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f2b51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bf2b51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bf2b51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bf2b51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bf2b51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bf2b51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bf2b51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bf2b51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bf2b51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bf2b51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bf2b516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bf2b51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bf2b51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bf2b51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f2b51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bf2b51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bf2b516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bf2b516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bf2b516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bf2b516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bf2b51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bf2b51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6bf2b5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6bf2b5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6bf2b5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6bf2b5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ad030a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ad030a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f2b51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f2b51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bf2b51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bf2b51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bf2b51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bf2b51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bf2b51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bf2b51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r>
              <a:rPr lang="en"/>
              <a:t>. DFS implementation;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and cycles in directed graphs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832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</a:t>
            </a:r>
            <a:r>
              <a:rPr b="1" lang="en" sz="2000"/>
              <a:t>path</a:t>
            </a:r>
            <a:r>
              <a:rPr lang="en" sz="2000"/>
              <a:t> is a sequence of directed edges leading from a source (starting) vertex to a destination (ending) vertex.</a:t>
            </a:r>
            <a:endParaRPr sz="20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</a:t>
            </a:r>
            <a:r>
              <a:rPr b="1" lang="en" sz="2000"/>
              <a:t>cycle</a:t>
            </a:r>
            <a:r>
              <a:rPr lang="en" sz="2000"/>
              <a:t> is a path that starts and ends at the same vertex.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cycles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50" y="1690698"/>
            <a:ext cx="19431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65300" y="3705550"/>
            <a:ext cx="2413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Cycle:  Step2,Step3,Step2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755625" y="3452825"/>
            <a:ext cx="1423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2,6,5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1,2,5,4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1,4,5,2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0,0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75" y="1945960"/>
            <a:ext cx="37433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kinds of directed graphs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200" y="16797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Cyclic: At least one cycle is present in the graph.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Flowcharts</a:t>
            </a:r>
            <a:r>
              <a:rPr lang="en" sz="2000"/>
              <a:t> are cyclic directed graphs (e.g. they have loops)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Acyclic: No cycles are present in the graph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Often abbreviated DAG: </a:t>
            </a:r>
            <a:r>
              <a:rPr b="1" lang="en" sz="2000"/>
              <a:t>directed acyclic graph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Important class of graphs that show up everywhere!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Useful in scheduling problems, partial orderings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Graphs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7200" y="15741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weighted graph associates a </a:t>
            </a:r>
            <a:r>
              <a:rPr b="1" lang="en" sz="2000"/>
              <a:t>weight</a:t>
            </a:r>
            <a:r>
              <a:rPr lang="en" sz="2000"/>
              <a:t> with each edge. </a:t>
            </a:r>
            <a:endParaRPr sz="2000"/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An edge's weight, or cost, represents some numerical value between vertices: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Flight cost between airports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connection speed between computers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travel time between cities. </a:t>
            </a:r>
            <a:endParaRPr sz="2000"/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weighted graph may be directed or undirected.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of weighted graphs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02475" y="1872425"/>
            <a:ext cx="40917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Each node is an airport.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edge represents a direct flight.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weight is the cheapest cost of a non-stop flight as reported by Google.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625" y="1543685"/>
            <a:ext cx="3927531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(2) of weighted graphs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8325" y="1872425"/>
            <a:ext cx="4277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Each node is a city.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 edge represents highways between two cities.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weight is the time to drive the fastest path between them as reported by Google Maps.</a:t>
            </a:r>
            <a:endParaRPr sz="20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50" y="1520460"/>
            <a:ext cx="3978256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weighted graphs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general strategies (variations possible):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Adjacency lists with extra information stored in each list-node.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Adjacency matrix with a corresponding weight matrix.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with weight information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1407985"/>
            <a:ext cx="71151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4208325"/>
            <a:ext cx="82296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For each entry in the adjacency list, an object holds the adjacent node’s number and the weight on the edge to get there.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with weight information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09450" y="3710825"/>
            <a:ext cx="8602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For each edge in the adjacency matrix, the weight matrix holds its weight.</a:t>
            </a:r>
            <a:endParaRPr sz="2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</a:t>
            </a:r>
            <a:r>
              <a:rPr lang="en" sz="1800"/>
              <a:t>lternative design: make each entry in the matrix a class with two fields: a boolean to indicate if the edge exists, and an integer to hold the weight.</a:t>
            </a:r>
            <a:endParaRPr sz="18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585"/>
            <a:ext cx="8839201" cy="208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586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Represent the weighted graph shown below in code.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2158088"/>
            <a:ext cx="3829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the recursive version of Depth-First Search.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directed graph and give an example.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how to represent a directed graph in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weighted graphs, and give examples of what the weight might mean.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Represent the weighted graph shown below in code.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What’s the shortest route from X to Y?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25" y="1987913"/>
            <a:ext cx="3829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6545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Directed graphs have edges with a source and destination; adjacency is limited to the direction of the arrow.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Directed graphs come in two forms: those with cycles (e.g. flowcharts, and those without cycles (called directed acyclic graphs, DAGs).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Weighted graphs make it possible to add extra information, like cost, time, or distance onto a graph.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19.5 to 19.8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recursive function implementation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382425"/>
            <a:ext cx="8229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DepthFirstSearch(SparseGraph &amp;g, IntegerSet &amp;visitedSet, int node){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 !visitedSet.search(node)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visit(node); // take action upon visit to node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visitedSet.insert(node);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for (SparseGraph::adjacency_iterator it=g.getAdjacencyList(node);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!it.end();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it.increment())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DepthFirstSearch(g,visitedSet,it.getItem());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 // end if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 // end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3634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DFS class using inheritance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068900"/>
            <a:ext cx="8229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DepthFirstSearch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SparseGraph &amp;g; IntegerSetHT visitedSet;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dfs_helper(int node); //modified code from prior slide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DepthFirstSearch(SparseGraph &amp;ag):g(ag),visitedSet(1000){};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run(int start) { dfs_helper(start);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visit(int node){}// extend this class to customize visit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PrintDFSOrder : public DepthFirstSearch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PrintDFSOrder(SparseGraph &amp;g):DepthFirstSearch(g){}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void visit(int node) override { printf(“%d “,node);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DFS class using a functor object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604375" y="1550950"/>
            <a:ext cx="8229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template &lt;class F&gt;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DFS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SparseGraph &amp;g;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IntegerSetHT visitedSet;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 visit; // functor object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dfs_helper(int node); //modified code from prior slide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DFS(SparseGraph &amp;ag):g(ag),visitedSet(1000){};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run(int start) { dfs_helper(start);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F { public:  void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(int node) { printf(“%d”,node); }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609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directed graph, or digraph, consists of vertices connected by </a:t>
            </a:r>
            <a:r>
              <a:rPr b="1" lang="en" sz="2000"/>
              <a:t>directed edges</a:t>
            </a:r>
            <a:r>
              <a:rPr lang="en" sz="2000"/>
              <a:t>. </a:t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52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</a:t>
            </a:r>
            <a:r>
              <a:rPr b="1" lang="en" sz="2000"/>
              <a:t>directed edge</a:t>
            </a:r>
            <a:r>
              <a:rPr lang="en" sz="2000"/>
              <a:t> is a connection between a starting vertex and a terminating vertex.</a:t>
            </a:r>
            <a:endParaRPr sz="2000"/>
          </a:p>
          <a:p>
            <a:pPr indent="-355600" lvl="0" marL="9144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start vertex is sometimes called the </a:t>
            </a:r>
            <a:r>
              <a:rPr b="1" lang="en" sz="2000"/>
              <a:t>source</a:t>
            </a:r>
            <a:r>
              <a:rPr lang="en" sz="2000"/>
              <a:t>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terminating vertex is sometimes called the </a:t>
            </a:r>
            <a:r>
              <a:rPr b="1" lang="en" sz="2000"/>
              <a:t>destination</a:t>
            </a:r>
            <a:r>
              <a:rPr lang="en" sz="2000"/>
              <a:t>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Usually drawn as an arrow, pointing from source to destination.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directed graphs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775" y="2239935"/>
            <a:ext cx="19431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150" y="1551410"/>
            <a:ext cx="4031063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in a directed graph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44550" y="1476375"/>
            <a:ext cx="84549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Node Y is adjacent to node X if there is an edge from X to 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50" y="2212575"/>
            <a:ext cx="3148449" cy="26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343550" y="2421350"/>
            <a:ext cx="3338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209 is adjacent to 109.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463 is adjacent to 212.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464 is adjacent to 310.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109 is </a:t>
            </a:r>
            <a:r>
              <a:rPr b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adjacent to 209.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463 is </a:t>
            </a:r>
            <a:r>
              <a:rPr b="1" lang="en"/>
              <a:t>not</a:t>
            </a:r>
            <a:r>
              <a:rPr lang="en"/>
              <a:t> adjacent to 464.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directed graphs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18346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Adjacency lists and matrices are still effective representations 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adjacent-to X does not imply X adjacent-to 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only connect an edge in one direction.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Note: pointers are also a good way to represent an edge, since they are inherently directional.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