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698612A-9C90-4B0D-8C71-DF82171B47AB}">
  <a:tblStyle styleId="{D698612A-9C90-4B0D-8C71-DF82171B47A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Google Shape;2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0" name="Google Shape;3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6c903739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6c903739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6c903739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6c903739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6c903739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6c903739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6c903739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6c903739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6c903739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6c903739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6c903739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6c903739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6c903739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6c903739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6c903739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6c903739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6c903739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6c903739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6c903739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6c903739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g3e083853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g3e083853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6c903739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6c903739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6c903739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6c903739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6c903739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6c903739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6c903739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6c903739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6c903739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6c903739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6c903739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6c903739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6c903739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6c903739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17a8c798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17a8c798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e0838537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e0838537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g6b1e4ed94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6b1e4ed94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6b1e4ed94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6b1e4ed94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6b1e4ed94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6b1e4ed94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b1e4ed94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b1e4ed94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b1e4ed94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b1e4ed94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b1e4ed94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b1e4ed94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6c90373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6c90373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85800" y="1597820"/>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371600" y="2914650"/>
            <a:ext cx="6400800" cy="1314300"/>
          </a:xfrm>
          <a:prstGeom prst="rect">
            <a:avLst/>
          </a:prstGeom>
          <a:noFill/>
          <a:ln>
            <a:noFill/>
          </a:ln>
        </p:spPr>
        <p:txBody>
          <a:bodyPr anchorCtr="0" anchor="t" bIns="91425" lIns="91425" spcFirstLastPara="1" rIns="91425" wrap="square" tIns="91425">
            <a:noAutofit/>
          </a:bodyPr>
          <a:lstStyle>
            <a:lvl1pPr indent="0" lvl="0" marL="0"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indent="0" lvl="1" marL="457200"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2pPr>
            <a:lvl3pPr indent="0" lvl="2" marL="914400"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0" lvl="3" marL="1371600" marR="0" rtl="0" algn="ctr">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0" lvl="4" marL="1828800" marR="0" rtl="0" algn="ctr">
              <a:spcBef>
                <a:spcPts val="200"/>
              </a:spcBef>
              <a:spcAft>
                <a:spcPts val="0"/>
              </a:spcAft>
              <a:buClr>
                <a:srgbClr val="888888"/>
              </a:buClr>
              <a:buSzPts val="1000"/>
              <a:buFont typeface="Arial"/>
              <a:buNone/>
              <a:defRPr b="0" i="0" sz="1000" u="none" cap="none" strike="noStrike">
                <a:solidFill>
                  <a:srgbClr val="888888"/>
                </a:solidFill>
                <a:latin typeface="Arial"/>
                <a:ea typeface="Arial"/>
                <a:cs typeface="Arial"/>
                <a:sym typeface="Arial"/>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3" name="Google Shape;13;p2"/>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6" name="Google Shape;16;p3"/>
          <p:cNvSpPr txBox="1"/>
          <p:nvPr>
            <p:ph idx="1" type="body"/>
          </p:nvPr>
        </p:nvSpPr>
        <p:spPr>
          <a:xfrm>
            <a:off x="457200" y="2266950"/>
            <a:ext cx="8229600" cy="23277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 name="Google Shape;17;p3"/>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8" name="Shape 18"/>
        <p:cNvGrpSpPr/>
        <p:nvPr/>
      </p:nvGrpSpPr>
      <p:grpSpPr>
        <a:xfrm>
          <a:off x="0" y="0"/>
          <a:ext cx="0" cy="0"/>
          <a:chOff x="0" y="0"/>
          <a:chExt cx="0" cy="0"/>
        </a:xfrm>
      </p:grpSpPr>
      <p:sp>
        <p:nvSpPr>
          <p:cNvPr id="19" name="Google Shape;19;p4"/>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476377"/>
            <a:ext cx="4038600" cy="31182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4"/>
          <p:cNvSpPr txBox="1"/>
          <p:nvPr>
            <p:ph idx="2" type="body"/>
          </p:nvPr>
        </p:nvSpPr>
        <p:spPr>
          <a:xfrm>
            <a:off x="4648200" y="1476377"/>
            <a:ext cx="4038600" cy="31182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Google Shape;22;p4"/>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Google Shape;24;p5"/>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25" name="Google Shape;25;p5"/>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
        <p:nvSpPr>
          <p:cNvPr id="27" name="Google Shape;27;p6"/>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2266950"/>
            <a:ext cx="8229600" cy="23277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0" l="0" r="0" t="0"/>
          <a:stretch/>
        </p:blipFill>
        <p:spPr>
          <a:xfrm>
            <a:off x="1" y="0"/>
            <a:ext cx="9152100" cy="457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Google Shape;32;p7"/>
          <p:cNvSpPr txBox="1"/>
          <p:nvPr>
            <p:ph type="ctrTitle"/>
          </p:nvPr>
        </p:nvSpPr>
        <p:spPr>
          <a:xfrm>
            <a:off x="685800" y="1597820"/>
            <a:ext cx="7772400" cy="11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22</a:t>
            </a:r>
            <a:r>
              <a:rPr lang="en"/>
              <a:t>. Weighted Graphs; Shortest Path</a:t>
            </a:r>
            <a:endParaRPr/>
          </a:p>
        </p:txBody>
      </p:sp>
      <p:sp>
        <p:nvSpPr>
          <p:cNvPr id="33" name="Google Shape;33;p7"/>
          <p:cNvSpPr txBox="1"/>
          <p:nvPr>
            <p:ph idx="1" type="subTitle"/>
          </p:nvPr>
        </p:nvSpPr>
        <p:spPr>
          <a:xfrm>
            <a:off x="1371600" y="2914650"/>
            <a:ext cx="6400800" cy="1314300"/>
          </a:xfrm>
          <a:prstGeom prst="rect">
            <a:avLst/>
          </a:prstGeom>
        </p:spPr>
        <p:txBody>
          <a:bodyPr anchorCtr="0" anchor="t" bIns="91425" lIns="91425" spcFirstLastPara="1" rIns="91425" wrap="square" tIns="91425">
            <a:noAutofit/>
          </a:bodyPr>
          <a:lstStyle/>
          <a:p>
            <a:pPr indent="0" lvl="0" marL="0" rtl="0" algn="ctr">
              <a:spcBef>
                <a:spcPts val="480"/>
              </a:spcBef>
              <a:spcAft>
                <a:spcPts val="0"/>
              </a:spcAft>
              <a:buNone/>
            </a:pPr>
            <a:r>
              <a:rPr lang="en"/>
              <a:t>ECE 309</a:t>
            </a:r>
            <a:endParaRPr/>
          </a:p>
          <a:p>
            <a:pPr indent="0" lvl="0" marL="0" rtl="0" algn="ctr">
              <a:spcBef>
                <a:spcPts val="480"/>
              </a:spcBef>
              <a:spcAft>
                <a:spcPts val="0"/>
              </a:spcAft>
              <a:buNone/>
            </a:pPr>
            <a:r>
              <a:rPr lang="en"/>
              <a:t>Dr. James Tuck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457200" y="686810"/>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Dijkstra’s Shortest Path Algorithm</a:t>
            </a:r>
            <a:endParaRPr/>
          </a:p>
        </p:txBody>
      </p:sp>
      <p:sp>
        <p:nvSpPr>
          <p:cNvPr id="92" name="Google Shape;92;p16"/>
          <p:cNvSpPr txBox="1"/>
          <p:nvPr>
            <p:ph idx="1" type="body"/>
          </p:nvPr>
        </p:nvSpPr>
        <p:spPr>
          <a:xfrm>
            <a:off x="457200" y="1509675"/>
            <a:ext cx="8229600" cy="23277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b="1" lang="en" sz="2000"/>
              <a:t>Problem</a:t>
            </a:r>
            <a:r>
              <a:rPr lang="en" sz="2000"/>
              <a:t>: find the shortest (least-weight) path from a start vertex to all other vertices. </a:t>
            </a:r>
            <a:endParaRPr sz="2000"/>
          </a:p>
          <a:p>
            <a:pPr indent="0" lvl="0" marL="0" rtl="0" algn="l">
              <a:spcBef>
                <a:spcPts val="480"/>
              </a:spcBef>
              <a:spcAft>
                <a:spcPts val="0"/>
              </a:spcAft>
              <a:buNone/>
            </a:pPr>
            <a:r>
              <a:t/>
            </a:r>
            <a:endParaRPr sz="2000"/>
          </a:p>
          <a:p>
            <a:pPr indent="0" lvl="0" marL="0" rtl="0" algn="l">
              <a:spcBef>
                <a:spcPts val="480"/>
              </a:spcBef>
              <a:spcAft>
                <a:spcPts val="0"/>
              </a:spcAft>
              <a:buNone/>
            </a:pPr>
            <a:r>
              <a:rPr b="1" lang="en" sz="2000"/>
              <a:t>Basic idea (informal): </a:t>
            </a:r>
            <a:endParaRPr b="1" sz="2000"/>
          </a:p>
          <a:p>
            <a:pPr indent="-355600" lvl="0" marL="457200" rtl="0" algn="l">
              <a:spcBef>
                <a:spcPts val="480"/>
              </a:spcBef>
              <a:spcAft>
                <a:spcPts val="0"/>
              </a:spcAft>
              <a:buSzPts val="2000"/>
              <a:buAutoNum type="arabicPeriod"/>
            </a:pPr>
            <a:r>
              <a:rPr lang="en" sz="2000"/>
              <a:t>Initialize the distance from start to all other nodes as </a:t>
            </a:r>
            <a:r>
              <a:rPr b="1" lang="en" sz="2000"/>
              <a:t>∞</a:t>
            </a:r>
            <a:r>
              <a:rPr lang="en" sz="2000"/>
              <a:t>. </a:t>
            </a:r>
            <a:endParaRPr sz="2000"/>
          </a:p>
          <a:p>
            <a:pPr indent="-355600" lvl="0" marL="457200" rtl="0" algn="l">
              <a:spcBef>
                <a:spcPts val="0"/>
              </a:spcBef>
              <a:spcAft>
                <a:spcPts val="0"/>
              </a:spcAft>
              <a:buSzPts val="2000"/>
              <a:buAutoNum type="arabicPeriod"/>
            </a:pPr>
            <a:r>
              <a:rPr lang="en" sz="2000"/>
              <a:t>Pick next closest node to start, X, and determine the distance from X to all of its adjacent nodes, Y: </a:t>
            </a:r>
            <a:endParaRPr sz="2000"/>
          </a:p>
          <a:p>
            <a:pPr indent="-355600" lvl="1" marL="914400" rtl="0" algn="l">
              <a:spcBef>
                <a:spcPts val="0"/>
              </a:spcBef>
              <a:spcAft>
                <a:spcPts val="0"/>
              </a:spcAft>
              <a:buSzPts val="2000"/>
              <a:buAutoNum type="alphaLcPeriod"/>
            </a:pPr>
            <a:r>
              <a:rPr lang="en" sz="2000"/>
              <a:t>if X to Y is the smallest distance found so far, update distance from start to Y to be Y’s new </a:t>
            </a:r>
            <a:r>
              <a:rPr b="1" i="1" lang="en" sz="2000"/>
              <a:t>shortest</a:t>
            </a:r>
            <a:r>
              <a:rPr lang="en" sz="2000"/>
              <a:t> distance.</a:t>
            </a:r>
            <a:endParaRPr sz="2000"/>
          </a:p>
          <a:p>
            <a:pPr indent="-355600" lvl="0" marL="457200" rtl="0" algn="l">
              <a:spcBef>
                <a:spcPts val="0"/>
              </a:spcBef>
              <a:spcAft>
                <a:spcPts val="0"/>
              </a:spcAft>
              <a:buSzPts val="2000"/>
              <a:buAutoNum type="arabicPeriod"/>
            </a:pPr>
            <a:r>
              <a:rPr lang="en" sz="2000"/>
              <a:t>Go back to 2 until completed for all nodes.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Shortest path example (#1)</a:t>
            </a:r>
            <a:endParaRPr/>
          </a:p>
        </p:txBody>
      </p:sp>
      <p:sp>
        <p:nvSpPr>
          <p:cNvPr id="98" name="Google Shape;98;p17"/>
          <p:cNvSpPr txBox="1"/>
          <p:nvPr>
            <p:ph idx="1" type="body"/>
          </p:nvPr>
        </p:nvSpPr>
        <p:spPr>
          <a:xfrm>
            <a:off x="4610700" y="3810950"/>
            <a:ext cx="4076100" cy="665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a:t>Start at node 0.</a:t>
            </a:r>
            <a:endParaRPr/>
          </a:p>
        </p:txBody>
      </p:sp>
      <p:pic>
        <p:nvPicPr>
          <p:cNvPr id="99" name="Google Shape;99;p17"/>
          <p:cNvPicPr preferRelativeResize="0"/>
          <p:nvPr/>
        </p:nvPicPr>
        <p:blipFill>
          <a:blip r:embed="rId3">
            <a:alphaModFix/>
          </a:blip>
          <a:stretch>
            <a:fillRect/>
          </a:stretch>
        </p:blipFill>
        <p:spPr>
          <a:xfrm>
            <a:off x="5027437" y="1737071"/>
            <a:ext cx="3242625" cy="1914325"/>
          </a:xfrm>
          <a:prstGeom prst="rect">
            <a:avLst/>
          </a:prstGeom>
          <a:noFill/>
          <a:ln>
            <a:noFill/>
          </a:ln>
        </p:spPr>
      </p:pic>
      <p:graphicFrame>
        <p:nvGraphicFramePr>
          <p:cNvPr id="100" name="Google Shape;100;p17"/>
          <p:cNvGraphicFramePr/>
          <p:nvPr/>
        </p:nvGraphicFramePr>
        <p:xfrm>
          <a:off x="457200" y="1508625"/>
          <a:ext cx="3000000" cy="3000000"/>
        </p:xfrm>
        <a:graphic>
          <a:graphicData uri="http://schemas.openxmlformats.org/drawingml/2006/table">
            <a:tbl>
              <a:tblPr>
                <a:noFill/>
                <a:tableStyleId>{D698612A-9C90-4B0D-8C71-DF82171B47AB}</a:tableStyleId>
              </a:tblPr>
              <a:tblGrid>
                <a:gridCol w="1017950"/>
                <a:gridCol w="382850"/>
                <a:gridCol w="382850"/>
                <a:gridCol w="398300"/>
                <a:gridCol w="398325"/>
                <a:gridCol w="405050"/>
                <a:gridCol w="425700"/>
              </a:tblGrid>
              <a:tr h="396200">
                <a:tc>
                  <a:txBody>
                    <a:bodyPr/>
                    <a:lstStyle/>
                    <a:p>
                      <a:pPr indent="0" lvl="0" marL="0" rtl="0" algn="l">
                        <a:spcBef>
                          <a:spcPts val="0"/>
                        </a:spcBef>
                        <a:spcAft>
                          <a:spcPts val="0"/>
                        </a:spcAft>
                        <a:buNone/>
                      </a:pPr>
                      <a:r>
                        <a:t/>
                      </a:r>
                      <a:endParaRPr b="1"/>
                    </a:p>
                  </a:txBody>
                  <a:tcPr marT="91425" marB="91425" marR="91425" marL="91425">
                    <a:solidFill>
                      <a:srgbClr val="D9D9D9"/>
                    </a:solidFill>
                  </a:tcPr>
                </a:tc>
                <a:tc gridSpan="6">
                  <a:txBody>
                    <a:bodyPr/>
                    <a:lstStyle/>
                    <a:p>
                      <a:pPr indent="0" lvl="0" marL="0" rtl="0" algn="l">
                        <a:spcBef>
                          <a:spcPts val="0"/>
                        </a:spcBef>
                        <a:spcAft>
                          <a:spcPts val="0"/>
                        </a:spcAft>
                        <a:buNone/>
                      </a:pPr>
                      <a:r>
                        <a:rPr b="1" lang="en"/>
                        <a:t>Distance to node from 0</a:t>
                      </a:r>
                      <a:endParaRPr b="1"/>
                    </a:p>
                  </a:txBody>
                  <a:tcPr marT="91425" marB="91425" marR="91425" marL="91425">
                    <a:solidFill>
                      <a:srgbClr val="D9D9D9"/>
                    </a:solidFill>
                  </a:tcPr>
                </a:tc>
                <a:tc hMerge="1"/>
                <a:tc hMerge="1"/>
                <a:tc hMerge="1"/>
                <a:tc hMerge="1"/>
                <a:tc hMerge="1"/>
              </a:tr>
              <a:tr h="396200">
                <a:tc>
                  <a:txBody>
                    <a:bodyPr/>
                    <a:lstStyle/>
                    <a:p>
                      <a:pPr indent="0" lvl="0" marL="0" rtl="0" algn="l">
                        <a:spcBef>
                          <a:spcPts val="0"/>
                        </a:spcBef>
                        <a:spcAft>
                          <a:spcPts val="0"/>
                        </a:spcAft>
                        <a:buNone/>
                      </a:pPr>
                      <a:r>
                        <a:rPr b="1" lang="en"/>
                        <a:t>Node</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0</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1</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2</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3</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4</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5</a:t>
                      </a:r>
                      <a:endParaRPr b="1"/>
                    </a:p>
                  </a:txBody>
                  <a:tcPr marT="91425" marB="91425" marR="91425" marL="91425">
                    <a:solidFill>
                      <a:srgbClr val="D9D9D9"/>
                    </a:solidFill>
                  </a:tcPr>
                </a:tc>
              </a:tr>
              <a:tr h="277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Shortest path example (#2)</a:t>
            </a:r>
            <a:endParaRPr/>
          </a:p>
        </p:txBody>
      </p:sp>
      <p:sp>
        <p:nvSpPr>
          <p:cNvPr id="106" name="Google Shape;106;p18"/>
          <p:cNvSpPr txBox="1"/>
          <p:nvPr>
            <p:ph idx="1" type="body"/>
          </p:nvPr>
        </p:nvSpPr>
        <p:spPr>
          <a:xfrm>
            <a:off x="4610700" y="3702650"/>
            <a:ext cx="4076100" cy="665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a:t>Check each adjacent node to 0, and update distance calculation.</a:t>
            </a:r>
            <a:endParaRPr/>
          </a:p>
        </p:txBody>
      </p:sp>
      <p:pic>
        <p:nvPicPr>
          <p:cNvPr id="107" name="Google Shape;107;p18"/>
          <p:cNvPicPr preferRelativeResize="0"/>
          <p:nvPr/>
        </p:nvPicPr>
        <p:blipFill>
          <a:blip r:embed="rId3">
            <a:alphaModFix/>
          </a:blip>
          <a:stretch>
            <a:fillRect/>
          </a:stretch>
        </p:blipFill>
        <p:spPr>
          <a:xfrm>
            <a:off x="5027437" y="1737071"/>
            <a:ext cx="3242625" cy="1914325"/>
          </a:xfrm>
          <a:prstGeom prst="rect">
            <a:avLst/>
          </a:prstGeom>
          <a:noFill/>
          <a:ln>
            <a:noFill/>
          </a:ln>
        </p:spPr>
      </p:pic>
      <p:graphicFrame>
        <p:nvGraphicFramePr>
          <p:cNvPr id="108" name="Google Shape;108;p18"/>
          <p:cNvGraphicFramePr/>
          <p:nvPr/>
        </p:nvGraphicFramePr>
        <p:xfrm>
          <a:off x="457200" y="1508625"/>
          <a:ext cx="3000000" cy="3000000"/>
        </p:xfrm>
        <a:graphic>
          <a:graphicData uri="http://schemas.openxmlformats.org/drawingml/2006/table">
            <a:tbl>
              <a:tblPr>
                <a:noFill/>
                <a:tableStyleId>{D698612A-9C90-4B0D-8C71-DF82171B47AB}</a:tableStyleId>
              </a:tblPr>
              <a:tblGrid>
                <a:gridCol w="1017950"/>
                <a:gridCol w="382850"/>
                <a:gridCol w="382850"/>
                <a:gridCol w="398300"/>
                <a:gridCol w="398325"/>
                <a:gridCol w="405050"/>
                <a:gridCol w="425700"/>
              </a:tblGrid>
              <a:tr h="396200">
                <a:tc>
                  <a:txBody>
                    <a:bodyPr/>
                    <a:lstStyle/>
                    <a:p>
                      <a:pPr indent="0" lvl="0" marL="0" rtl="0" algn="l">
                        <a:spcBef>
                          <a:spcPts val="0"/>
                        </a:spcBef>
                        <a:spcAft>
                          <a:spcPts val="0"/>
                        </a:spcAft>
                        <a:buNone/>
                      </a:pPr>
                      <a:r>
                        <a:t/>
                      </a:r>
                      <a:endParaRPr b="1"/>
                    </a:p>
                  </a:txBody>
                  <a:tcPr marT="91425" marB="91425" marR="91425" marL="91425">
                    <a:solidFill>
                      <a:srgbClr val="D9D9D9"/>
                    </a:solidFill>
                  </a:tcPr>
                </a:tc>
                <a:tc gridSpan="6">
                  <a:txBody>
                    <a:bodyPr/>
                    <a:lstStyle/>
                    <a:p>
                      <a:pPr indent="0" lvl="0" marL="0" rtl="0" algn="l">
                        <a:spcBef>
                          <a:spcPts val="0"/>
                        </a:spcBef>
                        <a:spcAft>
                          <a:spcPts val="0"/>
                        </a:spcAft>
                        <a:buNone/>
                      </a:pPr>
                      <a:r>
                        <a:rPr b="1" lang="en"/>
                        <a:t>Distance to node from 0</a:t>
                      </a:r>
                      <a:endParaRPr b="1"/>
                    </a:p>
                  </a:txBody>
                  <a:tcPr marT="91425" marB="91425" marR="91425" marL="91425">
                    <a:solidFill>
                      <a:srgbClr val="D9D9D9"/>
                    </a:solidFill>
                  </a:tcPr>
                </a:tc>
                <a:tc hMerge="1"/>
                <a:tc hMerge="1"/>
                <a:tc hMerge="1"/>
                <a:tc hMerge="1"/>
                <a:tc hMerge="1"/>
              </a:tr>
              <a:tr h="396200">
                <a:tc>
                  <a:txBody>
                    <a:bodyPr/>
                    <a:lstStyle/>
                    <a:p>
                      <a:pPr indent="0" lvl="0" marL="0" rtl="0" algn="l">
                        <a:spcBef>
                          <a:spcPts val="0"/>
                        </a:spcBef>
                        <a:spcAft>
                          <a:spcPts val="0"/>
                        </a:spcAft>
                        <a:buNone/>
                      </a:pPr>
                      <a:r>
                        <a:rPr b="1" lang="en"/>
                        <a:t>Node</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0</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1</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2</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3</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4</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5</a:t>
                      </a:r>
                      <a:endParaRPr b="1"/>
                    </a:p>
                  </a:txBody>
                  <a:tcPr marT="91425" marB="91425" marR="91425" marL="91425">
                    <a:solidFill>
                      <a:srgbClr val="D9D9D9"/>
                    </a:solidFill>
                  </a:tcPr>
                </a:tc>
              </a:tr>
              <a:tr h="277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solidFill>
                      <a:srgbClr val="F4CCCC"/>
                    </a:solidFill>
                  </a:tcPr>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p>
                  </a:txBody>
                  <a:tcPr marT="91425" marB="91425" marR="91425" marL="91425">
                    <a:solidFill>
                      <a:srgbClr val="F4CCCC"/>
                    </a:solidFill>
                  </a:tcPr>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6</a:t>
                      </a:r>
                      <a:endParaRPr/>
                    </a:p>
                  </a:txBody>
                  <a:tcPr marT="91425" marB="91425" marR="91425" marL="91425">
                    <a:solidFill>
                      <a:srgbClr val="F4CCCC"/>
                    </a:solidFill>
                  </a:tcPr>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Shortest path example (#3)</a:t>
            </a:r>
            <a:endParaRPr/>
          </a:p>
        </p:txBody>
      </p:sp>
      <p:sp>
        <p:nvSpPr>
          <p:cNvPr id="114" name="Google Shape;114;p19"/>
          <p:cNvSpPr txBox="1"/>
          <p:nvPr>
            <p:ph idx="1" type="body"/>
          </p:nvPr>
        </p:nvSpPr>
        <p:spPr>
          <a:xfrm>
            <a:off x="4610700" y="3702650"/>
            <a:ext cx="4076100" cy="665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a:t>1 is smallest distance, visit 1 next. </a:t>
            </a:r>
            <a:endParaRPr/>
          </a:p>
        </p:txBody>
      </p:sp>
      <p:graphicFrame>
        <p:nvGraphicFramePr>
          <p:cNvPr id="115" name="Google Shape;115;p19"/>
          <p:cNvGraphicFramePr/>
          <p:nvPr/>
        </p:nvGraphicFramePr>
        <p:xfrm>
          <a:off x="457200" y="1508625"/>
          <a:ext cx="3000000" cy="3000000"/>
        </p:xfrm>
        <a:graphic>
          <a:graphicData uri="http://schemas.openxmlformats.org/drawingml/2006/table">
            <a:tbl>
              <a:tblPr>
                <a:noFill/>
                <a:tableStyleId>{D698612A-9C90-4B0D-8C71-DF82171B47AB}</a:tableStyleId>
              </a:tblPr>
              <a:tblGrid>
                <a:gridCol w="1017950"/>
                <a:gridCol w="382850"/>
                <a:gridCol w="382850"/>
                <a:gridCol w="398300"/>
                <a:gridCol w="398325"/>
                <a:gridCol w="405050"/>
                <a:gridCol w="425700"/>
              </a:tblGrid>
              <a:tr h="396200">
                <a:tc>
                  <a:txBody>
                    <a:bodyPr/>
                    <a:lstStyle/>
                    <a:p>
                      <a:pPr indent="0" lvl="0" marL="0" rtl="0" algn="l">
                        <a:spcBef>
                          <a:spcPts val="0"/>
                        </a:spcBef>
                        <a:spcAft>
                          <a:spcPts val="0"/>
                        </a:spcAft>
                        <a:buNone/>
                      </a:pPr>
                      <a:r>
                        <a:t/>
                      </a:r>
                      <a:endParaRPr b="1"/>
                    </a:p>
                  </a:txBody>
                  <a:tcPr marT="91425" marB="91425" marR="91425" marL="91425">
                    <a:solidFill>
                      <a:srgbClr val="D9D9D9"/>
                    </a:solidFill>
                  </a:tcPr>
                </a:tc>
                <a:tc gridSpan="6">
                  <a:txBody>
                    <a:bodyPr/>
                    <a:lstStyle/>
                    <a:p>
                      <a:pPr indent="0" lvl="0" marL="0" rtl="0" algn="l">
                        <a:spcBef>
                          <a:spcPts val="0"/>
                        </a:spcBef>
                        <a:spcAft>
                          <a:spcPts val="0"/>
                        </a:spcAft>
                        <a:buNone/>
                      </a:pPr>
                      <a:r>
                        <a:rPr b="1" lang="en"/>
                        <a:t>Distance to node from 0</a:t>
                      </a:r>
                      <a:endParaRPr b="1"/>
                    </a:p>
                  </a:txBody>
                  <a:tcPr marT="91425" marB="91425" marR="91425" marL="91425">
                    <a:solidFill>
                      <a:srgbClr val="D9D9D9"/>
                    </a:solidFill>
                  </a:tcPr>
                </a:tc>
                <a:tc hMerge="1"/>
                <a:tc hMerge="1"/>
                <a:tc hMerge="1"/>
                <a:tc hMerge="1"/>
                <a:tc hMerge="1"/>
              </a:tr>
              <a:tr h="396200">
                <a:tc>
                  <a:txBody>
                    <a:bodyPr/>
                    <a:lstStyle/>
                    <a:p>
                      <a:pPr indent="0" lvl="0" marL="0" rtl="0" algn="l">
                        <a:spcBef>
                          <a:spcPts val="0"/>
                        </a:spcBef>
                        <a:spcAft>
                          <a:spcPts val="0"/>
                        </a:spcAft>
                        <a:buNone/>
                      </a:pPr>
                      <a:r>
                        <a:rPr b="1" lang="en"/>
                        <a:t>Node</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0</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1</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2</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3</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4</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5</a:t>
                      </a:r>
                      <a:endParaRPr b="1"/>
                    </a:p>
                  </a:txBody>
                  <a:tcPr marT="91425" marB="91425" marR="91425" marL="91425">
                    <a:solidFill>
                      <a:srgbClr val="D9D9D9"/>
                    </a:solidFill>
                  </a:tcPr>
                </a:tc>
              </a:tr>
              <a:tr h="277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6</a:t>
                      </a:r>
                      <a:endParaRPr/>
                    </a:p>
                  </a:txBody>
                  <a:tcPr marT="91425" marB="91425" marR="91425" marL="91425"/>
                </a:tc>
              </a:tr>
              <a:tr h="277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16" name="Google Shape;116;p19"/>
          <p:cNvPicPr preferRelativeResize="0"/>
          <p:nvPr/>
        </p:nvPicPr>
        <p:blipFill>
          <a:blip r:embed="rId3">
            <a:alphaModFix/>
          </a:blip>
          <a:stretch>
            <a:fillRect/>
          </a:stretch>
        </p:blipFill>
        <p:spPr>
          <a:xfrm>
            <a:off x="5266150" y="2185760"/>
            <a:ext cx="2371725" cy="140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Shortest path example (#4)</a:t>
            </a:r>
            <a:endParaRPr/>
          </a:p>
        </p:txBody>
      </p:sp>
      <p:sp>
        <p:nvSpPr>
          <p:cNvPr id="122" name="Google Shape;122;p20"/>
          <p:cNvSpPr txBox="1"/>
          <p:nvPr>
            <p:ph idx="1" type="body"/>
          </p:nvPr>
        </p:nvSpPr>
        <p:spPr>
          <a:xfrm>
            <a:off x="4610700" y="3085825"/>
            <a:ext cx="4076100" cy="665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1800"/>
              <a:t>Update distance from 1 to it’s adjacent nodes, if the new distance is smaller.</a:t>
            </a:r>
            <a:endParaRPr sz="1800"/>
          </a:p>
          <a:p>
            <a:pPr indent="0" lvl="0" marL="0" rtl="0" algn="l">
              <a:spcBef>
                <a:spcPts val="480"/>
              </a:spcBef>
              <a:spcAft>
                <a:spcPts val="0"/>
              </a:spcAft>
              <a:buNone/>
            </a:pPr>
            <a:r>
              <a:t/>
            </a:r>
            <a:endParaRPr/>
          </a:p>
          <a:p>
            <a:pPr indent="0" lvl="0" marL="0" rtl="0" algn="l">
              <a:spcBef>
                <a:spcPts val="480"/>
              </a:spcBef>
              <a:spcAft>
                <a:spcPts val="0"/>
              </a:spcAft>
              <a:buNone/>
            </a:pPr>
            <a:r>
              <a:rPr lang="en" sz="1400"/>
              <a:t>Distance(4) = min(Distance(1)+10,∞) = 11</a:t>
            </a:r>
            <a:endParaRPr sz="1400"/>
          </a:p>
          <a:p>
            <a:pPr indent="0" lvl="0" marL="0" rtl="0" algn="l">
              <a:spcBef>
                <a:spcPts val="480"/>
              </a:spcBef>
              <a:spcAft>
                <a:spcPts val="0"/>
              </a:spcAft>
              <a:buNone/>
            </a:pPr>
            <a:r>
              <a:rPr lang="en" sz="1400"/>
              <a:t>Distance(5) = min(Distance(1)+2, 6) = 3</a:t>
            </a:r>
            <a:endParaRPr sz="1400"/>
          </a:p>
          <a:p>
            <a:pPr indent="0" lvl="0" marL="0" rtl="0" algn="l">
              <a:spcBef>
                <a:spcPts val="480"/>
              </a:spcBef>
              <a:spcAft>
                <a:spcPts val="0"/>
              </a:spcAft>
              <a:buNone/>
            </a:pPr>
            <a:r>
              <a:t/>
            </a:r>
            <a:endParaRPr sz="1800"/>
          </a:p>
        </p:txBody>
      </p:sp>
      <p:graphicFrame>
        <p:nvGraphicFramePr>
          <p:cNvPr id="123" name="Google Shape;123;p20"/>
          <p:cNvGraphicFramePr/>
          <p:nvPr/>
        </p:nvGraphicFramePr>
        <p:xfrm>
          <a:off x="457200" y="1508625"/>
          <a:ext cx="3000000" cy="3000000"/>
        </p:xfrm>
        <a:graphic>
          <a:graphicData uri="http://schemas.openxmlformats.org/drawingml/2006/table">
            <a:tbl>
              <a:tblPr>
                <a:noFill/>
                <a:tableStyleId>{D698612A-9C90-4B0D-8C71-DF82171B47AB}</a:tableStyleId>
              </a:tblPr>
              <a:tblGrid>
                <a:gridCol w="1017950"/>
                <a:gridCol w="382850"/>
                <a:gridCol w="382850"/>
                <a:gridCol w="398300"/>
                <a:gridCol w="398325"/>
                <a:gridCol w="405050"/>
                <a:gridCol w="425700"/>
              </a:tblGrid>
              <a:tr h="396200">
                <a:tc>
                  <a:txBody>
                    <a:bodyPr/>
                    <a:lstStyle/>
                    <a:p>
                      <a:pPr indent="0" lvl="0" marL="0" rtl="0" algn="l">
                        <a:spcBef>
                          <a:spcPts val="0"/>
                        </a:spcBef>
                        <a:spcAft>
                          <a:spcPts val="0"/>
                        </a:spcAft>
                        <a:buNone/>
                      </a:pPr>
                      <a:r>
                        <a:t/>
                      </a:r>
                      <a:endParaRPr b="1"/>
                    </a:p>
                  </a:txBody>
                  <a:tcPr marT="91425" marB="91425" marR="91425" marL="91425">
                    <a:solidFill>
                      <a:srgbClr val="D9D9D9"/>
                    </a:solidFill>
                  </a:tcPr>
                </a:tc>
                <a:tc gridSpan="6">
                  <a:txBody>
                    <a:bodyPr/>
                    <a:lstStyle/>
                    <a:p>
                      <a:pPr indent="0" lvl="0" marL="0" rtl="0" algn="l">
                        <a:spcBef>
                          <a:spcPts val="0"/>
                        </a:spcBef>
                        <a:spcAft>
                          <a:spcPts val="0"/>
                        </a:spcAft>
                        <a:buNone/>
                      </a:pPr>
                      <a:r>
                        <a:rPr b="1" lang="en"/>
                        <a:t>Distance from node 0 to:</a:t>
                      </a:r>
                      <a:endParaRPr b="1"/>
                    </a:p>
                  </a:txBody>
                  <a:tcPr marT="91425" marB="91425" marR="91425" marL="91425">
                    <a:solidFill>
                      <a:srgbClr val="D9D9D9"/>
                    </a:solidFill>
                  </a:tcPr>
                </a:tc>
                <a:tc hMerge="1"/>
                <a:tc hMerge="1"/>
                <a:tc hMerge="1"/>
                <a:tc hMerge="1"/>
                <a:tc hMerge="1"/>
              </a:tr>
              <a:tr h="396200">
                <a:tc>
                  <a:txBody>
                    <a:bodyPr/>
                    <a:lstStyle/>
                    <a:p>
                      <a:pPr indent="0" lvl="0" marL="0" rtl="0" algn="l">
                        <a:spcBef>
                          <a:spcPts val="0"/>
                        </a:spcBef>
                        <a:spcAft>
                          <a:spcPts val="0"/>
                        </a:spcAft>
                        <a:buNone/>
                      </a:pPr>
                      <a:r>
                        <a:rPr b="1" lang="en"/>
                        <a:t>Node</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0</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1</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2</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3</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4</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5</a:t>
                      </a:r>
                      <a:endParaRPr b="1"/>
                    </a:p>
                  </a:txBody>
                  <a:tcPr marT="91425" marB="91425" marR="91425" marL="91425">
                    <a:solidFill>
                      <a:srgbClr val="D9D9D9"/>
                    </a:solidFill>
                  </a:tcPr>
                </a:tc>
              </a:tr>
              <a:tr h="277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6</a:t>
                      </a:r>
                      <a:endParaRPr/>
                    </a:p>
                  </a:txBody>
                  <a:tcPr marT="91425" marB="91425" marR="91425" marL="91425"/>
                </a:tc>
              </a:tr>
              <a:tr h="277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solidFill>
                      <a:srgbClr val="F4CCCC"/>
                    </a:solidFill>
                  </a:tcPr>
                </a:tc>
                <a:tc>
                  <a:txBody>
                    <a:bodyPr/>
                    <a:lstStyle/>
                    <a:p>
                      <a:pPr indent="0" lvl="0" marL="0" rtl="0" algn="l">
                        <a:spcBef>
                          <a:spcPts val="0"/>
                        </a:spcBef>
                        <a:spcAft>
                          <a:spcPts val="0"/>
                        </a:spcAft>
                        <a:buNone/>
                      </a:pPr>
                      <a:r>
                        <a:rPr lang="en"/>
                        <a:t>3</a:t>
                      </a:r>
                      <a:endParaRPr/>
                    </a:p>
                  </a:txBody>
                  <a:tcPr marT="91425" marB="91425" marR="91425" marL="91425">
                    <a:solidFill>
                      <a:srgbClr val="F4CCCC"/>
                    </a:solidFill>
                  </a:tcPr>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24" name="Google Shape;124;p20"/>
          <p:cNvPicPr preferRelativeResize="0"/>
          <p:nvPr/>
        </p:nvPicPr>
        <p:blipFill>
          <a:blip r:embed="rId3">
            <a:alphaModFix/>
          </a:blip>
          <a:stretch>
            <a:fillRect/>
          </a:stretch>
        </p:blipFill>
        <p:spPr>
          <a:xfrm>
            <a:off x="5111450" y="1590085"/>
            <a:ext cx="2371725" cy="1400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Shortest path example (#5)</a:t>
            </a:r>
            <a:endParaRPr/>
          </a:p>
        </p:txBody>
      </p:sp>
      <p:sp>
        <p:nvSpPr>
          <p:cNvPr id="130" name="Google Shape;130;p21"/>
          <p:cNvSpPr txBox="1"/>
          <p:nvPr>
            <p:ph idx="1" type="body"/>
          </p:nvPr>
        </p:nvSpPr>
        <p:spPr>
          <a:xfrm>
            <a:off x="4610700" y="3085825"/>
            <a:ext cx="4076100" cy="665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1800"/>
              <a:t>Pick unvisited node with smallest distance, node 5.</a:t>
            </a:r>
            <a:endParaRPr sz="1800"/>
          </a:p>
          <a:p>
            <a:pPr indent="0" lvl="0" marL="0" rtl="0" algn="l">
              <a:spcBef>
                <a:spcPts val="480"/>
              </a:spcBef>
              <a:spcAft>
                <a:spcPts val="0"/>
              </a:spcAft>
              <a:buNone/>
            </a:pPr>
            <a:r>
              <a:t/>
            </a:r>
            <a:endParaRPr sz="1800"/>
          </a:p>
          <a:p>
            <a:pPr indent="0" lvl="0" marL="0" rtl="0" algn="l">
              <a:spcBef>
                <a:spcPts val="480"/>
              </a:spcBef>
              <a:spcAft>
                <a:spcPts val="0"/>
              </a:spcAft>
              <a:buNone/>
            </a:pPr>
            <a:r>
              <a:rPr lang="en" sz="1800"/>
              <a:t>Update adjacent node’s distance.</a:t>
            </a:r>
            <a:endParaRPr sz="1800"/>
          </a:p>
          <a:p>
            <a:pPr indent="0" lvl="0" marL="0" rtl="0" algn="l">
              <a:spcBef>
                <a:spcPts val="480"/>
              </a:spcBef>
              <a:spcAft>
                <a:spcPts val="0"/>
              </a:spcAft>
              <a:buNone/>
            </a:pPr>
            <a:r>
              <a:t/>
            </a:r>
            <a:endParaRPr sz="1800"/>
          </a:p>
        </p:txBody>
      </p:sp>
      <p:graphicFrame>
        <p:nvGraphicFramePr>
          <p:cNvPr id="131" name="Google Shape;131;p21"/>
          <p:cNvGraphicFramePr/>
          <p:nvPr/>
        </p:nvGraphicFramePr>
        <p:xfrm>
          <a:off x="457200" y="1508625"/>
          <a:ext cx="3000000" cy="3000000"/>
        </p:xfrm>
        <a:graphic>
          <a:graphicData uri="http://schemas.openxmlformats.org/drawingml/2006/table">
            <a:tbl>
              <a:tblPr>
                <a:noFill/>
                <a:tableStyleId>{D698612A-9C90-4B0D-8C71-DF82171B47AB}</a:tableStyleId>
              </a:tblPr>
              <a:tblGrid>
                <a:gridCol w="1017950"/>
                <a:gridCol w="382850"/>
                <a:gridCol w="382850"/>
                <a:gridCol w="398300"/>
                <a:gridCol w="398325"/>
                <a:gridCol w="405050"/>
                <a:gridCol w="425700"/>
              </a:tblGrid>
              <a:tr h="396200">
                <a:tc>
                  <a:txBody>
                    <a:bodyPr/>
                    <a:lstStyle/>
                    <a:p>
                      <a:pPr indent="0" lvl="0" marL="0" rtl="0" algn="l">
                        <a:spcBef>
                          <a:spcPts val="0"/>
                        </a:spcBef>
                        <a:spcAft>
                          <a:spcPts val="0"/>
                        </a:spcAft>
                        <a:buNone/>
                      </a:pPr>
                      <a:r>
                        <a:t/>
                      </a:r>
                      <a:endParaRPr b="1"/>
                    </a:p>
                  </a:txBody>
                  <a:tcPr marT="91425" marB="91425" marR="91425" marL="91425">
                    <a:solidFill>
                      <a:srgbClr val="D9D9D9"/>
                    </a:solidFill>
                  </a:tcPr>
                </a:tc>
                <a:tc gridSpan="6">
                  <a:txBody>
                    <a:bodyPr/>
                    <a:lstStyle/>
                    <a:p>
                      <a:pPr indent="0" lvl="0" marL="0" rtl="0" algn="l">
                        <a:spcBef>
                          <a:spcPts val="0"/>
                        </a:spcBef>
                        <a:spcAft>
                          <a:spcPts val="0"/>
                        </a:spcAft>
                        <a:buNone/>
                      </a:pPr>
                      <a:r>
                        <a:rPr b="1" lang="en"/>
                        <a:t>Distance from node 0 to:</a:t>
                      </a:r>
                      <a:endParaRPr b="1"/>
                    </a:p>
                  </a:txBody>
                  <a:tcPr marT="91425" marB="91425" marR="91425" marL="91425">
                    <a:solidFill>
                      <a:srgbClr val="D9D9D9"/>
                    </a:solidFill>
                  </a:tcPr>
                </a:tc>
                <a:tc hMerge="1"/>
                <a:tc hMerge="1"/>
                <a:tc hMerge="1"/>
                <a:tc hMerge="1"/>
                <a:tc hMerge="1"/>
              </a:tr>
              <a:tr h="396200">
                <a:tc>
                  <a:txBody>
                    <a:bodyPr/>
                    <a:lstStyle/>
                    <a:p>
                      <a:pPr indent="0" lvl="0" marL="0" rtl="0" algn="l">
                        <a:spcBef>
                          <a:spcPts val="0"/>
                        </a:spcBef>
                        <a:spcAft>
                          <a:spcPts val="0"/>
                        </a:spcAft>
                        <a:buNone/>
                      </a:pPr>
                      <a:r>
                        <a:rPr b="1" lang="en"/>
                        <a:t>Node</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0</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1</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2</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3</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4</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5</a:t>
                      </a:r>
                      <a:endParaRPr b="1"/>
                    </a:p>
                  </a:txBody>
                  <a:tcPr marT="91425" marB="91425" marR="91425" marL="91425">
                    <a:solidFill>
                      <a:srgbClr val="D9D9D9"/>
                    </a:solidFill>
                  </a:tcPr>
                </a:tc>
              </a:tr>
              <a:tr h="277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6</a:t>
                      </a:r>
                      <a:endParaRPr/>
                    </a:p>
                  </a:txBody>
                  <a:tcPr marT="91425" marB="91425" marR="91425" marL="91425"/>
                </a:tc>
              </a:tr>
              <a:tr h="277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277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solidFill>
                      <a:srgbClr val="F4CCCC"/>
                    </a:solidFill>
                  </a:tcPr>
                </a:tc>
                <a:tc>
                  <a:txBody>
                    <a:bodyPr/>
                    <a:lstStyle/>
                    <a:p>
                      <a:pPr indent="0" lvl="0" marL="0" rtl="0" algn="l">
                        <a:spcBef>
                          <a:spcPts val="0"/>
                        </a:spcBef>
                        <a:spcAft>
                          <a:spcPts val="0"/>
                        </a:spcAft>
                        <a:buNone/>
                      </a:pPr>
                      <a:r>
                        <a:rPr lang="en"/>
                        <a:t>6</a:t>
                      </a:r>
                      <a:endParaRPr/>
                    </a:p>
                  </a:txBody>
                  <a:tcPr marT="91425" marB="91425" marR="91425" marL="91425">
                    <a:solidFill>
                      <a:srgbClr val="F4CCCC"/>
                    </a:solidFill>
                  </a:tcPr>
                </a:tc>
                <a:tc>
                  <a:txBody>
                    <a:bodyPr/>
                    <a:lstStyle/>
                    <a:p>
                      <a:pPr indent="0" lvl="0" marL="0" rtl="0" algn="l">
                        <a:spcBef>
                          <a:spcPts val="0"/>
                        </a:spcBef>
                        <a:spcAft>
                          <a:spcPts val="0"/>
                        </a:spcAft>
                        <a:buNone/>
                      </a:pPr>
                      <a:r>
                        <a:rPr lang="en"/>
                        <a:t>8</a:t>
                      </a:r>
                      <a:endParaRPr/>
                    </a:p>
                  </a:txBody>
                  <a:tcPr marT="91425" marB="91425" marR="91425" marL="91425">
                    <a:solidFill>
                      <a:srgbClr val="F4CCCC"/>
                    </a:solidFill>
                  </a:tcPr>
                </a:tc>
                <a:tc>
                  <a:txBody>
                    <a:bodyPr/>
                    <a:lstStyle/>
                    <a:p>
                      <a:pPr indent="0" lvl="0" marL="0" rtl="0" algn="l">
                        <a:spcBef>
                          <a:spcPts val="0"/>
                        </a:spcBef>
                        <a:spcAft>
                          <a:spcPts val="0"/>
                        </a:spcAft>
                        <a:buNone/>
                      </a:pPr>
                      <a:r>
                        <a:rPr lang="en"/>
                        <a:t>3</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32" name="Google Shape;132;p21"/>
          <p:cNvPicPr preferRelativeResize="0"/>
          <p:nvPr/>
        </p:nvPicPr>
        <p:blipFill>
          <a:blip r:embed="rId3">
            <a:alphaModFix/>
          </a:blip>
          <a:stretch>
            <a:fillRect/>
          </a:stretch>
        </p:blipFill>
        <p:spPr>
          <a:xfrm>
            <a:off x="5397625" y="1628785"/>
            <a:ext cx="2209901" cy="13046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Shortest path example (#6)</a:t>
            </a:r>
            <a:endParaRPr/>
          </a:p>
        </p:txBody>
      </p:sp>
      <p:sp>
        <p:nvSpPr>
          <p:cNvPr id="138" name="Google Shape;138;p22"/>
          <p:cNvSpPr txBox="1"/>
          <p:nvPr>
            <p:ph idx="1" type="body"/>
          </p:nvPr>
        </p:nvSpPr>
        <p:spPr>
          <a:xfrm>
            <a:off x="4610700" y="3085825"/>
            <a:ext cx="4076100" cy="665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1800"/>
              <a:t>Pick unvisited node with smallest distance, node 2.</a:t>
            </a:r>
            <a:endParaRPr sz="1800"/>
          </a:p>
          <a:p>
            <a:pPr indent="0" lvl="0" marL="0" rtl="0" algn="l">
              <a:spcBef>
                <a:spcPts val="480"/>
              </a:spcBef>
              <a:spcAft>
                <a:spcPts val="0"/>
              </a:spcAft>
              <a:buNone/>
            </a:pPr>
            <a:r>
              <a:t/>
            </a:r>
            <a:endParaRPr sz="1800"/>
          </a:p>
          <a:p>
            <a:pPr indent="0" lvl="0" marL="0" rtl="0" algn="l">
              <a:spcBef>
                <a:spcPts val="480"/>
              </a:spcBef>
              <a:spcAft>
                <a:spcPts val="0"/>
              </a:spcAft>
              <a:buNone/>
            </a:pPr>
            <a:r>
              <a:rPr lang="en" sz="1800"/>
              <a:t>Node 2 has no adjacent nodes!</a:t>
            </a:r>
            <a:endParaRPr sz="1800"/>
          </a:p>
          <a:p>
            <a:pPr indent="0" lvl="0" marL="0" rtl="0" algn="l">
              <a:spcBef>
                <a:spcPts val="480"/>
              </a:spcBef>
              <a:spcAft>
                <a:spcPts val="0"/>
              </a:spcAft>
              <a:buNone/>
            </a:pPr>
            <a:r>
              <a:t/>
            </a:r>
            <a:endParaRPr sz="1800"/>
          </a:p>
        </p:txBody>
      </p:sp>
      <p:graphicFrame>
        <p:nvGraphicFramePr>
          <p:cNvPr id="139" name="Google Shape;139;p22"/>
          <p:cNvGraphicFramePr/>
          <p:nvPr/>
        </p:nvGraphicFramePr>
        <p:xfrm>
          <a:off x="457200" y="1508625"/>
          <a:ext cx="3000000" cy="3000000"/>
        </p:xfrm>
        <a:graphic>
          <a:graphicData uri="http://schemas.openxmlformats.org/drawingml/2006/table">
            <a:tbl>
              <a:tblPr>
                <a:noFill/>
                <a:tableStyleId>{D698612A-9C90-4B0D-8C71-DF82171B47AB}</a:tableStyleId>
              </a:tblPr>
              <a:tblGrid>
                <a:gridCol w="1017950"/>
                <a:gridCol w="382850"/>
                <a:gridCol w="382850"/>
                <a:gridCol w="398300"/>
                <a:gridCol w="398325"/>
                <a:gridCol w="405050"/>
                <a:gridCol w="425700"/>
              </a:tblGrid>
              <a:tr h="396200">
                <a:tc>
                  <a:txBody>
                    <a:bodyPr/>
                    <a:lstStyle/>
                    <a:p>
                      <a:pPr indent="0" lvl="0" marL="0" rtl="0" algn="l">
                        <a:spcBef>
                          <a:spcPts val="0"/>
                        </a:spcBef>
                        <a:spcAft>
                          <a:spcPts val="0"/>
                        </a:spcAft>
                        <a:buNone/>
                      </a:pPr>
                      <a:r>
                        <a:t/>
                      </a:r>
                      <a:endParaRPr b="1"/>
                    </a:p>
                  </a:txBody>
                  <a:tcPr marT="91425" marB="91425" marR="91425" marL="91425">
                    <a:solidFill>
                      <a:srgbClr val="D9D9D9"/>
                    </a:solidFill>
                  </a:tcPr>
                </a:tc>
                <a:tc gridSpan="6">
                  <a:txBody>
                    <a:bodyPr/>
                    <a:lstStyle/>
                    <a:p>
                      <a:pPr indent="0" lvl="0" marL="0" rtl="0" algn="l">
                        <a:spcBef>
                          <a:spcPts val="0"/>
                        </a:spcBef>
                        <a:spcAft>
                          <a:spcPts val="0"/>
                        </a:spcAft>
                        <a:buNone/>
                      </a:pPr>
                      <a:r>
                        <a:rPr b="1" lang="en"/>
                        <a:t>Distance from node 0 to:</a:t>
                      </a:r>
                      <a:endParaRPr b="1"/>
                    </a:p>
                  </a:txBody>
                  <a:tcPr marT="91425" marB="91425" marR="91425" marL="91425">
                    <a:solidFill>
                      <a:srgbClr val="D9D9D9"/>
                    </a:solidFill>
                  </a:tcPr>
                </a:tc>
                <a:tc hMerge="1"/>
                <a:tc hMerge="1"/>
                <a:tc hMerge="1"/>
                <a:tc hMerge="1"/>
                <a:tc hMerge="1"/>
              </a:tr>
              <a:tr h="396200">
                <a:tc>
                  <a:txBody>
                    <a:bodyPr/>
                    <a:lstStyle/>
                    <a:p>
                      <a:pPr indent="0" lvl="0" marL="0" rtl="0" algn="l">
                        <a:spcBef>
                          <a:spcPts val="0"/>
                        </a:spcBef>
                        <a:spcAft>
                          <a:spcPts val="0"/>
                        </a:spcAft>
                        <a:buNone/>
                      </a:pPr>
                      <a:r>
                        <a:rPr b="1" lang="en"/>
                        <a:t>Node</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0</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1</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2</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3</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4</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5</a:t>
                      </a:r>
                      <a:endParaRPr b="1"/>
                    </a:p>
                  </a:txBody>
                  <a:tcPr marT="91425" marB="91425" marR="91425" marL="91425">
                    <a:solidFill>
                      <a:srgbClr val="D9D9D9"/>
                    </a:solidFill>
                  </a:tcPr>
                </a:tc>
              </a:tr>
              <a:tr h="277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6</a:t>
                      </a:r>
                      <a:endParaRPr/>
                    </a:p>
                  </a:txBody>
                  <a:tcPr marT="91425" marB="91425" marR="91425" marL="91425"/>
                </a:tc>
              </a:tr>
              <a:tr h="277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277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B cap="flat" cmpd="sng" w="9525">
                      <a:solidFill>
                        <a:srgbClr val="9E9E9E"/>
                      </a:solidFill>
                      <a:prstDash val="solid"/>
                      <a:round/>
                      <a:headEnd len="sm" w="sm" type="none"/>
                      <a:tailEnd len="sm" w="sm" type="none"/>
                    </a:lnB>
                  </a:tcPr>
                </a:tc>
              </a:tr>
              <a:tr h="277000">
                <a:tc>
                  <a:txBody>
                    <a:bodyPr/>
                    <a:lstStyle/>
                    <a:p>
                      <a:pPr indent="0" lvl="0" marL="0" rtl="0" algn="l">
                        <a:spcBef>
                          <a:spcPts val="0"/>
                        </a:spcBef>
                        <a:spcAft>
                          <a:spcPts val="0"/>
                        </a:spcAft>
                        <a:buNone/>
                      </a:pPr>
                      <a:r>
                        <a:rPr lang="en"/>
                        <a:t>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40" name="Google Shape;140;p22"/>
          <p:cNvPicPr preferRelativeResize="0"/>
          <p:nvPr/>
        </p:nvPicPr>
        <p:blipFill>
          <a:blip r:embed="rId3">
            <a:alphaModFix/>
          </a:blip>
          <a:stretch>
            <a:fillRect/>
          </a:stretch>
        </p:blipFill>
        <p:spPr>
          <a:xfrm>
            <a:off x="5543800" y="1713885"/>
            <a:ext cx="2209901" cy="13046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Shortest path example (#7)</a:t>
            </a:r>
            <a:endParaRPr/>
          </a:p>
        </p:txBody>
      </p:sp>
      <p:sp>
        <p:nvSpPr>
          <p:cNvPr id="146" name="Google Shape;146;p23"/>
          <p:cNvSpPr txBox="1"/>
          <p:nvPr>
            <p:ph idx="1" type="body"/>
          </p:nvPr>
        </p:nvSpPr>
        <p:spPr>
          <a:xfrm>
            <a:off x="4610700" y="3085825"/>
            <a:ext cx="4076100" cy="665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1800"/>
              <a:t>Pick unvisited node with smallest distance, node 3.</a:t>
            </a:r>
            <a:endParaRPr sz="1800"/>
          </a:p>
          <a:p>
            <a:pPr indent="0" lvl="0" marL="0" rtl="0" algn="l">
              <a:spcBef>
                <a:spcPts val="480"/>
              </a:spcBef>
              <a:spcAft>
                <a:spcPts val="0"/>
              </a:spcAft>
              <a:buNone/>
            </a:pPr>
            <a:r>
              <a:rPr lang="en" sz="1800"/>
              <a:t>Distance(2) = min(4, Distance(3)+6)</a:t>
            </a:r>
            <a:endParaRPr sz="1800"/>
          </a:p>
          <a:p>
            <a:pPr indent="0" lvl="0" marL="0" rtl="0" algn="l">
              <a:spcBef>
                <a:spcPts val="480"/>
              </a:spcBef>
              <a:spcAft>
                <a:spcPts val="0"/>
              </a:spcAft>
              <a:buNone/>
            </a:pPr>
            <a:r>
              <a:rPr lang="en" sz="1800"/>
              <a:t>                    = 4 (no change)</a:t>
            </a:r>
            <a:endParaRPr sz="1800"/>
          </a:p>
          <a:p>
            <a:pPr indent="0" lvl="0" marL="0" rtl="0" algn="l">
              <a:spcBef>
                <a:spcPts val="480"/>
              </a:spcBef>
              <a:spcAft>
                <a:spcPts val="0"/>
              </a:spcAft>
              <a:buNone/>
            </a:pPr>
            <a:r>
              <a:rPr lang="en" sz="1800"/>
              <a:t>3 is not on the shortest path to 2.</a:t>
            </a:r>
            <a:endParaRPr sz="1800"/>
          </a:p>
          <a:p>
            <a:pPr indent="0" lvl="0" marL="0" rtl="0" algn="l">
              <a:spcBef>
                <a:spcPts val="480"/>
              </a:spcBef>
              <a:spcAft>
                <a:spcPts val="0"/>
              </a:spcAft>
              <a:buNone/>
            </a:pPr>
            <a:r>
              <a:t/>
            </a:r>
            <a:endParaRPr sz="1800"/>
          </a:p>
        </p:txBody>
      </p:sp>
      <p:graphicFrame>
        <p:nvGraphicFramePr>
          <p:cNvPr id="147" name="Google Shape;147;p23"/>
          <p:cNvGraphicFramePr/>
          <p:nvPr/>
        </p:nvGraphicFramePr>
        <p:xfrm>
          <a:off x="457200" y="1508625"/>
          <a:ext cx="3000000" cy="3000000"/>
        </p:xfrm>
        <a:graphic>
          <a:graphicData uri="http://schemas.openxmlformats.org/drawingml/2006/table">
            <a:tbl>
              <a:tblPr>
                <a:noFill/>
                <a:tableStyleId>{D698612A-9C90-4B0D-8C71-DF82171B47AB}</a:tableStyleId>
              </a:tblPr>
              <a:tblGrid>
                <a:gridCol w="1017950"/>
                <a:gridCol w="382850"/>
                <a:gridCol w="382850"/>
                <a:gridCol w="398300"/>
                <a:gridCol w="398325"/>
                <a:gridCol w="405050"/>
                <a:gridCol w="425700"/>
              </a:tblGrid>
              <a:tr h="396200">
                <a:tc>
                  <a:txBody>
                    <a:bodyPr/>
                    <a:lstStyle/>
                    <a:p>
                      <a:pPr indent="0" lvl="0" marL="0" rtl="0" algn="l">
                        <a:spcBef>
                          <a:spcPts val="0"/>
                        </a:spcBef>
                        <a:spcAft>
                          <a:spcPts val="0"/>
                        </a:spcAft>
                        <a:buNone/>
                      </a:pPr>
                      <a:r>
                        <a:t/>
                      </a:r>
                      <a:endParaRPr b="1"/>
                    </a:p>
                  </a:txBody>
                  <a:tcPr marT="91425" marB="91425" marR="91425" marL="91425">
                    <a:solidFill>
                      <a:srgbClr val="D9D9D9"/>
                    </a:solidFill>
                  </a:tcPr>
                </a:tc>
                <a:tc gridSpan="6">
                  <a:txBody>
                    <a:bodyPr/>
                    <a:lstStyle/>
                    <a:p>
                      <a:pPr indent="0" lvl="0" marL="0" rtl="0" algn="l">
                        <a:spcBef>
                          <a:spcPts val="0"/>
                        </a:spcBef>
                        <a:spcAft>
                          <a:spcPts val="0"/>
                        </a:spcAft>
                        <a:buNone/>
                      </a:pPr>
                      <a:r>
                        <a:rPr b="1" lang="en"/>
                        <a:t>Distance from node 0 to:</a:t>
                      </a:r>
                      <a:endParaRPr b="1"/>
                    </a:p>
                  </a:txBody>
                  <a:tcPr marT="91425" marB="91425" marR="91425" marL="91425">
                    <a:solidFill>
                      <a:srgbClr val="D9D9D9"/>
                    </a:solidFill>
                  </a:tcPr>
                </a:tc>
                <a:tc hMerge="1"/>
                <a:tc hMerge="1"/>
                <a:tc hMerge="1"/>
                <a:tc hMerge="1"/>
                <a:tc hMerge="1"/>
              </a:tr>
              <a:tr h="396200">
                <a:tc>
                  <a:txBody>
                    <a:bodyPr/>
                    <a:lstStyle/>
                    <a:p>
                      <a:pPr indent="0" lvl="0" marL="0" rtl="0" algn="l">
                        <a:spcBef>
                          <a:spcPts val="0"/>
                        </a:spcBef>
                        <a:spcAft>
                          <a:spcPts val="0"/>
                        </a:spcAft>
                        <a:buNone/>
                      </a:pPr>
                      <a:r>
                        <a:rPr b="1" lang="en"/>
                        <a:t>Node</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0</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1</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2</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3</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4</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5</a:t>
                      </a:r>
                      <a:endParaRPr b="1"/>
                    </a:p>
                  </a:txBody>
                  <a:tcPr marT="91425" marB="91425" marR="91425" marL="91425">
                    <a:solidFill>
                      <a:srgbClr val="D9D9D9"/>
                    </a:solidFill>
                  </a:tcPr>
                </a:tc>
              </a:tr>
              <a:tr h="277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6</a:t>
                      </a:r>
                      <a:endParaRPr/>
                    </a:p>
                  </a:txBody>
                  <a:tcPr marT="91425" marB="91425" marR="91425" marL="91425"/>
                </a:tc>
              </a:tr>
              <a:tr h="277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277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B cap="flat" cmpd="sng" w="9525">
                      <a:solidFill>
                        <a:srgbClr val="9E9E9E"/>
                      </a:solidFill>
                      <a:prstDash val="solid"/>
                      <a:round/>
                      <a:headEnd len="sm" w="sm" type="none"/>
                      <a:tailEnd len="sm" w="sm" type="none"/>
                    </a:lnB>
                  </a:tcPr>
                </a:tc>
              </a:tr>
              <a:tr h="277000">
                <a:tc>
                  <a:txBody>
                    <a:bodyPr/>
                    <a:lstStyle/>
                    <a:p>
                      <a:pPr indent="0" lvl="0" marL="0" rtl="0" algn="l">
                        <a:spcBef>
                          <a:spcPts val="0"/>
                        </a:spcBef>
                        <a:spcAft>
                          <a:spcPts val="0"/>
                        </a:spcAft>
                        <a:buNone/>
                      </a:pPr>
                      <a:r>
                        <a:rPr lang="en"/>
                        <a:t>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77000">
                <a:tc>
                  <a:txBody>
                    <a:bodyPr/>
                    <a:lstStyle/>
                    <a:p>
                      <a:pPr indent="0" lvl="0" marL="0" rtl="0" algn="l">
                        <a:spcBef>
                          <a:spcPts val="0"/>
                        </a:spcBef>
                        <a:spcAft>
                          <a:spcPts val="0"/>
                        </a:spcAft>
                        <a:buNone/>
                      </a:pPr>
                      <a:r>
                        <a:rPr lang="en"/>
                        <a:t>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r>
              <a:tr h="277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48" name="Google Shape;148;p23"/>
          <p:cNvPicPr preferRelativeResize="0"/>
          <p:nvPr/>
        </p:nvPicPr>
        <p:blipFill>
          <a:blip r:embed="rId3">
            <a:alphaModFix/>
          </a:blip>
          <a:stretch>
            <a:fillRect/>
          </a:stretch>
        </p:blipFill>
        <p:spPr>
          <a:xfrm>
            <a:off x="5543800" y="1690660"/>
            <a:ext cx="2209901" cy="13046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Shortest path example (#8)</a:t>
            </a:r>
            <a:endParaRPr/>
          </a:p>
        </p:txBody>
      </p:sp>
      <p:sp>
        <p:nvSpPr>
          <p:cNvPr id="154" name="Google Shape;154;p24"/>
          <p:cNvSpPr txBox="1"/>
          <p:nvPr>
            <p:ph idx="1" type="body"/>
          </p:nvPr>
        </p:nvSpPr>
        <p:spPr>
          <a:xfrm>
            <a:off x="4610700" y="2869225"/>
            <a:ext cx="4076100" cy="665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1800"/>
              <a:t>Pick last unvisited node, node 4.</a:t>
            </a:r>
            <a:endParaRPr sz="1800"/>
          </a:p>
          <a:p>
            <a:pPr indent="0" lvl="0" marL="0" rtl="0" algn="l">
              <a:spcBef>
                <a:spcPts val="480"/>
              </a:spcBef>
              <a:spcAft>
                <a:spcPts val="0"/>
              </a:spcAft>
              <a:buNone/>
            </a:pPr>
            <a:r>
              <a:t/>
            </a:r>
            <a:endParaRPr sz="1800"/>
          </a:p>
          <a:p>
            <a:pPr indent="0" lvl="0" marL="0" rtl="0" algn="l">
              <a:spcBef>
                <a:spcPts val="480"/>
              </a:spcBef>
              <a:spcAft>
                <a:spcPts val="0"/>
              </a:spcAft>
              <a:buNone/>
            </a:pPr>
            <a:r>
              <a:rPr lang="en" sz="1800"/>
              <a:t>Node 4 has no adjacent nodes.</a:t>
            </a:r>
            <a:endParaRPr sz="1800"/>
          </a:p>
          <a:p>
            <a:pPr indent="0" lvl="0" marL="0" rtl="0" algn="l">
              <a:spcBef>
                <a:spcPts val="480"/>
              </a:spcBef>
              <a:spcAft>
                <a:spcPts val="0"/>
              </a:spcAft>
              <a:buNone/>
            </a:pPr>
            <a:r>
              <a:t/>
            </a:r>
            <a:endParaRPr sz="1800"/>
          </a:p>
          <a:p>
            <a:pPr indent="0" lvl="0" marL="0" rtl="0" algn="l">
              <a:spcBef>
                <a:spcPts val="480"/>
              </a:spcBef>
              <a:spcAft>
                <a:spcPts val="0"/>
              </a:spcAft>
              <a:buNone/>
            </a:pPr>
            <a:r>
              <a:rPr lang="en" sz="1800"/>
              <a:t>Last row of table shows shortest distance to each node from 0.</a:t>
            </a:r>
            <a:endParaRPr sz="1800"/>
          </a:p>
          <a:p>
            <a:pPr indent="0" lvl="0" marL="0" rtl="0" algn="l">
              <a:spcBef>
                <a:spcPts val="480"/>
              </a:spcBef>
              <a:spcAft>
                <a:spcPts val="0"/>
              </a:spcAft>
              <a:buNone/>
            </a:pPr>
            <a:r>
              <a:t/>
            </a:r>
            <a:endParaRPr sz="1800"/>
          </a:p>
        </p:txBody>
      </p:sp>
      <p:graphicFrame>
        <p:nvGraphicFramePr>
          <p:cNvPr id="155" name="Google Shape;155;p24"/>
          <p:cNvGraphicFramePr/>
          <p:nvPr/>
        </p:nvGraphicFramePr>
        <p:xfrm>
          <a:off x="457200" y="1508625"/>
          <a:ext cx="3000000" cy="3000000"/>
        </p:xfrm>
        <a:graphic>
          <a:graphicData uri="http://schemas.openxmlformats.org/drawingml/2006/table">
            <a:tbl>
              <a:tblPr>
                <a:noFill/>
                <a:tableStyleId>{D698612A-9C90-4B0D-8C71-DF82171B47AB}</a:tableStyleId>
              </a:tblPr>
              <a:tblGrid>
                <a:gridCol w="1017950"/>
                <a:gridCol w="382850"/>
                <a:gridCol w="382850"/>
                <a:gridCol w="398300"/>
                <a:gridCol w="398325"/>
                <a:gridCol w="405050"/>
                <a:gridCol w="425700"/>
              </a:tblGrid>
              <a:tr h="396200">
                <a:tc>
                  <a:txBody>
                    <a:bodyPr/>
                    <a:lstStyle/>
                    <a:p>
                      <a:pPr indent="0" lvl="0" marL="0" rtl="0" algn="l">
                        <a:spcBef>
                          <a:spcPts val="0"/>
                        </a:spcBef>
                        <a:spcAft>
                          <a:spcPts val="0"/>
                        </a:spcAft>
                        <a:buNone/>
                      </a:pPr>
                      <a:r>
                        <a:t/>
                      </a:r>
                      <a:endParaRPr b="1"/>
                    </a:p>
                  </a:txBody>
                  <a:tcPr marT="91425" marB="91425" marR="91425" marL="91425">
                    <a:solidFill>
                      <a:srgbClr val="D9D9D9"/>
                    </a:solidFill>
                  </a:tcPr>
                </a:tc>
                <a:tc gridSpan="6">
                  <a:txBody>
                    <a:bodyPr/>
                    <a:lstStyle/>
                    <a:p>
                      <a:pPr indent="0" lvl="0" marL="0" rtl="0" algn="l">
                        <a:spcBef>
                          <a:spcPts val="0"/>
                        </a:spcBef>
                        <a:spcAft>
                          <a:spcPts val="0"/>
                        </a:spcAft>
                        <a:buNone/>
                      </a:pPr>
                      <a:r>
                        <a:rPr b="1" lang="en"/>
                        <a:t>Distance from node 0 to:</a:t>
                      </a:r>
                      <a:endParaRPr b="1"/>
                    </a:p>
                  </a:txBody>
                  <a:tcPr marT="91425" marB="91425" marR="91425" marL="91425">
                    <a:solidFill>
                      <a:srgbClr val="D9D9D9"/>
                    </a:solidFill>
                  </a:tcPr>
                </a:tc>
                <a:tc hMerge="1"/>
                <a:tc hMerge="1"/>
                <a:tc hMerge="1"/>
                <a:tc hMerge="1"/>
                <a:tc hMerge="1"/>
              </a:tr>
              <a:tr h="396200">
                <a:tc>
                  <a:txBody>
                    <a:bodyPr/>
                    <a:lstStyle/>
                    <a:p>
                      <a:pPr indent="0" lvl="0" marL="0" rtl="0" algn="l">
                        <a:spcBef>
                          <a:spcPts val="0"/>
                        </a:spcBef>
                        <a:spcAft>
                          <a:spcPts val="0"/>
                        </a:spcAft>
                        <a:buNone/>
                      </a:pPr>
                      <a:r>
                        <a:rPr b="1" lang="en"/>
                        <a:t>Node</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0</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1</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2</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3</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4</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5</a:t>
                      </a:r>
                      <a:endParaRPr b="1"/>
                    </a:p>
                  </a:txBody>
                  <a:tcPr marT="91425" marB="91425" marR="91425" marL="91425">
                    <a:solidFill>
                      <a:srgbClr val="D9D9D9"/>
                    </a:solidFill>
                  </a:tcPr>
                </a:tc>
              </a:tr>
              <a:tr h="277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6</a:t>
                      </a:r>
                      <a:endParaRPr/>
                    </a:p>
                  </a:txBody>
                  <a:tcPr marT="91425" marB="91425" marR="91425" marL="91425"/>
                </a:tc>
              </a:tr>
              <a:tr h="277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277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B cap="flat" cmpd="sng" w="9525">
                      <a:solidFill>
                        <a:srgbClr val="9E9E9E"/>
                      </a:solidFill>
                      <a:prstDash val="solid"/>
                      <a:round/>
                      <a:headEnd len="sm" w="sm" type="none"/>
                      <a:tailEnd len="sm" w="sm" type="none"/>
                    </a:lnB>
                  </a:tcPr>
                </a:tc>
              </a:tr>
              <a:tr h="277000">
                <a:tc>
                  <a:txBody>
                    <a:bodyPr/>
                    <a:lstStyle/>
                    <a:p>
                      <a:pPr indent="0" lvl="0" marL="0" rtl="0" algn="l">
                        <a:spcBef>
                          <a:spcPts val="0"/>
                        </a:spcBef>
                        <a:spcAft>
                          <a:spcPts val="0"/>
                        </a:spcAft>
                        <a:buNone/>
                      </a:pPr>
                      <a:r>
                        <a:rPr lang="en"/>
                        <a:t>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77000">
                <a:tc>
                  <a:txBody>
                    <a:bodyPr/>
                    <a:lstStyle/>
                    <a:p>
                      <a:pPr indent="0" lvl="0" marL="0" rtl="0" algn="l">
                        <a:spcBef>
                          <a:spcPts val="0"/>
                        </a:spcBef>
                        <a:spcAft>
                          <a:spcPts val="0"/>
                        </a:spcAft>
                        <a:buNone/>
                      </a:pPr>
                      <a:r>
                        <a:rPr lang="en"/>
                        <a:t>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77000">
                <a:tc>
                  <a:txBody>
                    <a:bodyPr/>
                    <a:lstStyle/>
                    <a:p>
                      <a:pPr indent="0" lvl="0" marL="0" rtl="0" algn="l">
                        <a:spcBef>
                          <a:spcPts val="0"/>
                        </a:spcBef>
                        <a:spcAft>
                          <a:spcPts val="0"/>
                        </a:spcAft>
                        <a:buNone/>
                      </a:pPr>
                      <a:r>
                        <a:rPr lang="en"/>
                        <a:t>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a:t>0</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b="1" lang="en"/>
                        <a:t>1</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b="1" lang="en"/>
                        <a:t>4</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b="1" lang="en"/>
                        <a:t>6</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b="1" lang="en"/>
                        <a:t>8</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b="1" lang="en"/>
                        <a:t>3</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r>
            </a:tbl>
          </a:graphicData>
        </a:graphic>
      </p:graphicFrame>
      <p:pic>
        <p:nvPicPr>
          <p:cNvPr id="156" name="Google Shape;156;p24"/>
          <p:cNvPicPr preferRelativeResize="0"/>
          <p:nvPr/>
        </p:nvPicPr>
        <p:blipFill>
          <a:blip r:embed="rId3">
            <a:alphaModFix/>
          </a:blip>
          <a:stretch>
            <a:fillRect/>
          </a:stretch>
        </p:blipFill>
        <p:spPr>
          <a:xfrm>
            <a:off x="5543800" y="1443135"/>
            <a:ext cx="2209901" cy="13046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457200" y="381110"/>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Dijkstra’s shortest path pseudocode</a:t>
            </a:r>
            <a:endParaRPr/>
          </a:p>
        </p:txBody>
      </p:sp>
      <p:sp>
        <p:nvSpPr>
          <p:cNvPr id="162" name="Google Shape;162;p25"/>
          <p:cNvSpPr txBox="1"/>
          <p:nvPr>
            <p:ph idx="1" type="body"/>
          </p:nvPr>
        </p:nvSpPr>
        <p:spPr>
          <a:xfrm>
            <a:off x="186425" y="1060125"/>
            <a:ext cx="8229600" cy="2327700"/>
          </a:xfrm>
          <a:prstGeom prst="rect">
            <a:avLst/>
          </a:prstGeom>
        </p:spPr>
        <p:txBody>
          <a:bodyPr anchorCtr="0" anchor="t" bIns="91425" lIns="91425" spcFirstLastPara="1" rIns="91425" wrap="square" tIns="91425">
            <a:noAutofit/>
          </a:bodyPr>
          <a:lstStyle/>
          <a:p>
            <a:pPr indent="-190500" lvl="0" marL="342900" rtl="0" algn="l">
              <a:spcBef>
                <a:spcPts val="480"/>
              </a:spcBef>
              <a:spcAft>
                <a:spcPts val="0"/>
              </a:spcAft>
              <a:buNone/>
            </a:pPr>
            <a:r>
              <a:rPr lang="en" sz="1000">
                <a:latin typeface="Courier New"/>
                <a:ea typeface="Courier New"/>
                <a:cs typeface="Courier New"/>
                <a:sym typeface="Courier New"/>
              </a:rPr>
              <a:t>   DijkstraShortestPath(startV) {</a:t>
            </a:r>
            <a:br>
              <a:rPr lang="en" sz="1000">
                <a:latin typeface="Courier New"/>
                <a:ea typeface="Courier New"/>
                <a:cs typeface="Courier New"/>
                <a:sym typeface="Courier New"/>
              </a:rPr>
            </a:br>
            <a:r>
              <a:rPr lang="en" sz="1000">
                <a:latin typeface="Courier New"/>
                <a:ea typeface="Courier New"/>
                <a:cs typeface="Courier New"/>
                <a:sym typeface="Courier New"/>
              </a:rPr>
              <a:t>   for each vertex currentV in graph {</a:t>
            </a:r>
            <a:br>
              <a:rPr lang="en" sz="1000">
                <a:latin typeface="Courier New"/>
                <a:ea typeface="Courier New"/>
                <a:cs typeface="Courier New"/>
                <a:sym typeface="Courier New"/>
              </a:rPr>
            </a:br>
            <a:r>
              <a:rPr lang="en" sz="1000">
                <a:latin typeface="Courier New"/>
                <a:ea typeface="Courier New"/>
                <a:cs typeface="Courier New"/>
                <a:sym typeface="Courier New"/>
              </a:rPr>
              <a:t>      currentV-&gt;distance = Infinity</a:t>
            </a:r>
            <a:br>
              <a:rPr lang="en" sz="1000">
                <a:latin typeface="Courier New"/>
                <a:ea typeface="Courier New"/>
                <a:cs typeface="Courier New"/>
                <a:sym typeface="Courier New"/>
              </a:rPr>
            </a:br>
            <a:r>
              <a:rPr lang="en" sz="1000">
                <a:latin typeface="Courier New"/>
                <a:ea typeface="Courier New"/>
                <a:cs typeface="Courier New"/>
                <a:sym typeface="Courier New"/>
              </a:rPr>
              <a:t>      currentV-&gt;predV = 0</a:t>
            </a:r>
            <a:br>
              <a:rPr lang="en" sz="1000">
                <a:latin typeface="Courier New"/>
                <a:ea typeface="Courier New"/>
                <a:cs typeface="Courier New"/>
                <a:sym typeface="Courier New"/>
              </a:rPr>
            </a:br>
            <a:r>
              <a:rPr lang="en" sz="1000">
                <a:latin typeface="Courier New"/>
                <a:ea typeface="Courier New"/>
                <a:cs typeface="Courier New"/>
                <a:sym typeface="Courier New"/>
              </a:rPr>
              <a:t>      Push currentV to unvisitedQueue</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 startV has a distance of 0 from itself</a:t>
            </a:r>
            <a:br>
              <a:rPr lang="en" sz="1000">
                <a:latin typeface="Courier New"/>
                <a:ea typeface="Courier New"/>
                <a:cs typeface="Courier New"/>
                <a:sym typeface="Courier New"/>
              </a:rPr>
            </a:br>
            <a:r>
              <a:rPr lang="en" sz="1000">
                <a:latin typeface="Courier New"/>
                <a:ea typeface="Courier New"/>
                <a:cs typeface="Courier New"/>
                <a:sym typeface="Courier New"/>
              </a:rPr>
              <a:t>   startV-&gt;distance = 0</a:t>
            </a:r>
            <a:br>
              <a:rPr lang="en" sz="1000">
                <a:latin typeface="Courier New"/>
                <a:ea typeface="Courier New"/>
                <a:cs typeface="Courier New"/>
                <a:sym typeface="Courier New"/>
              </a:rPr>
            </a:br>
            <a:r>
              <a:rPr lang="en" sz="1000">
                <a:latin typeface="Courier New"/>
                <a:ea typeface="Courier New"/>
                <a:cs typeface="Courier New"/>
                <a:sym typeface="Courier New"/>
              </a:rPr>
              <a:t>   while (unvisitedQueue is not empty) {</a:t>
            </a:r>
            <a:br>
              <a:rPr lang="en" sz="1000">
                <a:latin typeface="Courier New"/>
                <a:ea typeface="Courier New"/>
                <a:cs typeface="Courier New"/>
                <a:sym typeface="Courier New"/>
              </a:rPr>
            </a:br>
            <a:r>
              <a:rPr lang="en" sz="1000">
                <a:latin typeface="Courier New"/>
                <a:ea typeface="Courier New"/>
                <a:cs typeface="Courier New"/>
                <a:sym typeface="Courier New"/>
              </a:rPr>
              <a:t>      // Visit vertex with minimum distance from startV</a:t>
            </a:r>
            <a:br>
              <a:rPr lang="en" sz="1000">
                <a:latin typeface="Courier New"/>
                <a:ea typeface="Courier New"/>
                <a:cs typeface="Courier New"/>
                <a:sym typeface="Courier New"/>
              </a:rPr>
            </a:br>
            <a:r>
              <a:rPr lang="en" sz="1000">
                <a:latin typeface="Courier New"/>
                <a:ea typeface="Courier New"/>
                <a:cs typeface="Courier New"/>
                <a:sym typeface="Courier New"/>
              </a:rPr>
              <a:t>      currentV = PopMin unvisitedQueue</a:t>
            </a:r>
            <a:br>
              <a:rPr lang="en" sz="1000">
                <a:latin typeface="Courier New"/>
                <a:ea typeface="Courier New"/>
                <a:cs typeface="Courier New"/>
                <a:sym typeface="Courier New"/>
              </a:rPr>
            </a:br>
            <a:br>
              <a:rPr lang="en" sz="1000">
                <a:latin typeface="Courier New"/>
                <a:ea typeface="Courier New"/>
                <a:cs typeface="Courier New"/>
                <a:sym typeface="Courier New"/>
              </a:rPr>
            </a:br>
            <a:r>
              <a:rPr lang="en" sz="1000">
                <a:latin typeface="Courier New"/>
                <a:ea typeface="Courier New"/>
                <a:cs typeface="Courier New"/>
                <a:sym typeface="Courier New"/>
              </a:rPr>
              <a:t>      for each vertex adjV adjacent to currentV {</a:t>
            </a:r>
            <a:br>
              <a:rPr lang="en" sz="1000">
                <a:latin typeface="Courier New"/>
                <a:ea typeface="Courier New"/>
                <a:cs typeface="Courier New"/>
                <a:sym typeface="Courier New"/>
              </a:rPr>
            </a:br>
            <a:r>
              <a:rPr lang="en" sz="1000">
                <a:latin typeface="Courier New"/>
                <a:ea typeface="Courier New"/>
                <a:cs typeface="Courier New"/>
                <a:sym typeface="Courier New"/>
              </a:rPr>
              <a:t>         edgeWeight = weight of edge from currentV to adjV</a:t>
            </a:r>
            <a:br>
              <a:rPr lang="en" sz="1000">
                <a:latin typeface="Courier New"/>
                <a:ea typeface="Courier New"/>
                <a:cs typeface="Courier New"/>
                <a:sym typeface="Courier New"/>
              </a:rPr>
            </a:br>
            <a:r>
              <a:rPr lang="en" sz="1000">
                <a:latin typeface="Courier New"/>
                <a:ea typeface="Courier New"/>
                <a:cs typeface="Courier New"/>
                <a:sym typeface="Courier New"/>
              </a:rPr>
              <a:t>         alternativePathDistance = currentV-&gt;distance + edgeWeight</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 If shorter path from startV to adjV is found,</a:t>
            </a:r>
            <a:br>
              <a:rPr lang="en" sz="1000">
                <a:latin typeface="Courier New"/>
                <a:ea typeface="Courier New"/>
                <a:cs typeface="Courier New"/>
                <a:sym typeface="Courier New"/>
              </a:rPr>
            </a:br>
            <a:r>
              <a:rPr lang="en" sz="1000">
                <a:latin typeface="Courier New"/>
                <a:ea typeface="Courier New"/>
                <a:cs typeface="Courier New"/>
                <a:sym typeface="Courier New"/>
              </a:rPr>
              <a:t>         // update adjV's distance and predecessor</a:t>
            </a:r>
            <a:br>
              <a:rPr lang="en" sz="1000">
                <a:latin typeface="Courier New"/>
                <a:ea typeface="Courier New"/>
                <a:cs typeface="Courier New"/>
                <a:sym typeface="Courier New"/>
              </a:rPr>
            </a:br>
            <a:r>
              <a:rPr lang="en" sz="1000">
                <a:latin typeface="Courier New"/>
                <a:ea typeface="Courier New"/>
                <a:cs typeface="Courier New"/>
                <a:sym typeface="Courier New"/>
              </a:rPr>
              <a:t>         if (alternativePathDistance &lt; adjV-&gt;distance) {</a:t>
            </a:r>
            <a:br>
              <a:rPr lang="en" sz="1000">
                <a:latin typeface="Courier New"/>
                <a:ea typeface="Courier New"/>
                <a:cs typeface="Courier New"/>
                <a:sym typeface="Courier New"/>
              </a:rPr>
            </a:br>
            <a:r>
              <a:rPr lang="en" sz="1000">
                <a:latin typeface="Courier New"/>
                <a:ea typeface="Courier New"/>
                <a:cs typeface="Courier New"/>
                <a:sym typeface="Courier New"/>
              </a:rPr>
              <a:t>            adjV-&gt;distance = alternativePathDistance</a:t>
            </a:r>
            <a:br>
              <a:rPr lang="en" sz="1000">
                <a:latin typeface="Courier New"/>
                <a:ea typeface="Courier New"/>
                <a:cs typeface="Courier New"/>
                <a:sym typeface="Courier New"/>
              </a:rPr>
            </a:br>
            <a:r>
              <a:rPr lang="en" sz="1000">
                <a:latin typeface="Courier New"/>
                <a:ea typeface="Courier New"/>
                <a:cs typeface="Courier New"/>
                <a:sym typeface="Courier New"/>
              </a:rPr>
              <a:t>            adjV-&gt;predV = currentV</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190500" lvl="0" marL="342900" rtl="0" algn="l">
              <a:spcBef>
                <a:spcPts val="480"/>
              </a:spcBef>
              <a:spcAft>
                <a:spcPts val="0"/>
              </a:spcAft>
              <a:buNone/>
            </a:pPr>
            <a:r>
              <a:t/>
            </a:r>
            <a:endParaRPr sz="10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8"/>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Objectives</a:t>
            </a:r>
            <a:endParaRPr/>
          </a:p>
        </p:txBody>
      </p:sp>
      <p:sp>
        <p:nvSpPr>
          <p:cNvPr id="39" name="Google Shape;39;p8"/>
          <p:cNvSpPr txBox="1"/>
          <p:nvPr>
            <p:ph idx="1" type="body"/>
          </p:nvPr>
        </p:nvSpPr>
        <p:spPr>
          <a:xfrm>
            <a:off x="457200" y="1702975"/>
            <a:ext cx="8229600" cy="23277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
              <a:t>Describe weighted graphs, and give examples of what the weight might mean. </a:t>
            </a:r>
            <a:endParaRPr/>
          </a:p>
          <a:p>
            <a:pPr indent="-381000" lvl="0" marL="457200" rtl="0" algn="l">
              <a:spcBef>
                <a:spcPts val="0"/>
              </a:spcBef>
              <a:spcAft>
                <a:spcPts val="0"/>
              </a:spcAft>
              <a:buSzPts val="2400"/>
              <a:buChar char="•"/>
            </a:pPr>
            <a:r>
              <a:rPr lang="en"/>
              <a:t>Describe how Dijkstra’s shortest path algorithm works; implement it in C++ code.</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p:nvPr/>
        </p:nvSpPr>
        <p:spPr>
          <a:xfrm>
            <a:off x="843225" y="1377025"/>
            <a:ext cx="6761400" cy="765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txBox="1"/>
          <p:nvPr>
            <p:ph type="title"/>
          </p:nvPr>
        </p:nvSpPr>
        <p:spPr>
          <a:xfrm>
            <a:off x="457200" y="381110"/>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Dijkstra’s shortest path pseudocode</a:t>
            </a:r>
            <a:endParaRPr/>
          </a:p>
        </p:txBody>
      </p:sp>
      <p:sp>
        <p:nvSpPr>
          <p:cNvPr id="169" name="Google Shape;169;p26"/>
          <p:cNvSpPr txBox="1"/>
          <p:nvPr>
            <p:ph idx="1" type="body"/>
          </p:nvPr>
        </p:nvSpPr>
        <p:spPr>
          <a:xfrm>
            <a:off x="488150" y="1036900"/>
            <a:ext cx="5724000" cy="2327700"/>
          </a:xfrm>
          <a:prstGeom prst="rect">
            <a:avLst/>
          </a:prstGeom>
        </p:spPr>
        <p:txBody>
          <a:bodyPr anchorCtr="0" anchor="t" bIns="91425" lIns="91425" spcFirstLastPara="1" rIns="91425" wrap="square" tIns="91425">
            <a:noAutofit/>
          </a:bodyPr>
          <a:lstStyle/>
          <a:p>
            <a:pPr indent="-190500" lvl="0" marL="342900" rtl="0" algn="l">
              <a:spcBef>
                <a:spcPts val="480"/>
              </a:spcBef>
              <a:spcAft>
                <a:spcPts val="0"/>
              </a:spcAft>
              <a:buNone/>
            </a:pPr>
            <a:r>
              <a:rPr lang="en" sz="1000">
                <a:latin typeface="Courier New"/>
                <a:ea typeface="Courier New"/>
                <a:cs typeface="Courier New"/>
                <a:sym typeface="Courier New"/>
              </a:rPr>
              <a:t>   DijkstraShortestPath(startV) {</a:t>
            </a:r>
            <a:br>
              <a:rPr lang="en" sz="1000">
                <a:latin typeface="Courier New"/>
                <a:ea typeface="Courier New"/>
                <a:cs typeface="Courier New"/>
                <a:sym typeface="Courier New"/>
              </a:rPr>
            </a:br>
            <a:r>
              <a:rPr lang="en" sz="1000">
                <a:latin typeface="Courier New"/>
                <a:ea typeface="Courier New"/>
                <a:cs typeface="Courier New"/>
                <a:sym typeface="Courier New"/>
              </a:rPr>
              <a:t>   for each vertex currentV in graph {</a:t>
            </a:r>
            <a:br>
              <a:rPr lang="en" sz="1000">
                <a:latin typeface="Courier New"/>
                <a:ea typeface="Courier New"/>
                <a:cs typeface="Courier New"/>
                <a:sym typeface="Courier New"/>
              </a:rPr>
            </a:br>
            <a:r>
              <a:rPr lang="en" sz="1000">
                <a:latin typeface="Courier New"/>
                <a:ea typeface="Courier New"/>
                <a:cs typeface="Courier New"/>
                <a:sym typeface="Courier New"/>
              </a:rPr>
              <a:t>      currentV-&gt;distance = Infinity</a:t>
            </a:r>
            <a:br>
              <a:rPr lang="en" sz="1000">
                <a:latin typeface="Courier New"/>
                <a:ea typeface="Courier New"/>
                <a:cs typeface="Courier New"/>
                <a:sym typeface="Courier New"/>
              </a:rPr>
            </a:br>
            <a:r>
              <a:rPr lang="en" sz="1000">
                <a:latin typeface="Courier New"/>
                <a:ea typeface="Courier New"/>
                <a:cs typeface="Courier New"/>
                <a:sym typeface="Courier New"/>
              </a:rPr>
              <a:t>      currentV-&gt;predV = 0</a:t>
            </a:r>
            <a:br>
              <a:rPr lang="en" sz="1000">
                <a:latin typeface="Courier New"/>
                <a:ea typeface="Courier New"/>
                <a:cs typeface="Courier New"/>
                <a:sym typeface="Courier New"/>
              </a:rPr>
            </a:br>
            <a:r>
              <a:rPr lang="en" sz="1000">
                <a:latin typeface="Courier New"/>
                <a:ea typeface="Courier New"/>
                <a:cs typeface="Courier New"/>
                <a:sym typeface="Courier New"/>
              </a:rPr>
              <a:t>      Push currentV to unvisitedList</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 startV has a distance of 0 from itself</a:t>
            </a:r>
            <a:br>
              <a:rPr lang="en" sz="1000">
                <a:latin typeface="Courier New"/>
                <a:ea typeface="Courier New"/>
                <a:cs typeface="Courier New"/>
                <a:sym typeface="Courier New"/>
              </a:rPr>
            </a:br>
            <a:r>
              <a:rPr lang="en" sz="1000">
                <a:latin typeface="Courier New"/>
                <a:ea typeface="Courier New"/>
                <a:cs typeface="Courier New"/>
                <a:sym typeface="Courier New"/>
              </a:rPr>
              <a:t>   startV-&gt;distance = 0</a:t>
            </a:r>
            <a:br>
              <a:rPr lang="en" sz="1000">
                <a:latin typeface="Courier New"/>
                <a:ea typeface="Courier New"/>
                <a:cs typeface="Courier New"/>
                <a:sym typeface="Courier New"/>
              </a:rPr>
            </a:br>
            <a:r>
              <a:rPr lang="en" sz="1000">
                <a:latin typeface="Courier New"/>
                <a:ea typeface="Courier New"/>
                <a:cs typeface="Courier New"/>
                <a:sym typeface="Courier New"/>
              </a:rPr>
              <a:t>   while (unvisitedList is not empty) {</a:t>
            </a:r>
            <a:br>
              <a:rPr lang="en" sz="1000">
                <a:latin typeface="Courier New"/>
                <a:ea typeface="Courier New"/>
                <a:cs typeface="Courier New"/>
                <a:sym typeface="Courier New"/>
              </a:rPr>
            </a:br>
            <a:r>
              <a:rPr lang="en" sz="1000">
                <a:latin typeface="Courier New"/>
                <a:ea typeface="Courier New"/>
                <a:cs typeface="Courier New"/>
                <a:sym typeface="Courier New"/>
              </a:rPr>
              <a:t>      // Visit vertex with minimum distance from startV</a:t>
            </a:r>
            <a:br>
              <a:rPr lang="en" sz="1000">
                <a:latin typeface="Courier New"/>
                <a:ea typeface="Courier New"/>
                <a:cs typeface="Courier New"/>
                <a:sym typeface="Courier New"/>
              </a:rPr>
            </a:br>
            <a:r>
              <a:rPr lang="en" sz="1000">
                <a:latin typeface="Courier New"/>
                <a:ea typeface="Courier New"/>
                <a:cs typeface="Courier New"/>
                <a:sym typeface="Courier New"/>
              </a:rPr>
              <a:t>      currentV = PopMin unvisitedList</a:t>
            </a:r>
            <a:br>
              <a:rPr lang="en" sz="1000">
                <a:latin typeface="Courier New"/>
                <a:ea typeface="Courier New"/>
                <a:cs typeface="Courier New"/>
                <a:sym typeface="Courier New"/>
              </a:rPr>
            </a:br>
            <a:br>
              <a:rPr lang="en" sz="1000">
                <a:latin typeface="Courier New"/>
                <a:ea typeface="Courier New"/>
                <a:cs typeface="Courier New"/>
                <a:sym typeface="Courier New"/>
              </a:rPr>
            </a:br>
            <a:r>
              <a:rPr lang="en" sz="1000">
                <a:latin typeface="Courier New"/>
                <a:ea typeface="Courier New"/>
                <a:cs typeface="Courier New"/>
                <a:sym typeface="Courier New"/>
              </a:rPr>
              <a:t>      for each vertex adjV adjacent to currentV {</a:t>
            </a:r>
            <a:br>
              <a:rPr lang="en" sz="1000">
                <a:latin typeface="Courier New"/>
                <a:ea typeface="Courier New"/>
                <a:cs typeface="Courier New"/>
                <a:sym typeface="Courier New"/>
              </a:rPr>
            </a:br>
            <a:r>
              <a:rPr lang="en" sz="1000">
                <a:latin typeface="Courier New"/>
                <a:ea typeface="Courier New"/>
                <a:cs typeface="Courier New"/>
                <a:sym typeface="Courier New"/>
              </a:rPr>
              <a:t>         edgeWeight = weight of edge from currentV to adjV</a:t>
            </a:r>
            <a:br>
              <a:rPr lang="en" sz="1000">
                <a:latin typeface="Courier New"/>
                <a:ea typeface="Courier New"/>
                <a:cs typeface="Courier New"/>
                <a:sym typeface="Courier New"/>
              </a:rPr>
            </a:br>
            <a:r>
              <a:rPr lang="en" sz="1000">
                <a:latin typeface="Courier New"/>
                <a:ea typeface="Courier New"/>
                <a:cs typeface="Courier New"/>
                <a:sym typeface="Courier New"/>
              </a:rPr>
              <a:t>         alternativePathDistance = currentV-&gt;distance + edgeWeight</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 If shorter path from startV to adjV is found,</a:t>
            </a:r>
            <a:br>
              <a:rPr lang="en" sz="1000">
                <a:latin typeface="Courier New"/>
                <a:ea typeface="Courier New"/>
                <a:cs typeface="Courier New"/>
                <a:sym typeface="Courier New"/>
              </a:rPr>
            </a:br>
            <a:r>
              <a:rPr lang="en" sz="1000">
                <a:latin typeface="Courier New"/>
                <a:ea typeface="Courier New"/>
                <a:cs typeface="Courier New"/>
                <a:sym typeface="Courier New"/>
              </a:rPr>
              <a:t>         // update adjV's distance and predecessor</a:t>
            </a:r>
            <a:br>
              <a:rPr lang="en" sz="1000">
                <a:latin typeface="Courier New"/>
                <a:ea typeface="Courier New"/>
                <a:cs typeface="Courier New"/>
                <a:sym typeface="Courier New"/>
              </a:rPr>
            </a:br>
            <a:r>
              <a:rPr lang="en" sz="1000">
                <a:latin typeface="Courier New"/>
                <a:ea typeface="Courier New"/>
                <a:cs typeface="Courier New"/>
                <a:sym typeface="Courier New"/>
              </a:rPr>
              <a:t>         if (alternativePathDistance &lt; adjV-&gt;distance) {</a:t>
            </a:r>
            <a:br>
              <a:rPr lang="en" sz="1000">
                <a:latin typeface="Courier New"/>
                <a:ea typeface="Courier New"/>
                <a:cs typeface="Courier New"/>
                <a:sym typeface="Courier New"/>
              </a:rPr>
            </a:br>
            <a:r>
              <a:rPr lang="en" sz="1000">
                <a:latin typeface="Courier New"/>
                <a:ea typeface="Courier New"/>
                <a:cs typeface="Courier New"/>
                <a:sym typeface="Courier New"/>
              </a:rPr>
              <a:t>            adjV-&gt;distance = alternativePathDistance</a:t>
            </a:r>
            <a:br>
              <a:rPr lang="en" sz="1000">
                <a:latin typeface="Courier New"/>
                <a:ea typeface="Courier New"/>
                <a:cs typeface="Courier New"/>
                <a:sym typeface="Courier New"/>
              </a:rPr>
            </a:br>
            <a:r>
              <a:rPr lang="en" sz="1000">
                <a:latin typeface="Courier New"/>
                <a:ea typeface="Courier New"/>
                <a:cs typeface="Courier New"/>
                <a:sym typeface="Courier New"/>
              </a:rPr>
              <a:t>            adjV-&gt;predV = currentV</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190500" lvl="0" marL="342900" rtl="0" algn="l">
              <a:spcBef>
                <a:spcPts val="480"/>
              </a:spcBef>
              <a:spcAft>
                <a:spcPts val="0"/>
              </a:spcAft>
              <a:buNone/>
            </a:pPr>
            <a:r>
              <a:t/>
            </a:r>
            <a:endParaRPr sz="1000">
              <a:latin typeface="Courier New"/>
              <a:ea typeface="Courier New"/>
              <a:cs typeface="Courier New"/>
              <a:sym typeface="Courier New"/>
            </a:endParaRPr>
          </a:p>
        </p:txBody>
      </p:sp>
      <p:sp>
        <p:nvSpPr>
          <p:cNvPr id="170" name="Google Shape;170;p26"/>
          <p:cNvSpPr txBox="1"/>
          <p:nvPr/>
        </p:nvSpPr>
        <p:spPr>
          <a:xfrm>
            <a:off x="5144475" y="1500800"/>
            <a:ext cx="22821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Initialization, collect nodes into a list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p:nvPr/>
        </p:nvSpPr>
        <p:spPr>
          <a:xfrm>
            <a:off x="843225" y="2228000"/>
            <a:ext cx="6761400" cy="2784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txBox="1"/>
          <p:nvPr>
            <p:ph type="title"/>
          </p:nvPr>
        </p:nvSpPr>
        <p:spPr>
          <a:xfrm>
            <a:off x="457200" y="381110"/>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Dijkstra’s shortest path pseudocode</a:t>
            </a:r>
            <a:endParaRPr/>
          </a:p>
        </p:txBody>
      </p:sp>
      <p:sp>
        <p:nvSpPr>
          <p:cNvPr id="177" name="Google Shape;177;p27"/>
          <p:cNvSpPr txBox="1"/>
          <p:nvPr>
            <p:ph idx="1" type="body"/>
          </p:nvPr>
        </p:nvSpPr>
        <p:spPr>
          <a:xfrm>
            <a:off x="186425" y="1052400"/>
            <a:ext cx="5839800" cy="2327700"/>
          </a:xfrm>
          <a:prstGeom prst="rect">
            <a:avLst/>
          </a:prstGeom>
        </p:spPr>
        <p:txBody>
          <a:bodyPr anchorCtr="0" anchor="t" bIns="91425" lIns="91425" spcFirstLastPara="1" rIns="91425" wrap="square" tIns="91425">
            <a:noAutofit/>
          </a:bodyPr>
          <a:lstStyle/>
          <a:p>
            <a:pPr indent="-190500" lvl="0" marL="342900" rtl="0" algn="l">
              <a:spcBef>
                <a:spcPts val="480"/>
              </a:spcBef>
              <a:spcAft>
                <a:spcPts val="0"/>
              </a:spcAft>
              <a:buNone/>
            </a:pPr>
            <a:r>
              <a:rPr lang="en" sz="1000">
                <a:latin typeface="Courier New"/>
                <a:ea typeface="Courier New"/>
                <a:cs typeface="Courier New"/>
                <a:sym typeface="Courier New"/>
              </a:rPr>
              <a:t>   DijkstraShortestPath(startV) {</a:t>
            </a:r>
            <a:br>
              <a:rPr lang="en" sz="1000">
                <a:latin typeface="Courier New"/>
                <a:ea typeface="Courier New"/>
                <a:cs typeface="Courier New"/>
                <a:sym typeface="Courier New"/>
              </a:rPr>
            </a:br>
            <a:r>
              <a:rPr lang="en" sz="1000">
                <a:latin typeface="Courier New"/>
                <a:ea typeface="Courier New"/>
                <a:cs typeface="Courier New"/>
                <a:sym typeface="Courier New"/>
              </a:rPr>
              <a:t>   for each vertex currentV in graph {</a:t>
            </a:r>
            <a:br>
              <a:rPr lang="en" sz="1000">
                <a:latin typeface="Courier New"/>
                <a:ea typeface="Courier New"/>
                <a:cs typeface="Courier New"/>
                <a:sym typeface="Courier New"/>
              </a:rPr>
            </a:br>
            <a:r>
              <a:rPr lang="en" sz="1000">
                <a:latin typeface="Courier New"/>
                <a:ea typeface="Courier New"/>
                <a:cs typeface="Courier New"/>
                <a:sym typeface="Courier New"/>
              </a:rPr>
              <a:t>      currentV-&gt;distance = Infinity</a:t>
            </a:r>
            <a:br>
              <a:rPr lang="en" sz="1000">
                <a:latin typeface="Courier New"/>
                <a:ea typeface="Courier New"/>
                <a:cs typeface="Courier New"/>
                <a:sym typeface="Courier New"/>
              </a:rPr>
            </a:br>
            <a:r>
              <a:rPr lang="en" sz="1000">
                <a:latin typeface="Courier New"/>
                <a:ea typeface="Courier New"/>
                <a:cs typeface="Courier New"/>
                <a:sym typeface="Courier New"/>
              </a:rPr>
              <a:t>      currentV-&gt;predV = 0</a:t>
            </a:r>
            <a:br>
              <a:rPr lang="en" sz="1000">
                <a:latin typeface="Courier New"/>
                <a:ea typeface="Courier New"/>
                <a:cs typeface="Courier New"/>
                <a:sym typeface="Courier New"/>
              </a:rPr>
            </a:br>
            <a:r>
              <a:rPr lang="en" sz="1000">
                <a:latin typeface="Courier New"/>
                <a:ea typeface="Courier New"/>
                <a:cs typeface="Courier New"/>
                <a:sym typeface="Courier New"/>
              </a:rPr>
              <a:t>      Push currentV to unvisitedList</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 startV has a distance of 0 from itself</a:t>
            </a:r>
            <a:br>
              <a:rPr lang="en" sz="1000">
                <a:latin typeface="Courier New"/>
                <a:ea typeface="Courier New"/>
                <a:cs typeface="Courier New"/>
                <a:sym typeface="Courier New"/>
              </a:rPr>
            </a:br>
            <a:r>
              <a:rPr lang="en" sz="1000">
                <a:latin typeface="Courier New"/>
                <a:ea typeface="Courier New"/>
                <a:cs typeface="Courier New"/>
                <a:sym typeface="Courier New"/>
              </a:rPr>
              <a:t>   startV-&gt;distance = 0</a:t>
            </a:r>
            <a:br>
              <a:rPr lang="en" sz="1000">
                <a:latin typeface="Courier New"/>
                <a:ea typeface="Courier New"/>
                <a:cs typeface="Courier New"/>
                <a:sym typeface="Courier New"/>
              </a:rPr>
            </a:br>
            <a:r>
              <a:rPr lang="en" sz="1000">
                <a:latin typeface="Courier New"/>
                <a:ea typeface="Courier New"/>
                <a:cs typeface="Courier New"/>
                <a:sym typeface="Courier New"/>
              </a:rPr>
              <a:t>   while (unvisitedList is not empty) {</a:t>
            </a:r>
            <a:br>
              <a:rPr lang="en" sz="1000">
                <a:latin typeface="Courier New"/>
                <a:ea typeface="Courier New"/>
                <a:cs typeface="Courier New"/>
                <a:sym typeface="Courier New"/>
              </a:rPr>
            </a:br>
            <a:r>
              <a:rPr lang="en" sz="1000">
                <a:latin typeface="Courier New"/>
                <a:ea typeface="Courier New"/>
                <a:cs typeface="Courier New"/>
                <a:sym typeface="Courier New"/>
              </a:rPr>
              <a:t>      // Visit vertex with minimum distance from startV</a:t>
            </a:r>
            <a:br>
              <a:rPr lang="en" sz="1000">
                <a:latin typeface="Courier New"/>
                <a:ea typeface="Courier New"/>
                <a:cs typeface="Courier New"/>
                <a:sym typeface="Courier New"/>
              </a:rPr>
            </a:br>
            <a:r>
              <a:rPr lang="en" sz="1000">
                <a:latin typeface="Courier New"/>
                <a:ea typeface="Courier New"/>
                <a:cs typeface="Courier New"/>
                <a:sym typeface="Courier New"/>
              </a:rPr>
              <a:t>      currentV = PopMin unvisitedList</a:t>
            </a:r>
            <a:br>
              <a:rPr lang="en" sz="1000">
                <a:latin typeface="Courier New"/>
                <a:ea typeface="Courier New"/>
                <a:cs typeface="Courier New"/>
                <a:sym typeface="Courier New"/>
              </a:rPr>
            </a:br>
            <a:br>
              <a:rPr lang="en" sz="1000">
                <a:latin typeface="Courier New"/>
                <a:ea typeface="Courier New"/>
                <a:cs typeface="Courier New"/>
                <a:sym typeface="Courier New"/>
              </a:rPr>
            </a:br>
            <a:r>
              <a:rPr lang="en" sz="1000">
                <a:latin typeface="Courier New"/>
                <a:ea typeface="Courier New"/>
                <a:cs typeface="Courier New"/>
                <a:sym typeface="Courier New"/>
              </a:rPr>
              <a:t>      for each vertex adjV adjacent to currentV {</a:t>
            </a:r>
            <a:br>
              <a:rPr lang="en" sz="1000">
                <a:latin typeface="Courier New"/>
                <a:ea typeface="Courier New"/>
                <a:cs typeface="Courier New"/>
                <a:sym typeface="Courier New"/>
              </a:rPr>
            </a:br>
            <a:r>
              <a:rPr lang="en" sz="1000">
                <a:latin typeface="Courier New"/>
                <a:ea typeface="Courier New"/>
                <a:cs typeface="Courier New"/>
                <a:sym typeface="Courier New"/>
              </a:rPr>
              <a:t>         edgeWeight = weight of edge from currentV to adjV</a:t>
            </a:r>
            <a:br>
              <a:rPr lang="en" sz="1000">
                <a:latin typeface="Courier New"/>
                <a:ea typeface="Courier New"/>
                <a:cs typeface="Courier New"/>
                <a:sym typeface="Courier New"/>
              </a:rPr>
            </a:br>
            <a:r>
              <a:rPr lang="en" sz="1000">
                <a:latin typeface="Courier New"/>
                <a:ea typeface="Courier New"/>
                <a:cs typeface="Courier New"/>
                <a:sym typeface="Courier New"/>
              </a:rPr>
              <a:t>         alternativePathDistance = currentV-&gt;distance + edgeWeight</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 If shorter path from startV to adjV is found,</a:t>
            </a:r>
            <a:br>
              <a:rPr lang="en" sz="1000">
                <a:latin typeface="Courier New"/>
                <a:ea typeface="Courier New"/>
                <a:cs typeface="Courier New"/>
                <a:sym typeface="Courier New"/>
              </a:rPr>
            </a:br>
            <a:r>
              <a:rPr lang="en" sz="1000">
                <a:latin typeface="Courier New"/>
                <a:ea typeface="Courier New"/>
                <a:cs typeface="Courier New"/>
                <a:sym typeface="Courier New"/>
              </a:rPr>
              <a:t>         // update adjV's distance and predecessor</a:t>
            </a:r>
            <a:br>
              <a:rPr lang="en" sz="1000">
                <a:latin typeface="Courier New"/>
                <a:ea typeface="Courier New"/>
                <a:cs typeface="Courier New"/>
                <a:sym typeface="Courier New"/>
              </a:rPr>
            </a:br>
            <a:r>
              <a:rPr lang="en" sz="1000">
                <a:latin typeface="Courier New"/>
                <a:ea typeface="Courier New"/>
                <a:cs typeface="Courier New"/>
                <a:sym typeface="Courier New"/>
              </a:rPr>
              <a:t>         if (alternativePathDistance &lt; adjV-&gt;distance) {</a:t>
            </a:r>
            <a:br>
              <a:rPr lang="en" sz="1000">
                <a:latin typeface="Courier New"/>
                <a:ea typeface="Courier New"/>
                <a:cs typeface="Courier New"/>
                <a:sym typeface="Courier New"/>
              </a:rPr>
            </a:br>
            <a:r>
              <a:rPr lang="en" sz="1000">
                <a:latin typeface="Courier New"/>
                <a:ea typeface="Courier New"/>
                <a:cs typeface="Courier New"/>
                <a:sym typeface="Courier New"/>
              </a:rPr>
              <a:t>            adjV-&gt;distance = alternativePathDistance</a:t>
            </a:r>
            <a:br>
              <a:rPr lang="en" sz="1000">
                <a:latin typeface="Courier New"/>
                <a:ea typeface="Courier New"/>
                <a:cs typeface="Courier New"/>
                <a:sym typeface="Courier New"/>
              </a:rPr>
            </a:br>
            <a:r>
              <a:rPr lang="en" sz="1000">
                <a:latin typeface="Courier New"/>
                <a:ea typeface="Courier New"/>
                <a:cs typeface="Courier New"/>
                <a:sym typeface="Courier New"/>
              </a:rPr>
              <a:t>            adjV-&gt;predV = currentV</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190500" lvl="0" marL="342900" rtl="0" algn="l">
              <a:spcBef>
                <a:spcPts val="480"/>
              </a:spcBef>
              <a:spcAft>
                <a:spcPts val="0"/>
              </a:spcAft>
              <a:buNone/>
            </a:pPr>
            <a:r>
              <a:t/>
            </a:r>
            <a:endParaRPr sz="1000">
              <a:latin typeface="Courier New"/>
              <a:ea typeface="Courier New"/>
              <a:cs typeface="Courier New"/>
              <a:sym typeface="Courier New"/>
            </a:endParaRPr>
          </a:p>
        </p:txBody>
      </p:sp>
      <p:sp>
        <p:nvSpPr>
          <p:cNvPr id="178" name="Google Shape;178;p27"/>
          <p:cNvSpPr txBox="1"/>
          <p:nvPr/>
        </p:nvSpPr>
        <p:spPr>
          <a:xfrm>
            <a:off x="4086950" y="2154500"/>
            <a:ext cx="3496800" cy="4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Initial condition, start node has 0 distance.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p:nvPr/>
        </p:nvSpPr>
        <p:spPr>
          <a:xfrm>
            <a:off x="843225" y="2432550"/>
            <a:ext cx="7550400" cy="24333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8"/>
          <p:cNvSpPr txBox="1"/>
          <p:nvPr>
            <p:ph type="title"/>
          </p:nvPr>
        </p:nvSpPr>
        <p:spPr>
          <a:xfrm>
            <a:off x="457200" y="381110"/>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Dijkstra’s shortest path pseudocode</a:t>
            </a:r>
            <a:endParaRPr/>
          </a:p>
        </p:txBody>
      </p:sp>
      <p:sp>
        <p:nvSpPr>
          <p:cNvPr id="185" name="Google Shape;185;p28"/>
          <p:cNvSpPr txBox="1"/>
          <p:nvPr>
            <p:ph idx="1" type="body"/>
          </p:nvPr>
        </p:nvSpPr>
        <p:spPr>
          <a:xfrm>
            <a:off x="186425" y="1052400"/>
            <a:ext cx="5839800" cy="2327700"/>
          </a:xfrm>
          <a:prstGeom prst="rect">
            <a:avLst/>
          </a:prstGeom>
        </p:spPr>
        <p:txBody>
          <a:bodyPr anchorCtr="0" anchor="t" bIns="91425" lIns="91425" spcFirstLastPara="1" rIns="91425" wrap="square" tIns="91425">
            <a:noAutofit/>
          </a:bodyPr>
          <a:lstStyle/>
          <a:p>
            <a:pPr indent="-190500" lvl="0" marL="342900" rtl="0" algn="l">
              <a:spcBef>
                <a:spcPts val="480"/>
              </a:spcBef>
              <a:spcAft>
                <a:spcPts val="0"/>
              </a:spcAft>
              <a:buNone/>
            </a:pPr>
            <a:r>
              <a:rPr lang="en" sz="1000">
                <a:latin typeface="Courier New"/>
                <a:ea typeface="Courier New"/>
                <a:cs typeface="Courier New"/>
                <a:sym typeface="Courier New"/>
              </a:rPr>
              <a:t>   DijkstraShortestPath(startV) {</a:t>
            </a:r>
            <a:br>
              <a:rPr lang="en" sz="1000">
                <a:latin typeface="Courier New"/>
                <a:ea typeface="Courier New"/>
                <a:cs typeface="Courier New"/>
                <a:sym typeface="Courier New"/>
              </a:rPr>
            </a:br>
            <a:r>
              <a:rPr lang="en" sz="1000">
                <a:latin typeface="Courier New"/>
                <a:ea typeface="Courier New"/>
                <a:cs typeface="Courier New"/>
                <a:sym typeface="Courier New"/>
              </a:rPr>
              <a:t>   for each vertex currentV in graph {</a:t>
            </a:r>
            <a:br>
              <a:rPr lang="en" sz="1000">
                <a:latin typeface="Courier New"/>
                <a:ea typeface="Courier New"/>
                <a:cs typeface="Courier New"/>
                <a:sym typeface="Courier New"/>
              </a:rPr>
            </a:br>
            <a:r>
              <a:rPr lang="en" sz="1000">
                <a:latin typeface="Courier New"/>
                <a:ea typeface="Courier New"/>
                <a:cs typeface="Courier New"/>
                <a:sym typeface="Courier New"/>
              </a:rPr>
              <a:t>      currentV-&gt;distance = Infinity</a:t>
            </a:r>
            <a:br>
              <a:rPr lang="en" sz="1000">
                <a:latin typeface="Courier New"/>
                <a:ea typeface="Courier New"/>
                <a:cs typeface="Courier New"/>
                <a:sym typeface="Courier New"/>
              </a:rPr>
            </a:br>
            <a:r>
              <a:rPr lang="en" sz="1000">
                <a:latin typeface="Courier New"/>
                <a:ea typeface="Courier New"/>
                <a:cs typeface="Courier New"/>
                <a:sym typeface="Courier New"/>
              </a:rPr>
              <a:t>      currentV-&gt;predV = 0</a:t>
            </a:r>
            <a:br>
              <a:rPr lang="en" sz="1000">
                <a:latin typeface="Courier New"/>
                <a:ea typeface="Courier New"/>
                <a:cs typeface="Courier New"/>
                <a:sym typeface="Courier New"/>
              </a:rPr>
            </a:br>
            <a:r>
              <a:rPr lang="en" sz="1000">
                <a:latin typeface="Courier New"/>
                <a:ea typeface="Courier New"/>
                <a:cs typeface="Courier New"/>
                <a:sym typeface="Courier New"/>
              </a:rPr>
              <a:t>      Push currentV to unvisitedList</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 startV has a distance of 0 from itself</a:t>
            </a:r>
            <a:br>
              <a:rPr lang="en" sz="1000">
                <a:latin typeface="Courier New"/>
                <a:ea typeface="Courier New"/>
                <a:cs typeface="Courier New"/>
                <a:sym typeface="Courier New"/>
              </a:rPr>
            </a:br>
            <a:r>
              <a:rPr lang="en" sz="1000">
                <a:latin typeface="Courier New"/>
                <a:ea typeface="Courier New"/>
                <a:cs typeface="Courier New"/>
                <a:sym typeface="Courier New"/>
              </a:rPr>
              <a:t>   startV-&gt;distance = 0</a:t>
            </a:r>
            <a:br>
              <a:rPr lang="en" sz="1000">
                <a:latin typeface="Courier New"/>
                <a:ea typeface="Courier New"/>
                <a:cs typeface="Courier New"/>
                <a:sym typeface="Courier New"/>
              </a:rPr>
            </a:br>
            <a:r>
              <a:rPr lang="en" sz="1000">
                <a:latin typeface="Courier New"/>
                <a:ea typeface="Courier New"/>
                <a:cs typeface="Courier New"/>
                <a:sym typeface="Courier New"/>
              </a:rPr>
              <a:t>   while (unvisitedList is not empty) {</a:t>
            </a:r>
            <a:br>
              <a:rPr lang="en" sz="1000">
                <a:latin typeface="Courier New"/>
                <a:ea typeface="Courier New"/>
                <a:cs typeface="Courier New"/>
                <a:sym typeface="Courier New"/>
              </a:rPr>
            </a:br>
            <a:r>
              <a:rPr lang="en" sz="1000">
                <a:latin typeface="Courier New"/>
                <a:ea typeface="Courier New"/>
                <a:cs typeface="Courier New"/>
                <a:sym typeface="Courier New"/>
              </a:rPr>
              <a:t>      // Visit vertex with minimum distance from startV</a:t>
            </a:r>
            <a:br>
              <a:rPr lang="en" sz="1000">
                <a:latin typeface="Courier New"/>
                <a:ea typeface="Courier New"/>
                <a:cs typeface="Courier New"/>
                <a:sym typeface="Courier New"/>
              </a:rPr>
            </a:br>
            <a:r>
              <a:rPr lang="en" sz="1000">
                <a:latin typeface="Courier New"/>
                <a:ea typeface="Courier New"/>
                <a:cs typeface="Courier New"/>
                <a:sym typeface="Courier New"/>
              </a:rPr>
              <a:t>      currentV = PopMin unvisitedList</a:t>
            </a:r>
            <a:br>
              <a:rPr lang="en" sz="1000">
                <a:latin typeface="Courier New"/>
                <a:ea typeface="Courier New"/>
                <a:cs typeface="Courier New"/>
                <a:sym typeface="Courier New"/>
              </a:rPr>
            </a:br>
            <a:br>
              <a:rPr lang="en" sz="1000">
                <a:latin typeface="Courier New"/>
                <a:ea typeface="Courier New"/>
                <a:cs typeface="Courier New"/>
                <a:sym typeface="Courier New"/>
              </a:rPr>
            </a:br>
            <a:r>
              <a:rPr lang="en" sz="1000">
                <a:latin typeface="Courier New"/>
                <a:ea typeface="Courier New"/>
                <a:cs typeface="Courier New"/>
                <a:sym typeface="Courier New"/>
              </a:rPr>
              <a:t>      for each vertex adjV adjacent to currentV {</a:t>
            </a:r>
            <a:br>
              <a:rPr lang="en" sz="1000">
                <a:latin typeface="Courier New"/>
                <a:ea typeface="Courier New"/>
                <a:cs typeface="Courier New"/>
                <a:sym typeface="Courier New"/>
              </a:rPr>
            </a:br>
            <a:r>
              <a:rPr lang="en" sz="1000">
                <a:latin typeface="Courier New"/>
                <a:ea typeface="Courier New"/>
                <a:cs typeface="Courier New"/>
                <a:sym typeface="Courier New"/>
              </a:rPr>
              <a:t>         edgeWeight = weight of edge from currentV to adjV</a:t>
            </a:r>
            <a:br>
              <a:rPr lang="en" sz="1000">
                <a:latin typeface="Courier New"/>
                <a:ea typeface="Courier New"/>
                <a:cs typeface="Courier New"/>
                <a:sym typeface="Courier New"/>
              </a:rPr>
            </a:br>
            <a:r>
              <a:rPr lang="en" sz="1000">
                <a:latin typeface="Courier New"/>
                <a:ea typeface="Courier New"/>
                <a:cs typeface="Courier New"/>
                <a:sym typeface="Courier New"/>
              </a:rPr>
              <a:t>         alternativePathDistance = currentV-&gt;distance + edgeWeight</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 If shorter path from startV to adjV is found,</a:t>
            </a:r>
            <a:br>
              <a:rPr lang="en" sz="1000">
                <a:latin typeface="Courier New"/>
                <a:ea typeface="Courier New"/>
                <a:cs typeface="Courier New"/>
                <a:sym typeface="Courier New"/>
              </a:rPr>
            </a:br>
            <a:r>
              <a:rPr lang="en" sz="1000">
                <a:latin typeface="Courier New"/>
                <a:ea typeface="Courier New"/>
                <a:cs typeface="Courier New"/>
                <a:sym typeface="Courier New"/>
              </a:rPr>
              <a:t>         // update adjV's distance and predecessor</a:t>
            </a:r>
            <a:br>
              <a:rPr lang="en" sz="1000">
                <a:latin typeface="Courier New"/>
                <a:ea typeface="Courier New"/>
                <a:cs typeface="Courier New"/>
                <a:sym typeface="Courier New"/>
              </a:rPr>
            </a:br>
            <a:r>
              <a:rPr lang="en" sz="1000">
                <a:latin typeface="Courier New"/>
                <a:ea typeface="Courier New"/>
                <a:cs typeface="Courier New"/>
                <a:sym typeface="Courier New"/>
              </a:rPr>
              <a:t>         if (alternativePathDistance &lt; adjV-&gt;distance) {</a:t>
            </a:r>
            <a:br>
              <a:rPr lang="en" sz="1000">
                <a:latin typeface="Courier New"/>
                <a:ea typeface="Courier New"/>
                <a:cs typeface="Courier New"/>
                <a:sym typeface="Courier New"/>
              </a:rPr>
            </a:br>
            <a:r>
              <a:rPr lang="en" sz="1000">
                <a:latin typeface="Courier New"/>
                <a:ea typeface="Courier New"/>
                <a:cs typeface="Courier New"/>
                <a:sym typeface="Courier New"/>
              </a:rPr>
              <a:t>            adjV-&gt;distance = alternativePathDistance</a:t>
            </a:r>
            <a:br>
              <a:rPr lang="en" sz="1000">
                <a:latin typeface="Courier New"/>
                <a:ea typeface="Courier New"/>
                <a:cs typeface="Courier New"/>
                <a:sym typeface="Courier New"/>
              </a:rPr>
            </a:br>
            <a:r>
              <a:rPr lang="en" sz="1000">
                <a:latin typeface="Courier New"/>
                <a:ea typeface="Courier New"/>
                <a:cs typeface="Courier New"/>
                <a:sym typeface="Courier New"/>
              </a:rPr>
              <a:t>            adjV-&gt;predV = currentV</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190500" lvl="0" marL="342900" rtl="0" algn="l">
              <a:spcBef>
                <a:spcPts val="480"/>
              </a:spcBef>
              <a:spcAft>
                <a:spcPts val="0"/>
              </a:spcAft>
              <a:buNone/>
            </a:pPr>
            <a:r>
              <a:t/>
            </a:r>
            <a:endParaRPr sz="1000">
              <a:latin typeface="Courier New"/>
              <a:ea typeface="Courier New"/>
              <a:cs typeface="Courier New"/>
              <a:sym typeface="Courier New"/>
            </a:endParaRPr>
          </a:p>
        </p:txBody>
      </p:sp>
      <p:sp>
        <p:nvSpPr>
          <p:cNvPr id="186" name="Google Shape;186;p28"/>
          <p:cNvSpPr txBox="1"/>
          <p:nvPr/>
        </p:nvSpPr>
        <p:spPr>
          <a:xfrm>
            <a:off x="5639575" y="2552450"/>
            <a:ext cx="2754000" cy="4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Visit each node in the graph one time, in ascending order of distance.  Starting with the specified start node.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outer loop will run V (number of vertices) times.</a:t>
            </a:r>
            <a:endParaRPr/>
          </a:p>
          <a:p>
            <a:pPr indent="0" lvl="0" marL="0" rtl="0" algn="l">
              <a:spcBef>
                <a:spcPts val="0"/>
              </a:spcBef>
              <a:spcAft>
                <a:spcPts val="0"/>
              </a:spcAft>
              <a:buNone/>
            </a:pPr>
            <a:r>
              <a:rPr lang="en"/>
              <a:t>Finding the minimum (PopMin) with linear search: O(V) </a:t>
            </a:r>
            <a:endParaRPr/>
          </a:p>
          <a:p>
            <a:pPr indent="0" lvl="0" marL="0" rtl="0" algn="l">
              <a:spcBef>
                <a:spcPts val="0"/>
              </a:spcBef>
              <a:spcAft>
                <a:spcPts val="0"/>
              </a:spcAft>
              <a:buNone/>
            </a:pPr>
            <a:r>
              <a:rPr lang="en"/>
              <a:t>Total: O(V*V)</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p:nvPr/>
        </p:nvSpPr>
        <p:spPr>
          <a:xfrm>
            <a:off x="843225" y="3055725"/>
            <a:ext cx="7550400" cy="18024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txBox="1"/>
          <p:nvPr>
            <p:ph type="title"/>
          </p:nvPr>
        </p:nvSpPr>
        <p:spPr>
          <a:xfrm>
            <a:off x="457200" y="381110"/>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Dijkstra’s shortest path pseudocode</a:t>
            </a:r>
            <a:endParaRPr/>
          </a:p>
        </p:txBody>
      </p:sp>
      <p:sp>
        <p:nvSpPr>
          <p:cNvPr id="193" name="Google Shape;193;p29"/>
          <p:cNvSpPr txBox="1"/>
          <p:nvPr>
            <p:ph idx="1" type="body"/>
          </p:nvPr>
        </p:nvSpPr>
        <p:spPr>
          <a:xfrm>
            <a:off x="186425" y="1052400"/>
            <a:ext cx="5839800" cy="2327700"/>
          </a:xfrm>
          <a:prstGeom prst="rect">
            <a:avLst/>
          </a:prstGeom>
        </p:spPr>
        <p:txBody>
          <a:bodyPr anchorCtr="0" anchor="t" bIns="91425" lIns="91425" spcFirstLastPara="1" rIns="91425" wrap="square" tIns="91425">
            <a:noAutofit/>
          </a:bodyPr>
          <a:lstStyle/>
          <a:p>
            <a:pPr indent="-190500" lvl="0" marL="342900" rtl="0" algn="l">
              <a:spcBef>
                <a:spcPts val="480"/>
              </a:spcBef>
              <a:spcAft>
                <a:spcPts val="0"/>
              </a:spcAft>
              <a:buNone/>
            </a:pPr>
            <a:r>
              <a:rPr lang="en" sz="1000">
                <a:latin typeface="Courier New"/>
                <a:ea typeface="Courier New"/>
                <a:cs typeface="Courier New"/>
                <a:sym typeface="Courier New"/>
              </a:rPr>
              <a:t>   DijkstraShortestPath(startV) {</a:t>
            </a:r>
            <a:br>
              <a:rPr lang="en" sz="1000">
                <a:latin typeface="Courier New"/>
                <a:ea typeface="Courier New"/>
                <a:cs typeface="Courier New"/>
                <a:sym typeface="Courier New"/>
              </a:rPr>
            </a:br>
            <a:r>
              <a:rPr lang="en" sz="1000">
                <a:latin typeface="Courier New"/>
                <a:ea typeface="Courier New"/>
                <a:cs typeface="Courier New"/>
                <a:sym typeface="Courier New"/>
              </a:rPr>
              <a:t>   for each vertex currentV in graph {</a:t>
            </a:r>
            <a:br>
              <a:rPr lang="en" sz="1000">
                <a:latin typeface="Courier New"/>
                <a:ea typeface="Courier New"/>
                <a:cs typeface="Courier New"/>
                <a:sym typeface="Courier New"/>
              </a:rPr>
            </a:br>
            <a:r>
              <a:rPr lang="en" sz="1000">
                <a:latin typeface="Courier New"/>
                <a:ea typeface="Courier New"/>
                <a:cs typeface="Courier New"/>
                <a:sym typeface="Courier New"/>
              </a:rPr>
              <a:t>      currentV-&gt;distance = Infinity</a:t>
            </a:r>
            <a:br>
              <a:rPr lang="en" sz="1000">
                <a:latin typeface="Courier New"/>
                <a:ea typeface="Courier New"/>
                <a:cs typeface="Courier New"/>
                <a:sym typeface="Courier New"/>
              </a:rPr>
            </a:br>
            <a:r>
              <a:rPr lang="en" sz="1000">
                <a:latin typeface="Courier New"/>
                <a:ea typeface="Courier New"/>
                <a:cs typeface="Courier New"/>
                <a:sym typeface="Courier New"/>
              </a:rPr>
              <a:t>      currentV-&gt;predV = 0</a:t>
            </a:r>
            <a:br>
              <a:rPr lang="en" sz="1000">
                <a:latin typeface="Courier New"/>
                <a:ea typeface="Courier New"/>
                <a:cs typeface="Courier New"/>
                <a:sym typeface="Courier New"/>
              </a:rPr>
            </a:br>
            <a:r>
              <a:rPr lang="en" sz="1000">
                <a:latin typeface="Courier New"/>
                <a:ea typeface="Courier New"/>
                <a:cs typeface="Courier New"/>
                <a:sym typeface="Courier New"/>
              </a:rPr>
              <a:t>      Push currentV to unvisitedList</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 startV has a distance of 0 from itself</a:t>
            </a:r>
            <a:br>
              <a:rPr lang="en" sz="1000">
                <a:latin typeface="Courier New"/>
                <a:ea typeface="Courier New"/>
                <a:cs typeface="Courier New"/>
                <a:sym typeface="Courier New"/>
              </a:rPr>
            </a:br>
            <a:r>
              <a:rPr lang="en" sz="1000">
                <a:latin typeface="Courier New"/>
                <a:ea typeface="Courier New"/>
                <a:cs typeface="Courier New"/>
                <a:sym typeface="Courier New"/>
              </a:rPr>
              <a:t>   startV-&gt;distance = 0</a:t>
            </a:r>
            <a:br>
              <a:rPr lang="en" sz="1000">
                <a:latin typeface="Courier New"/>
                <a:ea typeface="Courier New"/>
                <a:cs typeface="Courier New"/>
                <a:sym typeface="Courier New"/>
              </a:rPr>
            </a:br>
            <a:r>
              <a:rPr lang="en" sz="1000">
                <a:latin typeface="Courier New"/>
                <a:ea typeface="Courier New"/>
                <a:cs typeface="Courier New"/>
                <a:sym typeface="Courier New"/>
              </a:rPr>
              <a:t>   while (unvisitedList is not empty) {</a:t>
            </a:r>
            <a:br>
              <a:rPr lang="en" sz="1000">
                <a:latin typeface="Courier New"/>
                <a:ea typeface="Courier New"/>
                <a:cs typeface="Courier New"/>
                <a:sym typeface="Courier New"/>
              </a:rPr>
            </a:br>
            <a:r>
              <a:rPr lang="en" sz="1000">
                <a:latin typeface="Courier New"/>
                <a:ea typeface="Courier New"/>
                <a:cs typeface="Courier New"/>
                <a:sym typeface="Courier New"/>
              </a:rPr>
              <a:t>      // Visit vertex with minimum distance from startV</a:t>
            </a:r>
            <a:br>
              <a:rPr lang="en" sz="1000">
                <a:latin typeface="Courier New"/>
                <a:ea typeface="Courier New"/>
                <a:cs typeface="Courier New"/>
                <a:sym typeface="Courier New"/>
              </a:rPr>
            </a:br>
            <a:r>
              <a:rPr lang="en" sz="1000">
                <a:latin typeface="Courier New"/>
                <a:ea typeface="Courier New"/>
                <a:cs typeface="Courier New"/>
                <a:sym typeface="Courier New"/>
              </a:rPr>
              <a:t>      currentV = PopMin unvisitedList</a:t>
            </a:r>
            <a:br>
              <a:rPr lang="en" sz="1000">
                <a:latin typeface="Courier New"/>
                <a:ea typeface="Courier New"/>
                <a:cs typeface="Courier New"/>
                <a:sym typeface="Courier New"/>
              </a:rPr>
            </a:br>
            <a:br>
              <a:rPr lang="en" sz="1000">
                <a:latin typeface="Courier New"/>
                <a:ea typeface="Courier New"/>
                <a:cs typeface="Courier New"/>
                <a:sym typeface="Courier New"/>
              </a:rPr>
            </a:br>
            <a:r>
              <a:rPr lang="en" sz="1000">
                <a:latin typeface="Courier New"/>
                <a:ea typeface="Courier New"/>
                <a:cs typeface="Courier New"/>
                <a:sym typeface="Courier New"/>
              </a:rPr>
              <a:t>      for each vertex adjV adjacent to currentV {</a:t>
            </a:r>
            <a:br>
              <a:rPr lang="en" sz="1000">
                <a:latin typeface="Courier New"/>
                <a:ea typeface="Courier New"/>
                <a:cs typeface="Courier New"/>
                <a:sym typeface="Courier New"/>
              </a:rPr>
            </a:br>
            <a:r>
              <a:rPr lang="en" sz="1000">
                <a:latin typeface="Courier New"/>
                <a:ea typeface="Courier New"/>
                <a:cs typeface="Courier New"/>
                <a:sym typeface="Courier New"/>
              </a:rPr>
              <a:t>         edgeWeight = weight of edge from currentV to adjV</a:t>
            </a:r>
            <a:br>
              <a:rPr lang="en" sz="1000">
                <a:latin typeface="Courier New"/>
                <a:ea typeface="Courier New"/>
                <a:cs typeface="Courier New"/>
                <a:sym typeface="Courier New"/>
              </a:rPr>
            </a:br>
            <a:r>
              <a:rPr lang="en" sz="1000">
                <a:latin typeface="Courier New"/>
                <a:ea typeface="Courier New"/>
                <a:cs typeface="Courier New"/>
                <a:sym typeface="Courier New"/>
              </a:rPr>
              <a:t>         alternativePathDistance = currentV-&gt;distance + edgeWeight</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 If shorter path from startV to adjV is found,</a:t>
            </a:r>
            <a:br>
              <a:rPr lang="en" sz="1000">
                <a:latin typeface="Courier New"/>
                <a:ea typeface="Courier New"/>
                <a:cs typeface="Courier New"/>
                <a:sym typeface="Courier New"/>
              </a:rPr>
            </a:br>
            <a:r>
              <a:rPr lang="en" sz="1000">
                <a:latin typeface="Courier New"/>
                <a:ea typeface="Courier New"/>
                <a:cs typeface="Courier New"/>
                <a:sym typeface="Courier New"/>
              </a:rPr>
              <a:t>         // update adjV's distance and predecessor</a:t>
            </a:r>
            <a:br>
              <a:rPr lang="en" sz="1000">
                <a:latin typeface="Courier New"/>
                <a:ea typeface="Courier New"/>
                <a:cs typeface="Courier New"/>
                <a:sym typeface="Courier New"/>
              </a:rPr>
            </a:br>
            <a:r>
              <a:rPr lang="en" sz="1000">
                <a:latin typeface="Courier New"/>
                <a:ea typeface="Courier New"/>
                <a:cs typeface="Courier New"/>
                <a:sym typeface="Courier New"/>
              </a:rPr>
              <a:t>         if (alternativePathDistance &lt; adjV-&gt;distance) {</a:t>
            </a:r>
            <a:br>
              <a:rPr lang="en" sz="1000">
                <a:latin typeface="Courier New"/>
                <a:ea typeface="Courier New"/>
                <a:cs typeface="Courier New"/>
                <a:sym typeface="Courier New"/>
              </a:rPr>
            </a:br>
            <a:r>
              <a:rPr lang="en" sz="1000">
                <a:latin typeface="Courier New"/>
                <a:ea typeface="Courier New"/>
                <a:cs typeface="Courier New"/>
                <a:sym typeface="Courier New"/>
              </a:rPr>
              <a:t>            adjV-&gt;distance = alternativePathDistance</a:t>
            </a:r>
            <a:br>
              <a:rPr lang="en" sz="1000">
                <a:latin typeface="Courier New"/>
                <a:ea typeface="Courier New"/>
                <a:cs typeface="Courier New"/>
                <a:sym typeface="Courier New"/>
              </a:rPr>
            </a:br>
            <a:r>
              <a:rPr lang="en" sz="1000">
                <a:latin typeface="Courier New"/>
                <a:ea typeface="Courier New"/>
                <a:cs typeface="Courier New"/>
                <a:sym typeface="Courier New"/>
              </a:rPr>
              <a:t>            adjV-&gt;predV = currentV</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190500" lvl="0" marL="342900" rtl="0" algn="l">
              <a:spcBef>
                <a:spcPts val="480"/>
              </a:spcBef>
              <a:spcAft>
                <a:spcPts val="0"/>
              </a:spcAft>
              <a:buNone/>
            </a:pPr>
            <a:r>
              <a:t/>
            </a:r>
            <a:endParaRPr sz="1000">
              <a:latin typeface="Courier New"/>
              <a:ea typeface="Courier New"/>
              <a:cs typeface="Courier New"/>
              <a:sym typeface="Courier New"/>
            </a:endParaRPr>
          </a:p>
        </p:txBody>
      </p:sp>
      <p:sp>
        <p:nvSpPr>
          <p:cNvPr id="194" name="Google Shape;194;p29"/>
          <p:cNvSpPr txBox="1"/>
          <p:nvPr/>
        </p:nvSpPr>
        <p:spPr>
          <a:xfrm>
            <a:off x="5801925" y="3101725"/>
            <a:ext cx="2591700" cy="4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Visit each adjacenct node (adjV) to currentV.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Calculate distance from currentV to adjV.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it’s shorter, update adjV’s distance.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0"/>
          <p:cNvSpPr/>
          <p:nvPr/>
        </p:nvSpPr>
        <p:spPr>
          <a:xfrm>
            <a:off x="843225" y="3055725"/>
            <a:ext cx="7550400" cy="18024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txBox="1"/>
          <p:nvPr>
            <p:ph type="title"/>
          </p:nvPr>
        </p:nvSpPr>
        <p:spPr>
          <a:xfrm>
            <a:off x="457200" y="381110"/>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Dijkstra’s shortest path pseudocode</a:t>
            </a:r>
            <a:endParaRPr/>
          </a:p>
        </p:txBody>
      </p:sp>
      <p:sp>
        <p:nvSpPr>
          <p:cNvPr id="201" name="Google Shape;201;p30"/>
          <p:cNvSpPr txBox="1"/>
          <p:nvPr>
            <p:ph idx="1" type="body"/>
          </p:nvPr>
        </p:nvSpPr>
        <p:spPr>
          <a:xfrm>
            <a:off x="186425" y="1052400"/>
            <a:ext cx="5839800" cy="2327700"/>
          </a:xfrm>
          <a:prstGeom prst="rect">
            <a:avLst/>
          </a:prstGeom>
        </p:spPr>
        <p:txBody>
          <a:bodyPr anchorCtr="0" anchor="t" bIns="91425" lIns="91425" spcFirstLastPara="1" rIns="91425" wrap="square" tIns="91425">
            <a:noAutofit/>
          </a:bodyPr>
          <a:lstStyle/>
          <a:p>
            <a:pPr indent="-190500" lvl="0" marL="342900" rtl="0" algn="l">
              <a:spcBef>
                <a:spcPts val="480"/>
              </a:spcBef>
              <a:spcAft>
                <a:spcPts val="0"/>
              </a:spcAft>
              <a:buNone/>
            </a:pPr>
            <a:r>
              <a:rPr lang="en" sz="1000">
                <a:latin typeface="Courier New"/>
                <a:ea typeface="Courier New"/>
                <a:cs typeface="Courier New"/>
                <a:sym typeface="Courier New"/>
              </a:rPr>
              <a:t>   DijkstraShortestPath(startV) {</a:t>
            </a:r>
            <a:br>
              <a:rPr lang="en" sz="1000">
                <a:latin typeface="Courier New"/>
                <a:ea typeface="Courier New"/>
                <a:cs typeface="Courier New"/>
                <a:sym typeface="Courier New"/>
              </a:rPr>
            </a:br>
            <a:r>
              <a:rPr lang="en" sz="1000">
                <a:latin typeface="Courier New"/>
                <a:ea typeface="Courier New"/>
                <a:cs typeface="Courier New"/>
                <a:sym typeface="Courier New"/>
              </a:rPr>
              <a:t>   for each vertex currentV in graph {</a:t>
            </a:r>
            <a:br>
              <a:rPr lang="en" sz="1000">
                <a:latin typeface="Courier New"/>
                <a:ea typeface="Courier New"/>
                <a:cs typeface="Courier New"/>
                <a:sym typeface="Courier New"/>
              </a:rPr>
            </a:br>
            <a:r>
              <a:rPr lang="en" sz="1000">
                <a:latin typeface="Courier New"/>
                <a:ea typeface="Courier New"/>
                <a:cs typeface="Courier New"/>
                <a:sym typeface="Courier New"/>
              </a:rPr>
              <a:t>      currentV-&gt;distance = Infinity</a:t>
            </a:r>
            <a:br>
              <a:rPr lang="en" sz="1000">
                <a:latin typeface="Courier New"/>
                <a:ea typeface="Courier New"/>
                <a:cs typeface="Courier New"/>
                <a:sym typeface="Courier New"/>
              </a:rPr>
            </a:br>
            <a:r>
              <a:rPr lang="en" sz="1000">
                <a:latin typeface="Courier New"/>
                <a:ea typeface="Courier New"/>
                <a:cs typeface="Courier New"/>
                <a:sym typeface="Courier New"/>
              </a:rPr>
              <a:t>      currentV-&gt;predV = 0</a:t>
            </a:r>
            <a:br>
              <a:rPr lang="en" sz="1000">
                <a:latin typeface="Courier New"/>
                <a:ea typeface="Courier New"/>
                <a:cs typeface="Courier New"/>
                <a:sym typeface="Courier New"/>
              </a:rPr>
            </a:br>
            <a:r>
              <a:rPr lang="en" sz="1000">
                <a:latin typeface="Courier New"/>
                <a:ea typeface="Courier New"/>
                <a:cs typeface="Courier New"/>
                <a:sym typeface="Courier New"/>
              </a:rPr>
              <a:t>      Push currentV to unvisitedList</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 startV has a distance of 0 from itself</a:t>
            </a:r>
            <a:br>
              <a:rPr lang="en" sz="1000">
                <a:latin typeface="Courier New"/>
                <a:ea typeface="Courier New"/>
                <a:cs typeface="Courier New"/>
                <a:sym typeface="Courier New"/>
              </a:rPr>
            </a:br>
            <a:r>
              <a:rPr lang="en" sz="1000">
                <a:latin typeface="Courier New"/>
                <a:ea typeface="Courier New"/>
                <a:cs typeface="Courier New"/>
                <a:sym typeface="Courier New"/>
              </a:rPr>
              <a:t>   startV-&gt;distance = 0</a:t>
            </a:r>
            <a:br>
              <a:rPr lang="en" sz="1000">
                <a:latin typeface="Courier New"/>
                <a:ea typeface="Courier New"/>
                <a:cs typeface="Courier New"/>
                <a:sym typeface="Courier New"/>
              </a:rPr>
            </a:br>
            <a:r>
              <a:rPr lang="en" sz="1000">
                <a:latin typeface="Courier New"/>
                <a:ea typeface="Courier New"/>
                <a:cs typeface="Courier New"/>
                <a:sym typeface="Courier New"/>
              </a:rPr>
              <a:t>   while (unvisitedList is not empty) {</a:t>
            </a:r>
            <a:br>
              <a:rPr lang="en" sz="1000">
                <a:latin typeface="Courier New"/>
                <a:ea typeface="Courier New"/>
                <a:cs typeface="Courier New"/>
                <a:sym typeface="Courier New"/>
              </a:rPr>
            </a:br>
            <a:r>
              <a:rPr lang="en" sz="1000">
                <a:latin typeface="Courier New"/>
                <a:ea typeface="Courier New"/>
                <a:cs typeface="Courier New"/>
                <a:sym typeface="Courier New"/>
              </a:rPr>
              <a:t>      // Visit vertex with minimum distance from startV</a:t>
            </a:r>
            <a:br>
              <a:rPr lang="en" sz="1000">
                <a:latin typeface="Courier New"/>
                <a:ea typeface="Courier New"/>
                <a:cs typeface="Courier New"/>
                <a:sym typeface="Courier New"/>
              </a:rPr>
            </a:br>
            <a:r>
              <a:rPr lang="en" sz="1000">
                <a:latin typeface="Courier New"/>
                <a:ea typeface="Courier New"/>
                <a:cs typeface="Courier New"/>
                <a:sym typeface="Courier New"/>
              </a:rPr>
              <a:t>      currentV = PopMin unvisitedList</a:t>
            </a:r>
            <a:br>
              <a:rPr lang="en" sz="1000">
                <a:latin typeface="Courier New"/>
                <a:ea typeface="Courier New"/>
                <a:cs typeface="Courier New"/>
                <a:sym typeface="Courier New"/>
              </a:rPr>
            </a:br>
            <a:br>
              <a:rPr lang="en" sz="1000">
                <a:latin typeface="Courier New"/>
                <a:ea typeface="Courier New"/>
                <a:cs typeface="Courier New"/>
                <a:sym typeface="Courier New"/>
              </a:rPr>
            </a:br>
            <a:r>
              <a:rPr lang="en" sz="1000">
                <a:latin typeface="Courier New"/>
                <a:ea typeface="Courier New"/>
                <a:cs typeface="Courier New"/>
                <a:sym typeface="Courier New"/>
              </a:rPr>
              <a:t>      for each vertex adjV adjacent to currentV {</a:t>
            </a:r>
            <a:br>
              <a:rPr lang="en" sz="1000">
                <a:latin typeface="Courier New"/>
                <a:ea typeface="Courier New"/>
                <a:cs typeface="Courier New"/>
                <a:sym typeface="Courier New"/>
              </a:rPr>
            </a:br>
            <a:r>
              <a:rPr lang="en" sz="1000">
                <a:latin typeface="Courier New"/>
                <a:ea typeface="Courier New"/>
                <a:cs typeface="Courier New"/>
                <a:sym typeface="Courier New"/>
              </a:rPr>
              <a:t>         edgeWeight = weight of edge from currentV to adjV</a:t>
            </a:r>
            <a:br>
              <a:rPr lang="en" sz="1000">
                <a:latin typeface="Courier New"/>
                <a:ea typeface="Courier New"/>
                <a:cs typeface="Courier New"/>
                <a:sym typeface="Courier New"/>
              </a:rPr>
            </a:br>
            <a:r>
              <a:rPr lang="en" sz="1000">
                <a:latin typeface="Courier New"/>
                <a:ea typeface="Courier New"/>
                <a:cs typeface="Courier New"/>
                <a:sym typeface="Courier New"/>
              </a:rPr>
              <a:t>         alternativePathDistance = currentV-&gt;distance + edgeWeight</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 If shorter path from startV to adjV is found,</a:t>
            </a:r>
            <a:br>
              <a:rPr lang="en" sz="1000">
                <a:latin typeface="Courier New"/>
                <a:ea typeface="Courier New"/>
                <a:cs typeface="Courier New"/>
                <a:sym typeface="Courier New"/>
              </a:rPr>
            </a:br>
            <a:r>
              <a:rPr lang="en" sz="1000">
                <a:latin typeface="Courier New"/>
                <a:ea typeface="Courier New"/>
                <a:cs typeface="Courier New"/>
                <a:sym typeface="Courier New"/>
              </a:rPr>
              <a:t>         // update adjV's distance and predecessor</a:t>
            </a:r>
            <a:br>
              <a:rPr lang="en" sz="1000">
                <a:latin typeface="Courier New"/>
                <a:ea typeface="Courier New"/>
                <a:cs typeface="Courier New"/>
                <a:sym typeface="Courier New"/>
              </a:rPr>
            </a:br>
            <a:r>
              <a:rPr lang="en" sz="1000">
                <a:latin typeface="Courier New"/>
                <a:ea typeface="Courier New"/>
                <a:cs typeface="Courier New"/>
                <a:sym typeface="Courier New"/>
              </a:rPr>
              <a:t>         if (alternativePathDistance &lt; adjV-&gt;distance) {</a:t>
            </a:r>
            <a:br>
              <a:rPr lang="en" sz="1000">
                <a:latin typeface="Courier New"/>
                <a:ea typeface="Courier New"/>
                <a:cs typeface="Courier New"/>
                <a:sym typeface="Courier New"/>
              </a:rPr>
            </a:br>
            <a:r>
              <a:rPr lang="en" sz="1000">
                <a:latin typeface="Courier New"/>
                <a:ea typeface="Courier New"/>
                <a:cs typeface="Courier New"/>
                <a:sym typeface="Courier New"/>
              </a:rPr>
              <a:t>            adjV-&gt;distance = alternativePathDistance</a:t>
            </a:r>
            <a:br>
              <a:rPr lang="en" sz="1000">
                <a:latin typeface="Courier New"/>
                <a:ea typeface="Courier New"/>
                <a:cs typeface="Courier New"/>
                <a:sym typeface="Courier New"/>
              </a:rPr>
            </a:br>
            <a:r>
              <a:rPr lang="en" sz="1000">
                <a:latin typeface="Courier New"/>
                <a:ea typeface="Courier New"/>
                <a:cs typeface="Courier New"/>
                <a:sym typeface="Courier New"/>
              </a:rPr>
              <a:t>            adjV-&gt;predV = currentV</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190500" lvl="0" marL="342900" rtl="0" algn="l">
              <a:spcBef>
                <a:spcPts val="480"/>
              </a:spcBef>
              <a:spcAft>
                <a:spcPts val="0"/>
              </a:spcAft>
              <a:buNone/>
            </a:pPr>
            <a:r>
              <a:t/>
            </a:r>
            <a:endParaRPr sz="1000">
              <a:latin typeface="Courier New"/>
              <a:ea typeface="Courier New"/>
              <a:cs typeface="Courier New"/>
              <a:sym typeface="Courier New"/>
            </a:endParaRPr>
          </a:p>
        </p:txBody>
      </p:sp>
      <p:sp>
        <p:nvSpPr>
          <p:cNvPr id="202" name="Google Shape;202;p30"/>
          <p:cNvSpPr txBox="1"/>
          <p:nvPr/>
        </p:nvSpPr>
        <p:spPr>
          <a:xfrm>
            <a:off x="5801925" y="3101725"/>
            <a:ext cx="2591700" cy="4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loop will in total run E (number of edges) times, once for each edge.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457200" y="51263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Dijkstra’s Shortest Path complexity</a:t>
            </a:r>
            <a:endParaRPr/>
          </a:p>
        </p:txBody>
      </p:sp>
      <p:graphicFrame>
        <p:nvGraphicFramePr>
          <p:cNvPr id="208" name="Google Shape;208;p31"/>
          <p:cNvGraphicFramePr/>
          <p:nvPr/>
        </p:nvGraphicFramePr>
        <p:xfrm>
          <a:off x="147938" y="1218925"/>
          <a:ext cx="3000000" cy="3000000"/>
        </p:xfrm>
        <a:graphic>
          <a:graphicData uri="http://schemas.openxmlformats.org/drawingml/2006/table">
            <a:tbl>
              <a:tblPr>
                <a:noFill/>
                <a:tableStyleId>{D698612A-9C90-4B0D-8C71-DF82171B47AB}</a:tableStyleId>
              </a:tblPr>
              <a:tblGrid>
                <a:gridCol w="2949375"/>
                <a:gridCol w="1786325"/>
                <a:gridCol w="4112425"/>
              </a:tblGrid>
              <a:tr h="346650">
                <a:tc>
                  <a:txBody>
                    <a:bodyPr/>
                    <a:lstStyle/>
                    <a:p>
                      <a:pPr indent="0" lvl="0" marL="0" rtl="0" algn="l">
                        <a:spcBef>
                          <a:spcPts val="0"/>
                        </a:spcBef>
                        <a:spcAft>
                          <a:spcPts val="0"/>
                        </a:spcAft>
                        <a:buNone/>
                      </a:pPr>
                      <a:r>
                        <a:rPr b="1" lang="en"/>
                        <a:t>Version of Algorithm</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Complexity</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Explanation</a:t>
                      </a:r>
                      <a:endParaRPr b="1"/>
                    </a:p>
                  </a:txBody>
                  <a:tcPr marT="91425" marB="91425" marR="91425" marL="91425">
                    <a:solidFill>
                      <a:srgbClr val="D9D9D9"/>
                    </a:solidFill>
                  </a:tcPr>
                </a:tc>
              </a:tr>
              <a:tr h="1761725">
                <a:tc>
                  <a:txBody>
                    <a:bodyPr/>
                    <a:lstStyle/>
                    <a:p>
                      <a:pPr indent="0" lvl="0" marL="0" rtl="0" algn="l">
                        <a:spcBef>
                          <a:spcPts val="0"/>
                        </a:spcBef>
                        <a:spcAft>
                          <a:spcPts val="0"/>
                        </a:spcAft>
                        <a:buNone/>
                      </a:pPr>
                      <a:r>
                        <a:rPr lang="en"/>
                        <a:t>Linear search in PopMin</a:t>
                      </a:r>
                      <a:endParaRPr/>
                    </a:p>
                  </a:txBody>
                  <a:tcPr marT="91425" marB="91425" marR="91425" marL="91425"/>
                </a:tc>
                <a:tc>
                  <a:txBody>
                    <a:bodyPr/>
                    <a:lstStyle/>
                    <a:p>
                      <a:pPr indent="0" lvl="0" marL="0" rtl="0" algn="l">
                        <a:spcBef>
                          <a:spcPts val="0"/>
                        </a:spcBef>
                        <a:spcAft>
                          <a:spcPts val="0"/>
                        </a:spcAft>
                        <a:buNone/>
                      </a:pPr>
                      <a:r>
                        <a:rPr lang="en"/>
                        <a:t>O(V</a:t>
                      </a:r>
                      <a:r>
                        <a:rPr baseline="30000" lang="en"/>
                        <a:t>2</a:t>
                      </a:r>
                      <a:r>
                        <a:rPr lang="en"/>
                        <a:t> + E)</a:t>
                      </a:r>
                      <a:endParaRPr/>
                    </a:p>
                  </a:txBody>
                  <a:tcPr marT="91425" marB="91425" marR="91425" marL="91425"/>
                </a:tc>
                <a:tc>
                  <a:txBody>
                    <a:bodyPr/>
                    <a:lstStyle/>
                    <a:p>
                      <a:pPr indent="0" lvl="0" marL="0" rtl="0" algn="l">
                        <a:spcBef>
                          <a:spcPts val="0"/>
                        </a:spcBef>
                        <a:spcAft>
                          <a:spcPts val="0"/>
                        </a:spcAft>
                        <a:buNone/>
                      </a:pPr>
                      <a:r>
                        <a:rPr lang="en"/>
                        <a:t>The main loop must iterate one time for each vertex. In that iteration, we must pick the node at minimum distance from the start node by looping through all nodes in visitedList. Worst case V*V.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must also perform E comparisons, to find shortest path. </a:t>
                      </a:r>
                      <a:endParaRPr/>
                    </a:p>
                  </a:txBody>
                  <a:tcPr marT="91425" marB="91425" marR="91425" marL="91425"/>
                </a:tc>
              </a:tr>
              <a:tr h="1087150">
                <a:tc>
                  <a:txBody>
                    <a:bodyPr/>
                    <a:lstStyle/>
                    <a:p>
                      <a:pPr indent="0" lvl="0" marL="0" rtl="0" algn="l">
                        <a:spcBef>
                          <a:spcPts val="0"/>
                        </a:spcBef>
                        <a:spcAft>
                          <a:spcPts val="0"/>
                        </a:spcAft>
                        <a:buNone/>
                      </a:pPr>
                      <a:r>
                        <a:rPr lang="en"/>
                        <a:t>Efficient search in PopMin</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O(V log V + E)</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The main loop must iterate one time for each vertex. We can pick the minimum using a min-heap, in log V time. (Min is at head, but we must down percolate each time). Hence, V log V.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must also perform E comparisons, to find shortest path. </a:t>
                      </a:r>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Some restrictions for Dijkstra’s algorithm</a:t>
            </a:r>
            <a:endParaRPr/>
          </a:p>
        </p:txBody>
      </p:sp>
      <p:sp>
        <p:nvSpPr>
          <p:cNvPr id="214" name="Google Shape;214;p32"/>
          <p:cNvSpPr txBox="1"/>
          <p:nvPr>
            <p:ph idx="1" type="body"/>
          </p:nvPr>
        </p:nvSpPr>
        <p:spPr>
          <a:xfrm>
            <a:off x="457200" y="1707975"/>
            <a:ext cx="8229600" cy="23277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a:t>It doesn’t work on graphs with negative weights. Why?</a:t>
            </a:r>
            <a:endParaRPr/>
          </a:p>
          <a:p>
            <a:pPr indent="-355600" lvl="0" marL="457200" rtl="0" algn="l">
              <a:spcBef>
                <a:spcPts val="480"/>
              </a:spcBef>
              <a:spcAft>
                <a:spcPts val="0"/>
              </a:spcAft>
              <a:buSzPts val="2000"/>
              <a:buChar char="•"/>
            </a:pPr>
            <a:r>
              <a:rPr lang="en" sz="2000"/>
              <a:t>Because it relies on visiting nodes in order of longer distances. </a:t>
            </a:r>
            <a:endParaRPr sz="2000"/>
          </a:p>
          <a:p>
            <a:pPr indent="-355600" lvl="0" marL="457200" rtl="0" algn="l">
              <a:spcBef>
                <a:spcPts val="0"/>
              </a:spcBef>
              <a:spcAft>
                <a:spcPts val="0"/>
              </a:spcAft>
              <a:buSzPts val="2000"/>
              <a:buChar char="•"/>
            </a:pPr>
            <a:r>
              <a:rPr lang="en" sz="2000"/>
              <a:t>Negative weights mean that node’s distances can drop in value, invalidating an assumption of the algorithm.</a:t>
            </a:r>
            <a:endParaRPr sz="2000"/>
          </a:p>
          <a:p>
            <a:pPr indent="0" lvl="0" marL="0" rtl="0" algn="l">
              <a:spcBef>
                <a:spcPts val="480"/>
              </a:spcBef>
              <a:spcAft>
                <a:spcPts val="0"/>
              </a:spcAft>
              <a:buNone/>
            </a:pPr>
            <a:r>
              <a:t/>
            </a:r>
            <a:endParaRPr sz="2000"/>
          </a:p>
          <a:p>
            <a:pPr indent="0" lvl="0" marL="0" rtl="0" algn="l">
              <a:spcBef>
                <a:spcPts val="480"/>
              </a:spcBef>
              <a:spcAft>
                <a:spcPts val="0"/>
              </a:spcAft>
              <a:buNone/>
            </a:pPr>
            <a:r>
              <a:rPr lang="en" sz="2000"/>
              <a:t>For an example, work ZyBook Activity 6.8.5.</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220" name="Google Shape;220;p33"/>
          <p:cNvSpPr txBox="1"/>
          <p:nvPr>
            <p:ph idx="1" type="body"/>
          </p:nvPr>
        </p:nvSpPr>
        <p:spPr>
          <a:xfrm>
            <a:off x="457200" y="1878900"/>
            <a:ext cx="8229600" cy="23277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 sz="2000"/>
              <a:t>Dijkstra’s shortest path algorithm computes the shortest path between two vertices in a graph taking weights on edges into account. </a:t>
            </a:r>
            <a:endParaRPr sz="2000"/>
          </a:p>
          <a:p>
            <a:pPr indent="-355600" lvl="0" marL="457200" rtl="0" algn="l">
              <a:spcBef>
                <a:spcPts val="0"/>
              </a:spcBef>
              <a:spcAft>
                <a:spcPts val="0"/>
              </a:spcAft>
              <a:buSzPts val="2000"/>
              <a:buChar char="•"/>
            </a:pPr>
            <a:r>
              <a:rPr lang="en" sz="2000"/>
              <a:t>We can implement Dijkstra’s algorithm on directed or un-directed graphs.</a:t>
            </a:r>
            <a:endParaRPr sz="2000"/>
          </a:p>
          <a:p>
            <a:pPr indent="-355600" lvl="1" marL="914400" rtl="0" algn="l">
              <a:spcBef>
                <a:spcPts val="0"/>
              </a:spcBef>
              <a:spcAft>
                <a:spcPts val="0"/>
              </a:spcAft>
              <a:buSzPts val="2000"/>
              <a:buChar char="–"/>
            </a:pPr>
            <a:r>
              <a:rPr lang="en" sz="2000"/>
              <a:t>We must avoid graphs that contain a cycle with a negative weighted edge</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226" name="Google Shape;226;p34"/>
          <p:cNvSpPr txBox="1"/>
          <p:nvPr>
            <p:ph idx="1" type="body"/>
          </p:nvPr>
        </p:nvSpPr>
        <p:spPr>
          <a:xfrm>
            <a:off x="457200" y="2266950"/>
            <a:ext cx="8229600" cy="23277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1800"/>
              <a:t>1. ZyBook on Data Structures, chapter 6.7</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9"/>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Weighted Graphs</a:t>
            </a:r>
            <a:endParaRPr/>
          </a:p>
        </p:txBody>
      </p:sp>
      <p:sp>
        <p:nvSpPr>
          <p:cNvPr id="45" name="Google Shape;45;p9"/>
          <p:cNvSpPr txBox="1"/>
          <p:nvPr>
            <p:ph idx="1" type="body"/>
          </p:nvPr>
        </p:nvSpPr>
        <p:spPr>
          <a:xfrm>
            <a:off x="457200" y="1574125"/>
            <a:ext cx="8229600" cy="2327700"/>
          </a:xfrm>
          <a:prstGeom prst="rect">
            <a:avLst/>
          </a:prstGeom>
        </p:spPr>
        <p:txBody>
          <a:bodyPr anchorCtr="0" anchor="t" bIns="91425" lIns="91425" spcFirstLastPara="1" rIns="91425" wrap="square" tIns="91425">
            <a:noAutofit/>
          </a:bodyPr>
          <a:lstStyle/>
          <a:p>
            <a:pPr indent="0" lvl="0" marL="152400" rtl="0" algn="l">
              <a:spcBef>
                <a:spcPts val="480"/>
              </a:spcBef>
              <a:spcAft>
                <a:spcPts val="0"/>
              </a:spcAft>
              <a:buNone/>
            </a:pPr>
            <a:r>
              <a:rPr lang="en" sz="2000"/>
              <a:t>A weighted graph associates a </a:t>
            </a:r>
            <a:r>
              <a:rPr b="1" lang="en" sz="2000"/>
              <a:t>weight</a:t>
            </a:r>
            <a:r>
              <a:rPr lang="en" sz="2000"/>
              <a:t> with each edge. </a:t>
            </a:r>
            <a:endParaRPr sz="2000"/>
          </a:p>
          <a:p>
            <a:pPr indent="0" lvl="0" marL="152400" rtl="0" algn="l">
              <a:spcBef>
                <a:spcPts val="480"/>
              </a:spcBef>
              <a:spcAft>
                <a:spcPts val="0"/>
              </a:spcAft>
              <a:buNone/>
            </a:pPr>
            <a:r>
              <a:t/>
            </a:r>
            <a:endParaRPr sz="2000"/>
          </a:p>
          <a:p>
            <a:pPr indent="0" lvl="0" marL="152400" rtl="0" algn="l">
              <a:spcBef>
                <a:spcPts val="480"/>
              </a:spcBef>
              <a:spcAft>
                <a:spcPts val="0"/>
              </a:spcAft>
              <a:buNone/>
            </a:pPr>
            <a:r>
              <a:rPr lang="en" sz="2000"/>
              <a:t>An edge's weight, or cost, represents some numerical value between vertices:</a:t>
            </a:r>
            <a:endParaRPr sz="2000"/>
          </a:p>
          <a:p>
            <a:pPr indent="-355600" lvl="0" marL="457200" rtl="0" algn="l">
              <a:spcBef>
                <a:spcPts val="480"/>
              </a:spcBef>
              <a:spcAft>
                <a:spcPts val="0"/>
              </a:spcAft>
              <a:buSzPts val="2000"/>
              <a:buChar char="•"/>
            </a:pPr>
            <a:r>
              <a:rPr lang="en" sz="2000"/>
              <a:t>Flight cost between airports</a:t>
            </a:r>
            <a:endParaRPr sz="2000"/>
          </a:p>
          <a:p>
            <a:pPr indent="-355600" lvl="0" marL="457200" rtl="0" algn="l">
              <a:spcBef>
                <a:spcPts val="0"/>
              </a:spcBef>
              <a:spcAft>
                <a:spcPts val="0"/>
              </a:spcAft>
              <a:buSzPts val="2000"/>
              <a:buChar char="•"/>
            </a:pPr>
            <a:r>
              <a:rPr lang="en" sz="2000"/>
              <a:t>connection speed between computers</a:t>
            </a:r>
            <a:endParaRPr sz="2000"/>
          </a:p>
          <a:p>
            <a:pPr indent="-355600" lvl="0" marL="457200" rtl="0" algn="l">
              <a:spcBef>
                <a:spcPts val="0"/>
              </a:spcBef>
              <a:spcAft>
                <a:spcPts val="0"/>
              </a:spcAft>
              <a:buSzPts val="2000"/>
              <a:buChar char="•"/>
            </a:pPr>
            <a:r>
              <a:rPr lang="en" sz="2000"/>
              <a:t>travel time between cities. </a:t>
            </a:r>
            <a:endParaRPr sz="2000"/>
          </a:p>
          <a:p>
            <a:pPr indent="0" lvl="0" marL="152400" rtl="0" algn="l">
              <a:spcBef>
                <a:spcPts val="480"/>
              </a:spcBef>
              <a:spcAft>
                <a:spcPts val="0"/>
              </a:spcAft>
              <a:buNone/>
            </a:pPr>
            <a:r>
              <a:t/>
            </a:r>
            <a:endParaRPr sz="2000"/>
          </a:p>
          <a:p>
            <a:pPr indent="0" lvl="0" marL="152400" rtl="0" algn="l">
              <a:spcBef>
                <a:spcPts val="480"/>
              </a:spcBef>
              <a:spcAft>
                <a:spcPts val="0"/>
              </a:spcAft>
              <a:buNone/>
            </a:pPr>
            <a:r>
              <a:rPr lang="en" sz="2000"/>
              <a:t>A weighted graph may be directed or undirected.</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10"/>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Example (1) of weighted graphs</a:t>
            </a:r>
            <a:endParaRPr/>
          </a:p>
        </p:txBody>
      </p:sp>
      <p:sp>
        <p:nvSpPr>
          <p:cNvPr id="51" name="Google Shape;51;p10"/>
          <p:cNvSpPr txBox="1"/>
          <p:nvPr>
            <p:ph idx="1" type="body"/>
          </p:nvPr>
        </p:nvSpPr>
        <p:spPr>
          <a:xfrm>
            <a:off x="302475" y="1872425"/>
            <a:ext cx="4091700" cy="23277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
              <a:t>Each node is an airport.</a:t>
            </a:r>
            <a:endParaRPr/>
          </a:p>
          <a:p>
            <a:pPr indent="-381000" lvl="0" marL="457200" rtl="0" algn="l">
              <a:spcBef>
                <a:spcPts val="0"/>
              </a:spcBef>
              <a:spcAft>
                <a:spcPts val="0"/>
              </a:spcAft>
              <a:buSzPts val="2400"/>
              <a:buChar char="•"/>
            </a:pPr>
            <a:r>
              <a:rPr lang="en"/>
              <a:t>An edge represents a direct flight.</a:t>
            </a:r>
            <a:endParaRPr/>
          </a:p>
          <a:p>
            <a:pPr indent="-381000" lvl="0" marL="457200" rtl="0" algn="l">
              <a:spcBef>
                <a:spcPts val="0"/>
              </a:spcBef>
              <a:spcAft>
                <a:spcPts val="0"/>
              </a:spcAft>
              <a:buSzPts val="2400"/>
              <a:buChar char="•"/>
            </a:pPr>
            <a:r>
              <a:rPr lang="en"/>
              <a:t>The weight is the cheapest cost of a non-stop flight as reported by Google.</a:t>
            </a:r>
            <a:endParaRPr/>
          </a:p>
        </p:txBody>
      </p:sp>
      <p:pic>
        <p:nvPicPr>
          <p:cNvPr id="52" name="Google Shape;52;p10"/>
          <p:cNvPicPr preferRelativeResize="0"/>
          <p:nvPr/>
        </p:nvPicPr>
        <p:blipFill>
          <a:blip r:embed="rId3">
            <a:alphaModFix/>
          </a:blip>
          <a:stretch>
            <a:fillRect/>
          </a:stretch>
        </p:blipFill>
        <p:spPr>
          <a:xfrm>
            <a:off x="4662625" y="1543685"/>
            <a:ext cx="3927531" cy="33623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1"/>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Example (2) of weighted graphs</a:t>
            </a:r>
            <a:endParaRPr/>
          </a:p>
        </p:txBody>
      </p:sp>
      <p:sp>
        <p:nvSpPr>
          <p:cNvPr id="58" name="Google Shape;58;p11"/>
          <p:cNvSpPr txBox="1"/>
          <p:nvPr>
            <p:ph idx="1" type="body"/>
          </p:nvPr>
        </p:nvSpPr>
        <p:spPr>
          <a:xfrm>
            <a:off x="248325" y="1872425"/>
            <a:ext cx="4277400" cy="2327700"/>
          </a:xfrm>
          <a:prstGeom prst="rect">
            <a:avLst/>
          </a:prstGeom>
        </p:spPr>
        <p:txBody>
          <a:bodyPr anchorCtr="0" anchor="t" bIns="91425" lIns="91425" spcFirstLastPara="1" rIns="91425" wrap="square" tIns="91425">
            <a:noAutofit/>
          </a:bodyPr>
          <a:lstStyle/>
          <a:p>
            <a:pPr indent="-355600" lvl="0" marL="457200" rtl="0" algn="l">
              <a:spcBef>
                <a:spcPts val="480"/>
              </a:spcBef>
              <a:spcAft>
                <a:spcPts val="0"/>
              </a:spcAft>
              <a:buSzPts val="2000"/>
              <a:buChar char="•"/>
            </a:pPr>
            <a:r>
              <a:rPr lang="en" sz="2000"/>
              <a:t>Each node is a city.</a:t>
            </a:r>
            <a:endParaRPr sz="2000"/>
          </a:p>
          <a:p>
            <a:pPr indent="-355600" lvl="0" marL="457200" rtl="0" algn="l">
              <a:spcBef>
                <a:spcPts val="0"/>
              </a:spcBef>
              <a:spcAft>
                <a:spcPts val="0"/>
              </a:spcAft>
              <a:buSzPts val="2000"/>
              <a:buChar char="•"/>
            </a:pPr>
            <a:r>
              <a:rPr lang="en" sz="2000"/>
              <a:t>An edge represents highways between two cities.</a:t>
            </a:r>
            <a:endParaRPr sz="2000"/>
          </a:p>
          <a:p>
            <a:pPr indent="-355600" lvl="0" marL="457200" rtl="0" algn="l">
              <a:spcBef>
                <a:spcPts val="0"/>
              </a:spcBef>
              <a:spcAft>
                <a:spcPts val="0"/>
              </a:spcAft>
              <a:buSzPts val="2000"/>
              <a:buChar char="•"/>
            </a:pPr>
            <a:r>
              <a:rPr lang="en" sz="2000"/>
              <a:t>The weight is the time to drive the fastest path between them as reported by Google Maps.</a:t>
            </a:r>
            <a:endParaRPr sz="2000"/>
          </a:p>
        </p:txBody>
      </p:sp>
      <p:pic>
        <p:nvPicPr>
          <p:cNvPr id="59" name="Google Shape;59;p11"/>
          <p:cNvPicPr preferRelativeResize="0"/>
          <p:nvPr/>
        </p:nvPicPr>
        <p:blipFill>
          <a:blip r:embed="rId3">
            <a:alphaModFix/>
          </a:blip>
          <a:stretch>
            <a:fillRect/>
          </a:stretch>
        </p:blipFill>
        <p:spPr>
          <a:xfrm>
            <a:off x="4708550" y="1520460"/>
            <a:ext cx="3978256" cy="33623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2"/>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Representation of weighted graphs</a:t>
            </a:r>
            <a:endParaRPr/>
          </a:p>
        </p:txBody>
      </p:sp>
      <p:sp>
        <p:nvSpPr>
          <p:cNvPr id="65" name="Google Shape;65;p12"/>
          <p:cNvSpPr txBox="1"/>
          <p:nvPr>
            <p:ph idx="1" type="body"/>
          </p:nvPr>
        </p:nvSpPr>
        <p:spPr>
          <a:xfrm>
            <a:off x="457200" y="2266950"/>
            <a:ext cx="8229600" cy="23277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a:t>Two general strategies (variations possible):</a:t>
            </a:r>
            <a:endParaRPr/>
          </a:p>
          <a:p>
            <a:pPr indent="-381000" lvl="0" marL="457200" rtl="0" algn="l">
              <a:spcBef>
                <a:spcPts val="480"/>
              </a:spcBef>
              <a:spcAft>
                <a:spcPts val="0"/>
              </a:spcAft>
              <a:buSzPts val="2400"/>
              <a:buChar char="•"/>
            </a:pPr>
            <a:r>
              <a:rPr lang="en"/>
              <a:t>Adjacency lists with extra information stored in each list-node.</a:t>
            </a:r>
            <a:endParaRPr/>
          </a:p>
          <a:p>
            <a:pPr indent="-381000" lvl="0" marL="457200" rtl="0" algn="l">
              <a:spcBef>
                <a:spcPts val="0"/>
              </a:spcBef>
              <a:spcAft>
                <a:spcPts val="0"/>
              </a:spcAft>
              <a:buSzPts val="2400"/>
              <a:buChar char="•"/>
            </a:pPr>
            <a:r>
              <a:rPr lang="en"/>
              <a:t>Adjacency matrix with a corresponding weight matrix.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3"/>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Adjacency list with weight information</a:t>
            </a:r>
            <a:endParaRPr/>
          </a:p>
        </p:txBody>
      </p:sp>
      <p:pic>
        <p:nvPicPr>
          <p:cNvPr id="71" name="Google Shape;71;p13"/>
          <p:cNvPicPr preferRelativeResize="0"/>
          <p:nvPr/>
        </p:nvPicPr>
        <p:blipFill>
          <a:blip r:embed="rId3">
            <a:alphaModFix/>
          </a:blip>
          <a:stretch>
            <a:fillRect/>
          </a:stretch>
        </p:blipFill>
        <p:spPr>
          <a:xfrm>
            <a:off x="1014400" y="1407985"/>
            <a:ext cx="7115175" cy="2762250"/>
          </a:xfrm>
          <a:prstGeom prst="rect">
            <a:avLst/>
          </a:prstGeom>
          <a:noFill/>
          <a:ln>
            <a:noFill/>
          </a:ln>
        </p:spPr>
      </p:pic>
      <p:sp>
        <p:nvSpPr>
          <p:cNvPr id="72" name="Google Shape;72;p13"/>
          <p:cNvSpPr txBox="1"/>
          <p:nvPr>
            <p:ph idx="1" type="body"/>
          </p:nvPr>
        </p:nvSpPr>
        <p:spPr>
          <a:xfrm>
            <a:off x="457200" y="4208325"/>
            <a:ext cx="8229600" cy="581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2000"/>
              <a:t>For each entry in the adjacency list, an object holds the adjacent node’s number and the weight on the edge to get there.</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4"/>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Adjacency matrix with weight information</a:t>
            </a:r>
            <a:endParaRPr/>
          </a:p>
        </p:txBody>
      </p:sp>
      <p:sp>
        <p:nvSpPr>
          <p:cNvPr id="78" name="Google Shape;78;p14"/>
          <p:cNvSpPr txBox="1"/>
          <p:nvPr>
            <p:ph idx="1" type="body"/>
          </p:nvPr>
        </p:nvSpPr>
        <p:spPr>
          <a:xfrm>
            <a:off x="309450" y="3710825"/>
            <a:ext cx="8602200" cy="581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2000"/>
              <a:t>For each edge in the adjacency matrix, the weight matrix holds its weight.</a:t>
            </a:r>
            <a:endParaRPr sz="2000"/>
          </a:p>
          <a:p>
            <a:pPr indent="-342900" lvl="0" marL="457200" rtl="0" algn="l">
              <a:spcBef>
                <a:spcPts val="480"/>
              </a:spcBef>
              <a:spcAft>
                <a:spcPts val="0"/>
              </a:spcAft>
              <a:buSzPts val="1800"/>
              <a:buChar char="•"/>
            </a:pPr>
            <a:r>
              <a:rPr lang="en" sz="1800"/>
              <a:t>Alternative design: make each entry in the matrix a class with two fields: a boolean to indicate if the edge exists, and an integer to hold the weight.</a:t>
            </a:r>
            <a:endParaRPr sz="1800"/>
          </a:p>
        </p:txBody>
      </p:sp>
      <p:pic>
        <p:nvPicPr>
          <p:cNvPr id="79" name="Google Shape;79;p14"/>
          <p:cNvPicPr preferRelativeResize="0"/>
          <p:nvPr/>
        </p:nvPicPr>
        <p:blipFill>
          <a:blip r:embed="rId3">
            <a:alphaModFix/>
          </a:blip>
          <a:stretch>
            <a:fillRect/>
          </a:stretch>
        </p:blipFill>
        <p:spPr>
          <a:xfrm>
            <a:off x="152400" y="1552585"/>
            <a:ext cx="8839201" cy="20820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457200" y="675085"/>
            <a:ext cx="8229600" cy="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Example</a:t>
            </a:r>
            <a:endParaRPr/>
          </a:p>
        </p:txBody>
      </p:sp>
      <p:sp>
        <p:nvSpPr>
          <p:cNvPr id="85" name="Google Shape;85;p15"/>
          <p:cNvSpPr txBox="1"/>
          <p:nvPr>
            <p:ph idx="1" type="body"/>
          </p:nvPr>
        </p:nvSpPr>
        <p:spPr>
          <a:xfrm>
            <a:off x="457200" y="1476375"/>
            <a:ext cx="8229600" cy="23277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a:t>Represent the weighted graph shown below in code.</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
              <a:t>What’s the shortest route from RDU to BHM?</a:t>
            </a:r>
            <a:endParaRPr/>
          </a:p>
        </p:txBody>
      </p:sp>
      <p:pic>
        <p:nvPicPr>
          <p:cNvPr id="86" name="Google Shape;86;p15"/>
          <p:cNvPicPr preferRelativeResize="0"/>
          <p:nvPr/>
        </p:nvPicPr>
        <p:blipFill>
          <a:blip r:embed="rId3">
            <a:alphaModFix/>
          </a:blip>
          <a:stretch>
            <a:fillRect/>
          </a:stretch>
        </p:blipFill>
        <p:spPr>
          <a:xfrm>
            <a:off x="3052025" y="1912813"/>
            <a:ext cx="3829050" cy="2714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cstate-ppt-template-16x9-horizontal-left-brick">
  <a:themeElements>
    <a:clrScheme name="Custom 1">
      <a:dk1>
        <a:srgbClr val="000000"/>
      </a:dk1>
      <a:lt1>
        <a:srgbClr val="FFFFFF"/>
      </a:lt1>
      <a:dk2>
        <a:srgbClr val="000000"/>
      </a:dk2>
      <a:lt2>
        <a:srgbClr val="F8F8F8"/>
      </a:lt2>
      <a:accent1>
        <a:srgbClr val="CC110A"/>
      </a:accent1>
      <a:accent2>
        <a:srgbClr val="990200"/>
      </a:accent2>
      <a:accent3>
        <a:srgbClr val="BFBFBF"/>
      </a:accent3>
      <a:accent4>
        <a:srgbClr val="808080"/>
      </a:accent4>
      <a:accent5>
        <a:srgbClr val="5F5F5F"/>
      </a:accent5>
      <a:accent6>
        <a:srgbClr val="4D4D4D"/>
      </a:accent6>
      <a:hlink>
        <a:srgbClr val="1F2B5F"/>
      </a:hlink>
      <a:folHlink>
        <a:srgbClr val="7712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