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6BB982-C2AF-4AA8-9CDA-01416018AC27}">
  <a:tblStyle styleId="{E56BB982-C2AF-4AA8-9CDA-01416018A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9bf5dc6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9bf5dc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9bf5dc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9bf5dc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9bf5dc6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9bf5dc6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9bf5dc6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9bf5dc6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9bf5dc6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9bf5dc6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9bf5dc6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9bf5dc6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9bf5dc6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9bf5dc6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9bf5dc6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9bf5dc6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9bf5dc6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9bf5dc6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9bf5dc6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9bf5dc6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9bf5dc6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9bf5dc6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9bf5dc6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9bf5dc6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9bf5dc6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9bf5dc6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9bf5dc6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9bf5dc6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9bf5dc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9bf5dc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9bf5dc6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9bf5dc6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9bf5dc6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9bf5dc6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9bf5dc6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9bf5dc6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9bf5dc6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9bf5dc6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9bf5dc6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9bf5dc6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b9bf5dc6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b9bf5dc6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9bf5dc6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9bf5dc6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9bf5dc6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9bf5dc6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9bf5dc6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9bf5dc6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9bf5dc6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b9bf5dc6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b9bf5dc6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b9bf5dc6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9bf5dc6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9bf5dc6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b9bf5dc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b9bf5dc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b9bf5dc6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b9bf5dc6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b9bf5dc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b9bf5dc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9bf5dc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9bf5dc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9bf5dc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9bf5dc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9bf5dc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9bf5dc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9bf5dc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9bf5dc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r>
              <a:rPr lang="en"/>
              <a:t>. Maps and other containers; Multi-file C++ programs 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standard library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1769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C++ standard library has many data structures and algorithms you know about: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Stack/Queue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Min/max heap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Various kinds of sorting algorithms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https://en.cppreference.com/w/cpp/header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74300" y="430550"/>
            <a:ext cx="87954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standard template library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" y="9627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Templates allow you to customize types not full behavior/structure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Use templates if: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You have a fully compliant C++ toolchain (C++03 or later)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 performs all of the operations you need well enough (big-O)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Its size is efficient enough (big-O)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It’s compatible with the specialization you need (not always the case)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Don’t use them if: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You need bleeding edge performance or storage efficiency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Templates achieve good big-O efficiency, but are not tuned for every use case</a:t>
            </a:r>
            <a:r>
              <a:rPr lang="en"/>
              <a:t>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Efficiency is gained from tuning to the machine (esp. data cache)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There’s no good fit to the problem you’re trying to solve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You need portability to platforms lacking support (embedded, gaming).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en" sz="1800"/>
              <a:t>(Not a good reason, but...)</a:t>
            </a:r>
            <a:r>
              <a:rPr lang="en" sz="1800"/>
              <a:t> You don’t understand them.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C++ programs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Moving beyond single-file C/C++ programs requires mastering the C/C++ memory model.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4637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Multi-file programs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74050" y="1441175"/>
            <a:ext cx="8595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programs are usually split into multiple files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Each file is compiled separately into an object file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All the object files are linked together into an executable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The compiler and linker enforce that any variable or function is defined only once </a:t>
            </a:r>
            <a:r>
              <a:rPr b="1" lang="en"/>
              <a:t>--</a:t>
            </a:r>
            <a:r>
              <a:rPr lang="en"/>
              <a:t> </a:t>
            </a:r>
            <a:r>
              <a:rPr b="1" lang="en"/>
              <a:t>one definition rule -- </a:t>
            </a:r>
            <a:r>
              <a:rPr lang="en"/>
              <a:t>and has a unique 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C/C++ language refers to files as </a:t>
            </a:r>
            <a:r>
              <a:rPr b="1" lang="en"/>
              <a:t>translation units</a:t>
            </a:r>
            <a:r>
              <a:rPr lang="en"/>
              <a:t> to convey that each file is translated independently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approach to multi-file programs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5370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Header files contain declarations and constants (that can be repeated in multiple files):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Function prototypes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Class/struct declarations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Symbolic constants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These can be repeated because they don’t really produce anything in the object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Source files contain definitions that should/must not be repeated in any other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Two copies of the same variable would cause huge problems!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duration, scope, and linkage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5605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Multi-file programming relies on mastery of these three interrelated concepts: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Storage duration </a:t>
            </a:r>
            <a:r>
              <a:rPr lang="en"/>
              <a:t>is how long a variable is available for use in a program.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Scope</a:t>
            </a:r>
            <a:r>
              <a:rPr lang="en"/>
              <a:t> describes how widely visible a name is in a translation unit (file).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Linkage</a:t>
            </a:r>
            <a:r>
              <a:rPr lang="en"/>
              <a:t> describes the extent to which a name can be shared across translation units (files).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duration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3002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Storage duration is how long a variable is available for use in a program.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uses four schemes: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automatic duration (equivalent to runtime stack)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static duration (equivalent to global variables)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thread duration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special kind of global, lives as long as a thread does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Important for multi-core processors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dynamic duration (the heap)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already know about these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57200" y="5106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62450" y="1196525"/>
            <a:ext cx="8819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Scope describes how widely visible a name is in a translation unit (or file).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Block scope</a:t>
            </a:r>
            <a:r>
              <a:rPr lang="en"/>
              <a:t>: declarations in a code block, e.g. a function or compound statement, are not visible outside of 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File scope</a:t>
            </a:r>
            <a:r>
              <a:rPr lang="en"/>
              <a:t>: declarations outside of any function are visible to all functions that come later (and possibly in other translation units)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Linkage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57200" y="1407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Linkage describes how a name can be shared across translation units.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Three kinds of linkage in C++: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No linkage</a:t>
            </a:r>
            <a:r>
              <a:rPr lang="en"/>
              <a:t>: automatic variables, or variables accessible only from one function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Internal</a:t>
            </a:r>
            <a:r>
              <a:rPr lang="en"/>
              <a:t>: shared by functions within a single file, but not shared across translation units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External</a:t>
            </a:r>
            <a:r>
              <a:rPr lang="en"/>
              <a:t>: shared across translation units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Declaration, No Linkage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21100" y="1476375"/>
            <a:ext cx="4699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We can restrict a global variable for use within a single function or code block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Use the </a:t>
            </a:r>
            <a:r>
              <a:rPr b="1" lang="en" sz="1800"/>
              <a:t>static</a:t>
            </a:r>
            <a:r>
              <a:rPr lang="en" sz="1800"/>
              <a:t> keyword on a local variable to create a static with no linkage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variable is only initialized once when the program starts, even though it looks like it’s initialized every time f() is called.</a:t>
            </a:r>
            <a:endParaRPr sz="1800"/>
          </a:p>
        </p:txBody>
      </p:sp>
      <p:sp>
        <p:nvSpPr>
          <p:cNvPr id="143" name="Google Shape;143;p25"/>
          <p:cNvSpPr txBox="1"/>
          <p:nvPr/>
        </p:nvSpPr>
        <p:spPr>
          <a:xfrm>
            <a:off x="5307900" y="1476375"/>
            <a:ext cx="3018000" cy="341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 int count=0;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count++;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printf(“%d”,count);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f(); // print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f(); // print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Describe the map and pair containers and use them in a program.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Determine whether or not you should use a standard template.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Describe the C++ memory model and define the meaning of storage duration, scope, and linkage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Identify different types of storage, scope, and linkage and explain their differences.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Describe the meaning and syntax of the static and extern keywords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Declaration, Internal Linkage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21100" y="1476375"/>
            <a:ext cx="4699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We can restrict a global variable for use within a single file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Use the </a:t>
            </a:r>
            <a:r>
              <a:rPr b="1" lang="en" sz="1800"/>
              <a:t>static</a:t>
            </a:r>
            <a:r>
              <a:rPr lang="en" sz="1800"/>
              <a:t> keyword to create internal linkage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Both variables and functions can be given internal linkage using the static keyword.</a:t>
            </a:r>
            <a:endParaRPr sz="1800"/>
          </a:p>
        </p:txBody>
      </p:sp>
      <p:sp>
        <p:nvSpPr>
          <p:cNvPr id="150" name="Google Shape;150;p26"/>
          <p:cNvSpPr txBox="1"/>
          <p:nvPr/>
        </p:nvSpPr>
        <p:spPr>
          <a:xfrm>
            <a:off x="5188500" y="1476375"/>
            <a:ext cx="2820300" cy="341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file.cpp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 int count=0;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inc()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count++;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printf(“%d”,count);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dec()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count--;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printf(“%d”,count);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Declaration, External Linkage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221100" y="1476375"/>
            <a:ext cx="4699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This is the most common form of global variable declaration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It’s what you get when you declare a variable outside of a function.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Only one file can have the </a:t>
            </a:r>
            <a:r>
              <a:rPr i="1" lang="en" sz="1800"/>
              <a:t>defining declaration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All other files must have a </a:t>
            </a:r>
            <a:r>
              <a:rPr i="1" lang="en" sz="1800"/>
              <a:t>referencing declaration</a:t>
            </a:r>
            <a:r>
              <a:rPr lang="en" sz="1800"/>
              <a:t> for the variable.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Use the </a:t>
            </a:r>
            <a:r>
              <a:rPr b="1" lang="en" sz="1800"/>
              <a:t>extern</a:t>
            </a:r>
            <a:r>
              <a:rPr lang="en" sz="1800"/>
              <a:t> keyword to create the referencing declaration.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We could put this in a header file.</a:t>
            </a:r>
            <a:endParaRPr sz="1800"/>
          </a:p>
        </p:txBody>
      </p:sp>
      <p:sp>
        <p:nvSpPr>
          <p:cNvPr id="157" name="Google Shape;157;p27"/>
          <p:cNvSpPr txBox="1"/>
          <p:nvPr/>
        </p:nvSpPr>
        <p:spPr>
          <a:xfrm>
            <a:off x="5419475" y="1538375"/>
            <a:ext cx="3564000" cy="9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file1.cpp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defining declaration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flag=1;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5419475" y="2586725"/>
            <a:ext cx="3564000" cy="236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file2.cpp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referencing declaration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flag;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printf(“%d\n”,flag);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member, External Linkage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25575" y="1342050"/>
            <a:ext cx="8415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Static member variables and functions have static duration.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Regardless of whether an instance of an object exists, the static exists and is shared by all instances of the class.</a:t>
            </a:r>
            <a:endParaRPr sz="1800"/>
          </a:p>
        </p:txBody>
      </p:sp>
      <p:sp>
        <p:nvSpPr>
          <p:cNvPr id="165" name="Google Shape;165;p28"/>
          <p:cNvSpPr txBox="1"/>
          <p:nvPr/>
        </p:nvSpPr>
        <p:spPr>
          <a:xfrm>
            <a:off x="566450" y="2819400"/>
            <a:ext cx="2820300" cy="204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RefCount.h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RefCount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int count;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int getCount();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RefCount() { count++;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~RefCount() { count--;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508000" y="2537225"/>
            <a:ext cx="5593800" cy="260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RefCount.cpp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“RefCount.h”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//Defining declarations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RefCount::count = 0;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RefCount::getCount() { return count;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RefCount one;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RefCount two;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printf(“Number of RefCounts: %d”, RefCount::getCount());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member, External Linkage (cont.)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25575" y="1342050"/>
            <a:ext cx="8415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Static member variables and functions must have a defining declaration and be initialized;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They exist even without an object, so must be defined outside a constructor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Static members are subject to the same access restrictions as non-static members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Public static member functions can be called without having an object instance</a:t>
            </a:r>
            <a:endParaRPr sz="1400"/>
          </a:p>
        </p:txBody>
      </p:sp>
      <p:sp>
        <p:nvSpPr>
          <p:cNvPr id="173" name="Google Shape;173;p29"/>
          <p:cNvSpPr txBox="1"/>
          <p:nvPr/>
        </p:nvSpPr>
        <p:spPr>
          <a:xfrm>
            <a:off x="574350" y="3286775"/>
            <a:ext cx="2820300" cy="17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RefCount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int count;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int getCount();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RefCount() { count++;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~RefCount() { count--;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508000" y="3128775"/>
            <a:ext cx="5593800" cy="19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///Defining declarations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RefCount::count = 0; // private, just initializing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RefCount::getCount() { return count;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RefCount one;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RefCount two;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Don’t need an object to call RefCount::getCount()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printf(“Number of RefCounts: %d”, </a:t>
            </a:r>
            <a:r>
              <a:rPr lang="en" sz="1200" u="sng">
                <a:latin typeface="Courier New"/>
                <a:ea typeface="Courier New"/>
                <a:cs typeface="Courier New"/>
                <a:sym typeface="Courier New"/>
              </a:rPr>
              <a:t>RefCount::getCount()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57200" y="5281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declared storage (C/C++)</a:t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360100" y="125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{E56BB982-C2AF-4AA8-9CDA-01416018AC27}</a:tableStyleId>
              </a:tblPr>
              <a:tblGrid>
                <a:gridCol w="1665325"/>
                <a:gridCol w="1233075"/>
                <a:gridCol w="1057525"/>
                <a:gridCol w="1206075"/>
                <a:gridCol w="316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Storage 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Duration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Linkage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Declared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(stack)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 code block. (variable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no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 block with the keyword static. (variable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external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all functions. In other words, at global scope.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member with external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 of a class with the keyword static.  Each object instance shares the static variables and functions.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internal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all functions with the static keyword.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uniqueness of names is challenging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57200" y="1884775"/>
            <a:ext cx="8514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C/C++ family of languages requires that identifier names within a scope be unique. 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Trivial to achieve within block scope (compiler enforced)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Easy within a single file, class, or struct (file scope/internal linkage)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More difficult across translation units (external linkage) especially when multiple libraries are involved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names turn out to be common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What are the odds that two different libraries have an external class named: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List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Very likely! But, they’re probably incompatible.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may want the Tree from one library and the List from another, and each have their own version of Node.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namespace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332450" y="1407900"/>
            <a:ext cx="4627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some_useful_name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x; // global variable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 // class declaration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// end some_useful_name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example()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some_useful_name::x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328475" y="1384000"/>
            <a:ext cx="3819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group declarations and definitions into a namespace.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reference to such a declaration outside of the namespace must be prefaced with the namespace identifier.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namespace qualified identifiers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457200" y="17116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To reference a declaration in another namespace, we must provide a namespace qualified identifier: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2055025" y="2912325"/>
            <a:ext cx="4497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some_useful_name::x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5;</a:t>
            </a:r>
            <a:endParaRPr sz="2000"/>
          </a:p>
        </p:txBody>
      </p:sp>
      <p:sp>
        <p:nvSpPr>
          <p:cNvPr id="207" name="Google Shape;207;p34"/>
          <p:cNvSpPr txBox="1"/>
          <p:nvPr/>
        </p:nvSpPr>
        <p:spPr>
          <a:xfrm>
            <a:off x="1045125" y="40393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Namespace qualifier precedes actual variable name and uses two colons (aka the scope resolution operator) as a separator.</a:t>
            </a:r>
            <a:endParaRPr sz="1800"/>
          </a:p>
        </p:txBody>
      </p:sp>
      <p:cxnSp>
        <p:nvCxnSpPr>
          <p:cNvPr id="208" name="Google Shape;208;p34"/>
          <p:cNvCxnSpPr/>
          <p:nvPr/>
        </p:nvCxnSpPr>
        <p:spPr>
          <a:xfrm flipH="1" rot="10800000">
            <a:off x="1561825" y="3640000"/>
            <a:ext cx="13269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457200" y="3228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namespace declarations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57200" y="926250"/>
            <a:ext cx="82296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    // variable a declared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f(); // function f declared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namespace B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void f(); // function f in namespace A::B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Definitions must be namespace qualified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A::f() { printf("A::f defined. %d\n",A::a);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A::B::f() { printf("A::B::f defined.%d\n",A::a);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A::f();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A::B::f();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std::pair&lt;A,B&gt;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43975" y="18331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std::pair holds two fields of two different types: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D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template&lt;class T1,class T2&gt; struct pair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T1 first;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T2 second;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Often used for a Key - Value combination.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namespaces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When namespaces are nested, each namespace must be named as part of the namespace qualifier, from outer to inner.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A::B::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f() { printf("A::B::f defined.%d\n",A::a);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new namespace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598125" y="1644625"/>
            <a:ext cx="82296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Namespaces can only be declared at global scope or inside another namespace.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name must obey C++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identifier rules.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Global scope is also a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namespace.</a:t>
            </a:r>
            <a:endParaRPr/>
          </a:p>
        </p:txBody>
      </p:sp>
      <p:sp>
        <p:nvSpPr>
          <p:cNvPr id="227" name="Google Shape;227;p37"/>
          <p:cNvSpPr/>
          <p:nvPr/>
        </p:nvSpPr>
        <p:spPr>
          <a:xfrm>
            <a:off x="4591575" y="2454325"/>
            <a:ext cx="3910500" cy="24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5448850" y="2454325"/>
            <a:ext cx="25014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//C++ file - global scope</a:t>
            </a: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4767700" y="2858425"/>
            <a:ext cx="3522900" cy="8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x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30" name="Google Shape;230;p37"/>
          <p:cNvSpPr/>
          <p:nvPr/>
        </p:nvSpPr>
        <p:spPr>
          <a:xfrm>
            <a:off x="4767700" y="3762375"/>
            <a:ext cx="3522900" cy="9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5037825" y="4042800"/>
            <a:ext cx="3100200" cy="5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z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457200" y="3228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Globals are part of a global namespace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457200" y="1384275"/>
            <a:ext cx="82296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a;       // variable a declared in global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    // variable a declared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 = 5; // local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u="sng">
                <a:latin typeface="Courier New"/>
                <a:ea typeface="Courier New"/>
                <a:cs typeface="Courier New"/>
                <a:sym typeface="Courier New"/>
              </a:rPr>
              <a:t>::a = 6;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We can access the global namespace with unqualified ::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A::a = 10;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printf(“&amp;a=%p &amp;a=%p &amp;a=%p\n”,&amp;a,&amp;::a,&amp;A::a);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 are open and can be extended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57200" y="19146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 // add b to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a; //illegal, can’t redefine a in this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extern int a; // this is okay, not a redefinition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 can be unnamed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457200" y="2156948"/>
            <a:ext cx="82296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{ // no specified name, internal linkage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x=0;  // x can be used in this file, but no other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// can use it; x is private to the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x = 5;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574200" y="1476375"/>
            <a:ext cx="7995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Unnamed namespaces always have internal linkage, even if nested inside a named namespace.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457200" y="3114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declared storage (C/C++)</a:t>
            </a:r>
            <a:endParaRPr/>
          </a:p>
        </p:txBody>
      </p:sp>
      <p:graphicFrame>
        <p:nvGraphicFramePr>
          <p:cNvPr id="256" name="Google Shape;256;p41"/>
          <p:cNvGraphicFramePr/>
          <p:nvPr/>
        </p:nvGraphicFramePr>
        <p:xfrm>
          <a:off x="119150" y="9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{E56BB982-C2AF-4AA8-9CDA-01416018AC27}</a:tableStyleId>
              </a:tblPr>
              <a:tblGrid>
                <a:gridCol w="1763300"/>
                <a:gridCol w="1305600"/>
                <a:gridCol w="1119725"/>
                <a:gridCol w="968900"/>
                <a:gridCol w="365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Storage 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Duration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Linkage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Declared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(stack)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 code block. (variable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no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 block with the keyword static. (variable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external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all functions (global namespace). </a:t>
                      </a:r>
                      <a:r>
                        <a:rPr b="1" lang="en"/>
                        <a:t>Or, in a named namespace.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member with external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 of a class with the keyword static.  Each object instance shares the static variables and functions. </a:t>
                      </a:r>
                      <a:r>
                        <a:rPr b="1" lang="en"/>
                        <a:t>Or, linkage depends on the namespace enclosing the class definition.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internal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all functions with the static keyword. </a:t>
                      </a:r>
                      <a:r>
                        <a:rPr b="1" lang="en"/>
                        <a:t>Or, in an unnamed namespace.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205625" y="1635875"/>
            <a:ext cx="88344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C++ standard library contains several data structure implementations, examples are: list, vector, set, and map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These data structures have similar interfaces to make using them easier and more consistent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C++ programs are typically partitioned in many header and source files.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Storage, scope, and linkage describe how declarations are used throughout the files: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extern, static, and namespace are keywords that give us control over scope and linkage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4928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std::pair for xy coordinates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240575"/>
            <a:ext cx="82296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&lt;utility&gt;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xy_coord represents x,y pairs.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sing xy_coord =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std::pair&lt;double, double&gt;;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have a vector of x,y pairs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xy_coord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&gt; data;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data.push_back(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std::make_pair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(0.0,0.0) ); //add origin to data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std::cout &lt;&lt; “x=” &lt;&lt; data[0].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&lt;&lt; “ y=” &lt;&lt; data[0].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&lt;&lt; std::endl;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std::map&lt;Key,Value&gt; - balanced tree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7267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Each node of the tree is a pair&lt;Key,Value&gt;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Keys must be unique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The tree is ordered/balanced based on the Key object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Only one Value for a Key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O(log n) lookup and insertion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Highly useful for a wide variety of problems.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3001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age lookup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051525"/>
            <a:ext cx="82296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&lt;map&gt;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std::map&lt;const char *, int &gt; age;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age[“Andrew”] = 10;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age[“Clara”] = 7;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age[“Betty”] = 4;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age[“Noey”] = 3;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printf(“Clara is %d years old\n”, age[“Clara”]);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3001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iterate over a map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051525"/>
            <a:ext cx="82296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&lt;map&gt;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std::map&lt;const char *, int &gt; age;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age[“Andrew”] = 9;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age[“Clara”] = 6;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age[“Betty”] = 3;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age[“Noey”] = 2;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for(auto it=age.begin(); it!=age.end(); it++)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printf(“age[%s] = %d\n”,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(*it).first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(*it).second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72100" y="259350"/>
            <a:ext cx="85998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use a map to represent a graph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684700"/>
            <a:ext cx="82296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&lt;map&gt;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std::map&lt;const char *, std::set&lt;const char *&gt; &gt; graph;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graph["RDU"].insert("CLT");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graph["RDU"].insert("ATL");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graph["CLT"].insert("ATL");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graph["ATL"].insert("RDU");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graph["ATL"].insert("CLT");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(graph["RDU"].find("BHM") == graph["RDU"].end())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printf("No direct flight from RDU to BHM.\n");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243925" y="1703625"/>
            <a:ext cx="2442900" cy="1744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creates an adjacency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map a name to a set of names.  The name is the node, and the set of names are the adjacent nodes.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variants are similar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2038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std::unordered_set and std::unordered_map have the same interface as std::set and std::map but different implementation.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They use a hash table instead of a balanced tree.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