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A67A0E-97F0-4860-9718-EF456B56D4E1}">
  <a:tblStyle styleId="{A2A67A0E-97F0-4860-9718-EF456B56D4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4a4377e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4a4377e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94a4377e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94a4377e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4a4377e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4a4377e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4a4377e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4a4377e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4a4377e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4a4377e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4a4377e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4a4377e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4a437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4a437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4a4377e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4a4377e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4a4377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4a4377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4a4377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4a4377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e08385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e08385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4a4377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4a4377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4a4377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4a4377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4a4377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4a4377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4a4377e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4a4377e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94a4377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94a4377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4a4377e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4a4377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94a4377e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94a4377e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94a4377e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94a4377e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94a4377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94a4377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4a4377e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4a4377e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94a4377e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94a4377e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94a4377e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94a4377e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94a4377e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94a4377e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94a4377e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94a4377e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4a4377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4a4377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4a4377e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4a4377e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4a4377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4a4377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4a4377e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4a4377e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94a4377e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94a4377e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94a4377e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94a4377e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4a4377e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4a4377e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94a4377e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94a4377e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94a4377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94a4377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94a4377e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94a4377e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7a8c79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7a8c79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083853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083853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94a4377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94a4377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4a4377e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4a4377e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4a4377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4a4377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4a4377e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4a4377e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4a4377e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4a4377e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521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375775" y="1597825"/>
            <a:ext cx="84669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D</a:t>
            </a:r>
            <a:r>
              <a:rPr lang="en"/>
              <a:t>. C++ Memory models and namespaces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ECE 309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Dr. James Tuck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Declaration, No Linkage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21100" y="1476375"/>
            <a:ext cx="469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We can restrict a global variable for use within a single function or code block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Use the </a:t>
            </a:r>
            <a:r>
              <a:rPr b="1" lang="en" sz="1800"/>
              <a:t>static</a:t>
            </a:r>
            <a:r>
              <a:rPr lang="en" sz="1800"/>
              <a:t> keyword on a local variable to create a static with no linkage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The variable is only initialized once when the program starts, even though it looks like it’s initialized every time f() is called.</a:t>
            </a:r>
            <a:endParaRPr sz="1800"/>
          </a:p>
        </p:txBody>
      </p:sp>
      <p:sp>
        <p:nvSpPr>
          <p:cNvPr id="88" name="Google Shape;88;p16"/>
          <p:cNvSpPr txBox="1"/>
          <p:nvPr/>
        </p:nvSpPr>
        <p:spPr>
          <a:xfrm>
            <a:off x="5307900" y="1476375"/>
            <a:ext cx="3018000" cy="34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void f()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 int count=0;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printf(“%d”,count);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f(); // print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f(); // print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Declaration, Internal Linkage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1100" y="1476375"/>
            <a:ext cx="469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We can restrict a global variable for use within a single file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Use the </a:t>
            </a:r>
            <a:r>
              <a:rPr b="1" lang="en" sz="1800"/>
              <a:t>static</a:t>
            </a:r>
            <a:r>
              <a:rPr lang="en" sz="1800"/>
              <a:t> keyword to create internal linkage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Both variables and functions can be given internal linkage using the static keyword.</a:t>
            </a:r>
            <a:endParaRPr sz="1800"/>
          </a:p>
        </p:txBody>
      </p:sp>
      <p:sp>
        <p:nvSpPr>
          <p:cNvPr id="95" name="Google Shape;95;p17"/>
          <p:cNvSpPr txBox="1"/>
          <p:nvPr/>
        </p:nvSpPr>
        <p:spPr>
          <a:xfrm>
            <a:off x="5188500" y="1476375"/>
            <a:ext cx="2820300" cy="341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file.cpp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 int count=0;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inc()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count++;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printf(“%d”,count);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dec()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count--;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printf(“%d”,count);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Declaration, External Linkage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1100" y="1476375"/>
            <a:ext cx="4699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This is the most common form of global variable declaration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It’s what you get when you declare a variable outside of a function.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Only</a:t>
            </a:r>
            <a:r>
              <a:rPr lang="en" sz="1800"/>
              <a:t> one file can have the </a:t>
            </a:r>
            <a:r>
              <a:rPr i="1" lang="en" sz="1800"/>
              <a:t>defining declaration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All other files </a:t>
            </a:r>
            <a:r>
              <a:rPr lang="en" sz="1800"/>
              <a:t>must have a </a:t>
            </a:r>
            <a:r>
              <a:rPr i="1" lang="en" sz="1800"/>
              <a:t>referencing declaration</a:t>
            </a:r>
            <a:r>
              <a:rPr lang="en" sz="1800"/>
              <a:t> for the variable.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Use the </a:t>
            </a:r>
            <a:r>
              <a:rPr b="1" lang="en" sz="1800"/>
              <a:t>extern</a:t>
            </a:r>
            <a:r>
              <a:rPr lang="en" sz="1800"/>
              <a:t> keyword to create the referencing declaration.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We could put this in a header file.</a:t>
            </a:r>
            <a:endParaRPr sz="1800"/>
          </a:p>
        </p:txBody>
      </p:sp>
      <p:sp>
        <p:nvSpPr>
          <p:cNvPr id="102" name="Google Shape;102;p18"/>
          <p:cNvSpPr txBox="1"/>
          <p:nvPr/>
        </p:nvSpPr>
        <p:spPr>
          <a:xfrm>
            <a:off x="5419475" y="1538375"/>
            <a:ext cx="3564000" cy="9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file1.cpp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defining declaration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flag=1;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419475" y="2586725"/>
            <a:ext cx="3564000" cy="236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file2.cpp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referencing declaration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flag;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printf(“%d\n”,flag);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member, External Linkage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25575" y="1342050"/>
            <a:ext cx="8415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Static member variables and functions have static duration.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Regardless of whether an instance of an object exists, the static exists and is shared by all instances of the class.</a:t>
            </a:r>
            <a:endParaRPr sz="1800"/>
          </a:p>
        </p:txBody>
      </p:sp>
      <p:sp>
        <p:nvSpPr>
          <p:cNvPr id="110" name="Google Shape;110;p19"/>
          <p:cNvSpPr txBox="1"/>
          <p:nvPr/>
        </p:nvSpPr>
        <p:spPr>
          <a:xfrm>
            <a:off x="566450" y="2819400"/>
            <a:ext cx="2820300" cy="20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RefCount.h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lass RefCount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count;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getCount();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RefCount() { count++;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~RefCount() { count--;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508000" y="2537225"/>
            <a:ext cx="5593800" cy="260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RefCount.cpp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#include “RefCount.h”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//Defining declarations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RefCount::count = 0;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RefCount::getCount() { return count;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RefCount one;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 two;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printf(“Number of RefCounts: %d”, RefCount::getCount());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member, External Linkage (cont.)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25575" y="1342050"/>
            <a:ext cx="8415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Static member variables and functions must have a defining declaration and be initialized;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They exist even without an object, so must be defined outside a constructor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Static members are subject to the same access restrictions as non-static members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Public static member functions can be called without having an object instance</a:t>
            </a:r>
            <a:endParaRPr sz="1400"/>
          </a:p>
        </p:txBody>
      </p:sp>
      <p:sp>
        <p:nvSpPr>
          <p:cNvPr id="118" name="Google Shape;118;p20"/>
          <p:cNvSpPr txBox="1"/>
          <p:nvPr/>
        </p:nvSpPr>
        <p:spPr>
          <a:xfrm>
            <a:off x="574350" y="3286775"/>
            <a:ext cx="2820300" cy="17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RefCount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count;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int getCount();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RefCount() { count++;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~RefCount() { count--;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508000" y="3128775"/>
            <a:ext cx="5593800" cy="19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///Defining declarations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RefCount::count = 0; // private, just initializing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int RefCount::getCount() { return count;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RefCount one;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RefCount two;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Don’t need an object to call RefCount::getCount()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printf(“Number of RefCounts: %d”, </a:t>
            </a:r>
            <a:r>
              <a:rPr lang="en" sz="1200" u="sng">
                <a:latin typeface="Courier New"/>
                <a:ea typeface="Courier New"/>
                <a:cs typeface="Courier New"/>
                <a:sym typeface="Courier New"/>
              </a:rPr>
              <a:t>RefCount::getCount()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7200" y="52813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declared storage (C/C++)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360100" y="125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{A2A67A0E-97F0-4860-9718-EF456B56D4E1}</a:tableStyleId>
              </a:tblPr>
              <a:tblGrid>
                <a:gridCol w="1665325"/>
                <a:gridCol w="1233075"/>
                <a:gridCol w="1057525"/>
                <a:gridCol w="1206075"/>
                <a:gridCol w="3164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 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Duration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Linkage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Declared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(stack)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code block.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no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block with the keyword static.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functions. In other words, at global scope.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member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 of a class with the keyword static.  Each object instance shares the static variables and functions.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internal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 with the static keyword.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Ensuring uniqueness of names is challenging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884775"/>
            <a:ext cx="8514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C/C++ family of languages requires that identifier names within a scope be unique. </a:t>
            </a:r>
            <a:endParaRPr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Trivial to achieve within block scope (compiler enforced)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Easy within a single file, class, or struct (file scope/internal linkage)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More difficult across translation units (external linkage) especially when multiple libraries are involved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names turn out to be common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What are the odds that two different libraries have an external class named: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List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Node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Tree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Very likely! But, they’re probably incompatible.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may want the Tree from one library and the List from another, and each have their own version of Node.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namespace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332450" y="1407900"/>
            <a:ext cx="46272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some_useful_name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x; // global variable x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 // class declaration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 // end some_useful_name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example()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some_useful_name::x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28475" y="1384000"/>
            <a:ext cx="38196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group declarations and definitions into a namespace.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reference to such a declaration outside of the namespace must be prefaced with the namespace identifier.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namespace qualified identifiers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" y="17116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To reference a declaration in another namespace, we must provide a namespace qualified identifier: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055025" y="2912325"/>
            <a:ext cx="4497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some_useful_name::x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</a:t>
            </a:r>
            <a:endParaRPr sz="2000"/>
          </a:p>
        </p:txBody>
      </p:sp>
      <p:sp>
        <p:nvSpPr>
          <p:cNvPr id="152" name="Google Shape;152;p25"/>
          <p:cNvSpPr txBox="1"/>
          <p:nvPr/>
        </p:nvSpPr>
        <p:spPr>
          <a:xfrm>
            <a:off x="1045125" y="40393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Namespace qualifier precedes actual variable name and uses two colons (aka the scope resolution operator) as a separator.</a:t>
            </a:r>
            <a:endParaRPr sz="1800"/>
          </a:p>
        </p:txBody>
      </p:sp>
      <p:cxnSp>
        <p:nvCxnSpPr>
          <p:cNvPr id="153" name="Google Shape;153;p25"/>
          <p:cNvCxnSpPr/>
          <p:nvPr/>
        </p:nvCxnSpPr>
        <p:spPr>
          <a:xfrm flipH="1" rot="10800000">
            <a:off x="1561825" y="3640000"/>
            <a:ext cx="132690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5553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C++ memory model and define the meaning of storage duration, scope, and linkage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Identify different types of storage, scope, and linkage and explain their differences.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meaning and syntax of the static and extern keywords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Explain the purpose of C++ namespaces and their syntax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Describe the using keyword, and how it can be used to simplify accessing qualified names</a:t>
            </a:r>
            <a:endParaRPr sz="20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3228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namespace declarations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" y="926250"/>
            <a:ext cx="8229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    // variable a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void f(); // function f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namespace B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oid f(); // function f in namespace A::B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// Definitions must be namespace qualified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A::f() { printf("A::f defined. %d\n",A::a);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void A::B::f() { printf("A::B::f defined.%d\n",A::a);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A::f();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A::B::f();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namespaces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When namespaces are nested, each namespace must be named as part of the namespace qualifier, from outer to inner.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A::B::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f() { printf("A::B::f defined.%d\n",A::a);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new namespace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598125" y="1644625"/>
            <a:ext cx="82296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Namespaces can only be declared at global scope or inside another namespace.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name must obey C++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identifier rules.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Global scope is also a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namespace.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4591575" y="2454325"/>
            <a:ext cx="3910500" cy="24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5448850" y="2454325"/>
            <a:ext cx="25014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//C++ file - global scope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4767700" y="2858425"/>
            <a:ext cx="3522900" cy="8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x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4767700" y="3762375"/>
            <a:ext cx="3522900" cy="9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5037825" y="4042800"/>
            <a:ext cx="3100200" cy="5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z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3228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lobals are part of a global namespace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57200" y="1384275"/>
            <a:ext cx="8229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a;       // variable a declared in global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    // variable a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 = 5; // local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u="sng">
                <a:latin typeface="Courier New"/>
                <a:ea typeface="Courier New"/>
                <a:cs typeface="Courier New"/>
                <a:sym typeface="Courier New"/>
              </a:rPr>
              <a:t>::a = 6;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// We can access the global namespace with unqualified ::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A::a = 10;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printf(“&amp;a=%p &amp;a=%p &amp;a=%p\n”,&amp;a,&amp;::a,&amp;A::a);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 are open and can be extended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9146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 // add b to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a; //illegal, can’t redefine a in this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extern int a; // this is okay, not a redefinition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Namespaces can be unnamed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2156948"/>
            <a:ext cx="8229600" cy="19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amespace { // no specified name, internal linkage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x=0;  // x can be used in this file, but no other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// can use it; x is private to the file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x = 5;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574200" y="1476375"/>
            <a:ext cx="7995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Unnamed namespaces always have internal linkage, even if nested inside a named namespace.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3114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declared storage (C/C++)</a:t>
            </a:r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119150" y="9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{A2A67A0E-97F0-4860-9718-EF456B56D4E1}</a:tableStyleId>
              </a:tblPr>
              <a:tblGrid>
                <a:gridCol w="1763300"/>
                <a:gridCol w="1305600"/>
                <a:gridCol w="1119725"/>
                <a:gridCol w="968900"/>
                <a:gridCol w="365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Storage 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Duration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Scope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Linkage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Declared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(stack)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code block.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no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a block with the keyword static. (variable only)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 (global namespace). </a:t>
                      </a:r>
                      <a:r>
                        <a:rPr b="1" lang="en"/>
                        <a:t>Or, in a named namespace.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member with external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External/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 of a class with the keyword static.  Each object instance shares the static variables and functions. </a:t>
                      </a:r>
                      <a:r>
                        <a:rPr b="1" lang="en"/>
                        <a:t>Or, linkage depends on the namespace enclosing the class definition.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with internal linkage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all functions with the static keyword. </a:t>
                      </a:r>
                      <a:r>
                        <a:rPr b="1" lang="en"/>
                        <a:t>Or, in an unnamed namespace.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namespace in a big project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01350" y="1715025"/>
            <a:ext cx="4254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Require that all classes, structs, functions, and global variables are declared in a common namespace with a name unique to the project.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For example, we should put all of the objects we made this semester in an ece309 namespace.</a:t>
            </a:r>
            <a:endParaRPr sz="1800"/>
          </a:p>
        </p:txBody>
      </p:sp>
      <p:sp>
        <p:nvSpPr>
          <p:cNvPr id="208" name="Google Shape;208;p33"/>
          <p:cNvSpPr txBox="1"/>
          <p:nvPr/>
        </p:nvSpPr>
        <p:spPr>
          <a:xfrm>
            <a:off x="5049550" y="1773225"/>
            <a:ext cx="3637200" cy="31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List.h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#ifndef LIST_H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LIST_H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namespace ece309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List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#endif //LIST_H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specify namespace in *.h and *.cpp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715550" y="1667525"/>
            <a:ext cx="3637200" cy="31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List.h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#ifndef LIST_H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LIST_H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namespace ece309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List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// List implementation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#endif //LIST_H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955650" y="1667525"/>
            <a:ext cx="3637200" cy="31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List.cpp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namespace ece309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List::List()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head = NULL;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tail = NULL;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all other functions in 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176150" y="675075"/>
            <a:ext cx="87369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the ece309 namespace in main!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5073075" y="1526625"/>
            <a:ext cx="3731100" cy="347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main.cpp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ece309::List list;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// do something with list!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for(int i=0; i&lt;100; 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list.append(i);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ece309::List::iterator it;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01350" y="1526625"/>
            <a:ext cx="42549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Any declaration of an object in the ece309 namespace needs to be qualified!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Not too bad, and necessary to avoid naming conflicts for large projects.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code becomes a little less readable (but we can partially fix this).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C++ programs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Moving beyond single-file C/C++ programs requires mastering the C/C++ memory model.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/>
              <a:t> keyword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57200" y="19272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can eliminate some of the qualified names introduced by namespaces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/>
              <a:t> keyword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Two forms: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declaration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03550" y="490450"/>
            <a:ext cx="87369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sing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5073075" y="1291750"/>
            <a:ext cx="3731100" cy="347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main.cpp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using namespace ece309;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List list;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// do something with list!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for(int i=0; i&lt;100; 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list.append(i);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List::iterator it;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42650" y="1291750"/>
            <a:ext cx="46659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using-directive tells the compiler that we plan to use all declarations from the namespace without qualification (in the </a:t>
            </a:r>
            <a:r>
              <a:rPr i="1" lang="en" sz="1800" u="sng"/>
              <a:t>current</a:t>
            </a:r>
            <a:r>
              <a:rPr i="1" lang="en" sz="1800"/>
              <a:t> </a:t>
            </a:r>
            <a:r>
              <a:rPr lang="en" sz="1800"/>
              <a:t>namespace).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In this example, all of the declarations in ece309 are accessed </a:t>
            </a:r>
            <a:r>
              <a:rPr b="1" lang="en" sz="1800"/>
              <a:t>as if</a:t>
            </a:r>
            <a:r>
              <a:rPr lang="en" sz="1800"/>
              <a:t> in the global namespace.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203550" y="592875"/>
            <a:ext cx="87369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r>
              <a:rPr lang="en"/>
              <a:t> has subtle features</a:t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5143450" y="1291750"/>
            <a:ext cx="3734400" cy="37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main.cpp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ece309::List *getNewList();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using namespace ece309;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List *list = getNewList();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// do something with list!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for(int i=0; i&lt;100; 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list.append(i);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using stops having effect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ece309::List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*getNewList() {...}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42650" y="1220650"/>
            <a:ext cx="49008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We can place using-directives in any declarative region (i.e. where you declare variables).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But, the meaning changes.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The ece309 declarations are only available for unqualified use within the scope of the declarative region.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Before or after main, we must use the ece309 qualifiers.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297900" y="675075"/>
            <a:ext cx="85482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 example of </a:t>
            </a:r>
            <a:r>
              <a:rPr lang="en"/>
              <a:t>using-directive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255950" y="2255175"/>
            <a:ext cx="87495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 int a; } // first a, this is okay,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a; // second a, this is okay in the global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using namespace A;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 = 5; // syntax error! which a, A::a or ::a? 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t’s ambiguous.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221100" y="1476375"/>
            <a:ext cx="87018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sing-directive</a:t>
            </a:r>
            <a:r>
              <a:rPr lang="en" sz="1800"/>
              <a:t> imports all of the declarations from the named namespace into the current namespace.  This can cause conflicts, as shown below.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using-directive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457200" y="16680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Cons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increases the chances of name conflicts (the reason we used namespaces in the first place)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Some name conflicts may arise non-intuitively.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makes our code more readable, reduces clutter.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Putting the using directive in a function reduces the region of possible name conflicts.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using</a:t>
            </a:r>
            <a:r>
              <a:rPr lang="en"/>
              <a:t>-</a:t>
            </a:r>
            <a:r>
              <a:rPr lang="en"/>
              <a:t>declaration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57200" y="1792900"/>
            <a:ext cx="41412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Only</a:t>
            </a:r>
            <a:r>
              <a:rPr lang="en" sz="2000"/>
              <a:t> import a few declarations needed,</a:t>
            </a:r>
            <a:r>
              <a:rPr lang="en" sz="2000"/>
              <a:t> not the entire namespace,</a:t>
            </a:r>
            <a:r>
              <a:rPr lang="en" sz="2000"/>
              <a:t> into the current declarative region.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/>
              <a:t>Syntax: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sing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&lt;qualified-declaration-list&gt;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41"/>
          <p:cNvSpPr txBox="1"/>
          <p:nvPr/>
        </p:nvSpPr>
        <p:spPr>
          <a:xfrm>
            <a:off x="4598400" y="1291750"/>
            <a:ext cx="4329600" cy="367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“List.h”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Make List part of global namespace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using ece309::List;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List list;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// do something with list!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for(int i=0; i&lt;100; 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list.append(i);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List::iterator it;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79225" y="322800"/>
            <a:ext cx="8465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using-declaration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457200" y="1226250"/>
            <a:ext cx="8229600" cy="29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a;       // variable a declared in global namespace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namespace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a;    // variable a declared in namespace 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sing A::a;// This declares A::a as part of main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int a = 5; // syntax error! We already have an a in declarative region!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::a = 6;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A::a = 10;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printf(“&amp;a=%p &amp;a=%p &amp;a=%p\n”,&amp;a,&amp;::a,&amp;A::a);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in using-directive and using-declaration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457200" y="16507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</a:t>
            </a:r>
            <a:r>
              <a:rPr b="1" lang="en" sz="2000"/>
              <a:t>using-directive</a:t>
            </a:r>
            <a:r>
              <a:rPr lang="en" sz="2000"/>
              <a:t> imports all names in a namespace into an enclosing namespace.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This can create ambiguous names on reference.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It does not affect the names allowed in the current region.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 </a:t>
            </a:r>
            <a:r>
              <a:rPr b="1" lang="en" sz="2000"/>
              <a:t>using-declaration</a:t>
            </a:r>
            <a:r>
              <a:rPr lang="en" sz="2000"/>
              <a:t> declares the variable in the current declarative region.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It’s as if the name is declared at the location of the using declaration.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No other declaration in the region can have the same name.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239325" y="1590350"/>
            <a:ext cx="4406400" cy="30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Core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L1Cache {};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ALU {};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MultiCore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using namespace Core;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L1Cache {}; //hides Core::L1Cache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Directory {};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4790225" y="1590350"/>
            <a:ext cx="3975600" cy="30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Core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L1Cache {};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ALU {};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namespace MultiCore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using Core::L1Cache;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L1Cache {}; // error!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class Directory {};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guidelines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457200" y="1476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Always place a library of objects into a namespace.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Prefer named namespace over global variables, and unnamed namespace over static variables.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The</a:t>
            </a:r>
            <a:r>
              <a:rPr lang="en" sz="2000"/>
              <a:t> </a:t>
            </a:r>
            <a:r>
              <a:rPr b="1" lang="en" sz="2000"/>
              <a:t>using-declaration</a:t>
            </a:r>
            <a:r>
              <a:rPr lang="en" sz="2000"/>
              <a:t> is preferred over the using-directive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More precisely specifies which names you need to use so it reduces name conflicts.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Does not allow hiding of names within a declarative region.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Prefer local scope to global scope.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Never put </a:t>
            </a:r>
            <a:r>
              <a:rPr b="1" lang="en" sz="2000"/>
              <a:t>using-directives</a:t>
            </a:r>
            <a:r>
              <a:rPr lang="en" sz="2000"/>
              <a:t> in header files; put them after all #include in a source file.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463710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Multi-file programs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050" y="1441175"/>
            <a:ext cx="8595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programs are usually split into multiple files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Each file is compiled separately into an object file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All the object files are linked together into an executable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The compiler and linker enforce that any variable or function is defined only once </a:t>
            </a:r>
            <a:r>
              <a:rPr b="1" lang="en"/>
              <a:t>--</a:t>
            </a:r>
            <a:r>
              <a:rPr lang="en"/>
              <a:t> </a:t>
            </a:r>
            <a:r>
              <a:rPr b="1" lang="en"/>
              <a:t>one definition rule -- </a:t>
            </a:r>
            <a:r>
              <a:rPr lang="en"/>
              <a:t>and has a unique 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C/C++ language refers to files as </a:t>
            </a:r>
            <a:r>
              <a:rPr b="1" lang="en"/>
              <a:t>translation units</a:t>
            </a:r>
            <a:r>
              <a:rPr lang="en"/>
              <a:t> to convey that each file is translated independently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std namespace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06850" y="1587450"/>
            <a:ext cx="87303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C++, the std namespace contains many useful objects and library functions.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It’s common practice to import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/>
              <a:t> namespace in C++ files:</a:t>
            </a:r>
            <a:endParaRPr/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Most features of the C standard library have a counterpart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/>
              <a:t> namespace.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 beware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457200" y="195882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There are some aspects of namespaces and using-directives and using-declarations that were not covered here.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Prata [1] goes into some more detail. Other online resources [2] provide a more nuanced discussion.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457200" y="1602375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C++ programs are typically partitioned in many header and source files.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Storage, scope, and linkage describe how declarations are used throughout the files: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extern, static, and namespace are keywords that give us control over scope and linkage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C++ programmers prefer to use namespaces to achieve external and internal linkage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All objects in a library that are meant to work together should be contained within a common namespace.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1. Prata: Chapter 9</a:t>
            </a:r>
            <a:endParaRPr sz="18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/>
              <a:t>2. https://en.cppreference.com/w/cpp/language/namespace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approach to multi-file programs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5370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Header files contain declarations and constants (that can be repeated in multiple files):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Function prototypes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Class/struct declarations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Symbolic constants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These can be repeated because they don’t really produce anything in the object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Source files contain definitions that should/must not be repeated in any other file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" sz="2000"/>
              <a:t>Two copies of the same variable would cause huge problems!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duration, scope, and linkage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5605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Multi-file programming relies on mastery of these three interrelated concepts: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Storage duration </a:t>
            </a:r>
            <a:r>
              <a:rPr lang="en"/>
              <a:t>is how long a variable is available for use in a program.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Scope</a:t>
            </a:r>
            <a:r>
              <a:rPr lang="en"/>
              <a:t> describes how widely visible a name is in a translation unit (file).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"/>
              <a:t>Linkage</a:t>
            </a:r>
            <a:r>
              <a:rPr lang="en"/>
              <a:t> describes the extent to which a name can be shared across translation units (files).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duration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30025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Storage duration is how long a variable is available for use in a program.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C++ uses four schemes: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automatic duration (equivalent to runtime stack)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static duration (equivalent to global variables)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thread duration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special kind of global, lives as long as a thread does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Important for multi-core processors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dynamic duration (the heap)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already know about these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5106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62450" y="1196525"/>
            <a:ext cx="88191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Scope describes how widely visible a name is in a translation unit (or file).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Block scope</a:t>
            </a:r>
            <a:r>
              <a:rPr lang="en"/>
              <a:t>: declarations in a code block, e.g. a function or compound statement, are not visible outside of it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File</a:t>
            </a:r>
            <a:r>
              <a:rPr b="1" lang="en"/>
              <a:t> scope</a:t>
            </a:r>
            <a:r>
              <a:rPr lang="en"/>
              <a:t>: declarations outside of any function are visible to all functions that come later (and possibly in other translation units)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Linkage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1407900"/>
            <a:ext cx="8229600" cy="23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Linkage describes how a name can be shared across translation units.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Three kinds of linkage in C++: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No linkage</a:t>
            </a:r>
            <a:r>
              <a:rPr lang="en"/>
              <a:t>: automatic variables, or variables accessible only from one function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Internal</a:t>
            </a:r>
            <a:r>
              <a:rPr lang="en"/>
              <a:t>: shared by functions within a single file, but not shared across translation units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b="1" lang="en"/>
              <a:t>External</a:t>
            </a:r>
            <a:r>
              <a:rPr lang="en"/>
              <a:t>: shared across translation units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cstate-ppt-template-16x9-horizontal-left-bric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