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9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5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6F927C-B73E-4F9D-ADFE-F6E23BD7CEE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4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45F-652B-4E89-8925-000B0AB8FD98}" type="datetimeFigureOut">
              <a:rPr lang="en-US" smtClean="0"/>
              <a:t>7/20/2021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A3462A-2D5B-48AF-A3D4-EF8A90A50A80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atling.io/docs/current" TargetMode="External"/><Relationship Id="rId3" Type="http://schemas.openxmlformats.org/officeDocument/2006/relationships/hyperlink" Target="https://medium.com/koderlabs/introduction-to-monolithicarchitecture-and-microservices-architecture-b211a5955c63" TargetMode="External"/><Relationship Id="rId7" Type="http://schemas.openxmlformats.org/officeDocument/2006/relationships/hyperlink" Target="https://docs.docker.com/" TargetMode="External"/><Relationship Id="rId2" Type="http://schemas.openxmlformats.org/officeDocument/2006/relationships/hyperlink" Target="https://www.techopedia.com/definition/24596/software-archite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.io/projects/" TargetMode="External"/><Relationship Id="rId5" Type="http://schemas.openxmlformats.org/officeDocument/2006/relationships/hyperlink" Target="https://www.oracle.com/technetwork/java/javase/8-whats-new2157071.html" TargetMode="External"/><Relationship Id="rId4" Type="http://schemas.openxmlformats.org/officeDocument/2006/relationships/hyperlink" Target="https://trends.google.pl/trends/explore?date=today%205-%20y&amp;q=microservic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51DF-8B73-40A7-8A1B-AE620C604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" y="1399031"/>
            <a:ext cx="10506075" cy="2334769"/>
          </a:xfrm>
        </p:spPr>
        <p:txBody>
          <a:bodyPr/>
          <a:lstStyle/>
          <a:p>
            <a:pPr algn="ctr"/>
            <a:r>
              <a:rPr lang="en-IN" sz="4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  <a:cs typeface="Arial" panose="020B0604020202020204" pitchFamily="34" charset="0"/>
              </a:rPr>
              <a:t>The Comparison Between Microservice &amp; Monolithic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203F-52EB-4C77-86EE-65CB990A3DB1}"/>
              </a:ext>
            </a:extLst>
          </p:cNvPr>
          <p:cNvSpPr txBox="1"/>
          <p:nvPr/>
        </p:nvSpPr>
        <p:spPr>
          <a:xfrm>
            <a:off x="6886575" y="4581942"/>
            <a:ext cx="20649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Presented by :</a:t>
            </a:r>
          </a:p>
          <a:p>
            <a:r>
              <a:rPr lang="en-IN" sz="2200" dirty="0">
                <a:latin typeface="Sitka Text" panose="02000505000000020004" pitchFamily="2" charset="0"/>
              </a:rPr>
              <a:t>	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Mahesh A C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	Dept. of CSE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	CIT, Gubbi</a:t>
            </a:r>
          </a:p>
        </p:txBody>
      </p:sp>
    </p:spTree>
    <p:extLst>
      <p:ext uri="{BB962C8B-B14F-4D97-AF65-F5344CB8AC3E}">
        <p14:creationId xmlns:p14="http://schemas.microsoft.com/office/powerpoint/2010/main" val="121383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F1FB-DB93-44C2-A86C-164BCC2F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0251" y="5553365"/>
            <a:ext cx="8075349" cy="10668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Response Time – HTTP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84172-8262-475F-938C-D77321A9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6" y="656922"/>
            <a:ext cx="6794690" cy="372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D3720-CF1C-45EC-8CC7-CD0DF35A5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06" y="933160"/>
            <a:ext cx="5061744" cy="316881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84F653-CF51-495E-86A2-C4413BCA7B96}"/>
              </a:ext>
            </a:extLst>
          </p:cNvPr>
          <p:cNvSpPr/>
          <p:nvPr/>
        </p:nvSpPr>
        <p:spPr>
          <a:xfrm>
            <a:off x="7599363" y="1114425"/>
            <a:ext cx="954087" cy="190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2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93D3B-03D7-420A-BD6A-C7E1236CE9BE}"/>
              </a:ext>
            </a:extLst>
          </p:cNvPr>
          <p:cNvSpPr txBox="1"/>
          <p:nvPr/>
        </p:nvSpPr>
        <p:spPr>
          <a:xfrm>
            <a:off x="441960" y="301079"/>
            <a:ext cx="3339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Pros &amp; Cons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E61AE-F2A6-416D-BABB-204BAB78DDCD}"/>
              </a:ext>
            </a:extLst>
          </p:cNvPr>
          <p:cNvSpPr txBox="1"/>
          <p:nvPr/>
        </p:nvSpPr>
        <p:spPr>
          <a:xfrm>
            <a:off x="441960" y="1293942"/>
            <a:ext cx="721864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Monolithic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+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Sitka Text" panose="02000505000000020004" pitchFamily="2" charset="0"/>
              </a:rPr>
              <a:t>Easy to develop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- </a:t>
            </a:r>
            <a:r>
              <a:rPr lang="en-US" sz="2400" dirty="0">
                <a:latin typeface="Sitka Text" panose="02000505000000020004" pitchFamily="2" charset="0"/>
              </a:rPr>
              <a:t>Complex maintenance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-</a:t>
            </a:r>
            <a:r>
              <a:rPr lang="en-US" sz="2400" dirty="0">
                <a:latin typeface="Sitka Text" panose="02000505000000020004" pitchFamily="2" charset="0"/>
              </a:rPr>
              <a:t> Reliability </a:t>
            </a:r>
            <a:r>
              <a:rPr lang="en-US" sz="2000" i="1" dirty="0">
                <a:latin typeface="Sitka Text" panose="02000505000000020004" pitchFamily="2" charset="0"/>
              </a:rPr>
              <a:t>(one fault can down entire application)</a:t>
            </a:r>
            <a:r>
              <a:rPr lang="en-US" sz="2400" dirty="0">
                <a:latin typeface="Sitka Text" panose="02000505000000020004" pitchFamily="2" charset="0"/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- </a:t>
            </a:r>
            <a:r>
              <a:rPr lang="en-US" sz="2400" dirty="0">
                <a:latin typeface="Sitka Text" panose="02000505000000020004" pitchFamily="2" charset="0"/>
              </a:rPr>
              <a:t>Availability </a:t>
            </a:r>
            <a:r>
              <a:rPr lang="en-US" sz="2000" i="1" dirty="0">
                <a:latin typeface="Sitka Text" panose="02000505000000020004" pitchFamily="2" charset="0"/>
              </a:rPr>
              <a:t>(redeploy entire application on updates)</a:t>
            </a:r>
          </a:p>
          <a:p>
            <a:endParaRPr lang="en-US" sz="2400" dirty="0"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Microservice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+ </a:t>
            </a:r>
            <a:r>
              <a:rPr lang="en-US" sz="2400" dirty="0">
                <a:latin typeface="Sitka Text" panose="02000505000000020004" pitchFamily="2" charset="0"/>
              </a:rPr>
              <a:t>Easy maintenance</a:t>
            </a:r>
            <a:endParaRPr lang="en-US" sz="2000" i="1" dirty="0">
              <a:latin typeface="Sitka Text" panose="02000505000000020004" pitchFamily="2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+ </a:t>
            </a:r>
            <a:r>
              <a:rPr lang="en-US" sz="2400" dirty="0">
                <a:latin typeface="Sitka Text" panose="02000505000000020004" pitchFamily="2" charset="0"/>
              </a:rPr>
              <a:t>Reliability </a:t>
            </a:r>
            <a:r>
              <a:rPr lang="en-US" sz="2000" i="1" dirty="0">
                <a:latin typeface="Sitka Text" panose="02000505000000020004" pitchFamily="2" charset="0"/>
              </a:rPr>
              <a:t>(fault on only that microservice alone)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+</a:t>
            </a:r>
            <a:r>
              <a:rPr lang="en-US" sz="2400" dirty="0">
                <a:latin typeface="Sitka Text" panose="02000505000000020004" pitchFamily="2" charset="0"/>
              </a:rPr>
              <a:t> Availability </a:t>
            </a:r>
            <a:r>
              <a:rPr lang="en-US" sz="2000" i="1" dirty="0">
                <a:latin typeface="Sitka Text" panose="02000505000000020004" pitchFamily="2" charset="0"/>
              </a:rPr>
              <a:t>(redeploy a new version of a microservice </a:t>
            </a:r>
          </a:p>
          <a:p>
            <a:r>
              <a:rPr lang="en-US" sz="2000" i="1" dirty="0">
                <a:latin typeface="Sitka Text" panose="02000505000000020004" pitchFamily="2" charset="0"/>
              </a:rPr>
              <a:t>    requires little downtime)</a:t>
            </a:r>
            <a:endParaRPr lang="en-US" sz="2400" dirty="0">
              <a:latin typeface="Sitka Text" panose="02000505000000020004" pitchFamily="2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-</a:t>
            </a:r>
            <a:r>
              <a:rPr lang="en-US" sz="2400" dirty="0">
                <a:latin typeface="Sitka Text" panose="02000505000000020004" pitchFamily="2" charset="0"/>
              </a:rPr>
              <a:t>  More complex deployment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Sitka Text" panose="02000505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D4343-3767-4F7D-B9A3-45CB1EDB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29" y="1825436"/>
            <a:ext cx="2583260" cy="25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0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C5315C-7FDD-4C58-98D9-C368A730AC37}"/>
              </a:ext>
            </a:extLst>
          </p:cNvPr>
          <p:cNvSpPr txBox="1"/>
          <p:nvPr/>
        </p:nvSpPr>
        <p:spPr>
          <a:xfrm>
            <a:off x="624326" y="386423"/>
            <a:ext cx="308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07297-9D17-457C-8561-1D6C8D3E18D7}"/>
              </a:ext>
            </a:extLst>
          </p:cNvPr>
          <p:cNvSpPr txBox="1"/>
          <p:nvPr/>
        </p:nvSpPr>
        <p:spPr>
          <a:xfrm>
            <a:off x="1946698" y="1465006"/>
            <a:ext cx="956704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itka Text" panose="02000505000000020004" pitchFamily="2" charset="0"/>
              </a:rPr>
              <a:t>The conducted tests have indicated that the Microservice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    architecture is more efficient if an application has to handle a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    bigger number of requests. </a:t>
            </a:r>
          </a:p>
          <a:p>
            <a:endParaRPr lang="en-US" sz="1100" dirty="0"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itka Text" panose="02000505000000020004" pitchFamily="2" charset="0"/>
              </a:rPr>
              <a:t>Monolithic architecture is not bad. It is more efficient during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    lower load and is easy to develop.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</a:t>
            </a:r>
          </a:p>
          <a:p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itka Text" panose="02000505000000020004" pitchFamily="2" charset="0"/>
              </a:rPr>
              <a:t>The choice of the right architecture should be defined by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    purposes of business so the investor will get the product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    which will meet their expectations.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4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5A3-92CC-4804-A49C-B2E071F1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3" y="523876"/>
            <a:ext cx="3576447" cy="97155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10522-E3E4-4C2E-B299-045EAE8C01B0}"/>
              </a:ext>
            </a:extLst>
          </p:cNvPr>
          <p:cNvSpPr txBox="1"/>
          <p:nvPr/>
        </p:nvSpPr>
        <p:spPr>
          <a:xfrm>
            <a:off x="2857500" y="1819275"/>
            <a:ext cx="8207696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22635"/>
                </a:solidFill>
                <a:effectLst/>
                <a:latin typeface="Sitka Text" panose="02000505000000020004" pitchFamily="2" charset="0"/>
              </a:rPr>
              <a:t>Microservices implemented as functions of service,</a:t>
            </a:r>
          </a:p>
          <a:p>
            <a:r>
              <a:rPr lang="en-US" sz="2400" dirty="0">
                <a:solidFill>
                  <a:srgbClr val="222635"/>
                </a:solidFill>
                <a:latin typeface="Sitka Text" panose="02000505000000020004" pitchFamily="2" charset="0"/>
              </a:rPr>
              <a:t>    means serverless applications.</a:t>
            </a:r>
          </a:p>
          <a:p>
            <a:endParaRPr lang="en-US" sz="1100" i="0" dirty="0">
              <a:solidFill>
                <a:srgbClr val="222635"/>
              </a:solidFill>
              <a:effectLst/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22635"/>
                </a:solidFill>
                <a:effectLst/>
                <a:latin typeface="Sitka Text" panose="02000505000000020004" pitchFamily="2" charset="0"/>
              </a:rPr>
              <a:t>scalability of the cloud and the other benefits offered</a:t>
            </a:r>
          </a:p>
          <a:p>
            <a:r>
              <a:rPr lang="en-US" sz="2400" dirty="0">
                <a:solidFill>
                  <a:srgbClr val="222635"/>
                </a:solidFill>
                <a:latin typeface="Sitka Text" panose="02000505000000020004" pitchFamily="2" charset="0"/>
              </a:rPr>
              <a:t>   </a:t>
            </a:r>
            <a:r>
              <a:rPr lang="en-US" sz="2400" i="0" dirty="0">
                <a:solidFill>
                  <a:srgbClr val="222635"/>
                </a:solidFill>
                <a:effectLst/>
                <a:latin typeface="Sitka Text" panose="02000505000000020004" pitchFamily="2" charset="0"/>
              </a:rPr>
              <a:t> by the cloud. </a:t>
            </a:r>
          </a:p>
          <a:p>
            <a:endParaRPr lang="en-US" sz="1100" dirty="0">
              <a:solidFill>
                <a:srgbClr val="222635"/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22635"/>
                </a:solidFill>
                <a:effectLst/>
                <a:latin typeface="Sitka Text" panose="02000505000000020004" pitchFamily="2" charset="0"/>
              </a:rPr>
              <a:t>Improve the efficiency of Virtual Machines (VM)</a:t>
            </a:r>
          </a:p>
          <a:p>
            <a:r>
              <a:rPr lang="en-US" sz="2400" dirty="0">
                <a:solidFill>
                  <a:srgbClr val="222635"/>
                </a:solidFill>
                <a:latin typeface="Sitka Text" panose="02000505000000020004" pitchFamily="2" charset="0"/>
              </a:rPr>
              <a:t>    and interconnect different service. (google </a:t>
            </a:r>
            <a:r>
              <a:rPr lang="en-US" sz="2400" dirty="0" err="1">
                <a:solidFill>
                  <a:srgbClr val="222635"/>
                </a:solidFill>
                <a:latin typeface="Sitka Text" panose="02000505000000020004" pitchFamily="2" charset="0"/>
              </a:rPr>
              <a:t>colab</a:t>
            </a:r>
            <a:r>
              <a:rPr lang="en-US" sz="2400" dirty="0">
                <a:solidFill>
                  <a:srgbClr val="222635"/>
                </a:solidFill>
                <a:latin typeface="Sitka Text" panose="02000505000000020004" pitchFamily="2" charset="0"/>
              </a:rPr>
              <a:t>)</a:t>
            </a:r>
            <a:endParaRPr lang="en-US" sz="2400" i="0" dirty="0">
              <a:solidFill>
                <a:srgbClr val="222635"/>
              </a:solidFill>
              <a:effectLst/>
              <a:latin typeface="Sitka Text" panose="02000505000000020004" pitchFamily="2" charset="0"/>
            </a:endParaRPr>
          </a:p>
          <a:p>
            <a:endParaRPr lang="en-IN" sz="2400" dirty="0">
              <a:latin typeface="Sitka Text" panose="02000505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FED98-CDD1-4CED-B51B-02CE2869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4924425"/>
            <a:ext cx="6505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9EF3F-ED8E-4BEF-9DF1-D288478E14A3}"/>
              </a:ext>
            </a:extLst>
          </p:cNvPr>
          <p:cNvSpPr txBox="1"/>
          <p:nvPr/>
        </p:nvSpPr>
        <p:spPr>
          <a:xfrm>
            <a:off x="737024" y="386423"/>
            <a:ext cx="3081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A31E4-2327-4F9F-8B85-E2545495C85C}"/>
              </a:ext>
            </a:extLst>
          </p:cNvPr>
          <p:cNvSpPr txBox="1"/>
          <p:nvPr/>
        </p:nvSpPr>
        <p:spPr>
          <a:xfrm>
            <a:off x="737024" y="1405814"/>
            <a:ext cx="11092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hlinkClick r:id="rId2" tooltip="https://www.techopedia.com/definition/24596/software-architecture "/>
              </a:rPr>
              <a:t>https://www.techopedia.com/definition/24596/software-architecture 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hlinkClick r:id="rId3"/>
              </a:rPr>
              <a:t>https://medium.com/koderlabs/introduction-to-monolithicarchitecture-and-microservices-architecture-b211a5955c63 </a:t>
            </a:r>
            <a:r>
              <a:rPr lang="fr-FR" sz="2400" dirty="0">
                <a:hlinkClick r:id="rId4"/>
              </a:rPr>
              <a:t> 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hlinkClick r:id="rId5"/>
              </a:rPr>
              <a:t>https://www.oracle.com/technetwork/java/javase/8-whats-new2157071.html 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hlinkClick r:id="rId6"/>
              </a:rPr>
              <a:t>https://spring.io/projects/ </a:t>
            </a:r>
            <a:endParaRPr lang="fr-FR" sz="2400" dirty="0"/>
          </a:p>
          <a:p>
            <a:r>
              <a:rPr lang="fr-FR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hlinkClick r:id="rId7"/>
              </a:rPr>
              <a:t>https://docs.docker.com/ 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hlinkClick r:id="rId8"/>
              </a:rPr>
              <a:t>https://gatling.io/docs/current</a:t>
            </a:r>
            <a:endParaRPr lang="en-IN" sz="24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9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2704-A53C-4B74-A84D-D650D1F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539" y="1790700"/>
            <a:ext cx="5852922" cy="2212086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375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7D37C6-9EA4-4349-B79C-BC8F8C00C4CC}"/>
              </a:ext>
            </a:extLst>
          </p:cNvPr>
          <p:cNvSpPr txBox="1"/>
          <p:nvPr/>
        </p:nvSpPr>
        <p:spPr>
          <a:xfrm>
            <a:off x="365761" y="517981"/>
            <a:ext cx="2739390" cy="76944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FB970-A3B5-4A75-933F-EDE6DCB83188}"/>
              </a:ext>
            </a:extLst>
          </p:cNvPr>
          <p:cNvSpPr txBox="1"/>
          <p:nvPr/>
        </p:nvSpPr>
        <p:spPr>
          <a:xfrm>
            <a:off x="638175" y="1809750"/>
            <a:ext cx="63209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Objectives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Architecture Using E-commerce website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Implementation &amp; Development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Performance Testing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Pros and cons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Future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9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B80E07-D5F8-423F-890D-E05A8F3BC0A2}"/>
              </a:ext>
            </a:extLst>
          </p:cNvPr>
          <p:cNvSpPr txBox="1"/>
          <p:nvPr/>
        </p:nvSpPr>
        <p:spPr>
          <a:xfrm>
            <a:off x="441960" y="605879"/>
            <a:ext cx="3509294" cy="76944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E6C81-9424-4A03-9298-254E9E863F59}"/>
              </a:ext>
            </a:extLst>
          </p:cNvPr>
          <p:cNvSpPr txBox="1"/>
          <p:nvPr/>
        </p:nvSpPr>
        <p:spPr>
          <a:xfrm>
            <a:off x="441960" y="2015281"/>
            <a:ext cx="7640233" cy="35548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In this day and age, people demand fast efficient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   and reliable applications. 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It is essential to choose an appropriate software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   architecture for an application development.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To understand this let’s take two software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   architecture.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Monolithic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Microservice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.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This two architecture are used to develop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   commercial websites for better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974F8-C815-4A20-BB91-A012FB7A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6" y="0"/>
            <a:ext cx="237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1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969ED1-EDDA-4655-A239-DF23F23E4D0B}"/>
              </a:ext>
            </a:extLst>
          </p:cNvPr>
          <p:cNvSpPr txBox="1"/>
          <p:nvPr/>
        </p:nvSpPr>
        <p:spPr>
          <a:xfrm>
            <a:off x="441960" y="685800"/>
            <a:ext cx="2919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CBD3E-C4B7-4E1B-8EEA-81E6B50D1329}"/>
              </a:ext>
            </a:extLst>
          </p:cNvPr>
          <p:cNvSpPr txBox="1"/>
          <p:nvPr/>
        </p:nvSpPr>
        <p:spPr>
          <a:xfrm>
            <a:off x="2675862" y="1905785"/>
            <a:ext cx="856356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Choose more fast efficient and reliable software</a:t>
            </a: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   System to improve application service.</a:t>
            </a:r>
          </a:p>
          <a:p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Provide very good service to the user in time.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Improves the application for more responsive, scalable,</a:t>
            </a: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   manageable to its envir0nment.</a:t>
            </a:r>
          </a:p>
        </p:txBody>
      </p:sp>
    </p:spTree>
    <p:extLst>
      <p:ext uri="{BB962C8B-B14F-4D97-AF65-F5344CB8AC3E}">
        <p14:creationId xmlns:p14="http://schemas.microsoft.com/office/powerpoint/2010/main" val="212506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2040-8AFD-4F72-A91B-E67BE5FF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218" y="483959"/>
            <a:ext cx="7417116" cy="10668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Monolithic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ED5C8-BD40-48BC-9792-AB527414CB3F}"/>
              </a:ext>
            </a:extLst>
          </p:cNvPr>
          <p:cNvSpPr txBox="1"/>
          <p:nvPr/>
        </p:nvSpPr>
        <p:spPr>
          <a:xfrm>
            <a:off x="231456" y="483959"/>
            <a:ext cx="3677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Architecture: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A2F5D-DD5F-46A5-9682-2EF24872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5" y="1253400"/>
            <a:ext cx="9512620" cy="3671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6B473-C97C-43A8-9184-61B8635665E6}"/>
              </a:ext>
            </a:extLst>
          </p:cNvPr>
          <p:cNvSpPr txBox="1"/>
          <p:nvPr/>
        </p:nvSpPr>
        <p:spPr>
          <a:xfrm>
            <a:off x="231456" y="5186184"/>
            <a:ext cx="1148069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onolithic architecture is the traditional unified model for the design of a software program. Monolithic, means composed all in one piece.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100" b="0" i="0" dirty="0">
              <a:solidFill>
                <a:srgbClr val="000000"/>
              </a:solidFill>
              <a:effectLst/>
              <a:latin typeface="Sitka Text" panose="02000505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Sitka Text" panose="02000505000000020004" pitchFamily="2" charset="0"/>
              </a:rPr>
              <a:t>The application is deployed as one single standalone program.</a:t>
            </a:r>
            <a:endParaRPr lang="en-IN" sz="2400" dirty="0">
              <a:latin typeface="Sitka Text" panose="02000505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8DBBF-891A-47E6-918B-30C3E178CF5A}"/>
              </a:ext>
            </a:extLst>
          </p:cNvPr>
          <p:cNvSpPr txBox="1"/>
          <p:nvPr/>
        </p:nvSpPr>
        <p:spPr>
          <a:xfrm>
            <a:off x="2688756" y="4429387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E-commerce website using Monolithic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249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5EEF-1883-4751-8B62-B2F3AB47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37" y="427437"/>
            <a:ext cx="8234363" cy="97155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Microservice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C1F00-2C13-4B48-B28A-2B603E15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5" y="5106012"/>
            <a:ext cx="11591925" cy="1585512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0" i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Microservice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is an architectural design for building distributed application using containers. 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pplication operates as an independent service. 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This architecture allows for each service to scale or update without disrupting other services in the application.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Sitka Text" panose="02000505000000020004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C5CE4D-8897-4BBB-8D9E-FE05A5C855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2474" y="1054482"/>
            <a:ext cx="9915525" cy="3830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665769-254F-4FE5-AD1F-F3BABC057143}"/>
              </a:ext>
            </a:extLst>
          </p:cNvPr>
          <p:cNvSpPr txBox="1"/>
          <p:nvPr/>
        </p:nvSpPr>
        <p:spPr>
          <a:xfrm>
            <a:off x="3130284" y="4515788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E-commerce website using Microservice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9763E-B3A2-4F35-BFB2-1E8744C7C246}"/>
              </a:ext>
            </a:extLst>
          </p:cNvPr>
          <p:cNvSpPr txBox="1"/>
          <p:nvPr/>
        </p:nvSpPr>
        <p:spPr>
          <a:xfrm>
            <a:off x="219075" y="373560"/>
            <a:ext cx="3724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Architecture:</a:t>
            </a:r>
          </a:p>
        </p:txBody>
      </p:sp>
    </p:spTree>
    <p:extLst>
      <p:ext uri="{BB962C8B-B14F-4D97-AF65-F5344CB8AC3E}">
        <p14:creationId xmlns:p14="http://schemas.microsoft.com/office/powerpoint/2010/main" val="351289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BAE08-C358-4FD5-A0F3-484EEF11B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023110"/>
            <a:ext cx="3200400" cy="32918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2400" dirty="0">
                <a:latin typeface="Sitka Text" panose="02000505000000020004" pitchFamily="2" charset="0"/>
              </a:rPr>
              <a:t>Java along with Spring framework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latin typeface="Sitka Text" panose="02000505000000020004" pitchFamily="2" charset="0"/>
              </a:rPr>
              <a:t>Spring boot and Spring cloud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latin typeface="Sitka Text" panose="02000505000000020004" pitchFamily="2" charset="0"/>
              </a:rPr>
              <a:t>Docker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latin typeface="Sitka Text" panose="02000505000000020004" pitchFamily="2" charset="0"/>
              </a:rPr>
              <a:t>Gatling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98B7A-65CD-4673-82AE-5A406D5347AC}"/>
              </a:ext>
            </a:extLst>
          </p:cNvPr>
          <p:cNvSpPr txBox="1"/>
          <p:nvPr/>
        </p:nvSpPr>
        <p:spPr>
          <a:xfrm>
            <a:off x="441960" y="300335"/>
            <a:ext cx="51347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Implementation &amp; </a:t>
            </a:r>
          </a:p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D8EB4-995B-4FF2-90B8-933DA2E47016}"/>
              </a:ext>
            </a:extLst>
          </p:cNvPr>
          <p:cNvSpPr txBox="1"/>
          <p:nvPr/>
        </p:nvSpPr>
        <p:spPr>
          <a:xfrm>
            <a:off x="441960" y="2023110"/>
            <a:ext cx="78550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I.   </a:t>
            </a:r>
            <a:r>
              <a:rPr lang="en-IN" sz="2400" b="1" i="1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Java</a:t>
            </a:r>
            <a:r>
              <a:rPr lang="en-IN" sz="2400" dirty="0">
                <a:latin typeface="Sitka Text" panose="02000505000000020004" pitchFamily="2" charset="0"/>
              </a:rPr>
              <a:t> is a programming language used to develop </a:t>
            </a:r>
          </a:p>
          <a:p>
            <a:r>
              <a:rPr lang="en-IN" sz="2400" dirty="0">
                <a:latin typeface="Sitka Text" panose="02000505000000020004" pitchFamily="2" charset="0"/>
              </a:rPr>
              <a:t>     software applications.</a:t>
            </a:r>
          </a:p>
          <a:p>
            <a:endParaRPr lang="en-IN" sz="1100" dirty="0">
              <a:latin typeface="Sitka Text" panose="02000505000000020004" pitchFamily="2" charset="0"/>
            </a:endParaRP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II. 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Spring boot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Sitka Text" panose="02000505000000020004" pitchFamily="2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provide an easier and faster way to</a:t>
            </a:r>
          </a:p>
          <a:p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  set up, configure, run web-based applications.</a:t>
            </a:r>
          </a:p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    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Spring cloud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supports quick develop cloud-based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     allocation.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III.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Docker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provide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Text" panose="02000505000000020004" pitchFamily="2" charset="0"/>
              </a:rPr>
              <a:t>deployment of applications with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  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Text" panose="02000505000000020004" pitchFamily="2" charset="0"/>
              </a:rPr>
              <a:t> containers that can run on the cloud.</a:t>
            </a:r>
          </a:p>
          <a:p>
            <a:endParaRPr lang="en-US" sz="11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itka Text" panose="02000505000000020004" pitchFamily="2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IV.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Gatling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>
                <a:latin typeface="Sitka Text" panose="02000505000000020004" pitchFamily="2" charset="0"/>
              </a:rPr>
              <a:t>is a highly capable load testing tool.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92A46EFF-8B8E-4ADE-ACF0-3DEF1DCA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22607"/>
            <a:ext cx="3200400" cy="80200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447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E47868-D607-4C9D-8C2E-935E3399EA3E}"/>
              </a:ext>
            </a:extLst>
          </p:cNvPr>
          <p:cNvSpPr txBox="1"/>
          <p:nvPr/>
        </p:nvSpPr>
        <p:spPr>
          <a:xfrm>
            <a:off x="840732" y="457200"/>
            <a:ext cx="5686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Performance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49835-0C43-42FC-A0C9-9162C65BD09E}"/>
              </a:ext>
            </a:extLst>
          </p:cNvPr>
          <p:cNvSpPr txBox="1"/>
          <p:nvPr/>
        </p:nvSpPr>
        <p:spPr>
          <a:xfrm>
            <a:off x="2165774" y="1683159"/>
            <a:ext cx="87222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itka Text" panose="02000505000000020004" pitchFamily="2" charset="0"/>
              </a:rPr>
              <a:t>In order to compare the performance of the two presented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architectures, two cases of tests were performed: </a:t>
            </a:r>
          </a:p>
          <a:p>
            <a:endParaRPr lang="en-US" sz="2400" dirty="0">
              <a:latin typeface="Sitka Text" panose="02000505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anose="02000505000000020004" pitchFamily="2" charset="0"/>
              </a:rPr>
              <a:t> 1000 requests made at once by 30 users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(1000 * 30 = 30,000 requests)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anose="02000505000000020004" pitchFamily="2" charset="0"/>
              </a:rPr>
              <a:t>10 000 requests made at once by 30 users </a:t>
            </a:r>
          </a:p>
          <a:p>
            <a:r>
              <a:rPr lang="en-US" sz="2400" dirty="0">
                <a:latin typeface="Sitka Text" panose="02000505000000020004" pitchFamily="2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(10,000 * 30 = 3,00,000 requests)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6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9AE5F1-8A68-4287-A3E1-7275D149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381625"/>
            <a:ext cx="9052560" cy="10668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Performance testing – HTTP 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756F1-CA70-4081-88F8-5370AE2411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42899" y="571500"/>
            <a:ext cx="6523039" cy="4305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559551-9A18-4D5B-BCE1-33F3BD842C3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027863" y="1071753"/>
            <a:ext cx="4754562" cy="2633472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6C919D-CDA0-4D8C-93A4-9D112028549B}"/>
              </a:ext>
            </a:extLst>
          </p:cNvPr>
          <p:cNvSpPr/>
          <p:nvPr/>
        </p:nvSpPr>
        <p:spPr>
          <a:xfrm>
            <a:off x="7027863" y="1171575"/>
            <a:ext cx="954087" cy="190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56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9191</TotalTime>
  <Words>639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Sitka Text</vt:lpstr>
      <vt:lpstr>Wingdings</vt:lpstr>
      <vt:lpstr>Wood Type</vt:lpstr>
      <vt:lpstr>The Comparison Between Microservice &amp; Monolithic Architecture</vt:lpstr>
      <vt:lpstr>PowerPoint Presentation</vt:lpstr>
      <vt:lpstr>PowerPoint Presentation</vt:lpstr>
      <vt:lpstr>PowerPoint Presentation</vt:lpstr>
      <vt:lpstr>Monolithic architecture </vt:lpstr>
      <vt:lpstr>Microservice architecture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Comparison Between Microservice &amp; Monolithic Architecture</dc:title>
  <dc:creator>mahesh ac</dc:creator>
  <cp:lastModifiedBy>mahesh ac</cp:lastModifiedBy>
  <cp:revision>108</cp:revision>
  <dcterms:created xsi:type="dcterms:W3CDTF">2021-06-08T16:32:20Z</dcterms:created>
  <dcterms:modified xsi:type="dcterms:W3CDTF">2021-07-20T03:56:45Z</dcterms:modified>
</cp:coreProperties>
</file>