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Fira Sans Extra Condensed Medium"/>
      <p:regular r:id="rId19"/>
      <p:bold r:id="rId20"/>
      <p:italic r:id="rId21"/>
      <p:boldItalic r:id="rId22"/>
    </p:embeddedFont>
    <p:embeddedFont>
      <p:font typeface="Roboto Condensed"/>
      <p:regular r:id="rId23"/>
      <p:bold r:id="rId24"/>
      <p:italic r:id="rId25"/>
      <p:boldItalic r:id="rId26"/>
    </p:embeddedFont>
    <p:embeddedFont>
      <p:font typeface="Righteous"/>
      <p:regular r:id="rId27"/>
    </p:embeddedFont>
    <p:embeddedFont>
      <p:font typeface="Squada One"/>
      <p:regular r:id="rId28"/>
    </p:embeddedFont>
    <p:embeddedFont>
      <p:font typeface="Roboto Condensed Ligh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elroy Wrigh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RobotoCondensed-bold.fntdata"/><Relationship Id="rId23" Type="http://schemas.openxmlformats.org/officeDocument/2006/relationships/font" Target="fonts/RobotoCondense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Condensed-boldItalic.fntdata"/><Relationship Id="rId25" Type="http://schemas.openxmlformats.org/officeDocument/2006/relationships/font" Target="fonts/RobotoCondensed-italic.fntdata"/><Relationship Id="rId28" Type="http://schemas.openxmlformats.org/officeDocument/2006/relationships/font" Target="fonts/SquadaOne-regular.fntdata"/><Relationship Id="rId27" Type="http://schemas.openxmlformats.org/officeDocument/2006/relationships/font" Target="fonts/Righteou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Light-italic.fntdata"/><Relationship Id="rId30" Type="http://schemas.openxmlformats.org/officeDocument/2006/relationships/font" Target="fonts/RobotoCondensedLigh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Condensed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SansExtraCondensedMedium-regular.fntdata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10-03T21:14:11.262">
    <p:pos x="5288" y="319"/>
    <p:text>we might delete this slide if we feel that the other content covers it, could be a cool chance to show the depth terminal provides: ssh, etc, etc. and show that it is useful to actually know this in their coursework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5d2caba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5d2caba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 OVER WHAT A HACKNIGHT IS, NO INTRO SLIDE THIS WEEK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dd29b5f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dd29b5f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DELLIE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5709524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5709524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dd29b5f8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dd29b5f8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DELLIE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e7858a94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e7858a94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899a933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899a933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DYLAN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899a933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899a933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DYLAN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5d16254f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5d16254f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DELLIE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70952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70952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DELLIE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6d2f0d9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6d2f0d9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DYLAN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dd29b5f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dd29b5f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DELLIE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7a46ea9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7a46ea9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DYLAN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7a46ea90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7a46ea90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DYLAN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OPENING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1244"/>
          <a:stretch/>
        </p:blipFill>
        <p:spPr>
          <a:xfrm>
            <a:off x="0" y="0"/>
            <a:ext cx="9144000" cy="50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2">
  <p:cSld name="CUSTOM_6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6" name="Google Shape;86;p11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 flipH="1" rot="10800000">
            <a:off x="-15801" y="1663076"/>
            <a:ext cx="3614626" cy="351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 flipH="1">
            <a:off x="5545433" y="-15957"/>
            <a:ext cx="3614626" cy="35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CUSTOM_7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 flipH="1">
            <a:off x="6951325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/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7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 flipH="1">
            <a:off x="6951325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ctrTitle"/>
          </p:nvPr>
        </p:nvSpPr>
        <p:spPr>
          <a:xfrm flipH="1">
            <a:off x="749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2" type="ctrTitle"/>
          </p:nvPr>
        </p:nvSpPr>
        <p:spPr>
          <a:xfrm>
            <a:off x="16904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3" type="ctrTitle"/>
          </p:nvPr>
        </p:nvSpPr>
        <p:spPr>
          <a:xfrm>
            <a:off x="16904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5" type="ctrTitle"/>
          </p:nvPr>
        </p:nvSpPr>
        <p:spPr>
          <a:xfrm>
            <a:off x="4824357" y="19083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7" type="ctrTitle"/>
          </p:nvPr>
        </p:nvSpPr>
        <p:spPr>
          <a:xfrm>
            <a:off x="4824357" y="341026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3" name="Google Shape;103;p13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9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hasCustomPrompt="1"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hasCustomPrompt="1"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hasCustomPrompt="1"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>
            <a:off x="-8079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2_1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>
            <a:off x="-8079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66032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6" name="Google Shape;36;p5"/>
          <p:cNvSpPr txBox="1"/>
          <p:nvPr>
            <p:ph hasCustomPrompt="1" idx="2" type="title"/>
          </p:nvPr>
        </p:nvSpPr>
        <p:spPr>
          <a:xfrm>
            <a:off x="67860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66792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4439025" y="222417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39" name="Google Shape;39;p5"/>
          <p:cNvSpPr txBox="1"/>
          <p:nvPr>
            <p:ph hasCustomPrompt="1" idx="3" type="title"/>
          </p:nvPr>
        </p:nvSpPr>
        <p:spPr>
          <a:xfrm>
            <a:off x="4621825" y="234187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5"/>
          <p:cNvSpPr txBox="1"/>
          <p:nvPr>
            <p:ph idx="4" type="subTitle"/>
          </p:nvPr>
        </p:nvSpPr>
        <p:spPr>
          <a:xfrm>
            <a:off x="4515032" y="27592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" name="Google Shape;41;p5"/>
          <p:cNvSpPr/>
          <p:nvPr/>
        </p:nvSpPr>
        <p:spPr>
          <a:xfrm>
            <a:off x="66032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2" name="Google Shape;42;p5"/>
          <p:cNvSpPr txBox="1"/>
          <p:nvPr>
            <p:ph hasCustomPrompt="1" idx="5" type="title"/>
          </p:nvPr>
        </p:nvSpPr>
        <p:spPr>
          <a:xfrm>
            <a:off x="67860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5"/>
          <p:cNvSpPr txBox="1"/>
          <p:nvPr>
            <p:ph idx="6" type="subTitle"/>
          </p:nvPr>
        </p:nvSpPr>
        <p:spPr>
          <a:xfrm>
            <a:off x="66792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>
            <a:off x="4439025" y="3249050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5" name="Google Shape;45;p5"/>
          <p:cNvSpPr txBox="1"/>
          <p:nvPr>
            <p:ph hasCustomPrompt="1" idx="7" type="title"/>
          </p:nvPr>
        </p:nvSpPr>
        <p:spPr>
          <a:xfrm>
            <a:off x="4621825" y="3366750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5"/>
          <p:cNvSpPr txBox="1"/>
          <p:nvPr>
            <p:ph idx="8" type="subTitle"/>
          </p:nvPr>
        </p:nvSpPr>
        <p:spPr>
          <a:xfrm>
            <a:off x="4515032" y="37841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>
            <a:off x="1515950" y="1321325"/>
            <a:ext cx="2058600" cy="902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</a:t>
            </a:r>
            <a:endParaRPr/>
          </a:p>
        </p:txBody>
      </p:sp>
      <p:sp>
        <p:nvSpPr>
          <p:cNvPr id="48" name="Google Shape;48;p5"/>
          <p:cNvSpPr txBox="1"/>
          <p:nvPr>
            <p:ph hasCustomPrompt="1" idx="9" type="title"/>
          </p:nvPr>
        </p:nvSpPr>
        <p:spPr>
          <a:xfrm>
            <a:off x="1698750" y="1439025"/>
            <a:ext cx="1692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5"/>
          <p:cNvSpPr txBox="1"/>
          <p:nvPr>
            <p:ph idx="13" type="subTitle"/>
          </p:nvPr>
        </p:nvSpPr>
        <p:spPr>
          <a:xfrm>
            <a:off x="1591957" y="18563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 rot="10800000">
            <a:off x="6951421" y="3013096"/>
            <a:ext cx="2200651" cy="213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>
            <a:off x="-8079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 rot="10800000">
            <a:off x="5545433" y="1663076"/>
            <a:ext cx="3614626" cy="35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1397425" y="2809300"/>
            <a:ext cx="30126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3444375" y="26935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78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3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 flipH="1">
            <a:off x="6951325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ctrTitle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3" type="ctrTitle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subTitle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5" type="ctrTitle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6" type="subTitle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4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>
            <a:off x="158" y="-15957"/>
            <a:ext cx="3614626" cy="35123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9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 rot="10800000">
            <a:off x="5545433" y="1663076"/>
            <a:ext cx="3614626" cy="351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5336" r="40594" t="6603"/>
          <a:stretch/>
        </p:blipFill>
        <p:spPr>
          <a:xfrm>
            <a:off x="-8079" y="-15958"/>
            <a:ext cx="2200651" cy="2138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>
            <p:ph idx="1" type="subTitle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2" type="subTitle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3" type="ctrTitle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4" type="ctrTitle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eb.mit.edu/mprat/Public/web/Terminus/Web/main.html" TargetMode="External"/><Relationship Id="rId4" Type="http://schemas.openxmlformats.org/officeDocument/2006/relationships/hyperlink" Target="https://web.mit.edu/mprat/Public/web/Terminus/Web/main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 Basics</a:t>
            </a:r>
            <a:endParaRPr/>
          </a:p>
        </p:txBody>
      </p:sp>
      <p:sp>
        <p:nvSpPr>
          <p:cNvPr id="112" name="Google Shape;112;p16"/>
          <p:cNvSpPr txBox="1"/>
          <p:nvPr>
            <p:ph idx="1" type="subTitle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Hack Night Workshop #3!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idx="1" type="subTitle"/>
          </p:nvPr>
        </p:nvSpPr>
        <p:spPr>
          <a:xfrm>
            <a:off x="562925" y="1118150"/>
            <a:ext cx="37641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cd .. - navigates backwards a </a:t>
            </a: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./ - this refers to your current directory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-r - this flag makes things </a:t>
            </a:r>
            <a:r>
              <a:rPr b="1" lang="es" sz="1300">
                <a:latin typeface="Courier New"/>
                <a:ea typeface="Courier New"/>
                <a:cs typeface="Courier New"/>
                <a:sym typeface="Courier New"/>
              </a:rPr>
              <a:t>recursive</a:t>
            </a: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, be careful!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man &lt;command&gt; - this provides the manual for a given command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history - this command shows the terminals command history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5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Useful Knowledge / Tips!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 Try it!</a:t>
            </a:r>
            <a:endParaRPr/>
          </a:p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3114750" y="2640475"/>
            <a:ext cx="2930700" cy="1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Go try it!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latin typeface="Arial"/>
                <a:ea typeface="Arial"/>
                <a:cs typeface="Arial"/>
                <a:sym typeface="Arial"/>
                <a:hlinkClick r:id="rId3"/>
              </a:rPr>
              <a:t>https://web.mit.edu/mp</a:t>
            </a:r>
            <a:r>
              <a:rPr lang="es" sz="1100" u="sng">
                <a:latin typeface="Arial"/>
                <a:ea typeface="Arial"/>
                <a:cs typeface="Arial"/>
                <a:sym typeface="Arial"/>
                <a:hlinkClick r:id="rId4"/>
              </a:rPr>
              <a:t>rat/Public/web/Terminus/Web/main.html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How we use terminal / Practical Applications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691650" y="1383325"/>
            <a:ext cx="5388000" cy="33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Linux - Some distros are JUST terminal screens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Bash/batch scripting for device automation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Using ssh to access machines from anywhere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Downloading and using libraries for code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Git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Pip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Installing packages / applications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Chocolatey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Cybersecurity 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Metasploit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Condensed Light"/>
              <a:buChar char="-"/>
            </a:pPr>
            <a:r>
              <a:rPr lang="es" sz="18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Netmap &amp; netcat</a:t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1397425" y="2809300"/>
            <a:ext cx="54672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Student-led club with the directive of education and collaboration in the field of computer science</a:t>
            </a:r>
            <a:br>
              <a:rPr lang="es" sz="1500"/>
            </a:br>
            <a:br>
              <a:rPr lang="es" sz="1500"/>
            </a:br>
            <a:r>
              <a:rPr lang="es" sz="1500"/>
              <a:t>Meetings - </a:t>
            </a:r>
            <a:r>
              <a:rPr b="1" lang="es" sz="1500">
                <a:latin typeface="Roboto Condensed"/>
                <a:ea typeface="Roboto Condensed"/>
                <a:cs typeface="Roboto Condensed"/>
                <a:sym typeface="Roboto Condensed"/>
              </a:rPr>
              <a:t>Wednesdays</a:t>
            </a:r>
            <a:r>
              <a:rPr lang="es" sz="1500"/>
              <a:t>@</a:t>
            </a:r>
            <a:r>
              <a:rPr b="1" lang="es" sz="1500">
                <a:latin typeface="Roboto Condensed"/>
                <a:ea typeface="Roboto Condensed"/>
                <a:cs typeface="Roboto Condensed"/>
                <a:sym typeface="Roboto Condensed"/>
              </a:rPr>
              <a:t>6PM</a:t>
            </a:r>
            <a:r>
              <a:rPr lang="es" sz="1500"/>
              <a:t> in </a:t>
            </a:r>
            <a:r>
              <a:rPr b="1" lang="es" sz="1500">
                <a:latin typeface="Roboto Condensed"/>
                <a:ea typeface="Roboto Condensed"/>
                <a:cs typeface="Roboto Condensed"/>
                <a:sym typeface="Roboto Condensed"/>
              </a:rPr>
              <a:t>LEEP2 G415</a:t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8" name="Google Shape;118;p17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ACM</a:t>
            </a:r>
            <a:endParaRPr/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080" y="350075"/>
            <a:ext cx="1373575" cy="1330700"/>
          </a:xfrm>
          <a:prstGeom prst="rect">
            <a:avLst/>
          </a:prstGeom>
          <a:noFill/>
          <a:ln cap="flat" cmpd="sng" w="28575">
            <a:solidFill>
              <a:srgbClr val="29292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1397425" y="2809300"/>
            <a:ext cx="54672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Student-led research initiative promoting education, research, &amp; development with blockchain technology</a:t>
            </a:r>
            <a:br>
              <a:rPr lang="es" sz="1500"/>
            </a:br>
            <a:br>
              <a:rPr lang="es" sz="1500"/>
            </a:br>
            <a:r>
              <a:rPr lang="es" sz="1500"/>
              <a:t>Meetings - </a:t>
            </a:r>
            <a:r>
              <a:rPr b="1" lang="es" sz="1500">
                <a:latin typeface="Roboto Condensed"/>
                <a:ea typeface="Roboto Condensed"/>
                <a:cs typeface="Roboto Condensed"/>
                <a:sym typeface="Roboto Condensed"/>
              </a:rPr>
              <a:t>Tuesdays</a:t>
            </a:r>
            <a:r>
              <a:rPr lang="es" sz="1500"/>
              <a:t>@</a:t>
            </a:r>
            <a:r>
              <a:rPr b="1" lang="es" sz="1500">
                <a:latin typeface="Roboto Condensed"/>
                <a:ea typeface="Roboto Condensed"/>
                <a:cs typeface="Roboto Condensed"/>
                <a:sym typeface="Roboto Condensed"/>
              </a:rPr>
              <a:t>6PM</a:t>
            </a:r>
            <a:r>
              <a:rPr lang="es" sz="1500"/>
              <a:t> in </a:t>
            </a:r>
            <a:r>
              <a:rPr b="1" lang="es" sz="1500">
                <a:latin typeface="Roboto Condensed"/>
                <a:ea typeface="Roboto Condensed"/>
                <a:cs typeface="Roboto Condensed"/>
                <a:sym typeface="Roboto Condensed"/>
              </a:rPr>
              <a:t>Learned 3152</a:t>
            </a:r>
            <a:endParaRPr b="1"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5" name="Google Shape;125;p18"/>
          <p:cNvSpPr txBox="1"/>
          <p:nvPr>
            <p:ph type="ctrTitle"/>
          </p:nvPr>
        </p:nvSpPr>
        <p:spPr>
          <a:xfrm flipH="1">
            <a:off x="2714084" y="1890188"/>
            <a:ext cx="3956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KU Blockchain Institute (KUBI)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3312" y="144175"/>
            <a:ext cx="1594827" cy="159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32" name="Google Shape;132;p19"/>
          <p:cNvSpPr txBox="1"/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a CLI?</a:t>
            </a:r>
            <a:endParaRPr/>
          </a:p>
        </p:txBody>
      </p:sp>
      <p:sp>
        <p:nvSpPr>
          <p:cNvPr id="133" name="Google Shape;133;p19"/>
          <p:cNvSpPr txBox="1"/>
          <p:nvPr>
            <p:ph idx="9" type="title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34" name="Google Shape;134;p19"/>
          <p:cNvSpPr txBox="1"/>
          <p:nvPr>
            <p:ph idx="2" type="ctrTitle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Basic Terminology</a:t>
            </a:r>
            <a:endParaRPr/>
          </a:p>
        </p:txBody>
      </p:sp>
      <p:sp>
        <p:nvSpPr>
          <p:cNvPr id="135" name="Google Shape;135;p19"/>
          <p:cNvSpPr txBox="1"/>
          <p:nvPr>
            <p:ph idx="13" type="title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136" name="Google Shape;136;p19"/>
          <p:cNvSpPr txBox="1"/>
          <p:nvPr>
            <p:ph idx="4" type="ctrTitle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use a CLI?</a:t>
            </a:r>
            <a:endParaRPr/>
          </a:p>
        </p:txBody>
      </p:sp>
      <p:sp>
        <p:nvSpPr>
          <p:cNvPr id="137" name="Google Shape;137;p19"/>
          <p:cNvSpPr txBox="1"/>
          <p:nvPr>
            <p:ph idx="14" type="title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138" name="Google Shape;138;p19"/>
          <p:cNvSpPr txBox="1"/>
          <p:nvPr>
            <p:ph idx="6" type="ctrTitle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Basic Commands</a:t>
            </a:r>
            <a:endParaRPr/>
          </a:p>
        </p:txBody>
      </p:sp>
      <p:sp>
        <p:nvSpPr>
          <p:cNvPr id="139" name="Google Shape;139;p19"/>
          <p:cNvSpPr txBox="1"/>
          <p:nvPr>
            <p:ph idx="15" type="title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subTitle"/>
          </p:nvPr>
        </p:nvSpPr>
        <p:spPr>
          <a:xfrm>
            <a:off x="4837600" y="1576975"/>
            <a:ext cx="27471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400"/>
              <a:t>CLI is short for Command Line Interface. Generally, this is referring to a text-based interface for the user to access files and programs.</a:t>
            </a:r>
            <a:endParaRPr sz="1400"/>
          </a:p>
        </p:txBody>
      </p:sp>
      <p:sp>
        <p:nvSpPr>
          <p:cNvPr id="145" name="Google Shape;145;p20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a CLI?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050" y="3059400"/>
            <a:ext cx="3393958" cy="208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3059400"/>
            <a:ext cx="3826380" cy="2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use a CLI?</a:t>
            </a:r>
            <a:endParaRPr/>
          </a:p>
        </p:txBody>
      </p:sp>
      <p:sp>
        <p:nvSpPr>
          <p:cNvPr id="153" name="Google Shape;153;p21"/>
          <p:cNvSpPr txBox="1"/>
          <p:nvPr>
            <p:ph idx="4294967295" type="subTitle"/>
          </p:nvPr>
        </p:nvSpPr>
        <p:spPr>
          <a:xfrm>
            <a:off x="1397425" y="1882875"/>
            <a:ext cx="68487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Here are a few examples!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📁 </a:t>
            </a:r>
            <a:r>
              <a:rPr lang="es"/>
              <a:t>File navigation/management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chemeClr val="dk2"/>
                </a:solidFill>
              </a:rPr>
              <a:t>💾</a:t>
            </a:r>
            <a:r>
              <a:rPr lang="es"/>
              <a:t>Version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💻 </a:t>
            </a:r>
            <a:r>
              <a:rPr lang="es"/>
              <a:t>Running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>
                <a:solidFill>
                  <a:schemeClr val="dk2"/>
                </a:solidFill>
              </a:rPr>
              <a:t>📝</a:t>
            </a:r>
            <a:r>
              <a:rPr lang="es"/>
              <a:t>Using ‘code’ to open files in 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🐛</a:t>
            </a:r>
            <a:r>
              <a:rPr lang="es"/>
              <a:t>Editing files (nano, vim,  neovim)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425" y="1749400"/>
            <a:ext cx="2920750" cy="2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Terminal VS. Shell</a:t>
            </a:r>
            <a:endParaRPr/>
          </a:p>
        </p:txBody>
      </p:sp>
      <p:sp>
        <p:nvSpPr>
          <p:cNvPr id="160" name="Google Shape;160;p22"/>
          <p:cNvSpPr txBox="1"/>
          <p:nvPr>
            <p:ph idx="4294967295" type="subTitle"/>
          </p:nvPr>
        </p:nvSpPr>
        <p:spPr>
          <a:xfrm>
            <a:off x="4725550" y="1334425"/>
            <a:ext cx="42510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2"/>
                </a:solidFill>
              </a:rPr>
              <a:t>Shell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The shell is the computer program that interprets and executes commands entered in the terminal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>
            <p:ph idx="4294967295" type="subTitle"/>
          </p:nvPr>
        </p:nvSpPr>
        <p:spPr>
          <a:xfrm>
            <a:off x="299450" y="1334425"/>
            <a:ext cx="36054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Terminal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700"/>
              <a:t>The terminal is the text-based interface that one uses to interact with the computer’s operating system</a:t>
            </a:r>
            <a:endParaRPr sz="1700"/>
          </a:p>
        </p:txBody>
      </p:sp>
      <p:sp>
        <p:nvSpPr>
          <p:cNvPr id="162" name="Google Shape;162;p22"/>
          <p:cNvSpPr txBox="1"/>
          <p:nvPr>
            <p:ph idx="4294967295" type="subTitle"/>
          </p:nvPr>
        </p:nvSpPr>
        <p:spPr>
          <a:xfrm>
            <a:off x="3997650" y="2153925"/>
            <a:ext cx="6351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s" sz="2400">
                <a:latin typeface="Roboto Condensed"/>
                <a:ea typeface="Roboto Condensed"/>
                <a:cs typeface="Roboto Condensed"/>
                <a:sym typeface="Roboto Condensed"/>
              </a:rPr>
              <a:t>VS</a:t>
            </a:r>
            <a:endParaRPr b="1"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Basic Terminology</a:t>
            </a:r>
            <a:endParaRPr/>
          </a:p>
        </p:txBody>
      </p:sp>
      <p:sp>
        <p:nvSpPr>
          <p:cNvPr id="168" name="Google Shape;168;p23"/>
          <p:cNvSpPr txBox="1"/>
          <p:nvPr>
            <p:ph idx="4294967295" type="subTitle"/>
          </p:nvPr>
        </p:nvSpPr>
        <p:spPr>
          <a:xfrm>
            <a:off x="1397425" y="1882875"/>
            <a:ext cx="4251000" cy="26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Terminal: Text-based interface for interaction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Shell: Program that interprets and executes terminal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~: User Home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Directory: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Path: The location of a file or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Flag: Indicator to program, usually</a:t>
            </a:r>
            <a:br>
              <a:rPr lang="es"/>
            </a:br>
            <a:r>
              <a:rPr lang="es"/>
              <a:t>using ‘-flagname’ or ‘--flagname’</a:t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425" y="1749400"/>
            <a:ext cx="2920750" cy="29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subTitle"/>
          </p:nvPr>
        </p:nvSpPr>
        <p:spPr>
          <a:xfrm>
            <a:off x="1223775" y="1473525"/>
            <a:ext cx="37641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cd &lt;dir&gt;: change directory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mkdir &lt;dirname&gt;: make directory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mv &lt;src&gt; &lt;dest&gt;: move src to dest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rm &lt;filename&gt;: </a:t>
            </a: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removes filename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cp &lt;src&gt; &lt;dest&gt;: copy src to dest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touch &lt;filename&gt;: create file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pwd: print working directory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ls: list files in directory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cat &lt;filename&gt;: print file contents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clear: clear console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code &lt;file/dir&gt;: open VS Code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4"/>
          <p:cNvSpPr txBox="1"/>
          <p:nvPr>
            <p:ph idx="3" type="ctrTitle"/>
          </p:nvPr>
        </p:nvSpPr>
        <p:spPr>
          <a:xfrm>
            <a:off x="2208300" y="1393500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Unix</a:t>
            </a:r>
            <a:endParaRPr/>
          </a:p>
        </p:txBody>
      </p:sp>
      <p:sp>
        <p:nvSpPr>
          <p:cNvPr id="176" name="Google Shape;176;p24"/>
          <p:cNvSpPr txBox="1"/>
          <p:nvPr>
            <p:ph idx="4" type="ctrTitle"/>
          </p:nvPr>
        </p:nvSpPr>
        <p:spPr>
          <a:xfrm>
            <a:off x="4551004" y="1393500"/>
            <a:ext cx="31776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CMD Differences</a:t>
            </a:r>
            <a:endParaRPr/>
          </a:p>
        </p:txBody>
      </p:sp>
      <p:sp>
        <p:nvSpPr>
          <p:cNvPr id="177" name="Google Shape;177;p24"/>
          <p:cNvSpPr txBox="1"/>
          <p:nvPr>
            <p:ph type="ctrTitle"/>
          </p:nvPr>
        </p:nvSpPr>
        <p:spPr>
          <a:xfrm flipH="1">
            <a:off x="-100" y="507400"/>
            <a:ext cx="83949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Basic Commands</a:t>
            </a:r>
            <a:endParaRPr/>
          </a:p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4987875" y="1473525"/>
            <a:ext cx="4070700" cy="3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cd: prints working dir when empty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dir: list files in directory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Courier New"/>
                <a:ea typeface="Courier New"/>
                <a:cs typeface="Courier New"/>
                <a:sym typeface="Courier New"/>
              </a:rPr>
              <a:t>cls: clear console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9FEA5"/>
      </a:dk1>
      <a:lt1>
        <a:srgbClr val="11B0A7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F9FEA5"/>
      </a:accent3>
      <a:accent4>
        <a:srgbClr val="11B0A7"/>
      </a:accent4>
      <a:accent5>
        <a:srgbClr val="FFFF66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