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97" r:id="rId6"/>
    <p:sldId id="298" r:id="rId7"/>
    <p:sldId id="299" r:id="rId8"/>
    <p:sldId id="300" r:id="rId9"/>
    <p:sldId id="262" r:id="rId10"/>
    <p:sldId id="301" r:id="rId11"/>
    <p:sldId id="303" r:id="rId12"/>
    <p:sldId id="260" r:id="rId13"/>
    <p:sldId id="302" r:id="rId14"/>
    <p:sldId id="304" r:id="rId15"/>
    <p:sldId id="267" r:id="rId16"/>
  </p:sldIdLst>
  <p:sldSz cx="9144000" cy="5143500" type="screen16x9"/>
  <p:notesSz cx="6858000" cy="9144000"/>
  <p:embeddedFontLst>
    <p:embeddedFont>
      <p:font typeface="Didact Gothic" panose="020B0604020202020204" charset="0"/>
      <p:regular r:id="rId18"/>
    </p:embeddedFont>
    <p:embeddedFont>
      <p:font typeface="Oswal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3">
          <p15:clr>
            <a:srgbClr val="00FF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EBCCFA-9669-4D5D-8D4D-B87E4B014253}">
  <a:tblStyle styleId="{ECEBCCFA-9669-4D5D-8D4D-B87E4B0142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3" autoAdjust="0"/>
    <p:restoredTop sz="94660"/>
  </p:normalViewPr>
  <p:slideViewPr>
    <p:cSldViewPr snapToGrid="0">
      <p:cViewPr>
        <p:scale>
          <a:sx n="125" d="100"/>
          <a:sy n="125" d="100"/>
        </p:scale>
        <p:origin x="792" y="528"/>
      </p:cViewPr>
      <p:guideLst>
        <p:guide orient="horz" pos="61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81e531a4e6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81e531a4e6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1e531a4e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1e531a4e6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81e531a4e6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81e531a4e6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91dbb10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91dbb10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891061bb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891061bb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1e531a4e6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1e531a4e6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891dbb10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891dbb10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9275" y="390350"/>
            <a:ext cx="764225" cy="1275300"/>
            <a:chOff x="2329275" y="390350"/>
            <a:chExt cx="764225" cy="1275300"/>
          </a:xfrm>
        </p:grpSpPr>
        <p:sp>
          <p:nvSpPr>
            <p:cNvPr id="10" name="Google Shape;10;p2"/>
            <p:cNvSpPr/>
            <p:nvPr/>
          </p:nvSpPr>
          <p:spPr>
            <a:xfrm>
              <a:off x="2610500" y="390350"/>
              <a:ext cx="483000" cy="127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9275" y="580500"/>
              <a:ext cx="6687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4914325" y="2290450"/>
            <a:ext cx="3263900" cy="1657800"/>
            <a:chOff x="4914325" y="2290450"/>
            <a:chExt cx="3263900" cy="1657800"/>
          </a:xfrm>
        </p:grpSpPr>
        <p:sp>
          <p:nvSpPr>
            <p:cNvPr id="13" name="Google Shape;13;p2"/>
            <p:cNvSpPr/>
            <p:nvPr/>
          </p:nvSpPr>
          <p:spPr>
            <a:xfrm>
              <a:off x="5562075" y="2290450"/>
              <a:ext cx="2446200" cy="165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09525" y="2733425"/>
              <a:ext cx="668700" cy="6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914325" y="3761500"/>
              <a:ext cx="936000" cy="7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804925" y="2290450"/>
            <a:ext cx="1727700" cy="11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493479" y="1043559"/>
            <a:ext cx="1789379" cy="53355"/>
            <a:chOff x="4952609" y="868525"/>
            <a:chExt cx="2948391" cy="87900"/>
          </a:xfrm>
        </p:grpSpPr>
        <p:sp>
          <p:nvSpPr>
            <p:cNvPr id="18" name="Google Shape;18;p2"/>
            <p:cNvSpPr/>
            <p:nvPr/>
          </p:nvSpPr>
          <p:spPr>
            <a:xfrm>
              <a:off x="50123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789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52609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19209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77000" y="868525"/>
              <a:ext cx="26643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43600" y="868525"/>
              <a:ext cx="122100" cy="8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68386" y="2570776"/>
            <a:ext cx="223708" cy="119046"/>
            <a:chOff x="1276700" y="3012825"/>
            <a:chExt cx="269300" cy="143325"/>
          </a:xfrm>
        </p:grpSpPr>
        <p:sp>
          <p:nvSpPr>
            <p:cNvPr id="25" name="Google Shape;25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8200277" y="4484417"/>
            <a:ext cx="223734" cy="119074"/>
            <a:chOff x="1276700" y="3012825"/>
            <a:chExt cx="269300" cy="143325"/>
          </a:xfrm>
        </p:grpSpPr>
        <p:sp>
          <p:nvSpPr>
            <p:cNvPr id="29" name="Google Shape;29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050842" y="192607"/>
            <a:ext cx="128483" cy="68395"/>
            <a:chOff x="1276700" y="3012825"/>
            <a:chExt cx="269300" cy="143325"/>
          </a:xfrm>
        </p:grpSpPr>
        <p:sp>
          <p:nvSpPr>
            <p:cNvPr id="33" name="Google Shape;33;p2"/>
            <p:cNvSpPr/>
            <p:nvPr/>
          </p:nvSpPr>
          <p:spPr>
            <a:xfrm>
              <a:off x="1276700" y="3012825"/>
              <a:ext cx="143350" cy="143325"/>
            </a:xfrm>
            <a:custGeom>
              <a:avLst/>
              <a:gdLst/>
              <a:ahLst/>
              <a:cxnLst/>
              <a:rect l="l" t="t" r="r" b="b"/>
              <a:pathLst>
                <a:path w="5734" h="5733" extrusionOk="0">
                  <a:moveTo>
                    <a:pt x="2867" y="1"/>
                  </a:moveTo>
                  <a:cubicBezTo>
                    <a:pt x="1285" y="1"/>
                    <a:pt x="1" y="1284"/>
                    <a:pt x="1" y="2867"/>
                  </a:cubicBezTo>
                  <a:cubicBezTo>
                    <a:pt x="1" y="4448"/>
                    <a:pt x="1285" y="5733"/>
                    <a:pt x="2867" y="5733"/>
                  </a:cubicBezTo>
                  <a:cubicBezTo>
                    <a:pt x="4449" y="5733"/>
                    <a:pt x="5733" y="4448"/>
                    <a:pt x="5733" y="2867"/>
                  </a:cubicBezTo>
                  <a:cubicBezTo>
                    <a:pt x="5733" y="1284"/>
                    <a:pt x="4449" y="1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02750" y="3012825"/>
              <a:ext cx="143250" cy="143325"/>
            </a:xfrm>
            <a:custGeom>
              <a:avLst/>
              <a:gdLst/>
              <a:ahLst/>
              <a:cxnLst/>
              <a:rect l="l" t="t" r="r" b="b"/>
              <a:pathLst>
                <a:path w="5730" h="5733" extrusionOk="0">
                  <a:moveTo>
                    <a:pt x="2863" y="1"/>
                  </a:moveTo>
                  <a:cubicBezTo>
                    <a:pt x="1281" y="1"/>
                    <a:pt x="0" y="1284"/>
                    <a:pt x="0" y="2867"/>
                  </a:cubicBezTo>
                  <a:cubicBezTo>
                    <a:pt x="0" y="4448"/>
                    <a:pt x="1281" y="5733"/>
                    <a:pt x="2863" y="5733"/>
                  </a:cubicBezTo>
                  <a:cubicBezTo>
                    <a:pt x="4445" y="5733"/>
                    <a:pt x="5729" y="4448"/>
                    <a:pt x="5729" y="2867"/>
                  </a:cubicBezTo>
                  <a:cubicBezTo>
                    <a:pt x="5729" y="1284"/>
                    <a:pt x="4445" y="1"/>
                    <a:pt x="2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5225" y="3012825"/>
              <a:ext cx="143275" cy="143325"/>
            </a:xfrm>
            <a:custGeom>
              <a:avLst/>
              <a:gdLst/>
              <a:ahLst/>
              <a:cxnLst/>
              <a:rect l="l" t="t" r="r" b="b"/>
              <a:pathLst>
                <a:path w="5731" h="5733" extrusionOk="0">
                  <a:moveTo>
                    <a:pt x="2867" y="1"/>
                  </a:moveTo>
                  <a:cubicBezTo>
                    <a:pt x="1282" y="1"/>
                    <a:pt x="1" y="1284"/>
                    <a:pt x="1" y="2867"/>
                  </a:cubicBezTo>
                  <a:cubicBezTo>
                    <a:pt x="1" y="4448"/>
                    <a:pt x="1282" y="5733"/>
                    <a:pt x="2867" y="5733"/>
                  </a:cubicBezTo>
                  <a:cubicBezTo>
                    <a:pt x="4450" y="5733"/>
                    <a:pt x="5730" y="4448"/>
                    <a:pt x="5730" y="2867"/>
                  </a:cubicBezTo>
                  <a:cubicBezTo>
                    <a:pt x="5730" y="1284"/>
                    <a:pt x="4450" y="1"/>
                    <a:pt x="2867" y="1"/>
                  </a:cubicBezTo>
                  <a:close/>
                </a:path>
              </a:pathLst>
            </a:cu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234375" y="4113341"/>
            <a:ext cx="330500" cy="333582"/>
            <a:chOff x="7234375" y="4113341"/>
            <a:chExt cx="330500" cy="333582"/>
          </a:xfrm>
        </p:grpSpPr>
        <p:sp>
          <p:nvSpPr>
            <p:cNvPr id="37" name="Google Shape;37;p2"/>
            <p:cNvSpPr/>
            <p:nvPr/>
          </p:nvSpPr>
          <p:spPr>
            <a:xfrm>
              <a:off x="7234375" y="4113341"/>
              <a:ext cx="223800" cy="22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41075" y="422312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94725" y="4164575"/>
              <a:ext cx="223800" cy="223800"/>
            </a:xfrm>
            <a:prstGeom prst="rect">
              <a:avLst/>
            </a:prstGeom>
            <a:solidFill>
              <a:srgbClr val="383838">
                <a:alpha val="8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012775" y="813250"/>
            <a:ext cx="74400" cy="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644175" y="1818425"/>
            <a:ext cx="128400" cy="1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718413" y="3915125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34363" y="166565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720000" y="3915125"/>
            <a:ext cx="7704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2234850" y="1258238"/>
            <a:ext cx="46743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5"/>
          <p:cNvSpPr txBox="1">
            <a:spLocks noGrp="1"/>
          </p:cNvSpPr>
          <p:nvPr>
            <p:ph type="ctrTitle"/>
          </p:nvPr>
        </p:nvSpPr>
        <p:spPr>
          <a:xfrm>
            <a:off x="4956031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0" name="Google Shape;990;p15"/>
          <p:cNvSpPr txBox="1">
            <a:spLocks noGrp="1"/>
          </p:cNvSpPr>
          <p:nvPr>
            <p:ph type="subTitle" idx="1"/>
          </p:nvPr>
        </p:nvSpPr>
        <p:spPr>
          <a:xfrm>
            <a:off x="4956025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1" name="Google Shape;991;p15"/>
          <p:cNvSpPr txBox="1">
            <a:spLocks noGrp="1"/>
          </p:cNvSpPr>
          <p:nvPr>
            <p:ph type="ctrTitle" idx="2"/>
          </p:nvPr>
        </p:nvSpPr>
        <p:spPr>
          <a:xfrm>
            <a:off x="4956030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2" name="Google Shape;992;p15"/>
          <p:cNvSpPr txBox="1">
            <a:spLocks noGrp="1"/>
          </p:cNvSpPr>
          <p:nvPr>
            <p:ph type="subTitle" idx="3"/>
          </p:nvPr>
        </p:nvSpPr>
        <p:spPr>
          <a:xfrm>
            <a:off x="4956024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3" name="Google Shape;993;p15"/>
          <p:cNvSpPr txBox="1">
            <a:spLocks noGrp="1"/>
          </p:cNvSpPr>
          <p:nvPr>
            <p:ph type="ctrTitle" idx="4"/>
          </p:nvPr>
        </p:nvSpPr>
        <p:spPr>
          <a:xfrm>
            <a:off x="720006" y="3228333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4" name="Google Shape;994;p15"/>
          <p:cNvSpPr txBox="1">
            <a:spLocks noGrp="1"/>
          </p:cNvSpPr>
          <p:nvPr>
            <p:ph type="subTitle" idx="5"/>
          </p:nvPr>
        </p:nvSpPr>
        <p:spPr>
          <a:xfrm>
            <a:off x="720000" y="396900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5" name="Google Shape;995;p15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5"/>
          <p:cNvSpPr txBox="1">
            <a:spLocks noGrp="1"/>
          </p:cNvSpPr>
          <p:nvPr>
            <p:ph type="ctrTitle" idx="7"/>
          </p:nvPr>
        </p:nvSpPr>
        <p:spPr>
          <a:xfrm>
            <a:off x="720006" y="1697158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7" name="Google Shape;997;p15"/>
          <p:cNvSpPr txBox="1">
            <a:spLocks noGrp="1"/>
          </p:cNvSpPr>
          <p:nvPr>
            <p:ph type="subTitle" idx="8"/>
          </p:nvPr>
        </p:nvSpPr>
        <p:spPr>
          <a:xfrm>
            <a:off x="720000" y="2309151"/>
            <a:ext cx="3468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6"/>
          <p:cNvGrpSpPr/>
          <p:nvPr/>
        </p:nvGrpSpPr>
        <p:grpSpPr>
          <a:xfrm rot="10800000" flipH="1">
            <a:off x="6696300" y="-27575"/>
            <a:ext cx="2447700" cy="1464950"/>
            <a:chOff x="6696300" y="3122825"/>
            <a:chExt cx="2447700" cy="1464950"/>
          </a:xfrm>
        </p:grpSpPr>
        <p:sp>
          <p:nvSpPr>
            <p:cNvPr id="1000" name="Google Shape;1000;p16"/>
            <p:cNvSpPr/>
            <p:nvPr/>
          </p:nvSpPr>
          <p:spPr>
            <a:xfrm>
              <a:off x="6696300" y="4030375"/>
              <a:ext cx="2447700" cy="557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866100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16"/>
          <p:cNvSpPr txBox="1">
            <a:spLocks noGrp="1"/>
          </p:cNvSpPr>
          <p:nvPr>
            <p:ph type="ctrTitle" idx="2"/>
          </p:nvPr>
        </p:nvSpPr>
        <p:spPr>
          <a:xfrm>
            <a:off x="72000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0" name="Google Shape;1070;p16"/>
          <p:cNvSpPr txBox="1">
            <a:spLocks noGrp="1"/>
          </p:cNvSpPr>
          <p:nvPr>
            <p:ph type="subTitle" idx="1"/>
          </p:nvPr>
        </p:nvSpPr>
        <p:spPr>
          <a:xfrm>
            <a:off x="72000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1" name="Google Shape;1071;p16"/>
          <p:cNvSpPr txBox="1">
            <a:spLocks noGrp="1"/>
          </p:cNvSpPr>
          <p:nvPr>
            <p:ph type="ctrTitle" idx="3"/>
          </p:nvPr>
        </p:nvSpPr>
        <p:spPr>
          <a:xfrm>
            <a:off x="346647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2" name="Google Shape;1072;p16"/>
          <p:cNvSpPr txBox="1">
            <a:spLocks noGrp="1"/>
          </p:cNvSpPr>
          <p:nvPr>
            <p:ph type="subTitle" idx="4"/>
          </p:nvPr>
        </p:nvSpPr>
        <p:spPr>
          <a:xfrm>
            <a:off x="346647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3" name="Google Shape;1073;p16"/>
          <p:cNvSpPr txBox="1">
            <a:spLocks noGrp="1"/>
          </p:cNvSpPr>
          <p:nvPr>
            <p:ph type="ctrTitle" idx="5"/>
          </p:nvPr>
        </p:nvSpPr>
        <p:spPr>
          <a:xfrm>
            <a:off x="6212940" y="2359025"/>
            <a:ext cx="22110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6"/>
          </p:nvPr>
        </p:nvSpPr>
        <p:spPr>
          <a:xfrm>
            <a:off x="6212940" y="3316875"/>
            <a:ext cx="2211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4"/>
          <p:cNvGrpSpPr/>
          <p:nvPr/>
        </p:nvGrpSpPr>
        <p:grpSpPr>
          <a:xfrm>
            <a:off x="478500" y="0"/>
            <a:ext cx="8665500" cy="5143375"/>
            <a:chOff x="478500" y="0"/>
            <a:chExt cx="8665500" cy="5143375"/>
          </a:xfrm>
        </p:grpSpPr>
        <p:sp>
          <p:nvSpPr>
            <p:cNvPr id="183" name="Google Shape;183;p4"/>
            <p:cNvSpPr/>
            <p:nvPr/>
          </p:nvSpPr>
          <p:spPr>
            <a:xfrm>
              <a:off x="6696300" y="4030375"/>
              <a:ext cx="2447700" cy="111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8661000" y="3122825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78500" y="0"/>
              <a:ext cx="483000" cy="1275300"/>
            </a:xfrm>
            <a:prstGeom prst="rect">
              <a:avLst/>
            </a:prstGeom>
            <a:solidFill>
              <a:srgbClr val="00FFFF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085850" y="4320950"/>
              <a:ext cx="11334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4"/>
          <p:cNvSpPr/>
          <p:nvPr/>
        </p:nvSpPr>
        <p:spPr>
          <a:xfrm>
            <a:off x="4012350" y="493980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785458" y="44935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bel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012350" y="4939800"/>
            <a:ext cx="74400" cy="7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"/>
          <p:cNvSpPr txBox="1">
            <a:spLocks noGrp="1"/>
          </p:cNvSpPr>
          <p:nvPr>
            <p:ph type="ctrTitle"/>
          </p:nvPr>
        </p:nvSpPr>
        <p:spPr>
          <a:xfrm>
            <a:off x="2158875" y="185847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5" name="Google Shape;325;p5"/>
          <p:cNvSpPr txBox="1">
            <a:spLocks noGrp="1"/>
          </p:cNvSpPr>
          <p:nvPr>
            <p:ph type="subTitle" idx="1"/>
          </p:nvPr>
        </p:nvSpPr>
        <p:spPr>
          <a:xfrm>
            <a:off x="1011900" y="285302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6" name="Google Shape;326;p5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"/>
          <p:cNvSpPr txBox="1">
            <a:spLocks noGrp="1"/>
          </p:cNvSpPr>
          <p:nvPr>
            <p:ph type="ctrTitle" idx="3"/>
          </p:nvPr>
        </p:nvSpPr>
        <p:spPr>
          <a:xfrm>
            <a:off x="5751700" y="185847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subTitle" idx="4"/>
          </p:nvPr>
        </p:nvSpPr>
        <p:spPr>
          <a:xfrm>
            <a:off x="4604725" y="285302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8"/>
          <p:cNvGrpSpPr/>
          <p:nvPr/>
        </p:nvGrpSpPr>
        <p:grpSpPr>
          <a:xfrm>
            <a:off x="569300" y="1505325"/>
            <a:ext cx="8005275" cy="1946100"/>
            <a:chOff x="569300" y="1505325"/>
            <a:chExt cx="8005275" cy="1946100"/>
          </a:xfrm>
        </p:grpSpPr>
        <p:sp>
          <p:nvSpPr>
            <p:cNvPr id="471" name="Google Shape;471;p8"/>
            <p:cNvSpPr/>
            <p:nvPr/>
          </p:nvSpPr>
          <p:spPr>
            <a:xfrm>
              <a:off x="1049896" y="1624800"/>
              <a:ext cx="7044300" cy="150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501775" y="2747250"/>
              <a:ext cx="1072800" cy="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69300" y="1925925"/>
              <a:ext cx="1072800" cy="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247700" y="2814225"/>
              <a:ext cx="637200" cy="637200"/>
            </a:xfrm>
            <a:prstGeom prst="rect">
              <a:avLst/>
            </a:prstGeom>
            <a:solidFill>
              <a:srgbClr val="F35555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7957475" y="1505325"/>
              <a:ext cx="267000" cy="267000"/>
            </a:xfrm>
            <a:prstGeom prst="rect">
              <a:avLst/>
            </a:prstGeom>
            <a:solidFill>
              <a:srgbClr val="F35555">
                <a:alpha val="6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8"/>
          <p:cNvSpPr txBox="1">
            <a:spLocks noGrp="1"/>
          </p:cNvSpPr>
          <p:nvPr>
            <p:ph type="title"/>
          </p:nvPr>
        </p:nvSpPr>
        <p:spPr>
          <a:xfrm>
            <a:off x="1710900" y="1864925"/>
            <a:ext cx="57222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7" name="Google Shape;4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"/>
          <p:cNvGrpSpPr/>
          <p:nvPr/>
        </p:nvGrpSpPr>
        <p:grpSpPr>
          <a:xfrm flipH="1">
            <a:off x="719991" y="1244200"/>
            <a:ext cx="8424009" cy="3899475"/>
            <a:chOff x="-9" y="1244200"/>
            <a:chExt cx="8424009" cy="3899475"/>
          </a:xfrm>
        </p:grpSpPr>
        <p:sp>
          <p:nvSpPr>
            <p:cNvPr id="546" name="Google Shape;546;p9"/>
            <p:cNvSpPr/>
            <p:nvPr/>
          </p:nvSpPr>
          <p:spPr>
            <a:xfrm>
              <a:off x="7469100" y="2314075"/>
              <a:ext cx="954900" cy="28296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9" y="1244200"/>
              <a:ext cx="1595100" cy="261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9"/>
          <p:cNvSpPr txBox="1">
            <a:spLocks noGrp="1"/>
          </p:cNvSpPr>
          <p:nvPr>
            <p:ph type="title" hasCustomPrompt="1"/>
          </p:nvPr>
        </p:nvSpPr>
        <p:spPr>
          <a:xfrm flipH="1">
            <a:off x="719991" y="1574991"/>
            <a:ext cx="2739900" cy="16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F7E7"/>
              </a:buClr>
              <a:buSzPts val="120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9" name="Google Shape;549;p9"/>
          <p:cNvSpPr txBox="1">
            <a:spLocks noGrp="1"/>
          </p:cNvSpPr>
          <p:nvPr>
            <p:ph type="subTitle" idx="1"/>
          </p:nvPr>
        </p:nvSpPr>
        <p:spPr>
          <a:xfrm flipH="1">
            <a:off x="3729516" y="3126975"/>
            <a:ext cx="4694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0" name="Google Shape;550;p9"/>
          <p:cNvSpPr txBox="1">
            <a:spLocks noGrp="1"/>
          </p:cNvSpPr>
          <p:nvPr>
            <p:ph type="title" idx="2"/>
          </p:nvPr>
        </p:nvSpPr>
        <p:spPr>
          <a:xfrm flipH="1">
            <a:off x="4077816" y="1533825"/>
            <a:ext cx="43461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3"/>
          <p:cNvGrpSpPr/>
          <p:nvPr/>
        </p:nvGrpSpPr>
        <p:grpSpPr>
          <a:xfrm>
            <a:off x="0" y="-2"/>
            <a:ext cx="9144150" cy="4440277"/>
            <a:chOff x="0" y="-2"/>
            <a:chExt cx="9144150" cy="4440277"/>
          </a:xfrm>
        </p:grpSpPr>
        <p:grpSp>
          <p:nvGrpSpPr>
            <p:cNvPr id="763" name="Google Shape;763;p13"/>
            <p:cNvGrpSpPr/>
            <p:nvPr/>
          </p:nvGrpSpPr>
          <p:grpSpPr>
            <a:xfrm>
              <a:off x="2965250" y="-2"/>
              <a:ext cx="2265275" cy="704100"/>
              <a:chOff x="2965250" y="-2"/>
              <a:chExt cx="2265275" cy="704100"/>
            </a:xfrm>
          </p:grpSpPr>
          <p:sp>
            <p:nvSpPr>
              <p:cNvPr id="764" name="Google Shape;764;p13"/>
              <p:cNvSpPr/>
              <p:nvPr/>
            </p:nvSpPr>
            <p:spPr>
              <a:xfrm>
                <a:off x="4225525" y="375900"/>
                <a:ext cx="1005000" cy="16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2965250" y="-2"/>
                <a:ext cx="1536900" cy="7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13"/>
            <p:cNvSpPr/>
            <p:nvPr/>
          </p:nvSpPr>
          <p:spPr>
            <a:xfrm>
              <a:off x="8559750" y="3358175"/>
              <a:ext cx="584400" cy="10821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0" y="3975127"/>
              <a:ext cx="379200" cy="41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13"/>
          <p:cNvSpPr txBox="1">
            <a:spLocks noGrp="1"/>
          </p:cNvSpPr>
          <p:nvPr>
            <p:ph type="title" hasCustomPrompt="1"/>
          </p:nvPr>
        </p:nvSpPr>
        <p:spPr>
          <a:xfrm>
            <a:off x="7200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ctrTitle" idx="2"/>
          </p:nvPr>
        </p:nvSpPr>
        <p:spPr>
          <a:xfrm>
            <a:off x="7200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subTitle" idx="1"/>
          </p:nvPr>
        </p:nvSpPr>
        <p:spPr>
          <a:xfrm>
            <a:off x="7199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3" hasCustomPrompt="1"/>
          </p:nvPr>
        </p:nvSpPr>
        <p:spPr>
          <a:xfrm>
            <a:off x="5551500" y="790800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ctrTitle" idx="4"/>
          </p:nvPr>
        </p:nvSpPr>
        <p:spPr>
          <a:xfrm>
            <a:off x="4805600" y="1427750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5"/>
          </p:nvPr>
        </p:nvSpPr>
        <p:spPr>
          <a:xfrm>
            <a:off x="4805595" y="1948078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401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>
            <a:spLocks noGrp="1"/>
          </p:cNvSpPr>
          <p:nvPr>
            <p:ph type="ctrTitle" idx="7"/>
          </p:nvPr>
        </p:nvSpPr>
        <p:spPr>
          <a:xfrm>
            <a:off x="7200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8"/>
          </p:nvPr>
        </p:nvSpPr>
        <p:spPr>
          <a:xfrm>
            <a:off x="7199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9" hasCustomPrompt="1"/>
          </p:nvPr>
        </p:nvSpPr>
        <p:spPr>
          <a:xfrm>
            <a:off x="5551500" y="273204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ctrTitle" idx="13"/>
          </p:nvPr>
        </p:nvSpPr>
        <p:spPr>
          <a:xfrm>
            <a:off x="4805600" y="420707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4"/>
          </p:nvPr>
        </p:nvSpPr>
        <p:spPr>
          <a:xfrm>
            <a:off x="4805595" y="4727403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14"/>
          <p:cNvGrpSpPr/>
          <p:nvPr/>
        </p:nvGrpSpPr>
        <p:grpSpPr>
          <a:xfrm>
            <a:off x="1091600" y="644159"/>
            <a:ext cx="8052807" cy="3432591"/>
            <a:chOff x="1091600" y="644159"/>
            <a:chExt cx="8052807" cy="3432591"/>
          </a:xfrm>
        </p:grpSpPr>
        <p:grpSp>
          <p:nvGrpSpPr>
            <p:cNvPr id="848" name="Google Shape;848;p14"/>
            <p:cNvGrpSpPr/>
            <p:nvPr/>
          </p:nvGrpSpPr>
          <p:grpSpPr>
            <a:xfrm>
              <a:off x="2132788" y="1244200"/>
              <a:ext cx="7011619" cy="2832550"/>
              <a:chOff x="4225550" y="1244200"/>
              <a:chExt cx="9144000" cy="2832550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4225550" y="1244200"/>
                <a:ext cx="9144000" cy="261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7415100" y="3726350"/>
                <a:ext cx="1260600" cy="350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14"/>
            <p:cNvSpPr/>
            <p:nvPr/>
          </p:nvSpPr>
          <p:spPr>
            <a:xfrm>
              <a:off x="1091600" y="1047125"/>
              <a:ext cx="4196400" cy="41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6616450" y="819788"/>
              <a:ext cx="1005000" cy="9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954800" y="644159"/>
              <a:ext cx="494700" cy="1240800"/>
            </a:xfrm>
            <a:prstGeom prst="rect">
              <a:avLst/>
            </a:prstGeom>
            <a:solidFill>
              <a:srgbClr val="F34242">
                <a:alpha val="7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14"/>
          <p:cNvSpPr txBox="1">
            <a:spLocks noGrp="1"/>
          </p:cNvSpPr>
          <p:nvPr>
            <p:ph type="ctrTitle"/>
          </p:nvPr>
        </p:nvSpPr>
        <p:spPr>
          <a:xfrm>
            <a:off x="4572000" y="4265250"/>
            <a:ext cx="3852000" cy="3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Lora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5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14"/>
          <p:cNvSpPr txBox="1">
            <a:spLocks noGrp="1"/>
          </p:cNvSpPr>
          <p:nvPr>
            <p:ph type="subTitle" idx="1"/>
          </p:nvPr>
        </p:nvSpPr>
        <p:spPr>
          <a:xfrm>
            <a:off x="2449500" y="1885050"/>
            <a:ext cx="5974500" cy="13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 Condensed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guide/topics/ui/layout/recyclerview#implement-adapt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hyperlink" Target="https://developer.android.com/guide/topics/ui/layout/recyclerview#implement-adapt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abhiandroid.com/materialdesign/recyclerview-as-list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abhiandroid.com/materialdesign/recyclerview-as-list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abhiandroid.com/materialdesign/recyclerview-grid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"/>
          <p:cNvSpPr txBox="1">
            <a:spLocks noGrp="1"/>
          </p:cNvSpPr>
          <p:nvPr>
            <p:ph type="subTitle" idx="1"/>
          </p:nvPr>
        </p:nvSpPr>
        <p:spPr>
          <a:xfrm>
            <a:off x="720000" y="3915125"/>
            <a:ext cx="7704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Nikolas petrou</a:t>
            </a:r>
            <a:endParaRPr dirty="0"/>
          </a:p>
        </p:txBody>
      </p:sp>
      <p:sp>
        <p:nvSpPr>
          <p:cNvPr id="1375" name="Google Shape;1375;p23"/>
          <p:cNvSpPr txBox="1">
            <a:spLocks noGrp="1"/>
          </p:cNvSpPr>
          <p:nvPr>
            <p:ph type="ctrTitle"/>
          </p:nvPr>
        </p:nvSpPr>
        <p:spPr>
          <a:xfrm>
            <a:off x="1609726" y="1362575"/>
            <a:ext cx="516255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dirty="0" err="1"/>
              <a:t>RecyclerView</a:t>
            </a:r>
            <a:endParaRPr sz="10100" dirty="0"/>
          </a:p>
        </p:txBody>
      </p:sp>
      <p:sp>
        <p:nvSpPr>
          <p:cNvPr id="1376" name="Google Shape;1376;p23"/>
          <p:cNvSpPr/>
          <p:nvPr/>
        </p:nvSpPr>
        <p:spPr>
          <a:xfrm>
            <a:off x="2146950" y="2976425"/>
            <a:ext cx="879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4" name="Picture 4" descr="Brand Guidelines | Android Open Source Project">
            <a:extLst>
              <a:ext uri="{FF2B5EF4-FFF2-40B4-BE49-F238E27FC236}">
                <a16:creationId xmlns:a16="http://schemas.microsoft.com/office/drawing/2014/main" id="{C7A7C9FF-02FA-46C3-A5ED-4483990B5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3419801"/>
            <a:ext cx="3217273" cy="1723699"/>
          </a:xfrm>
          <a:prstGeom prst="rect">
            <a:avLst/>
          </a:prstGeom>
          <a:noFill/>
        </p:spPr>
      </p:pic>
      <p:pic>
        <p:nvPicPr>
          <p:cNvPr id="10248" name="Picture 8" descr="Android logo PNG">
            <a:extLst>
              <a:ext uri="{FF2B5EF4-FFF2-40B4-BE49-F238E27FC236}">
                <a16:creationId xmlns:a16="http://schemas.microsoft.com/office/drawing/2014/main" id="{6DAC2894-59D5-4A04-A20F-60D1BDD6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8" y="76200"/>
            <a:ext cx="1421444" cy="27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4C88-AFF5-4576-BB71-BFB262B2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15" y="481276"/>
            <a:ext cx="6648770" cy="526800"/>
          </a:xfrm>
        </p:spPr>
        <p:txBody>
          <a:bodyPr/>
          <a:lstStyle/>
          <a:p>
            <a:r>
              <a:rPr lang="en-GB" dirty="0"/>
              <a:t>Basic Java code for Adapter and </a:t>
            </a:r>
            <a:r>
              <a:rPr lang="en-GB" dirty="0" err="1"/>
              <a:t>ViewHolder</a:t>
            </a:r>
            <a:br>
              <a:rPr lang="en-GB" b="1" i="0" dirty="0">
                <a:solidFill>
                  <a:srgbClr val="202124"/>
                </a:solidFill>
                <a:effectLst/>
                <a:latin typeface="Roboto"/>
              </a:rPr>
            </a:b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DEDC0A-DAA3-4EE6-B946-E31822408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25119"/>
              </p:ext>
            </p:extLst>
          </p:nvPr>
        </p:nvGraphicFramePr>
        <p:xfrm>
          <a:off x="2952430" y="1103709"/>
          <a:ext cx="3239135" cy="377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27560" imgH="8201160" progId="Word.OpenDocumentText.12">
                  <p:embed/>
                </p:oleObj>
              </mc:Choice>
              <mc:Fallback>
                <p:oleObj name="Document" r:id="rId2" imgW="7027560" imgH="8201160" progId="Word.OpenDocumentTex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43D976-4079-4B64-9DE7-BD9ACBA9E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2430" y="1103709"/>
                        <a:ext cx="3239135" cy="377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E0B0ED76-79B7-4DB4-9D1E-ACE65BDDB3E2}"/>
              </a:ext>
            </a:extLst>
          </p:cNvPr>
          <p:cNvSpPr txBox="1"/>
          <p:nvPr/>
        </p:nvSpPr>
        <p:spPr>
          <a:xfrm>
            <a:off x="-34610" y="4897279"/>
            <a:ext cx="59740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https://developer.android.com/guide/topics/ui/layout/recyclerview#implement-adapter</a:t>
            </a:r>
          </a:p>
        </p:txBody>
      </p:sp>
      <p:sp>
        <p:nvSpPr>
          <p:cNvPr id="13" name="Google Shape;1561;p37">
            <a:extLst>
              <a:ext uri="{FF2B5EF4-FFF2-40B4-BE49-F238E27FC236}">
                <a16:creationId xmlns:a16="http://schemas.microsoft.com/office/drawing/2014/main" id="{15E94E79-509F-4808-9436-8894488D5B1F}"/>
              </a:ext>
            </a:extLst>
          </p:cNvPr>
          <p:cNvSpPr/>
          <p:nvPr/>
        </p:nvSpPr>
        <p:spPr>
          <a:xfrm>
            <a:off x="6407581" y="3914805"/>
            <a:ext cx="2636779" cy="9824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8A41D-9122-4562-9B13-CB663B7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05" y="4013823"/>
            <a:ext cx="2489729" cy="7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3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4C88-AFF5-4576-BB71-BFB262B2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060" y="358694"/>
            <a:ext cx="4415880" cy="549660"/>
          </a:xfrm>
        </p:spPr>
        <p:txBody>
          <a:bodyPr/>
          <a:lstStyle/>
          <a:p>
            <a:r>
              <a:rPr lang="en-GB" dirty="0"/>
              <a:t>View Item Layout Definition</a:t>
            </a:r>
            <a:br>
              <a:rPr lang="en-GB" b="1" i="0" dirty="0">
                <a:solidFill>
                  <a:srgbClr val="202124"/>
                </a:solidFill>
                <a:effectLst/>
                <a:latin typeface="Roboto"/>
              </a:rPr>
            </a:br>
            <a:br>
              <a:rPr lang="en-GB" b="1" i="0" dirty="0">
                <a:solidFill>
                  <a:srgbClr val="202124"/>
                </a:solidFill>
                <a:effectLst/>
                <a:latin typeface="Roboto"/>
              </a:rPr>
            </a:b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DEDC0A-DAA3-4EE6-B946-E31822408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418772"/>
              </p:ext>
            </p:extLst>
          </p:nvPr>
        </p:nvGraphicFramePr>
        <p:xfrm>
          <a:off x="2134598" y="1994833"/>
          <a:ext cx="4430469" cy="207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07800" imgH="3107880" progId="Word.OpenDocumentText.12">
                  <p:embed/>
                </p:oleObj>
              </mc:Choice>
              <mc:Fallback>
                <p:oleObj name="Document" r:id="rId2" imgW="6607800" imgH="3107880" progId="Word.OpenDocumentTex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CDEDC0A-DAA3-4EE6-B946-E31822408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4598" y="1994833"/>
                        <a:ext cx="4430469" cy="2075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E0B0ED76-79B7-4DB4-9D1E-ACE65BDDB3E2}"/>
              </a:ext>
            </a:extLst>
          </p:cNvPr>
          <p:cNvSpPr txBox="1"/>
          <p:nvPr/>
        </p:nvSpPr>
        <p:spPr>
          <a:xfrm>
            <a:off x="-34610" y="4897279"/>
            <a:ext cx="59740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https://developer.android.com/guide/topics/ui/layout/recyclerview#implement-adapter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4499E-D98D-4A6F-8E20-F2E9735AEB17}"/>
              </a:ext>
            </a:extLst>
          </p:cNvPr>
          <p:cNvSpPr txBox="1"/>
          <p:nvPr/>
        </p:nvSpPr>
        <p:spPr>
          <a:xfrm>
            <a:off x="656904" y="1072901"/>
            <a:ext cx="7397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34343"/>
              </a:buClr>
              <a:buSzPts val="1200"/>
            </a:pPr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The layout for each view item of the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/>
              </a:rPr>
              <a:t>ViewHolder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/>
              </a:rPr>
              <a:t> is defined in an XML layout file e.g., </a:t>
            </a:r>
            <a:r>
              <a:rPr lang="en-US" b="0" i="0" dirty="0">
                <a:solidFill>
                  <a:srgbClr val="37474F"/>
                </a:solidFill>
                <a:effectLst/>
                <a:latin typeface="Roboto Mono"/>
              </a:rPr>
              <a:t>text_row_item.xml:</a:t>
            </a:r>
            <a:endParaRPr lang="en-GB" sz="1400" dirty="0">
              <a:solidFill>
                <a:srgbClr val="434343"/>
              </a:solidFill>
            </a:endParaRPr>
          </a:p>
        </p:txBody>
      </p:sp>
      <p:grpSp>
        <p:nvGrpSpPr>
          <p:cNvPr id="11" name="Google Shape;1893;p42">
            <a:extLst>
              <a:ext uri="{FF2B5EF4-FFF2-40B4-BE49-F238E27FC236}">
                <a16:creationId xmlns:a16="http://schemas.microsoft.com/office/drawing/2014/main" id="{2B05BD91-D3BC-457D-ABEF-9815B164229B}"/>
              </a:ext>
            </a:extLst>
          </p:cNvPr>
          <p:cNvGrpSpPr/>
          <p:nvPr/>
        </p:nvGrpSpPr>
        <p:grpSpPr>
          <a:xfrm>
            <a:off x="6903720" y="2143359"/>
            <a:ext cx="2087880" cy="2253381"/>
            <a:chOff x="2371683" y="929768"/>
            <a:chExt cx="2388300" cy="3284100"/>
          </a:xfrm>
        </p:grpSpPr>
        <p:grpSp>
          <p:nvGrpSpPr>
            <p:cNvPr id="12" name="Google Shape;1894;p42">
              <a:extLst>
                <a:ext uri="{FF2B5EF4-FFF2-40B4-BE49-F238E27FC236}">
                  <a16:creationId xmlns:a16="http://schemas.microsoft.com/office/drawing/2014/main" id="{E7E3F249-EA7E-4E76-8D2F-81B853564211}"/>
                </a:ext>
              </a:extLst>
            </p:cNvPr>
            <p:cNvGrpSpPr/>
            <p:nvPr/>
          </p:nvGrpSpPr>
          <p:grpSpPr>
            <a:xfrm>
              <a:off x="2371683" y="929768"/>
              <a:ext cx="2388300" cy="3284100"/>
              <a:chOff x="1835466" y="929768"/>
              <a:chExt cx="2388300" cy="3284100"/>
            </a:xfrm>
          </p:grpSpPr>
          <p:sp>
            <p:nvSpPr>
              <p:cNvPr id="14" name="Google Shape;1895;p42">
                <a:extLst>
                  <a:ext uri="{FF2B5EF4-FFF2-40B4-BE49-F238E27FC236}">
                    <a16:creationId xmlns:a16="http://schemas.microsoft.com/office/drawing/2014/main" id="{374C43A2-DFBD-4A60-8B43-3CA52615BE62}"/>
                  </a:ext>
                </a:extLst>
              </p:cNvPr>
              <p:cNvSpPr/>
              <p:nvPr/>
            </p:nvSpPr>
            <p:spPr>
              <a:xfrm>
                <a:off x="1835466" y="929768"/>
                <a:ext cx="2388300" cy="32841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5" name="Google Shape;1896;p42">
                <a:extLst>
                  <a:ext uri="{FF2B5EF4-FFF2-40B4-BE49-F238E27FC236}">
                    <a16:creationId xmlns:a16="http://schemas.microsoft.com/office/drawing/2014/main" id="{F23D771A-1C62-4F42-BDA0-106471462B26}"/>
                  </a:ext>
                </a:extLst>
              </p:cNvPr>
              <p:cNvSpPr/>
              <p:nvPr/>
            </p:nvSpPr>
            <p:spPr>
              <a:xfrm>
                <a:off x="2010540" y="1124747"/>
                <a:ext cx="2038200" cy="29091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97;p42">
                <a:extLst>
                  <a:ext uri="{FF2B5EF4-FFF2-40B4-BE49-F238E27FC236}">
                    <a16:creationId xmlns:a16="http://schemas.microsoft.com/office/drawing/2014/main" id="{3C2E43ED-250B-486E-88C5-E1848CC75323}"/>
                  </a:ext>
                </a:extLst>
              </p:cNvPr>
              <p:cNvSpPr/>
              <p:nvPr/>
            </p:nvSpPr>
            <p:spPr>
              <a:xfrm>
                <a:off x="2947422" y="4067543"/>
                <a:ext cx="164400" cy="97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898;p42">
              <a:extLst>
                <a:ext uri="{FF2B5EF4-FFF2-40B4-BE49-F238E27FC236}">
                  <a16:creationId xmlns:a16="http://schemas.microsoft.com/office/drawing/2014/main" id="{C2BE5BDD-A77E-4605-8ECF-FF51F436D5E8}"/>
                </a:ext>
              </a:extLst>
            </p:cNvPr>
            <p:cNvSpPr/>
            <p:nvPr/>
          </p:nvSpPr>
          <p:spPr>
            <a:xfrm>
              <a:off x="3568016" y="996800"/>
              <a:ext cx="54600" cy="54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F97115E-0735-49F7-BBA6-104FBB30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991" y="2298579"/>
            <a:ext cx="1710397" cy="19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7"/>
          <p:cNvSpPr txBox="1">
            <a:spLocks noGrp="1"/>
          </p:cNvSpPr>
          <p:nvPr>
            <p:ph type="ctrTitle"/>
          </p:nvPr>
        </p:nvSpPr>
        <p:spPr>
          <a:xfrm>
            <a:off x="5051130" y="4505880"/>
            <a:ext cx="3852000" cy="3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Jedi Master Yoda</a:t>
            </a:r>
            <a:endParaRPr dirty="0"/>
          </a:p>
        </p:txBody>
      </p:sp>
      <p:sp>
        <p:nvSpPr>
          <p:cNvPr id="1424" name="Google Shape;1424;p27"/>
          <p:cNvSpPr txBox="1">
            <a:spLocks noGrp="1"/>
          </p:cNvSpPr>
          <p:nvPr>
            <p:ph type="subTitle" idx="1"/>
          </p:nvPr>
        </p:nvSpPr>
        <p:spPr>
          <a:xfrm>
            <a:off x="2964180" y="2264595"/>
            <a:ext cx="4823460" cy="614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“Use it wisely you must”</a:t>
            </a:r>
            <a:endParaRPr sz="3200" b="1" dirty="0"/>
          </a:p>
        </p:txBody>
      </p:sp>
      <p:sp>
        <p:nvSpPr>
          <p:cNvPr id="1425" name="Google Shape;1425;p27"/>
          <p:cNvSpPr/>
          <p:nvPr/>
        </p:nvSpPr>
        <p:spPr>
          <a:xfrm>
            <a:off x="907550" y="3171675"/>
            <a:ext cx="107400" cy="9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D6FA2-DE87-49F5-9B15-A3BD41F7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80" y="3899107"/>
            <a:ext cx="1236300" cy="1213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0A04-1126-4C5B-9D72-70BCD45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THANK YOU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45106-F467-40F2-A950-DD70EDBA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55" y="3298507"/>
            <a:ext cx="1952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3F6D-58D2-449D-89E4-F0C76090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40" y="1935479"/>
            <a:ext cx="7105440" cy="895205"/>
          </a:xfrm>
        </p:spPr>
        <p:txBody>
          <a:bodyPr/>
          <a:lstStyle/>
          <a:p>
            <a:r>
              <a:rPr lang="en-US" sz="3600" dirty="0"/>
              <a:t>“Too many things, how do I add them all together?”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49D588-D7E8-4F97-A6ED-75FC3446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7873" y="3088023"/>
            <a:ext cx="3199448" cy="20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710900" y="1864925"/>
            <a:ext cx="57222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TIME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4"/>
          <p:cNvSpPr txBox="1">
            <a:spLocks noGrp="1"/>
          </p:cNvSpPr>
          <p:nvPr>
            <p:ph type="title"/>
          </p:nvPr>
        </p:nvSpPr>
        <p:spPr>
          <a:xfrm>
            <a:off x="918120" y="6056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</a:t>
            </a:r>
            <a:r>
              <a:rPr lang="en-US" dirty="0" err="1"/>
              <a:t>RecyclerView</a:t>
            </a:r>
            <a:r>
              <a:rPr lang="en-US" dirty="0"/>
              <a:t>?</a:t>
            </a:r>
            <a:r>
              <a:rPr lang="en" dirty="0"/>
              <a:t>	</a:t>
            </a:r>
            <a:endParaRPr dirty="0"/>
          </a:p>
        </p:txBody>
      </p:sp>
      <p:sp>
        <p:nvSpPr>
          <p:cNvPr id="1382" name="Google Shape;1382;p24"/>
          <p:cNvSpPr txBox="1">
            <a:spLocks noGrp="1"/>
          </p:cNvSpPr>
          <p:nvPr>
            <p:ph type="body" idx="1"/>
          </p:nvPr>
        </p:nvSpPr>
        <p:spPr>
          <a:xfrm>
            <a:off x="0" y="1555350"/>
            <a:ext cx="5991225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Appeared in Android 5.0 (API 21)</a:t>
            </a:r>
            <a:endParaRPr sz="1800" b="1" dirty="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" sz="1800" b="1" dirty="0">
                <a:solidFill>
                  <a:srgbClr val="434343"/>
                </a:solidFill>
              </a:rPr>
              <a:t>UI element </a:t>
            </a:r>
            <a:r>
              <a:rPr lang="en-US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that presents sub-elements of a </a:t>
            </a:r>
            <a:r>
              <a:rPr lang="en-US" sz="1800" b="1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scrolling list</a:t>
            </a:r>
            <a:endParaRPr sz="1800" b="1" dirty="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Replacement of </a:t>
            </a:r>
            <a:r>
              <a:rPr lang="en-US" sz="1800" dirty="0" err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ListView</a:t>
            </a:r>
            <a:r>
              <a:rPr lang="en-US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</a:t>
            </a:r>
            <a:r>
              <a:rPr lang="en-US" sz="1800" dirty="0" err="1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GridView</a:t>
            </a:r>
            <a:r>
              <a:rPr lang="en-US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(Legacy Elements)</a:t>
            </a:r>
            <a:endParaRPr sz="1800" dirty="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b="1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Faster</a:t>
            </a:r>
            <a:r>
              <a:rPr lang="en-GB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for many elements-objects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b="1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More </a:t>
            </a:r>
            <a:r>
              <a:rPr lang="en-GB" sz="1800" b="1" dirty="0">
                <a:solidFill>
                  <a:srgbClr val="434343"/>
                </a:solidFill>
              </a:rPr>
              <a:t>efficient </a:t>
            </a:r>
            <a:r>
              <a:rPr lang="en-GB" sz="1800" dirty="0">
                <a:solidFill>
                  <a:srgbClr val="434343"/>
                </a:solidFill>
              </a:rPr>
              <a:t>- dynamically creates the elements (“recycles Views”)</a:t>
            </a: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More</a:t>
            </a:r>
            <a:r>
              <a:rPr lang="en" sz="1800" dirty="0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800" b="1" dirty="0">
                <a:solidFill>
                  <a:srgbClr val="434343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sz="1800" dirty="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, whose size and color can be edited.</a:t>
            </a:r>
            <a:endParaRPr sz="1800" dirty="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E764A-D595-4E40-B013-4C00826D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02" y="0"/>
            <a:ext cx="2854198" cy="1801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590B4-A18D-4365-B274-A13732885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726" y="3238500"/>
            <a:ext cx="20383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6"/>
          <p:cNvSpPr txBox="1">
            <a:spLocks noGrp="1"/>
          </p:cNvSpPr>
          <p:nvPr>
            <p:ph type="title"/>
          </p:nvPr>
        </p:nvSpPr>
        <p:spPr>
          <a:xfrm>
            <a:off x="720000" y="694275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01.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07" name="Google Shape;1407;p26"/>
          <p:cNvSpPr txBox="1">
            <a:spLocks noGrp="1"/>
          </p:cNvSpPr>
          <p:nvPr>
            <p:ph type="ctrTitle" idx="2"/>
          </p:nvPr>
        </p:nvSpPr>
        <p:spPr>
          <a:xfrm>
            <a:off x="720000" y="1244199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Gradle Dependency</a:t>
            </a:r>
          </a:p>
        </p:txBody>
      </p:sp>
      <p:sp>
        <p:nvSpPr>
          <p:cNvPr id="1408" name="Google Shape;1408;p26"/>
          <p:cNvSpPr txBox="1">
            <a:spLocks noGrp="1"/>
          </p:cNvSpPr>
          <p:nvPr>
            <p:ph type="subTitle" idx="1"/>
          </p:nvPr>
        </p:nvSpPr>
        <p:spPr>
          <a:xfrm>
            <a:off x="719995" y="1764527"/>
            <a:ext cx="357578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RecyclerView</a:t>
            </a:r>
            <a:r>
              <a:rPr lang="en-US" dirty="0"/>
              <a:t> was an independent library in previews versions</a:t>
            </a:r>
            <a:endParaRPr dirty="0"/>
          </a:p>
        </p:txBody>
      </p:sp>
      <p:sp>
        <p:nvSpPr>
          <p:cNvPr id="1409" name="Google Shape;1409;p26"/>
          <p:cNvSpPr txBox="1">
            <a:spLocks noGrp="1"/>
          </p:cNvSpPr>
          <p:nvPr>
            <p:ph type="title" idx="6"/>
          </p:nvPr>
        </p:nvSpPr>
        <p:spPr>
          <a:xfrm>
            <a:off x="720000" y="281635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03.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10" name="Google Shape;1410;p26"/>
          <p:cNvSpPr txBox="1">
            <a:spLocks noGrp="1"/>
          </p:cNvSpPr>
          <p:nvPr>
            <p:ph type="ctrTitle" idx="7"/>
          </p:nvPr>
        </p:nvSpPr>
        <p:spPr>
          <a:xfrm>
            <a:off x="720000" y="3368990"/>
            <a:ext cx="38520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Adapter</a:t>
            </a:r>
            <a:endParaRPr sz="2600" dirty="0"/>
          </a:p>
        </p:txBody>
      </p:sp>
      <p:sp>
        <p:nvSpPr>
          <p:cNvPr id="1411" name="Google Shape;1411;p26"/>
          <p:cNvSpPr txBox="1">
            <a:spLocks noGrp="1"/>
          </p:cNvSpPr>
          <p:nvPr>
            <p:ph type="subTitle" idx="8"/>
          </p:nvPr>
        </p:nvSpPr>
        <p:spPr>
          <a:xfrm>
            <a:off x="719994" y="3889317"/>
            <a:ext cx="4061555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Connects the data to the </a:t>
            </a:r>
            <a:r>
              <a:rPr lang="en-GB" dirty="0" err="1"/>
              <a:t>RecyclerView</a:t>
            </a:r>
            <a:r>
              <a:rPr lang="en-GB" dirty="0"/>
              <a:t>. Use of </a:t>
            </a:r>
            <a:r>
              <a:rPr lang="en-GB" dirty="0" err="1"/>
              <a:t>ViewHolder</a:t>
            </a:r>
            <a:r>
              <a:rPr lang="en-GB" dirty="0"/>
              <a:t> class for Views that make up an object to appearance in the list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2" name="Google Shape;1412;p26"/>
          <p:cNvSpPr txBox="1">
            <a:spLocks noGrp="1"/>
          </p:cNvSpPr>
          <p:nvPr>
            <p:ph type="title" idx="9"/>
          </p:nvPr>
        </p:nvSpPr>
        <p:spPr>
          <a:xfrm>
            <a:off x="5551500" y="2808248"/>
            <a:ext cx="1863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</a:rPr>
              <a:t>04.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13" name="Google Shape;1413;p26"/>
          <p:cNvSpPr txBox="1">
            <a:spLocks noGrp="1"/>
          </p:cNvSpPr>
          <p:nvPr>
            <p:ph type="ctrTitle" idx="13"/>
          </p:nvPr>
        </p:nvSpPr>
        <p:spPr>
          <a:xfrm>
            <a:off x="5551500" y="335816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ym typeface="Didact Gothic"/>
              </a:rPr>
              <a:t>Data of the list</a:t>
            </a:r>
            <a:endParaRPr sz="2600" dirty="0">
              <a:sym typeface="Didact Gothic"/>
            </a:endParaRPr>
          </a:p>
        </p:txBody>
      </p:sp>
      <p:sp>
        <p:nvSpPr>
          <p:cNvPr id="1415" name="Google Shape;1415;p26"/>
          <p:cNvSpPr txBox="1">
            <a:spLocks noGrp="1"/>
          </p:cNvSpPr>
          <p:nvPr>
            <p:ph type="title" idx="3"/>
          </p:nvPr>
        </p:nvSpPr>
        <p:spPr>
          <a:xfrm>
            <a:off x="5551500" y="694275"/>
            <a:ext cx="1863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02.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16" name="Google Shape;1416;p26"/>
          <p:cNvSpPr txBox="1">
            <a:spLocks noGrp="1"/>
          </p:cNvSpPr>
          <p:nvPr>
            <p:ph type="ctrTitle" idx="4"/>
          </p:nvPr>
        </p:nvSpPr>
        <p:spPr>
          <a:xfrm>
            <a:off x="5551500" y="1244199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LayoutManager</a:t>
            </a:r>
            <a:endParaRPr sz="2600" dirty="0"/>
          </a:p>
        </p:txBody>
      </p:sp>
      <p:sp>
        <p:nvSpPr>
          <p:cNvPr id="1417" name="Google Shape;1417;p26"/>
          <p:cNvSpPr txBox="1">
            <a:spLocks noGrp="1"/>
          </p:cNvSpPr>
          <p:nvPr>
            <p:ph type="subTitle" idx="5"/>
          </p:nvPr>
        </p:nvSpPr>
        <p:spPr>
          <a:xfrm>
            <a:off x="5361900" y="1764527"/>
            <a:ext cx="3251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GB" dirty="0" err="1"/>
              <a:t>rranges</a:t>
            </a:r>
            <a:r>
              <a:rPr lang="en-GB" dirty="0"/>
              <a:t> the individual elements in your list (mostly used: Linear or Grid</a:t>
            </a:r>
            <a:endParaRPr dirty="0"/>
          </a:p>
        </p:txBody>
      </p:sp>
      <p:sp>
        <p:nvSpPr>
          <p:cNvPr id="1418" name="Google Shape;1418;p26"/>
          <p:cNvSpPr/>
          <p:nvPr/>
        </p:nvSpPr>
        <p:spPr>
          <a:xfrm>
            <a:off x="8234400" y="866625"/>
            <a:ext cx="379200" cy="8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81;p24">
            <a:extLst>
              <a:ext uri="{FF2B5EF4-FFF2-40B4-BE49-F238E27FC236}">
                <a16:creationId xmlns:a16="http://schemas.microsoft.com/office/drawing/2014/main" id="{B8625629-6C34-4F7A-BCE9-6219D2B5E0B6}"/>
              </a:ext>
            </a:extLst>
          </p:cNvPr>
          <p:cNvSpPr txBox="1">
            <a:spLocks/>
          </p:cNvSpPr>
          <p:nvPr/>
        </p:nvSpPr>
        <p:spPr>
          <a:xfrm>
            <a:off x="720000" y="208962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800" dirty="0"/>
              <a:t>What do I need for a </a:t>
            </a:r>
            <a:r>
              <a:rPr lang="en-US" sz="2800" dirty="0" err="1"/>
              <a:t>RecyclerView</a:t>
            </a:r>
            <a:r>
              <a:rPr lang="en-US" sz="2800" dirty="0"/>
              <a:t>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7"/>
          <p:cNvSpPr/>
          <p:nvPr/>
        </p:nvSpPr>
        <p:spPr>
          <a:xfrm>
            <a:off x="4578781" y="2492975"/>
            <a:ext cx="4012076" cy="1539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7"/>
          <p:cNvSpPr/>
          <p:nvPr/>
        </p:nvSpPr>
        <p:spPr>
          <a:xfrm>
            <a:off x="8082925" y="3741079"/>
            <a:ext cx="695700" cy="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37"/>
          <p:cNvGrpSpPr/>
          <p:nvPr/>
        </p:nvGrpSpPr>
        <p:grpSpPr>
          <a:xfrm>
            <a:off x="421824" y="1729740"/>
            <a:ext cx="3894325" cy="2461260"/>
            <a:chOff x="421825" y="2198275"/>
            <a:chExt cx="3754775" cy="1779600"/>
          </a:xfrm>
        </p:grpSpPr>
        <p:sp>
          <p:nvSpPr>
            <p:cNvPr id="1564" name="Google Shape;1564;p37"/>
            <p:cNvSpPr/>
            <p:nvPr/>
          </p:nvSpPr>
          <p:spPr>
            <a:xfrm>
              <a:off x="720000" y="2198275"/>
              <a:ext cx="3456600" cy="177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421825" y="2571750"/>
              <a:ext cx="695700" cy="8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7"/>
          <p:cNvSpPr/>
          <p:nvPr/>
        </p:nvSpPr>
        <p:spPr>
          <a:xfrm>
            <a:off x="2063100" y="1831475"/>
            <a:ext cx="770400" cy="688500"/>
          </a:xfrm>
          <a:prstGeom prst="rect">
            <a:avLst/>
          </a:prstGeom>
          <a:solidFill>
            <a:srgbClr val="EE7A7A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7"/>
          <p:cNvSpPr txBox="1">
            <a:spLocks noGrp="1"/>
          </p:cNvSpPr>
          <p:nvPr>
            <p:ph type="ctrTitle"/>
          </p:nvPr>
        </p:nvSpPr>
        <p:spPr>
          <a:xfrm>
            <a:off x="2158875" y="1858475"/>
            <a:ext cx="5787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4"/>
          </p:nvPr>
        </p:nvSpPr>
        <p:spPr>
          <a:xfrm>
            <a:off x="5259450" y="2853025"/>
            <a:ext cx="2872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Venus has a beautiful name and is the second planet from the Sun. It’s terribly hot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957FD-BE64-40F6-9601-24FF489D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5" y="1831475"/>
            <a:ext cx="2076450" cy="2152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C4FBB-DCE4-45DD-8E75-F8C0F819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406" y="2682240"/>
            <a:ext cx="3918826" cy="1234698"/>
          </a:xfrm>
          <a:prstGeom prst="rect">
            <a:avLst/>
          </a:prstGeom>
        </p:spPr>
      </p:pic>
      <p:sp>
        <p:nvSpPr>
          <p:cNvPr id="19" name="Google Shape;1381;p24">
            <a:extLst>
              <a:ext uri="{FF2B5EF4-FFF2-40B4-BE49-F238E27FC236}">
                <a16:creationId xmlns:a16="http://schemas.microsoft.com/office/drawing/2014/main" id="{C98A79B9-55DB-411D-8B4E-9B499B40934A}"/>
              </a:ext>
            </a:extLst>
          </p:cNvPr>
          <p:cNvSpPr txBox="1">
            <a:spLocks/>
          </p:cNvSpPr>
          <p:nvPr/>
        </p:nvSpPr>
        <p:spPr>
          <a:xfrm>
            <a:off x="726781" y="26559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sz="1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What do I need for a </a:t>
            </a:r>
            <a:r>
              <a:rPr lang="en-US" dirty="0" err="1"/>
              <a:t>RecyclerView</a:t>
            </a:r>
            <a:r>
              <a:rPr lang="en-US" dirty="0"/>
              <a:t> 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BA0-7E3C-4640-9D85-AED636F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LayoutManager</a:t>
            </a:r>
            <a:r>
              <a:rPr lang="en-US" dirty="0"/>
              <a:t> for</a:t>
            </a:r>
            <a:r>
              <a:rPr lang="el-GR" dirty="0"/>
              <a:t> </a:t>
            </a:r>
            <a:r>
              <a:rPr lang="en-US" dirty="0" err="1"/>
              <a:t>RecyclerView</a:t>
            </a:r>
            <a:r>
              <a:rPr lang="en-US" dirty="0"/>
              <a:t>: </a:t>
            </a:r>
          </a:p>
        </p:txBody>
      </p:sp>
      <p:sp>
        <p:nvSpPr>
          <p:cNvPr id="4" name="Google Shape;1382;p24">
            <a:extLst>
              <a:ext uri="{FF2B5EF4-FFF2-40B4-BE49-F238E27FC236}">
                <a16:creationId xmlns:a16="http://schemas.microsoft.com/office/drawing/2014/main" id="{1F135DE4-D92F-4BE7-8947-3B5B4BC4917F}"/>
              </a:ext>
            </a:extLst>
          </p:cNvPr>
          <p:cNvSpPr txBox="1">
            <a:spLocks/>
          </p:cNvSpPr>
          <p:nvPr/>
        </p:nvSpPr>
        <p:spPr>
          <a:xfrm>
            <a:off x="0" y="2005347"/>
            <a:ext cx="4975860" cy="191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/>
              <a:t>Orientation of the List 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/>
              <a:t>Manages positions of the items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/>
              <a:t>Defines type of list (</a:t>
            </a:r>
            <a:r>
              <a:rPr lang="en-GB" sz="1800" dirty="0" err="1"/>
              <a:t>i.e</a:t>
            </a:r>
            <a:r>
              <a:rPr lang="en-GB" sz="1800" dirty="0"/>
              <a:t> List, Gird)</a:t>
            </a:r>
            <a:r>
              <a:rPr lang="en-US" sz="1800" dirty="0"/>
              <a:t> 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/>
              <a:t>Calculates position and size of items of individual items in the </a:t>
            </a:r>
            <a:r>
              <a:rPr lang="en-GB" sz="1800" dirty="0" err="1"/>
              <a:t>RecyclerView</a:t>
            </a:r>
            <a:r>
              <a:rPr lang="en-GB" sz="1800" dirty="0"/>
              <a:t>.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CA8BD2-3D20-4C70-9DD8-C85C8423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58" y="1224227"/>
            <a:ext cx="1516379" cy="269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5B4AAE-4B62-464F-9807-956D80D6D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224227"/>
            <a:ext cx="1516379" cy="26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BA0-7E3C-4640-9D85-AED636F7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58" y="388390"/>
            <a:ext cx="7704000" cy="564300"/>
          </a:xfrm>
        </p:spPr>
        <p:txBody>
          <a:bodyPr/>
          <a:lstStyle/>
          <a:p>
            <a:r>
              <a:rPr lang="en-US" dirty="0" err="1"/>
              <a:t>LayoutManager</a:t>
            </a:r>
            <a:r>
              <a:rPr lang="en-US" dirty="0"/>
              <a:t> for</a:t>
            </a:r>
            <a:r>
              <a:rPr lang="el-GR" dirty="0"/>
              <a:t> </a:t>
            </a:r>
            <a:r>
              <a:rPr lang="en-US" dirty="0" err="1"/>
              <a:t>RecyclerView</a:t>
            </a:r>
            <a:r>
              <a:rPr lang="en-US" dirty="0"/>
              <a:t>: </a:t>
            </a:r>
            <a:r>
              <a:rPr lang="en-US" dirty="0" err="1"/>
              <a:t>LinearLayoutManager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9BC8A-6A4A-4611-921F-4F7458EE7A68}"/>
              </a:ext>
            </a:extLst>
          </p:cNvPr>
          <p:cNvSpPr txBox="1"/>
          <p:nvPr/>
        </p:nvSpPr>
        <p:spPr>
          <a:xfrm>
            <a:off x="0" y="4897279"/>
            <a:ext cx="5974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https://abhiandroid.com/materialdesign/recyclerview-as-listview.html</a:t>
            </a:r>
            <a:endParaRPr lang="en-US" sz="10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43D976-4079-4B64-9DE7-BD9ACBA9E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067268"/>
              </p:ext>
            </p:extLst>
          </p:nvPr>
        </p:nvGraphicFramePr>
        <p:xfrm>
          <a:off x="152400" y="2125662"/>
          <a:ext cx="6203515" cy="16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262640" imgH="1946160" progId="Word.OpenDocumentText.12">
                  <p:embed/>
                </p:oleObj>
              </mc:Choice>
              <mc:Fallback>
                <p:oleObj name="Document" r:id="rId3" imgW="7262640" imgH="1946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125662"/>
                        <a:ext cx="6203515" cy="166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D5DA177-1E14-4BB3-BD02-2FEFC5027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783" y="1448971"/>
            <a:ext cx="1971675" cy="2276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E05B2A-BD21-4754-8EB8-077F9630C1F7}"/>
              </a:ext>
            </a:extLst>
          </p:cNvPr>
          <p:cNvSpPr txBox="1"/>
          <p:nvPr/>
        </p:nvSpPr>
        <p:spPr>
          <a:xfrm>
            <a:off x="152400" y="16253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34343"/>
              </a:buClr>
              <a:buSzPts val="1200"/>
            </a:pPr>
            <a:r>
              <a:rPr lang="en-GB" sz="1800" b="1" dirty="0">
                <a:solidFill>
                  <a:schemeClr val="dk1"/>
                </a:solidFill>
                <a:latin typeface="Didact Gothic"/>
                <a:sym typeface="Didact Gothic"/>
              </a:rPr>
              <a:t>Vertical Orientation (Default): </a:t>
            </a:r>
          </a:p>
        </p:txBody>
      </p:sp>
    </p:spTree>
    <p:extLst>
      <p:ext uri="{BB962C8B-B14F-4D97-AF65-F5344CB8AC3E}">
        <p14:creationId xmlns:p14="http://schemas.microsoft.com/office/powerpoint/2010/main" val="356074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BA0-7E3C-4640-9D85-AED636F7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58" y="388390"/>
            <a:ext cx="7704000" cy="564300"/>
          </a:xfrm>
        </p:spPr>
        <p:txBody>
          <a:bodyPr/>
          <a:lstStyle/>
          <a:p>
            <a:r>
              <a:rPr lang="en-US" dirty="0" err="1"/>
              <a:t>LayoutManager</a:t>
            </a:r>
            <a:r>
              <a:rPr lang="en-US" dirty="0"/>
              <a:t> for</a:t>
            </a:r>
            <a:r>
              <a:rPr lang="el-GR" dirty="0"/>
              <a:t> </a:t>
            </a:r>
            <a:r>
              <a:rPr lang="en-US" dirty="0" err="1"/>
              <a:t>RecyclerView</a:t>
            </a:r>
            <a:r>
              <a:rPr lang="en-US" dirty="0"/>
              <a:t>: </a:t>
            </a:r>
            <a:r>
              <a:rPr lang="en-US" dirty="0" err="1"/>
              <a:t>LinearLayoutManager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9BC8A-6A4A-4611-921F-4F7458EE7A68}"/>
              </a:ext>
            </a:extLst>
          </p:cNvPr>
          <p:cNvSpPr txBox="1"/>
          <p:nvPr/>
        </p:nvSpPr>
        <p:spPr>
          <a:xfrm>
            <a:off x="0" y="4897279"/>
            <a:ext cx="59740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https://abhiandroid.com/materialdesign/recyclerview-as-listview.html</a:t>
            </a:r>
            <a:endParaRPr lang="en-US" sz="8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43D976-4079-4B64-9DE7-BD9ACBA9E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124523"/>
          <a:ext cx="5974080" cy="160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262640" imgH="1946160" progId="Word.OpenDocumentText.12">
                  <p:embed/>
                </p:oleObj>
              </mc:Choice>
              <mc:Fallback>
                <p:oleObj name="Document" r:id="rId3" imgW="7262640" imgH="1946160" progId="Word.OpenDocumentTex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43D976-4079-4B64-9DE7-BD9ACBA9E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124523"/>
                        <a:ext cx="5974080" cy="160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E05B2A-BD21-4754-8EB8-077F9630C1F7}"/>
              </a:ext>
            </a:extLst>
          </p:cNvPr>
          <p:cNvSpPr txBox="1"/>
          <p:nvPr/>
        </p:nvSpPr>
        <p:spPr>
          <a:xfrm>
            <a:off x="152400" y="16253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34343"/>
              </a:buClr>
              <a:buSzPts val="1200"/>
            </a:pPr>
            <a:r>
              <a:rPr lang="en-GB" sz="1800" b="1" dirty="0">
                <a:solidFill>
                  <a:schemeClr val="dk1"/>
                </a:solidFill>
                <a:latin typeface="Didact Gothic"/>
                <a:sym typeface="Didact Gothic"/>
              </a:rPr>
              <a:t>Horizontal Orientation: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08FD0-EFD2-4928-948B-0BBAE1021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01" y="1379348"/>
            <a:ext cx="2069457" cy="23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BA0-7E3C-4640-9D85-AED636F7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58" y="388390"/>
            <a:ext cx="7704000" cy="564300"/>
          </a:xfrm>
        </p:spPr>
        <p:txBody>
          <a:bodyPr/>
          <a:lstStyle/>
          <a:p>
            <a:r>
              <a:rPr lang="en-US" dirty="0" err="1"/>
              <a:t>LayoutManager</a:t>
            </a:r>
            <a:r>
              <a:rPr lang="en-US" dirty="0"/>
              <a:t> for</a:t>
            </a:r>
            <a:r>
              <a:rPr lang="el-GR" dirty="0"/>
              <a:t> </a:t>
            </a:r>
            <a:r>
              <a:rPr lang="en-US" dirty="0" err="1"/>
              <a:t>RecyclerView</a:t>
            </a:r>
            <a:r>
              <a:rPr lang="en-US" dirty="0"/>
              <a:t>: </a:t>
            </a:r>
            <a:r>
              <a:rPr lang="en-US" dirty="0" err="1"/>
              <a:t>GridLayoutManager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9BC8A-6A4A-4611-921F-4F7458EE7A68}"/>
              </a:ext>
            </a:extLst>
          </p:cNvPr>
          <p:cNvSpPr txBox="1"/>
          <p:nvPr/>
        </p:nvSpPr>
        <p:spPr>
          <a:xfrm>
            <a:off x="0" y="4897279"/>
            <a:ext cx="59740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https://abhiandroid.com/materialdesign/recyclerview-gridview.html</a:t>
            </a:r>
            <a:endParaRPr lang="en-US" sz="8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43D976-4079-4B64-9DE7-BD9ACBA9E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556574"/>
              </p:ext>
            </p:extLst>
          </p:nvPr>
        </p:nvGraphicFramePr>
        <p:xfrm>
          <a:off x="152400" y="2125663"/>
          <a:ext cx="59213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262640" imgH="1946160" progId="Word.OpenDocumentText.12">
                  <p:embed/>
                </p:oleObj>
              </mc:Choice>
              <mc:Fallback>
                <p:oleObj name="Document" r:id="rId3" imgW="7262640" imgH="1946160" progId="Word.OpenDocumentTex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43D976-4079-4B64-9DE7-BD9ACBA9E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125663"/>
                        <a:ext cx="59213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E05B2A-BD21-4754-8EB8-077F9630C1F7}"/>
              </a:ext>
            </a:extLst>
          </p:cNvPr>
          <p:cNvSpPr txBox="1"/>
          <p:nvPr/>
        </p:nvSpPr>
        <p:spPr>
          <a:xfrm>
            <a:off x="152400" y="16253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434343"/>
              </a:buClr>
              <a:buSzPts val="1200"/>
            </a:pPr>
            <a:r>
              <a:rPr lang="en-GB" sz="1800" b="1" dirty="0">
                <a:solidFill>
                  <a:schemeClr val="dk1"/>
                </a:solidFill>
                <a:latin typeface="Didact Gothic"/>
                <a:sym typeface="Didact Gothic"/>
              </a:rPr>
              <a:t>Horizontal Orientation: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1A04B-0DD7-48D1-B22A-F7FF49A8D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013" y="1457325"/>
            <a:ext cx="1876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Adapter for</a:t>
            </a:r>
            <a:r>
              <a:rPr lang="el-GR" dirty="0"/>
              <a:t> </a:t>
            </a:r>
            <a:r>
              <a:rPr lang="en-US" dirty="0" err="1"/>
              <a:t>RecyclerView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40" name="Google Shape;1440;p29"/>
          <p:cNvSpPr/>
          <p:nvPr/>
        </p:nvSpPr>
        <p:spPr>
          <a:xfrm>
            <a:off x="8136600" y="0"/>
            <a:ext cx="287400" cy="2319000"/>
          </a:xfrm>
          <a:prstGeom prst="rect">
            <a:avLst/>
          </a:prstGeom>
          <a:solidFill>
            <a:srgbClr val="EE7A7A">
              <a:alpha val="7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82;p24">
            <a:extLst>
              <a:ext uri="{FF2B5EF4-FFF2-40B4-BE49-F238E27FC236}">
                <a16:creationId xmlns:a16="http://schemas.microsoft.com/office/drawing/2014/main" id="{D654A247-2797-4F29-8156-35576A9B8198}"/>
              </a:ext>
            </a:extLst>
          </p:cNvPr>
          <p:cNvSpPr txBox="1">
            <a:spLocks/>
          </p:cNvSpPr>
          <p:nvPr/>
        </p:nvSpPr>
        <p:spPr>
          <a:xfrm>
            <a:off x="319860" y="1202655"/>
            <a:ext cx="7704000" cy="340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idact Gothic"/>
              <a:buNone/>
              <a:defRPr sz="10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>
                <a:solidFill>
                  <a:srgbClr val="434343"/>
                </a:solidFill>
              </a:rPr>
              <a:t>Another Class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b="1" dirty="0">
                <a:solidFill>
                  <a:srgbClr val="434343"/>
                </a:solidFill>
              </a:rPr>
              <a:t>Extends </a:t>
            </a:r>
            <a:r>
              <a:rPr lang="en-US" sz="1800" dirty="0" err="1"/>
              <a:t>RecyclerView.Adapter</a:t>
            </a:r>
            <a:r>
              <a:rPr lang="en-GB" sz="1800" dirty="0">
                <a:solidFill>
                  <a:srgbClr val="434343"/>
                </a:solidFill>
              </a:rPr>
              <a:t> class</a:t>
            </a: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dirty="0">
                <a:solidFill>
                  <a:srgbClr val="434343"/>
                </a:solidFill>
              </a:rPr>
              <a:t>The instance of the Adapter is connected to the </a:t>
            </a:r>
            <a:r>
              <a:rPr lang="en-US" sz="1800" dirty="0" err="1">
                <a:solidFill>
                  <a:srgbClr val="434343"/>
                </a:solidFill>
              </a:rPr>
              <a:t>RecyclerView</a:t>
            </a:r>
            <a:r>
              <a:rPr lang="en-US" sz="1800" dirty="0">
                <a:solidFill>
                  <a:srgbClr val="434343"/>
                </a:solidFill>
              </a:rPr>
              <a:t> with the method </a:t>
            </a:r>
            <a:r>
              <a:rPr lang="en-US" sz="1800" dirty="0" err="1">
                <a:solidFill>
                  <a:srgbClr val="434343"/>
                </a:solidFill>
              </a:rPr>
              <a:t>setAdapter</a:t>
            </a:r>
            <a:r>
              <a:rPr lang="en-US" sz="1800" dirty="0">
                <a:solidFill>
                  <a:srgbClr val="434343"/>
                </a:solidFill>
              </a:rPr>
              <a:t>()</a:t>
            </a:r>
            <a:endParaRPr lang="en-GB" sz="1800" dirty="0">
              <a:solidFill>
                <a:srgbClr val="434343"/>
              </a:solidFill>
            </a:endParaRP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dirty="0"/>
              <a:t>Overrides three key methods</a:t>
            </a:r>
          </a:p>
          <a:p>
            <a:pPr marL="914400"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l-GR" sz="1800" b="1" dirty="0" err="1"/>
              <a:t>onCreateViewHolder</a:t>
            </a:r>
            <a:r>
              <a:rPr lang="el-GR" sz="1800" b="1" dirty="0"/>
              <a:t>(): </a:t>
            </a:r>
            <a:r>
              <a:rPr lang="en-US" sz="1800" dirty="0"/>
              <a:t>Creates and returns </a:t>
            </a:r>
            <a:r>
              <a:rPr lang="en-US" sz="1800" dirty="0" err="1"/>
              <a:t>ViewHolder</a:t>
            </a:r>
            <a:r>
              <a:rPr lang="en-US" sz="1800" dirty="0"/>
              <a:t> object</a:t>
            </a:r>
          </a:p>
          <a:p>
            <a:pPr marL="914400"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b="1" dirty="0" err="1"/>
              <a:t>onBindViewHolder</a:t>
            </a:r>
            <a:r>
              <a:rPr lang="en-US" sz="1800" b="1" dirty="0"/>
              <a:t>(): </a:t>
            </a:r>
            <a:r>
              <a:rPr lang="en-US" sz="1800" dirty="0"/>
              <a:t>Accepts the </a:t>
            </a:r>
            <a:r>
              <a:rPr lang="en-US" sz="1800" dirty="0" err="1"/>
              <a:t>ViewHolder</a:t>
            </a:r>
            <a:r>
              <a:rPr lang="en-US" sz="1800" dirty="0"/>
              <a:t> object created by </a:t>
            </a:r>
            <a:r>
              <a:rPr lang="el-GR" sz="1800" dirty="0" err="1"/>
              <a:t>onCreateViewHolder</a:t>
            </a:r>
            <a:r>
              <a:rPr lang="el-GR" sz="1800" dirty="0"/>
              <a:t>()</a:t>
            </a:r>
            <a:r>
              <a:rPr lang="en-US" sz="1800" dirty="0"/>
              <a:t>, fills it with the display data </a:t>
            </a:r>
          </a:p>
          <a:p>
            <a:pPr marL="914400"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b="1" dirty="0" err="1"/>
              <a:t>getItemCount</a:t>
            </a:r>
            <a:r>
              <a:rPr lang="en-US" sz="1800" b="1" dirty="0"/>
              <a:t>(): </a:t>
            </a:r>
            <a:r>
              <a:rPr lang="en-US" sz="1800" dirty="0"/>
              <a:t>Returns the number of list elements-objects</a:t>
            </a:r>
          </a:p>
          <a:p>
            <a:pPr marL="914400" indent="-304800">
              <a:buClr>
                <a:srgbClr val="434343"/>
              </a:buClr>
              <a:buSzPts val="1200"/>
              <a:buFont typeface="Didact Gothic"/>
              <a:buChar char="●"/>
            </a:pPr>
            <a:endParaRPr lang="en-GB" sz="600" b="1" dirty="0">
              <a:solidFill>
                <a:srgbClr val="434343"/>
              </a:solidFill>
            </a:endParaRPr>
          </a:p>
          <a:p>
            <a:pPr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GB" sz="1800" dirty="0">
                <a:solidFill>
                  <a:srgbClr val="434343"/>
                </a:solidFill>
              </a:rPr>
              <a:t>Has</a:t>
            </a:r>
            <a:r>
              <a:rPr lang="en-GB" sz="1800" b="1" dirty="0">
                <a:solidFill>
                  <a:srgbClr val="434343"/>
                </a:solidFill>
              </a:rPr>
              <a:t> </a:t>
            </a:r>
            <a:r>
              <a:rPr lang="en-US" sz="1800" u="sng" dirty="0" err="1"/>
              <a:t>ViewHolder</a:t>
            </a:r>
            <a:r>
              <a:rPr lang="en-US" sz="1800" u="sng" dirty="0"/>
              <a:t> extends </a:t>
            </a:r>
            <a:r>
              <a:rPr lang="en-US" sz="1800" u="sng" dirty="0" err="1"/>
              <a:t>RecyclerView.ViewHolder</a:t>
            </a:r>
            <a:r>
              <a:rPr lang="en-US" sz="1800" dirty="0"/>
              <a:t> as </a:t>
            </a:r>
            <a:r>
              <a:rPr lang="en-GB" sz="1800" b="1" dirty="0">
                <a:solidFill>
                  <a:srgbClr val="434343"/>
                </a:solidFill>
              </a:rPr>
              <a:t>nested class </a:t>
            </a:r>
          </a:p>
          <a:p>
            <a:pPr marL="914400" indent="-304800">
              <a:buClr>
                <a:srgbClr val="434343"/>
              </a:buClr>
              <a:buSzPts val="1200"/>
              <a:buFont typeface="Didact Gothic"/>
              <a:buChar char="●"/>
            </a:pPr>
            <a:r>
              <a:rPr lang="en-US" sz="1800" dirty="0" err="1"/>
              <a:t>ViewHolder</a:t>
            </a:r>
            <a:r>
              <a:rPr lang="en-US" sz="1800" dirty="0"/>
              <a:t> has-includes the Views that represent a list object</a:t>
            </a:r>
          </a:p>
          <a:p>
            <a:pPr marL="609600" indent="0">
              <a:buClr>
                <a:srgbClr val="434343"/>
              </a:buClr>
              <a:buSzPts val="1200"/>
            </a:pPr>
            <a:endParaRPr lang="en-US" sz="18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coms Thesis by Slidesgo">
  <a:themeElements>
    <a:clrScheme name="Simple Light">
      <a:dk1>
        <a:srgbClr val="383838"/>
      </a:dk1>
      <a:lt1>
        <a:srgbClr val="FAFAFA"/>
      </a:lt1>
      <a:dk2>
        <a:srgbClr val="EE7A7A"/>
      </a:dk2>
      <a:lt2>
        <a:srgbClr val="F34242"/>
      </a:lt2>
      <a:accent1>
        <a:srgbClr val="5CF1F1"/>
      </a:accent1>
      <a:accent2>
        <a:srgbClr val="A2F3F3"/>
      </a:accent2>
      <a:accent3>
        <a:srgbClr val="383838"/>
      </a:accent3>
      <a:accent4>
        <a:srgbClr val="FAFAFA"/>
      </a:accent4>
      <a:accent5>
        <a:srgbClr val="EE7A7A"/>
      </a:accent5>
      <a:accent6>
        <a:srgbClr val="A2F3F3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443</Words>
  <Application>Microsoft Office PowerPoint</Application>
  <PresentationFormat>On-screen Show (16:9)</PresentationFormat>
  <Paragraphs>59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</vt:lpstr>
      <vt:lpstr>Didact Gothic</vt:lpstr>
      <vt:lpstr>Lora</vt:lpstr>
      <vt:lpstr>Abel</vt:lpstr>
      <vt:lpstr>Roboto Condensed</vt:lpstr>
      <vt:lpstr>Oswald</vt:lpstr>
      <vt:lpstr>Roboto Mono</vt:lpstr>
      <vt:lpstr>Arial</vt:lpstr>
      <vt:lpstr>Telecoms Thesis by Slidesgo</vt:lpstr>
      <vt:lpstr>OpenDocument Text</vt:lpstr>
      <vt:lpstr>RecyclerView</vt:lpstr>
      <vt:lpstr>What is a RecyclerView? </vt:lpstr>
      <vt:lpstr>01.</vt:lpstr>
      <vt:lpstr>01</vt:lpstr>
      <vt:lpstr>LayoutManager for RecyclerView: </vt:lpstr>
      <vt:lpstr>LayoutManager for RecyclerView: LinearLayoutManager </vt:lpstr>
      <vt:lpstr>LayoutManager for RecyclerView: LinearLayoutManager </vt:lpstr>
      <vt:lpstr>LayoutManager for RecyclerView: GridLayoutManager </vt:lpstr>
      <vt:lpstr>Adapter for RecyclerView </vt:lpstr>
      <vt:lpstr>Basic Java code for Adapter and ViewHolder </vt:lpstr>
      <vt:lpstr>View Item Layout Definition  </vt:lpstr>
      <vt:lpstr>- Jedi Master Yoda</vt:lpstr>
      <vt:lpstr>THANK YOU</vt:lpstr>
      <vt:lpstr>“Too many things, how do I add them all together?”</vt:lpstr>
      <vt:lpstr>CODING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TELECOMS THESIS</dc:title>
  <cp:lastModifiedBy>Nikolas Petrou</cp:lastModifiedBy>
  <cp:revision>18</cp:revision>
  <dcterms:modified xsi:type="dcterms:W3CDTF">2020-12-30T16:13:38Z</dcterms:modified>
</cp:coreProperties>
</file>