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57" r:id="rId10"/>
    <p:sldId id="258" r:id="rId11"/>
    <p:sldId id="259" r:id="rId12"/>
    <p:sldId id="263" r:id="rId13"/>
    <p:sldId id="260" r:id="rId14"/>
    <p:sldId id="261" r:id="rId15"/>
    <p:sldId id="264" r:id="rId1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A2E8D679-5D5F-4B0F-A038-73AEA53E3DF9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Section 2" id="{D3AF5D90-FD80-4C90-9A99-8348E36B212D}">
          <p14:sldIdLst>
            <p14:sldId id="257"/>
            <p14:sldId id="258"/>
            <p14:sldId id="259"/>
            <p14:sldId id="263"/>
            <p14:sldId id="260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b="1" cap="all" spc="0" baseline="0" dirty="0">
                <a:ln w="9000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b="1" cap="all" spc="0" baseline="0" dirty="0">
                <a:ln w="9000" cmpd="sng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Android version user distribution</a:t>
            </a:r>
          </a:p>
        </c:rich>
      </c:tx>
      <c:layout>
        <c:manualLayout>
          <c:xMode val="edge"/>
          <c:yMode val="edge"/>
          <c:x val="0.16023741319444457"/>
          <c:y val="3.6424291938997821E-2"/>
        </c:manualLayout>
      </c:layout>
      <c:overlay val="0"/>
    </c:title>
    <c:autoTitleDeleted val="0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8222003499562552E-2"/>
          <c:y val="0.15276089324618741"/>
          <c:w val="0.5856701388888893"/>
          <c:h val="0.73495860566448845"/>
        </c:manualLayout>
      </c:layout>
      <c:pie3D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 Android versions distribution</c:v>
                </c:pt>
              </c:strCache>
            </c:strRef>
          </c:tx>
          <c:dLbls>
            <c:dLbl>
              <c:idx val="0"/>
              <c:layout>
                <c:manualLayout>
                  <c:x val="-3.2813429571303558E-2"/>
                  <c:y val="9.012627588218145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6.6%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1AE-4289-9337-EA47868BD898}"/>
                </c:ext>
              </c:extLst>
            </c:dLbl>
            <c:dLbl>
              <c:idx val="1"/>
              <c:layout>
                <c:manualLayout>
                  <c:x val="-8.5314960629921263E-2"/>
                  <c:y val="0.1019412365121026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14.5%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AE-4289-9337-EA47868BD898}"/>
                </c:ext>
              </c:extLst>
            </c:dLbl>
            <c:dLbl>
              <c:idx val="2"/>
              <c:layout>
                <c:manualLayout>
                  <c:x val="-0.10687560148731413"/>
                  <c:y val="-0.111353893263342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27.7%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1AE-4289-9337-EA47868BD898}"/>
                </c:ext>
              </c:extLst>
            </c:dLbl>
            <c:dLbl>
              <c:idx val="3"/>
              <c:layout>
                <c:manualLayout>
                  <c:x val="0.11857195975503068"/>
                  <c:y val="-9.015237678623512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AE-4289-9337-EA47868BD898}"/>
                </c:ext>
              </c:extLst>
            </c:dLbl>
            <c:dLbl>
              <c:idx val="4"/>
              <c:layout>
                <c:manualLayout>
                  <c:x val="7.693219597550309E-2"/>
                  <c:y val="0.1075278506853309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17.8%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1AE-4289-9337-EA47868BD89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0.2%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1AE-4289-9337-EA47868BD89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Φύλλο1!$A$2:$A$7</c:f>
              <c:strCache>
                <c:ptCount val="6"/>
                <c:pt idx="0">
                  <c:v>Jelly Bean (4.1.x, 4.2.x, 4.3.x)</c:v>
                </c:pt>
                <c:pt idx="1">
                  <c:v>KitKat (4.4)</c:v>
                </c:pt>
                <c:pt idx="2">
                  <c:v>Lollipop (5.0, 5.1)</c:v>
                </c:pt>
                <c:pt idx="3">
                  <c:v>Marshmallow (6.0)</c:v>
                </c:pt>
                <c:pt idx="4">
                  <c:v>Nougat (7.0, 7.1)</c:v>
                </c:pt>
                <c:pt idx="5">
                  <c:v>Oreo (8.0)</c:v>
                </c:pt>
              </c:strCache>
            </c:strRef>
          </c:cat>
          <c:val>
            <c:numRef>
              <c:f>Φύλλο1!$B$2:$B$7</c:f>
              <c:numCache>
                <c:formatCode>0.00%</c:formatCode>
                <c:ptCount val="6"/>
                <c:pt idx="0">
                  <c:v>6.6000000000000003E-2</c:v>
                </c:pt>
                <c:pt idx="1">
                  <c:v>0.14500000000000005</c:v>
                </c:pt>
                <c:pt idx="2">
                  <c:v>0.27700000000000002</c:v>
                </c:pt>
                <c:pt idx="3" formatCode="0%">
                  <c:v>0.32000000000000012</c:v>
                </c:pt>
                <c:pt idx="4">
                  <c:v>0.17800000000000005</c:v>
                </c:pt>
                <c:pt idx="5">
                  <c:v>2.0000000000000009E-3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AE-4289-9337-EA47868BD89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0FC5-51F2-4319-B886-40F1E2DC9C5F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EBBED-3643-4387-8F31-01804206DB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377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EBBED-3643-4387-8F31-01804206DB1D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958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32ABB-1459-4505-96AD-7C6295DBC63B}" type="slidenum">
              <a:rPr lang="el-GR" smtClean="0">
                <a:solidFill>
                  <a:prstClr val="black"/>
                </a:solidFill>
              </a:rPr>
              <a:pPr/>
              <a:t>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8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32ABB-1459-4505-96AD-7C6295DBC63B}" type="slidenum">
              <a:rPr lang="el-GR" smtClean="0">
                <a:solidFill>
                  <a:prstClr val="black"/>
                </a:solidFill>
              </a:rPr>
              <a:pPr/>
              <a:t>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59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3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2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35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60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64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5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91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03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21C24-0566-4251-A50F-9B47E6FF132A}" type="datetimeFigureOut">
              <a:rPr lang="el-GR" smtClean="0"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8B6B-F8BC-4295-B01B-C5E83FB4968C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FB38-0ABF-413A-BAEF-4F5D448124B2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30/11/2017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6C0E-5322-47BF-A4C0-2718A3075D1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9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280831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tIns="0" bIns="0">
            <a:normAutofit/>
          </a:bodyPr>
          <a:lstStyle/>
          <a:p>
            <a:r>
              <a:rPr 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ANDROID FOR BEGINNERS</a:t>
            </a:r>
            <a:endParaRPr lang="el-GR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  <a:cs typeface="Aharoni" pitchFamily="2" charset="-79"/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1763688" y="2996952"/>
            <a:ext cx="684076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el-GR" sz="3600" b="1" cap="all" dirty="0">
                <a:ln w="0">
                  <a:solidFill>
                    <a:prstClr val="black"/>
                  </a:solidFill>
                </a:ln>
                <a:solidFill>
                  <a:srgbClr val="1F497D">
                    <a:lumMod val="75000"/>
                  </a:srgbClr>
                </a:solidFill>
                <a:effectLst>
                  <a:reflection blurRad="12700" stA="50000" endPos="50000" dist="5000" dir="5400000" sy="-100000" rotWithShape="0"/>
                </a:effectLst>
              </a:rPr>
              <a:t>ΒΑΣΙΚΕΣ ΘΕΩΡΗΤΙΚΕΣ ΑΡΧΕΣ</a:t>
            </a:r>
          </a:p>
        </p:txBody>
      </p:sp>
      <p:pic>
        <p:nvPicPr>
          <p:cNvPr id="11" name="10 - Εικόνα" descr="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276872"/>
            <a:ext cx="2088232" cy="1944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1FF81-155F-48BF-95B7-CF9D0E6B87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9" y="5329130"/>
            <a:ext cx="1528870" cy="1528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8359C2-1BA5-4B32-9069-EBFABBF750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512151"/>
            <a:ext cx="3047810" cy="11628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7664" y="5501455"/>
            <a:ext cx="42312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l-GR" sz="19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Ευστράτιος Βούλγαρης</a:t>
            </a:r>
          </a:p>
          <a:p>
            <a:pPr lvl="2"/>
            <a:r>
              <a:rPr lang="el-GR" sz="19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Προπτυχιακός Φοιτητής </a:t>
            </a:r>
          </a:p>
          <a:p>
            <a:pPr lvl="2"/>
            <a:r>
              <a:rPr lang="el-GR" sz="19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Τμήμα Πληροφορικής Α.Π.Θ</a:t>
            </a:r>
            <a:endParaRPr lang="en-US" sz="19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aur" panose="02030504050205020304" pitchFamily="18" charset="0"/>
            </a:endParaRPr>
          </a:p>
          <a:p>
            <a:pPr lvl="2"/>
            <a:r>
              <a:rPr lang="en-US" sz="19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aur" panose="02030504050205020304" pitchFamily="18" charset="0"/>
              </a:rPr>
              <a:t>voulefst@csd.auth.gr</a:t>
            </a:r>
            <a:r>
              <a:rPr lang="el-GR" dirty="0"/>
              <a:t>	</a:t>
            </a:r>
          </a:p>
          <a:p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433962"/>
      </p:ext>
    </p:extLst>
  </p:cSld>
  <p:clrMapOvr>
    <a:masterClrMapping/>
  </p:clrMapOvr>
  <p:transition spd="med"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 dirty="0">
                <a:ln w="9000" cmpd="sng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activities</a:t>
            </a:r>
            <a:endParaRPr lang="el-GR" sz="5400" dirty="0">
              <a:ln w="9000" cmpd="sng">
                <a:solidFill>
                  <a:sysClr val="windowText" lastClr="000000"/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/>
              <a:t>Μία δραστηριότητα (</a:t>
            </a:r>
            <a:r>
              <a:rPr lang="el-GR" dirty="0" err="1"/>
              <a:t>activity</a:t>
            </a:r>
            <a:r>
              <a:rPr lang="el-GR" dirty="0"/>
              <a:t>) αντιπροσωπεύει μια συγκεκριμένη οθόνη </a:t>
            </a:r>
            <a:r>
              <a:rPr lang="en-US" dirty="0"/>
              <a:t>-</a:t>
            </a:r>
            <a:r>
              <a:rPr lang="el-GR" dirty="0"/>
              <a:t> </a:t>
            </a:r>
            <a:r>
              <a:rPr lang="el-GR" dirty="0" err="1"/>
              <a:t>διεπαφή</a:t>
            </a:r>
            <a:r>
              <a:rPr lang="el-GR" dirty="0"/>
              <a:t> χρήστη,</a:t>
            </a:r>
            <a:br>
              <a:rPr lang="en-US" dirty="0">
                <a:latin typeface="+mn-ea"/>
                <a:cs typeface="+mn-ea"/>
              </a:rPr>
            </a:br>
            <a:r>
              <a:rPr lang="el-GR" dirty="0"/>
              <a:t>π.χ. η αρχική οθόνη μιας εφαρμογής ή μια οθόνη επιλογών/ρυθμίσεων αποτελούν δύο διαφορετικά </a:t>
            </a:r>
            <a:r>
              <a:rPr lang="el-GR" dirty="0" err="1"/>
              <a:t>activities</a:t>
            </a:r>
            <a:r>
              <a:rPr lang="el-GR" dirty="0"/>
              <a:t>. </a:t>
            </a:r>
            <a:endParaRPr lang="en-US" dirty="0"/>
          </a:p>
          <a:p>
            <a:r>
              <a:rPr lang="el-GR" dirty="0"/>
              <a:t>Κάθε activity κληρονομεί στοιχεία από τη κύρια κλάση «</a:t>
            </a:r>
            <a:r>
              <a:rPr lang="el-GR" dirty="0" err="1"/>
              <a:t>Activity</a:t>
            </a:r>
            <a:r>
              <a:rPr lang="el-GR" dirty="0"/>
              <a:t>» του Android.</a:t>
            </a:r>
          </a:p>
        </p:txBody>
      </p:sp>
      <p:pic>
        <p:nvPicPr>
          <p:cNvPr id="4" name="3 - Εικόνα" descr="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0" y="49530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AndroidManifest.xml</a:t>
            </a:r>
            <a:endParaRPr lang="el-GR" sz="5400" b="1" dirty="0">
              <a:ln w="19050">
                <a:solidFill>
                  <a:sysClr val="windowText" lastClr="000000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2600" dirty="0"/>
              <a:t>Οι χρήσεις του αρχείου AndroidManifest.xml εστιάζουν:  </a:t>
            </a:r>
          </a:p>
          <a:p>
            <a:r>
              <a:rPr lang="el-GR" sz="2600" dirty="0"/>
              <a:t>Στις  άδειες που ζητάει η εφαρμογή (π.χ. άδεια για τη χρήση της κάμερας).</a:t>
            </a:r>
          </a:p>
          <a:p>
            <a:r>
              <a:rPr lang="el-GR" sz="2600" dirty="0"/>
              <a:t>Στα activities που περιέχει η εφαρμογή και πρέπει να αναφέρονται μέσα στο αρχείο. </a:t>
            </a:r>
          </a:p>
          <a:p>
            <a:r>
              <a:rPr lang="el-GR" sz="2600" dirty="0"/>
              <a:t>Στις πιθανές βιβλιοθήκες που μπορεί να χρησιμοποιεί η εφαρμογή (</a:t>
            </a:r>
            <a:r>
              <a:rPr lang="el-GR" sz="2600" dirty="0" err="1"/>
              <a:t>Google</a:t>
            </a:r>
            <a:r>
              <a:rPr lang="el-GR" sz="2600" dirty="0"/>
              <a:t> </a:t>
            </a:r>
            <a:r>
              <a:rPr lang="el-GR" sz="2600" dirty="0" err="1"/>
              <a:t>Maps</a:t>
            </a:r>
            <a:r>
              <a:rPr lang="el-GR" sz="2600" dirty="0"/>
              <a:t>). </a:t>
            </a:r>
          </a:p>
          <a:p>
            <a:r>
              <a:rPr lang="el-GR" sz="2600" dirty="0"/>
              <a:t>Στις πιθανές αλλαγές στην ροή της εφαρμογής (π.χ. η χρήση ενός </a:t>
            </a:r>
            <a:r>
              <a:rPr lang="el-GR" sz="2600" dirty="0" err="1"/>
              <a:t>SplashScreen</a:t>
            </a:r>
            <a:r>
              <a:rPr lang="el-GR" sz="2600" dirty="0"/>
              <a:t> πριν την εκκίνηση της εφαρμογής). </a:t>
            </a:r>
          </a:p>
          <a:p>
            <a:r>
              <a:rPr lang="el-GR" sz="2600" dirty="0"/>
              <a:t>Στο εικονίδιο της εφαρμογής. </a:t>
            </a:r>
          </a:p>
        </p:txBody>
      </p:sp>
      <p:pic>
        <p:nvPicPr>
          <p:cNvPr id="5" name="4 - Εικόνα" descr="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5373216"/>
            <a:ext cx="1187624" cy="14847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l-GR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Γιατί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Resources files?</a:t>
            </a:r>
            <a:r>
              <a:rPr lang="el-GR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	 </a:t>
            </a:r>
            <a:b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(res directory)</a:t>
            </a:r>
            <a:endParaRPr lang="el-GR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4355976" y="1628800"/>
            <a:ext cx="4788024" cy="4997152"/>
          </a:xfrm>
        </p:spPr>
        <p:txBody>
          <a:bodyPr anchor="ctr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sz="3300" dirty="0">
                <a:latin typeface="Times New Roman" pitchFamily="18" charset="0"/>
                <a:cs typeface="Times New Roman" pitchFamily="18" charset="0"/>
              </a:rPr>
              <a:t>Είναι καλή προγραμματιστική τακτική να κρατάμε τα στοιχεία της εφαρμογής μας (εικόνες,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layouts </a:t>
            </a:r>
            <a:r>
              <a:rPr lang="el-GR" sz="3300" dirty="0">
                <a:latin typeface="Times New Roman" pitchFamily="18" charset="0"/>
                <a:cs typeface="Times New Roman" pitchFamily="18" charset="0"/>
              </a:rPr>
              <a:t>κτλ.) σε ξεχωριστούς υποφακέλους του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 folder.</a:t>
            </a:r>
            <a:r>
              <a:rPr lang="el-GR" sz="33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3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3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l-GR" sz="3300" dirty="0">
                <a:latin typeface="Times New Roman" pitchFamily="18" charset="0"/>
                <a:cs typeface="Times New Roman" pitchFamily="18" charset="0"/>
              </a:rPr>
              <a:t>Αυτή η πρακτική μας βοηθά:</a:t>
            </a: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3300" dirty="0">
                <a:latin typeface="Times New Roman" pitchFamily="18" charset="0"/>
                <a:cs typeface="Times New Roman" pitchFamily="18" charset="0"/>
              </a:rPr>
              <a:t>Στη συντήρηση και στην εύκολη ενημέρωση κάποιων στοιχείων της εφαρμογής χωρίς να χρειαστεί να πειράξουμε τη λογική της .</a:t>
            </a:r>
          </a:p>
          <a:p>
            <a:r>
              <a:rPr lang="el-GR" sz="3300" dirty="0" err="1">
                <a:latin typeface="Times New Roman" pitchFamily="18" charset="0"/>
                <a:cs typeface="Times New Roman" pitchFamily="18" charset="0"/>
              </a:rPr>
              <a:t>Στ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l-GR" sz="3300" dirty="0">
                <a:latin typeface="Times New Roman" pitchFamily="18" charset="0"/>
                <a:cs typeface="Times New Roman" pitchFamily="18" charset="0"/>
              </a:rPr>
              <a:t> να παρέχουμε προσαρμοσμένη διεπαφή στους χρήστες από διαφορετικές περιοχές ή διαφορετικές  συσκευές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l-GR" sz="3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916832"/>
            <a:ext cx="4176463" cy="4103193"/>
          </a:xfrm>
        </p:spPr>
      </p:pic>
      <p:pic>
        <p:nvPicPr>
          <p:cNvPr id="6" name="4 - Εικόνα" descr="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3" y="5532426"/>
            <a:ext cx="1043608" cy="1328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- Εικόνα" descr="Projects-Folder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1753606" cy="1490565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395536" y="162880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itchFamily="2" charset="-79"/>
                <a:cs typeface="Aharoni" pitchFamily="2" charset="-79"/>
              </a:rPr>
              <a:t>Android</a:t>
            </a:r>
          </a:p>
          <a:p>
            <a:r>
              <a:rPr lang="en-US" b="1" dirty="0">
                <a:latin typeface="Aharoni" pitchFamily="2" charset="-79"/>
                <a:cs typeface="Aharoni" pitchFamily="2" charset="-79"/>
              </a:rPr>
              <a:t>Project</a:t>
            </a:r>
          </a:p>
          <a:p>
            <a:endParaRPr lang="el-GR" dirty="0"/>
          </a:p>
        </p:txBody>
      </p:sp>
      <p:cxnSp>
        <p:nvCxnSpPr>
          <p:cNvPr id="9" name="8 - Ευθύγραμμο βέλος σύνδεσης"/>
          <p:cNvCxnSpPr>
            <a:cxnSpLocks/>
            <a:stCxn id="3" idx="2"/>
            <a:endCxn id="12" idx="1"/>
          </p:cNvCxnSpPr>
          <p:nvPr/>
        </p:nvCxnSpPr>
        <p:spPr>
          <a:xfrm>
            <a:off x="876803" y="2687317"/>
            <a:ext cx="758842" cy="16112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- Έλλειψη"/>
          <p:cNvSpPr/>
          <p:nvPr/>
        </p:nvSpPr>
        <p:spPr>
          <a:xfrm>
            <a:off x="1403648" y="4077072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haroni" pitchFamily="2" charset="-79"/>
                <a:cs typeface="Aharoni" pitchFamily="2" charset="-79"/>
              </a:rPr>
              <a:t>BUILD</a:t>
            </a:r>
            <a:endParaRPr lang="el-GR" sz="2000" b="1" dirty="0">
              <a:cs typeface="Aharoni" pitchFamily="2" charset="-79"/>
            </a:endParaRPr>
          </a:p>
        </p:txBody>
      </p:sp>
      <p:sp>
        <p:nvSpPr>
          <p:cNvPr id="14" name="13 - TextBox"/>
          <p:cNvSpPr txBox="1"/>
          <p:nvPr/>
        </p:nvSpPr>
        <p:spPr>
          <a:xfrm>
            <a:off x="1547664" y="350100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haroni" pitchFamily="2" charset="-79"/>
                <a:cs typeface="Aharoni" pitchFamily="2" charset="-79"/>
              </a:rPr>
              <a:t>GRADLE</a:t>
            </a:r>
            <a:endParaRPr lang="el-GR" b="1" dirty="0">
              <a:cs typeface="Aharoni" pitchFamily="2" charset="-79"/>
            </a:endParaRPr>
          </a:p>
        </p:txBody>
      </p:sp>
      <p:cxnSp>
        <p:nvCxnSpPr>
          <p:cNvPr id="16" name="15 - Ευθύγραμμο βέλος σύνδεσης"/>
          <p:cNvCxnSpPr>
            <a:cxnSpLocks/>
            <a:stCxn id="12" idx="6"/>
            <a:endCxn id="17" idx="1"/>
          </p:cNvCxnSpPr>
          <p:nvPr/>
        </p:nvCxnSpPr>
        <p:spPr>
          <a:xfrm>
            <a:off x="2987824" y="4833156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16 - Εικόνα" descr="roadofru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3861048"/>
            <a:ext cx="1728192" cy="2016224"/>
          </a:xfrm>
          <a:prstGeom prst="rect">
            <a:avLst/>
          </a:prstGeom>
        </p:spPr>
      </p:pic>
      <p:cxnSp>
        <p:nvCxnSpPr>
          <p:cNvPr id="19" name="18 - Ευθύγραμμο βέλος σύνδεσης"/>
          <p:cNvCxnSpPr>
            <a:cxnSpLocks/>
            <a:stCxn id="17" idx="3"/>
            <a:endCxn id="21" idx="2"/>
          </p:cNvCxnSpPr>
          <p:nvPr/>
        </p:nvCxnSpPr>
        <p:spPr>
          <a:xfrm flipV="1">
            <a:off x="5796136" y="4545124"/>
            <a:ext cx="864096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20 - Έλλειψη"/>
          <p:cNvSpPr/>
          <p:nvPr/>
        </p:nvSpPr>
        <p:spPr>
          <a:xfrm>
            <a:off x="6660232" y="3789040"/>
            <a:ext cx="147565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SIGN</a:t>
            </a:r>
            <a:endParaRPr lang="el-GR" sz="2000" b="1" dirty="0">
              <a:solidFill>
                <a:schemeClr val="bg1"/>
              </a:solidFill>
              <a:cs typeface="Aharoni" pitchFamily="2" charset="-79"/>
            </a:endParaRPr>
          </a:p>
        </p:txBody>
      </p:sp>
      <p:cxnSp>
        <p:nvCxnSpPr>
          <p:cNvPr id="39" name="38 - Ευθύγραμμο βέλος σύνδεσης"/>
          <p:cNvCxnSpPr>
            <a:cxnSpLocks/>
            <a:stCxn id="21" idx="0"/>
            <a:endCxn id="44" idx="2"/>
          </p:cNvCxnSpPr>
          <p:nvPr/>
        </p:nvCxnSpPr>
        <p:spPr>
          <a:xfrm flipV="1">
            <a:off x="7398060" y="2420888"/>
            <a:ext cx="540060" cy="136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43 - Στρογγυλεμένο ορθογώνιο"/>
          <p:cNvSpPr/>
          <p:nvPr/>
        </p:nvSpPr>
        <p:spPr>
          <a:xfrm>
            <a:off x="6948264" y="1412776"/>
            <a:ext cx="19797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INSTALL ON DEVICE </a:t>
            </a:r>
            <a:endParaRPr lang="el-GR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47" name="46 - TextBox"/>
          <p:cNvSpPr txBox="1"/>
          <p:nvPr/>
        </p:nvSpPr>
        <p:spPr>
          <a:xfrm>
            <a:off x="7534804" y="96591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haroni" pitchFamily="2" charset="-79"/>
                <a:cs typeface="Aharoni" pitchFamily="2" charset="-79"/>
              </a:rPr>
              <a:t>ADB</a:t>
            </a:r>
            <a:endParaRPr lang="el-GR" sz="2400" b="1" dirty="0">
              <a:cs typeface="Aharoni" pitchFamily="2" charset="-79"/>
            </a:endParaRPr>
          </a:p>
        </p:txBody>
      </p:sp>
      <p:sp>
        <p:nvSpPr>
          <p:cNvPr id="119" name="118 - Ορθογώνιο"/>
          <p:cNvSpPr/>
          <p:nvPr/>
        </p:nvSpPr>
        <p:spPr>
          <a:xfrm>
            <a:off x="1547664" y="0"/>
            <a:ext cx="57606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5400" b="1" dirty="0">
                <a:ln w="17780" cmpd="sng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rgbClr val="92D05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Πατώντας </a:t>
            </a:r>
            <a:r>
              <a:rPr lang="en-US" sz="5400" b="1" dirty="0">
                <a:ln w="17780" cmpd="sng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rgbClr val="92D05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RUN…</a:t>
            </a:r>
            <a:endParaRPr lang="el-GR" sz="5400" b="1" dirty="0">
              <a:ln w="17780" cmpd="sng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rgbClr val="92D05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4" grpId="0"/>
      <p:bldP spid="21" grpId="0" animBg="1"/>
      <p:bldP spid="44" grpId="0" animBg="1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619672" y="1340768"/>
            <a:ext cx="9001000" cy="1508105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l-GR" sz="4600" b="1" cap="all" dirty="0">
                <a:ln w="0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reflection blurRad="12700" stA="50000" endPos="50000" dist="5000" dir="5400000" sy="-100000" rotWithShape="0"/>
                </a:effectLst>
              </a:rPr>
              <a:t>ΕΙΣΤΕ ΕΤΟΙΜΟΙ ΝΑ ΔΗΜΙΟΥΡΓΗΣΕΤΕ ΤΟ ΠΡΩΤΟ ΣΑΣ </a:t>
            </a:r>
            <a:r>
              <a:rPr lang="en-US" sz="4600" b="1" cap="all" dirty="0">
                <a:ln w="0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reflection blurRad="12700" stA="50000" endPos="50000" dist="5000" dir="5400000" sy="-100000" rotWithShape="0"/>
                </a:effectLst>
              </a:rPr>
              <a:t>APP ?</a:t>
            </a:r>
            <a:endParaRPr lang="el-GR" sz="4600" b="1" cap="all" dirty="0">
              <a:ln w="0">
                <a:solidFill>
                  <a:sysClr val="windowText" lastClr="000000"/>
                </a:solidFill>
              </a:ln>
              <a:solidFill>
                <a:srgbClr val="92D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" name="6 - Εικόνα" descr="ma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5229200"/>
            <a:ext cx="1152128" cy="1080120"/>
          </a:xfrm>
          <a:prstGeom prst="rect">
            <a:avLst/>
          </a:prstGeom>
        </p:spPr>
      </p:pic>
      <p:sp>
        <p:nvSpPr>
          <p:cNvPr id="8" name="7 - TextBox"/>
          <p:cNvSpPr txBox="1"/>
          <p:nvPr/>
        </p:nvSpPr>
        <p:spPr>
          <a:xfrm>
            <a:off x="1763688" y="551723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voulefst@csd.auth.gr</a:t>
            </a:r>
            <a:endParaRPr lang="el-GR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haroni" pitchFamily="2" charset="-79"/>
            </a:endParaRPr>
          </a:p>
        </p:txBody>
      </p:sp>
      <p:pic>
        <p:nvPicPr>
          <p:cNvPr id="9" name="8 - Εικόνα" descr="android_bo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725144"/>
            <a:ext cx="1944216" cy="2060848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8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2867 C -0.03542 -0.17345 -0.07066 -0.31799 -0.12865 -0.29764 C -0.18698 -0.27706 -0.30191 0.08164 -0.34931 0.09413 C -0.39653 0.10685 -0.40365 -0.16975 -0.41337 -0.22248 " pathEditMode="relative" rAng="0" ptsTypes="aaaA">
                                      <p:cBhvr>
                                        <p:cTn id="1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0" y="-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5400" b="1" dirty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Λίγα λόγια για το </a:t>
            </a:r>
            <a:r>
              <a:rPr lang="en-US" sz="5400" b="1" dirty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r>
              <a:rPr lang="el-GR" sz="5400" b="1" dirty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Το </a:t>
            </a:r>
            <a:r>
              <a:rPr lang="el-GR" sz="4000" b="1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 είναι λειτουργικό σύστημα για διάφορες συσκευές (</a:t>
            </a:r>
            <a:r>
              <a:rPr lang="el-GR" sz="4000" dirty="0" err="1"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4000" dirty="0" err="1">
                <a:latin typeface="Times New Roman" pitchFamily="18" charset="0"/>
                <a:cs typeface="Times New Roman" pitchFamily="18" charset="0"/>
              </a:rPr>
              <a:t>phones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4000" dirty="0" err="1"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4000" dirty="0" err="1">
                <a:latin typeface="Times New Roman" pitchFamily="18" charset="0"/>
                <a:cs typeface="Times New Roman" pitchFamily="18" charset="0"/>
              </a:rPr>
              <a:t>watches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4000" dirty="0" err="1"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 TV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) .</a:t>
            </a: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 Αρχικά αναπτύχθηκε από την 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και αργότερα από την 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Open Handset Alliance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l-GR" sz="40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Βασίζεται στον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Linux Kernel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Επιτρέπει την ανάπτυξη εφαρμογών με </a:t>
            </a:r>
            <a:r>
              <a:rPr lang="el-GR" sz="4000" b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και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C++, Kotlin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el-GR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1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47650" y="190500"/>
            <a:ext cx="8229600" cy="1143000"/>
          </a:xfrm>
        </p:spPr>
        <p:txBody>
          <a:bodyPr>
            <a:normAutofit/>
          </a:bodyPr>
          <a:lstStyle/>
          <a:p>
            <a:r>
              <a:rPr lang="el-GR" sz="5400" b="1" dirty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Γιατί </a:t>
            </a:r>
            <a:r>
              <a:rPr lang="el-GR" sz="5400" b="1" dirty="0" err="1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r>
              <a:rPr lang="el-GR" sz="5400" b="1" dirty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;</a:t>
            </a:r>
            <a:endParaRPr lang="el-GR" sz="5400" b="1" dirty="0">
              <a:solidFill>
                <a:srgbClr val="92D05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39552" y="1457400"/>
            <a:ext cx="8229600" cy="540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Το Android είναι το πιο ευρέως διαδεδομένο λογισμικό στον κόσμο.</a:t>
            </a:r>
          </a:p>
          <a:p>
            <a:pPr algn="just">
              <a:spcBef>
                <a:spcPts val="3000"/>
              </a:spcBef>
              <a:buFont typeface="Wingdings" pitchFamily="2" charset="2"/>
              <a:buChar char="Ø"/>
            </a:pP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Έχει τους περισσότερους ενεργούς χρήστες σε σχέση με τα υπόλοιπα λειτουργικά συστήματα.</a:t>
            </a:r>
          </a:p>
        </p:txBody>
      </p:sp>
      <p:pic>
        <p:nvPicPr>
          <p:cNvPr id="5" name="4 - Εικόνα" descr="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Android-Versions-Histo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36172"/>
      </p:ext>
    </p:extLst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- Πίνακας"/>
          <p:cNvGraphicFramePr>
            <a:graphicFrameLocks noGrp="1"/>
          </p:cNvGraphicFramePr>
          <p:nvPr/>
        </p:nvGraphicFramePr>
        <p:xfrm>
          <a:off x="0" y="-3"/>
          <a:ext cx="9144000" cy="6858006"/>
        </p:xfrm>
        <a:graphic>
          <a:graphicData uri="http://schemas.openxmlformats.org/drawingml/2006/table">
            <a:tbl>
              <a:tblPr firstRow="1" band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510"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Έκδοση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Κωδική Ονομασία</a:t>
                      </a:r>
                      <a:r>
                        <a:rPr lang="el-GR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l-G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Ημερομηνία</a:t>
                      </a:r>
                      <a:r>
                        <a:rPr lang="el-GR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l-G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API level</a:t>
                      </a:r>
                      <a:endParaRPr lang="el-G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Διανομή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8.1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Oreo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l-GR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l-G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21 Αυγούστου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0.2%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7.1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Times New Roman" pitchFamily="18" charset="0"/>
                          <a:cs typeface="Times New Roman" pitchFamily="18" charset="0"/>
                        </a:rPr>
                        <a:t>Nougat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4 Οκτωβρίου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2.0%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7.0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22 Αυγούστου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15.8%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Times New Roman" pitchFamily="18" charset="0"/>
                          <a:cs typeface="Times New Roman" pitchFamily="18" charset="0"/>
                        </a:rPr>
                        <a:t>Marshmallow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5 Οκτωβρίου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32.0%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5.1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Lollipop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9 Μαρτίου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21.0%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5.0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3 Νοεμβρίου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6.7%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Times New Roman" pitchFamily="18" charset="0"/>
                          <a:cs typeface="Times New Roman" pitchFamily="18" charset="0"/>
                        </a:rPr>
                        <a:t>KitKat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31 Οκτωβρίου 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4.3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Times New Roman" pitchFamily="18" charset="0"/>
                          <a:cs typeface="Times New Roman" pitchFamily="18" charset="0"/>
                        </a:rPr>
                        <a:t>Jelly Bean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24 Ιουλίου 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4.2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13 Νοεμβρίου 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3.3%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4.1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9 Ιουλίου 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2.3%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58972"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Times New Roman" pitchFamily="18" charset="0"/>
                          <a:cs typeface="Times New Roman" pitchFamily="18" charset="0"/>
                        </a:rPr>
                        <a:t>Ice Cream Sandwich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16 Δεκεμβρίου 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0.6%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Times New Roman" pitchFamily="18" charset="0"/>
                          <a:cs typeface="Times New Roman" pitchFamily="18" charset="0"/>
                        </a:rPr>
                        <a:t>Honeycomb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15 Ιουλίου 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58972"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Times New Roman" pitchFamily="18" charset="0"/>
                          <a:cs typeface="Times New Roman" pitchFamily="18" charset="0"/>
                        </a:rPr>
                        <a:t>Gingerbread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9 Φεβρουαρίου 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0.6%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72768"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Times New Roman" pitchFamily="18" charset="0"/>
                          <a:cs typeface="Times New Roman" pitchFamily="18" charset="0"/>
                        </a:rPr>
                        <a:t>Froyo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20 Μαΐου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Times New Roman" pitchFamily="18" charset="0"/>
                          <a:cs typeface="Times New Roman" pitchFamily="18" charset="0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7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- Θέση περιεχομένου"/>
          <p:cNvGraphicFramePr>
            <a:graphicFrameLocks noGrp="1"/>
          </p:cNvGraphicFramePr>
          <p:nvPr>
            <p:ph idx="4294967295"/>
          </p:nvPr>
        </p:nvGraphicFramePr>
        <p:xfrm>
          <a:off x="-71438" y="0"/>
          <a:ext cx="9215438" cy="734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6053532"/>
      </p:ext>
    </p:extLst>
  </p:cSld>
  <p:clrMapOvr>
    <a:masterClrMapping/>
  </p:clrMapOvr>
  <p:transition spd="med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android-archite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6493"/>
      </p:ext>
    </p:extLst>
  </p:cSld>
  <p:clrMapOvr>
    <a:masterClrMapping/>
  </p:clrMapOvr>
  <p:transition spd="med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899592" y="2160001"/>
            <a:ext cx="7488832" cy="1485023"/>
            <a:chOff x="1115616" y="2777385"/>
            <a:chExt cx="7488832" cy="1485023"/>
          </a:xfrm>
        </p:grpSpPr>
        <p:sp>
          <p:nvSpPr>
            <p:cNvPr id="5" name="4 - TextBox"/>
            <p:cNvSpPr txBox="1"/>
            <p:nvPr/>
          </p:nvSpPr>
          <p:spPr>
            <a:xfrm>
              <a:off x="1763688" y="2970416"/>
              <a:ext cx="6840760" cy="1253402"/>
            </a:xfrm>
            <a:prstGeom prst="rect">
              <a:avLst/>
            </a:prstGeom>
            <a:noFill/>
            <a:effectLst/>
          </p:spPr>
          <p:txBody>
            <a:bodyPr wrap="square" lIns="108000" tIns="72000" rIns="108000" bIns="72000" rtlCol="0" anchor="ctr" anchorCtr="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r"/>
              <a:r>
                <a:rPr lang="el-GR" sz="3600" b="1" cap="all" dirty="0">
                  <a:ln w="0">
                    <a:solidFill>
                      <a:schemeClr val="tx1"/>
                    </a:solidFill>
                  </a:ln>
                  <a:solidFill>
                    <a:schemeClr val="tx2">
                      <a:lumMod val="75000"/>
                    </a:schemeClr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Γνωριζοντασ το </a:t>
              </a:r>
              <a:r>
                <a:rPr lang="en-US" sz="3600" b="1" cap="all" dirty="0">
                  <a:ln w="0">
                    <a:solidFill>
                      <a:schemeClr val="tx1"/>
                    </a:solidFill>
                  </a:ln>
                  <a:solidFill>
                    <a:schemeClr val="tx2">
                      <a:lumMod val="75000"/>
                    </a:schemeClr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android studio</a:t>
              </a:r>
              <a:endParaRPr lang="el-GR" sz="3600" b="1" cap="all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pic>
          <p:nvPicPr>
            <p:cNvPr id="12" name="11 - Εικόνα" descr="Android-Studio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616" y="2777385"/>
              <a:ext cx="1584176" cy="1485023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22114"/>
          </a:xfrm>
        </p:spPr>
        <p:txBody>
          <a:bodyPr>
            <a:normAutofit/>
          </a:bodyPr>
          <a:lstStyle/>
          <a:p>
            <a:r>
              <a:rPr lang="el-G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Ορίζοντας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minSDK</a:t>
            </a:r>
            <a:endParaRPr lang="el-GR" b="1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07504" y="832915"/>
            <a:ext cx="8856984" cy="60212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 fontAlgn="base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minSDK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είναι το μικρότερο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SDK </a:t>
            </a:r>
            <a:r>
              <a:rPr lang="el-G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επίπεδο στο οποίο μπορεί να τρέξει η </a:t>
            </a:r>
          </a:p>
          <a:p>
            <a:pPr algn="just" fontAlgn="base">
              <a:buNone/>
            </a:pPr>
            <a:r>
              <a:rPr lang="el-G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εφαρμογή μας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l-G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το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Google Play</a:t>
            </a:r>
            <a:r>
              <a:rPr lang="el-G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δεν θα εμφανίζει την εφαρμογή μας σε συσκευές </a:t>
            </a:r>
          </a:p>
          <a:p>
            <a:pPr algn="just" fontAlgn="base">
              <a:buNone/>
            </a:pPr>
            <a:r>
              <a:rPr lang="el-G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που χρησιμοποιούν μικρότερη έκδοση από αυτή που έχουμε ορίσει ως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minimum </a:t>
            </a:r>
            <a:endParaRPr lang="el-GR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el-G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version). </a:t>
            </a:r>
            <a:endParaRPr lang="el-GR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l-GR" sz="2000" b="1" u="sng" dirty="0">
                <a:latin typeface="Times New Roman" pitchFamily="18" charset="0"/>
                <a:cs typeface="Times New Roman" pitchFamily="18" charset="0"/>
              </a:rPr>
              <a:t>Γιατί τότε να μην ορίσουμε  το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minSDK </a:t>
            </a:r>
            <a:r>
              <a:rPr lang="el-GR" sz="2000" b="1" u="sng" dirty="0">
                <a:latin typeface="Times New Roman" pitchFamily="18" charset="0"/>
                <a:cs typeface="Times New Roman" pitchFamily="18" charset="0"/>
              </a:rPr>
              <a:t>ίσο με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l-GR" sz="2000" b="1" u="sng" dirty="0">
                <a:latin typeface="Times New Roman" pitchFamily="18" charset="0"/>
                <a:cs typeface="Times New Roman" pitchFamily="18" charset="0"/>
              </a:rPr>
              <a:t>.0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b="1" u="sng" dirty="0">
                <a:latin typeface="Times New Roman" pitchFamily="18" charset="0"/>
                <a:cs typeface="Times New Roman" pitchFamily="18" charset="0"/>
              </a:rPr>
              <a:t>ώστε να εξυπηρετούμε όλους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base">
              <a:buNone/>
            </a:pPr>
            <a:r>
              <a:rPr lang="el-GR" sz="2000" b="1" u="sng" dirty="0">
                <a:latin typeface="Times New Roman" pitchFamily="18" charset="0"/>
                <a:cs typeface="Times New Roman" pitchFamily="18" charset="0"/>
              </a:rPr>
              <a:t>τους χρήστες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algn="just" fontAlgn="base">
              <a:spcBef>
                <a:spcPts val="480"/>
              </a:spcBef>
            </a:pP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Υπάρχει κάποιο κόστος στο να υποστηρίζει η εφαρμογή μας ‘’παλαιές’’ εκδόσεις, όπως είναι η δημιουργία διαφορετικών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execution paths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 σε καταργημένα ή ενημερωμένα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APIs.</a:t>
            </a:r>
          </a:p>
          <a:p>
            <a:pPr algn="just" fontAlgn="base">
              <a:spcBef>
                <a:spcPts val="480"/>
              </a:spcBef>
            </a:pP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Κάθε έκδοση είναι συνδεδεμένη με κάποια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APIs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και κομμάτια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hardware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. Επομένως δεν έχει νόημα να είναι το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 μας διαθέσιμο σε συσκευές που δεν υποστηρίζουν τα χαρακτηριστικά αυτά.</a:t>
            </a:r>
          </a:p>
          <a:p>
            <a:pPr algn="just" fontAlgn="base">
              <a:buNone/>
            </a:pP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 Παρακάτω παρουσιάζονται κάποια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 χαρακτηριστικά και υπηρεσίες, με τις</a:t>
            </a:r>
          </a:p>
          <a:p>
            <a:pPr algn="just" fontAlgn="base">
              <a:spcBef>
                <a:spcPts val="0"/>
              </a:spcBef>
              <a:buNone/>
            </a:pP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αντίστοιχες εκδόσεις που συνδέονται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Multi</a:t>
            </a:r>
            <a:r>
              <a:rPr lang="el-GR" sz="17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el-GR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(Nougat)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Android Beam (Jellybean)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Pro Audio (Marshmallow)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  <a:p>
            <a:pPr indent="-179705" algn="just" fontAlgn="base">
              <a:spcBef>
                <a:spcPts val="0"/>
              </a:spcBef>
              <a:buNone/>
            </a:pP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- Εικόνα" descr="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8" y="5373216"/>
            <a:ext cx="1619672" cy="1484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Δικαιοσύνη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482</Words>
  <Application>Microsoft Office PowerPoint</Application>
  <PresentationFormat>On-screen Show (4:3)</PresentationFormat>
  <Paragraphs>137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Aharoni</vt:lpstr>
      <vt:lpstr>Arial</vt:lpstr>
      <vt:lpstr>Calibri</vt:lpstr>
      <vt:lpstr>Centaur</vt:lpstr>
      <vt:lpstr>Garamond</vt:lpstr>
      <vt:lpstr>Times New Roman</vt:lpstr>
      <vt:lpstr>Wingdings</vt:lpstr>
      <vt:lpstr>Θέμα του Office</vt:lpstr>
      <vt:lpstr>1_Θέμα του Office</vt:lpstr>
      <vt:lpstr>ANDROID FOR BEGINNERS</vt:lpstr>
      <vt:lpstr>Λίγα λόγια για το Android…</vt:lpstr>
      <vt:lpstr>Γιατί Android;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Ορίζοντας minSDK</vt:lpstr>
      <vt:lpstr>activities</vt:lpstr>
      <vt:lpstr>AndroidManifest.xml</vt:lpstr>
      <vt:lpstr>   Γιατί Resources files?    (res directory)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FOR BEGINNERS</dc:title>
  <dc:creator>User</dc:creator>
  <cp:lastModifiedBy>Athanasios Lagopoulos</cp:lastModifiedBy>
  <cp:revision>31</cp:revision>
  <dcterms:created xsi:type="dcterms:W3CDTF">2017-11-28T15:00:23Z</dcterms:created>
  <dcterms:modified xsi:type="dcterms:W3CDTF">2017-11-30T11:20:02Z</dcterms:modified>
</cp:coreProperties>
</file>