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632" r:id="rId1"/>
  </p:sldMasterIdLst>
  <p:notesMasterIdLst>
    <p:notesMasterId r:id="rId41"/>
  </p:notesMasterIdLst>
  <p:sldIdLst>
    <p:sldId id="301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302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91" r:id="rId22"/>
    <p:sldId id="292" r:id="rId23"/>
    <p:sldId id="293" r:id="rId24"/>
    <p:sldId id="294" r:id="rId25"/>
    <p:sldId id="295" r:id="rId26"/>
    <p:sldId id="299" r:id="rId27"/>
    <p:sldId id="300" r:id="rId28"/>
    <p:sldId id="303" r:id="rId29"/>
    <p:sldId id="304" r:id="rId30"/>
    <p:sldId id="284" r:id="rId31"/>
    <p:sldId id="285" r:id="rId32"/>
    <p:sldId id="286" r:id="rId33"/>
    <p:sldId id="288" r:id="rId34"/>
    <p:sldId id="296" r:id="rId35"/>
    <p:sldId id="297" r:id="rId36"/>
    <p:sldId id="298" r:id="rId37"/>
    <p:sldId id="305" r:id="rId38"/>
    <p:sldId id="289" r:id="rId39"/>
    <p:sldId id="2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D99E40-4789-4BEC-ABB6-4C6EB0D6F76B}">
          <p14:sldIdLst>
            <p14:sldId id="301"/>
            <p14:sldId id="257"/>
            <p14:sldId id="259"/>
            <p14:sldId id="260"/>
            <p14:sldId id="261"/>
            <p14:sldId id="262"/>
            <p14:sldId id="263"/>
            <p14:sldId id="266"/>
            <p14:sldId id="267"/>
            <p14:sldId id="268"/>
            <p14:sldId id="302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91"/>
            <p14:sldId id="292"/>
            <p14:sldId id="293"/>
            <p14:sldId id="294"/>
            <p14:sldId id="295"/>
            <p14:sldId id="299"/>
            <p14:sldId id="300"/>
            <p14:sldId id="303"/>
            <p14:sldId id="304"/>
            <p14:sldId id="284"/>
            <p14:sldId id="285"/>
            <p14:sldId id="286"/>
            <p14:sldId id="288"/>
            <p14:sldId id="296"/>
            <p14:sldId id="297"/>
            <p14:sldId id="298"/>
            <p14:sldId id="305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9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CB9D11-4B57-4D2A-AD73-3327E9999DA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D39CAAA-C5C4-43DD-87A4-52892622DAC8}">
      <dgm:prSet/>
      <dgm:spPr/>
      <dgm:t>
        <a:bodyPr/>
        <a:lstStyle/>
        <a:p>
          <a:r>
            <a:rPr lang="el-GR" dirty="0"/>
            <a:t>Εισαγωγή στο </a:t>
          </a:r>
          <a:r>
            <a:rPr lang="en-US" dirty="0"/>
            <a:t>Version Control</a:t>
          </a:r>
        </a:p>
      </dgm:t>
    </dgm:pt>
    <dgm:pt modelId="{170A8CDD-8CCF-4720-B486-0BE671AC3CD7}" type="parTrans" cxnId="{54C9E63B-AD2E-4C40-8003-EA8AD6A22FBC}">
      <dgm:prSet/>
      <dgm:spPr/>
      <dgm:t>
        <a:bodyPr/>
        <a:lstStyle/>
        <a:p>
          <a:endParaRPr lang="en-US"/>
        </a:p>
      </dgm:t>
    </dgm:pt>
    <dgm:pt modelId="{BB616C90-D177-4C7C-B5E8-BC3B283CD16F}" type="sibTrans" cxnId="{54C9E63B-AD2E-4C40-8003-EA8AD6A22FBC}">
      <dgm:prSet/>
      <dgm:spPr/>
      <dgm:t>
        <a:bodyPr/>
        <a:lstStyle/>
        <a:p>
          <a:endParaRPr lang="en-US"/>
        </a:p>
      </dgm:t>
    </dgm:pt>
    <dgm:pt modelId="{5B35F570-54FA-4036-8C1A-0D1508235058}">
      <dgm:prSet/>
      <dgm:spPr/>
      <dgm:t>
        <a:bodyPr/>
        <a:lstStyle/>
        <a:p>
          <a:r>
            <a:rPr lang="en-US" dirty="0"/>
            <a:t>Git</a:t>
          </a:r>
          <a:r>
            <a:rPr lang="el-GR" dirty="0"/>
            <a:t> – Τι είναι, πως χρησιμοποιείται και γιατί</a:t>
          </a:r>
          <a:endParaRPr lang="en-US" dirty="0"/>
        </a:p>
      </dgm:t>
    </dgm:pt>
    <dgm:pt modelId="{5B3CB031-F521-4A42-AE28-E0D5665B128D}" type="parTrans" cxnId="{E69D666F-001A-4ACC-9F4A-8C4D06F67C32}">
      <dgm:prSet/>
      <dgm:spPr/>
      <dgm:t>
        <a:bodyPr/>
        <a:lstStyle/>
        <a:p>
          <a:endParaRPr lang="en-US"/>
        </a:p>
      </dgm:t>
    </dgm:pt>
    <dgm:pt modelId="{76C95FFF-F011-46A9-9FCD-6EFEE37A9D46}" type="sibTrans" cxnId="{E69D666F-001A-4ACC-9F4A-8C4D06F67C32}">
      <dgm:prSet/>
      <dgm:spPr/>
      <dgm:t>
        <a:bodyPr/>
        <a:lstStyle/>
        <a:p>
          <a:endParaRPr lang="en-US"/>
        </a:p>
      </dgm:t>
    </dgm:pt>
    <dgm:pt modelId="{DFB2D8AA-DCA7-4649-9622-9C7FA838CAA0}">
      <dgm:prSet/>
      <dgm:spPr/>
      <dgm:t>
        <a:bodyPr/>
        <a:lstStyle/>
        <a:p>
          <a:r>
            <a:rPr lang="en-US" dirty="0"/>
            <a:t>Git</a:t>
          </a:r>
          <a:r>
            <a:rPr lang="el-GR" dirty="0"/>
            <a:t>Η</a:t>
          </a:r>
          <a:r>
            <a:rPr lang="en-US" dirty="0"/>
            <a:t>ub – H </a:t>
          </a:r>
          <a:r>
            <a:rPr lang="el-GR" dirty="0"/>
            <a:t>συνεργατική μορφή του </a:t>
          </a:r>
          <a:r>
            <a:rPr lang="en-US" dirty="0"/>
            <a:t>Git</a:t>
          </a:r>
        </a:p>
      </dgm:t>
    </dgm:pt>
    <dgm:pt modelId="{0E10EA1E-B4B0-4C11-B231-9F84DEC57E37}" type="parTrans" cxnId="{E577B56C-D863-48DA-8A0F-61DED30B204B}">
      <dgm:prSet/>
      <dgm:spPr/>
      <dgm:t>
        <a:bodyPr/>
        <a:lstStyle/>
        <a:p>
          <a:endParaRPr lang="en-US"/>
        </a:p>
      </dgm:t>
    </dgm:pt>
    <dgm:pt modelId="{DE2C324E-1ED9-4AC3-979B-982FE17C0038}" type="sibTrans" cxnId="{E577B56C-D863-48DA-8A0F-61DED30B204B}">
      <dgm:prSet/>
      <dgm:spPr/>
      <dgm:t>
        <a:bodyPr/>
        <a:lstStyle/>
        <a:p>
          <a:endParaRPr lang="en-US"/>
        </a:p>
      </dgm:t>
    </dgm:pt>
    <dgm:pt modelId="{3AD19CA7-4375-4027-A767-1661D0470A7B}">
      <dgm:prSet/>
      <dgm:spPr/>
      <dgm:t>
        <a:bodyPr/>
        <a:lstStyle/>
        <a:p>
          <a:r>
            <a:rPr lang="en-US" dirty="0"/>
            <a:t>Git &amp; GitHub Tutorial</a:t>
          </a:r>
          <a:r>
            <a:rPr lang="el-GR" dirty="0"/>
            <a:t> </a:t>
          </a:r>
          <a:endParaRPr lang="en-US" dirty="0"/>
        </a:p>
      </dgm:t>
    </dgm:pt>
    <dgm:pt modelId="{7741E0D6-7059-482E-86DF-F3CB3AAACF88}" type="parTrans" cxnId="{1404D71C-6AF5-4898-8BE4-FFC5A77C551B}">
      <dgm:prSet/>
      <dgm:spPr/>
      <dgm:t>
        <a:bodyPr/>
        <a:lstStyle/>
        <a:p>
          <a:endParaRPr lang="en-US"/>
        </a:p>
      </dgm:t>
    </dgm:pt>
    <dgm:pt modelId="{A16F1168-07CD-4957-A82C-ECA4CBF0BAEB}" type="sibTrans" cxnId="{1404D71C-6AF5-4898-8BE4-FFC5A77C551B}">
      <dgm:prSet/>
      <dgm:spPr/>
      <dgm:t>
        <a:bodyPr/>
        <a:lstStyle/>
        <a:p>
          <a:endParaRPr lang="en-US"/>
        </a:p>
      </dgm:t>
    </dgm:pt>
    <dgm:pt modelId="{92F02E87-819B-476B-8874-B35553810C00}" type="pres">
      <dgm:prSet presAssocID="{03CB9D11-4B57-4D2A-AD73-3327E9999D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0BD0E7-0B00-4E6A-987C-974E49E784E6}" type="pres">
      <dgm:prSet presAssocID="{0D39CAAA-C5C4-43DD-87A4-52892622DAC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2A338-3097-4648-B77F-FE92D5F75472}" type="pres">
      <dgm:prSet presAssocID="{BB616C90-D177-4C7C-B5E8-BC3B283CD16F}" presName="spacer" presStyleCnt="0"/>
      <dgm:spPr/>
    </dgm:pt>
    <dgm:pt modelId="{DCFF5EF1-3C3D-40A3-8665-7BB7A74B5395}" type="pres">
      <dgm:prSet presAssocID="{5B35F570-54FA-4036-8C1A-0D150823505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B15DE2-AD04-47B6-9367-B97540524C04}" type="pres">
      <dgm:prSet presAssocID="{76C95FFF-F011-46A9-9FCD-6EFEE37A9D46}" presName="spacer" presStyleCnt="0"/>
      <dgm:spPr/>
    </dgm:pt>
    <dgm:pt modelId="{3DF1B0D5-5EDC-48FA-ABF4-302CE2CDDDD7}" type="pres">
      <dgm:prSet presAssocID="{DFB2D8AA-DCA7-4649-9622-9C7FA838CAA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88CC1-354F-4BA0-AAFE-D737CEAF918F}" type="pres">
      <dgm:prSet presAssocID="{DE2C324E-1ED9-4AC3-979B-982FE17C0038}" presName="spacer" presStyleCnt="0"/>
      <dgm:spPr/>
    </dgm:pt>
    <dgm:pt modelId="{6C00349C-2D70-4F6B-9ABA-9E49277C5260}" type="pres">
      <dgm:prSet presAssocID="{3AD19CA7-4375-4027-A767-1661D0470A7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77B56C-D863-48DA-8A0F-61DED30B204B}" srcId="{03CB9D11-4B57-4D2A-AD73-3327E9999DA8}" destId="{DFB2D8AA-DCA7-4649-9622-9C7FA838CAA0}" srcOrd="2" destOrd="0" parTransId="{0E10EA1E-B4B0-4C11-B231-9F84DEC57E37}" sibTransId="{DE2C324E-1ED9-4AC3-979B-982FE17C0038}"/>
    <dgm:cxn modelId="{D8325018-D025-4A2C-9ED3-CCD74238E2E5}" type="presOf" srcId="{3AD19CA7-4375-4027-A767-1661D0470A7B}" destId="{6C00349C-2D70-4F6B-9ABA-9E49277C5260}" srcOrd="0" destOrd="0" presId="urn:microsoft.com/office/officeart/2005/8/layout/vList2"/>
    <dgm:cxn modelId="{1404D71C-6AF5-4898-8BE4-FFC5A77C551B}" srcId="{03CB9D11-4B57-4D2A-AD73-3327E9999DA8}" destId="{3AD19CA7-4375-4027-A767-1661D0470A7B}" srcOrd="3" destOrd="0" parTransId="{7741E0D6-7059-482E-86DF-F3CB3AAACF88}" sibTransId="{A16F1168-07CD-4957-A82C-ECA4CBF0BAEB}"/>
    <dgm:cxn modelId="{E69D666F-001A-4ACC-9F4A-8C4D06F67C32}" srcId="{03CB9D11-4B57-4D2A-AD73-3327E9999DA8}" destId="{5B35F570-54FA-4036-8C1A-0D1508235058}" srcOrd="1" destOrd="0" parTransId="{5B3CB031-F521-4A42-AE28-E0D5665B128D}" sibTransId="{76C95FFF-F011-46A9-9FCD-6EFEE37A9D46}"/>
    <dgm:cxn modelId="{C695213C-6386-450A-80D0-3FF6ACE68539}" type="presOf" srcId="{03CB9D11-4B57-4D2A-AD73-3327E9999DA8}" destId="{92F02E87-819B-476B-8874-B35553810C00}" srcOrd="0" destOrd="0" presId="urn:microsoft.com/office/officeart/2005/8/layout/vList2"/>
    <dgm:cxn modelId="{54C9E63B-AD2E-4C40-8003-EA8AD6A22FBC}" srcId="{03CB9D11-4B57-4D2A-AD73-3327E9999DA8}" destId="{0D39CAAA-C5C4-43DD-87A4-52892622DAC8}" srcOrd="0" destOrd="0" parTransId="{170A8CDD-8CCF-4720-B486-0BE671AC3CD7}" sibTransId="{BB616C90-D177-4C7C-B5E8-BC3B283CD16F}"/>
    <dgm:cxn modelId="{C1C4900B-CF2E-46D8-A56F-BB194E2BB4C2}" type="presOf" srcId="{5B35F570-54FA-4036-8C1A-0D1508235058}" destId="{DCFF5EF1-3C3D-40A3-8665-7BB7A74B5395}" srcOrd="0" destOrd="0" presId="urn:microsoft.com/office/officeart/2005/8/layout/vList2"/>
    <dgm:cxn modelId="{531AF0BE-D15F-4694-A51C-636EBF4F7D85}" type="presOf" srcId="{DFB2D8AA-DCA7-4649-9622-9C7FA838CAA0}" destId="{3DF1B0D5-5EDC-48FA-ABF4-302CE2CDDDD7}" srcOrd="0" destOrd="0" presId="urn:microsoft.com/office/officeart/2005/8/layout/vList2"/>
    <dgm:cxn modelId="{30FFAF7A-E4D2-4E0A-8BD0-14F076C46F1D}" type="presOf" srcId="{0D39CAAA-C5C4-43DD-87A4-52892622DAC8}" destId="{890BD0E7-0B00-4E6A-987C-974E49E784E6}" srcOrd="0" destOrd="0" presId="urn:microsoft.com/office/officeart/2005/8/layout/vList2"/>
    <dgm:cxn modelId="{53F1500A-9DF8-476C-8F8D-14964A3E417B}" type="presParOf" srcId="{92F02E87-819B-476B-8874-B35553810C00}" destId="{890BD0E7-0B00-4E6A-987C-974E49E784E6}" srcOrd="0" destOrd="0" presId="urn:microsoft.com/office/officeart/2005/8/layout/vList2"/>
    <dgm:cxn modelId="{94BE06C8-3338-4E7F-8BBA-9370260D94D9}" type="presParOf" srcId="{92F02E87-819B-476B-8874-B35553810C00}" destId="{C5A2A338-3097-4648-B77F-FE92D5F75472}" srcOrd="1" destOrd="0" presId="urn:microsoft.com/office/officeart/2005/8/layout/vList2"/>
    <dgm:cxn modelId="{5F3279A2-A3F2-4E4C-9E59-EF77E2649F34}" type="presParOf" srcId="{92F02E87-819B-476B-8874-B35553810C00}" destId="{DCFF5EF1-3C3D-40A3-8665-7BB7A74B5395}" srcOrd="2" destOrd="0" presId="urn:microsoft.com/office/officeart/2005/8/layout/vList2"/>
    <dgm:cxn modelId="{95C24C55-BCA2-4AF7-990E-311B125291CF}" type="presParOf" srcId="{92F02E87-819B-476B-8874-B35553810C00}" destId="{7BB15DE2-AD04-47B6-9367-B97540524C04}" srcOrd="3" destOrd="0" presId="urn:microsoft.com/office/officeart/2005/8/layout/vList2"/>
    <dgm:cxn modelId="{C40C7D5A-4D58-4824-89DA-7D26481C303A}" type="presParOf" srcId="{92F02E87-819B-476B-8874-B35553810C00}" destId="{3DF1B0D5-5EDC-48FA-ABF4-302CE2CDDDD7}" srcOrd="4" destOrd="0" presId="urn:microsoft.com/office/officeart/2005/8/layout/vList2"/>
    <dgm:cxn modelId="{11A664F0-9C78-462E-98AC-FFAD3C8279B7}" type="presParOf" srcId="{92F02E87-819B-476B-8874-B35553810C00}" destId="{C6E88CC1-354F-4BA0-AAFE-D737CEAF918F}" srcOrd="5" destOrd="0" presId="urn:microsoft.com/office/officeart/2005/8/layout/vList2"/>
    <dgm:cxn modelId="{70790BF6-2899-4B10-8DBB-DBC80D8BBC71}" type="presParOf" srcId="{92F02E87-819B-476B-8874-B35553810C00}" destId="{6C00349C-2D70-4F6B-9ABA-9E49277C526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B59789-4576-4626-BF07-6F2FB5F10739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E3899F8-3D26-4DDD-BB19-D0FFA72CC7CD}">
      <dgm:prSet/>
      <dgm:spPr/>
      <dgm:t>
        <a:bodyPr/>
        <a:lstStyle/>
        <a:p>
          <a:r>
            <a:rPr lang="en-US"/>
            <a:t>Snapsots,</a:t>
          </a:r>
          <a:r>
            <a:rPr lang="el-GR"/>
            <a:t> όχι διαφορές αρχείων</a:t>
          </a:r>
          <a:r>
            <a:rPr lang="en-US"/>
            <a:t>, </a:t>
          </a:r>
          <a:r>
            <a:rPr lang="el-GR"/>
            <a:t>λειτουργεί ως </a:t>
          </a:r>
          <a:r>
            <a:rPr lang="en-US"/>
            <a:t>filesystem.</a:t>
          </a:r>
        </a:p>
      </dgm:t>
    </dgm:pt>
    <dgm:pt modelId="{29422EB1-6A66-46D5-BC09-E9771402BD17}" type="parTrans" cxnId="{4258A9CE-5FD6-4C6F-9162-F6E6444CB291}">
      <dgm:prSet/>
      <dgm:spPr/>
      <dgm:t>
        <a:bodyPr/>
        <a:lstStyle/>
        <a:p>
          <a:endParaRPr lang="en-US"/>
        </a:p>
      </dgm:t>
    </dgm:pt>
    <dgm:pt modelId="{B717A4CD-2AC7-4C45-A19E-46D85C0A5441}" type="sibTrans" cxnId="{4258A9CE-5FD6-4C6F-9162-F6E6444CB291}">
      <dgm:prSet/>
      <dgm:spPr/>
      <dgm:t>
        <a:bodyPr/>
        <a:lstStyle/>
        <a:p>
          <a:endParaRPr lang="en-US"/>
        </a:p>
      </dgm:t>
    </dgm:pt>
    <dgm:pt modelId="{2F3DA493-9797-4108-B73E-86DEC699147F}">
      <dgm:prSet/>
      <dgm:spPr/>
      <dgm:t>
        <a:bodyPr/>
        <a:lstStyle/>
        <a:p>
          <a:r>
            <a:rPr lang="el-GR"/>
            <a:t>Σχεδόν όλες οι λειτουργίες γίνονται τοπικά – </a:t>
          </a:r>
          <a:r>
            <a:rPr lang="en-US"/>
            <a:t>offline use.</a:t>
          </a:r>
        </a:p>
      </dgm:t>
    </dgm:pt>
    <dgm:pt modelId="{6BDA02DD-7021-42B2-BAE6-E5E8A32AE424}" type="parTrans" cxnId="{823C503F-2AA2-4E3E-B036-629C62B61F7D}">
      <dgm:prSet/>
      <dgm:spPr/>
      <dgm:t>
        <a:bodyPr/>
        <a:lstStyle/>
        <a:p>
          <a:endParaRPr lang="en-US"/>
        </a:p>
      </dgm:t>
    </dgm:pt>
    <dgm:pt modelId="{2A8BDB76-3F4D-4C17-B85C-8461CE0C4802}" type="sibTrans" cxnId="{823C503F-2AA2-4E3E-B036-629C62B61F7D}">
      <dgm:prSet/>
      <dgm:spPr/>
      <dgm:t>
        <a:bodyPr/>
        <a:lstStyle/>
        <a:p>
          <a:endParaRPr lang="en-US"/>
        </a:p>
      </dgm:t>
    </dgm:pt>
    <dgm:pt modelId="{0930F3CA-1419-41D6-982F-2C42151419EE}">
      <dgm:prSet/>
      <dgm:spPr/>
      <dgm:t>
        <a:bodyPr/>
        <a:lstStyle/>
        <a:p>
          <a:r>
            <a:rPr lang="el-GR" dirty="0"/>
            <a:t>Έχει ακεραιότητα – Δεν μπορείς να αλλάξεις αρχείο χωρίς να το γνωρίζει το </a:t>
          </a:r>
          <a:r>
            <a:rPr lang="en-US" dirty="0" err="1"/>
            <a:t>git</a:t>
          </a:r>
          <a:r>
            <a:rPr lang="en-US" dirty="0"/>
            <a:t>.</a:t>
          </a:r>
        </a:p>
      </dgm:t>
    </dgm:pt>
    <dgm:pt modelId="{A9B6FB51-F513-4F24-B6BA-E58BF506DB6F}" type="parTrans" cxnId="{3AE58B9B-88E0-4517-B0E0-779922CAE85A}">
      <dgm:prSet/>
      <dgm:spPr/>
      <dgm:t>
        <a:bodyPr/>
        <a:lstStyle/>
        <a:p>
          <a:endParaRPr lang="en-US"/>
        </a:p>
      </dgm:t>
    </dgm:pt>
    <dgm:pt modelId="{6254B00D-2C08-47C6-974C-DE8C4DE17D2D}" type="sibTrans" cxnId="{3AE58B9B-88E0-4517-B0E0-779922CAE85A}">
      <dgm:prSet/>
      <dgm:spPr/>
      <dgm:t>
        <a:bodyPr/>
        <a:lstStyle/>
        <a:p>
          <a:endParaRPr lang="en-US"/>
        </a:p>
      </dgm:t>
    </dgm:pt>
    <dgm:pt modelId="{8F805083-6E49-4883-87DD-D288D18FB133}">
      <dgm:prSet/>
      <dgm:spPr/>
      <dgm:t>
        <a:bodyPr/>
        <a:lstStyle/>
        <a:p>
          <a:r>
            <a:rPr lang="el-GR"/>
            <a:t>Μόνο προσθέτει δεδομένα – Είναι δύσκολο να γίνουν ενέργειες που δεν αναιρούνται.</a:t>
          </a:r>
          <a:endParaRPr lang="en-US"/>
        </a:p>
      </dgm:t>
    </dgm:pt>
    <dgm:pt modelId="{AA3BD325-3742-4751-87BA-791A71853CBF}" type="parTrans" cxnId="{77FAA15D-E115-46E9-BB14-EBAAD007DF73}">
      <dgm:prSet/>
      <dgm:spPr/>
      <dgm:t>
        <a:bodyPr/>
        <a:lstStyle/>
        <a:p>
          <a:endParaRPr lang="en-US"/>
        </a:p>
      </dgm:t>
    </dgm:pt>
    <dgm:pt modelId="{0D96EAC9-335E-47DF-987D-6AC56D51E08B}" type="sibTrans" cxnId="{77FAA15D-E115-46E9-BB14-EBAAD007DF73}">
      <dgm:prSet/>
      <dgm:spPr/>
      <dgm:t>
        <a:bodyPr/>
        <a:lstStyle/>
        <a:p>
          <a:endParaRPr lang="en-US"/>
        </a:p>
      </dgm:t>
    </dgm:pt>
    <dgm:pt modelId="{49A9485D-640B-4323-B645-62D51AEC78B1}" type="pres">
      <dgm:prSet presAssocID="{B5B59789-4576-4626-BF07-6F2FB5F1073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A4ADEA0-2FE0-4B72-9AEA-D17925CC990B}" type="pres">
      <dgm:prSet presAssocID="{CE3899F8-3D26-4DDD-BB19-D0FFA72CC7CD}" presName="thickLine" presStyleLbl="alignNode1" presStyleIdx="0" presStyleCnt="4"/>
      <dgm:spPr/>
    </dgm:pt>
    <dgm:pt modelId="{A9C439B7-597E-4F1C-A8A3-F56347865352}" type="pres">
      <dgm:prSet presAssocID="{CE3899F8-3D26-4DDD-BB19-D0FFA72CC7CD}" presName="horz1" presStyleCnt="0"/>
      <dgm:spPr/>
    </dgm:pt>
    <dgm:pt modelId="{2AA110B2-0A5A-4060-A689-029850D0052D}" type="pres">
      <dgm:prSet presAssocID="{CE3899F8-3D26-4DDD-BB19-D0FFA72CC7CD}" presName="tx1" presStyleLbl="revTx" presStyleIdx="0" presStyleCnt="4"/>
      <dgm:spPr/>
      <dgm:t>
        <a:bodyPr/>
        <a:lstStyle/>
        <a:p>
          <a:endParaRPr lang="en-US"/>
        </a:p>
      </dgm:t>
    </dgm:pt>
    <dgm:pt modelId="{6223570A-6373-462E-8BD9-D3D1597B94F8}" type="pres">
      <dgm:prSet presAssocID="{CE3899F8-3D26-4DDD-BB19-D0FFA72CC7CD}" presName="vert1" presStyleCnt="0"/>
      <dgm:spPr/>
    </dgm:pt>
    <dgm:pt modelId="{1F877EC7-F1D1-42DC-A8A8-FFBE04ED1C33}" type="pres">
      <dgm:prSet presAssocID="{2F3DA493-9797-4108-B73E-86DEC699147F}" presName="thickLine" presStyleLbl="alignNode1" presStyleIdx="1" presStyleCnt="4"/>
      <dgm:spPr/>
    </dgm:pt>
    <dgm:pt modelId="{82EB0D7C-F187-4278-8739-692584816E51}" type="pres">
      <dgm:prSet presAssocID="{2F3DA493-9797-4108-B73E-86DEC699147F}" presName="horz1" presStyleCnt="0"/>
      <dgm:spPr/>
    </dgm:pt>
    <dgm:pt modelId="{4FF50099-91C8-4309-9F51-8C0F4DD2B413}" type="pres">
      <dgm:prSet presAssocID="{2F3DA493-9797-4108-B73E-86DEC699147F}" presName="tx1" presStyleLbl="revTx" presStyleIdx="1" presStyleCnt="4"/>
      <dgm:spPr/>
      <dgm:t>
        <a:bodyPr/>
        <a:lstStyle/>
        <a:p>
          <a:endParaRPr lang="en-US"/>
        </a:p>
      </dgm:t>
    </dgm:pt>
    <dgm:pt modelId="{E8220A1E-9D7A-46C5-8DC2-E56840E91992}" type="pres">
      <dgm:prSet presAssocID="{2F3DA493-9797-4108-B73E-86DEC699147F}" presName="vert1" presStyleCnt="0"/>
      <dgm:spPr/>
    </dgm:pt>
    <dgm:pt modelId="{06CEF71E-E27B-46E1-8B56-39259F7AD3EB}" type="pres">
      <dgm:prSet presAssocID="{0930F3CA-1419-41D6-982F-2C42151419EE}" presName="thickLine" presStyleLbl="alignNode1" presStyleIdx="2" presStyleCnt="4"/>
      <dgm:spPr/>
    </dgm:pt>
    <dgm:pt modelId="{DC8A29AA-373A-426C-A165-3CFE1C3F3140}" type="pres">
      <dgm:prSet presAssocID="{0930F3CA-1419-41D6-982F-2C42151419EE}" presName="horz1" presStyleCnt="0"/>
      <dgm:spPr/>
    </dgm:pt>
    <dgm:pt modelId="{D0B2AC1A-C5E2-48AA-A115-86CD58F0B2BA}" type="pres">
      <dgm:prSet presAssocID="{0930F3CA-1419-41D6-982F-2C42151419EE}" presName="tx1" presStyleLbl="revTx" presStyleIdx="2" presStyleCnt="4"/>
      <dgm:spPr/>
      <dgm:t>
        <a:bodyPr/>
        <a:lstStyle/>
        <a:p>
          <a:endParaRPr lang="en-US"/>
        </a:p>
      </dgm:t>
    </dgm:pt>
    <dgm:pt modelId="{7A5BE1C4-2ED8-4649-8F3F-ED7995440A93}" type="pres">
      <dgm:prSet presAssocID="{0930F3CA-1419-41D6-982F-2C42151419EE}" presName="vert1" presStyleCnt="0"/>
      <dgm:spPr/>
    </dgm:pt>
    <dgm:pt modelId="{D9CB1396-B8C7-4755-977F-4B8C2270FFDB}" type="pres">
      <dgm:prSet presAssocID="{8F805083-6E49-4883-87DD-D288D18FB133}" presName="thickLine" presStyleLbl="alignNode1" presStyleIdx="3" presStyleCnt="4"/>
      <dgm:spPr/>
    </dgm:pt>
    <dgm:pt modelId="{EE39AC30-C098-4965-88E4-E6BD441AF1B3}" type="pres">
      <dgm:prSet presAssocID="{8F805083-6E49-4883-87DD-D288D18FB133}" presName="horz1" presStyleCnt="0"/>
      <dgm:spPr/>
    </dgm:pt>
    <dgm:pt modelId="{05000C43-02E2-4C14-A483-9AEECB691F0E}" type="pres">
      <dgm:prSet presAssocID="{8F805083-6E49-4883-87DD-D288D18FB133}" presName="tx1" presStyleLbl="revTx" presStyleIdx="3" presStyleCnt="4"/>
      <dgm:spPr/>
      <dgm:t>
        <a:bodyPr/>
        <a:lstStyle/>
        <a:p>
          <a:endParaRPr lang="en-US"/>
        </a:p>
      </dgm:t>
    </dgm:pt>
    <dgm:pt modelId="{2F3DDC36-E81D-4013-89FB-DEE2E9811F27}" type="pres">
      <dgm:prSet presAssocID="{8F805083-6E49-4883-87DD-D288D18FB133}" presName="vert1" presStyleCnt="0"/>
      <dgm:spPr/>
    </dgm:pt>
  </dgm:ptLst>
  <dgm:cxnLst>
    <dgm:cxn modelId="{AB40F663-6C1B-468D-BC58-62E2F1FE0AC3}" type="presOf" srcId="{B5B59789-4576-4626-BF07-6F2FB5F10739}" destId="{49A9485D-640B-4323-B645-62D51AEC78B1}" srcOrd="0" destOrd="0" presId="urn:microsoft.com/office/officeart/2008/layout/LinedList"/>
    <dgm:cxn modelId="{823C503F-2AA2-4E3E-B036-629C62B61F7D}" srcId="{B5B59789-4576-4626-BF07-6F2FB5F10739}" destId="{2F3DA493-9797-4108-B73E-86DEC699147F}" srcOrd="1" destOrd="0" parTransId="{6BDA02DD-7021-42B2-BAE6-E5E8A32AE424}" sibTransId="{2A8BDB76-3F4D-4C17-B85C-8461CE0C4802}"/>
    <dgm:cxn modelId="{49BDA406-A7CD-472E-88DD-E851B8292499}" type="presOf" srcId="{CE3899F8-3D26-4DDD-BB19-D0FFA72CC7CD}" destId="{2AA110B2-0A5A-4060-A689-029850D0052D}" srcOrd="0" destOrd="0" presId="urn:microsoft.com/office/officeart/2008/layout/LinedList"/>
    <dgm:cxn modelId="{08E2B598-EE19-4716-ABA7-977B3CB9A6A3}" type="presOf" srcId="{0930F3CA-1419-41D6-982F-2C42151419EE}" destId="{D0B2AC1A-C5E2-48AA-A115-86CD58F0B2BA}" srcOrd="0" destOrd="0" presId="urn:microsoft.com/office/officeart/2008/layout/LinedList"/>
    <dgm:cxn modelId="{3AE58B9B-88E0-4517-B0E0-779922CAE85A}" srcId="{B5B59789-4576-4626-BF07-6F2FB5F10739}" destId="{0930F3CA-1419-41D6-982F-2C42151419EE}" srcOrd="2" destOrd="0" parTransId="{A9B6FB51-F513-4F24-B6BA-E58BF506DB6F}" sibTransId="{6254B00D-2C08-47C6-974C-DE8C4DE17D2D}"/>
    <dgm:cxn modelId="{DDF8E89A-1957-49C3-8528-422075C03484}" type="presOf" srcId="{2F3DA493-9797-4108-B73E-86DEC699147F}" destId="{4FF50099-91C8-4309-9F51-8C0F4DD2B413}" srcOrd="0" destOrd="0" presId="urn:microsoft.com/office/officeart/2008/layout/LinedList"/>
    <dgm:cxn modelId="{77FAA15D-E115-46E9-BB14-EBAAD007DF73}" srcId="{B5B59789-4576-4626-BF07-6F2FB5F10739}" destId="{8F805083-6E49-4883-87DD-D288D18FB133}" srcOrd="3" destOrd="0" parTransId="{AA3BD325-3742-4751-87BA-791A71853CBF}" sibTransId="{0D96EAC9-335E-47DF-987D-6AC56D51E08B}"/>
    <dgm:cxn modelId="{A6B0AF96-8F68-46A9-B555-0CD5A4FC7304}" type="presOf" srcId="{8F805083-6E49-4883-87DD-D288D18FB133}" destId="{05000C43-02E2-4C14-A483-9AEECB691F0E}" srcOrd="0" destOrd="0" presId="urn:microsoft.com/office/officeart/2008/layout/LinedList"/>
    <dgm:cxn modelId="{4258A9CE-5FD6-4C6F-9162-F6E6444CB291}" srcId="{B5B59789-4576-4626-BF07-6F2FB5F10739}" destId="{CE3899F8-3D26-4DDD-BB19-D0FFA72CC7CD}" srcOrd="0" destOrd="0" parTransId="{29422EB1-6A66-46D5-BC09-E9771402BD17}" sibTransId="{B717A4CD-2AC7-4C45-A19E-46D85C0A5441}"/>
    <dgm:cxn modelId="{50893F39-4BE7-49EA-94DA-F424452DA481}" type="presParOf" srcId="{49A9485D-640B-4323-B645-62D51AEC78B1}" destId="{EA4ADEA0-2FE0-4B72-9AEA-D17925CC990B}" srcOrd="0" destOrd="0" presId="urn:microsoft.com/office/officeart/2008/layout/LinedList"/>
    <dgm:cxn modelId="{C610ABD4-C78E-40BC-AF70-CC8F2E57EE97}" type="presParOf" srcId="{49A9485D-640B-4323-B645-62D51AEC78B1}" destId="{A9C439B7-597E-4F1C-A8A3-F56347865352}" srcOrd="1" destOrd="0" presId="urn:microsoft.com/office/officeart/2008/layout/LinedList"/>
    <dgm:cxn modelId="{A655ECBE-5EE7-477C-9FC5-6FA867908A69}" type="presParOf" srcId="{A9C439B7-597E-4F1C-A8A3-F56347865352}" destId="{2AA110B2-0A5A-4060-A689-029850D0052D}" srcOrd="0" destOrd="0" presId="urn:microsoft.com/office/officeart/2008/layout/LinedList"/>
    <dgm:cxn modelId="{A133F107-7C49-4C6F-B6D9-800002301534}" type="presParOf" srcId="{A9C439B7-597E-4F1C-A8A3-F56347865352}" destId="{6223570A-6373-462E-8BD9-D3D1597B94F8}" srcOrd="1" destOrd="0" presId="urn:microsoft.com/office/officeart/2008/layout/LinedList"/>
    <dgm:cxn modelId="{B5D3CDC0-D46F-481D-9CF4-B243BFC5709B}" type="presParOf" srcId="{49A9485D-640B-4323-B645-62D51AEC78B1}" destId="{1F877EC7-F1D1-42DC-A8A8-FFBE04ED1C33}" srcOrd="2" destOrd="0" presId="urn:microsoft.com/office/officeart/2008/layout/LinedList"/>
    <dgm:cxn modelId="{3C3C6882-1E03-43B7-AAD9-1EA7FD04EC3D}" type="presParOf" srcId="{49A9485D-640B-4323-B645-62D51AEC78B1}" destId="{82EB0D7C-F187-4278-8739-692584816E51}" srcOrd="3" destOrd="0" presId="urn:microsoft.com/office/officeart/2008/layout/LinedList"/>
    <dgm:cxn modelId="{59643A5F-F020-41DA-84FB-BD43AA541908}" type="presParOf" srcId="{82EB0D7C-F187-4278-8739-692584816E51}" destId="{4FF50099-91C8-4309-9F51-8C0F4DD2B413}" srcOrd="0" destOrd="0" presId="urn:microsoft.com/office/officeart/2008/layout/LinedList"/>
    <dgm:cxn modelId="{9689DAF6-7051-463C-AEF2-133600AE564B}" type="presParOf" srcId="{82EB0D7C-F187-4278-8739-692584816E51}" destId="{E8220A1E-9D7A-46C5-8DC2-E56840E91992}" srcOrd="1" destOrd="0" presId="urn:microsoft.com/office/officeart/2008/layout/LinedList"/>
    <dgm:cxn modelId="{737E4704-8CE1-4CAC-8079-51BF87882922}" type="presParOf" srcId="{49A9485D-640B-4323-B645-62D51AEC78B1}" destId="{06CEF71E-E27B-46E1-8B56-39259F7AD3EB}" srcOrd="4" destOrd="0" presId="urn:microsoft.com/office/officeart/2008/layout/LinedList"/>
    <dgm:cxn modelId="{7019E018-3E7A-44EA-A36F-F6609F631F4F}" type="presParOf" srcId="{49A9485D-640B-4323-B645-62D51AEC78B1}" destId="{DC8A29AA-373A-426C-A165-3CFE1C3F3140}" srcOrd="5" destOrd="0" presId="urn:microsoft.com/office/officeart/2008/layout/LinedList"/>
    <dgm:cxn modelId="{249A27DF-DD1D-49B4-887C-7A7530FE9441}" type="presParOf" srcId="{DC8A29AA-373A-426C-A165-3CFE1C3F3140}" destId="{D0B2AC1A-C5E2-48AA-A115-86CD58F0B2BA}" srcOrd="0" destOrd="0" presId="urn:microsoft.com/office/officeart/2008/layout/LinedList"/>
    <dgm:cxn modelId="{D8554ED7-5499-49FD-B517-E6F44A8477E0}" type="presParOf" srcId="{DC8A29AA-373A-426C-A165-3CFE1C3F3140}" destId="{7A5BE1C4-2ED8-4649-8F3F-ED7995440A93}" srcOrd="1" destOrd="0" presId="urn:microsoft.com/office/officeart/2008/layout/LinedList"/>
    <dgm:cxn modelId="{6621C355-E043-462F-B023-9B97CEB24857}" type="presParOf" srcId="{49A9485D-640B-4323-B645-62D51AEC78B1}" destId="{D9CB1396-B8C7-4755-977F-4B8C2270FFDB}" srcOrd="6" destOrd="0" presId="urn:microsoft.com/office/officeart/2008/layout/LinedList"/>
    <dgm:cxn modelId="{AB9EF147-6133-4A57-BF40-F3174418F0E0}" type="presParOf" srcId="{49A9485D-640B-4323-B645-62D51AEC78B1}" destId="{EE39AC30-C098-4965-88E4-E6BD441AF1B3}" srcOrd="7" destOrd="0" presId="urn:microsoft.com/office/officeart/2008/layout/LinedList"/>
    <dgm:cxn modelId="{863A5038-BED7-4359-8625-ABFD969305FB}" type="presParOf" srcId="{EE39AC30-C098-4965-88E4-E6BD441AF1B3}" destId="{05000C43-02E2-4C14-A483-9AEECB691F0E}" srcOrd="0" destOrd="0" presId="urn:microsoft.com/office/officeart/2008/layout/LinedList"/>
    <dgm:cxn modelId="{0BF1AD11-0069-40D0-9C33-AF7435B42811}" type="presParOf" srcId="{EE39AC30-C098-4965-88E4-E6BD441AF1B3}" destId="{2F3DDC36-E81D-4013-89FB-DEE2E9811F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0ACB2C-AFAA-41C3-A4CA-EFC7A83B57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BFCC43-33D4-457D-A468-AAC08980525F}">
      <dgm:prSet phldrT="[Text]"/>
      <dgm:spPr/>
      <dgm:t>
        <a:bodyPr/>
        <a:lstStyle/>
        <a:p>
          <a:r>
            <a:rPr lang="en-US" b="1" dirty="0"/>
            <a:t>Linux</a:t>
          </a:r>
        </a:p>
      </dgm:t>
    </dgm:pt>
    <dgm:pt modelId="{CD7B34BD-7961-4F2A-A651-1CE51081D57E}" type="parTrans" cxnId="{F6E1609F-A0FF-4B13-B069-98794605B60C}">
      <dgm:prSet/>
      <dgm:spPr/>
      <dgm:t>
        <a:bodyPr/>
        <a:lstStyle/>
        <a:p>
          <a:endParaRPr lang="en-US"/>
        </a:p>
      </dgm:t>
    </dgm:pt>
    <dgm:pt modelId="{F396353B-A48A-41A6-997B-0EA04AF8BABC}" type="sibTrans" cxnId="{F6E1609F-A0FF-4B13-B069-98794605B60C}">
      <dgm:prSet/>
      <dgm:spPr/>
      <dgm:t>
        <a:bodyPr/>
        <a:lstStyle/>
        <a:p>
          <a:endParaRPr lang="en-US"/>
        </a:p>
      </dgm:t>
    </dgm:pt>
    <dgm:pt modelId="{CA5BB862-113C-43E6-9574-B1BB30FC8332}">
      <dgm:prSet phldrT="[Text]"/>
      <dgm:spPr/>
      <dgm:t>
        <a:bodyPr/>
        <a:lstStyle/>
        <a:p>
          <a:r>
            <a:rPr lang="en-US" dirty="0" err="1"/>
            <a:t>sudo</a:t>
          </a:r>
          <a:r>
            <a:rPr lang="en-US" dirty="0"/>
            <a:t> apt-get install git </a:t>
          </a:r>
        </a:p>
      </dgm:t>
    </dgm:pt>
    <dgm:pt modelId="{01341E21-CA6E-427D-A5F4-618520B5754F}" type="parTrans" cxnId="{A800356D-6E3E-4F59-8F1C-471F4357406A}">
      <dgm:prSet/>
      <dgm:spPr/>
      <dgm:t>
        <a:bodyPr/>
        <a:lstStyle/>
        <a:p>
          <a:endParaRPr lang="en-US"/>
        </a:p>
      </dgm:t>
    </dgm:pt>
    <dgm:pt modelId="{0E0ECF9D-A441-496C-A9C9-91F1ACF84722}" type="sibTrans" cxnId="{A800356D-6E3E-4F59-8F1C-471F4357406A}">
      <dgm:prSet/>
      <dgm:spPr/>
      <dgm:t>
        <a:bodyPr/>
        <a:lstStyle/>
        <a:p>
          <a:endParaRPr lang="en-US"/>
        </a:p>
      </dgm:t>
    </dgm:pt>
    <dgm:pt modelId="{C74152F6-54ED-4379-BBD7-C037F47E2DBD}">
      <dgm:prSet phldrT="[Text]"/>
      <dgm:spPr/>
      <dgm:t>
        <a:bodyPr/>
        <a:lstStyle/>
        <a:p>
          <a:r>
            <a:rPr lang="en-US" dirty="0"/>
            <a:t>Already installed</a:t>
          </a:r>
        </a:p>
      </dgm:t>
    </dgm:pt>
    <dgm:pt modelId="{AEA89027-AE2A-4F82-84AD-1072BCB31AB6}" type="parTrans" cxnId="{AE2B1F43-D7A9-4143-8A87-E9E9A619A509}">
      <dgm:prSet/>
      <dgm:spPr/>
      <dgm:t>
        <a:bodyPr/>
        <a:lstStyle/>
        <a:p>
          <a:endParaRPr lang="en-US"/>
        </a:p>
      </dgm:t>
    </dgm:pt>
    <dgm:pt modelId="{BDB6785F-E0D6-4E80-A34F-073439D05C62}" type="sibTrans" cxnId="{AE2B1F43-D7A9-4143-8A87-E9E9A619A509}">
      <dgm:prSet/>
      <dgm:spPr/>
      <dgm:t>
        <a:bodyPr/>
        <a:lstStyle/>
        <a:p>
          <a:endParaRPr lang="en-US"/>
        </a:p>
      </dgm:t>
    </dgm:pt>
    <dgm:pt modelId="{60AB73E1-B970-43F6-9954-71568C1CDE11}">
      <dgm:prSet phldrT="[Text]"/>
      <dgm:spPr/>
      <dgm:t>
        <a:bodyPr/>
        <a:lstStyle/>
        <a:p>
          <a:r>
            <a:rPr lang="en-US" dirty="0"/>
            <a:t>Mac</a:t>
          </a:r>
        </a:p>
      </dgm:t>
    </dgm:pt>
    <dgm:pt modelId="{27CF2079-0A39-482D-89AE-6D35A3CC37E8}" type="parTrans" cxnId="{5DD4A1E9-E60A-4349-91DA-833B96DFB9CD}">
      <dgm:prSet/>
      <dgm:spPr/>
      <dgm:t>
        <a:bodyPr/>
        <a:lstStyle/>
        <a:p>
          <a:endParaRPr lang="en-US"/>
        </a:p>
      </dgm:t>
    </dgm:pt>
    <dgm:pt modelId="{1ABC63C4-5703-436B-8E5F-D9DE7EBCAE5C}" type="sibTrans" cxnId="{5DD4A1E9-E60A-4349-91DA-833B96DFB9CD}">
      <dgm:prSet/>
      <dgm:spPr/>
      <dgm:t>
        <a:bodyPr/>
        <a:lstStyle/>
        <a:p>
          <a:endParaRPr lang="en-US"/>
        </a:p>
      </dgm:t>
    </dgm:pt>
    <dgm:pt modelId="{04D79B90-4336-488A-8FA5-7CDA5BC0E226}">
      <dgm:prSet phldrT="[Text]"/>
      <dgm:spPr/>
      <dgm:t>
        <a:bodyPr/>
        <a:lstStyle/>
        <a:p>
          <a:r>
            <a:rPr lang="en-US" dirty="0"/>
            <a:t>git --version</a:t>
          </a:r>
        </a:p>
      </dgm:t>
    </dgm:pt>
    <dgm:pt modelId="{CBE145C8-4378-44DF-89A2-AD10AB595314}" type="parTrans" cxnId="{6049E080-E804-4E28-816B-A122E7C23F1C}">
      <dgm:prSet/>
      <dgm:spPr/>
      <dgm:t>
        <a:bodyPr/>
        <a:lstStyle/>
        <a:p>
          <a:endParaRPr lang="en-US"/>
        </a:p>
      </dgm:t>
    </dgm:pt>
    <dgm:pt modelId="{9D0A60CF-BCCE-4E80-93AB-8EB81B7FE70F}" type="sibTrans" cxnId="{6049E080-E804-4E28-816B-A122E7C23F1C}">
      <dgm:prSet/>
      <dgm:spPr/>
      <dgm:t>
        <a:bodyPr/>
        <a:lstStyle/>
        <a:p>
          <a:endParaRPr lang="en-US"/>
        </a:p>
      </dgm:t>
    </dgm:pt>
    <dgm:pt modelId="{DA1DD604-545F-41F4-8A1A-7FECAD12D966}">
      <dgm:prSet phldrT="[Text]"/>
      <dgm:spPr/>
      <dgm:t>
        <a:bodyPr/>
        <a:lstStyle/>
        <a:p>
          <a:r>
            <a:rPr lang="en-US" dirty="0"/>
            <a:t>follow instructions</a:t>
          </a:r>
        </a:p>
      </dgm:t>
    </dgm:pt>
    <dgm:pt modelId="{E3231C48-6EA2-4E1C-B462-664D71505C15}" type="parTrans" cxnId="{596F65FD-3F77-4E4E-B5AC-784B5F44056F}">
      <dgm:prSet/>
      <dgm:spPr/>
      <dgm:t>
        <a:bodyPr/>
        <a:lstStyle/>
        <a:p>
          <a:endParaRPr lang="en-US"/>
        </a:p>
      </dgm:t>
    </dgm:pt>
    <dgm:pt modelId="{FEE0EC4D-078B-4CBF-88B9-38153517DA25}" type="sibTrans" cxnId="{596F65FD-3F77-4E4E-B5AC-784B5F44056F}">
      <dgm:prSet/>
      <dgm:spPr/>
      <dgm:t>
        <a:bodyPr/>
        <a:lstStyle/>
        <a:p>
          <a:endParaRPr lang="en-US"/>
        </a:p>
      </dgm:t>
    </dgm:pt>
    <dgm:pt modelId="{3BB5E41F-6E96-4538-A8CD-38F4877EB5FB}">
      <dgm:prSet phldrT="[Text]"/>
      <dgm:spPr/>
      <dgm:t>
        <a:bodyPr/>
        <a:lstStyle/>
        <a:p>
          <a:r>
            <a:rPr lang="en-US" dirty="0"/>
            <a:t>Windows</a:t>
          </a:r>
        </a:p>
      </dgm:t>
    </dgm:pt>
    <dgm:pt modelId="{8C459313-C800-438F-AF6B-0CA9534D9BA3}" type="parTrans" cxnId="{FB6BC3D9-C22D-4FF0-ABE0-6D41EE73A33B}">
      <dgm:prSet/>
      <dgm:spPr/>
      <dgm:t>
        <a:bodyPr/>
        <a:lstStyle/>
        <a:p>
          <a:endParaRPr lang="en-US"/>
        </a:p>
      </dgm:t>
    </dgm:pt>
    <dgm:pt modelId="{1D3C238B-C1F8-4909-8A88-3B5FDE218526}" type="sibTrans" cxnId="{FB6BC3D9-C22D-4FF0-ABE0-6D41EE73A33B}">
      <dgm:prSet/>
      <dgm:spPr/>
      <dgm:t>
        <a:bodyPr/>
        <a:lstStyle/>
        <a:p>
          <a:endParaRPr lang="en-US"/>
        </a:p>
      </dgm:t>
    </dgm:pt>
    <dgm:pt modelId="{3B0F8B9B-2C95-4C7A-B201-4B7F07503F47}">
      <dgm:prSet phldrT="[Text]"/>
      <dgm:spPr/>
      <dgm:t>
        <a:bodyPr/>
        <a:lstStyle/>
        <a:p>
          <a:r>
            <a:rPr lang="en-US" dirty="0"/>
            <a:t>https://git-scm.com/download/win</a:t>
          </a:r>
        </a:p>
      </dgm:t>
    </dgm:pt>
    <dgm:pt modelId="{219A94BF-8774-4C50-AED9-232385CEF935}" type="parTrans" cxnId="{9ED179BA-72CA-4034-A69D-BBBA747855DC}">
      <dgm:prSet/>
      <dgm:spPr/>
      <dgm:t>
        <a:bodyPr/>
        <a:lstStyle/>
        <a:p>
          <a:endParaRPr lang="en-US"/>
        </a:p>
      </dgm:t>
    </dgm:pt>
    <dgm:pt modelId="{34504FDC-4004-4525-8B36-0C747AE60CCA}" type="sibTrans" cxnId="{9ED179BA-72CA-4034-A69D-BBBA747855DC}">
      <dgm:prSet/>
      <dgm:spPr/>
      <dgm:t>
        <a:bodyPr/>
        <a:lstStyle/>
        <a:p>
          <a:endParaRPr lang="en-US"/>
        </a:p>
      </dgm:t>
    </dgm:pt>
    <dgm:pt modelId="{2C1857D0-56BC-418E-90EC-3193A0E29E4F}" type="pres">
      <dgm:prSet presAssocID="{560ACB2C-AFAA-41C3-A4CA-EFC7A83B57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3F0B7F-BDDC-47C7-B289-FD0924E7E9D6}" type="pres">
      <dgm:prSet presAssocID="{56BFCC43-33D4-457D-A468-AAC08980525F}" presName="composite" presStyleCnt="0"/>
      <dgm:spPr/>
    </dgm:pt>
    <dgm:pt modelId="{0E96DF45-944A-49D7-A96B-3ADA4EC0E982}" type="pres">
      <dgm:prSet presAssocID="{56BFCC43-33D4-457D-A468-AAC0898052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A17A7-4C75-488E-A327-692EFCFD67F2}" type="pres">
      <dgm:prSet presAssocID="{56BFCC43-33D4-457D-A468-AAC08980525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94989-4746-4AA6-B121-E4107CADCE93}" type="pres">
      <dgm:prSet presAssocID="{F396353B-A48A-41A6-997B-0EA04AF8BABC}" presName="space" presStyleCnt="0"/>
      <dgm:spPr/>
    </dgm:pt>
    <dgm:pt modelId="{0FACC71F-84D4-4D66-8D39-3A82B40AEACA}" type="pres">
      <dgm:prSet presAssocID="{60AB73E1-B970-43F6-9954-71568C1CDE11}" presName="composite" presStyleCnt="0"/>
      <dgm:spPr/>
    </dgm:pt>
    <dgm:pt modelId="{52E1FEF0-99DE-4F08-A512-E3E5A5EEE86B}" type="pres">
      <dgm:prSet presAssocID="{60AB73E1-B970-43F6-9954-71568C1CDE1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1A0B0-F7BD-433D-BAAA-1CD42B02D0AC}" type="pres">
      <dgm:prSet presAssocID="{60AB73E1-B970-43F6-9954-71568C1CDE1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674A9-5C45-43F9-98DA-9088DA86E245}" type="pres">
      <dgm:prSet presAssocID="{1ABC63C4-5703-436B-8E5F-D9DE7EBCAE5C}" presName="space" presStyleCnt="0"/>
      <dgm:spPr/>
    </dgm:pt>
    <dgm:pt modelId="{8E384C55-F440-4596-8353-40635E8B37E7}" type="pres">
      <dgm:prSet presAssocID="{3BB5E41F-6E96-4538-A8CD-38F4877EB5FB}" presName="composite" presStyleCnt="0"/>
      <dgm:spPr/>
    </dgm:pt>
    <dgm:pt modelId="{473F0345-F809-4586-8C41-81B69D305C9E}" type="pres">
      <dgm:prSet presAssocID="{3BB5E41F-6E96-4538-A8CD-38F4877EB5F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0D443-D2A1-45A5-96D8-B03616278362}" type="pres">
      <dgm:prSet presAssocID="{3BB5E41F-6E96-4538-A8CD-38F4877EB5F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A73273-C107-4187-BFB5-14004C299EDD}" type="presOf" srcId="{CA5BB862-113C-43E6-9574-B1BB30FC8332}" destId="{BA6A17A7-4C75-488E-A327-692EFCFD67F2}" srcOrd="0" destOrd="0" presId="urn:microsoft.com/office/officeart/2005/8/layout/hList1"/>
    <dgm:cxn modelId="{EA1EC85E-5FB4-4724-8AB2-44D293C70B2C}" type="presOf" srcId="{C74152F6-54ED-4379-BBD7-C037F47E2DBD}" destId="{BA6A17A7-4C75-488E-A327-692EFCFD67F2}" srcOrd="0" destOrd="1" presId="urn:microsoft.com/office/officeart/2005/8/layout/hList1"/>
    <dgm:cxn modelId="{EC029476-95F2-4DB8-8431-444377BE4322}" type="presOf" srcId="{DA1DD604-545F-41F4-8A1A-7FECAD12D966}" destId="{2B71A0B0-F7BD-433D-BAAA-1CD42B02D0AC}" srcOrd="0" destOrd="1" presId="urn:microsoft.com/office/officeart/2005/8/layout/hList1"/>
    <dgm:cxn modelId="{FB6BC3D9-C22D-4FF0-ABE0-6D41EE73A33B}" srcId="{560ACB2C-AFAA-41C3-A4CA-EFC7A83B5738}" destId="{3BB5E41F-6E96-4538-A8CD-38F4877EB5FB}" srcOrd="2" destOrd="0" parTransId="{8C459313-C800-438F-AF6B-0CA9534D9BA3}" sibTransId="{1D3C238B-C1F8-4909-8A88-3B5FDE218526}"/>
    <dgm:cxn modelId="{A29023CA-5625-479C-AD0E-99F71CD493DB}" type="presOf" srcId="{04D79B90-4336-488A-8FA5-7CDA5BC0E226}" destId="{2B71A0B0-F7BD-433D-BAAA-1CD42B02D0AC}" srcOrd="0" destOrd="0" presId="urn:microsoft.com/office/officeart/2005/8/layout/hList1"/>
    <dgm:cxn modelId="{0FF970B3-DA09-43C6-892E-7E3A81EEB711}" type="presOf" srcId="{56BFCC43-33D4-457D-A468-AAC08980525F}" destId="{0E96DF45-944A-49D7-A96B-3ADA4EC0E982}" srcOrd="0" destOrd="0" presId="urn:microsoft.com/office/officeart/2005/8/layout/hList1"/>
    <dgm:cxn modelId="{5DD4A1E9-E60A-4349-91DA-833B96DFB9CD}" srcId="{560ACB2C-AFAA-41C3-A4CA-EFC7A83B5738}" destId="{60AB73E1-B970-43F6-9954-71568C1CDE11}" srcOrd="1" destOrd="0" parTransId="{27CF2079-0A39-482D-89AE-6D35A3CC37E8}" sibTransId="{1ABC63C4-5703-436B-8E5F-D9DE7EBCAE5C}"/>
    <dgm:cxn modelId="{F6E1609F-A0FF-4B13-B069-98794605B60C}" srcId="{560ACB2C-AFAA-41C3-A4CA-EFC7A83B5738}" destId="{56BFCC43-33D4-457D-A468-AAC08980525F}" srcOrd="0" destOrd="0" parTransId="{CD7B34BD-7961-4F2A-A651-1CE51081D57E}" sibTransId="{F396353B-A48A-41A6-997B-0EA04AF8BABC}"/>
    <dgm:cxn modelId="{106089FA-5940-4D04-8ABA-F59787B56C15}" type="presOf" srcId="{60AB73E1-B970-43F6-9954-71568C1CDE11}" destId="{52E1FEF0-99DE-4F08-A512-E3E5A5EEE86B}" srcOrd="0" destOrd="0" presId="urn:microsoft.com/office/officeart/2005/8/layout/hList1"/>
    <dgm:cxn modelId="{3F1A4F92-4212-4641-BD0D-017F6B15A342}" type="presOf" srcId="{560ACB2C-AFAA-41C3-A4CA-EFC7A83B5738}" destId="{2C1857D0-56BC-418E-90EC-3193A0E29E4F}" srcOrd="0" destOrd="0" presId="urn:microsoft.com/office/officeart/2005/8/layout/hList1"/>
    <dgm:cxn modelId="{6049E080-E804-4E28-816B-A122E7C23F1C}" srcId="{60AB73E1-B970-43F6-9954-71568C1CDE11}" destId="{04D79B90-4336-488A-8FA5-7CDA5BC0E226}" srcOrd="0" destOrd="0" parTransId="{CBE145C8-4378-44DF-89A2-AD10AB595314}" sibTransId="{9D0A60CF-BCCE-4E80-93AB-8EB81B7FE70F}"/>
    <dgm:cxn modelId="{AE2B1F43-D7A9-4143-8A87-E9E9A619A509}" srcId="{56BFCC43-33D4-457D-A468-AAC08980525F}" destId="{C74152F6-54ED-4379-BBD7-C037F47E2DBD}" srcOrd="1" destOrd="0" parTransId="{AEA89027-AE2A-4F82-84AD-1072BCB31AB6}" sibTransId="{BDB6785F-E0D6-4E80-A34F-073439D05C62}"/>
    <dgm:cxn modelId="{9ED179BA-72CA-4034-A69D-BBBA747855DC}" srcId="{3BB5E41F-6E96-4538-A8CD-38F4877EB5FB}" destId="{3B0F8B9B-2C95-4C7A-B201-4B7F07503F47}" srcOrd="0" destOrd="0" parTransId="{219A94BF-8774-4C50-AED9-232385CEF935}" sibTransId="{34504FDC-4004-4525-8B36-0C747AE60CCA}"/>
    <dgm:cxn modelId="{A800356D-6E3E-4F59-8F1C-471F4357406A}" srcId="{56BFCC43-33D4-457D-A468-AAC08980525F}" destId="{CA5BB862-113C-43E6-9574-B1BB30FC8332}" srcOrd="0" destOrd="0" parTransId="{01341E21-CA6E-427D-A5F4-618520B5754F}" sibTransId="{0E0ECF9D-A441-496C-A9C9-91F1ACF84722}"/>
    <dgm:cxn modelId="{F8A0517D-A472-449D-847E-267A09D146E5}" type="presOf" srcId="{3BB5E41F-6E96-4538-A8CD-38F4877EB5FB}" destId="{473F0345-F809-4586-8C41-81B69D305C9E}" srcOrd="0" destOrd="0" presId="urn:microsoft.com/office/officeart/2005/8/layout/hList1"/>
    <dgm:cxn modelId="{F6CC98CC-23F1-4BD1-8102-6F0F05020D9B}" type="presOf" srcId="{3B0F8B9B-2C95-4C7A-B201-4B7F07503F47}" destId="{C340D443-D2A1-45A5-96D8-B03616278362}" srcOrd="0" destOrd="0" presId="urn:microsoft.com/office/officeart/2005/8/layout/hList1"/>
    <dgm:cxn modelId="{596F65FD-3F77-4E4E-B5AC-784B5F44056F}" srcId="{60AB73E1-B970-43F6-9954-71568C1CDE11}" destId="{DA1DD604-545F-41F4-8A1A-7FECAD12D966}" srcOrd="1" destOrd="0" parTransId="{E3231C48-6EA2-4E1C-B462-664D71505C15}" sibTransId="{FEE0EC4D-078B-4CBF-88B9-38153517DA25}"/>
    <dgm:cxn modelId="{EF4A75FD-F33D-48DA-A8B9-5F10F5010A32}" type="presParOf" srcId="{2C1857D0-56BC-418E-90EC-3193A0E29E4F}" destId="{753F0B7F-BDDC-47C7-B289-FD0924E7E9D6}" srcOrd="0" destOrd="0" presId="urn:microsoft.com/office/officeart/2005/8/layout/hList1"/>
    <dgm:cxn modelId="{EA7CA7BD-477D-400B-A477-5A94AA55DDEF}" type="presParOf" srcId="{753F0B7F-BDDC-47C7-B289-FD0924E7E9D6}" destId="{0E96DF45-944A-49D7-A96B-3ADA4EC0E982}" srcOrd="0" destOrd="0" presId="urn:microsoft.com/office/officeart/2005/8/layout/hList1"/>
    <dgm:cxn modelId="{CFCFA406-006F-4D3C-BF58-0781F9596048}" type="presParOf" srcId="{753F0B7F-BDDC-47C7-B289-FD0924E7E9D6}" destId="{BA6A17A7-4C75-488E-A327-692EFCFD67F2}" srcOrd="1" destOrd="0" presId="urn:microsoft.com/office/officeart/2005/8/layout/hList1"/>
    <dgm:cxn modelId="{A4BA84D4-E220-4707-9735-5D92B0B7EED6}" type="presParOf" srcId="{2C1857D0-56BC-418E-90EC-3193A0E29E4F}" destId="{CD994989-4746-4AA6-B121-E4107CADCE93}" srcOrd="1" destOrd="0" presId="urn:microsoft.com/office/officeart/2005/8/layout/hList1"/>
    <dgm:cxn modelId="{112AA743-E9B3-4543-95A6-F534B63522B2}" type="presParOf" srcId="{2C1857D0-56BC-418E-90EC-3193A0E29E4F}" destId="{0FACC71F-84D4-4D66-8D39-3A82B40AEACA}" srcOrd="2" destOrd="0" presId="urn:microsoft.com/office/officeart/2005/8/layout/hList1"/>
    <dgm:cxn modelId="{5A4EE513-EAE6-44B4-A2EB-731D0550C62E}" type="presParOf" srcId="{0FACC71F-84D4-4D66-8D39-3A82B40AEACA}" destId="{52E1FEF0-99DE-4F08-A512-E3E5A5EEE86B}" srcOrd="0" destOrd="0" presId="urn:microsoft.com/office/officeart/2005/8/layout/hList1"/>
    <dgm:cxn modelId="{6899657B-327E-4470-8CCF-6A4B00B87AE1}" type="presParOf" srcId="{0FACC71F-84D4-4D66-8D39-3A82B40AEACA}" destId="{2B71A0B0-F7BD-433D-BAAA-1CD42B02D0AC}" srcOrd="1" destOrd="0" presId="urn:microsoft.com/office/officeart/2005/8/layout/hList1"/>
    <dgm:cxn modelId="{C68FFA81-79DF-40D8-8907-7773C8610E0C}" type="presParOf" srcId="{2C1857D0-56BC-418E-90EC-3193A0E29E4F}" destId="{B63674A9-5C45-43F9-98DA-9088DA86E245}" srcOrd="3" destOrd="0" presId="urn:microsoft.com/office/officeart/2005/8/layout/hList1"/>
    <dgm:cxn modelId="{96FCDF9C-C947-4912-9CC2-B08BFC95DA56}" type="presParOf" srcId="{2C1857D0-56BC-418E-90EC-3193A0E29E4F}" destId="{8E384C55-F440-4596-8353-40635E8B37E7}" srcOrd="4" destOrd="0" presId="urn:microsoft.com/office/officeart/2005/8/layout/hList1"/>
    <dgm:cxn modelId="{909005AD-7A0F-49BB-A41C-F7D0530B888B}" type="presParOf" srcId="{8E384C55-F440-4596-8353-40635E8B37E7}" destId="{473F0345-F809-4586-8C41-81B69D305C9E}" srcOrd="0" destOrd="0" presId="urn:microsoft.com/office/officeart/2005/8/layout/hList1"/>
    <dgm:cxn modelId="{181F4D06-1923-416D-BC99-027E525E37AC}" type="presParOf" srcId="{8E384C55-F440-4596-8353-40635E8B37E7}" destId="{C340D443-D2A1-45A5-96D8-B036162783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BD0E7-0B00-4E6A-987C-974E49E784E6}">
      <dsp:nvSpPr>
        <dsp:cNvPr id="0" name=""/>
        <dsp:cNvSpPr/>
      </dsp:nvSpPr>
      <dsp:spPr>
        <a:xfrm>
          <a:off x="0" y="21642"/>
          <a:ext cx="6269038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3300" kern="1200" dirty="0"/>
            <a:t>Εισαγωγή στο </a:t>
          </a:r>
          <a:r>
            <a:rPr lang="en-US" sz="3300" kern="1200" dirty="0"/>
            <a:t>Version Control</a:t>
          </a:r>
        </a:p>
      </dsp:txBody>
      <dsp:txXfrm>
        <a:off x="63994" y="85636"/>
        <a:ext cx="6141050" cy="1182942"/>
      </dsp:txXfrm>
    </dsp:sp>
    <dsp:sp modelId="{DCFF5EF1-3C3D-40A3-8665-7BB7A74B5395}">
      <dsp:nvSpPr>
        <dsp:cNvPr id="0" name=""/>
        <dsp:cNvSpPr/>
      </dsp:nvSpPr>
      <dsp:spPr>
        <a:xfrm>
          <a:off x="0" y="1427612"/>
          <a:ext cx="6269038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Git</a:t>
          </a:r>
          <a:r>
            <a:rPr lang="el-GR" sz="3300" kern="1200" dirty="0"/>
            <a:t> – Τι είναι, πως χρησιμοποιείται και γιατί</a:t>
          </a:r>
          <a:endParaRPr lang="en-US" sz="3300" kern="1200" dirty="0"/>
        </a:p>
      </dsp:txBody>
      <dsp:txXfrm>
        <a:off x="63994" y="1491606"/>
        <a:ext cx="6141050" cy="1182942"/>
      </dsp:txXfrm>
    </dsp:sp>
    <dsp:sp modelId="{3DF1B0D5-5EDC-48FA-ABF4-302CE2CDDDD7}">
      <dsp:nvSpPr>
        <dsp:cNvPr id="0" name=""/>
        <dsp:cNvSpPr/>
      </dsp:nvSpPr>
      <dsp:spPr>
        <a:xfrm>
          <a:off x="0" y="2833582"/>
          <a:ext cx="6269038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Git</a:t>
          </a:r>
          <a:r>
            <a:rPr lang="el-GR" sz="3300" kern="1200" dirty="0"/>
            <a:t>Η</a:t>
          </a:r>
          <a:r>
            <a:rPr lang="en-US" sz="3300" kern="1200" dirty="0"/>
            <a:t>ub – H </a:t>
          </a:r>
          <a:r>
            <a:rPr lang="el-GR" sz="3300" kern="1200" dirty="0"/>
            <a:t>συνεργατική μορφή του </a:t>
          </a:r>
          <a:r>
            <a:rPr lang="en-US" sz="3300" kern="1200" dirty="0"/>
            <a:t>Git</a:t>
          </a:r>
        </a:p>
      </dsp:txBody>
      <dsp:txXfrm>
        <a:off x="63994" y="2897576"/>
        <a:ext cx="6141050" cy="1182942"/>
      </dsp:txXfrm>
    </dsp:sp>
    <dsp:sp modelId="{6C00349C-2D70-4F6B-9ABA-9E49277C5260}">
      <dsp:nvSpPr>
        <dsp:cNvPr id="0" name=""/>
        <dsp:cNvSpPr/>
      </dsp:nvSpPr>
      <dsp:spPr>
        <a:xfrm>
          <a:off x="0" y="4239552"/>
          <a:ext cx="6269038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Git &amp; GitHub Tutorial</a:t>
          </a:r>
          <a:r>
            <a:rPr lang="el-GR" sz="3300" kern="1200" dirty="0"/>
            <a:t> </a:t>
          </a:r>
          <a:endParaRPr lang="en-US" sz="3300" kern="1200" dirty="0"/>
        </a:p>
      </dsp:txBody>
      <dsp:txXfrm>
        <a:off x="63994" y="4303546"/>
        <a:ext cx="6141050" cy="1182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ADEA0-2FE0-4B72-9AEA-D17925CC990B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110B2-0A5A-4060-A689-029850D0052D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Snapsots,</a:t>
          </a:r>
          <a:r>
            <a:rPr lang="el-GR" sz="2800" kern="1200"/>
            <a:t> όχι διαφορές αρχείων</a:t>
          </a:r>
          <a:r>
            <a:rPr lang="en-US" sz="2800" kern="1200"/>
            <a:t>, </a:t>
          </a:r>
          <a:r>
            <a:rPr lang="el-GR" sz="2800" kern="1200"/>
            <a:t>λειτουργεί ως </a:t>
          </a:r>
          <a:r>
            <a:rPr lang="en-US" sz="2800" kern="1200"/>
            <a:t>filesystem.</a:t>
          </a:r>
        </a:p>
      </dsp:txBody>
      <dsp:txXfrm>
        <a:off x="0" y="0"/>
        <a:ext cx="6269038" cy="1393031"/>
      </dsp:txXfrm>
    </dsp:sp>
    <dsp:sp modelId="{1F877EC7-F1D1-42DC-A8A8-FFBE04ED1C33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50099-91C8-4309-9F51-8C0F4DD2B413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/>
            <a:t>Σχεδόν όλες οι λειτουργίες γίνονται τοπικά – </a:t>
          </a:r>
          <a:r>
            <a:rPr lang="en-US" sz="2800" kern="1200"/>
            <a:t>offline use.</a:t>
          </a:r>
        </a:p>
      </dsp:txBody>
      <dsp:txXfrm>
        <a:off x="0" y="1393031"/>
        <a:ext cx="6269038" cy="1393031"/>
      </dsp:txXfrm>
    </dsp:sp>
    <dsp:sp modelId="{06CEF71E-E27B-46E1-8B56-39259F7AD3EB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2AC1A-C5E2-48AA-A115-86CD58F0B2BA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 dirty="0"/>
            <a:t>Έχει ακεραιότητα – Δεν μπορείς να αλλάξεις αρχείο χωρίς να το γνωρίζει το </a:t>
          </a:r>
          <a:r>
            <a:rPr lang="en-US" sz="2800" kern="1200" dirty="0" err="1"/>
            <a:t>git</a:t>
          </a:r>
          <a:r>
            <a:rPr lang="en-US" sz="2800" kern="1200" dirty="0"/>
            <a:t>.</a:t>
          </a:r>
        </a:p>
      </dsp:txBody>
      <dsp:txXfrm>
        <a:off x="0" y="2786062"/>
        <a:ext cx="6269038" cy="1393031"/>
      </dsp:txXfrm>
    </dsp:sp>
    <dsp:sp modelId="{D9CB1396-B8C7-4755-977F-4B8C2270FFDB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00C43-02E2-4C14-A483-9AEECB691F0E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800" kern="1200"/>
            <a:t>Μόνο προσθέτει δεδομένα – Είναι δύσκολο να γίνουν ενέργειες που δεν αναιρούνται.</a:t>
          </a:r>
          <a:endParaRPr lang="en-US" sz="2800" kern="1200"/>
        </a:p>
      </dsp:txBody>
      <dsp:txXfrm>
        <a:off x="0" y="4179093"/>
        <a:ext cx="6269038" cy="1393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6DF45-944A-49D7-A96B-3ADA4EC0E982}">
      <dsp:nvSpPr>
        <dsp:cNvPr id="0" name=""/>
        <dsp:cNvSpPr/>
      </dsp:nvSpPr>
      <dsp:spPr>
        <a:xfrm>
          <a:off x="3003" y="464462"/>
          <a:ext cx="292807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/>
            <a:t>Linux</a:t>
          </a:r>
        </a:p>
      </dsp:txBody>
      <dsp:txXfrm>
        <a:off x="3003" y="464462"/>
        <a:ext cx="2928072" cy="547200"/>
      </dsp:txXfrm>
    </dsp:sp>
    <dsp:sp modelId="{BA6A17A7-4C75-488E-A327-692EFCFD67F2}">
      <dsp:nvSpPr>
        <dsp:cNvPr id="0" name=""/>
        <dsp:cNvSpPr/>
      </dsp:nvSpPr>
      <dsp:spPr>
        <a:xfrm>
          <a:off x="3003" y="1011662"/>
          <a:ext cx="2928072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/>
            <a:t>sudo</a:t>
          </a:r>
          <a:r>
            <a:rPr lang="en-US" sz="1900" kern="1200" dirty="0"/>
            <a:t> apt-get install git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Already installed</a:t>
          </a:r>
        </a:p>
      </dsp:txBody>
      <dsp:txXfrm>
        <a:off x="3003" y="1011662"/>
        <a:ext cx="2928072" cy="834480"/>
      </dsp:txXfrm>
    </dsp:sp>
    <dsp:sp modelId="{52E1FEF0-99DE-4F08-A512-E3E5A5EEE86B}">
      <dsp:nvSpPr>
        <dsp:cNvPr id="0" name=""/>
        <dsp:cNvSpPr/>
      </dsp:nvSpPr>
      <dsp:spPr>
        <a:xfrm>
          <a:off x="3341006" y="464462"/>
          <a:ext cx="292807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Mac</a:t>
          </a:r>
        </a:p>
      </dsp:txBody>
      <dsp:txXfrm>
        <a:off x="3341006" y="464462"/>
        <a:ext cx="2928072" cy="547200"/>
      </dsp:txXfrm>
    </dsp:sp>
    <dsp:sp modelId="{2B71A0B0-F7BD-433D-BAAA-1CD42B02D0AC}">
      <dsp:nvSpPr>
        <dsp:cNvPr id="0" name=""/>
        <dsp:cNvSpPr/>
      </dsp:nvSpPr>
      <dsp:spPr>
        <a:xfrm>
          <a:off x="3341006" y="1011662"/>
          <a:ext cx="2928072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git --version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follow instructions</a:t>
          </a:r>
        </a:p>
      </dsp:txBody>
      <dsp:txXfrm>
        <a:off x="3341006" y="1011662"/>
        <a:ext cx="2928072" cy="834480"/>
      </dsp:txXfrm>
    </dsp:sp>
    <dsp:sp modelId="{473F0345-F809-4586-8C41-81B69D305C9E}">
      <dsp:nvSpPr>
        <dsp:cNvPr id="0" name=""/>
        <dsp:cNvSpPr/>
      </dsp:nvSpPr>
      <dsp:spPr>
        <a:xfrm>
          <a:off x="6679009" y="464462"/>
          <a:ext cx="292807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Windows</a:t>
          </a:r>
        </a:p>
      </dsp:txBody>
      <dsp:txXfrm>
        <a:off x="6679009" y="464462"/>
        <a:ext cx="2928072" cy="547200"/>
      </dsp:txXfrm>
    </dsp:sp>
    <dsp:sp modelId="{C340D443-D2A1-45A5-96D8-B03616278362}">
      <dsp:nvSpPr>
        <dsp:cNvPr id="0" name=""/>
        <dsp:cNvSpPr/>
      </dsp:nvSpPr>
      <dsp:spPr>
        <a:xfrm>
          <a:off x="6679009" y="1011662"/>
          <a:ext cx="2928072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/>
            <a:t>https://git-scm.com/download/win</a:t>
          </a:r>
        </a:p>
      </dsp:txBody>
      <dsp:txXfrm>
        <a:off x="6679009" y="1011662"/>
        <a:ext cx="2928072" cy="834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A78A-0F3E-4269-BDF5-C12EB4852EDF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1795B-CE7F-4D08-A0AF-EB042A3A3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basically takes a picture of what all your files look like at that moment and stores a reference to that snapshot. To be efficient, if files have not changed, Git doesn’t store the file again, just a link to the previous identical file it has already stored.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1795B-CE7F-4D08-A0AF-EB042A3A3E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8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git bash for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1795B-CE7F-4D08-A0AF-EB042A3A3E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3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mascot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1795B-CE7F-4D08-A0AF-EB042A3A3E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4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Δεν πλακώνονται οι αλλαγές.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1795B-CE7F-4D08-A0AF-EB042A3A3E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7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85DC-2D3F-4611-B4E7-647F6B681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06231-3648-404F-9812-99DBA7848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C5B6-3D6F-455E-BD91-E5DA8BB3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2E36-BEA8-47CC-A2B1-F27BD0B631A5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59111-F566-4692-84AE-7B0EBC39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847A0-0621-45D7-9B14-084B1CE1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03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5398-DCF0-40E2-92FE-341B7288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B2759-B722-4572-91F8-AEA0BA653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CA238-433D-48A6-B447-D8B485B2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AEA3-C01D-447F-80CC-36E85D8857F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00F15-B8AB-4C04-94EE-D7F68233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D682-5A9B-460A-8A6E-700FD4C1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4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20FD5-2CEF-4AD6-8458-35C0FF6E7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227F6-FBE1-4765-B82B-E10F9D61C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2C33F-4238-4B10-8261-C623CB4D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C7D-7091-431C-BDB9-39A40C1A0CCF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9509-6BDD-4E35-8443-858BA194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3A08-3D7B-465E-8239-D5033995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2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55EC-7718-4AA4-9C7F-0836FBF6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BC3C-FB07-4A2E-B74A-ACEABE6C3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1F3B-23C5-4826-AD82-E686AE63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C589-2489-48D7-B6FF-4680576BCA68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ACC3-0170-44BA-B81C-7BDD07D3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A113D-F5E7-4098-A7DD-2B5D56DD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4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60B3-0767-4AC4-AFDC-F34BC15F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B6D56-4024-4CA0-B99B-E1C9B7BA1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DCB3-699C-4130-9677-2208CDBE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5C08-AE59-4690-A50C-F15D659F121D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F130-A2CB-441F-BD78-AE0C5B14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5931-8404-4822-9AB6-8372C637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6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D4D0-046C-440F-B549-C1AD46D9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2C20-0A01-4CBC-9744-0977BBBC0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717D7-91AC-4024-9098-8306FCF7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26B5D-6172-4F0E-8ECC-8677CF9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EA4B-F27A-4D92-81D1-A90E5F9D88F3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0F51D-45D8-4AF1-ABE1-6C59B39D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2A4FA-F539-4B4A-AFD8-B3624D32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5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42FC-0123-4529-A112-F4EEEC50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9B608-E4FC-4568-85E7-7A6698844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2E231-6641-4843-B41C-BB57C19B9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8146C-E5B6-46E8-85D2-297130FF3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EC30D-FAC6-4285-A315-DC24D80F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ACC69-A945-4C54-AC75-FCA7B524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A860-872D-46A0-B4B4-7AD8DD8F5E02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80634-7EC8-4BA8-A5F8-835ED24A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9C825-87FC-4D17-BFB3-9CC7A500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6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BEE4-8E9E-41DE-A50E-AB19254A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0A4B3-5560-495E-B305-EF060FF6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6578-704C-4419-9F66-5D7AC5CC760A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161A1-939C-42B7-B0F4-EB78627F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2E4AB-815E-4BAE-BFAC-08507479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1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A9958-60FE-4B0B-B036-0BAF04B6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4A45-F0B4-489D-9A62-53E8281A85D3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0B33E-88D2-42BC-B34B-0E5080DB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9B957-4B96-4081-9994-4FA11973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76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E91A-60E4-4126-AF73-57490529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F0003-0493-4DB5-9049-E54C37A7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BAB92-6D68-48BE-A3B3-3875CCA11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60702-A20C-4513-92B8-1F2A65CD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A57A-2049-4C52-9369-32984D11E2CE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25F8F-8EBE-4BBF-871B-C2ADFAE0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4E915-E4BC-49BC-ADDF-DC528722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59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4355-C922-4D33-BB52-0F7CFC49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C1B9C-4C86-460D-8C04-6484D1765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9D954-F91F-4859-B61C-4852E8089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BE3B1-680C-4785-93C5-A2BA765C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3BC-3448-41B8-83FC-854B29831183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59B4F-68EA-4935-A6A6-715185BB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C62AF-A6A0-4BA5-801B-E36D321E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1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BAD19-B0BD-46E1-B2A7-D36D4EEA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0234A-6F3B-4BAA-91AB-A06626BB6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0C857-925E-4866-9BDB-E2222480F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A4666-DDD6-481D-9791-A26D12F888C9}" type="datetime1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01FC-2153-43B5-A51D-59001D3F2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A1E03-58D3-4ABC-9B2A-766278A84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7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3" r:id="rId1"/>
    <p:sldLayoutId id="2147484634" r:id="rId2"/>
    <p:sldLayoutId id="2147484635" r:id="rId3"/>
    <p:sldLayoutId id="2147484636" r:id="rId4"/>
    <p:sldLayoutId id="2147484637" r:id="rId5"/>
    <p:sldLayoutId id="2147484638" r:id="rId6"/>
    <p:sldLayoutId id="2147484639" r:id="rId7"/>
    <p:sldLayoutId id="2147484640" r:id="rId8"/>
    <p:sldLayoutId id="2147484641" r:id="rId9"/>
    <p:sldLayoutId id="2147484642" r:id="rId10"/>
    <p:sldLayoutId id="21474846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akrivous@csd.auth.g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dakrivous@csd.auth.g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1/Git-Basics-Viewing-the-Commit-Histor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how-to-use-git-and-github--ud775" TargetMode="External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amp.com/courses/introduction-to-git-for-data-scienc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dakrivous@csd.auth.g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3">
            <a:extLst>
              <a:ext uri="{FF2B5EF4-FFF2-40B4-BE49-F238E27FC236}">
                <a16:creationId xmlns:a16="http://schemas.microsoft.com/office/drawing/2014/main" id="{1DB7C82F-AB7E-4F0C-B829-FA1B9C4151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5B2D49E-B966-4A9D-9294-615C9CE30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2" r="598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519A95-87A8-4874-BC95-265381E57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486" y="204194"/>
            <a:ext cx="988880" cy="988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E9DA4-5E25-481D-A075-5B704D228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5105738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Version Control, Git &amp;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A65D3-8371-4D91-BAFD-BC3A3F153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6" y="4750893"/>
            <a:ext cx="5195991" cy="1147863"/>
          </a:xfrm>
        </p:spPr>
        <p:txBody>
          <a:bodyPr anchor="t">
            <a:normAutofit/>
          </a:bodyPr>
          <a:lstStyle/>
          <a:p>
            <a:pPr algn="l"/>
            <a:r>
              <a:rPr lang="el-GR" sz="2000" dirty="0" smtClean="0"/>
              <a:t>Δημήτρης </a:t>
            </a:r>
            <a:r>
              <a:rPr lang="el-GR" sz="2000" dirty="0" smtClean="0"/>
              <a:t>Ακριβούσης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hlinkClick r:id="rId4"/>
              </a:rPr>
              <a:t>dakrivous@csd.auth.gr</a:t>
            </a:r>
            <a:r>
              <a:rPr lang="en-US" sz="2000" dirty="0" smtClean="0"/>
              <a:t>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CFD7EB99-1526-4048-8862-5E151F8D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40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D41317C-1B52-4347-99B1-7A36D07A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05" y="642938"/>
            <a:ext cx="3370998" cy="5502264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Βασικές αρχές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2997AA7-C273-4101-9E38-C054B92E0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68549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94D33-F220-4D19-86AA-F99FE48B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Βασική </a:t>
            </a:r>
            <a:r>
              <a:rPr lang="el-GR" dirty="0" smtClean="0"/>
              <a:t>ορολογία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Repositories (repo) : </a:t>
            </a:r>
            <a:r>
              <a:rPr lang="el-GR" dirty="0" smtClean="0"/>
              <a:t>Η βάση δεδομένων που περιέχει μεταδεδομένα για τα αρχεία μας</a:t>
            </a:r>
          </a:p>
          <a:p>
            <a:r>
              <a:rPr lang="en-US" dirty="0" smtClean="0"/>
              <a:t>Commit : </a:t>
            </a:r>
            <a:r>
              <a:rPr lang="el-GR" dirty="0" smtClean="0"/>
              <a:t>Ενέργεια που </a:t>
            </a:r>
            <a:r>
              <a:rPr lang="el-GR" dirty="0" smtClean="0"/>
              <a:t>αποθηκεύει </a:t>
            </a:r>
            <a:r>
              <a:rPr lang="el-GR" dirty="0" smtClean="0"/>
              <a:t>την </a:t>
            </a:r>
            <a:r>
              <a:rPr lang="el-GR" dirty="0" smtClean="0"/>
              <a:t>κατάσταση </a:t>
            </a:r>
            <a:r>
              <a:rPr lang="el-GR" dirty="0" smtClean="0"/>
              <a:t>των </a:t>
            </a:r>
            <a:r>
              <a:rPr lang="el-GR" dirty="0" smtClean="0"/>
              <a:t>αρχείων </a:t>
            </a:r>
            <a:r>
              <a:rPr lang="el-GR" dirty="0" smtClean="0"/>
              <a:t>μας.</a:t>
            </a:r>
          </a:p>
          <a:p>
            <a:r>
              <a:rPr lang="en-US" dirty="0" smtClean="0"/>
              <a:t>Working tree : </a:t>
            </a:r>
            <a:r>
              <a:rPr lang="el-GR" dirty="0" smtClean="0"/>
              <a:t>Αναφαίρεται </a:t>
            </a:r>
            <a:r>
              <a:rPr lang="el-GR" dirty="0" smtClean="0"/>
              <a:t>στην κατάσταση που είναι τώρα τα δεδομένα μας</a:t>
            </a:r>
          </a:p>
          <a:p>
            <a:r>
              <a:rPr lang="en-US" dirty="0" smtClean="0"/>
              <a:t>HEAD </a:t>
            </a:r>
            <a:r>
              <a:rPr lang="el-GR" dirty="0" smtClean="0"/>
              <a:t>: </a:t>
            </a:r>
            <a:r>
              <a:rPr lang="el-GR" dirty="0" smtClean="0"/>
              <a:t>Αναφαίρεται </a:t>
            </a:r>
            <a:r>
              <a:rPr lang="el-GR" dirty="0" smtClean="0"/>
              <a:t>στο </a:t>
            </a:r>
            <a:r>
              <a:rPr lang="el-GR" dirty="0" smtClean="0"/>
              <a:t>τελευταίο </a:t>
            </a:r>
            <a:r>
              <a:rPr lang="en-US" dirty="0" smtClean="0"/>
              <a:t>commit</a:t>
            </a:r>
            <a:endParaRPr lang="el-GR" dirty="0" smtClean="0"/>
          </a:p>
          <a:p>
            <a:r>
              <a:rPr lang="en-US" dirty="0" smtClean="0"/>
              <a:t>Staging Area </a:t>
            </a:r>
            <a:r>
              <a:rPr lang="el-GR" dirty="0" smtClean="0"/>
              <a:t>(</a:t>
            </a:r>
            <a:r>
              <a:rPr lang="en-US" dirty="0" smtClean="0"/>
              <a:t>index): </a:t>
            </a:r>
            <a:r>
              <a:rPr lang="el-GR" dirty="0"/>
              <a:t>Λ</a:t>
            </a:r>
            <a:r>
              <a:rPr lang="el-GR" dirty="0" smtClean="0"/>
              <a:t>ίστα </a:t>
            </a:r>
            <a:r>
              <a:rPr lang="el-GR" dirty="0" smtClean="0"/>
              <a:t>με τα </a:t>
            </a:r>
            <a:r>
              <a:rPr lang="el-GR" dirty="0" smtClean="0"/>
              <a:t>αρχεία </a:t>
            </a:r>
            <a:r>
              <a:rPr lang="el-GR" dirty="0" smtClean="0"/>
              <a:t>που θα </a:t>
            </a:r>
            <a:r>
              <a:rPr lang="el-GR" dirty="0" smtClean="0"/>
              <a:t>αποθηκεύσουμε </a:t>
            </a:r>
            <a:r>
              <a:rPr lang="el-GR" dirty="0"/>
              <a:t>ό</a:t>
            </a:r>
            <a:r>
              <a:rPr lang="el-GR" dirty="0" smtClean="0"/>
              <a:t>ταν κάνουμε </a:t>
            </a:r>
            <a:r>
              <a:rPr lang="el-GR" dirty="0" smtClean="0"/>
              <a:t>το </a:t>
            </a:r>
            <a:r>
              <a:rPr lang="en-US" dirty="0" smtClean="0"/>
              <a:t>commit.</a:t>
            </a:r>
            <a:endParaRPr lang="el-GR" dirty="0" smtClean="0"/>
          </a:p>
          <a:p>
            <a:pPr marL="0" indent="0">
              <a:buNone/>
            </a:pPr>
            <a:endParaRPr lang="el-G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E11FBCF6-740D-4BEB-9862-56149477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19" y="1804802"/>
            <a:ext cx="5614835" cy="309517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BA6A79-0FA2-408A-9134-B340E072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l-GR" sz="4000" dirty="0"/>
              <a:t>Τα τρία στάδια!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33A18-396A-4465-B28B-CA9A4F13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6FFAFB-BD6E-492E-A315-E4201A3A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l-GR" sz="2000" dirty="0"/>
              <a:t>Κάνεις αλλαγές στα αρχεία σου (</a:t>
            </a:r>
            <a:r>
              <a:rPr lang="en-US" sz="2000" dirty="0"/>
              <a:t>working directory)</a:t>
            </a:r>
          </a:p>
          <a:p>
            <a:r>
              <a:rPr lang="el-GR" sz="2000" dirty="0"/>
              <a:t>Προσθέτεις (</a:t>
            </a:r>
            <a:r>
              <a:rPr lang="en-US" sz="2000" b="1" dirty="0"/>
              <a:t>add</a:t>
            </a:r>
            <a:r>
              <a:rPr lang="en-US" sz="2000" dirty="0"/>
              <a:t>)</a:t>
            </a:r>
            <a:r>
              <a:rPr lang="el-GR" sz="2000" dirty="0"/>
              <a:t> τα αρχεία με τις αλλαγές που θέλεις να αποθηκευτούν στην επόμενη έκδοση </a:t>
            </a:r>
            <a:r>
              <a:rPr lang="en-US" sz="2000" dirty="0"/>
              <a:t>(staging area)</a:t>
            </a:r>
          </a:p>
          <a:p>
            <a:r>
              <a:rPr lang="el-GR" sz="2000" dirty="0"/>
              <a:t>Κάνεις </a:t>
            </a:r>
            <a:r>
              <a:rPr lang="en-US" sz="2000" b="1" dirty="0"/>
              <a:t>commit</a:t>
            </a:r>
            <a:r>
              <a:rPr lang="en-US" sz="2000" dirty="0"/>
              <a:t>, </a:t>
            </a:r>
            <a:r>
              <a:rPr lang="el-GR" sz="2000" dirty="0"/>
              <a:t>το οποίο παίρνει όλα τις αλλαγές από το προηγούμενο βήμα και τα αποθηκεύει σε ένα</a:t>
            </a:r>
            <a:r>
              <a:rPr lang="en-US" sz="2000" dirty="0"/>
              <a:t> </a:t>
            </a:r>
            <a:r>
              <a:rPr lang="el-GR" sz="2000" b="1" dirty="0"/>
              <a:t>μόνιμο</a:t>
            </a:r>
            <a:r>
              <a:rPr lang="el-GR" sz="2000" dirty="0"/>
              <a:t> </a:t>
            </a:r>
            <a:r>
              <a:rPr lang="en-US" sz="2000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7990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9159-3DCE-4D5B-A4F9-E7FB2E90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1B8E-9E2E-4F9E-B50D-39BF5F61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Υπάρχουν πολλοί τρόποι να χρησιμοποιήσεις το </a:t>
            </a:r>
            <a:r>
              <a:rPr lang="en-US" dirty="0"/>
              <a:t>git.</a:t>
            </a:r>
            <a:endParaRPr lang="el-GR" dirty="0"/>
          </a:p>
          <a:p>
            <a:r>
              <a:rPr lang="en-US" b="1" dirty="0"/>
              <a:t>Command Line</a:t>
            </a:r>
          </a:p>
          <a:p>
            <a:r>
              <a:rPr lang="el-GR" dirty="0"/>
              <a:t>Γραφικό περιβάλλον (</a:t>
            </a:r>
            <a:r>
              <a:rPr lang="en-US" dirty="0" err="1"/>
              <a:t>SourceTree</a:t>
            </a:r>
            <a:r>
              <a:rPr lang="en-US" dirty="0"/>
              <a:t>, </a:t>
            </a:r>
            <a:r>
              <a:rPr lang="en-US" dirty="0" err="1"/>
              <a:t>GitKraken</a:t>
            </a:r>
            <a:r>
              <a:rPr lang="en-US" dirty="0"/>
              <a:t>, GitHub Desktop) </a:t>
            </a:r>
          </a:p>
          <a:p>
            <a:r>
              <a:rPr lang="en-US" dirty="0"/>
              <a:t>IDE Integrated (Eclipse, IntelliJ Tools, NetBeans)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DE6C9-A9E2-4C9D-8B4E-8865E3D3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62A4D6F-8F22-4E1D-9F99-8544F14D5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7075849"/>
              </p:ext>
            </p:extLst>
          </p:nvPr>
        </p:nvGraphicFramePr>
        <p:xfrm>
          <a:off x="838200" y="4001294"/>
          <a:ext cx="9610085" cy="2310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5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A8EB-4ADE-4BFD-948F-C4FEA303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Πρώτες Ρυθμίσεις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B12D0-E04E-4A4F-9216-B9EDB59D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B546DB-2BF2-48ED-9A43-C725FA103A2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solidFill>
            <a:schemeClr val="tx1">
              <a:lumMod val="85000"/>
              <a:lumOff val="15000"/>
              <a:alpha val="9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~$ git config --global user.name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“Dimitris </a:t>
            </a:r>
            <a:r>
              <a:rPr lang="en-US" sz="24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Akrivousis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“</a:t>
            </a:r>
            <a:endParaRPr lang="el-GR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~$ git config --global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user.email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2"/>
              </a:rPr>
              <a:t>dakrivous@csd.auth.gr</a:t>
            </a:r>
            <a:endParaRPr lang="en-US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l-GR" sz="24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l-GR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2400" dirty="0">
                <a:solidFill>
                  <a:schemeClr val="bg1"/>
                </a:solidFill>
              </a:rPr>
              <a:t>Έλεγχος ρυθμίσεων:</a:t>
            </a:r>
          </a:p>
          <a:p>
            <a:pPr marL="0" indent="0">
              <a:buNone/>
            </a:pPr>
            <a:r>
              <a:rPr lang="el-GR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~$ 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git config --list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731-FB5D-4DD4-8840-7BA08461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known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8DC4C-9969-423C-83C4-3AE7087C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179934-BAEF-4C8A-A64A-8CC4F040CD0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  <a:alpha val="94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~$ git help </a:t>
            </a:r>
            <a:r>
              <a:rPr lang="en-US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&amp;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~$ git help &lt;verb&gt; - 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Βοήθεια!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~$ git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init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– 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Δημιουργία ενός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git repository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add –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Προσθήκη αρχείων στο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staging area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commit – 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Μόνιμη αποθήκευση αλλαγών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status – 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Προβολή της τρέχουσας κατάστασης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diff – 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Προβολή των αλλαγών μεταξύ των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commits 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και μεταξύ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commit 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και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working tree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  <a:endParaRPr lang="el-GR" sz="2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0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B117-0318-4F9C-A819-576F5AC8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πρώτο </a:t>
            </a:r>
            <a:r>
              <a:rPr lang="en-US" dirty="0"/>
              <a:t>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517DF-5E03-4BFA-9052-07CE8996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F569C52-F095-4829-AD30-9B0002625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6627"/>
            <a:ext cx="10663187" cy="3788373"/>
          </a:xfrm>
        </p:spPr>
      </p:pic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3380B19-D9D6-4D37-AF0A-1CB3D4966C03}"/>
              </a:ext>
            </a:extLst>
          </p:cNvPr>
          <p:cNvSpPr/>
          <p:nvPr/>
        </p:nvSpPr>
        <p:spPr>
          <a:xfrm>
            <a:off x="7924222" y="3820813"/>
            <a:ext cx="2057978" cy="1213584"/>
          </a:xfrm>
          <a:prstGeom prst="borderCallout1">
            <a:avLst>
              <a:gd name="adj1" fmla="val 18750"/>
              <a:gd name="adj2" fmla="val -8333"/>
              <a:gd name="adj3" fmla="val 135549"/>
              <a:gd name="adj4" fmla="val -9873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–m “message” </a:t>
            </a:r>
            <a:r>
              <a:rPr lang="el-GR" dirty="0"/>
              <a:t>απαιτείται. Περιγραφή αλλαγών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190B-ACA0-4F78-AFDF-32948700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Αλλαγές στο αρχείο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C96FAE-4FE5-4DDA-8F59-BAF03412E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9065"/>
            <a:ext cx="10696575" cy="3632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1D404-AD55-488D-A07E-D3E91DF2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7AD6C-D702-406A-B34F-3C576C3156B5}"/>
              </a:ext>
            </a:extLst>
          </p:cNvPr>
          <p:cNvSpPr txBox="1"/>
          <p:nvPr/>
        </p:nvSpPr>
        <p:spPr>
          <a:xfrm>
            <a:off x="838200" y="1774044"/>
            <a:ext cx="1069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Αλλαγές στο αρχείο </a:t>
            </a:r>
            <a:r>
              <a:rPr lang="en-US" sz="2400" dirty="0"/>
              <a:t>dummy.txt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000C6BB4-5F54-45B7-8106-319F51B87598}"/>
              </a:ext>
            </a:extLst>
          </p:cNvPr>
          <p:cNvSpPr/>
          <p:nvPr/>
        </p:nvSpPr>
        <p:spPr>
          <a:xfrm>
            <a:off x="6271491" y="2456873"/>
            <a:ext cx="2743200" cy="766618"/>
          </a:xfrm>
          <a:prstGeom prst="borderCallout1">
            <a:avLst>
              <a:gd name="adj1" fmla="val 18750"/>
              <a:gd name="adj2" fmla="val -8333"/>
              <a:gd name="adj3" fmla="val 24548"/>
              <a:gd name="adj4" fmla="val -7359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Παλιό αρχείο</a:t>
            </a:r>
            <a:r>
              <a:rPr lang="en-US" dirty="0">
                <a:solidFill>
                  <a:schemeClr val="tx1"/>
                </a:solidFill>
              </a:rPr>
              <a:t> a/dummy.txt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l-GR" dirty="0">
                <a:solidFill>
                  <a:schemeClr val="tx1"/>
                </a:solidFill>
              </a:rPr>
              <a:t>Νέο αρχείο </a:t>
            </a:r>
            <a:r>
              <a:rPr lang="en-US" dirty="0">
                <a:solidFill>
                  <a:schemeClr val="tx1"/>
                </a:solidFill>
              </a:rPr>
              <a:t>b/dummy.txt</a:t>
            </a:r>
            <a:r>
              <a:rPr lang="el-G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94376FC0-C1D2-4628-8CEA-605CF3718C68}"/>
              </a:ext>
            </a:extLst>
          </p:cNvPr>
          <p:cNvSpPr/>
          <p:nvPr/>
        </p:nvSpPr>
        <p:spPr>
          <a:xfrm>
            <a:off x="8234218" y="3505200"/>
            <a:ext cx="2128982" cy="503382"/>
          </a:xfrm>
          <a:prstGeom prst="borderCallout1">
            <a:avLst>
              <a:gd name="adj1" fmla="val 18750"/>
              <a:gd name="adj2" fmla="val -8333"/>
              <a:gd name="adj3" fmla="val 61544"/>
              <a:gd name="adj4" fmla="val -2271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Αλλαγές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1299-5C2E-49F3-91D2-50D1C6FF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 πάει κάτι στραβά;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6DAAE-4004-4BE2-B563-9062F109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8CA6B941-4BAA-4F1D-84FF-9322BB2695D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  <a:alpha val="94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~$ git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log --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oneline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– 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Προβολή πληροφοριών για τα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commits (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  <a:hlinkClick r:id="rId2"/>
              </a:rPr>
              <a:t>https://git-scm.com/book/en/v1/Git-Basics-Viewing-the-Commit-History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reset HEAD &lt;filename&gt;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Αφαίρεση αρχείου από το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staging area</a:t>
            </a:r>
            <a:endParaRPr lang="el-GR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checkout -- &lt;filename&gt; - 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Αναίρεση αλλαγών από το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working directory, 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επιστροφή στο προηγούμενο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commit - 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Dangerous!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checkout &lt;commit hash&gt; -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Επιστροφή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στο επιλεγμένο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commit - 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Dangerous!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revert HEAD or revert &lt;hash&gt; - 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Νέο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commit 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με το αντίστροφο του προηγούμενου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commit</a:t>
            </a:r>
          </a:p>
          <a:p>
            <a:pPr marL="0" indent="0">
              <a:buNone/>
            </a:pPr>
            <a:r>
              <a:rPr lang="el-GR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Μην ξεχνάς να χρησιμοποιείς 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git status!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6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C7B9-48AD-424D-B1B0-31EEF5F7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Διακλαδώσεις </a:t>
            </a:r>
            <a:r>
              <a:rPr lang="en-US" dirty="0"/>
              <a:t>(Branches)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3FA1D-4076-41CC-B7CC-67B6F34A2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Διακλάδωση στα </a:t>
            </a:r>
            <a:r>
              <a:rPr lang="en-US" dirty="0"/>
              <a:t>VCS </a:t>
            </a:r>
            <a:r>
              <a:rPr lang="el-GR" dirty="0"/>
              <a:t>σημαίνει πως παρεκκλίνεις από την κεντρική γραμμή ανάπτυξης</a:t>
            </a:r>
            <a:r>
              <a:rPr lang="en-US" dirty="0"/>
              <a:t> (master branch)</a:t>
            </a:r>
            <a:r>
              <a:rPr lang="el-GR" dirty="0"/>
              <a:t> και συνεχίζεις να δουλεύεις χωρίς να την επηρεάζεις.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>
                <a:solidFill>
                  <a:srgbClr val="FF0000"/>
                </a:solidFill>
              </a:rPr>
              <a:t>Κ</a:t>
            </a:r>
            <a:r>
              <a:rPr lang="en-US" dirty="0" err="1">
                <a:solidFill>
                  <a:srgbClr val="FF0000"/>
                </a:solidFill>
              </a:rPr>
              <a:t>iller</a:t>
            </a:r>
            <a:r>
              <a:rPr lang="en-US" dirty="0">
                <a:solidFill>
                  <a:srgbClr val="FF0000"/>
                </a:solidFill>
              </a:rPr>
              <a:t> feature</a:t>
            </a:r>
            <a:endParaRPr lang="el-GR" dirty="0">
              <a:solidFill>
                <a:srgbClr val="FF0000"/>
              </a:solidFill>
            </a:endParaRPr>
          </a:p>
          <a:p>
            <a:r>
              <a:rPr lang="el-GR" dirty="0"/>
              <a:t>Ενθαρρύνεται η χρήση του για κάθε </a:t>
            </a:r>
            <a:r>
              <a:rPr lang="en-US" dirty="0"/>
              <a:t>project (</a:t>
            </a:r>
            <a:r>
              <a:rPr lang="el-GR" dirty="0"/>
              <a:t>μικρό ή μεγάλο)</a:t>
            </a:r>
            <a:endParaRPr lang="en-US" dirty="0"/>
          </a:p>
          <a:p>
            <a:r>
              <a:rPr lang="el-GR" dirty="0"/>
              <a:t>Κάνει εύκολη την συνεργασία</a:t>
            </a:r>
          </a:p>
          <a:p>
            <a:r>
              <a:rPr lang="el-GR" dirty="0"/>
              <a:t>Παράλληλη ανάπτυξη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0F2ED-EB5A-4534-9371-E21421A7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0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2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C36538-9EBE-44C5-8C9D-DB6DAF71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Περιεχόμενα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59F82BA5-6082-4BCF-BF40-025842925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66086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26BFB-ED08-43FF-8F01-FA437D2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8A24-5E9D-41AD-A277-5CDEF0DA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</a:t>
            </a:r>
            <a:r>
              <a:rPr lang="el-GR" dirty="0"/>
              <a:t>και </a:t>
            </a:r>
            <a:r>
              <a:rPr lang="en-US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1661-B2CA-4141-92A2-2CE034A4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Ένα απλό παράδειγμα: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/>
              <a:t>Δουλεύεις πάνω στην ανάπτυξη ενός </a:t>
            </a:r>
            <a:r>
              <a:rPr lang="en-US" dirty="0"/>
              <a:t>site</a:t>
            </a:r>
          </a:p>
          <a:p>
            <a:pPr marL="514350" indent="-514350">
              <a:buFont typeface="+mj-lt"/>
              <a:buAutoNum type="arabicPeriod"/>
            </a:pPr>
            <a:r>
              <a:rPr lang="el-GR" dirty="0"/>
              <a:t>Δημιουργείς ένα νέο </a:t>
            </a:r>
            <a:r>
              <a:rPr lang="en-US" dirty="0"/>
              <a:t>branch </a:t>
            </a:r>
            <a:r>
              <a:rPr lang="el-GR" dirty="0"/>
              <a:t>για </a:t>
            </a:r>
            <a:r>
              <a:rPr lang="el-GR" dirty="0" smtClean="0"/>
              <a:t>διορθωση ενος </a:t>
            </a:r>
            <a:r>
              <a:rPr lang="en-US" dirty="0" smtClean="0"/>
              <a:t>bug</a:t>
            </a:r>
            <a:endParaRPr lang="el-GR" dirty="0"/>
          </a:p>
          <a:p>
            <a:pPr marL="514350" indent="-514350">
              <a:buFont typeface="+mj-lt"/>
              <a:buAutoNum type="arabicPeriod"/>
            </a:pPr>
            <a:r>
              <a:rPr lang="el-GR" dirty="0"/>
              <a:t>Δουλεύεις πάνω στο καινούργιο </a:t>
            </a:r>
            <a:r>
              <a:rPr lang="en-US" dirty="0" smtClean="0"/>
              <a:t>branch</a:t>
            </a:r>
            <a:endParaRPr lang="el-GR" dirty="0" smtClean="0"/>
          </a:p>
          <a:p>
            <a:pPr marL="514350" indent="-514350">
              <a:buFont typeface="+mj-lt"/>
              <a:buAutoNum type="arabicPeriod"/>
            </a:pPr>
            <a:r>
              <a:rPr lang="el-GR" dirty="0" smtClean="0"/>
              <a:t>Κάνεις </a:t>
            </a:r>
            <a:r>
              <a:rPr lang="en-US" dirty="0" smtClean="0"/>
              <a:t>merge </a:t>
            </a:r>
            <a:r>
              <a:rPr lang="el-GR" dirty="0" smtClean="0"/>
              <a:t>τα </a:t>
            </a:r>
            <a:r>
              <a:rPr lang="el-GR" dirty="0" smtClean="0"/>
              <a:t>δύο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60ABC-C292-4FA0-B79D-CB3680E3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Τι είναι το </a:t>
            </a:r>
            <a:r>
              <a:rPr lang="en-US" dirty="0" smtClean="0"/>
              <a:t>Branch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" y="2968217"/>
            <a:ext cx="6772007" cy="3570695"/>
          </a:xfrm>
        </p:spPr>
      </p:pic>
      <p:sp>
        <p:nvSpPr>
          <p:cNvPr id="10" name="TextBox 9"/>
          <p:cNvSpPr txBox="1"/>
          <p:nvPr/>
        </p:nvSpPr>
        <p:spPr>
          <a:xfrm>
            <a:off x="838200" y="1690688"/>
            <a:ext cx="10340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Προκύπτει </a:t>
            </a:r>
            <a:r>
              <a:rPr lang="el-GR" sz="2800" dirty="0" smtClean="0"/>
              <a:t>η </a:t>
            </a:r>
            <a:r>
              <a:rPr lang="el-GR" sz="2800" dirty="0" smtClean="0"/>
              <a:t>ανάγκη </a:t>
            </a:r>
            <a:r>
              <a:rPr lang="el-GR" sz="2800" dirty="0" smtClean="0"/>
              <a:t>για την </a:t>
            </a:r>
            <a:r>
              <a:rPr lang="el-GR" sz="2800" dirty="0" smtClean="0"/>
              <a:t>διόρθωση</a:t>
            </a:r>
            <a:r>
              <a:rPr lang="en-US" sz="2800" dirty="0" smtClean="0"/>
              <a:t> </a:t>
            </a:r>
            <a:r>
              <a:rPr lang="el-GR" sz="2800" dirty="0" smtClean="0"/>
              <a:t>ενός </a:t>
            </a:r>
            <a:r>
              <a:rPr lang="en-US" sz="2800" dirty="0" smtClean="0"/>
              <a:t>bug </a:t>
            </a:r>
            <a:r>
              <a:rPr lang="el-GR" sz="2800" dirty="0" smtClean="0"/>
              <a:t>ενώ </a:t>
            </a:r>
            <a:r>
              <a:rPr lang="el-GR" sz="2800" dirty="0" smtClean="0"/>
              <a:t>το </a:t>
            </a:r>
            <a:r>
              <a:rPr lang="en-US" sz="2800" dirty="0" smtClean="0"/>
              <a:t>site </a:t>
            </a:r>
            <a:r>
              <a:rPr lang="el-GR" sz="2800" dirty="0" smtClean="0"/>
              <a:t>δεν </a:t>
            </a:r>
            <a:r>
              <a:rPr lang="el-GR" sz="2800" dirty="0" smtClean="0"/>
              <a:t>πρέπει </a:t>
            </a:r>
            <a:r>
              <a:rPr lang="el-GR" sz="2800" dirty="0" smtClean="0"/>
              <a:t>να </a:t>
            </a:r>
            <a:r>
              <a:rPr lang="el-GR" sz="2800" dirty="0" smtClean="0"/>
              <a:t>σταματήσει </a:t>
            </a:r>
            <a:r>
              <a:rPr lang="el-GR" sz="2800" dirty="0" smtClean="0"/>
              <a:t>να </a:t>
            </a:r>
            <a:r>
              <a:rPr lang="el-GR" sz="2800" dirty="0" smtClean="0"/>
              <a:t>ανανεώνεται</a:t>
            </a:r>
            <a:r>
              <a:rPr lang="el-GR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9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Branch!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1" y="2857500"/>
            <a:ext cx="10891397" cy="3121593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322CF8D-4277-4E47-95ED-786E1AD139CF}"/>
              </a:ext>
            </a:extLst>
          </p:cNvPr>
          <p:cNvSpPr txBox="1">
            <a:spLocks/>
          </p:cNvSpPr>
          <p:nvPr/>
        </p:nvSpPr>
        <p:spPr>
          <a:xfrm>
            <a:off x="6095998" y="1114499"/>
            <a:ext cx="5006340" cy="1480152"/>
          </a:xfrm>
          <a:prstGeom prst="rect">
            <a:avLst/>
          </a:prstGeom>
          <a:solidFill>
            <a:schemeClr val="tx1">
              <a:lumMod val="85000"/>
              <a:lumOff val="15000"/>
              <a:alpha val="9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Δημιουργία 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νέου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~$ git checkout -b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bugfix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</a:b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Switched to a new branch 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“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bugfix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"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10639C57-D64A-4BE4-8A25-E47D96AB94C7}"/>
              </a:ext>
            </a:extLst>
          </p:cNvPr>
          <p:cNvSpPr txBox="1">
            <a:spLocks/>
          </p:cNvSpPr>
          <p:nvPr/>
        </p:nvSpPr>
        <p:spPr>
          <a:xfrm>
            <a:off x="4830887" y="6097298"/>
            <a:ext cx="5151313" cy="624177"/>
          </a:xfrm>
          <a:prstGeom prst="rect">
            <a:avLst/>
          </a:prstGeom>
          <a:solidFill>
            <a:schemeClr val="tx1">
              <a:lumMod val="85000"/>
              <a:lumOff val="15000"/>
              <a:alpha val="9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~$ git commit -m 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‘found the bug'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Ενώ </a:t>
            </a:r>
            <a:r>
              <a:rPr lang="el-GR" dirty="0" smtClean="0"/>
              <a:t>η </a:t>
            </a:r>
            <a:r>
              <a:rPr lang="el-GR" dirty="0" smtClean="0"/>
              <a:t>ανάπτυξη </a:t>
            </a:r>
            <a:r>
              <a:rPr lang="el-GR" dirty="0" smtClean="0"/>
              <a:t>του </a:t>
            </a:r>
            <a:r>
              <a:rPr lang="en-US" dirty="0" smtClean="0"/>
              <a:t>Site </a:t>
            </a:r>
            <a:r>
              <a:rPr lang="el-GR" dirty="0" smtClean="0"/>
              <a:t>συνεχίζει κανονικά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0800000" flipV="1">
            <a:off x="6095999" y="3771965"/>
            <a:ext cx="190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Πρωτο </a:t>
            </a:r>
            <a:r>
              <a:rPr lang="en-US" dirty="0" smtClean="0"/>
              <a:t>commit </a:t>
            </a:r>
            <a:r>
              <a:rPr lang="el-GR" dirty="0" smtClean="0"/>
              <a:t>στο </a:t>
            </a:r>
            <a:r>
              <a:rPr lang="en-US" dirty="0" smtClean="0"/>
              <a:t>branch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3" y="2212578"/>
            <a:ext cx="10721250" cy="378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l-GR" dirty="0" smtClean="0"/>
              <a:t>– ένωση</a:t>
            </a:r>
            <a:r>
              <a:rPr lang="en-US" dirty="0" smtClean="0"/>
              <a:t> </a:t>
            </a:r>
            <a:r>
              <a:rPr lang="el-GR" dirty="0" smtClean="0"/>
              <a:t>των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847995"/>
            <a:ext cx="10060942" cy="2690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4022" y="1756951"/>
            <a:ext cx="8252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Merge commit </a:t>
            </a:r>
            <a:r>
              <a:rPr lang="el-GR" sz="2800" dirty="0" smtClean="0"/>
              <a:t> στο </a:t>
            </a:r>
            <a:r>
              <a:rPr lang="en-US" sz="2800" dirty="0" smtClean="0"/>
              <a:t>site </a:t>
            </a:r>
            <a:r>
              <a:rPr lang="el-GR" sz="2800" dirty="0" smtClean="0"/>
              <a:t>οπότε </a:t>
            </a:r>
            <a:r>
              <a:rPr lang="el-GR" sz="2800" dirty="0" smtClean="0"/>
              <a:t>η </a:t>
            </a:r>
            <a:r>
              <a:rPr lang="el-GR" sz="2800" dirty="0" smtClean="0"/>
              <a:t>ανανεωμένη </a:t>
            </a:r>
            <a:r>
              <a:rPr lang="el-GR" sz="2800" dirty="0"/>
              <a:t>έ</a:t>
            </a:r>
            <a:r>
              <a:rPr lang="el-GR" sz="2800" dirty="0" smtClean="0"/>
              <a:t>κδοση πλέον </a:t>
            </a:r>
            <a:r>
              <a:rPr lang="el-GR" sz="2800" dirty="0" smtClean="0"/>
              <a:t>δεν </a:t>
            </a:r>
            <a:r>
              <a:rPr lang="el-GR" sz="2800" dirty="0" smtClean="0"/>
              <a:t>περιέχει </a:t>
            </a:r>
            <a:r>
              <a:rPr lang="el-GR" sz="2800" dirty="0" smtClean="0"/>
              <a:t>το </a:t>
            </a:r>
            <a:r>
              <a:rPr lang="en-US" sz="2800" dirty="0" smtClean="0"/>
              <a:t>bug</a:t>
            </a:r>
            <a:endParaRPr lang="en-US" sz="2800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6C32D79-31E4-4031-AB9B-75CDA6D5E2E4}"/>
              </a:ext>
            </a:extLst>
          </p:cNvPr>
          <p:cNvSpPr txBox="1">
            <a:spLocks/>
          </p:cNvSpPr>
          <p:nvPr/>
        </p:nvSpPr>
        <p:spPr>
          <a:xfrm>
            <a:off x="838199" y="3153560"/>
            <a:ext cx="4896717" cy="404668"/>
          </a:xfrm>
          <a:prstGeom prst="rect">
            <a:avLst/>
          </a:prstGeom>
          <a:solidFill>
            <a:schemeClr val="tx1">
              <a:lumMod val="85000"/>
              <a:lumOff val="15000"/>
              <a:alpha val="9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$ git merge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bugfix</a:t>
            </a: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FEB077E8-35FA-4982-B7C9-C94046095380}"/>
              </a:ext>
            </a:extLst>
          </p:cNvPr>
          <p:cNvSpPr txBox="1">
            <a:spLocks/>
          </p:cNvSpPr>
          <p:nvPr/>
        </p:nvSpPr>
        <p:spPr>
          <a:xfrm>
            <a:off x="838200" y="2748892"/>
            <a:ext cx="4896716" cy="404668"/>
          </a:xfrm>
          <a:prstGeom prst="rect">
            <a:avLst/>
          </a:prstGeom>
          <a:solidFill>
            <a:schemeClr val="tx1">
              <a:lumMod val="85000"/>
              <a:lumOff val="15000"/>
              <a:alpha val="9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$ git checkout master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4493" y="2711058"/>
            <a:ext cx="277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Επιστροφή </a:t>
            </a:r>
            <a:r>
              <a:rPr lang="el-GR" sz="2400" dirty="0" smtClean="0"/>
              <a:t>στο </a:t>
            </a:r>
            <a:r>
              <a:rPr lang="en-US" sz="2400" dirty="0" smtClean="0"/>
              <a:t>master </a:t>
            </a:r>
            <a:r>
              <a:rPr lang="el-GR" sz="2400" dirty="0" smtClean="0"/>
              <a:t>και </a:t>
            </a:r>
            <a:r>
              <a:rPr lang="en-US" sz="2400" dirty="0" smtClean="0"/>
              <a:t>merge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50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020" y="250625"/>
            <a:ext cx="10515600" cy="1325563"/>
          </a:xfrm>
        </p:spPr>
        <p:txBody>
          <a:bodyPr/>
          <a:lstStyle/>
          <a:p>
            <a:r>
              <a:rPr lang="en-US" dirty="0" smtClean="0"/>
              <a:t>Conflicts – </a:t>
            </a:r>
            <a:r>
              <a:rPr lang="el-GR" dirty="0" smtClean="0"/>
              <a:t>τι </a:t>
            </a:r>
            <a:r>
              <a:rPr lang="el-GR" dirty="0" smtClean="0"/>
              <a:t>μπορεί </a:t>
            </a:r>
            <a:r>
              <a:rPr lang="el-GR" dirty="0" smtClean="0"/>
              <a:t>να </a:t>
            </a:r>
            <a:r>
              <a:rPr lang="el-GR" dirty="0" smtClean="0"/>
              <a:t>πάει στραβά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293349"/>
            <a:ext cx="10683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Conf</a:t>
            </a:r>
            <a:r>
              <a:rPr lang="en-US" sz="2800" dirty="0"/>
              <a:t>l</a:t>
            </a:r>
            <a:r>
              <a:rPr lang="en-US" sz="2800" dirty="0" smtClean="0"/>
              <a:t>icts </a:t>
            </a:r>
            <a:r>
              <a:rPr lang="el-GR" sz="2800" dirty="0" smtClean="0"/>
              <a:t>δημιουργούνται όταν υπάρχουν αλλαγές </a:t>
            </a:r>
            <a:r>
              <a:rPr lang="el-GR" sz="2800" dirty="0" smtClean="0"/>
              <a:t>στις </a:t>
            </a:r>
            <a:r>
              <a:rPr lang="el-GR" sz="2800" dirty="0" smtClean="0"/>
              <a:t>ίδιες γραμμές </a:t>
            </a:r>
            <a:r>
              <a:rPr lang="el-GR" sz="2800" dirty="0" smtClean="0"/>
              <a:t>του </a:t>
            </a:r>
            <a:r>
              <a:rPr lang="el-GR" sz="2800" dirty="0" smtClean="0"/>
              <a:t>προγράμματος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7456"/>
            <a:ext cx="12192000" cy="457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Ειδικές κατηγορίες </a:t>
            </a:r>
            <a:r>
              <a:rPr lang="en-US" dirty="0" smtClean="0"/>
              <a:t>merge</a:t>
            </a:r>
            <a:r>
              <a:rPr lang="el-GR" dirty="0" smtClean="0"/>
              <a:t>: </a:t>
            </a:r>
            <a:r>
              <a:rPr lang="en-US" dirty="0" smtClean="0"/>
              <a:t>Fast-Forward Merge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29" y="4297470"/>
            <a:ext cx="10138871" cy="2560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44" y="1644704"/>
            <a:ext cx="9768440" cy="28058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609" y="2524398"/>
            <a:ext cx="1214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Πριν: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85216" y="4552239"/>
            <a:ext cx="1214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Μετά: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17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Ειδικές κατηγορίες </a:t>
            </a:r>
            <a:r>
              <a:rPr lang="en-US" dirty="0" smtClean="0"/>
              <a:t>merge</a:t>
            </a:r>
            <a:r>
              <a:rPr lang="el-GR" dirty="0" smtClean="0"/>
              <a:t>: </a:t>
            </a:r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609" y="2524398"/>
            <a:ext cx="1214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Πριν: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2609" y="5443778"/>
            <a:ext cx="1214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Μετά: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75" y="1690688"/>
            <a:ext cx="7961226" cy="3228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22" y="4812937"/>
            <a:ext cx="9687156" cy="1784903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322CF8D-4277-4E47-95ED-786E1AD139CF}"/>
              </a:ext>
            </a:extLst>
          </p:cNvPr>
          <p:cNvSpPr txBox="1">
            <a:spLocks/>
          </p:cNvSpPr>
          <p:nvPr/>
        </p:nvSpPr>
        <p:spPr>
          <a:xfrm>
            <a:off x="92609" y="3881089"/>
            <a:ext cx="3611880" cy="931847"/>
          </a:xfrm>
          <a:prstGeom prst="rect">
            <a:avLst/>
          </a:prstGeom>
          <a:solidFill>
            <a:schemeClr val="tx1">
              <a:lumMod val="85000"/>
              <a:lumOff val="15000"/>
              <a:alpha val="9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~$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checkout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bugfix</a:t>
            </a:r>
            <a:endParaRPr lang="en-US" sz="2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~$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rebase 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8086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6000" dirty="0" smtClean="0"/>
              <a:t>Συνοπτικά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6C32D79-31E4-4031-AB9B-75CDA6D5E2E4}"/>
              </a:ext>
            </a:extLst>
          </p:cNvPr>
          <p:cNvSpPr txBox="1">
            <a:spLocks/>
          </p:cNvSpPr>
          <p:nvPr/>
        </p:nvSpPr>
        <p:spPr>
          <a:xfrm>
            <a:off x="563879" y="1919606"/>
            <a:ext cx="10995661" cy="4412932"/>
          </a:xfrm>
          <a:prstGeom prst="rect">
            <a:avLst/>
          </a:prstGeom>
          <a:solidFill>
            <a:schemeClr val="tx1">
              <a:lumMod val="85000"/>
              <a:lumOff val="15000"/>
              <a:alpha val="9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~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check</a:t>
            </a:r>
            <a:r>
              <a:rPr lang="el-G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ο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ut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–b &lt;branch name&gt; :</a:t>
            </a:r>
            <a:r>
              <a:rPr lang="el-G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Δημιουργία νέου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 </a:t>
            </a:r>
            <a:r>
              <a:rPr lang="el-G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και αλλαγή σε αυτό</a:t>
            </a:r>
          </a:p>
          <a:p>
            <a:pPr marL="0" indent="0">
              <a:buNone/>
            </a:pPr>
            <a:r>
              <a:rPr lang="el-G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~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checkout &lt;branch name&gt; :</a:t>
            </a:r>
            <a:r>
              <a:rPr lang="el-G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Αλλαγή μεταξύ των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~$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merge &lt;branch name&gt; :</a:t>
            </a:r>
            <a:r>
              <a:rPr lang="el-GR" dirty="0">
                <a:solidFill>
                  <a:schemeClr val="bg1"/>
                </a:solidFill>
                <a:latin typeface="Lucida Console" panose="020B0609040504020204" pitchFamily="49" charset="0"/>
              </a:rPr>
              <a:t>Έ</a:t>
            </a:r>
            <a:r>
              <a:rPr lang="el-G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νωση δυο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~$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branch :</a:t>
            </a:r>
            <a:r>
              <a:rPr lang="el-G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Εμφάνιση όλων των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~$</a:t>
            </a:r>
            <a:r>
              <a:rPr lang="en-US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branch –d &lt;branch name&gt; :</a:t>
            </a:r>
            <a:r>
              <a:rPr lang="el-G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Διαγραφ</a:t>
            </a:r>
            <a:r>
              <a:rPr lang="el-GR" dirty="0">
                <a:solidFill>
                  <a:schemeClr val="bg1"/>
                </a:solidFill>
                <a:latin typeface="Lucida Console" panose="020B0609040504020204" pitchFamily="49" charset="0"/>
              </a:rPr>
              <a:t>ή</a:t>
            </a:r>
            <a:r>
              <a:rPr lang="el-GR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ενός </a:t>
            </a:r>
            <a:r>
              <a:rPr lang="en-US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endParaRPr lang="el-GR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541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</a:t>
            </a:r>
            <a:r>
              <a:rPr lang="el-GR" dirty="0" smtClean="0"/>
              <a:t>να παρ</a:t>
            </a:r>
            <a:r>
              <a:rPr lang="el-GR" dirty="0"/>
              <a:t>ά</a:t>
            </a:r>
            <a:r>
              <a:rPr lang="el-GR" dirty="0" smtClean="0"/>
              <a:t>δειγμα </a:t>
            </a:r>
            <a:r>
              <a:rPr lang="en-US" dirty="0" smtClean="0"/>
              <a:t>workflow</a:t>
            </a:r>
            <a:r>
              <a:rPr lang="el-GR" dirty="0" smtClean="0"/>
              <a:t> με χρήση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5813"/>
            <a:ext cx="10689240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F4D1-3D24-42A7-8EA5-1BBE3A4E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3E28-F579-4769-87B2-EA6213A8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Ένα σύστημα όπου καταγράφει τις αλλαγές ενός αρχείου, ή σετ αρχείων, με την πάροδο του χρόνου ώστε να μπορείς να ανατρέξεις σε παλαιότερες εκδόσεις αργότερα.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l-GR" sz="2400" dirty="0"/>
              <a:t>Βασικές Λειτουργίες:</a:t>
            </a:r>
          </a:p>
          <a:p>
            <a:r>
              <a:rPr lang="el-GR" sz="2400" b="1" dirty="0"/>
              <a:t>Επαναφορά αρχείων σε προηγούμενη κατάσταση</a:t>
            </a:r>
          </a:p>
          <a:p>
            <a:r>
              <a:rPr lang="el-GR" sz="2400" dirty="0"/>
              <a:t>Σύγκριση διαφορών στο χρόνο</a:t>
            </a:r>
          </a:p>
          <a:p>
            <a:r>
              <a:rPr lang="el-GR" sz="2400" dirty="0"/>
              <a:t>Έλεγχος στο ποιος έκανε αλλαγές και </a:t>
            </a:r>
            <a:r>
              <a:rPr lang="el-GR" sz="2400" dirty="0" smtClean="0"/>
              <a:t>πότε</a:t>
            </a:r>
            <a:endParaRPr lang="el-G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DB978-7200-49AD-8DA0-CFEEFDB3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4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4FA8E8-CE6C-4B78-BD33-21FA1F005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59" y="982364"/>
            <a:ext cx="2648371" cy="26483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AE95D8F-9825-4222-8846-E3461598CC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17665F-0036-444A-8D4A-33AF36A36A4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DA47BC-3069-47F5-8257-24B3B1F76A0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3849595-F174-4397-A437-9E4870DBB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1" y="976813"/>
            <a:ext cx="2659472" cy="2659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13491D-48ED-4EA6-8C08-3E7FB5406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43" y="983211"/>
            <a:ext cx="2646677" cy="264667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C9EB70-BC82-414A-BF8D-AD7FC672761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4CC223-CCD5-4F37-8D1B-530F52F5F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225269" y="1004677"/>
            <a:ext cx="2648372" cy="264837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2B920A-73AD-402A-8EEF-B88E1A9398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0B9B526-134B-44B5-9F5E-72B6EE66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Συνεργασία μέσω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46381-FD45-4ACD-BD2E-DD880391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1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0F14-122B-4A69-8E81-CFDF07E9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το </a:t>
            </a:r>
            <a:r>
              <a:rPr lang="en-US" dirty="0"/>
              <a:t>GitHub</a:t>
            </a:r>
            <a:r>
              <a:rPr lang="el-GR" dirty="0"/>
              <a:t>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F93F-ECBD-453F-979B-4FEAACF8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Μια </a:t>
            </a:r>
            <a:r>
              <a:rPr lang="en-US" dirty="0"/>
              <a:t>web-based hosting </a:t>
            </a:r>
            <a:r>
              <a:rPr lang="el-GR" dirty="0"/>
              <a:t>υπηρεσία </a:t>
            </a:r>
            <a:r>
              <a:rPr lang="en-US" dirty="0"/>
              <a:t>version control </a:t>
            </a:r>
            <a:r>
              <a:rPr lang="el-GR" dirty="0"/>
              <a:t>που χρησιμοποιεί </a:t>
            </a:r>
            <a:r>
              <a:rPr lang="en-US" dirty="0"/>
              <a:t>Git.</a:t>
            </a:r>
            <a:endParaRPr lang="el-GR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Χρησιμοποιείται κυρίως για προγράμματα ανοιχτού κώδικα ενώ έχει 20</a:t>
            </a:r>
            <a:r>
              <a:rPr lang="en-US" dirty="0"/>
              <a:t> </a:t>
            </a:r>
            <a:r>
              <a:rPr lang="el-GR" dirty="0"/>
              <a:t>εκατομμύρια χρήστες και 57 εκατομμύρια </a:t>
            </a:r>
            <a:r>
              <a:rPr lang="en-US" dirty="0"/>
              <a:t>repositories</a:t>
            </a:r>
            <a:r>
              <a:rPr lang="el-GR" dirty="0"/>
              <a:t>. Είναι ο μεγαλύτερος </a:t>
            </a:r>
            <a:r>
              <a:rPr lang="en-US" dirty="0"/>
              <a:t>host </a:t>
            </a:r>
            <a:r>
              <a:rPr lang="el-GR" dirty="0"/>
              <a:t>κώδικα στον κόσμο</a:t>
            </a:r>
            <a:r>
              <a:rPr lang="el-GR" dirty="0" smtClean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1CA8D-BC43-48CA-A5C7-16E0F2DD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F7435D-E3DB-47B1-BA61-B00ACC83A9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EEEF93-8314-4722-BA9D-AC6823C1D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346" y="1403372"/>
            <a:ext cx="3985948" cy="4773591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1C466-D305-481A-80E5-45E12C51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l-GR" dirty="0"/>
              <a:t>Τι σου προσφέρει το </a:t>
            </a:r>
            <a:r>
              <a:rPr lang="en-US" dirty="0"/>
              <a:t>GitHub;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9B1B-346A-4B5C-94FA-2AADFCAB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l-GR" sz="2400" dirty="0"/>
              <a:t>Προσφέρει </a:t>
            </a:r>
            <a:r>
              <a:rPr lang="en-US" sz="2400" dirty="0"/>
              <a:t>host </a:t>
            </a:r>
            <a:r>
              <a:rPr lang="el-GR" sz="2400" dirty="0"/>
              <a:t>σε άπειρα </a:t>
            </a:r>
            <a:r>
              <a:rPr lang="en-US" sz="2400" dirty="0"/>
              <a:t>open source</a:t>
            </a:r>
            <a:r>
              <a:rPr lang="el-GR" sz="2400" dirty="0"/>
              <a:t> </a:t>
            </a:r>
            <a:r>
              <a:rPr lang="en-US" sz="2400" dirty="0"/>
              <a:t>projects</a:t>
            </a:r>
            <a:r>
              <a:rPr lang="el-GR" sz="2400" dirty="0"/>
              <a:t>, ανεξαρτήτου μεγέθους</a:t>
            </a:r>
            <a:r>
              <a:rPr lang="en-US" sz="2400" dirty="0"/>
              <a:t>, </a:t>
            </a:r>
            <a:r>
              <a:rPr lang="el-GR" sz="2400" dirty="0"/>
              <a:t>ανεξαρτήτου αριθμού χρηστών. </a:t>
            </a:r>
          </a:p>
          <a:p>
            <a:r>
              <a:rPr lang="el-GR" sz="2400" dirty="0"/>
              <a:t>Παρέχει ένα γραφικό περιβάλλον για τις εντολές το</a:t>
            </a:r>
            <a:r>
              <a:rPr lang="en-US" sz="2400" dirty="0"/>
              <a:t>u git.</a:t>
            </a:r>
          </a:p>
          <a:p>
            <a:r>
              <a:rPr lang="el-GR" sz="2400" dirty="0"/>
              <a:t>Ιστορικό των </a:t>
            </a:r>
            <a:r>
              <a:rPr lang="en-US" sz="2400" dirty="0"/>
              <a:t>commits, automatically rendered documentation, wiki, issue tracking </a:t>
            </a:r>
            <a:r>
              <a:rPr lang="el-GR" sz="2400" dirty="0"/>
              <a:t>και πολλά άλλα.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20B5D-6F8E-4287-AF94-CCE119F0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6782" y="6356350"/>
            <a:ext cx="9970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A1BAE3-A6B3-4B9E-B564-5F47D943DAEC}"/>
              </a:ext>
            </a:extLst>
          </p:cNvPr>
          <p:cNvSpPr/>
          <p:nvPr/>
        </p:nvSpPr>
        <p:spPr>
          <a:xfrm>
            <a:off x="7577264" y="971011"/>
            <a:ext cx="2946111" cy="2742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6C3C-94BF-43F7-962B-BD24D24F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Εντολές για συνεργασία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C5072-5376-4CA0-8A35-8BE62F64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C4E3D62-8CB4-4007-A32F-7A9D9DAA34B5}"/>
              </a:ext>
            </a:extLst>
          </p:cNvPr>
          <p:cNvSpPr txBox="1">
            <a:spLocks/>
          </p:cNvSpPr>
          <p:nvPr/>
        </p:nvSpPr>
        <p:spPr>
          <a:xfrm>
            <a:off x="838200" y="1847850"/>
            <a:ext cx="10515600" cy="4351338"/>
          </a:xfrm>
          <a:prstGeom prst="rect">
            <a:avLst/>
          </a:prstGeom>
          <a:solidFill>
            <a:schemeClr val="tx1">
              <a:lumMod val="85000"/>
              <a:lumOff val="15000"/>
              <a:alpha val="9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~$ git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 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add </a:t>
            </a:r>
            <a:r>
              <a:rPr lang="el-GR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 name&gt; &lt;link to </a:t>
            </a:r>
            <a:r>
              <a:rPr lang="en-US" sz="20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github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</a:t>
            </a:r>
            <a:r>
              <a:rPr lang="el-GR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ορισμ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ό</a:t>
            </a:r>
            <a:r>
              <a:rPr lang="el-GR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ς </a:t>
            </a:r>
            <a:r>
              <a:rPr lang="el-GR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ενος</a:t>
            </a:r>
            <a:r>
              <a:rPr lang="el-GR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online </a:t>
            </a:r>
            <a:r>
              <a:rPr lang="en-US" sz="20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repository</a:t>
            </a:r>
            <a:endParaRPr lang="en-US" sz="20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clone &lt;link to github&gt; - 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Αντιγραφή/ Κατέβασμα του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online repository 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τοπικά σε έναν φάκελο.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l-GR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pull remote &lt;remote name&gt; &lt;branch name&gt; - 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«Φέρε» τις αλλαγές από το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online repository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push remote &lt;remote name&gt; &lt;branch name&gt; - </a:t>
            </a:r>
            <a:r>
              <a:rPr lang="el-GR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«Στείλε» τις αλλαγές στο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online repository</a:t>
            </a:r>
          </a:p>
        </p:txBody>
      </p:sp>
    </p:spTree>
    <p:extLst>
      <p:ext uri="{BB962C8B-B14F-4D97-AF65-F5344CB8AC3E}">
        <p14:creationId xmlns:p14="http://schemas.microsoft.com/office/powerpoint/2010/main" val="14416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– behind the scene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33" y="2574444"/>
            <a:ext cx="10485167" cy="3781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1580" y="1463040"/>
            <a:ext cx="7612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Εμεις </a:t>
            </a:r>
            <a:r>
              <a:rPr lang="el-GR" sz="2800" dirty="0"/>
              <a:t>έ</a:t>
            </a:r>
            <a:r>
              <a:rPr lang="el-GR" sz="2800" dirty="0" smtClean="0"/>
              <a:t>χουμε προχωρήσει </a:t>
            </a:r>
            <a:r>
              <a:rPr lang="el-GR" sz="2800" dirty="0" smtClean="0"/>
              <a:t>την </a:t>
            </a:r>
            <a:r>
              <a:rPr lang="el-GR" sz="2800" dirty="0" smtClean="0"/>
              <a:t>ανάπτυξη </a:t>
            </a:r>
            <a:r>
              <a:rPr lang="el-GR" sz="2800" dirty="0" smtClean="0"/>
              <a:t>του </a:t>
            </a:r>
            <a:r>
              <a:rPr lang="en-US" sz="2800" dirty="0" smtClean="0"/>
              <a:t>site </a:t>
            </a:r>
            <a:r>
              <a:rPr lang="el-GR" sz="2800" dirty="0" smtClean="0"/>
              <a:t>αλλά </a:t>
            </a:r>
            <a:r>
              <a:rPr lang="el-GR" sz="2800" dirty="0" smtClean="0"/>
              <a:t>και το </a:t>
            </a:r>
            <a:r>
              <a:rPr lang="en-US" sz="2800" dirty="0" smtClean="0"/>
              <a:t>site </a:t>
            </a:r>
            <a:r>
              <a:rPr lang="el-GR" sz="2800" dirty="0"/>
              <a:t>έ</a:t>
            </a:r>
            <a:r>
              <a:rPr lang="el-GR" sz="2800" dirty="0" smtClean="0"/>
              <a:t>χει ανανεωθεί </a:t>
            </a:r>
            <a:r>
              <a:rPr lang="el-GR" sz="2800" dirty="0" smtClean="0"/>
              <a:t>απο </a:t>
            </a:r>
            <a:r>
              <a:rPr lang="el-GR" sz="2800" dirty="0" smtClean="0"/>
              <a:t>τότε </a:t>
            </a:r>
            <a:r>
              <a:rPr lang="el-GR" sz="2800" dirty="0" smtClean="0"/>
              <a:t>που </a:t>
            </a:r>
            <a:r>
              <a:rPr lang="el-GR" sz="2800" dirty="0" smtClean="0"/>
              <a:t>ξεκινήσαμε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4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– behind the scene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1580" y="1463040"/>
            <a:ext cx="7612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Το</a:t>
            </a:r>
            <a:r>
              <a:rPr lang="en-US" sz="2800" dirty="0" smtClean="0"/>
              <a:t> pull </a:t>
            </a:r>
            <a:r>
              <a:rPr lang="el-GR" sz="2800" dirty="0" smtClean="0"/>
              <a:t>κάνει </a:t>
            </a:r>
            <a:r>
              <a:rPr lang="en-US" sz="2800" dirty="0" smtClean="0"/>
              <a:t>merge locally </a:t>
            </a:r>
            <a:r>
              <a:rPr lang="el-GR" sz="2800" dirty="0" smtClean="0"/>
              <a:t>το </a:t>
            </a:r>
            <a:r>
              <a:rPr lang="en-US" sz="2800" dirty="0" smtClean="0"/>
              <a:t>remote</a:t>
            </a:r>
            <a:r>
              <a:rPr lang="el-GR" sz="2800" dirty="0" smtClean="0"/>
              <a:t> και το </a:t>
            </a:r>
            <a:r>
              <a:rPr lang="en-US" sz="2800" dirty="0" smtClean="0"/>
              <a:t>local branch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70" y="2848035"/>
            <a:ext cx="9527540" cy="35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Πρέπει </a:t>
            </a:r>
            <a:r>
              <a:rPr lang="el-GR" dirty="0" smtClean="0"/>
              <a:t>να </a:t>
            </a:r>
            <a:r>
              <a:rPr lang="el-GR" dirty="0" smtClean="0"/>
              <a:t>έχεις </a:t>
            </a:r>
            <a:r>
              <a:rPr lang="el-GR" dirty="0" smtClean="0"/>
              <a:t>τις </a:t>
            </a:r>
            <a:r>
              <a:rPr lang="el-GR" dirty="0" smtClean="0"/>
              <a:t>τελευταίες αλλαγές από </a:t>
            </a:r>
            <a:r>
              <a:rPr lang="el-GR" dirty="0" smtClean="0"/>
              <a:t>το </a:t>
            </a:r>
            <a:r>
              <a:rPr lang="en-US" dirty="0" smtClean="0"/>
              <a:t>remote </a:t>
            </a:r>
            <a:r>
              <a:rPr lang="en-US" dirty="0" smtClean="0"/>
              <a:t>repository </a:t>
            </a:r>
            <a:r>
              <a:rPr lang="el-GR" dirty="0" smtClean="0"/>
              <a:t>για να </a:t>
            </a:r>
            <a:r>
              <a:rPr lang="el-GR" dirty="0" smtClean="0"/>
              <a:t>μπορείς </a:t>
            </a:r>
            <a:r>
              <a:rPr lang="el-GR" dirty="0" smtClean="0"/>
              <a:t>να </a:t>
            </a:r>
            <a:r>
              <a:rPr lang="el-GR" dirty="0" smtClean="0"/>
              <a:t>κάνεις </a:t>
            </a:r>
            <a:r>
              <a:rPr lang="en-US" dirty="0" smtClean="0"/>
              <a:t>push.</a:t>
            </a:r>
          </a:p>
          <a:p>
            <a:r>
              <a:rPr lang="el-GR" dirty="0"/>
              <a:t>Ό</a:t>
            </a:r>
            <a:r>
              <a:rPr lang="el-GR" dirty="0" smtClean="0"/>
              <a:t>ταν κάνεις</a:t>
            </a:r>
            <a:r>
              <a:rPr lang="en-US" dirty="0" smtClean="0"/>
              <a:t> </a:t>
            </a:r>
            <a:r>
              <a:rPr lang="en-US" dirty="0" smtClean="0"/>
              <a:t>push </a:t>
            </a:r>
            <a:r>
              <a:rPr lang="el-GR" dirty="0" smtClean="0"/>
              <a:t>το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l-GR" dirty="0" smtClean="0"/>
              <a:t>κάνει </a:t>
            </a:r>
            <a:r>
              <a:rPr lang="el-GR" dirty="0" smtClean="0"/>
              <a:t>ενα </a:t>
            </a:r>
            <a:r>
              <a:rPr lang="en-US" dirty="0" smtClean="0"/>
              <a:t>fast-forward </a:t>
            </a:r>
            <a:r>
              <a:rPr lang="en-US" dirty="0"/>
              <a:t>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59122"/>
            <a:ext cx="10515600" cy="259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" y="-22860"/>
            <a:ext cx="10515600" cy="1325563"/>
          </a:xfrm>
        </p:spPr>
        <p:txBody>
          <a:bodyPr/>
          <a:lstStyle/>
          <a:p>
            <a:r>
              <a:rPr lang="en-US" dirty="0" smtClean="0"/>
              <a:t>T</a:t>
            </a:r>
            <a:r>
              <a:rPr lang="el-GR" dirty="0" smtClean="0"/>
              <a:t>ι είδαμε μέχρι τώρα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80" y="1127137"/>
            <a:ext cx="6915150" cy="57308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1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446B-099D-44FF-AD7F-D4E3643A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Περισσότερο υλικό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F139-68F8-4A03-AC08-43926E4CF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Official git documentation: </a:t>
            </a:r>
            <a:r>
              <a:rPr lang="en-US" dirty="0">
                <a:hlinkClick r:id="rId2"/>
              </a:rPr>
              <a:t>https://git-scm.com/doc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Online courses/ tutorials: </a:t>
            </a:r>
          </a:p>
          <a:p>
            <a:r>
              <a:rPr lang="en-US" dirty="0">
                <a:hlinkClick r:id="rId3"/>
              </a:rPr>
              <a:t>https://www.udacity.com/course/how-to-use-git-and-github--ud775</a:t>
            </a:r>
            <a:endParaRPr lang="en-US" dirty="0"/>
          </a:p>
          <a:p>
            <a:r>
              <a:rPr lang="en-US" dirty="0">
                <a:hlinkClick r:id="rId4"/>
              </a:rPr>
              <a:t>https://www.datacamp.com/courses/introduction-to-git-for-data-science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Δοκιμάστε το μόνοι σας και με τους φίλους σας!!!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251E-CAA3-48F5-AE08-0A76F64C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DC4DA-FE3B-441E-B67D-EED819962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216" y="643467"/>
            <a:ext cx="5571066" cy="5571066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CEBE0-6767-4191-AA72-04163CD8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257300"/>
            <a:ext cx="3348227" cy="2626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E</a:t>
            </a:r>
            <a:r>
              <a:rPr lang="en-US" sz="3700" kern="12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υχ</a:t>
            </a:r>
            <a:r>
              <a:rPr lang="en-US" sz="37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αριστούμε!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C2CE-AB4A-4B80-A0BB-FE186B72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883487"/>
            <a:ext cx="3348228" cy="928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and don’t forget to commit…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E3918-75F8-4E4A-9E01-60C7AF2B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532" y="6356349"/>
            <a:ext cx="5566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tx1">
                    <a:alpha val="80000"/>
                  </a:schemeClr>
                </a:solidFill>
              </a:rPr>
              <a:pPr algn="l">
                <a:spcAft>
                  <a:spcPts val="600"/>
                </a:spcAft>
              </a:pPr>
              <a:t>39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076D105-A3F9-4B1A-93A6-5F817AA6802E}"/>
              </a:ext>
            </a:extLst>
          </p:cNvPr>
          <p:cNvSpPr txBox="1">
            <a:spLocks/>
          </p:cNvSpPr>
          <p:nvPr/>
        </p:nvSpPr>
        <p:spPr>
          <a:xfrm>
            <a:off x="215349" y="5140787"/>
            <a:ext cx="4253570" cy="1535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dirty="0" smtClean="0">
                <a:solidFill>
                  <a:schemeClr val="bg1"/>
                </a:solidFill>
              </a:rPr>
              <a:t>Δημήτρης Ακριβούσης </a:t>
            </a:r>
            <a:r>
              <a:rPr lang="en-US" sz="2000" dirty="0" smtClean="0">
                <a:solidFill>
                  <a:schemeClr val="bg1"/>
                </a:solidFill>
                <a:hlinkClick r:id="rId3"/>
              </a:rPr>
              <a:t>dakrivous@csd.auth.gr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8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E564B-B9A6-45BB-B3C1-356B903B5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9" r="3561" b="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B9634-A7F4-468B-BFD1-5A064083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l-GR" dirty="0"/>
              <a:t>Ποιος χρειάζεται </a:t>
            </a:r>
            <a:r>
              <a:rPr lang="en-US" dirty="0"/>
              <a:t>version control;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46AA-4736-4C90-A1AA-F12551CB8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Όποιος κάνει αλλαγές σε αρχεία, οποιουδήποτε τύπου, και θέλει τις παραπάνω λειτουργίες.</a:t>
            </a:r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r>
              <a:rPr lang="el-GR" sz="2400" dirty="0"/>
              <a:t>Χρησιμοποιείται από προγραμματιστές αλλά δεν περιορίζεται σε αυτούς.</a:t>
            </a:r>
          </a:p>
          <a:p>
            <a:pPr marL="0" indent="0">
              <a:buNone/>
            </a:pPr>
            <a:r>
              <a:rPr lang="en-US" sz="2400" dirty="0"/>
              <a:t>Graphic/ Web designers – </a:t>
            </a:r>
            <a:r>
              <a:rPr lang="el-GR" sz="2400" dirty="0"/>
              <a:t>εικόνες, </a:t>
            </a:r>
            <a:r>
              <a:rPr lang="en-US" sz="2400" dirty="0"/>
              <a:t>layouts</a:t>
            </a:r>
          </a:p>
          <a:p>
            <a:pPr marL="0" indent="0">
              <a:buNone/>
            </a:pPr>
            <a:r>
              <a:rPr lang="el-GR" sz="2400" dirty="0"/>
              <a:t>Συγγραφείς – Βιβλία, μεγάλα κείμενα</a:t>
            </a:r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5697-AB23-4CA9-8F03-3412E797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"/>
    </mc:Choice>
    <mc:Fallback xmlns="">
      <p:transition spd="slow" advTm="45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6F7435D-E3DB-47B1-BA61-B00ACC83A9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AC1E9-2C95-4D0B-94DC-2FF45816E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7060689" y="1576722"/>
            <a:ext cx="4163991" cy="355500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56753-6059-4727-BBBF-88CEB12A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Local Version Control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B6B80-801A-4486-BA6E-CA73349C4F28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Χρησιμοποιεί patch sets με τις διαφορές, τα οποία συνενώνει στο τέλος για να επαναφέρει μια προηγούμενη </a:t>
            </a:r>
            <a:r>
              <a:rPr lang="en-US" sz="2400" dirty="0" smtClean="0"/>
              <a:t>έκδοση.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l-GR" sz="2400" dirty="0" smtClean="0"/>
              <a:t>Δεν χρησιμοποιείται πλέον</a:t>
            </a: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D59AA-438B-462A-AF17-0357B869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6F7435D-E3DB-47B1-BA61-B00ACC83A9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3C6BB9-C760-4320-8A7D-EA5335FAB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0689" y="1907239"/>
            <a:ext cx="4163991" cy="2893973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FD4AB-D373-423E-B78F-DE9F8EDF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Centralized Version Control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81F20-B040-4D4A-A236-E6F425C4BF56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Μεταγενέστερο - </a:t>
            </a:r>
            <a:r>
              <a:rPr lang="en-US" sz="2000" b="1" dirty="0"/>
              <a:t>Επιτρέπει την συνεργασία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Πλεονεκτήματα: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Γνωρίζεις τι κάνει ο άλλος ανά πάσα στιγμή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Εύκολη συντήρηση και </a:t>
            </a:r>
            <a:r>
              <a:rPr lang="en-US" sz="2000" dirty="0" err="1" smtClean="0"/>
              <a:t>δι</a:t>
            </a:r>
            <a:r>
              <a:rPr lang="en-US" sz="2000" dirty="0" smtClean="0"/>
              <a:t>αχείριση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dirty="0" smtClean="0"/>
              <a:t>Δεν κρατάει κώδικα </a:t>
            </a:r>
            <a:r>
              <a:rPr lang="el-GR" sz="2000" dirty="0" smtClean="0"/>
              <a:t>στ</a:t>
            </a:r>
            <a:r>
              <a:rPr lang="el-GR" sz="2000" dirty="0" smtClean="0"/>
              <a:t>ους υπολογιστές</a:t>
            </a:r>
            <a:r>
              <a:rPr lang="el-GR" sz="2000" dirty="0" smtClean="0"/>
              <a:t> </a:t>
            </a:r>
            <a:r>
              <a:rPr lang="el-GR" sz="2000" dirty="0" smtClean="0"/>
              <a:t>των προγραμματιστών</a:t>
            </a:r>
            <a:endParaRPr lang="en-US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Μειονεκτήματα: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Αν πέσει ο server, δεν μπορείς να δουλέψεις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Αν καταστραφεί ο δίσκος, χάνεις τα π</a:t>
            </a:r>
            <a:r>
              <a:rPr lang="en-US" sz="2000" dirty="0" err="1"/>
              <a:t>άντ</a:t>
            </a:r>
            <a:r>
              <a:rPr lang="en-US" sz="2000" dirty="0"/>
              <a:t>α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l-GR" sz="2000" b="1" dirty="0"/>
              <a:t>Συστήματα:</a:t>
            </a:r>
            <a:r>
              <a:rPr lang="el-GR" sz="2000" dirty="0"/>
              <a:t> </a:t>
            </a:r>
            <a:r>
              <a:rPr lang="en-US" sz="2000" dirty="0"/>
              <a:t>Subversion, Perforce, TFS</a:t>
            </a:r>
            <a:endParaRPr lang="el-GR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6A606-14AE-4581-BA29-90A1EF9E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6F7435D-E3DB-47B1-BA61-B00ACC83A9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6F17C11-862A-4EF6-8B91-7C54EDD4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710" y="967430"/>
            <a:ext cx="3985948" cy="4773591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B22172-31E4-4223-8BEE-AC081E1B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Distributed Version Control Systems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DBECBB-1C5C-4ED9-AA37-452D5481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sz="2400" dirty="0"/>
              <a:t>Κάθε υπολογιστής έχει τις προηγούμενες εκδόσεις.</a:t>
            </a:r>
          </a:p>
          <a:p>
            <a:pPr marL="0" indent="0">
              <a:buNone/>
            </a:pPr>
            <a:r>
              <a:rPr lang="el-GR" sz="2400" b="1" dirty="0"/>
              <a:t>Πλεονεκτήματα:</a:t>
            </a:r>
          </a:p>
          <a:p>
            <a:r>
              <a:rPr lang="el-GR" sz="2400" dirty="0"/>
              <a:t>Δεν επηρεάζεσαι από το </a:t>
            </a:r>
            <a:r>
              <a:rPr lang="en-US" sz="2400" dirty="0"/>
              <a:t>server</a:t>
            </a:r>
          </a:p>
          <a:p>
            <a:r>
              <a:rPr lang="en-US" sz="2400" dirty="0"/>
              <a:t>Backup </a:t>
            </a:r>
            <a:r>
              <a:rPr lang="el-GR" sz="2400" dirty="0"/>
              <a:t>σε κάθε υπολογιστή</a:t>
            </a:r>
          </a:p>
          <a:p>
            <a:r>
              <a:rPr lang="el-GR" sz="2400" dirty="0"/>
              <a:t>Πολλαπλοί </a:t>
            </a:r>
            <a:r>
              <a:rPr lang="en-US" sz="2400" dirty="0"/>
              <a:t>servers, </a:t>
            </a:r>
            <a:r>
              <a:rPr lang="el-GR" sz="2400" dirty="0"/>
              <a:t>πολλαπλές συνεργασίες</a:t>
            </a:r>
          </a:p>
          <a:p>
            <a:pPr marL="0" indent="0">
              <a:buNone/>
            </a:pPr>
            <a:r>
              <a:rPr lang="el-GR" sz="2400" b="1" dirty="0"/>
              <a:t>Μειονεκτήματα:</a:t>
            </a:r>
          </a:p>
          <a:p>
            <a:r>
              <a:rPr lang="el-GR" sz="2400" dirty="0"/>
              <a:t>Μεγάλα αρχεία και ιστορικό αποθηκεύονται τοπικά</a:t>
            </a:r>
          </a:p>
          <a:p>
            <a:pPr marL="0" indent="0">
              <a:buNone/>
            </a:pPr>
            <a:r>
              <a:rPr lang="el-GR" sz="2400" b="1" dirty="0"/>
              <a:t>Συστήματα:</a:t>
            </a:r>
            <a:r>
              <a:rPr lang="el-GR" sz="2400" dirty="0"/>
              <a:t> </a:t>
            </a:r>
            <a:r>
              <a:rPr lang="en-US" sz="2400" dirty="0"/>
              <a:t>Git</a:t>
            </a:r>
            <a:r>
              <a:rPr lang="en-US" sz="2400" b="1" dirty="0"/>
              <a:t>, </a:t>
            </a:r>
            <a:r>
              <a:rPr lang="en-US" sz="2400" dirty="0"/>
              <a:t>Mercurial,  Bazaar</a:t>
            </a:r>
            <a:endParaRPr lang="el-GR" sz="2400" b="1" dirty="0"/>
          </a:p>
          <a:p>
            <a:pPr marL="0" indent="0">
              <a:buNone/>
            </a:pPr>
            <a:endParaRPr lang="el-G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0FB96-4A79-449E-A32D-C928BC51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2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378281-D7FD-4EBC-B05A-CF92C2CD19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rcRect t="9091" r="32525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FF73190-BB67-47CA-B664-D1DA2738C7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846144"/>
            <a:ext cx="10883900" cy="2720079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37868-90A5-423A-810A-1C5E0F05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4" y="2975351"/>
            <a:ext cx="9832583" cy="1716712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Εισαγωγή</a:t>
            </a:r>
            <a:r>
              <a:rPr lang="el-GR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στο</a:t>
            </a: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43F85C-ED1B-44A8-9CCA-6D8B029036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62775" y="3514730"/>
            <a:ext cx="2327053" cy="97154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0ADFF5-B502-4B5B-8766-B6636021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FF9E-D4DD-4012-8BC2-CF74B717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l-GR" dirty="0"/>
              <a:t>Λίγο ιστορία…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66B8-A82B-4C8E-87FA-BCCF8BC1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10550" cy="4351338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Δημιουργήθηκε το 2005 από τον </a:t>
            </a:r>
            <a:r>
              <a:rPr lang="en-US" dirty="0"/>
              <a:t>Linus Torvalds </a:t>
            </a:r>
            <a:r>
              <a:rPr lang="el-GR" dirty="0"/>
              <a:t>δίνοντας έμφαση στα παρακάτω:</a:t>
            </a:r>
          </a:p>
          <a:p>
            <a:r>
              <a:rPr lang="el-GR" dirty="0"/>
              <a:t>Ταχύτητα</a:t>
            </a:r>
          </a:p>
          <a:p>
            <a:r>
              <a:rPr lang="el-GR" dirty="0"/>
              <a:t>Απλό σχεδιασμό</a:t>
            </a:r>
          </a:p>
          <a:p>
            <a:r>
              <a:rPr lang="el-GR" dirty="0"/>
              <a:t>Υποστήριξη μη γραμμικής ανάπτυξης</a:t>
            </a:r>
            <a:r>
              <a:rPr lang="en-US" dirty="0"/>
              <a:t> (</a:t>
            </a:r>
            <a:r>
              <a:rPr lang="el-GR" dirty="0"/>
              <a:t>διακλαδώσεις)</a:t>
            </a:r>
            <a:endParaRPr lang="en-US" dirty="0"/>
          </a:p>
          <a:p>
            <a:r>
              <a:rPr lang="el-GR" dirty="0"/>
              <a:t>Δυνατότητα χειρισμούς μεγάλων </a:t>
            </a:r>
            <a:r>
              <a:rPr lang="en-US" dirty="0"/>
              <a:t>projects (Linux Kernel)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3B957-8502-49F2-9D3C-FAD43C91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3DC4E-5399-408C-A4C1-61236B6F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456" y="1445054"/>
            <a:ext cx="3041093" cy="3584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9AC483-C2BF-43EA-8E6E-87DCDDBDA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252" y="3017839"/>
            <a:ext cx="1059500" cy="10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</TotalTime>
  <Words>1260</Words>
  <Application>Microsoft Office PowerPoint</Application>
  <PresentationFormat>Widescreen</PresentationFormat>
  <Paragraphs>237</Paragraphs>
  <Slides>39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Lucida Console</vt:lpstr>
      <vt:lpstr>Office Theme</vt:lpstr>
      <vt:lpstr>Version Control, Git &amp; GitHub</vt:lpstr>
      <vt:lpstr>Περιεχόμενα</vt:lpstr>
      <vt:lpstr>Version Control</vt:lpstr>
      <vt:lpstr>Ποιος χρειάζεται version control;</vt:lpstr>
      <vt:lpstr>Local Version Control Systems</vt:lpstr>
      <vt:lpstr>Centralized Version Control Systems</vt:lpstr>
      <vt:lpstr>Distributed Version Control Systems</vt:lpstr>
      <vt:lpstr>Εισαγωγή στο</vt:lpstr>
      <vt:lpstr>Λίγο ιστορία…</vt:lpstr>
      <vt:lpstr>Βασικές αρχές</vt:lpstr>
      <vt:lpstr>Βασική ορολογία git</vt:lpstr>
      <vt:lpstr>Τα τρία στάδια!</vt:lpstr>
      <vt:lpstr>The Command Line</vt:lpstr>
      <vt:lpstr>Πρώτες Ρυθμίσεις</vt:lpstr>
      <vt:lpstr>Must known commands</vt:lpstr>
      <vt:lpstr>Το πρώτο repository</vt:lpstr>
      <vt:lpstr>Αλλαγές στο αρχείο</vt:lpstr>
      <vt:lpstr>Αν πάει κάτι στραβά;</vt:lpstr>
      <vt:lpstr>Διακλαδώσεις (Branches)</vt:lpstr>
      <vt:lpstr>Branching και Merging</vt:lpstr>
      <vt:lpstr>Τι είναι το Branch</vt:lpstr>
      <vt:lpstr>Enter Branch!</vt:lpstr>
      <vt:lpstr>Ενώ η ανάπτυξη του Site συνεχίζει κανονικά</vt:lpstr>
      <vt:lpstr>Merge – ένωση των branches</vt:lpstr>
      <vt:lpstr>Conflicts – τι μπορεί να πάει στραβά</vt:lpstr>
      <vt:lpstr>Ειδικές κατηγορίες merge: Fast-Forward Merge</vt:lpstr>
      <vt:lpstr>Ειδικές κατηγορίες merge: Rebase</vt:lpstr>
      <vt:lpstr>Συνοπτικά</vt:lpstr>
      <vt:lpstr>Ένα παράδειγμα workflow με χρήση branches</vt:lpstr>
      <vt:lpstr>Συνεργασία μέσω GitHub</vt:lpstr>
      <vt:lpstr>Τι είναι το GitHub;</vt:lpstr>
      <vt:lpstr>Τι σου προσφέρει το GitHub;</vt:lpstr>
      <vt:lpstr>Εντολές για συνεργασία</vt:lpstr>
      <vt:lpstr>Pull – behind the scene</vt:lpstr>
      <vt:lpstr>Pull – behind the scene</vt:lpstr>
      <vt:lpstr>Push</vt:lpstr>
      <vt:lpstr>Tι είδαμε μέχρι τώρα</vt:lpstr>
      <vt:lpstr>Περισσότερο υλικό</vt:lpstr>
      <vt:lpstr>Eυχαριστούμε!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Control, Git &amp; Github</dc:title>
  <dc:creator>Athanasios Lagopoulos</dc:creator>
  <cp:lastModifiedBy>Jim</cp:lastModifiedBy>
  <cp:revision>128</cp:revision>
  <dcterms:created xsi:type="dcterms:W3CDTF">2018-02-25T10:49:50Z</dcterms:created>
  <dcterms:modified xsi:type="dcterms:W3CDTF">2018-03-20T11:16:55Z</dcterms:modified>
</cp:coreProperties>
</file>