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Mon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Mon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8" Type="http://schemas.openxmlformats.org/officeDocument/2006/relationships/font" Target="fonts/Merriweather-regular.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202c40e3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202c40e3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421a5492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421a5492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Pearson correlation: Pearson correlation evaluates the linear relationship between two continuous variables.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Spearman correlation: Spearman correlation evaluates the monotonic relationship. The Spearman correlation coefficient is based on the ranked values for each variable rather than the raw data.</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21a5492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21a5492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OffensivePlayResult = yards gained by the offense (this is how we chose to measure defense performance)</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rgbClr val="FFFFFF"/>
                </a:highlight>
              </a:rPr>
              <a:t>Yardline Number: Yard line at line-of-scrimmage </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rgbClr val="FFFFFF"/>
                </a:highlight>
              </a:rPr>
              <a:t>Yards to Go: Distance needed for a first down</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rgbClr val="FFFFFF"/>
                </a:highlight>
              </a:rPr>
              <a:t>Pass Result: Outcome of the passing play (factor with 4 levels: </a:t>
            </a:r>
            <a:r>
              <a:rPr lang="en" sz="1050">
                <a:solidFill>
                  <a:schemeClr val="dk1"/>
                </a:solidFill>
                <a:highlight>
                  <a:srgbClr val="F4F4F4"/>
                </a:highlight>
                <a:latin typeface="Roboto Mono"/>
                <a:ea typeface="Roboto Mono"/>
                <a:cs typeface="Roboto Mono"/>
                <a:sym typeface="Roboto Mono"/>
              </a:rPr>
              <a:t>C</a:t>
            </a:r>
            <a:r>
              <a:rPr lang="en" sz="1050">
                <a:solidFill>
                  <a:schemeClr val="dk1"/>
                </a:solidFill>
                <a:highlight>
                  <a:srgbClr val="FFFFFF"/>
                </a:highlight>
              </a:rPr>
              <a:t>: Complete pass, </a:t>
            </a:r>
            <a:r>
              <a:rPr lang="en" sz="1050">
                <a:solidFill>
                  <a:schemeClr val="dk1"/>
                </a:solidFill>
                <a:highlight>
                  <a:srgbClr val="F4F4F4"/>
                </a:highlight>
                <a:latin typeface="Roboto Mono"/>
                <a:ea typeface="Roboto Mono"/>
                <a:cs typeface="Roboto Mono"/>
                <a:sym typeface="Roboto Mono"/>
              </a:rPr>
              <a:t>I</a:t>
            </a:r>
            <a:r>
              <a:rPr lang="en" sz="1050">
                <a:solidFill>
                  <a:schemeClr val="dk1"/>
                </a:solidFill>
                <a:highlight>
                  <a:srgbClr val="FFFFFF"/>
                </a:highlight>
              </a:rPr>
              <a:t>: Incomplete pass, </a:t>
            </a:r>
            <a:r>
              <a:rPr lang="en" sz="1050">
                <a:solidFill>
                  <a:schemeClr val="dk1"/>
                </a:solidFill>
                <a:highlight>
                  <a:srgbClr val="F4F4F4"/>
                </a:highlight>
                <a:latin typeface="Roboto Mono"/>
                <a:ea typeface="Roboto Mono"/>
                <a:cs typeface="Roboto Mono"/>
                <a:sym typeface="Roboto Mono"/>
              </a:rPr>
              <a:t>S</a:t>
            </a:r>
            <a:r>
              <a:rPr lang="en" sz="1050">
                <a:solidFill>
                  <a:schemeClr val="dk1"/>
                </a:solidFill>
                <a:highlight>
                  <a:srgbClr val="FFFFFF"/>
                </a:highlight>
              </a:rPr>
              <a:t>: Quarterback sack, </a:t>
            </a:r>
            <a:r>
              <a:rPr lang="en" sz="1050">
                <a:solidFill>
                  <a:schemeClr val="dk1"/>
                </a:solidFill>
                <a:highlight>
                  <a:srgbClr val="F4F4F4"/>
                </a:highlight>
                <a:latin typeface="Roboto Mono"/>
                <a:ea typeface="Roboto Mono"/>
                <a:cs typeface="Roboto Mono"/>
                <a:sym typeface="Roboto Mono"/>
              </a:rPr>
              <a:t>IN</a:t>
            </a:r>
            <a:r>
              <a:rPr lang="en" sz="1050">
                <a:solidFill>
                  <a:schemeClr val="dk1"/>
                </a:solidFill>
                <a:highlight>
                  <a:srgbClr val="FFFFFF"/>
                </a:highlight>
              </a:rPr>
              <a:t>: Intercepted pass)</a:t>
            </a:r>
            <a:endParaRPr sz="1050">
              <a:solidFill>
                <a:schemeClr val="dk1"/>
              </a:solidFill>
              <a:highlight>
                <a:srgbClr val="FFFFFF"/>
              </a:highlight>
            </a:endParaRPr>
          </a:p>
          <a:p>
            <a:pPr indent="0" lvl="0" marL="0" rtl="0" algn="l">
              <a:lnSpc>
                <a:spcPct val="115000"/>
              </a:lnSpc>
              <a:spcBef>
                <a:spcPts val="1200"/>
              </a:spcBef>
              <a:spcAft>
                <a:spcPts val="0"/>
              </a:spcAft>
              <a:buNone/>
            </a:pPr>
            <a:r>
              <a:rPr lang="en" sz="1050">
                <a:solidFill>
                  <a:schemeClr val="dk1"/>
                </a:solidFill>
                <a:highlight>
                  <a:srgbClr val="FFFFFF"/>
                </a:highlight>
              </a:rPr>
              <a:t>Epa = Expected points added on the play, relative to the offensive team. Expected points is a metric that estimates the average of every next scoring outcome given the play's down, distance, yardline, and time remaining (numeric)</a:t>
            </a:r>
            <a:endParaRPr sz="1050">
              <a:solidFill>
                <a:schemeClr val="dk1"/>
              </a:solidFill>
              <a:highlight>
                <a:srgbClr val="FFFFFF"/>
              </a:highlight>
            </a:endParaRPr>
          </a:p>
          <a:p>
            <a:pPr indent="0" lvl="0" marL="0" rtl="0" algn="l">
              <a:lnSpc>
                <a:spcPct val="115000"/>
              </a:lnSpc>
              <a:spcBef>
                <a:spcPts val="1200"/>
              </a:spcBef>
              <a:spcAft>
                <a:spcPts val="1200"/>
              </a:spcAft>
              <a:buNone/>
            </a:pPr>
            <a:r>
              <a:rPr lang="en" sz="1050">
                <a:solidFill>
                  <a:schemeClr val="dk1"/>
                </a:solidFill>
                <a:highlight>
                  <a:srgbClr val="FFFFFF"/>
                </a:highlight>
              </a:rPr>
              <a:t>Offensive Formation: Formation used by possession team (6 types = I Form, Jumbo, Pistol, Shotgun, Singleback, and Wildcat)</a:t>
            </a:r>
            <a:endParaRPr sz="105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4a9a998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4a9a998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***bringing it back to defensive implications, as that is the purpose of the competition</a:t>
            </a:r>
            <a:endParaRPr/>
          </a:p>
          <a:p>
            <a:pPr indent="0" lvl="0" marL="0" rtl="0" algn="l">
              <a:lnSpc>
                <a:spcPct val="115000"/>
              </a:lnSpc>
              <a:spcBef>
                <a:spcPts val="1200"/>
              </a:spcBef>
              <a:spcAft>
                <a:spcPts val="1200"/>
              </a:spcAft>
              <a:buClr>
                <a:schemeClr val="dk1"/>
              </a:buClr>
              <a:buSzPts val="1100"/>
              <a:buFont typeface="Arial"/>
              <a:buNone/>
            </a:pPr>
            <a:r>
              <a:rPr lang="en" sz="1050">
                <a:solidFill>
                  <a:schemeClr val="dk1"/>
                </a:solidFill>
                <a:highlight>
                  <a:srgbClr val="FFFFFF"/>
                </a:highlight>
              </a:rPr>
              <a:t>“The goal of submissions is to identify unique and impactful approaches to measure defensive performance on these plays.”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eca3ed8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eca3ed8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40ebc3f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40ebc3f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break this presentation into 3 easy components. First, we’ll give a brief overview of the competition itself, </a:t>
            </a:r>
            <a:endParaRPr/>
          </a:p>
          <a:p>
            <a:pPr indent="0" lvl="0" marL="0" rtl="0" algn="l">
              <a:spcBef>
                <a:spcPts val="0"/>
              </a:spcBef>
              <a:spcAft>
                <a:spcPts val="0"/>
              </a:spcAft>
              <a:buNone/>
            </a:pPr>
            <a:r>
              <a:rPr lang="en"/>
              <a:t>Then we’ll talk about 2 examples within Kaggle that we found the most interesting. The first being the Visualizing Correlations and Relationships and the second one being the evaluation of plays. </a:t>
            </a:r>
            <a:endParaRPr/>
          </a:p>
          <a:p>
            <a:pPr indent="0" lvl="0" marL="0" rtl="0" algn="l">
              <a:spcBef>
                <a:spcPts val="0"/>
              </a:spcBef>
              <a:spcAft>
                <a:spcPts val="0"/>
              </a:spcAft>
              <a:buNone/>
            </a:pPr>
            <a:r>
              <a:rPr lang="en"/>
              <a:t>Finally, we will discuss our proposed solution and what we found to be the most </a:t>
            </a:r>
            <a:r>
              <a:rPr lang="en"/>
              <a:t>beneficial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0ebc3f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0ebc3f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a:t>
            </a:r>
            <a:r>
              <a:rPr lang="en"/>
              <a:t>competition</a:t>
            </a:r>
            <a:r>
              <a:rPr lang="en"/>
              <a:t> </a:t>
            </a:r>
            <a:r>
              <a:rPr lang="en"/>
              <a:t>overview, the goal of the competition was to develop a model that measured defensive performance on a passing play. The competition provided game film from all plays in the 2018 NFL season, player-level data and NFL Next Gen Stats, which in a nutshell just means they record every player’s position and current speed during a particular time.</a:t>
            </a:r>
            <a:endParaRPr/>
          </a:p>
          <a:p>
            <a:pPr indent="0" lvl="0" marL="0" rtl="0" algn="l">
              <a:spcBef>
                <a:spcPts val="0"/>
              </a:spcBef>
              <a:spcAft>
                <a:spcPts val="0"/>
              </a:spcAft>
              <a:buNone/>
            </a:pPr>
            <a:r>
              <a:rPr lang="en"/>
              <a:t>The scoring was conducted on creativity, accuracy, relevance; meaning it can be used in a practical sense and not just for a competition, clarity and visualization</a:t>
            </a:r>
            <a:endParaRPr/>
          </a:p>
          <a:p>
            <a:pPr indent="0" lvl="0" marL="0" rtl="0" algn="l">
              <a:spcBef>
                <a:spcPts val="0"/>
              </a:spcBef>
              <a:spcAft>
                <a:spcPts val="0"/>
              </a:spcAft>
              <a:buNone/>
            </a:pPr>
            <a:r>
              <a:rPr lang="en"/>
              <a:t>The timeline was the submit by Jan 7, 2021</a:t>
            </a:r>
            <a:endParaRPr/>
          </a:p>
          <a:p>
            <a:pPr indent="0" lvl="0" marL="0" rtl="0" algn="l">
              <a:spcBef>
                <a:spcPts val="0"/>
              </a:spcBef>
              <a:spcAft>
                <a:spcPts val="0"/>
              </a:spcAft>
              <a:buNone/>
            </a:pPr>
            <a:r>
              <a:rPr lang="en"/>
              <a:t>$15,000 was given to each of the top 5 place holders and they also held a college-only division where the top 3 place holders each received $5k. The remaining $10k would be awarded after the winners from both the main and college division presented their submission to the NFL</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421a5492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421a5492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Looking more in depth into the data, the contestants were given three </a:t>
            </a:r>
            <a:r>
              <a:rPr lang="en" sz="1050">
                <a:solidFill>
                  <a:schemeClr val="dk1"/>
                </a:solidFill>
                <a:highlight>
                  <a:srgbClr val="FFFFFF"/>
                </a:highlight>
              </a:rPr>
              <a:t>separate</a:t>
            </a:r>
            <a:r>
              <a:rPr lang="en" sz="1050">
                <a:solidFill>
                  <a:schemeClr val="dk1"/>
                </a:solidFill>
                <a:highlight>
                  <a:srgbClr val="FFFFFF"/>
                </a:highlight>
              </a:rPr>
              <a:t> csv files; Games, Players and Plays from the 2018 season</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There were a </a:t>
            </a:r>
            <a:r>
              <a:rPr lang="en" sz="1050">
                <a:solidFill>
                  <a:schemeClr val="dk1"/>
                </a:solidFill>
                <a:highlight>
                  <a:srgbClr val="FFFFFF"/>
                </a:highlight>
              </a:rPr>
              <a:t>total</a:t>
            </a:r>
            <a:r>
              <a:rPr lang="en" sz="1050">
                <a:solidFill>
                  <a:schemeClr val="dk1"/>
                </a:solidFill>
                <a:highlight>
                  <a:srgbClr val="FFFFFF"/>
                </a:highlight>
              </a:rPr>
              <a:t> of 40 </a:t>
            </a:r>
            <a:r>
              <a:rPr lang="en" sz="1050">
                <a:solidFill>
                  <a:schemeClr val="dk1"/>
                </a:solidFill>
                <a:highlight>
                  <a:srgbClr val="FFFFFF"/>
                </a:highlight>
              </a:rPr>
              <a:t>different variables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Some are included above such as Offensive and Defensive formations, defenders in the box, number of pass rushers, etc</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In the top right of the screen a skyview of an NFL game before the play starts, the black box indicates the number of players in black as defenders in the box, the players circled in red would be considered pass rushers, and for clarity, the light blue team is on offense and the black team is on defense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Also, to mention, “passing plays” only considered where a pass was thrown, the QB was sacked or any 5 penalties being called (DPI, OPI, Defensive holding, illegal contact or roughing the passer) that resulted in positive or negative gain in the play</a:t>
            </a:r>
            <a:endParaRPr sz="105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0ebc3f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0ebc3f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595959"/>
                </a:solidFill>
              </a:rPr>
              <a:t>https://www.kaggle.com/code/yutafm/nfl-ef</a:t>
            </a:r>
            <a:endParaRPr sz="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421a549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421a549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421a549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421a549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0ebc3f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0ebc3f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3eb30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3eb30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CC0000"/>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NFL Big Data Bowl</a:t>
            </a:r>
            <a:endParaRPr b="1">
              <a:latin typeface="Merriweather"/>
              <a:ea typeface="Merriweather"/>
              <a:cs typeface="Merriweather"/>
              <a:sym typeface="Merriweathe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52"/>
              <a:buNone/>
            </a:pPr>
            <a:r>
              <a:rPr lang="en" sz="1560"/>
              <a:t>Team 4: Tyler Crist, Dave Hogarth, Avery McNamee, and Nasiba Radjabova</a:t>
            </a:r>
            <a:endParaRPr sz="15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2"/>
          <p:cNvPicPr preferRelativeResize="0"/>
          <p:nvPr/>
        </p:nvPicPr>
        <p:blipFill>
          <a:blip r:embed="rId3">
            <a:alphaModFix/>
          </a:blip>
          <a:stretch>
            <a:fillRect/>
          </a:stretch>
        </p:blipFill>
        <p:spPr>
          <a:xfrm>
            <a:off x="187850" y="957475"/>
            <a:ext cx="4090401" cy="32285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386301" y="1118050"/>
            <a:ext cx="4560949" cy="29074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2:</a:t>
            </a:r>
            <a:r>
              <a:rPr lang="en"/>
              <a:t> Evaluation</a:t>
            </a:r>
            <a:endParaRPr/>
          </a:p>
          <a:p>
            <a:pPr indent="0" lvl="0" marL="0" rtl="0" algn="l">
              <a:lnSpc>
                <a:spcPct val="170000"/>
              </a:lnSpc>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900"/>
              </a:spcBef>
              <a:spcAft>
                <a:spcPts val="0"/>
              </a:spcAft>
              <a:buNone/>
            </a:pPr>
            <a:r>
              <a:t/>
            </a:r>
            <a:endParaRPr/>
          </a:p>
        </p:txBody>
      </p:sp>
      <p:sp>
        <p:nvSpPr>
          <p:cNvPr id="140" name="Google Shape;140;p23"/>
          <p:cNvSpPr txBox="1"/>
          <p:nvPr>
            <p:ph idx="1" type="body"/>
          </p:nvPr>
        </p:nvSpPr>
        <p:spPr>
          <a:xfrm>
            <a:off x="311700" y="1132275"/>
            <a:ext cx="408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Strengths:</a:t>
            </a:r>
            <a:endParaRPr i="1"/>
          </a:p>
          <a:p>
            <a:pPr indent="-317500" lvl="1" marL="914400" rtl="0" algn="l">
              <a:spcBef>
                <a:spcPts val="0"/>
              </a:spcBef>
              <a:spcAft>
                <a:spcPts val="0"/>
              </a:spcAft>
              <a:buSzPts val="1400"/>
              <a:buChar char="○"/>
            </a:pPr>
            <a:r>
              <a:rPr lang="en"/>
              <a:t>Tested 5 folds of </a:t>
            </a:r>
            <a:r>
              <a:rPr b="1" lang="en"/>
              <a:t>cross validation</a:t>
            </a:r>
            <a:r>
              <a:rPr lang="en"/>
              <a:t> to determine the best</a:t>
            </a:r>
            <a:endParaRPr/>
          </a:p>
          <a:p>
            <a:pPr indent="-317500" lvl="1" marL="914400" rtl="0" algn="l">
              <a:spcBef>
                <a:spcPts val="0"/>
              </a:spcBef>
              <a:spcAft>
                <a:spcPts val="0"/>
              </a:spcAft>
              <a:buSzPts val="1400"/>
              <a:buChar char="○"/>
            </a:pPr>
            <a:r>
              <a:rPr lang="en"/>
              <a:t>Addressed the strong correlation of variable </a:t>
            </a:r>
            <a:r>
              <a:rPr b="1" lang="en"/>
              <a:t>EPA</a:t>
            </a:r>
            <a:endParaRPr b="1"/>
          </a:p>
          <a:p>
            <a:pPr indent="-317500" lvl="1" marL="914400" rtl="0" algn="l">
              <a:spcBef>
                <a:spcPts val="0"/>
              </a:spcBef>
              <a:spcAft>
                <a:spcPts val="0"/>
              </a:spcAft>
              <a:buSzPts val="1400"/>
              <a:buChar char="○"/>
            </a:pPr>
            <a:r>
              <a:rPr lang="en"/>
              <a:t>Examined the </a:t>
            </a:r>
            <a:r>
              <a:rPr b="1" lang="en"/>
              <a:t>partial dependence</a:t>
            </a:r>
            <a:r>
              <a:rPr lang="en"/>
              <a:t> of other predictors</a:t>
            </a:r>
            <a:endParaRPr/>
          </a:p>
          <a:p>
            <a:pPr indent="-317500" lvl="1" marL="914400" rtl="0" algn="l">
              <a:spcBef>
                <a:spcPts val="0"/>
              </a:spcBef>
              <a:spcAft>
                <a:spcPts val="0"/>
              </a:spcAft>
              <a:buSzPts val="1400"/>
              <a:buChar char="○"/>
            </a:pPr>
            <a:r>
              <a:rPr lang="en"/>
              <a:t>Very strong correlation (</a:t>
            </a:r>
            <a:r>
              <a:rPr b="1" lang="en"/>
              <a:t>Pearson</a:t>
            </a:r>
            <a:r>
              <a:rPr lang="en"/>
              <a:t> &amp; </a:t>
            </a:r>
            <a:r>
              <a:rPr b="1" lang="en"/>
              <a:t>Spearman</a:t>
            </a:r>
            <a:r>
              <a:rPr lang="en"/>
              <a:t>)</a:t>
            </a:r>
            <a:endParaRPr/>
          </a:p>
          <a:p>
            <a:pPr indent="-317500" lvl="1" marL="914400" rtl="0" algn="l">
              <a:spcBef>
                <a:spcPts val="0"/>
              </a:spcBef>
              <a:spcAft>
                <a:spcPts val="0"/>
              </a:spcAft>
              <a:buSzPts val="1400"/>
              <a:buChar char="○"/>
            </a:pPr>
            <a:r>
              <a:rPr lang="en"/>
              <a:t>Code allowed for consistency</a:t>
            </a:r>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3"/>
          <p:cNvSpPr txBox="1"/>
          <p:nvPr>
            <p:ph idx="1" type="body"/>
          </p:nvPr>
        </p:nvSpPr>
        <p:spPr>
          <a:xfrm>
            <a:off x="4646550" y="1132275"/>
            <a:ext cx="408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Weaknesses</a:t>
            </a:r>
            <a:r>
              <a:rPr i="1" lang="en"/>
              <a:t>:</a:t>
            </a:r>
            <a:endParaRPr i="1"/>
          </a:p>
          <a:p>
            <a:pPr indent="-317500" lvl="1" marL="914400" rtl="0" algn="l">
              <a:spcBef>
                <a:spcPts val="0"/>
              </a:spcBef>
              <a:spcAft>
                <a:spcPts val="0"/>
              </a:spcAft>
              <a:buSzPts val="1400"/>
              <a:buChar char="○"/>
            </a:pPr>
            <a:r>
              <a:rPr lang="en"/>
              <a:t>Explored a variety of correlations and measures - easy to get lost in the code and makes distinguishing actionable insights challenging</a:t>
            </a:r>
            <a:endParaRPr/>
          </a:p>
          <a:p>
            <a:pPr indent="-317500" lvl="1" marL="914400" rtl="0" algn="l">
              <a:spcBef>
                <a:spcPts val="0"/>
              </a:spcBef>
              <a:spcAft>
                <a:spcPts val="0"/>
              </a:spcAft>
              <a:buSzPts val="1400"/>
              <a:buChar char="○"/>
            </a:pPr>
            <a:r>
              <a:rPr lang="en"/>
              <a:t>Wordcloud felt out of place and distracted from the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Code</a:t>
            </a:r>
            <a:endParaRPr/>
          </a:p>
        </p:txBody>
      </p:sp>
      <p:sp>
        <p:nvSpPr>
          <p:cNvPr id="148" name="Google Shape;148;p24"/>
          <p:cNvSpPr txBox="1"/>
          <p:nvPr>
            <p:ph idx="1" type="body"/>
          </p:nvPr>
        </p:nvSpPr>
        <p:spPr>
          <a:xfrm>
            <a:off x="311700" y="1152475"/>
            <a:ext cx="8520600" cy="1271100"/>
          </a:xfrm>
          <a:prstGeom prst="rect">
            <a:avLst/>
          </a:prstGeom>
        </p:spPr>
        <p:txBody>
          <a:bodyPr anchorCtr="0" anchor="t" bIns="91425" lIns="91425" spcFirstLastPara="1" rIns="91425" wrap="square" tIns="91425">
            <a:normAutofit/>
          </a:bodyPr>
          <a:lstStyle/>
          <a:p>
            <a:pPr indent="-331948" lvl="0" marL="457200" rtl="0" algn="l">
              <a:lnSpc>
                <a:spcPct val="95000"/>
              </a:lnSpc>
              <a:spcBef>
                <a:spcPts val="0"/>
              </a:spcBef>
              <a:spcAft>
                <a:spcPts val="0"/>
              </a:spcAft>
              <a:buSzPts val="1628"/>
              <a:buChar char="●"/>
            </a:pPr>
            <a:r>
              <a:rPr b="1" lang="en" sz="1627"/>
              <a:t>Problem Statement:</a:t>
            </a:r>
            <a:r>
              <a:rPr lang="en" sz="1627"/>
              <a:t> Focus on creating a model with significant predictive power that is consistent, clear, and easily understandable to relevant viewers to best create </a:t>
            </a:r>
            <a:r>
              <a:rPr lang="en" sz="1627"/>
              <a:t>actionable insights.</a:t>
            </a:r>
            <a:endParaRPr sz="1627"/>
          </a:p>
          <a:p>
            <a:pPr indent="-322580" lvl="0" marL="457200" rtl="0" algn="l">
              <a:lnSpc>
                <a:spcPct val="95000"/>
              </a:lnSpc>
              <a:spcBef>
                <a:spcPts val="0"/>
              </a:spcBef>
              <a:spcAft>
                <a:spcPts val="0"/>
              </a:spcAft>
              <a:buSzPts val="1480"/>
              <a:buChar char="●"/>
            </a:pPr>
            <a:r>
              <a:rPr b="1" lang="en" sz="1627"/>
              <a:t>Methods:</a:t>
            </a:r>
            <a:r>
              <a:rPr lang="en" sz="1627"/>
              <a:t> Using multiple linear regression to predict Offense Play Result.</a:t>
            </a:r>
            <a:r>
              <a:rPr lang="en" sz="1280"/>
              <a:t> </a:t>
            </a:r>
            <a:endParaRPr sz="1650"/>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4"/>
          <p:cNvSpPr txBox="1"/>
          <p:nvPr/>
        </p:nvSpPr>
        <p:spPr>
          <a:xfrm>
            <a:off x="1185300" y="2484900"/>
            <a:ext cx="2892600" cy="14775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16161"/>
                </a:solidFill>
                <a:latin typeface="Proxima Nova"/>
                <a:ea typeface="Proxima Nova"/>
                <a:cs typeface="Proxima Nova"/>
                <a:sym typeface="Proxima Nova"/>
              </a:rPr>
              <a:t>Final Predictors:</a:t>
            </a:r>
            <a:endParaRPr b="1">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Yardline Number</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Yards to Go</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Pass Result (I, C, S, IN)</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epa</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Offensive Formation</a:t>
            </a:r>
            <a:endParaRPr>
              <a:solidFill>
                <a:srgbClr val="616161"/>
              </a:solidFill>
              <a:latin typeface="Proxima Nova"/>
              <a:ea typeface="Proxima Nova"/>
              <a:cs typeface="Proxima Nova"/>
              <a:sym typeface="Proxima Nova"/>
            </a:endParaRPr>
          </a:p>
        </p:txBody>
      </p:sp>
      <p:sp>
        <p:nvSpPr>
          <p:cNvPr id="151" name="Google Shape;151;p24"/>
          <p:cNvSpPr txBox="1"/>
          <p:nvPr/>
        </p:nvSpPr>
        <p:spPr>
          <a:xfrm>
            <a:off x="5041850" y="2484900"/>
            <a:ext cx="2892600" cy="1046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16161"/>
                </a:solidFill>
                <a:latin typeface="Proxima Nova"/>
                <a:ea typeface="Proxima Nova"/>
                <a:cs typeface="Proxima Nova"/>
                <a:sym typeface="Proxima Nova"/>
              </a:rPr>
              <a:t>Final Metrics:</a:t>
            </a:r>
            <a:endParaRPr b="1">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Adjusted R-squared: ~.65</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Test MSE: 37.9</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Test RMSE: 6.2</a:t>
            </a:r>
            <a:endParaRPr>
              <a:solidFill>
                <a:srgbClr val="61616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Our Code</a:t>
            </a:r>
            <a:endParaRPr/>
          </a:p>
          <a:p>
            <a:pPr indent="0" lvl="0" marL="0" rtl="0" algn="l">
              <a:spcBef>
                <a:spcPts val="0"/>
              </a:spcBef>
              <a:spcAft>
                <a:spcPts val="0"/>
              </a:spcAft>
              <a:buNone/>
            </a:pPr>
            <a:r>
              <a:t/>
            </a:r>
            <a:endParaRPr/>
          </a:p>
        </p:txBody>
      </p:sp>
      <p:sp>
        <p:nvSpPr>
          <p:cNvPr id="157" name="Google Shape;157;p25"/>
          <p:cNvSpPr txBox="1"/>
          <p:nvPr>
            <p:ph idx="1" type="body"/>
          </p:nvPr>
        </p:nvSpPr>
        <p:spPr>
          <a:xfrm>
            <a:off x="463325" y="1178000"/>
            <a:ext cx="40620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t>Benefits</a:t>
            </a:r>
            <a:endParaRPr b="1"/>
          </a:p>
          <a:p>
            <a:pPr indent="-342900" lvl="0" marL="457200" rtl="0" algn="l">
              <a:lnSpc>
                <a:spcPct val="115000"/>
              </a:lnSpc>
              <a:spcBef>
                <a:spcPts val="0"/>
              </a:spcBef>
              <a:spcAft>
                <a:spcPts val="0"/>
              </a:spcAft>
              <a:buSzPts val="1800"/>
              <a:buChar char="●"/>
            </a:pPr>
            <a:r>
              <a:rPr lang="en"/>
              <a:t>Predictive potential</a:t>
            </a:r>
            <a:endParaRPr/>
          </a:p>
          <a:p>
            <a:pPr indent="-317500" lvl="1" marL="914400" rtl="0" algn="l">
              <a:spcBef>
                <a:spcPts val="0"/>
              </a:spcBef>
              <a:spcAft>
                <a:spcPts val="0"/>
              </a:spcAft>
              <a:buSzPts val="1400"/>
              <a:buChar char="○"/>
            </a:pPr>
            <a:r>
              <a:rPr lang="en"/>
              <a:t>Intuitive, direct, and </a:t>
            </a:r>
            <a:r>
              <a:rPr b="1" lang="en"/>
              <a:t>parsimonious</a:t>
            </a:r>
            <a:endParaRPr b="1"/>
          </a:p>
          <a:p>
            <a:pPr indent="-342900" lvl="0" marL="457200" rtl="0" algn="l">
              <a:spcBef>
                <a:spcPts val="0"/>
              </a:spcBef>
              <a:spcAft>
                <a:spcPts val="0"/>
              </a:spcAft>
              <a:buSzPts val="1800"/>
              <a:buChar char="●"/>
            </a:pPr>
            <a:r>
              <a:rPr lang="en"/>
              <a:t>Tests assumptions</a:t>
            </a:r>
            <a:endParaRPr/>
          </a:p>
          <a:p>
            <a:pPr indent="-342900" lvl="0" marL="457200" rtl="0" algn="l">
              <a:spcBef>
                <a:spcPts val="0"/>
              </a:spcBef>
              <a:spcAft>
                <a:spcPts val="0"/>
              </a:spcAft>
              <a:buSzPts val="1800"/>
              <a:buChar char="●"/>
            </a:pPr>
            <a:r>
              <a:rPr lang="en"/>
              <a:t>Produces actionable insights</a:t>
            </a:r>
            <a:endParaRPr/>
          </a:p>
          <a:p>
            <a:pPr indent="-317500" lvl="1" marL="914400" rtl="0" algn="l">
              <a:spcBef>
                <a:spcPts val="0"/>
              </a:spcBef>
              <a:spcAft>
                <a:spcPts val="0"/>
              </a:spcAft>
              <a:buSzPts val="1400"/>
              <a:buChar char="○"/>
            </a:pPr>
            <a:r>
              <a:rPr lang="en"/>
              <a:t>Significance of offensive and defensive formations and current yard position indicate the </a:t>
            </a:r>
            <a:r>
              <a:rPr b="1" lang="en"/>
              <a:t>importance of well-developed team strategy for high performance during critical plays</a:t>
            </a:r>
            <a:endParaRPr b="1"/>
          </a:p>
          <a:p>
            <a:pPr indent="-317500" lvl="1" marL="914400" rtl="0" algn="l">
              <a:spcBef>
                <a:spcPts val="0"/>
              </a:spcBef>
              <a:spcAft>
                <a:spcPts val="0"/>
              </a:spcAft>
              <a:buSzPts val="1400"/>
              <a:buChar char="○"/>
            </a:pPr>
            <a:r>
              <a:rPr lang="en"/>
              <a:t>Defensive implications</a:t>
            </a:r>
            <a:endParaRPr/>
          </a:p>
        </p:txBody>
      </p:sp>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5"/>
          <p:cNvSpPr txBox="1"/>
          <p:nvPr/>
        </p:nvSpPr>
        <p:spPr>
          <a:xfrm>
            <a:off x="4910225" y="1178000"/>
            <a:ext cx="3464100" cy="209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accent3"/>
                </a:solidFill>
                <a:latin typeface="Proxima Nova"/>
                <a:ea typeface="Proxima Nova"/>
                <a:cs typeface="Proxima Nova"/>
                <a:sym typeface="Proxima Nova"/>
              </a:rPr>
              <a:t>Interesting Findings</a:t>
            </a:r>
            <a:endParaRPr b="1" sz="1800">
              <a:solidFill>
                <a:schemeClr val="accent3"/>
              </a:solidFill>
              <a:latin typeface="Proxima Nova"/>
              <a:ea typeface="Proxima Nova"/>
              <a:cs typeface="Proxima Nova"/>
              <a:sym typeface="Proxima Nova"/>
            </a:endParaRPr>
          </a:p>
          <a:p>
            <a:pPr indent="-342900" lvl="0" marL="457200" rtl="0" algn="l">
              <a:lnSpc>
                <a:spcPct val="100000"/>
              </a:lnSpc>
              <a:spcBef>
                <a:spcPts val="120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Player-specific statistics not as significant in predicting yardage (e.g. height and weight)</a:t>
            </a:r>
            <a:endParaRPr sz="1800">
              <a:solidFill>
                <a:schemeClr val="accent3"/>
              </a:solidFill>
              <a:highlight>
                <a:srgbClr val="6FA8DC"/>
              </a:highlight>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Questions?</a:t>
            </a:r>
            <a:endParaRPr b="1"/>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Competition Overview</a:t>
            </a:r>
            <a:endParaRPr/>
          </a:p>
          <a:p>
            <a:pPr indent="-342900" lvl="0" marL="457200" rtl="0" algn="l">
              <a:lnSpc>
                <a:spcPct val="150000"/>
              </a:lnSpc>
              <a:spcBef>
                <a:spcPts val="0"/>
              </a:spcBef>
              <a:spcAft>
                <a:spcPts val="0"/>
              </a:spcAft>
              <a:buSzPts val="1800"/>
              <a:buChar char="●"/>
            </a:pPr>
            <a:r>
              <a:rPr lang="en"/>
              <a:t>Kaggle Example Evaluations</a:t>
            </a:r>
            <a:endParaRPr/>
          </a:p>
          <a:p>
            <a:pPr indent="-317500" lvl="1" marL="914400" rtl="0" algn="l">
              <a:lnSpc>
                <a:spcPct val="150000"/>
              </a:lnSpc>
              <a:spcBef>
                <a:spcPts val="0"/>
              </a:spcBef>
              <a:spcAft>
                <a:spcPts val="0"/>
              </a:spcAft>
              <a:buSzPts val="1400"/>
              <a:buChar char="○"/>
            </a:pPr>
            <a:r>
              <a:rPr lang="en"/>
              <a:t>Example 1: Visualizing Correlations &amp; Relationships</a:t>
            </a:r>
            <a:endParaRPr/>
          </a:p>
          <a:p>
            <a:pPr indent="-317500" lvl="1" marL="914400" rtl="0" algn="l">
              <a:lnSpc>
                <a:spcPct val="150000"/>
              </a:lnSpc>
              <a:spcBef>
                <a:spcPts val="0"/>
              </a:spcBef>
              <a:spcAft>
                <a:spcPts val="0"/>
              </a:spcAft>
              <a:buSzPts val="1400"/>
              <a:buChar char="○"/>
            </a:pPr>
            <a:r>
              <a:rPr lang="en"/>
              <a:t>Example 2: Evaluation of Plays</a:t>
            </a:r>
            <a:endParaRPr/>
          </a:p>
          <a:p>
            <a:pPr indent="-342900" lvl="0" marL="457200" rtl="0" algn="l">
              <a:lnSpc>
                <a:spcPct val="150000"/>
              </a:lnSpc>
              <a:spcBef>
                <a:spcPts val="0"/>
              </a:spcBef>
              <a:spcAft>
                <a:spcPts val="0"/>
              </a:spcAft>
              <a:buSzPts val="1800"/>
              <a:buChar char="●"/>
            </a:pPr>
            <a:r>
              <a:rPr lang="en"/>
              <a:t>Proposed Solution</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Competition Overview</a:t>
            </a:r>
            <a:endParaRPr b="1"/>
          </a:p>
        </p:txBody>
      </p:sp>
      <p:sp>
        <p:nvSpPr>
          <p:cNvPr id="73" name="Google Shape;73;p15"/>
          <p:cNvSpPr txBox="1"/>
          <p:nvPr>
            <p:ph idx="1" type="body"/>
          </p:nvPr>
        </p:nvSpPr>
        <p:spPr>
          <a:xfrm>
            <a:off x="572100" y="1017725"/>
            <a:ext cx="3999900" cy="3990900"/>
          </a:xfrm>
          <a:prstGeom prst="rect">
            <a:avLst/>
          </a:prstGeom>
          <a:no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35">
                <a:solidFill>
                  <a:srgbClr val="000000"/>
                </a:solidFill>
                <a:highlight>
                  <a:srgbClr val="FFFFFF"/>
                </a:highlight>
              </a:rPr>
              <a:t>Develop a model to </a:t>
            </a:r>
            <a:r>
              <a:rPr b="1" lang="en" sz="1235">
                <a:solidFill>
                  <a:srgbClr val="000000"/>
                </a:solidFill>
                <a:highlight>
                  <a:srgbClr val="FFFFFF"/>
                </a:highlight>
              </a:rPr>
              <a:t>measure defensive performance </a:t>
            </a:r>
            <a:r>
              <a:rPr lang="en" sz="1235">
                <a:solidFill>
                  <a:srgbClr val="000000"/>
                </a:solidFill>
                <a:highlight>
                  <a:srgbClr val="FFFFFF"/>
                </a:highlight>
              </a:rPr>
              <a:t>on a passing play.</a:t>
            </a:r>
            <a:endParaRPr sz="1235">
              <a:solidFill>
                <a:srgbClr val="000000"/>
              </a:solidFill>
              <a:highlight>
                <a:srgbClr val="FFFFFF"/>
              </a:highlight>
            </a:endParaRPr>
          </a:p>
          <a:p>
            <a:pPr indent="0" lvl="0" marL="0" rtl="0" algn="l">
              <a:lnSpc>
                <a:spcPct val="95000"/>
              </a:lnSpc>
              <a:spcBef>
                <a:spcPts val="1200"/>
              </a:spcBef>
              <a:spcAft>
                <a:spcPts val="0"/>
              </a:spcAft>
              <a:buSzPts val="770"/>
              <a:buNone/>
            </a:pPr>
            <a:r>
              <a:rPr i="1" lang="en" sz="1235" u="sng">
                <a:solidFill>
                  <a:srgbClr val="000000"/>
                </a:solidFill>
              </a:rPr>
              <a:t>Provided</a:t>
            </a:r>
            <a:endParaRPr i="1" sz="1235" u="sng">
              <a:solidFill>
                <a:srgbClr val="000000"/>
              </a:solidFill>
            </a:endParaRPr>
          </a:p>
          <a:p>
            <a:pPr indent="-307022" lvl="0" marL="457200" rtl="0" algn="l">
              <a:lnSpc>
                <a:spcPct val="95000"/>
              </a:lnSpc>
              <a:spcBef>
                <a:spcPts val="1200"/>
              </a:spcBef>
              <a:spcAft>
                <a:spcPts val="0"/>
              </a:spcAft>
              <a:buClr>
                <a:srgbClr val="000000"/>
              </a:buClr>
              <a:buSzPts val="1235"/>
              <a:buChar char="-"/>
            </a:pPr>
            <a:r>
              <a:rPr lang="en" sz="1235">
                <a:solidFill>
                  <a:srgbClr val="000000"/>
                </a:solidFill>
              </a:rPr>
              <a:t>Game Film</a:t>
            </a:r>
            <a:endParaRPr sz="1235">
              <a:solidFill>
                <a:srgbClr val="000000"/>
              </a:solidFill>
            </a:endParaRPr>
          </a:p>
          <a:p>
            <a:pPr indent="-307022" lvl="0" marL="457200" rtl="0" algn="l">
              <a:lnSpc>
                <a:spcPct val="95000"/>
              </a:lnSpc>
              <a:spcBef>
                <a:spcPts val="0"/>
              </a:spcBef>
              <a:spcAft>
                <a:spcPts val="0"/>
              </a:spcAft>
              <a:buClr>
                <a:srgbClr val="000000"/>
              </a:buClr>
              <a:buSzPts val="1235"/>
              <a:buChar char="-"/>
            </a:pPr>
            <a:r>
              <a:rPr lang="en" sz="1235">
                <a:solidFill>
                  <a:srgbClr val="000000"/>
                </a:solidFill>
              </a:rPr>
              <a:t>Player-Level Data</a:t>
            </a:r>
            <a:endParaRPr sz="1235">
              <a:solidFill>
                <a:srgbClr val="000000"/>
              </a:solidFill>
            </a:endParaRPr>
          </a:p>
          <a:p>
            <a:pPr indent="-307022" lvl="0" marL="457200" rtl="0" algn="l">
              <a:lnSpc>
                <a:spcPct val="95000"/>
              </a:lnSpc>
              <a:spcBef>
                <a:spcPts val="0"/>
              </a:spcBef>
              <a:spcAft>
                <a:spcPts val="0"/>
              </a:spcAft>
              <a:buClr>
                <a:srgbClr val="000000"/>
              </a:buClr>
              <a:buSzPts val="1235"/>
              <a:buChar char="-"/>
            </a:pPr>
            <a:r>
              <a:rPr lang="en" sz="1235">
                <a:solidFill>
                  <a:srgbClr val="000000"/>
                </a:solidFill>
              </a:rPr>
              <a:t>NFL Next Gen Stats (i.e. position and speed)</a:t>
            </a:r>
            <a:endParaRPr sz="1235">
              <a:solidFill>
                <a:srgbClr val="000000"/>
              </a:solidFill>
            </a:endParaRPr>
          </a:p>
          <a:p>
            <a:pPr indent="0" lvl="0" marL="0" rtl="0" algn="l">
              <a:lnSpc>
                <a:spcPct val="95000"/>
              </a:lnSpc>
              <a:spcBef>
                <a:spcPts val="1200"/>
              </a:spcBef>
              <a:spcAft>
                <a:spcPts val="0"/>
              </a:spcAft>
              <a:buNone/>
            </a:pPr>
            <a:r>
              <a:rPr i="1" lang="en" sz="1243" u="sng">
                <a:solidFill>
                  <a:srgbClr val="000000"/>
                </a:solidFill>
                <a:highlight>
                  <a:srgbClr val="FFFFFF"/>
                </a:highlight>
              </a:rPr>
              <a:t>Scoring</a:t>
            </a:r>
            <a:endParaRPr i="1" sz="1243" u="sng">
              <a:solidFill>
                <a:srgbClr val="000000"/>
              </a:solidFill>
              <a:highlight>
                <a:srgbClr val="FFFFFF"/>
              </a:highlight>
            </a:endParaRPr>
          </a:p>
          <a:p>
            <a:pPr indent="-307537" lvl="0" marL="457200" rtl="0" algn="l">
              <a:lnSpc>
                <a:spcPct val="95000"/>
              </a:lnSpc>
              <a:spcBef>
                <a:spcPts val="1200"/>
              </a:spcBef>
              <a:spcAft>
                <a:spcPts val="0"/>
              </a:spcAft>
              <a:buClr>
                <a:srgbClr val="000000"/>
              </a:buClr>
              <a:buSzPts val="1243"/>
              <a:buChar char="-"/>
            </a:pPr>
            <a:r>
              <a:rPr lang="en" sz="1243">
                <a:solidFill>
                  <a:srgbClr val="000000"/>
                </a:solidFill>
                <a:highlight>
                  <a:srgbClr val="FFFFFF"/>
                </a:highlight>
              </a:rPr>
              <a:t>Submissions will be evaluated on the innovativeness, accuracy, relevance, clarity and Visualization</a:t>
            </a:r>
            <a:endParaRPr sz="1243">
              <a:solidFill>
                <a:srgbClr val="000000"/>
              </a:solidFill>
              <a:highlight>
                <a:srgbClr val="FFFFFF"/>
              </a:highlight>
            </a:endParaRPr>
          </a:p>
          <a:p>
            <a:pPr indent="-307537" lvl="0" marL="457200" rtl="0" algn="l">
              <a:lnSpc>
                <a:spcPct val="95000"/>
              </a:lnSpc>
              <a:spcBef>
                <a:spcPts val="0"/>
              </a:spcBef>
              <a:spcAft>
                <a:spcPts val="0"/>
              </a:spcAft>
              <a:buClr>
                <a:srgbClr val="000000"/>
              </a:buClr>
              <a:buSzPts val="1243"/>
              <a:buChar char="-"/>
            </a:pPr>
            <a:r>
              <a:rPr lang="en" sz="1243">
                <a:solidFill>
                  <a:srgbClr val="000000"/>
                </a:solidFill>
                <a:highlight>
                  <a:srgbClr val="FFFFFF"/>
                </a:highlight>
              </a:rPr>
              <a:t>Focus on creating </a:t>
            </a:r>
            <a:r>
              <a:rPr i="1" lang="en" sz="1243">
                <a:solidFill>
                  <a:srgbClr val="000000"/>
                </a:solidFill>
                <a:highlight>
                  <a:srgbClr val="FFFFFF"/>
                </a:highlight>
              </a:rPr>
              <a:t>actionable insights</a:t>
            </a:r>
            <a:endParaRPr i="1" sz="1243">
              <a:solidFill>
                <a:srgbClr val="000000"/>
              </a:solidFill>
              <a:highlight>
                <a:srgbClr val="FFFFFF"/>
              </a:highlight>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770"/>
              <a:buFont typeface="Arial"/>
              <a:buNone/>
            </a:pPr>
            <a:r>
              <a:rPr i="1" lang="en" sz="1343" u="sng">
                <a:solidFill>
                  <a:srgbClr val="000000"/>
                </a:solidFill>
                <a:highlight>
                  <a:srgbClr val="FFFFFF"/>
                </a:highlight>
              </a:rPr>
              <a:t>Timeline</a:t>
            </a:r>
            <a:endParaRPr i="1" sz="1343" u="sng">
              <a:solidFill>
                <a:srgbClr val="000000"/>
              </a:solidFill>
              <a:highlight>
                <a:srgbClr val="FFFFFF"/>
              </a:highlight>
            </a:endParaRPr>
          </a:p>
          <a:p>
            <a:pPr indent="-313887" lvl="0" marL="457200" rtl="0" algn="l">
              <a:lnSpc>
                <a:spcPct val="95000"/>
              </a:lnSpc>
              <a:spcBef>
                <a:spcPts val="1200"/>
              </a:spcBef>
              <a:spcAft>
                <a:spcPts val="0"/>
              </a:spcAft>
              <a:buClr>
                <a:srgbClr val="000000"/>
              </a:buClr>
              <a:buSzPts val="1343"/>
              <a:buChar char="-"/>
            </a:pPr>
            <a:r>
              <a:rPr lang="en" sz="1343">
                <a:solidFill>
                  <a:srgbClr val="000000"/>
                </a:solidFill>
                <a:highlight>
                  <a:srgbClr val="FFFFFF"/>
                </a:highlight>
              </a:rPr>
              <a:t>Deadline to submit: January 7, 2021</a:t>
            </a:r>
            <a:endParaRPr sz="1343">
              <a:solidFill>
                <a:srgbClr val="000000"/>
              </a:solidFill>
              <a:highlight>
                <a:srgbClr val="FFFFFF"/>
              </a:highlight>
            </a:endParaRPr>
          </a:p>
          <a:p>
            <a:pPr indent="-313887" lvl="0" marL="457200" rtl="0" algn="l">
              <a:lnSpc>
                <a:spcPct val="95000"/>
              </a:lnSpc>
              <a:spcBef>
                <a:spcPts val="0"/>
              </a:spcBef>
              <a:spcAft>
                <a:spcPts val="0"/>
              </a:spcAft>
              <a:buClr>
                <a:srgbClr val="000000"/>
              </a:buClr>
              <a:buSzPts val="1343"/>
              <a:buChar char="-"/>
            </a:pPr>
            <a:r>
              <a:rPr lang="en" sz="1343">
                <a:solidFill>
                  <a:srgbClr val="000000"/>
                </a:solidFill>
                <a:highlight>
                  <a:srgbClr val="FFFFFF"/>
                </a:highlight>
              </a:rPr>
              <a:t>Data collected for all possible passing plays during the 2018 regular season</a:t>
            </a:r>
            <a:endParaRPr sz="1343">
              <a:solidFill>
                <a:srgbClr val="000000"/>
              </a:solidFill>
              <a:highlight>
                <a:srgbClr val="FFFFFF"/>
              </a:highlight>
            </a:endParaRPr>
          </a:p>
          <a:p>
            <a:pPr indent="0" lvl="0" marL="0" rtl="0" algn="l">
              <a:lnSpc>
                <a:spcPct val="95000"/>
              </a:lnSpc>
              <a:spcBef>
                <a:spcPts val="1200"/>
              </a:spcBef>
              <a:spcAft>
                <a:spcPts val="0"/>
              </a:spcAft>
              <a:buClr>
                <a:srgbClr val="000000"/>
              </a:buClr>
              <a:buSzPts val="770"/>
              <a:buFont typeface="Arial"/>
              <a:buNone/>
            </a:pPr>
            <a:r>
              <a:rPr i="1" lang="en" sz="1343" u="sng">
                <a:solidFill>
                  <a:srgbClr val="000000"/>
                </a:solidFill>
                <a:highlight>
                  <a:srgbClr val="FFFFFF"/>
                </a:highlight>
              </a:rPr>
              <a:t>Prizes</a:t>
            </a:r>
            <a:endParaRPr i="1" sz="1343" u="sng">
              <a:solidFill>
                <a:srgbClr val="000000"/>
              </a:solidFill>
              <a:highlight>
                <a:srgbClr val="FFFFFF"/>
              </a:highlight>
            </a:endParaRPr>
          </a:p>
          <a:p>
            <a:pPr indent="-313887" lvl="0" marL="457200" rtl="0" algn="l">
              <a:lnSpc>
                <a:spcPct val="95000"/>
              </a:lnSpc>
              <a:spcBef>
                <a:spcPts val="1200"/>
              </a:spcBef>
              <a:spcAft>
                <a:spcPts val="0"/>
              </a:spcAft>
              <a:buClr>
                <a:srgbClr val="000000"/>
              </a:buClr>
              <a:buSzPts val="1343"/>
              <a:buChar char="-"/>
            </a:pPr>
            <a:r>
              <a:rPr lang="en" sz="1343">
                <a:solidFill>
                  <a:srgbClr val="000000"/>
                </a:solidFill>
                <a:highlight>
                  <a:srgbClr val="FFFFFF"/>
                </a:highlight>
              </a:rPr>
              <a:t>First: $15,000</a:t>
            </a:r>
            <a:endParaRPr sz="1343">
              <a:solidFill>
                <a:srgbClr val="000000"/>
              </a:solidFill>
              <a:highlight>
                <a:srgbClr val="FFFFFF"/>
              </a:highlight>
            </a:endParaRPr>
          </a:p>
          <a:p>
            <a:pPr indent="-313887" lvl="0" marL="457200" rtl="0" algn="l">
              <a:lnSpc>
                <a:spcPct val="95000"/>
              </a:lnSpc>
              <a:spcBef>
                <a:spcPts val="0"/>
              </a:spcBef>
              <a:spcAft>
                <a:spcPts val="0"/>
              </a:spcAft>
              <a:buClr>
                <a:srgbClr val="000000"/>
              </a:buClr>
              <a:buSzPts val="1343"/>
              <a:buChar char="-"/>
            </a:pPr>
            <a:r>
              <a:rPr lang="en" sz="1343">
                <a:solidFill>
                  <a:srgbClr val="000000"/>
                </a:solidFill>
                <a:highlight>
                  <a:srgbClr val="FFFFFF"/>
                </a:highlight>
              </a:rPr>
              <a:t>Second: 15,000</a:t>
            </a:r>
            <a:endParaRPr sz="1343">
              <a:solidFill>
                <a:srgbClr val="000000"/>
              </a:solidFill>
              <a:highlight>
                <a:srgbClr val="FFFFFF"/>
              </a:highlight>
            </a:endParaRPr>
          </a:p>
          <a:p>
            <a:pPr indent="-313887" lvl="0" marL="457200" rtl="0" algn="l">
              <a:lnSpc>
                <a:spcPct val="95000"/>
              </a:lnSpc>
              <a:spcBef>
                <a:spcPts val="0"/>
              </a:spcBef>
              <a:spcAft>
                <a:spcPts val="0"/>
              </a:spcAft>
              <a:buClr>
                <a:srgbClr val="000000"/>
              </a:buClr>
              <a:buSzPts val="1343"/>
              <a:buChar char="-"/>
            </a:pPr>
            <a:r>
              <a:rPr lang="en" sz="1343">
                <a:solidFill>
                  <a:srgbClr val="000000"/>
                </a:solidFill>
                <a:highlight>
                  <a:srgbClr val="FFFFFF"/>
                </a:highlight>
              </a:rPr>
              <a:t>Third: $15,000</a:t>
            </a:r>
            <a:endParaRPr sz="1343">
              <a:solidFill>
                <a:srgbClr val="000000"/>
              </a:solidFill>
              <a:highlight>
                <a:srgbClr val="FFFFFF"/>
              </a:highlight>
            </a:endParaRPr>
          </a:p>
          <a:p>
            <a:pPr indent="-313887" lvl="0" marL="457200" rtl="0" algn="l">
              <a:lnSpc>
                <a:spcPct val="95000"/>
              </a:lnSpc>
              <a:spcBef>
                <a:spcPts val="0"/>
              </a:spcBef>
              <a:spcAft>
                <a:spcPts val="0"/>
              </a:spcAft>
              <a:buClr>
                <a:srgbClr val="000000"/>
              </a:buClr>
              <a:buSzPts val="1343"/>
              <a:buChar char="-"/>
            </a:pPr>
            <a:r>
              <a:rPr lang="en" sz="1343">
                <a:solidFill>
                  <a:srgbClr val="000000"/>
                </a:solidFill>
                <a:highlight>
                  <a:srgbClr val="FFFFFF"/>
                </a:highlight>
              </a:rPr>
              <a:t>Fourth: $15,000</a:t>
            </a:r>
            <a:endParaRPr sz="1343">
              <a:solidFill>
                <a:srgbClr val="000000"/>
              </a:solidFill>
              <a:highlight>
                <a:srgbClr val="FFFFFF"/>
              </a:highlight>
            </a:endParaRPr>
          </a:p>
          <a:p>
            <a:pPr indent="-313887" lvl="0" marL="457200" rtl="0" algn="l">
              <a:lnSpc>
                <a:spcPct val="95000"/>
              </a:lnSpc>
              <a:spcBef>
                <a:spcPts val="0"/>
              </a:spcBef>
              <a:spcAft>
                <a:spcPts val="0"/>
              </a:spcAft>
              <a:buClr>
                <a:srgbClr val="000000"/>
              </a:buClr>
              <a:buSzPts val="1343"/>
              <a:buChar char="-"/>
            </a:pPr>
            <a:r>
              <a:rPr lang="en" sz="1343">
                <a:solidFill>
                  <a:srgbClr val="000000"/>
                </a:solidFill>
                <a:highlight>
                  <a:srgbClr val="FFFFFF"/>
                </a:highlight>
              </a:rPr>
              <a:t>Fifth: $15,000</a:t>
            </a:r>
            <a:endParaRPr sz="1343">
              <a:solidFill>
                <a:srgbClr val="000000"/>
              </a:solidFill>
              <a:highlight>
                <a:srgbClr val="FFFFFF"/>
              </a:highlight>
            </a:endParaRPr>
          </a:p>
          <a:p>
            <a:pPr indent="0" lvl="0" marL="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7569150" y="0"/>
            <a:ext cx="1574850" cy="1571625"/>
          </a:xfrm>
          <a:prstGeom prst="rect">
            <a:avLst/>
          </a:prstGeom>
          <a:noFill/>
          <a:ln>
            <a:noFill/>
          </a:ln>
        </p:spPr>
      </p:pic>
      <p:pic>
        <p:nvPicPr>
          <p:cNvPr id="77" name="Google Shape;77;p15"/>
          <p:cNvPicPr preferRelativeResize="0"/>
          <p:nvPr/>
        </p:nvPicPr>
        <p:blipFill>
          <a:blip r:embed="rId4">
            <a:alphaModFix/>
          </a:blip>
          <a:stretch>
            <a:fillRect/>
          </a:stretch>
        </p:blipFill>
        <p:spPr>
          <a:xfrm>
            <a:off x="5859125" y="3897025"/>
            <a:ext cx="2734650" cy="76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660" lvl="0" marL="457200" rtl="0" algn="l">
              <a:lnSpc>
                <a:spcPct val="130000"/>
              </a:lnSpc>
              <a:spcBef>
                <a:spcPts val="0"/>
              </a:spcBef>
              <a:spcAft>
                <a:spcPts val="0"/>
              </a:spcAft>
              <a:buSzPts val="1560"/>
              <a:buChar char="●"/>
            </a:pPr>
            <a:r>
              <a:rPr lang="en" sz="1560"/>
              <a:t>3 files: Games, Players, and Plays</a:t>
            </a:r>
            <a:endParaRPr sz="1560"/>
          </a:p>
          <a:p>
            <a:pPr indent="-327660" lvl="0" marL="457200" rtl="0" algn="l">
              <a:lnSpc>
                <a:spcPct val="130000"/>
              </a:lnSpc>
              <a:spcBef>
                <a:spcPts val="0"/>
              </a:spcBef>
              <a:spcAft>
                <a:spcPts val="0"/>
              </a:spcAft>
              <a:buSzPts val="1560"/>
              <a:buChar char="●"/>
            </a:pPr>
            <a:r>
              <a:rPr lang="en" sz="1560"/>
              <a:t>40 total variables:</a:t>
            </a:r>
            <a:endParaRPr sz="1560"/>
          </a:p>
          <a:p>
            <a:pPr indent="-309880" lvl="1" marL="914400" rtl="0" algn="l">
              <a:lnSpc>
                <a:spcPct val="130000"/>
              </a:lnSpc>
              <a:spcBef>
                <a:spcPts val="0"/>
              </a:spcBef>
              <a:spcAft>
                <a:spcPts val="0"/>
              </a:spcAft>
              <a:buSzPts val="1280"/>
              <a:buChar char="○"/>
            </a:pPr>
            <a:r>
              <a:rPr lang="en" sz="1280"/>
              <a:t>Date of game</a:t>
            </a:r>
            <a:endParaRPr sz="1280"/>
          </a:p>
          <a:p>
            <a:pPr indent="-309880" lvl="1" marL="914400" rtl="0" algn="l">
              <a:lnSpc>
                <a:spcPct val="130000"/>
              </a:lnSpc>
              <a:spcBef>
                <a:spcPts val="0"/>
              </a:spcBef>
              <a:spcAft>
                <a:spcPts val="0"/>
              </a:spcAft>
              <a:buSzPts val="1280"/>
              <a:buChar char="○"/>
            </a:pPr>
            <a:r>
              <a:rPr lang="en" sz="1280"/>
              <a:t>Player height &amp; weight</a:t>
            </a:r>
            <a:endParaRPr sz="1280"/>
          </a:p>
          <a:p>
            <a:pPr indent="-309880" lvl="1" marL="914400" rtl="0" algn="l">
              <a:lnSpc>
                <a:spcPct val="130000"/>
              </a:lnSpc>
              <a:spcBef>
                <a:spcPts val="0"/>
              </a:spcBef>
              <a:spcAft>
                <a:spcPts val="0"/>
              </a:spcAft>
              <a:buSzPts val="1280"/>
              <a:buChar char="○"/>
            </a:pPr>
            <a:r>
              <a:rPr lang="en" sz="1280"/>
              <a:t>Player position</a:t>
            </a:r>
            <a:endParaRPr sz="1280"/>
          </a:p>
          <a:p>
            <a:pPr indent="-309880" lvl="1" marL="914400" rtl="0" algn="l">
              <a:lnSpc>
                <a:spcPct val="130000"/>
              </a:lnSpc>
              <a:spcBef>
                <a:spcPts val="0"/>
              </a:spcBef>
              <a:spcAft>
                <a:spcPts val="0"/>
              </a:spcAft>
              <a:buSzPts val="1280"/>
              <a:buChar char="○"/>
            </a:pPr>
            <a:r>
              <a:rPr lang="en" sz="1280"/>
              <a:t>Offensive &amp; Defensive formations</a:t>
            </a:r>
            <a:endParaRPr sz="1280"/>
          </a:p>
          <a:p>
            <a:pPr indent="-309880" lvl="1" marL="914400" rtl="0" algn="l">
              <a:lnSpc>
                <a:spcPct val="130000"/>
              </a:lnSpc>
              <a:spcBef>
                <a:spcPts val="0"/>
              </a:spcBef>
              <a:spcAft>
                <a:spcPts val="0"/>
              </a:spcAft>
              <a:buSzPts val="1280"/>
              <a:buChar char="○"/>
            </a:pPr>
            <a:r>
              <a:rPr lang="en" sz="1280"/>
              <a:t>Pass Result</a:t>
            </a:r>
            <a:endParaRPr sz="1280"/>
          </a:p>
          <a:p>
            <a:pPr indent="-309880" lvl="1" marL="914400" rtl="0" algn="l">
              <a:lnSpc>
                <a:spcPct val="130000"/>
              </a:lnSpc>
              <a:spcBef>
                <a:spcPts val="0"/>
              </a:spcBef>
              <a:spcAft>
                <a:spcPts val="0"/>
              </a:spcAft>
              <a:buSzPts val="1280"/>
              <a:buChar char="○"/>
            </a:pPr>
            <a:r>
              <a:rPr lang="en" sz="1280"/>
              <a:t>Number of Pass Rushers </a:t>
            </a:r>
            <a:endParaRPr sz="1280"/>
          </a:p>
          <a:p>
            <a:pPr indent="-327660" lvl="0" marL="457200" rtl="0" algn="l">
              <a:lnSpc>
                <a:spcPct val="130000"/>
              </a:lnSpc>
              <a:spcBef>
                <a:spcPts val="0"/>
              </a:spcBef>
              <a:spcAft>
                <a:spcPts val="0"/>
              </a:spcAft>
              <a:buSzPts val="1560"/>
              <a:buChar char="●"/>
            </a:pPr>
            <a:r>
              <a:rPr lang="en" sz="1560"/>
              <a:t>Contains information for all “passing plays” during the 2018 regular season</a:t>
            </a:r>
            <a:endParaRPr sz="1560"/>
          </a:p>
          <a:p>
            <a:pPr indent="0" lvl="0" marL="0" rtl="0" algn="l">
              <a:lnSpc>
                <a:spcPct val="95000"/>
              </a:lnSpc>
              <a:spcBef>
                <a:spcPts val="1200"/>
              </a:spcBef>
              <a:spcAft>
                <a:spcPts val="0"/>
              </a:spcAft>
              <a:buSzPts val="770"/>
              <a:buNone/>
            </a:pPr>
            <a:r>
              <a:t/>
            </a:r>
            <a:endParaRPr sz="1560"/>
          </a:p>
          <a:p>
            <a:pPr indent="0" lvl="0" marL="0" rtl="0" algn="l">
              <a:lnSpc>
                <a:spcPct val="95000"/>
              </a:lnSpc>
              <a:spcBef>
                <a:spcPts val="1200"/>
              </a:spcBef>
              <a:spcAft>
                <a:spcPts val="1200"/>
              </a:spcAft>
              <a:buSzPts val="770"/>
              <a:buNone/>
            </a:pPr>
            <a:r>
              <a:t/>
            </a:r>
            <a:endParaRPr sz="1560"/>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5" name="Google Shape;85;p16"/>
          <p:cNvPicPr preferRelativeResize="0"/>
          <p:nvPr/>
        </p:nvPicPr>
        <p:blipFill>
          <a:blip r:embed="rId3">
            <a:alphaModFix/>
          </a:blip>
          <a:stretch>
            <a:fillRect/>
          </a:stretch>
        </p:blipFill>
        <p:spPr>
          <a:xfrm>
            <a:off x="3818250" y="0"/>
            <a:ext cx="5325750" cy="3232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1:</a:t>
            </a:r>
            <a:r>
              <a:rPr lang="en"/>
              <a:t> Visualizing Relationships &amp; Correlations</a:t>
            </a:r>
            <a:endParaRPr/>
          </a:p>
        </p:txBody>
      </p:sp>
      <p:sp>
        <p:nvSpPr>
          <p:cNvPr id="91" name="Google Shape;91;p17"/>
          <p:cNvSpPr txBox="1"/>
          <p:nvPr>
            <p:ph idx="1" type="body"/>
          </p:nvPr>
        </p:nvSpPr>
        <p:spPr>
          <a:xfrm>
            <a:off x="311700" y="1152475"/>
            <a:ext cx="4464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ML Tools Used: </a:t>
            </a:r>
            <a:endParaRPr/>
          </a:p>
          <a:p>
            <a:pPr indent="-317500" lvl="1" marL="914400" rtl="0" algn="l">
              <a:spcBef>
                <a:spcPts val="0"/>
              </a:spcBef>
              <a:spcAft>
                <a:spcPts val="0"/>
              </a:spcAft>
              <a:buSzPts val="1400"/>
              <a:buChar char="○"/>
            </a:pPr>
            <a:r>
              <a:rPr b="1" lang="en"/>
              <a:t>Data evaluation</a:t>
            </a:r>
            <a:r>
              <a:rPr lang="en"/>
              <a:t> (str, summary, and head functions)</a:t>
            </a:r>
            <a:endParaRPr/>
          </a:p>
          <a:p>
            <a:pPr indent="-317500" lvl="1" marL="914400" rtl="0" algn="l">
              <a:spcBef>
                <a:spcPts val="0"/>
              </a:spcBef>
              <a:spcAft>
                <a:spcPts val="0"/>
              </a:spcAft>
              <a:buSzPts val="1400"/>
              <a:buChar char="○"/>
            </a:pPr>
            <a:r>
              <a:rPr lang="en"/>
              <a:t>Use of </a:t>
            </a:r>
            <a:r>
              <a:rPr b="1" lang="en"/>
              <a:t>tidyverse</a:t>
            </a:r>
            <a:r>
              <a:rPr lang="en"/>
              <a:t> and </a:t>
            </a:r>
            <a:r>
              <a:rPr b="1" lang="en"/>
              <a:t>dplyr</a:t>
            </a:r>
            <a:r>
              <a:rPr lang="en"/>
              <a:t> to mutate features as characters or integers </a:t>
            </a:r>
            <a:endParaRPr/>
          </a:p>
          <a:p>
            <a:pPr indent="-317500" lvl="1" marL="914400" rtl="0" algn="l">
              <a:spcBef>
                <a:spcPts val="0"/>
              </a:spcBef>
              <a:spcAft>
                <a:spcPts val="0"/>
              </a:spcAft>
              <a:buSzPts val="1400"/>
              <a:buChar char="○"/>
            </a:pPr>
            <a:r>
              <a:rPr b="1" lang="en"/>
              <a:t>Created functions</a:t>
            </a:r>
            <a:r>
              <a:rPr lang="en"/>
              <a:t> to rename stadiums and locations consistently</a:t>
            </a:r>
            <a:endParaRPr/>
          </a:p>
          <a:p>
            <a:pPr indent="-317500" lvl="1" marL="914400" rtl="0" algn="l">
              <a:spcBef>
                <a:spcPts val="0"/>
              </a:spcBef>
              <a:spcAft>
                <a:spcPts val="0"/>
              </a:spcAft>
              <a:buSzPts val="1400"/>
              <a:buChar char="○"/>
            </a:pPr>
            <a:r>
              <a:rPr b="1" lang="en"/>
              <a:t>Variable creation</a:t>
            </a:r>
            <a:r>
              <a:rPr lang="en"/>
              <a:t>: force associated with a player, rusher identification, whether the player is on offense or defense, whether the player’s team is in the lead, etc.</a:t>
            </a:r>
            <a:endParaRPr/>
          </a:p>
          <a:p>
            <a:pPr indent="-317500" lvl="1" marL="914400" rtl="0" algn="l">
              <a:spcBef>
                <a:spcPts val="0"/>
              </a:spcBef>
              <a:spcAft>
                <a:spcPts val="0"/>
              </a:spcAft>
              <a:buSzPts val="1400"/>
              <a:buChar char="○"/>
            </a:pPr>
            <a:r>
              <a:rPr b="1" lang="en"/>
              <a:t>Ggplot</a:t>
            </a:r>
            <a:r>
              <a:rPr lang="en"/>
              <a:t> library to </a:t>
            </a:r>
            <a:r>
              <a:rPr b="1" lang="en"/>
              <a:t>visualize correlations</a:t>
            </a:r>
            <a:endParaRPr b="1"/>
          </a:p>
        </p:txBody>
      </p:sp>
      <p:pic>
        <p:nvPicPr>
          <p:cNvPr id="92" name="Google Shape;92;p17"/>
          <p:cNvPicPr preferRelativeResize="0"/>
          <p:nvPr/>
        </p:nvPicPr>
        <p:blipFill>
          <a:blip r:embed="rId3">
            <a:alphaModFix/>
          </a:blip>
          <a:stretch>
            <a:fillRect/>
          </a:stretch>
        </p:blipFill>
        <p:spPr>
          <a:xfrm>
            <a:off x="4775990" y="1291975"/>
            <a:ext cx="3940722" cy="1607625"/>
          </a:xfrm>
          <a:prstGeom prst="rect">
            <a:avLst/>
          </a:prstGeom>
          <a:noFill/>
          <a:ln>
            <a:noFill/>
          </a:ln>
        </p:spPr>
      </p:pic>
      <p:pic>
        <p:nvPicPr>
          <p:cNvPr id="93" name="Google Shape;93;p17"/>
          <p:cNvPicPr preferRelativeResize="0"/>
          <p:nvPr/>
        </p:nvPicPr>
        <p:blipFill>
          <a:blip r:embed="rId4">
            <a:alphaModFix/>
          </a:blip>
          <a:stretch>
            <a:fillRect/>
          </a:stretch>
        </p:blipFill>
        <p:spPr>
          <a:xfrm>
            <a:off x="5031963" y="3307432"/>
            <a:ext cx="3607350" cy="858893"/>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425375" y="464138"/>
            <a:ext cx="4428648" cy="4215225"/>
          </a:xfrm>
          <a:prstGeom prst="rect">
            <a:avLst/>
          </a:prstGeom>
          <a:noFill/>
          <a:ln>
            <a:noFill/>
          </a:ln>
        </p:spPr>
      </p:pic>
      <p:pic>
        <p:nvPicPr>
          <p:cNvPr id="100" name="Google Shape;100;p18"/>
          <p:cNvPicPr preferRelativeResize="0"/>
          <p:nvPr/>
        </p:nvPicPr>
        <p:blipFill>
          <a:blip r:embed="rId4">
            <a:alphaModFix/>
          </a:blip>
          <a:stretch>
            <a:fillRect/>
          </a:stretch>
        </p:blipFill>
        <p:spPr>
          <a:xfrm>
            <a:off x="4854025" y="230325"/>
            <a:ext cx="4082300" cy="1081456"/>
          </a:xfrm>
          <a:prstGeom prst="rect">
            <a:avLst/>
          </a:prstGeom>
          <a:noFill/>
          <a:ln>
            <a:noFill/>
          </a:ln>
        </p:spPr>
      </p:pic>
      <p:pic>
        <p:nvPicPr>
          <p:cNvPr id="101" name="Google Shape;101;p18"/>
          <p:cNvPicPr preferRelativeResize="0"/>
          <p:nvPr/>
        </p:nvPicPr>
        <p:blipFill>
          <a:blip r:embed="rId5">
            <a:alphaModFix/>
          </a:blip>
          <a:stretch>
            <a:fillRect/>
          </a:stretch>
        </p:blipFill>
        <p:spPr>
          <a:xfrm>
            <a:off x="5099974" y="1408775"/>
            <a:ext cx="3606125" cy="3427724"/>
          </a:xfrm>
          <a:prstGeom prst="rect">
            <a:avLst/>
          </a:prstGeom>
          <a:noFill/>
          <a:ln>
            <a:noFill/>
          </a:ln>
        </p:spPr>
      </p:pic>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9"/>
          <p:cNvPicPr preferRelativeResize="0"/>
          <p:nvPr/>
        </p:nvPicPr>
        <p:blipFill>
          <a:blip r:embed="rId3">
            <a:alphaModFix/>
          </a:blip>
          <a:stretch>
            <a:fillRect/>
          </a:stretch>
        </p:blipFill>
        <p:spPr>
          <a:xfrm>
            <a:off x="448275" y="454575"/>
            <a:ext cx="4750899" cy="4234350"/>
          </a:xfrm>
          <a:prstGeom prst="rect">
            <a:avLst/>
          </a:prstGeom>
          <a:noFill/>
          <a:ln>
            <a:noFill/>
          </a:ln>
        </p:spPr>
      </p:pic>
      <p:sp>
        <p:nvSpPr>
          <p:cNvPr id="109" name="Google Shape;109;p19"/>
          <p:cNvSpPr txBox="1"/>
          <p:nvPr/>
        </p:nvSpPr>
        <p:spPr>
          <a:xfrm>
            <a:off x="5466350" y="1246900"/>
            <a:ext cx="2972700" cy="25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Conclusions from Example 1</a:t>
            </a:r>
            <a:endParaRPr b="1">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A player’s force (A*BMI) has a correlation with yards gained</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Yards gained is moderately influenced by team</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Yards gained influenced by carrying player’s position</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Weak negative correlation between defenders in the box and yards gained</a:t>
            </a:r>
            <a:endParaRPr>
              <a:latin typeface="Proxima Nova"/>
              <a:ea typeface="Proxima Nova"/>
              <a:cs typeface="Proxima Nova"/>
              <a:sym typeface="Proxima Nova"/>
            </a:endParaRPr>
          </a:p>
        </p:txBody>
      </p:sp>
      <p:sp>
        <p:nvSpPr>
          <p:cNvPr id="110" name="Google Shape;110;p19"/>
          <p:cNvSpPr/>
          <p:nvPr/>
        </p:nvSpPr>
        <p:spPr>
          <a:xfrm>
            <a:off x="5378075" y="1094725"/>
            <a:ext cx="3088800" cy="2874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1:</a:t>
            </a:r>
            <a:r>
              <a:rPr lang="en"/>
              <a:t> Evaluation</a:t>
            </a:r>
            <a:endParaRPr/>
          </a:p>
        </p:txBody>
      </p:sp>
      <p:sp>
        <p:nvSpPr>
          <p:cNvPr id="116" name="Google Shape;116;p20"/>
          <p:cNvSpPr txBox="1"/>
          <p:nvPr>
            <p:ph idx="1" type="body"/>
          </p:nvPr>
        </p:nvSpPr>
        <p:spPr>
          <a:xfrm>
            <a:off x="311700" y="1152475"/>
            <a:ext cx="4074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Strengths:</a:t>
            </a:r>
            <a:endParaRPr i="1"/>
          </a:p>
          <a:p>
            <a:pPr indent="-317500" lvl="1" marL="914400" rtl="0" algn="l">
              <a:spcBef>
                <a:spcPts val="0"/>
              </a:spcBef>
              <a:spcAft>
                <a:spcPts val="0"/>
              </a:spcAft>
              <a:buSzPts val="1400"/>
              <a:buChar char="○"/>
            </a:pPr>
            <a:r>
              <a:rPr lang="en"/>
              <a:t>Skilled use of ggplot library to </a:t>
            </a:r>
            <a:r>
              <a:rPr b="1" lang="en"/>
              <a:t>reveal existing correlations</a:t>
            </a:r>
            <a:r>
              <a:rPr lang="en"/>
              <a:t> in the data</a:t>
            </a:r>
            <a:endParaRPr/>
          </a:p>
          <a:p>
            <a:pPr indent="-317500" lvl="1" marL="914400" rtl="0" algn="l">
              <a:spcBef>
                <a:spcPts val="0"/>
              </a:spcBef>
              <a:spcAft>
                <a:spcPts val="0"/>
              </a:spcAft>
              <a:buSzPts val="1400"/>
              <a:buChar char="○"/>
            </a:pPr>
            <a:r>
              <a:rPr lang="en"/>
              <a:t>Creation of new variables added </a:t>
            </a:r>
            <a:r>
              <a:rPr b="1" lang="en"/>
              <a:t>additional </a:t>
            </a:r>
            <a:r>
              <a:rPr b="1" lang="en"/>
              <a:t>insights</a:t>
            </a:r>
            <a:r>
              <a:rPr b="1" lang="en"/>
              <a:t> </a:t>
            </a:r>
            <a:r>
              <a:rPr lang="en"/>
              <a:t>to the dataset</a:t>
            </a:r>
            <a:endParaRPr/>
          </a:p>
          <a:p>
            <a:pPr indent="-317500" lvl="1" marL="914400" rtl="0" algn="l">
              <a:spcBef>
                <a:spcPts val="0"/>
              </a:spcBef>
              <a:spcAft>
                <a:spcPts val="0"/>
              </a:spcAft>
              <a:buSzPts val="1400"/>
              <a:buChar char="○"/>
            </a:pPr>
            <a:r>
              <a:rPr b="1" lang="en"/>
              <a:t>Ensured consistency</a:t>
            </a:r>
            <a:r>
              <a:rPr lang="en"/>
              <a:t> within the data by using functions to standardize inputs</a:t>
            </a:r>
            <a:endParaRPr/>
          </a:p>
        </p:txBody>
      </p:sp>
      <p:sp>
        <p:nvSpPr>
          <p:cNvPr id="117" name="Google Shape;117;p20"/>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Weaknesses:</a:t>
            </a:r>
            <a:endParaRPr i="1"/>
          </a:p>
          <a:p>
            <a:pPr indent="-292100" lvl="1" marL="914400" rtl="0" algn="l">
              <a:spcBef>
                <a:spcPts val="0"/>
              </a:spcBef>
              <a:spcAft>
                <a:spcPts val="0"/>
              </a:spcAft>
              <a:buSzPts val="1000"/>
              <a:buChar char="○"/>
            </a:pPr>
            <a:r>
              <a:rPr b="1" lang="en"/>
              <a:t>Deviated from problem intent </a:t>
            </a:r>
            <a:r>
              <a:rPr lang="en"/>
              <a:t>by focusing on other relationships within the data (e.g. player weight &amp; position)</a:t>
            </a:r>
            <a:endParaRPr/>
          </a:p>
          <a:p>
            <a:pPr indent="-292100" lvl="1" marL="914400" rtl="0" algn="l">
              <a:spcBef>
                <a:spcPts val="0"/>
              </a:spcBef>
              <a:spcAft>
                <a:spcPts val="0"/>
              </a:spcAft>
              <a:buSzPts val="1000"/>
              <a:buChar char="○"/>
            </a:pPr>
            <a:r>
              <a:rPr b="1" lang="en"/>
              <a:t>Did </a:t>
            </a:r>
            <a:r>
              <a:rPr b="1" lang="en"/>
              <a:t>not use forecasting methods</a:t>
            </a:r>
            <a:r>
              <a:rPr lang="en"/>
              <a:t> to create predictions - simply evaluated which variables appeared to be the most influential in establishing yards gained</a:t>
            </a:r>
            <a:endParaRPr/>
          </a:p>
          <a:p>
            <a:pPr indent="-317500" lvl="2" marL="1371600" rtl="0" algn="l">
              <a:spcBef>
                <a:spcPts val="0"/>
              </a:spcBef>
              <a:spcAft>
                <a:spcPts val="0"/>
              </a:spcAft>
              <a:buSzPts val="1400"/>
              <a:buChar char="■"/>
            </a:pPr>
            <a:r>
              <a:rPr b="1" lang="en"/>
              <a:t>Limited usefulness</a:t>
            </a:r>
            <a:endParaRPr b="1"/>
          </a:p>
          <a:p>
            <a:pPr indent="0" lvl="0" marL="0" rtl="0" algn="l">
              <a:spcBef>
                <a:spcPts val="1200"/>
              </a:spcBef>
              <a:spcAft>
                <a:spcPts val="120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2:</a:t>
            </a:r>
            <a:r>
              <a:rPr lang="en"/>
              <a:t> Evaluation of Plays</a:t>
            </a:r>
            <a:endParaRPr/>
          </a:p>
        </p:txBody>
      </p:sp>
      <p:sp>
        <p:nvSpPr>
          <p:cNvPr id="124" name="Google Shape;124;p21"/>
          <p:cNvSpPr txBox="1"/>
          <p:nvPr>
            <p:ph idx="1" type="body"/>
          </p:nvPr>
        </p:nvSpPr>
        <p:spPr>
          <a:xfrm>
            <a:off x="311700" y="1152475"/>
            <a:ext cx="3812100" cy="3647400"/>
          </a:xfrm>
          <a:prstGeom prst="rect">
            <a:avLst/>
          </a:prstGeom>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None/>
            </a:pPr>
            <a:r>
              <a:rPr lang="en"/>
              <a:t>ML Tools Used: </a:t>
            </a:r>
            <a:endParaRPr/>
          </a:p>
          <a:p>
            <a:pPr indent="-317182" lvl="0" marL="457200" rtl="0" algn="l">
              <a:lnSpc>
                <a:spcPct val="150000"/>
              </a:lnSpc>
              <a:spcBef>
                <a:spcPts val="1200"/>
              </a:spcBef>
              <a:spcAft>
                <a:spcPts val="0"/>
              </a:spcAft>
              <a:buSzPct val="100000"/>
              <a:buChar char="●"/>
            </a:pPr>
            <a:r>
              <a:rPr b="1" lang="en"/>
              <a:t>tidyr</a:t>
            </a:r>
            <a:r>
              <a:rPr lang="en"/>
              <a:t> and </a:t>
            </a:r>
            <a:r>
              <a:rPr b="1" lang="en"/>
              <a:t>dplyr</a:t>
            </a:r>
            <a:r>
              <a:rPr lang="en"/>
              <a:t> – to convert between different data formats</a:t>
            </a:r>
            <a:endParaRPr b="1"/>
          </a:p>
          <a:p>
            <a:pPr indent="-317182" lvl="0" marL="457200" rtl="0" algn="l">
              <a:lnSpc>
                <a:spcPct val="150000"/>
              </a:lnSpc>
              <a:spcBef>
                <a:spcPts val="0"/>
              </a:spcBef>
              <a:spcAft>
                <a:spcPts val="0"/>
              </a:spcAft>
              <a:buSzPct val="100000"/>
              <a:buChar char="●"/>
            </a:pPr>
            <a:r>
              <a:rPr b="1" lang="en"/>
              <a:t>h2o</a:t>
            </a:r>
            <a:r>
              <a:rPr lang="en"/>
              <a:t> library for access to various machine learning techniques</a:t>
            </a:r>
            <a:endParaRPr/>
          </a:p>
          <a:p>
            <a:pPr indent="-317182" lvl="0" marL="457200" rtl="0" algn="l">
              <a:lnSpc>
                <a:spcPct val="150000"/>
              </a:lnSpc>
              <a:spcBef>
                <a:spcPts val="0"/>
              </a:spcBef>
              <a:spcAft>
                <a:spcPts val="0"/>
              </a:spcAft>
              <a:buSzPct val="100000"/>
              <a:buChar char="●"/>
            </a:pPr>
            <a:r>
              <a:rPr b="1" lang="en" sz="1800"/>
              <a:t>gbm</a:t>
            </a:r>
            <a:r>
              <a:rPr lang="en" sz="1800"/>
              <a:t> for the boosted regression model</a:t>
            </a:r>
            <a:endParaRPr/>
          </a:p>
          <a:p>
            <a:pPr indent="-317182" lvl="0" marL="457200" rtl="0" algn="l">
              <a:lnSpc>
                <a:spcPct val="150000"/>
              </a:lnSpc>
              <a:spcBef>
                <a:spcPts val="0"/>
              </a:spcBef>
              <a:spcAft>
                <a:spcPts val="0"/>
              </a:spcAft>
              <a:buSzPct val="100000"/>
              <a:buChar char="●"/>
            </a:pPr>
            <a:r>
              <a:rPr b="1" lang="en" sz="1800"/>
              <a:t>predict</a:t>
            </a:r>
            <a:r>
              <a:rPr lang="en" sz="1800"/>
              <a:t> to make/analyze predictions</a:t>
            </a:r>
            <a:endParaRPr/>
          </a:p>
          <a:p>
            <a:pPr indent="-317182" lvl="0" marL="457200" rtl="0" algn="l">
              <a:lnSpc>
                <a:spcPct val="150000"/>
              </a:lnSpc>
              <a:spcBef>
                <a:spcPts val="0"/>
              </a:spcBef>
              <a:spcAft>
                <a:spcPts val="0"/>
              </a:spcAft>
              <a:buSzPct val="100000"/>
              <a:buChar char="●"/>
            </a:pPr>
            <a:r>
              <a:rPr b="1" lang="en" sz="1800"/>
              <a:t>ggplot2 </a:t>
            </a:r>
            <a:r>
              <a:rPr lang="en" sz="1800"/>
              <a:t>to visualize data and correlations</a:t>
            </a:r>
            <a:endParaRPr/>
          </a:p>
          <a:p>
            <a:pPr indent="0" lvl="0" marL="0" rtl="0" algn="l">
              <a:spcBef>
                <a:spcPts val="1200"/>
              </a:spcBef>
              <a:spcAft>
                <a:spcPts val="120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1"/>
          <p:cNvPicPr preferRelativeResize="0"/>
          <p:nvPr/>
        </p:nvPicPr>
        <p:blipFill>
          <a:blip r:embed="rId3">
            <a:alphaModFix/>
          </a:blip>
          <a:stretch>
            <a:fillRect/>
          </a:stretch>
        </p:blipFill>
        <p:spPr>
          <a:xfrm>
            <a:off x="4618725" y="1178925"/>
            <a:ext cx="4036199" cy="1579950"/>
          </a:xfrm>
          <a:prstGeom prst="rect">
            <a:avLst/>
          </a:prstGeom>
          <a:noFill/>
          <a:ln>
            <a:noFill/>
          </a:ln>
        </p:spPr>
      </p:pic>
      <p:pic>
        <p:nvPicPr>
          <p:cNvPr id="127" name="Google Shape;127;p21"/>
          <p:cNvPicPr preferRelativeResize="0"/>
          <p:nvPr/>
        </p:nvPicPr>
        <p:blipFill>
          <a:blip r:embed="rId4">
            <a:alphaModFix/>
          </a:blip>
          <a:stretch>
            <a:fillRect/>
          </a:stretch>
        </p:blipFill>
        <p:spPr>
          <a:xfrm>
            <a:off x="4186525" y="2920075"/>
            <a:ext cx="4715824" cy="91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