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Averag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3a343a96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3a343a96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a343a960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3a343a960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44b513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44b513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null model only contains some subset of the terms in the full model</a:t>
            </a:r>
            <a:endParaRPr baseline="-25000"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**we want to see if adding the terms C &amp; D improve our model!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output – we reject the null in favor of the “full model!” – this is essentially the purpose of an ANOVA test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44b513d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44b513d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model is denoted by 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0bd8c9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0bd8c9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Output looks a little similar to that of an lm()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process on the right is using the formulas from the previous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0bd8c9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0bd8c9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we reject the null, we say that the second model is better than the first one (put in earlier slide)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Nearly identical to the recent codio exercise - ANOVA with polynomial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5a2bb5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5a2bb5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0bd8c9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0bd8c9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ts.libretexts.org/Bookshelves/Applied_Statistics/Book%3A_Learning_Statistics_with_R_-_A_tutorial_for_Psychology_Students_and_other_Beginners_(Navarro)/16%3A_Factorial_ANOVA/16.05%3A_The___F___test_as_a_model_comparison" TargetMode="External"/><Relationship Id="rId4" Type="http://schemas.openxmlformats.org/officeDocument/2006/relationships/hyperlink" Target="https://hastie.su.domains/ISLR2/ISLRv2_websit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672400" y="2232125"/>
            <a:ext cx="50964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Analysis of Variance (ANOVA)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083900" y="3837550"/>
            <a:ext cx="5781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4 - Avery McNamee, Nasiba Radjabova, David Hogarth, Tyler Crist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ANOVA Introduction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it 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Interpretation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exercise in RStudio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Kahoot!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600" y="1980925"/>
            <a:ext cx="3966701" cy="26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ANOVA?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157650" y="1164250"/>
            <a:ext cx="66747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History of Anova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ANOVA → Analysis of Variance</a:t>
            </a:r>
            <a:endParaRPr sz="1500">
              <a:highlight>
                <a:srgbClr val="FFFF00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A</a:t>
            </a:r>
            <a:r>
              <a:rPr lang="en" sz="1500">
                <a:highlight>
                  <a:srgbClr val="FFFFFF"/>
                </a:highlight>
              </a:rPr>
              <a:t> comparison of </a:t>
            </a:r>
            <a:r>
              <a:rPr i="1" lang="en" sz="1500">
                <a:highlight>
                  <a:srgbClr val="FFFFFF"/>
                </a:highlight>
              </a:rPr>
              <a:t>two</a:t>
            </a:r>
            <a:r>
              <a:rPr lang="en" sz="1500">
                <a:highlight>
                  <a:srgbClr val="FFFFFF"/>
                </a:highlight>
              </a:rPr>
              <a:t> statistical models. </a:t>
            </a:r>
            <a:endParaRPr sz="1500">
              <a:highlight>
                <a:srgbClr val="FFFFFF"/>
              </a:highlight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One of these models is the full model (alternative hypothesis)</a:t>
            </a:r>
            <a:endParaRPr sz="1500">
              <a:highlight>
                <a:srgbClr val="FFFFFF"/>
              </a:highlight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The other model is a simpler model that is missing one or more of the terms that the full model includes (null hypothesis)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ANOVA Works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29225" y="1254475"/>
            <a:ext cx="45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Full Model (M1): Y ~ A + B + C + D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Null Model (M0): Y ~ A + B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MS = SS/df</a:t>
            </a:r>
            <a:endParaRPr sz="17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obtain our F-</a:t>
            </a:r>
            <a:r>
              <a:rPr lang="en" sz="1300"/>
              <a:t>statistic</a:t>
            </a:r>
            <a:r>
              <a:rPr lang="en" sz="1300"/>
              <a:t> by contrasting the MS value associated with “the thing we’re </a:t>
            </a:r>
            <a:r>
              <a:rPr lang="en" sz="1300"/>
              <a:t>interested</a:t>
            </a:r>
            <a:r>
              <a:rPr lang="en" sz="1300"/>
              <a:t> in” (the model) with the MS value associated with “everything else” (the residuals)</a:t>
            </a:r>
            <a:endParaRPr sz="1300"/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want to calculate the SS value that is associated with the </a:t>
            </a:r>
            <a:r>
              <a:rPr i="1" lang="en" sz="1300"/>
              <a:t>difference between the two models</a:t>
            </a:r>
            <a:endParaRPr i="1" sz="1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35825" y="1254475"/>
            <a:ext cx="39915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30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73"/>
              <a:t>SS</a:t>
            </a:r>
            <a:r>
              <a:rPr baseline="-25000" lang="en" sz="2573"/>
              <a:t>T</a:t>
            </a:r>
            <a:r>
              <a:rPr lang="en" sz="2573"/>
              <a:t> = SS</a:t>
            </a:r>
            <a:r>
              <a:rPr baseline="-25000" lang="en" sz="2573"/>
              <a:t>M</a:t>
            </a:r>
            <a:r>
              <a:rPr lang="en" sz="2573"/>
              <a:t> + SS</a:t>
            </a:r>
            <a:r>
              <a:rPr baseline="-25000" lang="en" sz="2573"/>
              <a:t>R</a:t>
            </a:r>
            <a:endParaRPr baseline="-25000" sz="2573"/>
          </a:p>
          <a:p>
            <a:pPr indent="-32522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73"/>
              <a:t>Rearranging this: SS</a:t>
            </a:r>
            <a:r>
              <a:rPr baseline="-25000" lang="en" sz="2173"/>
              <a:t>M</a:t>
            </a:r>
            <a:r>
              <a:rPr lang="en" sz="2173"/>
              <a:t> = SS</a:t>
            </a:r>
            <a:r>
              <a:rPr baseline="-25000" lang="en" sz="2173"/>
              <a:t>T</a:t>
            </a:r>
            <a:r>
              <a:rPr lang="en" sz="2173"/>
              <a:t> - SS</a:t>
            </a:r>
            <a:r>
              <a:rPr baseline="-25000" lang="en" sz="2173"/>
              <a:t>R</a:t>
            </a:r>
            <a:endParaRPr baseline="-25000" sz="2573"/>
          </a:p>
          <a:p>
            <a:pPr indent="-3430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73"/>
              <a:t>SS</a:t>
            </a:r>
            <a:r>
              <a:rPr baseline="-25000" lang="en" sz="2573"/>
              <a:t>M0</a:t>
            </a:r>
            <a:r>
              <a:rPr lang="en" sz="2573"/>
              <a:t> = SS</a:t>
            </a:r>
            <a:r>
              <a:rPr baseline="-25000" lang="en" sz="2573"/>
              <a:t>T</a:t>
            </a:r>
            <a:r>
              <a:rPr lang="en" sz="2573"/>
              <a:t> - SS</a:t>
            </a:r>
            <a:r>
              <a:rPr baseline="-25000" lang="en" sz="2573"/>
              <a:t>R0</a:t>
            </a:r>
            <a:endParaRPr baseline="-25000" sz="2573"/>
          </a:p>
          <a:p>
            <a:pPr indent="-3430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73"/>
              <a:t>SS</a:t>
            </a:r>
            <a:r>
              <a:rPr baseline="-25000" lang="en" sz="2573"/>
              <a:t>M1</a:t>
            </a:r>
            <a:r>
              <a:rPr lang="en" sz="2573"/>
              <a:t> = SS</a:t>
            </a:r>
            <a:r>
              <a:rPr baseline="-25000" lang="en" sz="2573"/>
              <a:t>T</a:t>
            </a:r>
            <a:r>
              <a:rPr lang="en" sz="2573"/>
              <a:t> - SS</a:t>
            </a:r>
            <a:r>
              <a:rPr baseline="-25000" lang="en" sz="2573"/>
              <a:t>R1</a:t>
            </a:r>
            <a:endParaRPr baseline="-25000" sz="2573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2573"/>
          </a:p>
          <a:p>
            <a:pPr indent="-34300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73"/>
              <a:t>SS</a:t>
            </a:r>
            <a:r>
              <a:rPr baseline="-25000" lang="en" sz="2573"/>
              <a:t>Δ</a:t>
            </a:r>
            <a:r>
              <a:rPr lang="en" sz="2573"/>
              <a:t>=SS</a:t>
            </a:r>
            <a:r>
              <a:rPr baseline="-25000" lang="en" sz="2573"/>
              <a:t>M1</a:t>
            </a:r>
            <a:r>
              <a:rPr lang="en" sz="2573"/>
              <a:t>−SS</a:t>
            </a:r>
            <a:r>
              <a:rPr baseline="-25000" lang="en" sz="2573"/>
              <a:t>M0</a:t>
            </a:r>
            <a:r>
              <a:rPr lang="en" sz="2573"/>
              <a:t>=(SS</a:t>
            </a:r>
            <a:r>
              <a:rPr baseline="-25000" lang="en" sz="2573"/>
              <a:t>T</a:t>
            </a:r>
            <a:r>
              <a:rPr lang="en" sz="2573"/>
              <a:t>−SS</a:t>
            </a:r>
            <a:r>
              <a:rPr baseline="-25000" lang="en" sz="2573"/>
              <a:t>R1</a:t>
            </a:r>
            <a:r>
              <a:rPr lang="en" sz="2573"/>
              <a:t>)−(SS</a:t>
            </a:r>
            <a:r>
              <a:rPr baseline="-25000" lang="en" sz="2573"/>
              <a:t>T</a:t>
            </a:r>
            <a:r>
              <a:rPr lang="en" sz="2573"/>
              <a:t>−SS</a:t>
            </a:r>
            <a:r>
              <a:rPr baseline="-25000" lang="en" sz="2573"/>
              <a:t>R0</a:t>
            </a:r>
            <a:r>
              <a:rPr lang="en" sz="2573"/>
              <a:t>)=SS</a:t>
            </a:r>
            <a:r>
              <a:rPr baseline="-25000" lang="en" sz="2573"/>
              <a:t>R0</a:t>
            </a:r>
            <a:r>
              <a:rPr lang="en" sz="2573"/>
              <a:t>−SS</a:t>
            </a:r>
            <a:r>
              <a:rPr baseline="-25000" lang="en" sz="2573"/>
              <a:t>R1</a:t>
            </a:r>
            <a:endParaRPr baseline="-25000" sz="257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ANOVA Works, cont.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 for the difference between models: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 for the residuals associated with the full model: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F-statistic: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975" y="1303250"/>
            <a:ext cx="1504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725" y="3026950"/>
            <a:ext cx="15049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600" y="3482213"/>
            <a:ext cx="13525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F-stat: An Exercise in R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5" y="1335050"/>
            <a:ext cx="5377850" cy="24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425" y="1538288"/>
            <a:ext cx="31908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721125" y="4048775"/>
            <a:ext cx="68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F-test and degrees of freedom guide us to our p-value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Significant p-value → reject the null hypothesis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ANOVA Output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54" y="1211354"/>
            <a:ext cx="6550901" cy="32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https://stats.libretexts.org/Bookshelves/Applied_Statistics/Book%3A_Learning_Statistics_with_R_-_A_tutorial_for_Psychology_Students_and_other_Beginners_(Navarro)/16%3A_Factorial_ANOVA/16.05%3A_The___F___test_as_a_model_comparison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https://hastie.su.domains/ISLR2/ISLRv2_website.pdf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