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Averag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3a343a960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3a343a96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3a343a960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3a343a960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44b513d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44b513d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null model only contains some subset of the terms in the full model</a:t>
            </a:r>
            <a:endParaRPr baseline="-25000"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**we want to see if adding the terms C &amp; D improve our model!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output – we reject the null in favor of the “full model!” – this is essentially the purpose of an ANOVA test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44b513d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44b513d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model is denoted by R1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book breaks its down into 3 important equations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is the Mean Square difference between models,  this looks at the Sum of </a:t>
            </a:r>
            <a:r>
              <a:rPr lang="en"/>
              <a:t>Squares</a:t>
            </a:r>
            <a:r>
              <a:rPr lang="en"/>
              <a:t> being divided by the degrees of freedom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second is the Mean </a:t>
            </a:r>
            <a:r>
              <a:rPr lang="en"/>
              <a:t>Square</a:t>
            </a:r>
            <a:r>
              <a:rPr lang="en"/>
              <a:t> for the residuals associated with our Full model and it looks at the Sum of Squares of our R1 </a:t>
            </a:r>
            <a:r>
              <a:rPr lang="en"/>
              <a:t>divided</a:t>
            </a:r>
            <a:r>
              <a:rPr lang="en"/>
              <a:t> by the degrees of </a:t>
            </a:r>
            <a:r>
              <a:rPr lang="en"/>
              <a:t>freedom</a:t>
            </a:r>
            <a:r>
              <a:rPr lang="en"/>
              <a:t> of our R1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third is the F Stat, which is taking the first equation at the top, divided by the second equation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3 equations help us understand and interpret ANOVA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50bd8c94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50bd8c94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Diving deeper into our previous slide, we will </a:t>
            </a:r>
            <a:r>
              <a:rPr lang="en"/>
              <a:t>explain</a:t>
            </a:r>
            <a:r>
              <a:rPr lang="en"/>
              <a:t> how to calculate the F-Statistic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step is going to be gathering the Residual Sum of Squares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includes obtaining the RSS from both our Null and our Full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follow along with our screenshot where we got these two numbers 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bottom left corner, under RSS you can see 1.392 and .653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Next, we are going to be </a:t>
            </a:r>
            <a:r>
              <a:rPr lang="en"/>
              <a:t>calculating the difference between the the two RSS figures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 that, we create a new variable and within that new variable, we create an equation that subtracts the RSS of our NULL from the RSS of our FULL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Following that step,  we going convert to the MEAN SQUARED VALUES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do this by creating two new variables (MS_res and MS_diff)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MS_res we divide our RSS_FULL by 12 degrees of freedom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MS_Diff we divide our RSS_NULL by 3 degrees of freedom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we can calculate the F STAT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step, we create a new variable and divide our MS_diff from the MS_res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screenshot you can see under F that we get a score of 4.52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looking at the screenshot I want to note two points of emphasis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is looking at the F stat and Degrees of freedom and how this will guide us to our p value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second would by that if we have a sig p value we will reject the null hypothesis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David is going to dive more into Interpreting ANOVA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50bd8c94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50bd8c94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When we reject the null, we say that the second model is better than the first one (put in earlier slide)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Nearly identical to the recent codio exercise - ANOVA with polynomial regression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45a2bb52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45a2bb52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50bd8c94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50bd8c94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tats.libretexts.org/Bookshelves/Applied_Statistics/Book%3A_Learning_Statistics_with_R_-_A_tutorial_for_Psychology_Students_and_other_Beginners_(Navarro)/16%3A_Factorial_ANOVA/16.05%3A_The___F___test_as_a_model_comparison" TargetMode="External"/><Relationship Id="rId4" Type="http://schemas.openxmlformats.org/officeDocument/2006/relationships/hyperlink" Target="https://hastie.su.domains/ISLR2/ISLRv2_website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672400" y="2232125"/>
            <a:ext cx="50964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Analysis of Variance (ANOVA)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083900" y="3837550"/>
            <a:ext cx="57810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Team 4 - Avery McNamee, Nasiba Radjabova, David Hogarth, Tyler Crist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ANOVA Introduction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it works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Interpretation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Example exercise in RStudio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Kahoot!</a:t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9875" y="1025225"/>
            <a:ext cx="3002425" cy="18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ANOVA?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157650" y="1164250"/>
            <a:ext cx="6674700" cy="29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History of Anova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ANOVA → Analysis of Variance</a:t>
            </a:r>
            <a:endParaRPr sz="1500">
              <a:highlight>
                <a:srgbClr val="FFFF00"/>
              </a:highlight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highlight>
                  <a:srgbClr val="FFFFFF"/>
                </a:highlight>
              </a:rPr>
              <a:t>A</a:t>
            </a:r>
            <a:r>
              <a:rPr lang="en" sz="1500">
                <a:highlight>
                  <a:srgbClr val="FFFFFF"/>
                </a:highlight>
              </a:rPr>
              <a:t> comparison of </a:t>
            </a:r>
            <a:r>
              <a:rPr i="1" lang="en" sz="1500">
                <a:highlight>
                  <a:srgbClr val="FFFFFF"/>
                </a:highlight>
              </a:rPr>
              <a:t>two</a:t>
            </a:r>
            <a:r>
              <a:rPr lang="en" sz="1500">
                <a:highlight>
                  <a:srgbClr val="FFFFFF"/>
                </a:highlight>
              </a:rPr>
              <a:t> statistical models. </a:t>
            </a:r>
            <a:endParaRPr sz="1500">
              <a:highlight>
                <a:srgbClr val="FFFFFF"/>
              </a:highlight>
            </a:endParaRPr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highlight>
                  <a:srgbClr val="FFFFFF"/>
                </a:highlight>
              </a:rPr>
              <a:t>One of these models is the full model (alternative hypothesis)</a:t>
            </a:r>
            <a:endParaRPr sz="1500">
              <a:highlight>
                <a:srgbClr val="FFFFFF"/>
              </a:highlight>
            </a:endParaRPr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highlight>
                  <a:srgbClr val="FFFFFF"/>
                </a:highlight>
              </a:rPr>
              <a:t>The other model is a simpler model that is missing one or more of the terms that the full model includes (null hypothesis)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ANOVA Works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29225" y="1254475"/>
            <a:ext cx="450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Full Model (M1): Y ~ A + B + C + D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Null Model (M0): Y ~ A + B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MS = SS/df</a:t>
            </a:r>
            <a:endParaRPr sz="1700"/>
          </a:p>
          <a:p>
            <a:pPr indent="-3111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We obtain our F-</a:t>
            </a:r>
            <a:r>
              <a:rPr lang="en" sz="1300"/>
              <a:t>statistic</a:t>
            </a:r>
            <a:r>
              <a:rPr lang="en" sz="1300"/>
              <a:t> by contrasting the MS value associated with “the thing we’re </a:t>
            </a:r>
            <a:r>
              <a:rPr lang="en" sz="1300"/>
              <a:t>interested</a:t>
            </a:r>
            <a:r>
              <a:rPr lang="en" sz="1300"/>
              <a:t> in” (the model) with the MS value associated with “everything else” (the residuals)</a:t>
            </a:r>
            <a:endParaRPr sz="1300"/>
          </a:p>
          <a:p>
            <a:pPr indent="-3111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We want to calculate the SS value that is associated with the </a:t>
            </a:r>
            <a:r>
              <a:rPr i="1" lang="en" sz="1300"/>
              <a:t>difference between the two models</a:t>
            </a:r>
            <a:endParaRPr i="1" sz="13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-25000"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735825" y="1254475"/>
            <a:ext cx="3991500" cy="3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430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73"/>
              <a:t>SS</a:t>
            </a:r>
            <a:r>
              <a:rPr baseline="-25000" lang="en" sz="2573"/>
              <a:t>T</a:t>
            </a:r>
            <a:r>
              <a:rPr lang="en" sz="2573"/>
              <a:t> = SS</a:t>
            </a:r>
            <a:r>
              <a:rPr baseline="-25000" lang="en" sz="2573"/>
              <a:t>M</a:t>
            </a:r>
            <a:r>
              <a:rPr lang="en" sz="2573"/>
              <a:t> + SS</a:t>
            </a:r>
            <a:r>
              <a:rPr baseline="-25000" lang="en" sz="2573"/>
              <a:t>R</a:t>
            </a:r>
            <a:endParaRPr baseline="-25000" sz="2573"/>
          </a:p>
          <a:p>
            <a:pPr indent="-32522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73"/>
              <a:t>Rearranging this: SS</a:t>
            </a:r>
            <a:r>
              <a:rPr baseline="-25000" lang="en" sz="2173"/>
              <a:t>M</a:t>
            </a:r>
            <a:r>
              <a:rPr lang="en" sz="2173"/>
              <a:t> = SS</a:t>
            </a:r>
            <a:r>
              <a:rPr baseline="-25000" lang="en" sz="2173"/>
              <a:t>T</a:t>
            </a:r>
            <a:r>
              <a:rPr lang="en" sz="2173"/>
              <a:t> - SS</a:t>
            </a:r>
            <a:r>
              <a:rPr baseline="-25000" lang="en" sz="2173"/>
              <a:t>R</a:t>
            </a:r>
            <a:endParaRPr baseline="-25000" sz="2573"/>
          </a:p>
          <a:p>
            <a:pPr indent="-3430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73"/>
              <a:t>SS</a:t>
            </a:r>
            <a:r>
              <a:rPr baseline="-25000" lang="en" sz="2573"/>
              <a:t>M0</a:t>
            </a:r>
            <a:r>
              <a:rPr lang="en" sz="2573"/>
              <a:t> = SS</a:t>
            </a:r>
            <a:r>
              <a:rPr baseline="-25000" lang="en" sz="2573"/>
              <a:t>T</a:t>
            </a:r>
            <a:r>
              <a:rPr lang="en" sz="2573"/>
              <a:t> - SS</a:t>
            </a:r>
            <a:r>
              <a:rPr baseline="-25000" lang="en" sz="2573"/>
              <a:t>R0</a:t>
            </a:r>
            <a:endParaRPr baseline="-25000" sz="2573"/>
          </a:p>
          <a:p>
            <a:pPr indent="-3430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73"/>
              <a:t>SS</a:t>
            </a:r>
            <a:r>
              <a:rPr baseline="-25000" lang="en" sz="2573"/>
              <a:t>M1</a:t>
            </a:r>
            <a:r>
              <a:rPr lang="en" sz="2573"/>
              <a:t> = SS</a:t>
            </a:r>
            <a:r>
              <a:rPr baseline="-25000" lang="en" sz="2573"/>
              <a:t>T</a:t>
            </a:r>
            <a:r>
              <a:rPr lang="en" sz="2573"/>
              <a:t> - SS</a:t>
            </a:r>
            <a:r>
              <a:rPr baseline="-25000" lang="en" sz="2573"/>
              <a:t>R1</a:t>
            </a:r>
            <a:endParaRPr baseline="-25000" sz="2573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-25000" sz="2573"/>
          </a:p>
          <a:p>
            <a:pPr indent="-343001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573"/>
              <a:t>SS</a:t>
            </a:r>
            <a:r>
              <a:rPr baseline="-25000" lang="en" sz="2573"/>
              <a:t>Δ</a:t>
            </a:r>
            <a:r>
              <a:rPr lang="en" sz="2573"/>
              <a:t>=SS</a:t>
            </a:r>
            <a:r>
              <a:rPr baseline="-25000" lang="en" sz="2573"/>
              <a:t>M1</a:t>
            </a:r>
            <a:r>
              <a:rPr lang="en" sz="2573"/>
              <a:t>−SS</a:t>
            </a:r>
            <a:r>
              <a:rPr baseline="-25000" lang="en" sz="2573"/>
              <a:t>M0</a:t>
            </a:r>
            <a:r>
              <a:rPr lang="en" sz="2573"/>
              <a:t>=(SS</a:t>
            </a:r>
            <a:r>
              <a:rPr baseline="-25000" lang="en" sz="2573"/>
              <a:t>T</a:t>
            </a:r>
            <a:r>
              <a:rPr lang="en" sz="2573"/>
              <a:t>−SS</a:t>
            </a:r>
            <a:r>
              <a:rPr baseline="-25000" lang="en" sz="2573"/>
              <a:t>R1</a:t>
            </a:r>
            <a:r>
              <a:rPr lang="en" sz="2573"/>
              <a:t>)−(SS</a:t>
            </a:r>
            <a:r>
              <a:rPr baseline="-25000" lang="en" sz="2573"/>
              <a:t>T</a:t>
            </a:r>
            <a:r>
              <a:rPr lang="en" sz="2573"/>
              <a:t>−SS</a:t>
            </a:r>
            <a:r>
              <a:rPr baseline="-25000" lang="en" sz="2573"/>
              <a:t>R0</a:t>
            </a:r>
            <a:r>
              <a:rPr lang="en" sz="2573"/>
              <a:t>)=SS</a:t>
            </a:r>
            <a:r>
              <a:rPr baseline="-25000" lang="en" sz="2573"/>
              <a:t>R0</a:t>
            </a:r>
            <a:r>
              <a:rPr lang="en" sz="2573"/>
              <a:t>−SS</a:t>
            </a:r>
            <a:r>
              <a:rPr baseline="-25000" lang="en" sz="2573"/>
              <a:t>R1</a:t>
            </a:r>
            <a:endParaRPr baseline="-25000" sz="2573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aseline="-25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F-test 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MS for the difference between models: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MS for the residuals associated with the full model: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F-statistic: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2975" y="1303250"/>
            <a:ext cx="15049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1725" y="3026950"/>
            <a:ext cx="15049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4600" y="3482213"/>
            <a:ext cx="13525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F-stat: An Exercise in R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25" y="1335050"/>
            <a:ext cx="5377850" cy="24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1425" y="1538288"/>
            <a:ext cx="3190875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721125" y="4048775"/>
            <a:ext cx="687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F-test and degrees of freedom guide us to our p-value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Significant p-value → reject the null hypothesis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ANOVA Output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554" y="1211354"/>
            <a:ext cx="6550901" cy="32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Kahoot!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https://stats.libretexts.org/Bookshelves/Applied_Statistics/Book%3A_Learning_Statistics_with_R_-_A_tutorial_for_Psychology_Students_and_other_Beginners_(Navarro)/16%3A_Factorial_ANOVA/16.05%3A_The___F___test_as_a_model_comparison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https://hastie.su.domains/ISLR2/ISLRv2_website.pdf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