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0" r:id="rId1"/>
  </p:sldMasterIdLst>
  <p:notesMasterIdLst>
    <p:notesMasterId r:id="rId34"/>
  </p:notesMasterIdLst>
  <p:handoutMasterIdLst>
    <p:handoutMasterId r:id="rId35"/>
  </p:handoutMasterIdLst>
  <p:sldIdLst>
    <p:sldId id="256" r:id="rId2"/>
    <p:sldId id="282" r:id="rId3"/>
    <p:sldId id="257" r:id="rId4"/>
    <p:sldId id="283" r:id="rId5"/>
    <p:sldId id="258" r:id="rId6"/>
    <p:sldId id="259" r:id="rId7"/>
    <p:sldId id="260" r:id="rId8"/>
    <p:sldId id="261" r:id="rId9"/>
    <p:sldId id="262" r:id="rId10"/>
    <p:sldId id="286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8" r:id="rId25"/>
    <p:sldId id="285" r:id="rId26"/>
    <p:sldId id="276" r:id="rId27"/>
    <p:sldId id="277" r:id="rId28"/>
    <p:sldId id="279" r:id="rId29"/>
    <p:sldId id="280" r:id="rId30"/>
    <p:sldId id="281" r:id="rId31"/>
    <p:sldId id="284" r:id="rId32"/>
    <p:sldId id="28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aryamann ." initials="A." lastIdx="1" clrIdx="0">
    <p:extLst>
      <p:ext uri="{19B8F6BF-5375-455C-9EA6-DF929625EA0E}">
        <p15:presenceInfo xmlns:p15="http://schemas.microsoft.com/office/powerpoint/2012/main" userId="d8939f0a4dbd04d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EE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90" autoAdjust="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outlineViewPr>
    <p:cViewPr>
      <p:scale>
        <a:sx n="33" d="100"/>
        <a:sy n="33" d="100"/>
      </p:scale>
      <p:origin x="0" y="-312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CD204E2-44ED-6480-5411-997E2B3212D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1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5AA141-1791-FCC7-436F-18EC238974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8CA995-01E2-4E58-9D1E-9062CE956E6C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BA0B8E-4C07-72CD-6047-3921C686356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B570C9-6904-4A43-9524-B9D7A860FFA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63840C-8E87-465B-9143-254A173318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662506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1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0BC16E-5D99-43B8-92A4-29058541172D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C96FA4-CC57-4613-83B8-AF0608AF2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8268568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JavaScript does not require to be converted into machine language due its interpreted nature and can be compiled in browser directly.</a:t>
            </a:r>
            <a:endParaRPr lang="en-IN" dirty="0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547FC452-9B9C-1A36-C0E8-F76F1F7D042F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18239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7E4BDE20-2CD4-04EF-17BE-3C5A2BB3C3AF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9581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17EEC745-738E-D36D-E280-30A17BCFD66E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98095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DC20B-4F77-4A74-BDA1-4312DDA7B006}" type="datetime1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E9A70-EC8F-4362-A98F-C760411B9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470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77A1E-B7CD-4D20-9DCF-96D06E4C4968}" type="datetime1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E9A70-EC8F-4362-A98F-C760411B9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018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68B6E-965E-4BB9-B5B8-E9341E79BF51}" type="datetime1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E9A70-EC8F-4362-A98F-C760411B945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63013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8E54C-FBC8-477E-9757-DC1A0DBFEC97}" type="datetime1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E9A70-EC8F-4362-A98F-C760411B9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369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6DB91-E2EE-4523-8CD3-469412EF4E5A}" type="datetime1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E9A70-EC8F-4362-A98F-C760411B945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77615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D28CE-8A0D-4394-A09D-68DA4EF5AF24}" type="datetime1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E9A70-EC8F-4362-A98F-C760411B9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009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01A6-4557-4F62-9AD5-B5437675EB23}" type="datetime1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E9A70-EC8F-4362-A98F-C760411B9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190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D2088-ED2C-4C69-81AC-3BA211613487}" type="datetime1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E9A70-EC8F-4362-A98F-C760411B9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49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98E9-4448-4D58-9B78-A9CBF146B225}" type="datetime1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E9A70-EC8F-4362-A98F-C760411B9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465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0653-C482-463A-BF38-D118BAF0FBF4}" type="datetime1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E9A70-EC8F-4362-A98F-C760411B9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83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08EA0-A791-4776-B84C-ACE0B6471862}" type="datetime1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E9A70-EC8F-4362-A98F-C760411B9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52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D804B-145E-4EFC-9681-03C121326E0A}" type="datetime1">
              <a:rPr lang="en-US" smtClean="0"/>
              <a:t>4/7/2023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E9A70-EC8F-4362-A98F-C760411B9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94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03B2D-070D-49EF-BF1C-93BB34A46A82}" type="datetime1">
              <a:rPr lang="en-US" smtClean="0"/>
              <a:t>4/7/2023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E9A70-EC8F-4362-A98F-C760411B9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292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53267-5B26-4D85-9247-E5FBACBE19FC}" type="datetime1">
              <a:rPr lang="en-US" smtClean="0"/>
              <a:t>4/7/2023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E9A70-EC8F-4362-A98F-C760411B9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125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DA61-4DA7-41C8-B33A-96362A94A002}" type="datetime1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E9A70-EC8F-4362-A98F-C760411B9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280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E9A70-EC8F-4362-A98F-C760411B945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5DD20-0BE0-4B23-85B7-2E2E98D2D20D}" type="datetime1">
              <a:rPr lang="en-US" smtClean="0"/>
              <a:t>4/7/2023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7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8A1E6-78A6-4D2A-8601-AB2704651182}" type="datetime1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60E9A70-EC8F-4362-A98F-C760411B9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73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  <p:sldLayoutId id="214748381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web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eb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sz="7200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</a:br>
            <a:endParaRPr lang="en-US" sz="7200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DBF443-7BB9-AADC-EDE3-161E349573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896"/>
            <a:ext cx="1800000" cy="14328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F45D3B-6852-D824-F1FB-B89B2FF1C0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753" y="1548519"/>
            <a:ext cx="4514850" cy="4868957"/>
          </a:xfrm>
          <a:prstGeom prst="rect">
            <a:avLst/>
          </a:prstGeom>
          <a:solidFill>
            <a:schemeClr val="accent2">
              <a:lumMod val="50000"/>
              <a:alpha val="93000"/>
            </a:schemeClr>
          </a:solidFill>
          <a:effectLst>
            <a:outerShdw blurRad="342900" dist="50800" dir="5400000" algn="ctr" rotWithShape="0">
              <a:srgbClr val="000000">
                <a:alpha val="10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DB15999-92A6-EAA9-8CBD-599C7DC60B3F}"/>
              </a:ext>
            </a:extLst>
          </p:cNvPr>
          <p:cNvSpPr txBox="1"/>
          <p:nvPr/>
        </p:nvSpPr>
        <p:spPr>
          <a:xfrm>
            <a:off x="5657850" y="1674674"/>
            <a:ext cx="4591050" cy="2308324"/>
          </a:xfrm>
          <a:prstGeom prst="rect">
            <a:avLst/>
          </a:prstGeom>
          <a:noFill/>
          <a:effectLst>
            <a:glow rad="139700">
              <a:schemeClr val="accent4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JavaScript Basics</a:t>
            </a:r>
            <a:endParaRPr lang="en-IN" sz="7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anose="02030602050306030303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FD06DF-3506-6E04-9472-A50B14D8A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4815" y="291011"/>
            <a:ext cx="741873" cy="365125"/>
          </a:xfrm>
        </p:spPr>
        <p:txBody>
          <a:bodyPr/>
          <a:lstStyle/>
          <a:p>
            <a:r>
              <a:rPr lang="en-US" sz="1200" b="1" dirty="0">
                <a:solidFill>
                  <a:schemeClr val="bg1"/>
                </a:solidFill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710117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3D80B-75B7-D82B-96FF-8AEA802DA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82944"/>
            <a:ext cx="8596668" cy="1432874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LET US VISUALIZE!! </a:t>
            </a:r>
            <a:endParaRPr lang="en-IN" sz="5400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CFF6C5-9F8C-7DC3-1EE4-18FB9ED9E4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894"/>
            <a:ext cx="1800000" cy="1432874"/>
          </a:xfrm>
          <a:prstGeom prst="rect">
            <a:avLst/>
          </a:prstGeom>
        </p:spPr>
      </p:pic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4A0DAD41-2884-C803-4BFC-B6200BE789E2}"/>
              </a:ext>
            </a:extLst>
          </p:cNvPr>
          <p:cNvSpPr txBox="1">
            <a:spLocks/>
          </p:cNvSpPr>
          <p:nvPr/>
        </p:nvSpPr>
        <p:spPr>
          <a:xfrm>
            <a:off x="10824815" y="291011"/>
            <a:ext cx="7418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417452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287B9-0E65-690D-2FD4-AF10A947E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9508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 Variables:</a:t>
            </a:r>
            <a:endParaRPr lang="en-IN" sz="4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4AB328-75B7-BFDA-0A85-5458329DB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823" y="1604682"/>
            <a:ext cx="10515600" cy="4706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 ways to declare a JavaScript Variable: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 :</a:t>
            </a:r>
            <a:r>
              <a:rPr lang="en-US" sz="2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 var statement declares a function-scoped or globally-scoped variable.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let keyword is generally used in block scope or where the value can be changed.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Declare a variable with const when we know that value of variable will not be changed.</a:t>
            </a:r>
            <a:endParaRPr lang="en-IN" sz="2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741BE38-A747-D4EE-1992-DB89A6B50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85483" y="26749"/>
            <a:ext cx="21352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5FAB60-D02C-E750-32CE-E104FC1E95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894"/>
            <a:ext cx="1800000" cy="1432874"/>
          </a:xfrm>
          <a:prstGeom prst="rect">
            <a:avLst/>
          </a:prstGeom>
        </p:spPr>
      </p:pic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B9381296-3C09-E345-E143-14CEDFFA79F4}"/>
              </a:ext>
            </a:extLst>
          </p:cNvPr>
          <p:cNvSpPr txBox="1">
            <a:spLocks/>
          </p:cNvSpPr>
          <p:nvPr/>
        </p:nvSpPr>
        <p:spPr>
          <a:xfrm>
            <a:off x="10824815" y="291011"/>
            <a:ext cx="7418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bg1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678515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E8AB7-8747-1D45-E0D0-87FAF4DC1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Identifiers:</a:t>
            </a:r>
            <a:endParaRPr lang="en-IN" sz="4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4F423-7E76-941C-B2C5-EB85F8336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70769"/>
            <a:ext cx="9296225" cy="5014872"/>
          </a:xfrm>
        </p:spPr>
        <p:txBody>
          <a:bodyPr>
            <a:normAutofit fontScale="92500"/>
          </a:bodyPr>
          <a:lstStyle/>
          <a:p>
            <a:pPr algn="l"/>
            <a:r>
              <a:rPr lang="en-US" sz="2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 JavaScript </a:t>
            </a:r>
            <a:r>
              <a:rPr lang="en-US" sz="2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variables</a:t>
            </a:r>
            <a:r>
              <a:rPr lang="en-US" sz="2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must be </a:t>
            </a:r>
            <a:r>
              <a:rPr lang="en-US" sz="2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identified</a:t>
            </a:r>
            <a:r>
              <a:rPr lang="en-US" sz="2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with </a:t>
            </a:r>
            <a:r>
              <a:rPr lang="en-US" sz="2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unique names</a:t>
            </a:r>
            <a:r>
              <a:rPr lang="en-US" sz="2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These unique names are called </a:t>
            </a:r>
            <a:r>
              <a:rPr lang="en-US" sz="2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identifiers</a:t>
            </a:r>
            <a:r>
              <a:rPr lang="en-US" sz="2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l">
              <a:buNone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Rules: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Name can contain lette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r, digits, underscore(_) or dollar sign($).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Name can begin wi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th letters, underscore, and dollar signs.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Keywords cannot be used as the identifiers.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Names are case-sensitive(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ditu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Ditu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are different identifiers).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6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3E0563-DEA1-FC77-F1D8-5636D931FE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894"/>
            <a:ext cx="1800000" cy="1432874"/>
          </a:xfrm>
          <a:prstGeom prst="rect">
            <a:avLst/>
          </a:prstGeom>
        </p:spPr>
      </p:pic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F7DF5052-FE2D-8E0E-D01D-7F659B814677}"/>
              </a:ext>
            </a:extLst>
          </p:cNvPr>
          <p:cNvSpPr txBox="1">
            <a:spLocks/>
          </p:cNvSpPr>
          <p:nvPr/>
        </p:nvSpPr>
        <p:spPr>
          <a:xfrm>
            <a:off x="10824815" y="291011"/>
            <a:ext cx="7418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bg1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50526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9056C-9EB6-200F-C532-4A9596544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 Operators:</a:t>
            </a:r>
            <a:endParaRPr lang="en-IN" sz="4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DB5CE-6920-2E00-C69D-D2C924DEC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9507"/>
            <a:ext cx="8596668" cy="43918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 operators are symbols that are used to perform operations on operands. </a:t>
            </a:r>
          </a:p>
          <a:p>
            <a:pPr marL="0" indent="0" algn="just">
              <a:buNone/>
            </a:pPr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There are following types of operators in JavaScript.</a:t>
            </a:r>
          </a:p>
          <a:p>
            <a:pPr algn="just">
              <a:buFont typeface="+mj-lt"/>
              <a:buAutoNum type="arabicPeriod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Arithmetic Operators</a:t>
            </a:r>
          </a:p>
          <a:p>
            <a:pPr algn="just">
              <a:buFont typeface="+mj-lt"/>
              <a:buAutoNum type="arabicPeriod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Comparison (Relational) Operators</a:t>
            </a:r>
          </a:p>
          <a:p>
            <a:pPr algn="just">
              <a:buFont typeface="+mj-lt"/>
              <a:buAutoNum type="arabicPeriod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Bitwise Operators</a:t>
            </a:r>
          </a:p>
          <a:p>
            <a:pPr algn="just">
              <a:buFont typeface="+mj-lt"/>
              <a:buAutoNum type="arabicPeriod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Logical Operators</a:t>
            </a:r>
          </a:p>
          <a:p>
            <a:pPr algn="just">
              <a:buFont typeface="+mj-lt"/>
              <a:buAutoNum type="arabicPeriod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Assignment Operators</a:t>
            </a:r>
          </a:p>
          <a:p>
            <a:pPr marL="0" indent="0">
              <a:buNone/>
            </a:pPr>
            <a:endParaRPr lang="en-IN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6E5C89-44F6-8790-2044-45B527B2ED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894"/>
            <a:ext cx="1800000" cy="1432874"/>
          </a:xfrm>
          <a:prstGeom prst="rect">
            <a:avLst/>
          </a:prstGeom>
        </p:spPr>
      </p:pic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A08D65DB-BF13-5C47-5223-B005C72416C0}"/>
              </a:ext>
            </a:extLst>
          </p:cNvPr>
          <p:cNvSpPr txBox="1">
            <a:spLocks/>
          </p:cNvSpPr>
          <p:nvPr/>
        </p:nvSpPr>
        <p:spPr>
          <a:xfrm>
            <a:off x="10824815" y="291011"/>
            <a:ext cx="7418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bg1"/>
                </a:solidFill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07656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F17D8-351C-55EF-8BB3-A209B5C03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Constantia" panose="02030602050306030303" pitchFamily="18" charset="0"/>
              </a:rPr>
              <a:t>          </a:t>
            </a: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Arithmetic Operators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BB57239-CABF-AE40-FAB0-470EAE4AB9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919" y="2596356"/>
            <a:ext cx="6426200" cy="30099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BF2FCD6-5091-3A9E-0370-8957E0AB9E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801" y="1452880"/>
            <a:ext cx="8972397" cy="51206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F42E86-2772-C3AA-AFC5-1F460C2F58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894"/>
            <a:ext cx="1800000" cy="1432874"/>
          </a:xfrm>
          <a:prstGeom prst="rect">
            <a:avLst/>
          </a:prstGeom>
        </p:spPr>
      </p:pic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803FE4F1-256E-A173-C613-FFFAA00AA861}"/>
              </a:ext>
            </a:extLst>
          </p:cNvPr>
          <p:cNvSpPr txBox="1">
            <a:spLocks/>
          </p:cNvSpPr>
          <p:nvPr/>
        </p:nvSpPr>
        <p:spPr>
          <a:xfrm>
            <a:off x="10824815" y="291011"/>
            <a:ext cx="7418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bg1"/>
                </a:solidFill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658024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B972D-A013-5309-35C2-6B4CDF36D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769"/>
          </a:xfrm>
        </p:spPr>
        <p:txBody>
          <a:bodyPr>
            <a:normAutofit fontScale="90000"/>
          </a:bodyPr>
          <a:lstStyle/>
          <a:p>
            <a:r>
              <a:rPr lang="en-IN" sz="4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IN" sz="4400" b="1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Comparison Operators</a:t>
            </a:r>
            <a:br>
              <a:rPr lang="en-IN" sz="4400" b="1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5DE892-266B-88C0-E284-08BB56D7CE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374133"/>
            <a:ext cx="8596312" cy="345434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537DA7-BC87-FA94-ADE0-F2D02F4933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894"/>
            <a:ext cx="1800000" cy="1432874"/>
          </a:xfrm>
          <a:prstGeom prst="rect">
            <a:avLst/>
          </a:prstGeom>
        </p:spPr>
      </p:pic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A5F79A74-CBA1-4C93-646A-57152D492E90}"/>
              </a:ext>
            </a:extLst>
          </p:cNvPr>
          <p:cNvSpPr txBox="1">
            <a:spLocks/>
          </p:cNvSpPr>
          <p:nvPr/>
        </p:nvSpPr>
        <p:spPr>
          <a:xfrm>
            <a:off x="10824815" y="291011"/>
            <a:ext cx="7418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bg1"/>
                </a:solidFill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977663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DC17B-05E6-9092-363D-4BD2927E2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Bitwise Operators</a:t>
            </a:r>
            <a:br>
              <a:rPr lang="en-IN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503648E-125B-14B8-A940-BDC1D7B863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835" y="1930400"/>
            <a:ext cx="6517341" cy="4111625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A3DB50-0823-B9B7-7289-F9CE9894C8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894"/>
            <a:ext cx="1800000" cy="1432874"/>
          </a:xfrm>
          <a:prstGeom prst="rect">
            <a:avLst/>
          </a:prstGeom>
        </p:spPr>
      </p:pic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61F4B63D-1348-1658-258D-244F058BE54B}"/>
              </a:ext>
            </a:extLst>
          </p:cNvPr>
          <p:cNvSpPr txBox="1">
            <a:spLocks/>
          </p:cNvSpPr>
          <p:nvPr/>
        </p:nvSpPr>
        <p:spPr>
          <a:xfrm>
            <a:off x="10824815" y="291011"/>
            <a:ext cx="7418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bg1"/>
                </a:solidFill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518638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C9E36-EFBD-F15F-0DE4-B07F1BEC4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Logical Operators</a:t>
            </a:r>
            <a:br>
              <a:rPr lang="en-IN" b="0" i="0" dirty="0">
                <a:effectLst/>
                <a:latin typeface="erdana"/>
              </a:rPr>
            </a:b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14FFDC0-951B-3DD6-2D76-512A667DE7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583499"/>
            <a:ext cx="8596312" cy="3035615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F121D1-80AC-D0DF-1943-9799690625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894"/>
            <a:ext cx="1800000" cy="1432874"/>
          </a:xfrm>
          <a:prstGeom prst="rect">
            <a:avLst/>
          </a:prstGeom>
        </p:spPr>
      </p:pic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A2CB3EB3-B043-8E13-C2F0-C26210C55EB4}"/>
              </a:ext>
            </a:extLst>
          </p:cNvPr>
          <p:cNvSpPr txBox="1">
            <a:spLocks/>
          </p:cNvSpPr>
          <p:nvPr/>
        </p:nvSpPr>
        <p:spPr>
          <a:xfrm>
            <a:off x="10824815" y="291011"/>
            <a:ext cx="7418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bg1"/>
                </a:solidFill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1615310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16F0C-1A2E-231A-243B-9C26E9A45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371639" cy="1320800"/>
          </a:xfrm>
        </p:spPr>
        <p:txBody>
          <a:bodyPr>
            <a:normAutofit/>
          </a:bodyPr>
          <a:lstStyle/>
          <a:p>
            <a:pPr algn="ctr"/>
            <a:r>
              <a:rPr lang="en-IN" sz="4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Assignment Operators</a:t>
            </a:r>
            <a:br>
              <a:rPr lang="en-IN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9C4534-9066-C5FD-6850-8FEDC9B03B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855694"/>
            <a:ext cx="8596312" cy="343500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7592B5-42C6-5073-9B49-7D6719CBDA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894"/>
            <a:ext cx="1800000" cy="1432874"/>
          </a:xfrm>
          <a:prstGeom prst="rect">
            <a:avLst/>
          </a:prstGeom>
        </p:spPr>
      </p:pic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77398456-E8AE-D946-0A7B-F80662294AC4}"/>
              </a:ext>
            </a:extLst>
          </p:cNvPr>
          <p:cNvSpPr txBox="1">
            <a:spLocks/>
          </p:cNvSpPr>
          <p:nvPr/>
        </p:nvSpPr>
        <p:spPr>
          <a:xfrm>
            <a:off x="10824815" y="291011"/>
            <a:ext cx="7418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bg1"/>
                </a:solidFill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35172131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B48C7-946D-4877-E057-039D0B889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Data </a:t>
            </a:r>
            <a:r>
              <a:rPr lang="en-IN" sz="4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4000" b="1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ypes</a:t>
            </a:r>
            <a:br>
              <a:rPr lang="en-IN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0B0C1-FEF0-D692-58E4-0F749247D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6071"/>
            <a:ext cx="8596668" cy="45352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JavaScript primitive datatype: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Undefined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JavaScript non-primitive datatype: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Objects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Arrays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6CA724-F73D-7A74-8385-0791BB62BE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894"/>
            <a:ext cx="1800000" cy="1432874"/>
          </a:xfrm>
          <a:prstGeom prst="rect">
            <a:avLst/>
          </a:prstGeom>
        </p:spPr>
      </p:pic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DDB80597-B3BA-D744-949A-B68CDED48C84}"/>
              </a:ext>
            </a:extLst>
          </p:cNvPr>
          <p:cNvSpPr txBox="1">
            <a:spLocks/>
          </p:cNvSpPr>
          <p:nvPr/>
        </p:nvSpPr>
        <p:spPr>
          <a:xfrm>
            <a:off x="10824815" y="291011"/>
            <a:ext cx="7418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bg1"/>
                </a:solidFill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4110990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043D2E7-0048-6468-C626-A230ABEE014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78" y="1003197"/>
            <a:ext cx="6347012" cy="5862917"/>
          </a:xfr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3630F0E9-AE5F-E4A4-C54F-C13ED120CE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667" y="1827951"/>
            <a:ext cx="3397624" cy="4213411"/>
          </a:xfrm>
        </p:spPr>
      </p:pic>
      <p:pic>
        <p:nvPicPr>
          <p:cNvPr id="17" name="Graphic 16" descr="Arrow Slight curve">
            <a:extLst>
              <a:ext uri="{FF2B5EF4-FFF2-40B4-BE49-F238E27FC236}">
                <a16:creationId xmlns:a16="http://schemas.microsoft.com/office/drawing/2014/main" id="{B317F5D9-687B-FC76-3096-1FF616551C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68990" y="3141481"/>
            <a:ext cx="914400" cy="9144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832314-154D-9D18-9DFD-33210A059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E9A70-EC8F-4362-A98F-C760411B945F}" type="slidenum">
              <a:rPr lang="en-US" smtClean="0"/>
              <a:t>2</a:t>
            </a:fld>
            <a:endParaRPr lang="en-US"/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5189232D-A9CE-835E-16B5-838615B187EC}"/>
              </a:ext>
            </a:extLst>
          </p:cNvPr>
          <p:cNvSpPr txBox="1">
            <a:spLocks/>
          </p:cNvSpPr>
          <p:nvPr/>
        </p:nvSpPr>
        <p:spPr>
          <a:xfrm>
            <a:off x="10824815" y="291011"/>
            <a:ext cx="7418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bg1"/>
                </a:solidFill>
              </a:rPr>
              <a:t>02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533A6E-2179-3EF9-4E82-A39F27D6C0B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894"/>
            <a:ext cx="1800000" cy="143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9793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E85288-96D4-ACC8-8736-5B6CCE824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276" y="451513"/>
            <a:ext cx="10088806" cy="61734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E8A09B-13C4-614E-F250-6EE5657ADE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894"/>
            <a:ext cx="1800000" cy="1432874"/>
          </a:xfrm>
          <a:prstGeom prst="rect">
            <a:avLst/>
          </a:prstGeom>
        </p:spPr>
      </p:pic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370F1CBE-5CEE-5CD9-BC02-CDD318B6C39D}"/>
              </a:ext>
            </a:extLst>
          </p:cNvPr>
          <p:cNvSpPr txBox="1">
            <a:spLocks/>
          </p:cNvSpPr>
          <p:nvPr/>
        </p:nvSpPr>
        <p:spPr>
          <a:xfrm>
            <a:off x="10824815" y="291011"/>
            <a:ext cx="7418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bg1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147556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83BF3-E6DD-B360-2C4D-FCF8D07F6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95926"/>
            <a:ext cx="8596668" cy="829559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 Objects:</a:t>
            </a:r>
            <a:endParaRPr lang="en-IN" sz="4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D9B9A-1889-9E00-3964-C3442FBEA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25485"/>
            <a:ext cx="8596668" cy="4815877"/>
          </a:xfrm>
        </p:spPr>
        <p:txBody>
          <a:bodyPr/>
          <a:lstStyle/>
          <a:p>
            <a:pPr algn="l"/>
            <a:r>
              <a:rPr lang="en-US" sz="2400" b="0" i="0" dirty="0">
                <a:effectLst/>
                <a:latin typeface="Constantia" panose="02030602050306030303" pitchFamily="18" charset="0"/>
              </a:rPr>
              <a:t>JavaScript variables can also contain many values.</a:t>
            </a:r>
          </a:p>
          <a:p>
            <a:pPr algn="l"/>
            <a:r>
              <a:rPr lang="en-US" sz="2400" b="0" i="0" dirty="0">
                <a:effectLst/>
                <a:latin typeface="Constantia" panose="02030602050306030303" pitchFamily="18" charset="0"/>
              </a:rPr>
              <a:t>Objects are variables too. But objects can contain many values.</a:t>
            </a:r>
          </a:p>
          <a:p>
            <a:pPr algn="l"/>
            <a:r>
              <a:rPr lang="en-US" sz="2400" b="0" i="0" dirty="0">
                <a:effectLst/>
                <a:latin typeface="Constantia" panose="02030602050306030303" pitchFamily="18" charset="0"/>
              </a:rPr>
              <a:t>Object values are written as </a:t>
            </a:r>
            <a:r>
              <a:rPr lang="en-US" sz="2400" b="1" i="1" dirty="0">
                <a:effectLst/>
                <a:latin typeface="Constantia" panose="02030602050306030303" pitchFamily="18" charset="0"/>
              </a:rPr>
              <a:t>name : value</a:t>
            </a:r>
            <a:r>
              <a:rPr lang="en-US" sz="2400" b="0" i="1" dirty="0">
                <a:effectLst/>
                <a:latin typeface="Constantia" panose="02030602050306030303" pitchFamily="18" charset="0"/>
              </a:rPr>
              <a:t> pairs </a:t>
            </a:r>
            <a:r>
              <a:rPr lang="en-US" sz="2400" b="0" i="0" dirty="0">
                <a:effectLst/>
                <a:latin typeface="Constantia" panose="02030602050306030303" pitchFamily="18" charset="0"/>
              </a:rPr>
              <a:t>(name and value separated by a colon).</a:t>
            </a:r>
          </a:p>
          <a:p>
            <a:pPr marL="0" indent="0">
              <a:buNone/>
            </a:pPr>
            <a:endParaRPr lang="en-IN" sz="2400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9D0B91-0C92-C4D3-7FC3-91D94B0125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12192000" cy="30330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30C0AB-C25E-52FD-D5D3-6489AF18AA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894"/>
            <a:ext cx="1800000" cy="1432874"/>
          </a:xfrm>
          <a:prstGeom prst="rect">
            <a:avLst/>
          </a:prstGeom>
        </p:spPr>
      </p:pic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994F1BE0-8F50-CE30-C4B9-E8BE4523052A}"/>
              </a:ext>
            </a:extLst>
          </p:cNvPr>
          <p:cNvSpPr txBox="1">
            <a:spLocks/>
          </p:cNvSpPr>
          <p:nvPr/>
        </p:nvSpPr>
        <p:spPr>
          <a:xfrm>
            <a:off x="10824815" y="291011"/>
            <a:ext cx="7418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bg1"/>
                </a:solidFill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34639777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25382-6A3D-F006-8FE6-10734D6EB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26720"/>
            <a:ext cx="8596668" cy="80264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 Functions:</a:t>
            </a:r>
            <a:endParaRPr lang="en-IN" sz="4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155F2-E682-A0DA-A7B7-A6C99B3D1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29360"/>
            <a:ext cx="9381066" cy="5201920"/>
          </a:xfrm>
        </p:spPr>
        <p:txBody>
          <a:bodyPr>
            <a:normAutofit fontScale="92500"/>
          </a:bodyPr>
          <a:lstStyle/>
          <a:p>
            <a:pPr algn="l"/>
            <a:r>
              <a:rPr lang="en-US" sz="2400" b="0" i="0" dirty="0">
                <a:effectLst/>
                <a:latin typeface="Sylfaen" panose="010A0502050306030303" pitchFamily="18" charset="0"/>
              </a:rPr>
              <a:t>A </a:t>
            </a:r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 function is a block of code designed to perform a particular task.</a:t>
            </a:r>
          </a:p>
          <a:p>
            <a:pPr algn="l"/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JavaScript function is executed when "something" invokes it (calls it).</a:t>
            </a:r>
          </a:p>
          <a:p>
            <a:pPr marL="0" indent="0">
              <a:buNone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Syntax:</a:t>
            </a:r>
          </a:p>
          <a:p>
            <a:pPr marL="0" indent="0">
              <a:buNone/>
            </a:pPr>
            <a:r>
              <a:rPr lang="en-IN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 </a:t>
            </a:r>
            <a:r>
              <a:rPr lang="en-IN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function_name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(parameter1,parameter2…){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//code to be executed</a:t>
            </a:r>
          </a:p>
          <a:p>
            <a:pPr marL="0" indent="0">
              <a:buNone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 return: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When JavaScript reaches a return statement, the function will stop executing.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the function was invoked from a statement, JavaScript will "return" to execute the code after the invoking statement.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Functions often compute a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return value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The return value is "returned" back to the "caller“.</a:t>
            </a:r>
          </a:p>
          <a:p>
            <a:pPr marL="0" indent="0">
              <a:buNone/>
            </a:pPr>
            <a:endParaRPr lang="en-IN" sz="2400" b="1" dirty="0">
              <a:latin typeface="Constantia" panose="02030602050306030303" pitchFamily="18" charset="0"/>
            </a:endParaRPr>
          </a:p>
          <a:p>
            <a:pPr marL="0" indent="0">
              <a:buNone/>
            </a:pPr>
            <a:endParaRPr lang="en-IN" sz="2400" b="1" dirty="0">
              <a:latin typeface="Constantia" panose="02030602050306030303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C68D51A-8810-44BD-7956-7000A02FA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D2A3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7CDB3D-0974-FC36-1BCD-8C80B3387B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3" y="0"/>
            <a:ext cx="1800000" cy="1432874"/>
          </a:xfrm>
          <a:prstGeom prst="rect">
            <a:avLst/>
          </a:prstGeom>
        </p:spPr>
      </p:pic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0C32CA82-2C25-221F-0182-F3357B8C52AA}"/>
              </a:ext>
            </a:extLst>
          </p:cNvPr>
          <p:cNvSpPr txBox="1">
            <a:spLocks/>
          </p:cNvSpPr>
          <p:nvPr/>
        </p:nvSpPr>
        <p:spPr>
          <a:xfrm>
            <a:off x="10824815" y="291011"/>
            <a:ext cx="7418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bg1"/>
                </a:solidFill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39455074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D9BC9-0672-0B82-DAED-AC068C748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Arrow Function:</a:t>
            </a:r>
            <a:br>
              <a:rPr lang="en-US" dirty="0">
                <a:latin typeface="Constantia" panose="02030602050306030303" pitchFamily="18" charset="0"/>
              </a:rPr>
            </a:br>
            <a:endParaRPr lang="en-IN" sz="2400" dirty="0">
              <a:latin typeface="Constantia" panose="02030602050306030303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F5E2FB-09CD-540E-2CDA-ABDC0BB9F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32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Arrow function allow us to write shorter </a:t>
            </a:r>
            <a:r>
              <a:rPr lang="en-US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syntax.</a:t>
            </a:r>
          </a:p>
          <a:p>
            <a:pPr marL="0" indent="0">
              <a:buNone/>
            </a:pPr>
            <a:endParaRPr lang="en-IN" sz="2000" dirty="0">
              <a:latin typeface="Constantia" panose="02030602050306030303" pitchFamily="18" charset="0"/>
            </a:endParaRPr>
          </a:p>
        </p:txBody>
      </p:sp>
      <p:pic>
        <p:nvPicPr>
          <p:cNvPr id="1026" name="Picture 2" descr="Understanding the Arrow function ( in javascript ) - Digamber Pradhan">
            <a:extLst>
              <a:ext uri="{FF2B5EF4-FFF2-40B4-BE49-F238E27FC236}">
                <a16:creationId xmlns:a16="http://schemas.microsoft.com/office/drawing/2014/main" id="{50ED7A41-B33B-FF48-043C-B4440418B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528" y="2447365"/>
            <a:ext cx="5429250" cy="2707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7239C9-7CE1-24F5-B8A0-2B248AF2B7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894"/>
            <a:ext cx="1800000" cy="1432874"/>
          </a:xfrm>
          <a:prstGeom prst="rect">
            <a:avLst/>
          </a:prstGeom>
        </p:spPr>
      </p:pic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310051E0-8E39-B7AF-2187-1415DAE19F85}"/>
              </a:ext>
            </a:extLst>
          </p:cNvPr>
          <p:cNvSpPr txBox="1">
            <a:spLocks/>
          </p:cNvSpPr>
          <p:nvPr/>
        </p:nvSpPr>
        <p:spPr>
          <a:xfrm>
            <a:off x="10824815" y="291011"/>
            <a:ext cx="7418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bg1"/>
                </a:solidFill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2089251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D859F-B902-320B-AF7F-C7AE36562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59640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 Literals: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33D94-B644-970C-B914-D227F4301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62635"/>
            <a:ext cx="8596668" cy="2196353"/>
          </a:xfrm>
        </p:spPr>
        <p:txBody>
          <a:bodyPr>
            <a:normAutofit fontScale="92500" lnSpcReduction="10000"/>
          </a:bodyPr>
          <a:lstStyle/>
          <a:p>
            <a:r>
              <a:rPr lang="en-US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Template Literals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use back-ticks (``) rather than the quotes (“ ") to define a string.</a:t>
            </a:r>
          </a:p>
          <a:p>
            <a:r>
              <a:rPr lang="en-US" sz="2000" b="0" i="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With </a:t>
            </a:r>
            <a:r>
              <a:rPr lang="en-US" sz="2000" b="1" i="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template literals</a:t>
            </a:r>
            <a:r>
              <a:rPr lang="en-US" sz="2000" b="0" i="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, you can use both single and double quotes inside a string.</a:t>
            </a:r>
          </a:p>
          <a:p>
            <a:r>
              <a:rPr lang="en-US" sz="20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Template Literals allow multiline strings.</a:t>
            </a:r>
          </a:p>
          <a:p>
            <a:r>
              <a:rPr lang="en-US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Template literals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allow variables in strings</a:t>
            </a:r>
            <a:r>
              <a:rPr lang="en-US" sz="2000" b="0" i="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.</a:t>
            </a:r>
          </a:p>
          <a:p>
            <a:endParaRPr lang="en-IN" sz="2400" dirty="0">
              <a:latin typeface="Constantia" panose="02030602050306030303" pitchFamily="18" charset="0"/>
              <a:ea typeface="Verdan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D5F65B-D1A6-7E84-B166-368FEA7A3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69" y="3558988"/>
            <a:ext cx="9850225" cy="30737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D5D7DF-8317-BBE0-B934-8D70C36BBAC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894"/>
            <a:ext cx="1800000" cy="1432874"/>
          </a:xfrm>
          <a:prstGeom prst="rect">
            <a:avLst/>
          </a:prstGeom>
        </p:spPr>
      </p:pic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459904FE-A443-C5D0-0372-4DC86C49A688}"/>
              </a:ext>
            </a:extLst>
          </p:cNvPr>
          <p:cNvSpPr txBox="1">
            <a:spLocks/>
          </p:cNvSpPr>
          <p:nvPr/>
        </p:nvSpPr>
        <p:spPr>
          <a:xfrm>
            <a:off x="10824815" y="291011"/>
            <a:ext cx="7418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bg1"/>
                </a:solidFill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41493244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FA592-E805-C998-A8EC-586A0954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923069"/>
            <a:ext cx="8596668" cy="2639504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LET’S LEARN BY PRACTICE!!</a:t>
            </a:r>
            <a:endParaRPr lang="en-IN" sz="4800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5AA108-FAC6-286B-44BC-109334830E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894"/>
            <a:ext cx="1800000" cy="1432874"/>
          </a:xfrm>
          <a:prstGeom prst="rect">
            <a:avLst/>
          </a:prstGeom>
        </p:spPr>
      </p:pic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739B867E-D210-0D77-C323-64B10471479B}"/>
              </a:ext>
            </a:extLst>
          </p:cNvPr>
          <p:cNvSpPr txBox="1">
            <a:spLocks/>
          </p:cNvSpPr>
          <p:nvPr/>
        </p:nvSpPr>
        <p:spPr>
          <a:xfrm>
            <a:off x="10824815" y="291011"/>
            <a:ext cx="7418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bg1"/>
                </a:solidFill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21669503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5F831-CF34-456C-5A58-91247BD39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67825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 Arrays: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57569-E01F-FECC-947A-88C03A34B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21387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An array is a non-primitive datatype that can hold more than one value.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Arrays are the special types of objects.</a:t>
            </a:r>
          </a:p>
          <a:p>
            <a:r>
              <a:rPr lang="en-US" sz="24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400" b="0" i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array_name</a:t>
            </a:r>
            <a:r>
              <a:rPr lang="en-US" sz="2400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= [item1, item2, ...];</a:t>
            </a:r>
          </a:p>
          <a:p>
            <a:pPr marL="0" indent="0">
              <a:buNone/>
            </a:pPr>
            <a:endParaRPr lang="en-I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F1220F-6FCD-AE9D-B835-37645B88CD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429000"/>
            <a:ext cx="10703859" cy="30662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8C3B1A-D615-2784-0D84-DDD11D46E5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894"/>
            <a:ext cx="1800000" cy="1432874"/>
          </a:xfrm>
          <a:prstGeom prst="rect">
            <a:avLst/>
          </a:prstGeom>
        </p:spPr>
      </p:pic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9DC35B16-8A20-3DE0-AAE9-A8BF8C13D6F4}"/>
              </a:ext>
            </a:extLst>
          </p:cNvPr>
          <p:cNvSpPr txBox="1">
            <a:spLocks/>
          </p:cNvSpPr>
          <p:nvPr/>
        </p:nvSpPr>
        <p:spPr>
          <a:xfrm>
            <a:off x="10824815" y="291011"/>
            <a:ext cx="7418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bg1"/>
                </a:solidFill>
              </a:rPr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36099954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A44FB-A52B-8AB3-2D54-8B6B96E30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7908" y="609600"/>
            <a:ext cx="7266093" cy="1320800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 Methods: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4A5C99-56A7-CE6F-F084-944B001678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29" y="1667436"/>
            <a:ext cx="8341673" cy="437459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2CD7AC-7A0C-DF29-4476-1E333915AE7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894"/>
            <a:ext cx="1800000" cy="1432874"/>
          </a:xfrm>
          <a:prstGeom prst="rect">
            <a:avLst/>
          </a:prstGeom>
        </p:spPr>
      </p:pic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667B3966-61AA-CD98-2C5E-F0EF199205C0}"/>
              </a:ext>
            </a:extLst>
          </p:cNvPr>
          <p:cNvSpPr txBox="1">
            <a:spLocks/>
          </p:cNvSpPr>
          <p:nvPr/>
        </p:nvSpPr>
        <p:spPr>
          <a:xfrm>
            <a:off x="10824815" y="291011"/>
            <a:ext cx="7418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bg1"/>
                </a:solidFill>
              </a:rPr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21058012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C4003-ADC8-E085-CD92-40F3BA33F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9310" y="386079"/>
            <a:ext cx="7692274" cy="716857"/>
          </a:xfrm>
        </p:spPr>
        <p:txBody>
          <a:bodyPr/>
          <a:lstStyle/>
          <a:p>
            <a:r>
              <a:rPr lang="en-IN" sz="4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 Loops</a:t>
            </a:r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🔁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99889-4CD0-C699-6A79-E72BED974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44338"/>
            <a:ext cx="9164250" cy="522758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sz="2900" dirty="0">
                <a:latin typeface="Arial" panose="020B0604020202020204" pitchFamily="34" charset="0"/>
                <a:cs typeface="Arial" panose="020B0604020202020204" pitchFamily="34" charset="0"/>
              </a:rPr>
              <a:t>There are 5 types of loop in JavaScript:</a:t>
            </a:r>
          </a:p>
          <a:p>
            <a:r>
              <a:rPr lang="en-IN" sz="29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loop:</a:t>
            </a:r>
            <a:r>
              <a:rPr lang="en-US" sz="2900" b="0" i="0" dirty="0">
                <a:solidFill>
                  <a:srgbClr val="DDDDD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loops through a block of code a number of times</a:t>
            </a:r>
          </a:p>
          <a:p>
            <a:pPr marL="0" indent="0" algn="just">
              <a:buNone/>
            </a:pPr>
            <a:r>
              <a:rPr lang="en-US" sz="29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Syntax:  </a:t>
            </a:r>
          </a:p>
          <a:p>
            <a:pPr marL="0" indent="0" algn="just">
              <a:buNone/>
            </a:pPr>
            <a:r>
              <a:rPr lang="en-US" sz="2900" b="0" i="1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 </a:t>
            </a:r>
            <a:r>
              <a:rPr lang="en-US" sz="2900" b="0" i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(initialization; condition; increment)  </a:t>
            </a:r>
          </a:p>
          <a:p>
            <a:pPr marL="0" indent="0" algn="just">
              <a:buNone/>
            </a:pPr>
            <a:r>
              <a:rPr lang="en-US" sz="2900" b="0" i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  </a:t>
            </a:r>
          </a:p>
          <a:p>
            <a:pPr marL="0" indent="0" algn="just">
              <a:buNone/>
            </a:pPr>
            <a:r>
              <a:rPr lang="en-US" sz="2900" b="0" i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</a:t>
            </a:r>
            <a:r>
              <a:rPr lang="en-US" sz="2900" b="0" i="1" dirty="0">
                <a:solidFill>
                  <a:schemeClr val="tx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// code to be executed  </a:t>
            </a:r>
          </a:p>
          <a:p>
            <a:pPr marL="0" indent="0" algn="just">
              <a:buNone/>
            </a:pPr>
            <a:r>
              <a:rPr lang="en-US" sz="2900" b="0" i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  </a:t>
            </a:r>
          </a:p>
          <a:p>
            <a:endParaRPr lang="en-IN" sz="2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9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 loop: </a:t>
            </a:r>
            <a:r>
              <a:rPr lang="en-IN" sz="2900" dirty="0">
                <a:latin typeface="Arial" panose="020B0604020202020204" pitchFamily="34" charset="0"/>
                <a:cs typeface="Arial" panose="020B0604020202020204" pitchFamily="34" charset="0"/>
              </a:rPr>
              <a:t>loops through a block of code while a specified condition is true </a:t>
            </a:r>
          </a:p>
          <a:p>
            <a:pPr marL="0" indent="0" algn="just">
              <a:buNone/>
            </a:pPr>
            <a:r>
              <a:rPr lang="en-US" sz="29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en-US" sz="29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900" b="0" i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(condition) </a:t>
            </a:r>
            <a:r>
              <a:rPr lang="en-US" sz="29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marL="0" indent="0" algn="just">
              <a:buNone/>
            </a:pPr>
            <a:r>
              <a:rPr lang="en-US" sz="29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  </a:t>
            </a:r>
          </a:p>
          <a:p>
            <a:pPr marL="0" indent="0" algn="just">
              <a:buNone/>
            </a:pPr>
            <a:r>
              <a:rPr lang="en-US" sz="29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</a:t>
            </a:r>
            <a:r>
              <a:rPr lang="en-US" sz="2900" b="0" i="0" dirty="0">
                <a:solidFill>
                  <a:schemeClr val="tx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//code to be executed  </a:t>
            </a:r>
          </a:p>
          <a:p>
            <a:pPr marL="0" indent="0" algn="just">
              <a:buNone/>
            </a:pPr>
            <a:r>
              <a:rPr lang="en-US" sz="29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  </a:t>
            </a:r>
          </a:p>
          <a:p>
            <a:endParaRPr lang="en-IN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48C327-E4B9-D131-CC98-B3FE071DEA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894"/>
            <a:ext cx="1800000" cy="1432874"/>
          </a:xfrm>
          <a:prstGeom prst="rect">
            <a:avLst/>
          </a:prstGeom>
        </p:spPr>
      </p:pic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B89A55AE-68D5-AEC3-56DD-69630CE451FC}"/>
              </a:ext>
            </a:extLst>
          </p:cNvPr>
          <p:cNvSpPr txBox="1">
            <a:spLocks/>
          </p:cNvSpPr>
          <p:nvPr/>
        </p:nvSpPr>
        <p:spPr>
          <a:xfrm>
            <a:off x="10824815" y="291011"/>
            <a:ext cx="7418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bg1"/>
                </a:solidFill>
              </a:rPr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12614912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37B5A-0700-CAC2-4330-912E88BB0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8862" y="582706"/>
            <a:ext cx="9747362" cy="5710518"/>
          </a:xfrm>
        </p:spPr>
        <p:txBody>
          <a:bodyPr>
            <a:normAutofit/>
          </a:bodyPr>
          <a:lstStyle/>
          <a:p>
            <a:r>
              <a:rPr lang="en-IN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do-while loop: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same as while loop</a:t>
            </a:r>
          </a:p>
          <a:p>
            <a:pPr marL="0" indent="0" algn="just">
              <a:buNone/>
            </a:pPr>
            <a:r>
              <a:rPr lang="en-US" sz="20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20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</a:t>
            </a:r>
            <a:r>
              <a:rPr lang="en-US" sz="2000" b="0" i="1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//code to be executed </a:t>
            </a:r>
            <a:r>
              <a:rPr lang="en-US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marL="0" indent="0" algn="just">
              <a:buNone/>
            </a:pPr>
            <a:r>
              <a:rPr lang="en-US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b="0" i="1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condition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  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for/in loop: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loops through the properties of an object.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IN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(key </a:t>
            </a:r>
            <a:r>
              <a:rPr lang="en-IN" sz="20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IN" sz="2000" i="1" dirty="0">
                <a:solidFill>
                  <a:schemeClr val="tx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Object){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//code to be executed</a:t>
            </a:r>
          </a:p>
          <a:p>
            <a:pPr marL="0" indent="0">
              <a:buNone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IN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for/of loop: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loops through the values of an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iterable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object</a:t>
            </a:r>
          </a:p>
          <a:p>
            <a:pPr marL="0" indent="0" algn="l">
              <a:buNone/>
            </a:pPr>
            <a:r>
              <a:rPr lang="en-US" sz="20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000" b="0" i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(variable </a:t>
            </a:r>
            <a:r>
              <a:rPr lang="en-US" sz="2000" b="0" i="1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n-US" sz="2000" b="0" i="1" dirty="0">
                <a:solidFill>
                  <a:schemeClr val="tx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iterable</a:t>
            </a:r>
            <a:r>
              <a:rPr lang="en-US" sz="2000" b="0" i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</a:t>
            </a:r>
            <a:r>
              <a:rPr lang="en-US" sz="2000" b="0" i="0" dirty="0">
                <a:solidFill>
                  <a:schemeClr val="tx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// </a:t>
            </a:r>
            <a:r>
              <a:rPr lang="en-US" sz="2000" b="0" i="1" dirty="0">
                <a:solidFill>
                  <a:schemeClr val="tx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code block to be executed</a:t>
            </a:r>
            <a:br>
              <a:rPr lang="en-US" sz="2000" b="0" i="0" dirty="0">
                <a:solidFill>
                  <a:srgbClr val="008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IN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C351DD-5770-C71C-1D33-06BF5F760F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08" y="46616"/>
            <a:ext cx="1800000" cy="1432874"/>
          </a:xfrm>
          <a:prstGeom prst="rect">
            <a:avLst/>
          </a:prstGeom>
        </p:spPr>
      </p:pic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532332CC-C92E-C8B4-5E95-3B137297F9B2}"/>
              </a:ext>
            </a:extLst>
          </p:cNvPr>
          <p:cNvSpPr txBox="1">
            <a:spLocks/>
          </p:cNvSpPr>
          <p:nvPr/>
        </p:nvSpPr>
        <p:spPr>
          <a:xfrm>
            <a:off x="10824815" y="291011"/>
            <a:ext cx="7418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bg1"/>
                </a:solidFill>
              </a:rPr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2863539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9118" y="609600"/>
            <a:ext cx="7614884" cy="13208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JavaScript: The Brain of A Website!!</a:t>
            </a:r>
            <a:r>
              <a:rPr lang="en-US" dirty="0">
                <a:latin typeface="Constantia" panose="02030602050306030303" pitchFamily="18" charset="0"/>
              </a:rPr>
              <a:t>🧠🧠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 is the programming language of the Web.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 (JS) is a lightweight, interpreted, or just-in-time compiled programming language with first-class functions.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It can be used for both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Client-side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as well as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 Server- side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developments.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JavaScript version we use is ES6, launched in 2015. 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FE5B91-99B8-2889-8A3B-C3EA79E4A0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894"/>
            <a:ext cx="1800000" cy="1432874"/>
          </a:xfrm>
          <a:prstGeom prst="rect">
            <a:avLst/>
          </a:prstGeom>
        </p:spPr>
      </p:pic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31E5A294-FC9C-2C3F-2BAD-90B197543583}"/>
              </a:ext>
            </a:extLst>
          </p:cNvPr>
          <p:cNvSpPr txBox="1">
            <a:spLocks/>
          </p:cNvSpPr>
          <p:nvPr/>
        </p:nvSpPr>
        <p:spPr>
          <a:xfrm>
            <a:off x="10824815" y="291011"/>
            <a:ext cx="7418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bg1"/>
                </a:solidFill>
              </a:rPr>
              <a:t>03</a:t>
            </a:r>
            <a:r>
              <a:rPr lang="en-US" sz="1200" b="1" dirty="0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6268415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E5D7D5-A876-8E8D-71BD-557B4B3392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9840"/>
            <a:ext cx="12192000" cy="45821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8E2551-C88E-0B44-DFBB-D5A47342157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894"/>
            <a:ext cx="1800000" cy="1432874"/>
          </a:xfrm>
          <a:prstGeom prst="rect">
            <a:avLst/>
          </a:prstGeom>
        </p:spPr>
      </p:pic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6C14247A-12A2-E338-85C9-F9662C70C5C4}"/>
              </a:ext>
            </a:extLst>
          </p:cNvPr>
          <p:cNvSpPr txBox="1">
            <a:spLocks/>
          </p:cNvSpPr>
          <p:nvPr/>
        </p:nvSpPr>
        <p:spPr>
          <a:xfrm>
            <a:off x="10824815" y="291011"/>
            <a:ext cx="7418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bg1"/>
                </a:solidFill>
              </a:rPr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31562481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35B6A-FB66-39B1-8925-7F7801A81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384980"/>
            <a:ext cx="8596668" cy="2394409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LET’S LEARN BY PRACTICE!!</a:t>
            </a:r>
            <a:endParaRPr lang="en-IN" sz="4800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60A011-2C5A-1F69-2248-78F00B9B480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894"/>
            <a:ext cx="1800000" cy="1432874"/>
          </a:xfrm>
          <a:prstGeom prst="rect">
            <a:avLst/>
          </a:prstGeom>
        </p:spPr>
      </p:pic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77B2BCE2-1DFC-19D4-70D1-917B114FFC87}"/>
              </a:ext>
            </a:extLst>
          </p:cNvPr>
          <p:cNvSpPr txBox="1">
            <a:spLocks/>
          </p:cNvSpPr>
          <p:nvPr/>
        </p:nvSpPr>
        <p:spPr>
          <a:xfrm>
            <a:off x="10824815" y="291011"/>
            <a:ext cx="7418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bg1"/>
                </a:solidFill>
              </a:rPr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1456345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5752B-0404-244E-8C35-63FA9F8B2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60257"/>
            <a:ext cx="8596668" cy="1008668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Me!!</a:t>
            </a:r>
            <a:endParaRPr lang="en-IN" sz="6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D918B5-B735-EE08-1405-4628197C63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894"/>
            <a:ext cx="1800000" cy="14328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E2AACE-C69A-7E91-F8B2-83975E61A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042" y="1516872"/>
            <a:ext cx="7856901" cy="42523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115306-6C92-976C-B5CC-BCAD7D15AC30}"/>
              </a:ext>
            </a:extLst>
          </p:cNvPr>
          <p:cNvSpPr txBox="1"/>
          <p:nvPr/>
        </p:nvSpPr>
        <p:spPr>
          <a:xfrm>
            <a:off x="5505254" y="4572004"/>
            <a:ext cx="230014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@aaryaman_20</a:t>
            </a:r>
          </a:p>
          <a:p>
            <a:endParaRPr lang="en-IN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8B469E-80EF-E556-ABB5-BFC8C4A8D31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526" y="4572004"/>
            <a:ext cx="518474" cy="386499"/>
          </a:xfrm>
          <a:prstGeom prst="rect">
            <a:avLst/>
          </a:prstGeom>
        </p:spPr>
      </p:pic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857C4DCE-9633-3A30-A123-BAF12568133F}"/>
              </a:ext>
            </a:extLst>
          </p:cNvPr>
          <p:cNvSpPr txBox="1">
            <a:spLocks/>
          </p:cNvSpPr>
          <p:nvPr/>
        </p:nvSpPr>
        <p:spPr>
          <a:xfrm>
            <a:off x="10824815" y="291011"/>
            <a:ext cx="7418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bg1"/>
                </a:solidFill>
              </a:rPr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4203949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9CA0BF-0FAB-68C9-93BD-C268EA621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4849" y="816638"/>
            <a:ext cx="3296519" cy="472153"/>
          </a:xfrm>
        </p:spPr>
        <p:txBody>
          <a:bodyPr/>
          <a:lstStyle/>
          <a:p>
            <a:r>
              <a:rPr lang="en-US" sz="2800" b="1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Side</a:t>
            </a:r>
            <a:endParaRPr lang="en-IN" sz="2800" b="1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386D24-21B6-0EB0-36C1-088A32683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5" y="1407459"/>
            <a:ext cx="4185623" cy="4903694"/>
          </a:xfrm>
        </p:spPr>
        <p:txBody>
          <a:bodyPr>
            <a:noAutofit/>
          </a:bodyPr>
          <a:lstStyle/>
          <a:p>
            <a:pPr marL="0" indent="0" algn="l" fontAlgn="base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is the program that runs on the client machine (browser) and deals with the user interface/display and any other processing that can happen on client machine.</a:t>
            </a:r>
          </a:p>
          <a:p>
            <a:pPr fontAlgn="base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Interact with temporary storage.</a:t>
            </a:r>
          </a:p>
          <a:p>
            <a:pPr fontAlgn="base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interactive web pages.</a:t>
            </a:r>
          </a:p>
          <a:p>
            <a:pPr fontAlgn="base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Interact with local storage.</a:t>
            </a:r>
          </a:p>
          <a:p>
            <a:pPr fontAlgn="base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Interact with local storage.</a:t>
            </a:r>
          </a:p>
          <a:p>
            <a:pPr marL="0" indent="0" fontAlgn="base">
              <a:buNone/>
            </a:pPr>
            <a:endParaRPr lang="en-US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fontAlgn="base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Programming languages for client-side programming are :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JavaScript, HTML, CSS, XML,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etc...</a:t>
            </a:r>
            <a:br>
              <a:rPr lang="en-US" b="0" i="0" dirty="0">
                <a:solidFill>
                  <a:schemeClr val="tx1"/>
                </a:solidFill>
                <a:effectLst/>
                <a:latin typeface="urw-din"/>
              </a:rPr>
            </a:br>
            <a:br>
              <a:rPr lang="en-US" b="0" i="0" dirty="0">
                <a:solidFill>
                  <a:schemeClr val="tx1"/>
                </a:solidFill>
                <a:effectLst/>
                <a:latin typeface="urw-din"/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urw-din"/>
              </a:rPr>
              <a:t> </a:t>
            </a:r>
          </a:p>
          <a:p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CC918AD-6822-8F9E-0015-428DEE8921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88058" y="816638"/>
            <a:ext cx="3485944" cy="472152"/>
          </a:xfrm>
        </p:spPr>
        <p:txBody>
          <a:bodyPr/>
          <a:lstStyle/>
          <a:p>
            <a:r>
              <a:rPr lang="en-US" sz="2800" b="1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Side</a:t>
            </a:r>
            <a:endParaRPr lang="en-IN" sz="2800" b="1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1788467-45DF-560E-314A-913992549C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88384" y="1288790"/>
            <a:ext cx="4185617" cy="50223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is the program that runs on server dealing with the generation of content of web page.</a:t>
            </a:r>
          </a:p>
          <a:p>
            <a:pPr marL="0" indent="0">
              <a:buNone/>
            </a:pPr>
            <a:endParaRPr lang="en-US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Querying the database.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Operations over database.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 with other servers.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 web applications.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programming languages for server-side programming are: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JavaScript, Java, PHP, Python,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I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26C840A-7D81-0285-8780-D6462B71BFE2}"/>
              </a:ext>
            </a:extLst>
          </p:cNvPr>
          <p:cNvCxnSpPr>
            <a:cxnSpLocks/>
          </p:cNvCxnSpPr>
          <p:nvPr/>
        </p:nvCxnSpPr>
        <p:spPr>
          <a:xfrm flipV="1">
            <a:off x="4993341" y="430305"/>
            <a:ext cx="0" cy="60480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96C2F7A-247C-1ED3-A491-7C80F5D10F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321"/>
            <a:ext cx="1800000" cy="1432874"/>
          </a:xfrm>
          <a:prstGeom prst="rect">
            <a:avLst/>
          </a:prstGeom>
        </p:spPr>
      </p:pic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3A2AB81B-D14B-2E90-921B-B0AAEAB5F42E}"/>
              </a:ext>
            </a:extLst>
          </p:cNvPr>
          <p:cNvSpPr txBox="1">
            <a:spLocks/>
          </p:cNvSpPr>
          <p:nvPr/>
        </p:nvSpPr>
        <p:spPr>
          <a:xfrm>
            <a:off x="10824815" y="291011"/>
            <a:ext cx="7418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bg1"/>
                </a:solidFill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3931946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1348" y="609600"/>
            <a:ext cx="7322654" cy="1106078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Why JavaScript?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38227"/>
            <a:ext cx="8596668" cy="4203135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No need for compilers.</a:t>
            </a:r>
          </a:p>
          <a:p>
            <a:pPr>
              <a:lnSpc>
                <a:spcPct val="17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Used on both Client and Server side.</a:t>
            </a:r>
          </a:p>
          <a:p>
            <a:pPr>
              <a:lnSpc>
                <a:spcPct val="17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Used everywhere.</a:t>
            </a:r>
          </a:p>
          <a:p>
            <a:pPr>
              <a:lnSpc>
                <a:spcPct val="17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Huge Community Support (</a:t>
            </a: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Over 1.4M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Libraries).</a:t>
            </a:r>
          </a:p>
          <a:p>
            <a:pPr>
              <a:lnSpc>
                <a:spcPct val="17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 Also, major tech companies like Microsoft, Uber , Google, Netflix, and Meta use JavaScript in their projects.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47967E-F234-86F7-A11D-9E7C9CF72B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894"/>
            <a:ext cx="1800000" cy="1432874"/>
          </a:xfrm>
          <a:prstGeom prst="rect">
            <a:avLst/>
          </a:prstGeom>
        </p:spPr>
      </p:pic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9550A790-2B53-A8D0-9E39-FAD0D35D6F10}"/>
              </a:ext>
            </a:extLst>
          </p:cNvPr>
          <p:cNvSpPr txBox="1">
            <a:spLocks/>
          </p:cNvSpPr>
          <p:nvPr/>
        </p:nvSpPr>
        <p:spPr>
          <a:xfrm>
            <a:off x="10824815" y="291011"/>
            <a:ext cx="7418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bg1"/>
                </a:solidFill>
              </a:rPr>
              <a:t>05</a:t>
            </a:r>
            <a:r>
              <a:rPr lang="en-US" sz="1200" b="1" dirty="0"/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2360095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5872" y="365126"/>
            <a:ext cx="9147928" cy="1023408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Internal And External JavaScript.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178" y="1219201"/>
            <a:ext cx="10515600" cy="5273673"/>
          </a:xfrm>
          <a:blipFill dpi="0" rotWithShape="1">
            <a:blip r:embed="rId2"/>
            <a:srcRect/>
            <a:stretch>
              <a:fillRect l="11000" t="46000" r="23000" b="10000"/>
            </a:stretch>
          </a:blipFill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 can be added to our HTML file in two ways:</a:t>
            </a:r>
            <a:endParaRPr lang="en-US" sz="24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2400" b="1" u="sng" dirty="0">
                <a:solidFill>
                  <a:schemeClr val="accent1">
                    <a:lumMod val="75000"/>
                  </a:schemeClr>
                </a:solidFill>
              </a:rPr>
              <a:t>Internal JavaScript:</a:t>
            </a:r>
          </a:p>
          <a:p>
            <a:pPr marL="0" indent="0" fontAlgn="base">
              <a:buNone/>
            </a:pPr>
            <a:r>
              <a:rPr lang="en-US" sz="2400" dirty="0"/>
              <a:t>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 can add JS code directly to our HTML file by writing the code inside the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&lt;script&gt;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&lt;/script&gt;.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&lt;script&gt; tag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can either be placed inside the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&lt;head&gt;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or the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&lt;body&gt;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tag according to the requirement.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000" u="sng" dirty="0"/>
          </a:p>
          <a:p>
            <a:pPr marL="0" indent="0" fontAlgn="base">
              <a:buNone/>
            </a:pPr>
            <a:endParaRPr lang="en-US" sz="2000" u="sng" dirty="0"/>
          </a:p>
          <a:p>
            <a:pPr marL="0" indent="0" fontAlgn="base">
              <a:buNone/>
            </a:pPr>
            <a:endParaRPr lang="en-US" sz="2000" u="sng" dirty="0"/>
          </a:p>
          <a:p>
            <a:pPr marL="0" indent="0" fontAlgn="base">
              <a:buNone/>
            </a:pPr>
            <a:endParaRPr lang="en-US" sz="2000" u="sng" dirty="0"/>
          </a:p>
          <a:p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136267"/>
            <a:ext cx="43282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 </a:t>
            </a:r>
            <a:endParaRPr kumimoji="0" 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15ED02-0CEE-C95F-1461-8AD2766BD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634" y="3496235"/>
            <a:ext cx="8104095" cy="31645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B54750-2421-6454-D0C5-2B68206A58F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894"/>
            <a:ext cx="1800000" cy="1432874"/>
          </a:xfrm>
          <a:prstGeom prst="rect">
            <a:avLst/>
          </a:prstGeom>
        </p:spPr>
      </p:pic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0C5AEE02-51DE-61C0-9FF2-FE4CCA9C705A}"/>
              </a:ext>
            </a:extLst>
          </p:cNvPr>
          <p:cNvSpPr txBox="1">
            <a:spLocks/>
          </p:cNvSpPr>
          <p:nvPr/>
        </p:nvSpPr>
        <p:spPr>
          <a:xfrm>
            <a:off x="10824815" y="291011"/>
            <a:ext cx="7418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bg1"/>
                </a:solidFill>
              </a:rPr>
              <a:t>06</a:t>
            </a:r>
            <a:r>
              <a:rPr lang="en-US" sz="1200" b="1" dirty="0"/>
              <a:t>06</a:t>
            </a:r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836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74134"/>
            <a:ext cx="10515600" cy="570283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     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External JavaScript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  We can create the file with a </a:t>
            </a:r>
            <a:r>
              <a:rPr lang="en-US" sz="2000" b="1" dirty="0">
                <a:solidFill>
                  <a:schemeClr val="tx1"/>
                </a:solidFill>
              </a:rPr>
              <a:t>.</a:t>
            </a:r>
            <a:r>
              <a:rPr lang="en-US" sz="2000" b="1" dirty="0" err="1">
                <a:solidFill>
                  <a:schemeClr val="tx1"/>
                </a:solidFill>
              </a:rPr>
              <a:t>js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extension and paste the JS code inside of it. After creating the file, add this file in </a:t>
            </a:r>
            <a:r>
              <a:rPr lang="en-US" sz="2000" b="1" dirty="0">
                <a:solidFill>
                  <a:schemeClr val="tx1"/>
                </a:solidFill>
              </a:rPr>
              <a:t>&lt;script </a:t>
            </a:r>
            <a:r>
              <a:rPr lang="en-US" sz="2000" b="1" dirty="0" err="1">
                <a:solidFill>
                  <a:schemeClr val="tx1"/>
                </a:solidFill>
              </a:rPr>
              <a:t>src</a:t>
            </a:r>
            <a:r>
              <a:rPr lang="en-US" sz="2000" b="1" dirty="0">
                <a:solidFill>
                  <a:schemeClr val="tx1"/>
                </a:solidFill>
              </a:rPr>
              <a:t>=”file_name.js”&gt; tag</a:t>
            </a:r>
            <a:r>
              <a:rPr lang="en-US" sz="2000" dirty="0">
                <a:solidFill>
                  <a:schemeClr val="tx1"/>
                </a:solidFill>
              </a:rPr>
              <a:t>, and this &lt;script&gt; can import inside &lt;head&gt; or &lt;body&gt; tag of the HTML file.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</a:rPr>
              <a:t>Example: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703638-99F4-85E9-AF0C-665E601CE3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12" y="2303929"/>
            <a:ext cx="9807388" cy="41596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0E9E54-BF73-3A90-63F8-36C444A10F3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894"/>
            <a:ext cx="1800000" cy="1432874"/>
          </a:xfrm>
          <a:prstGeom prst="rect">
            <a:avLst/>
          </a:prstGeom>
        </p:spPr>
      </p:pic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1843CC7C-ACFF-0058-7487-0D56B0FE4C61}"/>
              </a:ext>
            </a:extLst>
          </p:cNvPr>
          <p:cNvSpPr txBox="1">
            <a:spLocks/>
          </p:cNvSpPr>
          <p:nvPr/>
        </p:nvSpPr>
        <p:spPr>
          <a:xfrm>
            <a:off x="10824815" y="291011"/>
            <a:ext cx="7418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451341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21976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 Outputs!!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79177"/>
            <a:ext cx="8596668" cy="4562186"/>
          </a:xfrm>
        </p:spPr>
        <p:txBody>
          <a:bodyPr>
            <a:normAutofit/>
          </a:bodyPr>
          <a:lstStyle/>
          <a:p>
            <a:r>
              <a:rPr lang="en-US" sz="2400" b="1" dirty="0"/>
              <a:t>Console.log()  method: </a:t>
            </a:r>
            <a:r>
              <a:rPr lang="en-US" sz="2400" dirty="0"/>
              <a:t>For debugging purposes we can call console.log() method in browser to display data.</a:t>
            </a:r>
          </a:p>
          <a:p>
            <a:pPr marL="0" indent="0">
              <a:buNone/>
            </a:pPr>
            <a:r>
              <a:rPr lang="en-US" dirty="0"/>
              <a:t> Example:</a:t>
            </a:r>
          </a:p>
          <a:p>
            <a:pPr marL="0" indent="0">
              <a:buNone/>
            </a:pPr>
            <a:r>
              <a:rPr lang="en-US" sz="2000" dirty="0"/>
              <a:t>1.</a:t>
            </a:r>
            <a:r>
              <a:rPr lang="en-US" sz="2400" dirty="0"/>
              <a:t>Console.log(“Hello World!!”);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2.let  a=4;</a:t>
            </a:r>
          </a:p>
          <a:p>
            <a:pPr marL="0" indent="0">
              <a:buNone/>
            </a:pPr>
            <a:r>
              <a:rPr lang="en-US" sz="2400" dirty="0"/>
              <a:t>Console.log(a);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422FC2-9E49-A9DD-0253-CE991F562E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894"/>
            <a:ext cx="1800000" cy="1432874"/>
          </a:xfrm>
          <a:prstGeom prst="rect">
            <a:avLst/>
          </a:prstGeom>
        </p:spPr>
      </p:pic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DC120F2F-891A-F0B1-F32F-183B08ABC6AC}"/>
              </a:ext>
            </a:extLst>
          </p:cNvPr>
          <p:cNvSpPr txBox="1">
            <a:spLocks/>
          </p:cNvSpPr>
          <p:nvPr/>
        </p:nvSpPr>
        <p:spPr>
          <a:xfrm>
            <a:off x="10824815" y="291011"/>
            <a:ext cx="7418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08</a:t>
            </a:r>
          </a:p>
        </p:txBody>
      </p:sp>
    </p:spTree>
    <p:extLst>
      <p:ext uri="{BB962C8B-B14F-4D97-AF65-F5344CB8AC3E}">
        <p14:creationId xmlns:p14="http://schemas.microsoft.com/office/powerpoint/2010/main" val="1132795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22610C-32BA-AF01-0FB6-9AD387E39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47482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400" b="1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Message Boxes:</a:t>
            </a:r>
            <a:br>
              <a:rPr lang="en-IN" b="0" i="0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</a:b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CC9D23F-AD9B-A4F2-25DF-75E20997A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1553"/>
            <a:ext cx="9956101" cy="4149809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alert(</a:t>
            </a:r>
            <a:r>
              <a:rPr lang="en-US" sz="2400" b="0" i="1" dirty="0">
                <a:solidFill>
                  <a:schemeClr val="tx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message</a:t>
            </a:r>
            <a:r>
              <a:rPr lang="en-US" sz="240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400" b="0" i="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Display a popup box with the specified message with the OK button.</a:t>
            </a:r>
          </a:p>
          <a:p>
            <a:endParaRPr lang="en-US" sz="2400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confirm(</a:t>
            </a:r>
            <a:r>
              <a:rPr lang="en-US" sz="2400" i="1" dirty="0">
                <a:solidFill>
                  <a:schemeClr val="tx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message</a:t>
            </a:r>
            <a:r>
              <a:rPr lang="en-US" sz="2400" b="1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Display a popup box with the specified message with OK and Cancel buttons.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prompt(</a:t>
            </a:r>
            <a:r>
              <a:rPr lang="en-US" sz="2400" i="1" dirty="0">
                <a:solidFill>
                  <a:schemeClr val="tx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message, default value</a:t>
            </a:r>
            <a:r>
              <a:rPr lang="en-US" sz="2400" b="1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Display a popup box to take the user's input with the OK and Cancel buttons.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130C00-3723-673B-0E7B-641BC65483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894"/>
            <a:ext cx="1800000" cy="1432874"/>
          </a:xfrm>
          <a:prstGeom prst="rect">
            <a:avLst/>
          </a:prstGeom>
        </p:spPr>
      </p:pic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B1A9B980-EF23-8E7E-DADF-9FB88B335B82}"/>
              </a:ext>
            </a:extLst>
          </p:cNvPr>
          <p:cNvSpPr txBox="1">
            <a:spLocks/>
          </p:cNvSpPr>
          <p:nvPr/>
        </p:nvSpPr>
        <p:spPr>
          <a:xfrm>
            <a:off x="10824815" y="291011"/>
            <a:ext cx="7418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bg1"/>
                </a:solidFill>
              </a:rPr>
              <a:t>1</a:t>
            </a:r>
            <a:r>
              <a:rPr lang="en-US" sz="1200" b="1" dirty="0"/>
              <a:t>09</a:t>
            </a:r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16668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1411</TotalTime>
  <Words>1188</Words>
  <Application>Microsoft Office PowerPoint</Application>
  <PresentationFormat>Widescreen</PresentationFormat>
  <Paragraphs>190</Paragraphs>
  <Slides>32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6" baseType="lpstr">
      <vt:lpstr>Arial</vt:lpstr>
      <vt:lpstr>Arial Black</vt:lpstr>
      <vt:lpstr>Calibri</vt:lpstr>
      <vt:lpstr>Constantia</vt:lpstr>
      <vt:lpstr>erdana</vt:lpstr>
      <vt:lpstr>Monaco</vt:lpstr>
      <vt:lpstr>Segoe UI</vt:lpstr>
      <vt:lpstr>Sylfaen</vt:lpstr>
      <vt:lpstr>Times New Roman</vt:lpstr>
      <vt:lpstr>Trebuchet MS</vt:lpstr>
      <vt:lpstr>urw-din</vt:lpstr>
      <vt:lpstr>Wingdings</vt:lpstr>
      <vt:lpstr>Wingdings 3</vt:lpstr>
      <vt:lpstr>Facet</vt:lpstr>
      <vt:lpstr> </vt:lpstr>
      <vt:lpstr>PowerPoint Presentation</vt:lpstr>
      <vt:lpstr>JavaScript: The Brain of A Website!!🧠🧠</vt:lpstr>
      <vt:lpstr>PowerPoint Presentation</vt:lpstr>
      <vt:lpstr>Why JavaScript?</vt:lpstr>
      <vt:lpstr>Internal And External JavaScript.</vt:lpstr>
      <vt:lpstr>PowerPoint Presentation</vt:lpstr>
      <vt:lpstr>JavaScript Outputs!!</vt:lpstr>
      <vt:lpstr>JavaScript Message Boxes: </vt:lpstr>
      <vt:lpstr>LET US VISUALIZE!! </vt:lpstr>
      <vt:lpstr>JavaScript Variables:</vt:lpstr>
      <vt:lpstr>Identifiers:</vt:lpstr>
      <vt:lpstr>JavaScript Operators:</vt:lpstr>
      <vt:lpstr>          JavaScript Arithmetic Operators</vt:lpstr>
      <vt:lpstr>       JavaScript Comparison Operators </vt:lpstr>
      <vt:lpstr>JavaScript Bitwise Operators </vt:lpstr>
      <vt:lpstr>JavaScript Logical Operators </vt:lpstr>
      <vt:lpstr>JavaScript Assignment Operators </vt:lpstr>
      <vt:lpstr>JavaScript Data Types </vt:lpstr>
      <vt:lpstr>PowerPoint Presentation</vt:lpstr>
      <vt:lpstr>JavaScript Objects:</vt:lpstr>
      <vt:lpstr>JavaScript Functions:</vt:lpstr>
      <vt:lpstr>Arrow Function: </vt:lpstr>
      <vt:lpstr>Template Literals:</vt:lpstr>
      <vt:lpstr>LET’S LEARN BY PRACTICE!!</vt:lpstr>
      <vt:lpstr>JavaScript Arrays:</vt:lpstr>
      <vt:lpstr>Array Methods:</vt:lpstr>
      <vt:lpstr>JavaScript Loops🔁</vt:lpstr>
      <vt:lpstr>PowerPoint Presentation</vt:lpstr>
      <vt:lpstr>PowerPoint Presentation</vt:lpstr>
      <vt:lpstr>LET’S LEARN BY PRACTICE!!</vt:lpstr>
      <vt:lpstr>About Me!!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Basics</dc:title>
  <dc:creator>dit</dc:creator>
  <cp:lastModifiedBy>Aaryamann .</cp:lastModifiedBy>
  <cp:revision>43</cp:revision>
  <dcterms:created xsi:type="dcterms:W3CDTF">2023-03-24T07:50:14Z</dcterms:created>
  <dcterms:modified xsi:type="dcterms:W3CDTF">2023-04-07T09:15:35Z</dcterms:modified>
</cp:coreProperties>
</file>