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9"/>
  </p:notesMasterIdLst>
  <p:sldIdLst>
    <p:sldId id="257" r:id="rId3"/>
    <p:sldId id="676" r:id="rId4"/>
    <p:sldId id="403" r:id="rId5"/>
    <p:sldId id="405" r:id="rId6"/>
    <p:sldId id="406" r:id="rId7"/>
    <p:sldId id="404" r:id="rId8"/>
    <p:sldId id="407" r:id="rId9"/>
    <p:sldId id="408" r:id="rId10"/>
    <p:sldId id="409" r:id="rId11"/>
    <p:sldId id="410" r:id="rId12"/>
    <p:sldId id="411" r:id="rId13"/>
    <p:sldId id="413" r:id="rId14"/>
    <p:sldId id="414" r:id="rId15"/>
    <p:sldId id="415" r:id="rId16"/>
    <p:sldId id="416" r:id="rId17"/>
    <p:sldId id="417" r:id="rId18"/>
    <p:sldId id="420" r:id="rId19"/>
    <p:sldId id="421" r:id="rId20"/>
    <p:sldId id="677" r:id="rId21"/>
    <p:sldId id="423" r:id="rId22"/>
    <p:sldId id="425" r:id="rId23"/>
    <p:sldId id="426" r:id="rId24"/>
    <p:sldId id="428" r:id="rId25"/>
    <p:sldId id="429" r:id="rId26"/>
    <p:sldId id="679" r:id="rId27"/>
    <p:sldId id="430" r:id="rId28"/>
    <p:sldId id="681" r:id="rId29"/>
    <p:sldId id="680" r:id="rId30"/>
    <p:sldId id="432" r:id="rId31"/>
    <p:sldId id="686" r:id="rId32"/>
    <p:sldId id="687" r:id="rId33"/>
    <p:sldId id="688" r:id="rId34"/>
    <p:sldId id="436" r:id="rId35"/>
    <p:sldId id="437" r:id="rId36"/>
    <p:sldId id="438" r:id="rId37"/>
    <p:sldId id="439" r:id="rId38"/>
    <p:sldId id="441" r:id="rId39"/>
    <p:sldId id="442" r:id="rId40"/>
    <p:sldId id="443" r:id="rId41"/>
    <p:sldId id="444" r:id="rId42"/>
    <p:sldId id="445" r:id="rId43"/>
    <p:sldId id="448" r:id="rId44"/>
    <p:sldId id="682" r:id="rId45"/>
    <p:sldId id="449" r:id="rId46"/>
    <p:sldId id="683" r:id="rId47"/>
    <p:sldId id="451" r:id="rId48"/>
    <p:sldId id="452" r:id="rId49"/>
    <p:sldId id="453" r:id="rId50"/>
    <p:sldId id="456" r:id="rId51"/>
    <p:sldId id="457" r:id="rId52"/>
    <p:sldId id="458" r:id="rId53"/>
    <p:sldId id="460" r:id="rId54"/>
    <p:sldId id="462" r:id="rId55"/>
    <p:sldId id="463" r:id="rId56"/>
    <p:sldId id="464" r:id="rId57"/>
    <p:sldId id="465" r:id="rId58"/>
    <p:sldId id="466" r:id="rId59"/>
    <p:sldId id="467" r:id="rId60"/>
    <p:sldId id="468" r:id="rId61"/>
    <p:sldId id="469" r:id="rId62"/>
    <p:sldId id="470" r:id="rId63"/>
    <p:sldId id="471" r:id="rId64"/>
    <p:sldId id="474" r:id="rId65"/>
    <p:sldId id="477" r:id="rId66"/>
    <p:sldId id="478" r:id="rId67"/>
    <p:sldId id="479" r:id="rId68"/>
    <p:sldId id="480" r:id="rId69"/>
    <p:sldId id="481" r:id="rId70"/>
    <p:sldId id="483" r:id="rId71"/>
    <p:sldId id="484" r:id="rId72"/>
    <p:sldId id="485" r:id="rId73"/>
    <p:sldId id="486" r:id="rId74"/>
    <p:sldId id="487" r:id="rId75"/>
    <p:sldId id="488"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1" r:id="rId89"/>
    <p:sldId id="684" r:id="rId90"/>
    <p:sldId id="685" r:id="rId91"/>
    <p:sldId id="502" r:id="rId92"/>
    <p:sldId id="689" r:id="rId93"/>
    <p:sldId id="690" r:id="rId94"/>
    <p:sldId id="504" r:id="rId95"/>
    <p:sldId id="505" r:id="rId96"/>
    <p:sldId id="506" r:id="rId97"/>
    <p:sldId id="507" r:id="rId98"/>
    <p:sldId id="508" r:id="rId99"/>
    <p:sldId id="509" r:id="rId100"/>
    <p:sldId id="510" r:id="rId101"/>
    <p:sldId id="511" r:id="rId102"/>
    <p:sldId id="512" r:id="rId103"/>
    <p:sldId id="513" r:id="rId104"/>
    <p:sldId id="514" r:id="rId105"/>
    <p:sldId id="515" r:id="rId106"/>
    <p:sldId id="516" r:id="rId107"/>
    <p:sldId id="517" r:id="rId108"/>
    <p:sldId id="518" r:id="rId109"/>
    <p:sldId id="519" r:id="rId110"/>
    <p:sldId id="520" r:id="rId111"/>
    <p:sldId id="521" r:id="rId112"/>
    <p:sldId id="522" r:id="rId113"/>
    <p:sldId id="523" r:id="rId114"/>
    <p:sldId id="524" r:id="rId115"/>
    <p:sldId id="525" r:id="rId116"/>
    <p:sldId id="526" r:id="rId117"/>
    <p:sldId id="527" r:id="rId118"/>
    <p:sldId id="528" r:id="rId119"/>
    <p:sldId id="529" r:id="rId120"/>
    <p:sldId id="530" r:id="rId121"/>
    <p:sldId id="531" r:id="rId122"/>
    <p:sldId id="532" r:id="rId123"/>
    <p:sldId id="691" r:id="rId124"/>
    <p:sldId id="600" r:id="rId125"/>
    <p:sldId id="602" r:id="rId126"/>
    <p:sldId id="603" r:id="rId127"/>
    <p:sldId id="604" r:id="rId128"/>
    <p:sldId id="606" r:id="rId129"/>
    <p:sldId id="608" r:id="rId130"/>
    <p:sldId id="609" r:id="rId131"/>
    <p:sldId id="610" r:id="rId132"/>
    <p:sldId id="611" r:id="rId133"/>
    <p:sldId id="612" r:id="rId134"/>
    <p:sldId id="613" r:id="rId135"/>
    <p:sldId id="614" r:id="rId136"/>
    <p:sldId id="615" r:id="rId137"/>
    <p:sldId id="616" r:id="rId138"/>
    <p:sldId id="693" r:id="rId139"/>
    <p:sldId id="694" r:id="rId140"/>
    <p:sldId id="695" r:id="rId141"/>
    <p:sldId id="696" r:id="rId142"/>
    <p:sldId id="622" r:id="rId143"/>
    <p:sldId id="624" r:id="rId144"/>
    <p:sldId id="692" r:id="rId145"/>
    <p:sldId id="627" r:id="rId146"/>
    <p:sldId id="628" r:id="rId147"/>
    <p:sldId id="629" r:id="rId148"/>
    <p:sldId id="630" r:id="rId149"/>
    <p:sldId id="632" r:id="rId150"/>
    <p:sldId id="633" r:id="rId151"/>
    <p:sldId id="634" r:id="rId152"/>
    <p:sldId id="635" r:id="rId153"/>
    <p:sldId id="636" r:id="rId154"/>
    <p:sldId id="637" r:id="rId155"/>
    <p:sldId id="639" r:id="rId156"/>
    <p:sldId id="640" r:id="rId157"/>
    <p:sldId id="641" r:id="rId158"/>
    <p:sldId id="643" r:id="rId159"/>
    <p:sldId id="644" r:id="rId160"/>
    <p:sldId id="645" r:id="rId161"/>
    <p:sldId id="646" r:id="rId162"/>
    <p:sldId id="647" r:id="rId163"/>
    <p:sldId id="650" r:id="rId164"/>
    <p:sldId id="651" r:id="rId165"/>
    <p:sldId id="652" r:id="rId166"/>
    <p:sldId id="653" r:id="rId167"/>
    <p:sldId id="654" r:id="rId168"/>
    <p:sldId id="655" r:id="rId169"/>
    <p:sldId id="656" r:id="rId170"/>
    <p:sldId id="657" r:id="rId171"/>
    <p:sldId id="659" r:id="rId172"/>
    <p:sldId id="660" r:id="rId173"/>
    <p:sldId id="661" r:id="rId174"/>
    <p:sldId id="662" r:id="rId175"/>
    <p:sldId id="663" r:id="rId176"/>
    <p:sldId id="664" r:id="rId177"/>
    <p:sldId id="665" r:id="rId178"/>
    <p:sldId id="666" r:id="rId179"/>
    <p:sldId id="667" r:id="rId180"/>
    <p:sldId id="668" r:id="rId181"/>
    <p:sldId id="669" r:id="rId182"/>
    <p:sldId id="670" r:id="rId183"/>
    <p:sldId id="671" r:id="rId184"/>
    <p:sldId id="672" r:id="rId185"/>
    <p:sldId id="673" r:id="rId186"/>
    <p:sldId id="674" r:id="rId187"/>
    <p:sldId id="675" r:id="rId188"/>
  </p:sldIdLst>
  <p:sldSz cx="9144000" cy="5143500" type="screen16x9"/>
  <p:notesSz cx="6858000" cy="9144000"/>
  <p:embeddedFontLst>
    <p:embeddedFont>
      <p:font typeface="微软雅黑" panose="020B0503020204020204" pitchFamily="34" charset="-122"/>
      <p:regular r:id="rId193"/>
    </p:embeddedFont>
    <p:embeddedFont>
      <p:font typeface="Calibri" panose="020F0502020204030204" pitchFamily="34" charset="0"/>
      <p:regular r:id="rId194"/>
      <p:bold r:id="rId195"/>
      <p:italic r:id="rId196"/>
      <p:boldItalic r:id="rId197"/>
    </p:embeddedFont>
    <p:embeddedFont>
      <p:font typeface="黑体" panose="02010609060101010101" pitchFamily="2" charset="-122"/>
      <p:regular r:id="rId198"/>
    </p:embeddedFont>
    <p:embeddedFont>
      <p:font typeface="Arial Rounded MT Bold" panose="020F0704030504030204" pitchFamily="34" charset="0"/>
      <p:regular r:id="rId19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9900"/>
    <a:srgbClr val="99FFCC"/>
    <a:srgbClr val="00FF99"/>
    <a:srgbClr val="3333FF"/>
    <a:srgbClr val="99CCFF"/>
    <a:srgbClr val="00FFFF"/>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5657" autoAdjust="0"/>
    <p:restoredTop sz="94650" autoAdjust="0"/>
  </p:normalViewPr>
  <p:slideViewPr>
    <p:cSldViewPr snapToGrid="0">
      <p:cViewPr varScale="1">
        <p:scale>
          <a:sx n="138" d="100"/>
          <a:sy n="138" d="100"/>
        </p:scale>
        <p:origin x="-120" y="-2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font" Target="fonts/font7.fntdata"/><Relationship Id="rId198" Type="http://schemas.openxmlformats.org/officeDocument/2006/relationships/font" Target="fonts/font6.fntdata"/><Relationship Id="rId197" Type="http://schemas.openxmlformats.org/officeDocument/2006/relationships/font" Target="fonts/font5.fntdata"/><Relationship Id="rId196" Type="http://schemas.openxmlformats.org/officeDocument/2006/relationships/font" Target="fonts/font4.fntdata"/><Relationship Id="rId195" Type="http://schemas.openxmlformats.org/officeDocument/2006/relationships/font" Target="fonts/font3.fntdata"/><Relationship Id="rId194" Type="http://schemas.openxmlformats.org/officeDocument/2006/relationships/font" Target="fonts/font2.fntdata"/><Relationship Id="rId193" Type="http://schemas.openxmlformats.org/officeDocument/2006/relationships/font" Target="fonts/font1.fntdata"/><Relationship Id="rId192" Type="http://schemas.openxmlformats.org/officeDocument/2006/relationships/tableStyles" Target="tableStyles.xml"/><Relationship Id="rId191" Type="http://schemas.openxmlformats.org/officeDocument/2006/relationships/viewProps" Target="viewProps.xml"/><Relationship Id="rId190" Type="http://schemas.openxmlformats.org/officeDocument/2006/relationships/presProps" Target="presProps.xml"/><Relationship Id="rId19" Type="http://schemas.openxmlformats.org/officeDocument/2006/relationships/slide" Target="slides/slide17.xml"/><Relationship Id="rId189" Type="http://schemas.openxmlformats.org/officeDocument/2006/relationships/notesMaster" Target="notesMasters/notesMaster1.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anose="020B0503020204020204" pitchFamily="34" charset="-122"/>
                <a:ea typeface="微软雅黑" panose="020B0503020204020204" pitchFamily="34" charset="-122"/>
              </a:rPr>
              <a:t>谢希仁 编著</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a:t>
            </a:r>
            <a:r>
              <a:rPr lang="en-US" altLang="zh-CN" sz="1100" b="1" dirty="0" smtClean="0">
                <a:solidFill>
                  <a:srgbClr val="0070C0"/>
                </a:solidFill>
                <a:latin typeface="微软雅黑" panose="020B0503020204020204" pitchFamily="34" charset="-122"/>
                <a:ea typeface="微软雅黑" panose="020B0503020204020204" pitchFamily="34" charset="-122"/>
              </a:rPr>
              <a:t>(</a:t>
            </a:r>
            <a:r>
              <a:rPr lang="zh-CN" altLang="en-US" sz="1100" b="1" dirty="0" smtClean="0">
                <a:solidFill>
                  <a:srgbClr val="0070C0"/>
                </a:solidFill>
                <a:latin typeface="微软雅黑" panose="020B0503020204020204" pitchFamily="34" charset="-122"/>
                <a:ea typeface="微软雅黑" panose="020B0503020204020204" pitchFamily="34" charset="-122"/>
              </a:rPr>
              <a:t>第</a:t>
            </a:r>
            <a:r>
              <a:rPr lang="en-US" altLang="zh-CN" sz="1100" b="1" dirty="0" smtClean="0">
                <a:solidFill>
                  <a:srgbClr val="0070C0"/>
                </a:solidFill>
                <a:latin typeface="微软雅黑" panose="020B0503020204020204" pitchFamily="34" charset="-122"/>
                <a:ea typeface="微软雅黑" panose="020B0503020204020204" pitchFamily="34" charset="-122"/>
              </a:rPr>
              <a:t>7</a:t>
            </a:r>
            <a:r>
              <a:rPr lang="zh-CN" altLang="en-US" sz="1100" b="1" dirty="0" smtClean="0">
                <a:solidFill>
                  <a:srgbClr val="0070C0"/>
                </a:solidFill>
                <a:latin typeface="微软雅黑" panose="020B0503020204020204" pitchFamily="34" charset="-122"/>
                <a:ea typeface="微软雅黑" panose="020B0503020204020204" pitchFamily="34" charset="-122"/>
              </a:rPr>
              <a:t>版</a:t>
            </a:r>
            <a:r>
              <a:rPr lang="en-US" altLang="zh-CN" sz="1100" b="1" dirty="0" smtClean="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20" name="图片 1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oleObject" Target="../embeddings/oleObject3.bin"/><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 Type="http://schemas.openxmlformats.org/officeDocument/2006/relationships/oleObject" Target="../embeddings/oleObject1.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1.wmf"/><Relationship Id="rId1" Type="http://schemas.openxmlformats.org/officeDocument/2006/relationships/image" Target="../media/image15.wmf"/></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1.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image" Target="../media/image11.wmf"/></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image" Target="../media/image16.png"/><Relationship Id="rId2" Type="http://schemas.openxmlformats.org/officeDocument/2006/relationships/image" Target="../media/image17.wmf"/><Relationship Id="rId1" Type="http://schemas.openxmlformats.org/officeDocument/2006/relationships/image" Target="../media/image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1.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1.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wmf"/></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wmf"/></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wmf"/></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anose="020B0503020204020204" pitchFamily="34" charset="-122"/>
                <a:ea typeface="微软雅黑" panose="020B0503020204020204" pitchFamily="34" charset="-122"/>
              </a:rPr>
              <a:t>谢希仁 </a:t>
            </a:r>
            <a:r>
              <a:rPr lang="fr-FR" sz="1200" b="1" dirty="0" smtClean="0">
                <a:solidFill>
                  <a:srgbClr val="00B0F0"/>
                </a:solidFill>
                <a:latin typeface="微软雅黑" panose="020B0503020204020204" pitchFamily="34" charset="-122"/>
                <a:ea typeface="微软雅黑" panose="020B0503020204020204" pitchFamily="34" charset="-122"/>
              </a:rPr>
              <a:t> 编著</a:t>
            </a:r>
            <a:endParaRPr lang="fr-FR" sz="1200" b="1" dirty="0">
              <a:solidFill>
                <a:srgbClr val="00B0F0"/>
              </a:solidFill>
              <a:latin typeface="微软雅黑" panose="020B0503020204020204" pitchFamily="34" charset="-122"/>
              <a:ea typeface="微软雅黑" panose="020B0503020204020204"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计算机网络（第7版</a:t>
            </a:r>
            <a:r>
              <a:rPr lang="fr-FR" sz="1600" b="1" dirty="0" smtClean="0">
                <a:solidFill>
                  <a:srgbClr val="00B0F0"/>
                </a:solidFill>
                <a:latin typeface="微软雅黑" panose="020B0503020204020204" pitchFamily="34" charset="-122"/>
                <a:ea typeface="微软雅黑" panose="020B0503020204020204" pitchFamily="34" charset="-122"/>
              </a:rPr>
              <a:t>）</a:t>
            </a:r>
            <a:endParaRPr lang="fr-FR" sz="1600" b="1"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anose="020B0503020204020204" pitchFamily="34" charset="-122"/>
                <a:ea typeface="微软雅黑" panose="020B0503020204020204" pitchFamily="34" charset="-122"/>
              </a:rPr>
              <a:t>数</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据</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链</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路</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anose="020B0503020204020204" pitchFamily="34" charset="-122"/>
                <a:ea typeface="微软雅黑" panose="020B0503020204020204" pitchFamily="34" charset="-122"/>
              </a:rPr>
              <a:t>第 </a:t>
            </a:r>
            <a:r>
              <a:rPr lang="fr-FR" altLang="zh-CN" sz="2800" b="1" dirty="0">
                <a:solidFill>
                  <a:schemeClr val="bg1"/>
                </a:solidFill>
                <a:latin typeface="微软雅黑" panose="020B0503020204020204" pitchFamily="34" charset="-122"/>
                <a:ea typeface="微软雅黑" panose="020B0503020204020204" pitchFamily="34" charset="-122"/>
              </a:rPr>
              <a:t>3</a:t>
            </a:r>
            <a:r>
              <a:rPr lang="fr-FR" altLang="zh-CN" sz="2800" b="1" dirty="0" smtClean="0">
                <a:solidFill>
                  <a:schemeClr val="bg1"/>
                </a:solidFill>
                <a:latin typeface="微软雅黑" panose="020B0503020204020204" pitchFamily="34" charset="-122"/>
                <a:ea typeface="微软雅黑" panose="020B0503020204020204" pitchFamily="34" charset="-122"/>
              </a:rPr>
              <a:t>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877" y="2916846"/>
            <a:ext cx="1198400" cy="2850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587184"/>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404622"/>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75355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337569"/>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注意到，成功发送一个帧需要占用信道的时间是 </a:t>
            </a:r>
            <a:r>
              <a:rPr lang="en-US" altLang="zh-CN" sz="2000" b="1" i="1" dirty="0">
                <a:solidFill>
                  <a:srgbClr val="0000FF"/>
                </a:solidFill>
                <a:latin typeface="微软雅黑" panose="020B0503020204020204" pitchFamily="34" charset="-122"/>
                <a:ea typeface="微软雅黑" panose="020B0503020204020204" pitchFamily="34" charset="-122"/>
              </a:rPr>
              <a:t>T</a:t>
            </a:r>
            <a:r>
              <a:rPr lang="en-US" altLang="zh-CN" sz="2000" b="1" i="1" baseline="-25000" dirty="0">
                <a:solidFill>
                  <a:srgbClr val="0000FF"/>
                </a:solidFill>
                <a:latin typeface="微软雅黑" panose="020B0503020204020204" pitchFamily="34" charset="-122"/>
                <a:ea typeface="微软雅黑" panose="020B0503020204020204" pitchFamily="34" charset="-122"/>
              </a:rPr>
              <a:t>0</a:t>
            </a:r>
            <a:r>
              <a:rPr lang="en-US" altLang="zh-CN" sz="2000" b="1" dirty="0">
                <a:solidFill>
                  <a:srgbClr val="0000FF"/>
                </a:solidFill>
                <a:latin typeface="微软雅黑" panose="020B0503020204020204" pitchFamily="34" charset="-122"/>
                <a:ea typeface="微软雅黑" panose="020B0503020204020204" pitchFamily="34" charset="-122"/>
              </a:rPr>
              <a:t> + </a:t>
            </a:r>
            <a:r>
              <a:rPr lang="en-US" altLang="zh-CN" sz="2000" b="1" i="1" dirty="0">
                <a:solidFill>
                  <a:srgbClr val="0000FF"/>
                </a:solidFill>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比这个帧的发送时间要多一个单程端到端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这是因为当一个站发送完最后一个比特时，这个比特还要在以太网上传播。</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在最极端的情况下，发送站在传输媒体的一端，而比特在媒体上传输到另一端所需的时间是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zh-CN" altLang="en-US"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94200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64097" y="918911"/>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2455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它是以太网单程端到端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a:t>
            </a:r>
            <a:r>
              <a:rPr lang="zh-CN" altLang="en-US" sz="2000" b="1" dirty="0">
                <a:latin typeface="微软雅黑" panose="020B0503020204020204" pitchFamily="34" charset="-122"/>
                <a:ea typeface="微软雅黑" panose="020B0503020204020204" pitchFamily="34" charset="-122"/>
              </a:rPr>
              <a:t>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838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60763"/>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3858768" y="2091628"/>
          <a:ext cx="1570596" cy="608011"/>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Equation.3">
                  <p:embed/>
                </p:oleObj>
              </mc:Choice>
              <mc:Fallback>
                <p:oleObj name="公式" r:id="rId1" imgW="13106400" imgH="5486400" progId="Equation.3">
                  <p:embed/>
                  <p:pic>
                    <p:nvPicPr>
                      <p:cNvPr id="0" name="图片 1024"/>
                      <p:cNvPicPr>
                        <a:picLocks noChangeAspect="1"/>
                      </p:cNvPicPr>
                      <p:nvPr/>
                    </p:nvPicPr>
                    <p:blipFill>
                      <a:blip r:embed="rId2"/>
                      <a:stretch>
                        <a:fillRect/>
                      </a:stretch>
                    </p:blipFill>
                    <p:spPr>
                      <a:xfrm>
                        <a:off x="3858768" y="2091628"/>
                        <a:ext cx="1570596" cy="608011"/>
                      </a:xfrm>
                      <a:prstGeom prst="rect">
                        <a:avLst/>
                      </a:prstGeom>
                      <a:solidFill>
                        <a:srgbClr val="99FFCC"/>
                      </a:solidFill>
                      <a:ln w="12700" cap="flat" cmpd="sng">
                        <a:solidFill>
                          <a:srgbClr val="000000"/>
                        </a:solidFill>
                        <a:prstDash val="solid"/>
                        <a:miter/>
                        <a:headEnd type="none" w="med" len="med"/>
                        <a:tailEnd type="none" w="med" len="med"/>
                      </a:ln>
                    </p:spPr>
                  </p:pic>
                </p:oleObj>
              </mc:Fallback>
            </mc:AlternateContent>
          </a:graphicData>
        </a:graphic>
      </p:graphicFrame>
      <p:grpSp>
        <p:nvGrpSpPr>
          <p:cNvPr id="11" name="组合 10"/>
          <p:cNvGrpSpPr/>
          <p:nvPr/>
        </p:nvGrpSpPr>
        <p:grpSpPr>
          <a:xfrm>
            <a:off x="502921" y="2827268"/>
            <a:ext cx="8129015" cy="1516131"/>
            <a:chOff x="502921" y="3604946"/>
            <a:chExt cx="8129015" cy="1516131"/>
          </a:xfrm>
        </p:grpSpPr>
        <p:sp>
          <p:nvSpPr>
            <p:cNvPr id="12" name="对角圆角矩形 11"/>
            <p:cNvSpPr/>
            <p:nvPr/>
          </p:nvSpPr>
          <p:spPr>
            <a:xfrm>
              <a:off x="502921" y="3604946"/>
              <a:ext cx="8129015" cy="15161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14091"/>
              <a:ext cx="7075713" cy="1477328"/>
            </a:xfrm>
            <a:prstGeom prst="rect">
              <a:avLst/>
            </a:prstGeom>
          </p:spPr>
          <p:txBody>
            <a:bodyPr wrap="square">
              <a:spAutoFit/>
            </a:bodyPr>
            <a:lstStyle/>
            <a:p>
              <a:pPr>
                <a:lnSpc>
                  <a:spcPts val="2700"/>
                </a:lnSpc>
              </a:pPr>
              <a:r>
                <a:rPr lang="en-US" altLang="zh-CN"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chemeClr val="bg1"/>
                  </a:solidFill>
                  <a:latin typeface="微软雅黑" panose="020B0503020204020204" pitchFamily="34" charset="-122"/>
                  <a:ea typeface="微软雅黑" panose="020B0503020204020204" pitchFamily="34" charset="-122"/>
                </a:rPr>
                <a:t> → 0</a:t>
              </a:r>
              <a:r>
                <a:rPr lang="zh-CN" altLang="en-US" b="1" dirty="0">
                  <a:solidFill>
                    <a:schemeClr val="bg1"/>
                  </a:solidFill>
                  <a:latin typeface="微软雅黑" panose="020B0503020204020204" pitchFamily="34" charset="-122"/>
                  <a:ea typeface="微软雅黑" panose="020B0503020204020204" pitchFamily="34" charset="-122"/>
                </a:rPr>
                <a:t>，表示一发生碰撞就立即可以检测出来，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1055" name="Object 31"/>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2" name="公式" r:id="rId3" imgW="3048000" imgH="3352800" progId="Equation.3">
                  <p:embed/>
                </p:oleObj>
              </mc:Choice>
              <mc:Fallback>
                <p:oleObj name="公式" r:id="rId3" imgW="3048000" imgH="3352800" progId="Equation.3">
                  <p:embed/>
                  <p:pic>
                    <p:nvPicPr>
                      <p:cNvPr id="0" name="图片 1054"/>
                      <p:cNvPicPr>
                        <a:picLocks noChangeAspect="1"/>
                      </p:cNvPicPr>
                      <p:nvPr/>
                    </p:nvPicPr>
                    <p:blipFill>
                      <a:blip r:embed="rId4"/>
                      <a:stretch>
                        <a:fillRect/>
                      </a:stretch>
                    </p:blipFill>
                    <p:spPr>
                      <a:xfrm>
                        <a:off x="4508500" y="2501900"/>
                        <a:ext cx="127000" cy="139700"/>
                      </a:xfrm>
                      <a:prstGeom prst="rect">
                        <a:avLst/>
                      </a:prstGeom>
                      <a:noFill/>
                      <a:ln w="9525">
                        <a:noFill/>
                      </a:ln>
                    </p:spPr>
                  </p:pic>
                </p:oleObj>
              </mc:Fallback>
            </mc:AlternateContent>
          </a:graphicData>
        </a:graphic>
      </p:graphicFrame>
      <p:graphicFrame>
        <p:nvGraphicFramePr>
          <p:cNvPr id="1056" name="Object 32"/>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3" name="公式" r:id="rId5" imgW="3048000" imgH="3352800" progId="Equation.3">
                  <p:embed/>
                </p:oleObj>
              </mc:Choice>
              <mc:Fallback>
                <p:oleObj name="公式" r:id="rId5" imgW="3048000" imgH="3352800" progId="Equation.3">
                  <p:embed/>
                  <p:pic>
                    <p:nvPicPr>
                      <p:cNvPr id="0" name="图片 1055"/>
                      <p:cNvPicPr>
                        <a:picLocks noChangeAspect="1"/>
                      </p:cNvPicPr>
                      <p:nvPr/>
                    </p:nvPicPr>
                    <p:blipFill>
                      <a:blip r:embed="rId4"/>
                      <a:stretch>
                        <a:fillRect/>
                      </a:stretch>
                    </p:blipFill>
                    <p:spPr>
                      <a:xfrm>
                        <a:off x="4508500" y="2501900"/>
                        <a:ext cx="127000" cy="1397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55702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值应当尽可能小些。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对以太网参数 </a:t>
            </a:r>
            <a:r>
              <a:rPr lang="en-US" altLang="zh-CN" sz="2000" b="1" i="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的要求是：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当数据率一定时，以太网的连线的长度受到限制，</a:t>
            </a:r>
            <a:r>
              <a:rPr lang="zh-CN" altLang="en-US" sz="2000" b="1" dirty="0" smtClean="0">
                <a:latin typeface="微软雅黑" panose="020B0503020204020204" pitchFamily="34" charset="-122"/>
                <a:ea typeface="微软雅黑" panose="020B0503020204020204" pitchFamily="34" charset="-122"/>
              </a:rPr>
              <a:t>否则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数值会太大。</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以太网的帧长不能太短，否则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11614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1138367"/>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072393"/>
            <a:ext cx="8129015" cy="1567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Wingdings" panose="05000000000000000000" pitchFamily="2" charset="2"/>
              <a:buChar char="l"/>
            </a:pPr>
            <a:r>
              <a:rPr lang="zh-CN" altLang="en-US" sz="1700" b="1" dirty="0">
                <a:latin typeface="微软雅黑" panose="020B0503020204020204" pitchFamily="34" charset="-122"/>
                <a:ea typeface="微软雅黑" panose="020B0503020204020204" pitchFamily="34" charset="-122"/>
              </a:rPr>
              <a:t>在理想化的情况下，以太网上的各站发送数据都不会产生碰撞（这显然已经</a:t>
            </a:r>
            <a:r>
              <a:rPr lang="zh-CN" altLang="en-US" sz="1700" b="1" dirty="0" smtClean="0">
                <a:latin typeface="微软雅黑" panose="020B0503020204020204" pitchFamily="34" charset="-122"/>
                <a:ea typeface="微软雅黑" panose="020B0503020204020204" pitchFamily="34" charset="-122"/>
              </a:rPr>
              <a:t>不是 </a:t>
            </a:r>
            <a:r>
              <a:rPr lang="en-US" altLang="zh-CN" sz="1700" b="1" dirty="0" smtClean="0">
                <a:latin typeface="微软雅黑" panose="020B0503020204020204" pitchFamily="34" charset="-122"/>
                <a:ea typeface="微软雅黑" panose="020B0503020204020204" pitchFamily="34" charset="-122"/>
              </a:rPr>
              <a:t>CSMA/CD</a:t>
            </a:r>
            <a:r>
              <a:rPr lang="zh-CN" altLang="en-US" sz="1700" b="1" dirty="0">
                <a:latin typeface="微软雅黑" panose="020B0503020204020204" pitchFamily="34" charset="-122"/>
                <a:ea typeface="微软雅黑" panose="020B0503020204020204" pitchFamily="34" charset="-122"/>
              </a:rPr>
              <a:t>，而是需要使用一种特殊的调度方法），即总线一旦空闲就有某一个站立即发送数据。</a:t>
            </a:r>
            <a:endParaRPr lang="zh-CN" altLang="en-US" sz="1700" b="1" dirty="0">
              <a:latin typeface="微软雅黑" panose="020B0503020204020204" pitchFamily="34" charset="-122"/>
              <a:ea typeface="微软雅黑" panose="020B0503020204020204" pitchFamily="34" charset="-122"/>
            </a:endParaRPr>
          </a:p>
          <a:p>
            <a:pPr marL="342900" indent="-342900" eaLnBrk="0" hangingPunct="0">
              <a:lnSpc>
                <a:spcPts val="2300"/>
              </a:lnSpc>
              <a:buClr>
                <a:srgbClr val="0070C0"/>
              </a:buClr>
              <a:buFont typeface="Wingdings" panose="05000000000000000000" pitchFamily="2" charset="2"/>
              <a:buChar char="l"/>
            </a:pPr>
            <a:r>
              <a:rPr lang="zh-CN" altLang="en-US" sz="1700" b="1" dirty="0">
                <a:latin typeface="微软雅黑" panose="020B0503020204020204" pitchFamily="34" charset="-122"/>
                <a:ea typeface="微软雅黑" panose="020B0503020204020204" pitchFamily="34" charset="-122"/>
              </a:rPr>
              <a:t>发送一帧占用线路的时间是 </a:t>
            </a:r>
            <a:r>
              <a:rPr lang="en-US" altLang="zh-CN" sz="1700" b="1" i="1" dirty="0">
                <a:latin typeface="微软雅黑" panose="020B0503020204020204" pitchFamily="34" charset="-122"/>
                <a:ea typeface="微软雅黑" panose="020B0503020204020204" pitchFamily="34" charset="-122"/>
              </a:rPr>
              <a:t>T</a:t>
            </a:r>
            <a:r>
              <a:rPr lang="en-US" altLang="zh-CN" sz="1700" b="1" baseline="-25000" dirty="0">
                <a:latin typeface="微软雅黑" panose="020B0503020204020204" pitchFamily="34" charset="-122"/>
                <a:ea typeface="微软雅黑" panose="020B0503020204020204" pitchFamily="34" charset="-122"/>
              </a:rPr>
              <a:t>0</a:t>
            </a:r>
            <a:r>
              <a:rPr lang="en-US" altLang="zh-CN" sz="1700" b="1" dirty="0">
                <a:latin typeface="微软雅黑" panose="020B0503020204020204" pitchFamily="34" charset="-122"/>
                <a:ea typeface="微软雅黑" panose="020B0503020204020204" pitchFamily="34" charset="-122"/>
              </a:rPr>
              <a:t> </a:t>
            </a:r>
            <a:r>
              <a:rPr lang="en-US" altLang="zh-CN" sz="1700" b="1" dirty="0" smtClean="0">
                <a:latin typeface="微软雅黑" panose="020B0503020204020204" pitchFamily="34" charset="-122"/>
                <a:ea typeface="微软雅黑" panose="020B0503020204020204" pitchFamily="34" charset="-122"/>
              </a:rPr>
              <a:t>+</a:t>
            </a:r>
            <a:r>
              <a:rPr lang="zh-CN" altLang="en-US" sz="1700" b="1" dirty="0">
                <a:latin typeface="微软雅黑" panose="020B0503020204020204" pitchFamily="34" charset="-122"/>
                <a:ea typeface="微软雅黑" panose="020B0503020204020204" pitchFamily="34" charset="-122"/>
              </a:rPr>
              <a:t> </a:t>
            </a:r>
            <a:r>
              <a:rPr lang="en-US" altLang="zh-CN" sz="1700" b="1" i="1" dirty="0">
                <a:latin typeface="微软雅黑" panose="020B0503020204020204" pitchFamily="34" charset="-122"/>
                <a:ea typeface="微软雅黑" panose="020B0503020204020204" pitchFamily="34" charset="-122"/>
                <a:sym typeface="Symbol" panose="05050102010706020507"/>
              </a:rPr>
              <a:t> </a:t>
            </a:r>
            <a:r>
              <a:rPr lang="zh-CN" altLang="en-US" sz="1700" b="1" i="1" dirty="0">
                <a:latin typeface="微软雅黑" panose="020B0503020204020204" pitchFamily="34" charset="-122"/>
                <a:ea typeface="微软雅黑" panose="020B0503020204020204" pitchFamily="34" charset="-122"/>
                <a:sym typeface="Symbol" panose="05050102010706020507"/>
              </a:rPr>
              <a:t>，</a:t>
            </a:r>
            <a:r>
              <a:rPr lang="zh-CN" altLang="en-US" sz="1700" b="1" dirty="0" smtClean="0">
                <a:latin typeface="微软雅黑" panose="020B0503020204020204" pitchFamily="34" charset="-122"/>
                <a:ea typeface="微软雅黑" panose="020B0503020204020204" pitchFamily="34" charset="-122"/>
              </a:rPr>
              <a:t>而</a:t>
            </a:r>
            <a:r>
              <a:rPr lang="zh-CN" altLang="en-US" sz="1700" b="1" dirty="0">
                <a:latin typeface="微软雅黑" panose="020B0503020204020204" pitchFamily="34" charset="-122"/>
                <a:ea typeface="微软雅黑" panose="020B0503020204020204" pitchFamily="34" charset="-122"/>
              </a:rPr>
              <a:t>帧本身的发送时间是 </a:t>
            </a:r>
            <a:r>
              <a:rPr lang="en-US" altLang="zh-CN" sz="1700" b="1" i="1" dirty="0">
                <a:latin typeface="微软雅黑" panose="020B0503020204020204" pitchFamily="34" charset="-122"/>
                <a:ea typeface="微软雅黑" panose="020B0503020204020204" pitchFamily="34" charset="-122"/>
              </a:rPr>
              <a:t>T</a:t>
            </a:r>
            <a:r>
              <a:rPr lang="en-US" altLang="zh-CN" sz="1700" b="1" baseline="-25000" dirty="0">
                <a:latin typeface="微软雅黑" panose="020B0503020204020204" pitchFamily="34" charset="-122"/>
                <a:ea typeface="微软雅黑" panose="020B0503020204020204" pitchFamily="34" charset="-122"/>
              </a:rPr>
              <a:t>0</a:t>
            </a:r>
            <a:r>
              <a:rPr lang="zh-CN" altLang="en-US" sz="1700" b="1" dirty="0">
                <a:latin typeface="微软雅黑" panose="020B0503020204020204" pitchFamily="34" charset="-122"/>
                <a:ea typeface="微软雅黑" panose="020B0503020204020204" pitchFamily="34" charset="-122"/>
              </a:rPr>
              <a:t>。</a:t>
            </a:r>
            <a:r>
              <a:rPr lang="zh-CN" altLang="en-US" sz="1700" b="1" dirty="0" smtClean="0">
                <a:latin typeface="微软雅黑" panose="020B0503020204020204" pitchFamily="34" charset="-122"/>
                <a:ea typeface="微软雅黑" panose="020B0503020204020204" pitchFamily="34" charset="-122"/>
              </a:rPr>
              <a:t>于是，我们</a:t>
            </a:r>
            <a:r>
              <a:rPr lang="zh-CN" altLang="en-US" sz="1700" b="1" dirty="0">
                <a:latin typeface="微软雅黑" panose="020B0503020204020204" pitchFamily="34" charset="-122"/>
                <a:ea typeface="微软雅黑" panose="020B0503020204020204" pitchFamily="34" charset="-122"/>
              </a:rPr>
              <a:t>可计算出理想情况下的极限信道利用率 </a:t>
            </a:r>
            <a:r>
              <a:rPr lang="en-US" altLang="zh-CN" sz="1700" b="1" i="1" dirty="0" err="1">
                <a:latin typeface="微软雅黑" panose="020B0503020204020204" pitchFamily="34" charset="-122"/>
                <a:ea typeface="微软雅黑" panose="020B0503020204020204" pitchFamily="34" charset="-122"/>
              </a:rPr>
              <a:t>S</a:t>
            </a:r>
            <a:r>
              <a:rPr lang="en-US" altLang="zh-CN" sz="1700" b="1" baseline="-25000" dirty="0" err="1">
                <a:latin typeface="微软雅黑" panose="020B0503020204020204" pitchFamily="34" charset="-122"/>
                <a:ea typeface="微软雅黑" panose="020B0503020204020204" pitchFamily="34" charset="-122"/>
              </a:rPr>
              <a:t>max</a:t>
            </a:r>
            <a:r>
              <a:rPr lang="en-US" altLang="zh-CN" sz="1700" b="1" dirty="0">
                <a:latin typeface="微软雅黑" panose="020B0503020204020204" pitchFamily="34" charset="-122"/>
                <a:ea typeface="微软雅黑" panose="020B0503020204020204" pitchFamily="34" charset="-122"/>
              </a:rPr>
              <a:t> </a:t>
            </a:r>
            <a:r>
              <a:rPr lang="zh-CN" altLang="en-US" sz="1700" b="1" dirty="0">
                <a:latin typeface="微软雅黑" panose="020B0503020204020204" pitchFamily="34" charset="-122"/>
                <a:ea typeface="微软雅黑" panose="020B0503020204020204" pitchFamily="34" charset="-122"/>
              </a:rPr>
              <a:t>为： </a:t>
            </a:r>
            <a:endParaRPr lang="zh-CN" altLang="en-US" sz="17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53735"/>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11175" y="2743200"/>
          <a:ext cx="3281363" cy="1003300"/>
        </p:xfrm>
        <a:graphic>
          <a:graphicData uri="http://schemas.openxmlformats.org/presentationml/2006/ole">
            <mc:AlternateContent xmlns:mc="http://schemas.openxmlformats.org/markup-compatibility/2006">
              <mc:Choice xmlns:v="urn:schemas-microsoft-com:vml" Requires="v">
                <p:oleObj spid="_x0000_s2049" name="公式" r:id="rId1" imgW="30480000" imgH="10363200" progId="Equation.3">
                  <p:embed/>
                </p:oleObj>
              </mc:Choice>
              <mc:Fallback>
                <p:oleObj name="公式" r:id="rId1" imgW="30480000" imgH="10363200" progId="Equation.3">
                  <p:embed/>
                  <p:pic>
                    <p:nvPicPr>
                      <p:cNvPr id="0" name="图片 2048"/>
                      <p:cNvPicPr>
                        <a:picLocks noChangeAspect="1"/>
                      </p:cNvPicPr>
                      <p:nvPr/>
                    </p:nvPicPr>
                    <p:blipFill>
                      <a:blip r:embed="rId2"/>
                      <a:stretch>
                        <a:fillRect/>
                      </a:stretch>
                    </p:blipFill>
                    <p:spPr>
                      <a:xfrm>
                        <a:off x="511175" y="2743200"/>
                        <a:ext cx="3281363" cy="1003300"/>
                      </a:xfrm>
                      <a:prstGeom prst="rect">
                        <a:avLst/>
                      </a:prstGeom>
                      <a:solidFill>
                        <a:srgbClr val="99FFCC"/>
                      </a:solidFill>
                      <a:ln w="9525" cap="flat" cmpd="sng">
                        <a:solidFill>
                          <a:srgbClr val="000000"/>
                        </a:solidFill>
                        <a:prstDash val="solid"/>
                        <a:miter/>
                        <a:headEnd type="none" w="med" len="med"/>
                        <a:tailEnd type="none" w="med" len="med"/>
                      </a:ln>
                    </p:spPr>
                  </p:pic>
                </p:oleObj>
              </mc:Fallback>
            </mc:AlternateContent>
          </a:graphicData>
        </a:graphic>
      </p:graphicFrame>
      <p:grpSp>
        <p:nvGrpSpPr>
          <p:cNvPr id="10" name="组合 9"/>
          <p:cNvGrpSpPr/>
          <p:nvPr/>
        </p:nvGrpSpPr>
        <p:grpSpPr>
          <a:xfrm>
            <a:off x="4087369" y="2669925"/>
            <a:ext cx="4544568" cy="1728340"/>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99874"/>
            </a:xfrm>
            <a:prstGeom prst="rect">
              <a:avLst/>
            </a:prstGeom>
          </p:spPr>
          <p:txBody>
            <a:bodyPr wrap="square">
              <a:spAutoFit/>
            </a:bodyPr>
            <a:lstStyle/>
            <a:p>
              <a:pPr marL="285750" indent="-285750">
                <a:lnSpc>
                  <a:spcPts val="2300"/>
                </a:lnSpc>
                <a:buFont typeface="Wingdings" panose="05000000000000000000" pitchFamily="2" charset="2"/>
                <a:buChar char="l"/>
              </a:pPr>
              <a:r>
                <a:rPr lang="zh-CN" altLang="en-US" sz="1500" b="1" dirty="0">
                  <a:solidFill>
                    <a:schemeClr val="bg1"/>
                  </a:solidFill>
                  <a:latin typeface="微软雅黑" panose="020B0503020204020204" pitchFamily="34" charset="-122"/>
                  <a:ea typeface="微软雅黑" panose="020B0503020204020204" pitchFamily="34" charset="-122"/>
                </a:rPr>
                <a:t>只有当参数 </a:t>
              </a:r>
              <a:r>
                <a:rPr lang="en-US" altLang="zh-CN" sz="16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1500" b="1" dirty="0" smtClean="0">
                  <a:solidFill>
                    <a:schemeClr val="bg1"/>
                  </a:solidFill>
                  <a:latin typeface="微软雅黑" panose="020B0503020204020204" pitchFamily="34" charset="-122"/>
                  <a:ea typeface="微软雅黑" panose="020B0503020204020204" pitchFamily="34" charset="-122"/>
                </a:rPr>
                <a:t> </a:t>
              </a:r>
              <a:r>
                <a:rPr lang="zh-CN" altLang="en-US" sz="1500" b="1" dirty="0">
                  <a:solidFill>
                    <a:schemeClr val="bg1"/>
                  </a:solidFill>
                  <a:latin typeface="微软雅黑" panose="020B0503020204020204" pitchFamily="34" charset="-122"/>
                  <a:ea typeface="微软雅黑" panose="020B0503020204020204" pitchFamily="34" charset="-122"/>
                </a:rPr>
                <a:t>远小于 </a:t>
              </a:r>
              <a:r>
                <a:rPr lang="en-US" altLang="zh-CN" sz="1500" b="1" dirty="0">
                  <a:solidFill>
                    <a:schemeClr val="bg1"/>
                  </a:solidFill>
                  <a:latin typeface="微软雅黑" panose="020B0503020204020204" pitchFamily="34" charset="-122"/>
                  <a:ea typeface="微软雅黑" panose="020B0503020204020204" pitchFamily="34" charset="-122"/>
                </a:rPr>
                <a:t>1 </a:t>
              </a:r>
              <a:r>
                <a:rPr lang="zh-CN" altLang="en-US" sz="1500" b="1" dirty="0">
                  <a:solidFill>
                    <a:schemeClr val="bg1"/>
                  </a:solidFill>
                  <a:latin typeface="微软雅黑" panose="020B0503020204020204" pitchFamily="34" charset="-122"/>
                  <a:ea typeface="微软雅黑" panose="020B0503020204020204" pitchFamily="34" charset="-122"/>
                </a:rPr>
                <a:t>才能得到尽可能高的极限信道利用率。</a:t>
              </a:r>
              <a:endParaRPr lang="zh-CN" altLang="en-US" sz="1500" b="1" dirty="0">
                <a:solidFill>
                  <a:schemeClr val="bg1"/>
                </a:solidFill>
                <a:latin typeface="微软雅黑" panose="020B0503020204020204" pitchFamily="34" charset="-122"/>
                <a:ea typeface="微软雅黑" panose="020B0503020204020204" pitchFamily="34" charset="-122"/>
              </a:endParaRPr>
            </a:p>
            <a:p>
              <a:pPr marL="285750" indent="-285750">
                <a:lnSpc>
                  <a:spcPts val="2300"/>
                </a:lnSpc>
                <a:buFont typeface="Wingdings" panose="05000000000000000000" pitchFamily="2" charset="2"/>
                <a:buChar char="l"/>
              </a:pPr>
              <a:r>
                <a:rPr lang="zh-CN" altLang="en-US" sz="1500" b="1" dirty="0">
                  <a:solidFill>
                    <a:schemeClr val="bg1"/>
                  </a:solidFill>
                  <a:latin typeface="微软雅黑" panose="020B0503020204020204" pitchFamily="34" charset="-122"/>
                  <a:ea typeface="微软雅黑" panose="020B0503020204020204" pitchFamily="34" charset="-122"/>
                </a:rPr>
                <a:t>据统计，当以太网的利用率达到 </a:t>
              </a:r>
              <a:r>
                <a:rPr lang="en-US" altLang="zh-CN" sz="1500" b="1" dirty="0">
                  <a:solidFill>
                    <a:schemeClr val="bg1"/>
                  </a:solidFill>
                  <a:latin typeface="微软雅黑" panose="020B0503020204020204" pitchFamily="34" charset="-122"/>
                  <a:ea typeface="微软雅黑" panose="020B0503020204020204" pitchFamily="34" charset="-122"/>
                </a:rPr>
                <a:t>30</a:t>
              </a:r>
              <a:r>
                <a:rPr lang="en-US" altLang="zh-CN" sz="1500" b="1" dirty="0" smtClean="0">
                  <a:solidFill>
                    <a:schemeClr val="bg1"/>
                  </a:solidFill>
                  <a:latin typeface="微软雅黑" panose="020B0503020204020204" pitchFamily="34" charset="-122"/>
                  <a:ea typeface="微软雅黑" panose="020B0503020204020204" pitchFamily="34" charset="-122"/>
                </a:rPr>
                <a:t>% </a:t>
              </a:r>
              <a:r>
                <a:rPr lang="zh-CN" altLang="en-US" sz="1500" b="1" dirty="0" smtClean="0">
                  <a:solidFill>
                    <a:schemeClr val="bg1"/>
                  </a:solidFill>
                  <a:latin typeface="微软雅黑" panose="020B0503020204020204" pitchFamily="34" charset="-122"/>
                  <a:ea typeface="微软雅黑" panose="020B0503020204020204" pitchFamily="34" charset="-122"/>
                </a:rPr>
                <a:t>时</a:t>
              </a:r>
              <a:r>
                <a:rPr lang="zh-CN" altLang="en-US" sz="1500" b="1" dirty="0">
                  <a:solidFill>
                    <a:schemeClr val="bg1"/>
                  </a:solidFill>
                  <a:latin typeface="微软雅黑" panose="020B0503020204020204" pitchFamily="34" charset="-122"/>
                  <a:ea typeface="微软雅黑" panose="020B0503020204020204" pitchFamily="34" charset="-122"/>
                </a:rPr>
                <a:t>就已经处于重载的情况。很多的网络容量被网上的碰撞消耗掉了。</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40416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1371034"/>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817186"/>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重点介绍：</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在局域网中，</a:t>
            </a:r>
            <a:r>
              <a:rPr lang="zh-CN" altLang="en-US" sz="2000" b="1" dirty="0">
                <a:solidFill>
                  <a:srgbClr val="0000FF"/>
                </a:solidFill>
                <a:latin typeface="微软雅黑" panose="020B0503020204020204" pitchFamily="34" charset="-122"/>
                <a:ea typeface="微软雅黑" panose="020B0503020204020204" pitchFamily="34" charset="-122"/>
              </a:rPr>
              <a:t>硬件地址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802 </a:t>
            </a:r>
            <a:r>
              <a:rPr lang="zh-CN" altLang="en-US" sz="2000" b="1" dirty="0">
                <a:latin typeface="微软雅黑" panose="020B0503020204020204" pitchFamily="34" charset="-122"/>
                <a:ea typeface="微软雅黑" panose="020B0503020204020204" pitchFamily="34" charset="-122"/>
              </a:rPr>
              <a:t>标准所说的“地址”严格地讲应当是每一个站的“</a:t>
            </a:r>
            <a:r>
              <a:rPr lang="zh-CN" altLang="en-US" sz="2000" b="1" dirty="0">
                <a:solidFill>
                  <a:srgbClr val="0000FF"/>
                </a:solidFill>
                <a:latin typeface="微软雅黑" panose="020B0503020204020204" pitchFamily="34" charset="-122"/>
                <a:ea typeface="微软雅黑" panose="020B0503020204020204" pitchFamily="34" charset="-122"/>
              </a:rPr>
              <a:t>名字</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标识符</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但鉴于大家都早已习惯了将这种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位的“名字”称为“地址”，所以本书也采用这种习惯用法，尽管这种说法并不太严格。</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89727"/>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2921" y="3143531"/>
            <a:ext cx="8129015" cy="1209012"/>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1"/>
              <a:ext cx="7598664" cy="1211450"/>
            </a:xfrm>
            <a:prstGeom prst="rect">
              <a:avLst/>
            </a:prstGeom>
          </p:spPr>
          <p:txBody>
            <a:bodyPr wrap="square">
              <a:spAutoFit/>
            </a:bodyPr>
            <a:lstStyle/>
            <a:p>
              <a:pPr>
                <a:lnSpc>
                  <a:spcPts val="2700"/>
                </a:lnSpc>
              </a:pPr>
              <a:r>
                <a:rPr lang="zh-CN" altLang="en-US" b="1" dirty="0">
                  <a:solidFill>
                    <a:schemeClr val="bg1"/>
                  </a:solidFill>
                  <a:latin typeface="微软雅黑" panose="020B0503020204020204" pitchFamily="34" charset="-122"/>
                  <a:ea typeface="微软雅黑" panose="020B0503020204020204" pitchFamily="3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位“地址”应当是某个接口的标识符。</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3120282"/>
            <a:ext cx="8074151" cy="12048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0" y="636344"/>
            <a:ext cx="807415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4960"/>
            <a:ext cx="2384692"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502920" y="950457"/>
            <a:ext cx="8074152" cy="2169825"/>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IEEE 802 </a:t>
            </a:r>
            <a:r>
              <a:rPr lang="zh-CN" altLang="en-US" b="1" dirty="0">
                <a:latin typeface="微软雅黑" panose="020B0503020204020204" pitchFamily="34" charset="-122"/>
                <a:ea typeface="微软雅黑" panose="020B0503020204020204" pitchFamily="34" charset="-122"/>
              </a:rPr>
              <a:t>标准规定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地址字段可采用 </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字节 </a:t>
            </a:r>
            <a:r>
              <a:rPr lang="en-US" altLang="zh-CN" b="1" dirty="0">
                <a:latin typeface="微软雅黑" panose="020B0503020204020204" pitchFamily="34" charset="-122"/>
                <a:ea typeface="微软雅黑" panose="020B0503020204020204" pitchFamily="34" charset="-122"/>
              </a:rPr>
              <a:t>( 48</a:t>
            </a:r>
            <a:r>
              <a:rPr lang="zh-CN" altLang="en-US" b="1" dirty="0">
                <a:latin typeface="微软雅黑" panose="020B0503020204020204" pitchFamily="34" charset="-122"/>
                <a:ea typeface="微软雅黑" panose="020B0503020204020204" pitchFamily="34" charset="-122"/>
              </a:rPr>
              <a:t>位</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或 </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字节 </a:t>
            </a:r>
            <a:r>
              <a:rPr lang="en-US" altLang="zh-CN" b="1" dirty="0">
                <a:latin typeface="微软雅黑" panose="020B0503020204020204" pitchFamily="34" charset="-122"/>
                <a:ea typeface="微软雅黑" panose="020B0503020204020204" pitchFamily="34" charset="-122"/>
              </a:rPr>
              <a:t>( 16 </a:t>
            </a:r>
            <a:r>
              <a:rPr lang="zh-CN" altLang="en-US" b="1" dirty="0">
                <a:latin typeface="微软雅黑" panose="020B0503020204020204" pitchFamily="34" charset="-122"/>
                <a:ea typeface="微软雅黑" panose="020B0503020204020204" pitchFamily="34" charset="-122"/>
              </a:rPr>
              <a:t>位</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这两种中的一种。</a:t>
            </a:r>
            <a:endParaRPr lang="zh-CN" altLang="en-US"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的注册管理机构 </a:t>
            </a:r>
            <a:r>
              <a:rPr lang="en-US" altLang="zh-CN" b="1" dirty="0">
                <a:latin typeface="微软雅黑" panose="020B0503020204020204" pitchFamily="34" charset="-122"/>
                <a:ea typeface="微软雅黑" panose="020B0503020204020204" pitchFamily="34" charset="-122"/>
              </a:rPr>
              <a:t>RA </a:t>
            </a:r>
            <a:r>
              <a:rPr lang="zh-CN" altLang="en-US" b="1" dirty="0">
                <a:latin typeface="微软雅黑" panose="020B0503020204020204" pitchFamily="34" charset="-122"/>
                <a:ea typeface="微软雅黑" panose="020B0503020204020204" pitchFamily="34" charset="-122"/>
              </a:rPr>
              <a:t>负责向厂家分配地址字段 </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个字节中的前三个字节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即</a:t>
            </a:r>
            <a:r>
              <a:rPr lang="zh-CN" altLang="en-US" b="1" dirty="0">
                <a:solidFill>
                  <a:srgbClr val="0000FF"/>
                </a:solidFill>
                <a:latin typeface="微软雅黑" panose="020B0503020204020204" pitchFamily="34" charset="-122"/>
                <a:ea typeface="微软雅黑" panose="020B0503020204020204" pitchFamily="34" charset="-122"/>
              </a:rPr>
              <a:t>高位 </a:t>
            </a:r>
            <a:r>
              <a:rPr lang="en-US" altLang="zh-CN" b="1" dirty="0">
                <a:solidFill>
                  <a:srgbClr val="0000FF"/>
                </a:solidFill>
                <a:latin typeface="微软雅黑" panose="020B0503020204020204" pitchFamily="34" charset="-122"/>
                <a:ea typeface="微软雅黑" panose="020B0503020204020204" pitchFamily="34" charset="-122"/>
              </a:rPr>
              <a:t>24 </a:t>
            </a:r>
            <a:r>
              <a:rPr lang="zh-CN" altLang="en-US" b="1" dirty="0">
                <a:solidFill>
                  <a:srgbClr val="0000FF"/>
                </a:solidFill>
                <a:latin typeface="微软雅黑" panose="020B0503020204020204" pitchFamily="34" charset="-122"/>
                <a:ea typeface="微软雅黑" panose="020B0503020204020204" pitchFamily="34" charset="-122"/>
              </a:rPr>
              <a:t>位</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组织唯一标识符</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地址字段 </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个字节中的后三个字节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即</a:t>
            </a:r>
            <a:r>
              <a:rPr lang="zh-CN" altLang="en-US" b="1" dirty="0">
                <a:solidFill>
                  <a:srgbClr val="0000FF"/>
                </a:solidFill>
                <a:latin typeface="微软雅黑" panose="020B0503020204020204" pitchFamily="34" charset="-122"/>
                <a:ea typeface="微软雅黑" panose="020B0503020204020204" pitchFamily="34" charset="-122"/>
              </a:rPr>
              <a:t>低位 </a:t>
            </a:r>
            <a:r>
              <a:rPr lang="en-US" altLang="zh-CN" b="1" dirty="0">
                <a:solidFill>
                  <a:srgbClr val="0000FF"/>
                </a:solidFill>
                <a:latin typeface="微软雅黑" panose="020B0503020204020204" pitchFamily="34" charset="-122"/>
                <a:ea typeface="微软雅黑" panose="020B0503020204020204" pitchFamily="34" charset="-122"/>
              </a:rPr>
              <a:t>24 </a:t>
            </a:r>
            <a:r>
              <a:rPr lang="zh-CN" altLang="en-US" b="1" dirty="0">
                <a:solidFill>
                  <a:srgbClr val="0000FF"/>
                </a:solidFill>
                <a:latin typeface="微软雅黑" panose="020B0503020204020204" pitchFamily="34" charset="-122"/>
                <a:ea typeface="微软雅黑" panose="020B0503020204020204" pitchFamily="34" charset="-122"/>
              </a:rPr>
              <a:t>位</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由厂家自行指派，称为</a:t>
            </a:r>
            <a:r>
              <a:rPr lang="zh-CN" altLang="en-US" b="1" dirty="0">
                <a:solidFill>
                  <a:srgbClr val="0000FF"/>
                </a:solidFill>
                <a:latin typeface="微软雅黑" panose="020B0503020204020204" pitchFamily="34" charset="-122"/>
                <a:ea typeface="微软雅黑" panose="020B0503020204020204" pitchFamily="34" charset="-122"/>
              </a:rPr>
              <a:t>扩展唯一标识符</a:t>
            </a:r>
            <a:r>
              <a:rPr lang="zh-CN" altLang="en-US" b="1" dirty="0">
                <a:latin typeface="微软雅黑" panose="020B0503020204020204" pitchFamily="34" charset="-122"/>
                <a:ea typeface="微软雅黑" panose="020B0503020204020204" pitchFamily="34" charset="-122"/>
              </a:rPr>
              <a:t>，</a:t>
            </a:r>
            <a:r>
              <a:rPr lang="zh-CN" altLang="en-US" b="1" dirty="0">
                <a:solidFill>
                  <a:srgbClr val="CC00CC"/>
                </a:solidFill>
                <a:latin typeface="微软雅黑" panose="020B0503020204020204" pitchFamily="34" charset="-122"/>
                <a:ea typeface="微软雅黑" panose="020B0503020204020204" pitchFamily="34" charset="-122"/>
              </a:rPr>
              <a:t>必须保证生产出的适配器没有重复地址</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77705" y="3220865"/>
            <a:ext cx="3796247" cy="1066309"/>
            <a:chOff x="2360712" y="5191736"/>
            <a:chExt cx="5184576" cy="1456270"/>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3"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537816" y="6185639"/>
              <a:ext cx="2801270"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a:latin typeface="微软雅黑" panose="020B0503020204020204" pitchFamily="34" charset="-122"/>
                  <a:ea typeface="微软雅黑" panose="020B0503020204020204" pitchFamily="34" charset="-122"/>
                </a:rPr>
                <a:t>地址</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0" y="12672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1225040"/>
            <a:ext cx="2384692"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502919" y="1581393"/>
            <a:ext cx="8129015"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一个地址块可以生成 </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24</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个不同的地址。这种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位地址称为 </a:t>
            </a:r>
            <a:r>
              <a:rPr lang="en-US" altLang="zh-CN" sz="2000" b="1" dirty="0">
                <a:latin typeface="微软雅黑" panose="020B0503020204020204" pitchFamily="34" charset="-122"/>
                <a:ea typeface="微软雅黑" panose="020B0503020204020204" pitchFamily="34" charset="-122"/>
              </a:rPr>
              <a:t>MAC-48</a:t>
            </a:r>
            <a:r>
              <a:rPr lang="zh-CN" altLang="en-US" sz="2000" b="1" dirty="0">
                <a:latin typeface="微软雅黑" panose="020B0503020204020204" pitchFamily="34" charset="-122"/>
                <a:ea typeface="微软雅黑" panose="020B0503020204020204" pitchFamily="34" charset="-122"/>
              </a:rPr>
              <a:t>，它的通用名称是 </a:t>
            </a:r>
            <a:r>
              <a:rPr lang="en-US" altLang="zh-CN" sz="2000" b="1" dirty="0">
                <a:latin typeface="微软雅黑" panose="020B0503020204020204" pitchFamily="34" charset="-122"/>
                <a:ea typeface="微软雅黑" panose="020B0503020204020204" pitchFamily="34" charset="-122"/>
              </a:rPr>
              <a:t>EUI-48</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生产适配器时，</a:t>
            </a:r>
            <a:r>
              <a:rPr lang="en-US" altLang="zh-CN" sz="2000" b="1" dirty="0">
                <a:latin typeface="微软雅黑" panose="020B0503020204020204" pitchFamily="34" charset="-122"/>
                <a:ea typeface="微软雅黑" panose="020B0503020204020204" pitchFamily="34" charset="-122"/>
              </a:rPr>
              <a:t>6 </a:t>
            </a:r>
            <a:r>
              <a:rPr lang="zh-CN" altLang="en-US" sz="2000" b="1" dirty="0">
                <a:latin typeface="微软雅黑" panose="020B0503020204020204" pitchFamily="34" charset="-122"/>
                <a:ea typeface="微软雅黑" panose="020B0503020204020204" pitchFamily="34" charset="-122"/>
              </a:rPr>
              <a:t>字节的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地址已被固化在适配器的 </a:t>
            </a:r>
            <a:r>
              <a:rPr lang="en-US" altLang="zh-CN" sz="2000" b="1" dirty="0">
                <a:latin typeface="微软雅黑" panose="020B0503020204020204" pitchFamily="34" charset="-122"/>
                <a:ea typeface="微软雅黑" panose="020B0503020204020204" pitchFamily="34" charset="-122"/>
              </a:rPr>
              <a:t>ROM</a:t>
            </a:r>
            <a:r>
              <a:rPr lang="zh-CN" altLang="en-US" sz="2000" b="1" dirty="0">
                <a:latin typeface="微软雅黑" panose="020B0503020204020204" pitchFamily="34" charset="-122"/>
                <a:ea typeface="微软雅黑" panose="020B0503020204020204" pitchFamily="34" charset="-122"/>
              </a:rPr>
              <a:t>，因此，</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地址也叫做</a:t>
            </a:r>
            <a:r>
              <a:rPr lang="zh-CN" altLang="en-US" sz="2000" b="1" dirty="0">
                <a:solidFill>
                  <a:srgbClr val="0000FF"/>
                </a:solidFill>
                <a:latin typeface="微软雅黑" panose="020B0503020204020204" pitchFamily="34" charset="-122"/>
                <a:ea typeface="微软雅黑" panose="020B0503020204020204" pitchFamily="34" charset="-122"/>
              </a:rPr>
              <a:t>硬件地址 </a:t>
            </a:r>
            <a:r>
              <a:rPr lang="en-US" altLang="zh-CN" sz="2000" b="1" dirty="0">
                <a:latin typeface="微软雅黑" panose="020B0503020204020204" pitchFamily="34" charset="-122"/>
                <a:ea typeface="微软雅黑" panose="020B0503020204020204" pitchFamily="34" charset="-122"/>
              </a:rPr>
              <a:t>(hardware address</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”实际上就是适配器地址或适配器标识符 </a:t>
            </a:r>
            <a:r>
              <a:rPr lang="en-US" altLang="zh-CN" sz="2000" b="1" dirty="0">
                <a:latin typeface="微软雅黑" panose="020B0503020204020204" pitchFamily="34" charset="-122"/>
                <a:ea typeface="微软雅黑" panose="020B0503020204020204" pitchFamily="34" charset="-122"/>
              </a:rPr>
              <a:t>EUI-48</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663776"/>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12392"/>
            <a:ext cx="351891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单站地址，组地址，广播地址</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502919" y="977889"/>
            <a:ext cx="8129015" cy="347787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规定地址字段的第一字节的最低位为 </a:t>
            </a:r>
            <a:r>
              <a:rPr lang="en-US" altLang="zh-CN" sz="2000" b="1" dirty="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表示 </a:t>
            </a:r>
            <a:r>
              <a:rPr lang="en-US" altLang="zh-CN" sz="2000" b="1" dirty="0">
                <a:latin typeface="微软雅黑" panose="020B0503020204020204" pitchFamily="34" charset="-122"/>
                <a:ea typeface="微软雅黑" panose="020B0503020204020204" pitchFamily="34" charset="-122"/>
              </a:rPr>
              <a:t>Individual / Group</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当 </a:t>
            </a:r>
            <a:r>
              <a:rPr lang="en-US" altLang="zh-CN" sz="2000" b="1" dirty="0" smtClean="0">
                <a:solidFill>
                  <a:srgbClr val="0000FF"/>
                </a:solidFill>
                <a:latin typeface="微软雅黑" panose="020B0503020204020204" pitchFamily="34" charset="-122"/>
                <a:ea typeface="微软雅黑" panose="020B0503020204020204" pitchFamily="34" charset="-122"/>
              </a:rPr>
              <a:t>I/G </a:t>
            </a:r>
            <a:r>
              <a:rPr lang="zh-CN" altLang="en-US" sz="2000" b="1" dirty="0" smtClean="0">
                <a:solidFill>
                  <a:srgbClr val="0000FF"/>
                </a:solidFill>
                <a:latin typeface="微软雅黑" panose="020B0503020204020204" pitchFamily="34" charset="-122"/>
                <a:ea typeface="微软雅黑" panose="020B0503020204020204" pitchFamily="34" charset="-122"/>
              </a:rPr>
              <a:t>位 </a:t>
            </a:r>
            <a:r>
              <a:rPr lang="en-US" altLang="zh-CN" sz="2000" b="1" dirty="0">
                <a:solidFill>
                  <a:srgbClr val="0000FF"/>
                </a:solidFill>
                <a:latin typeface="微软雅黑" panose="020B0503020204020204" pitchFamily="34" charset="-122"/>
                <a:ea typeface="微软雅黑" panose="020B0503020204020204" pitchFamily="34" charset="-122"/>
              </a:rPr>
              <a:t>= 0 </a:t>
            </a:r>
            <a:r>
              <a:rPr lang="zh-CN" altLang="en-US" sz="2000" b="1" dirty="0">
                <a:solidFill>
                  <a:srgbClr val="0000FF"/>
                </a:solidFill>
                <a:latin typeface="微软雅黑" panose="020B0503020204020204" pitchFamily="34" charset="-122"/>
                <a:ea typeface="微软雅黑" panose="020B0503020204020204" pitchFamily="34" charset="-122"/>
              </a:rPr>
              <a:t>时</a:t>
            </a:r>
            <a:r>
              <a:rPr lang="zh-CN" altLang="en-US" sz="2000" b="1" dirty="0">
                <a:latin typeface="微软雅黑" panose="020B0503020204020204" pitchFamily="34" charset="-122"/>
                <a:ea typeface="微软雅黑" panose="020B0503020204020204" pitchFamily="34" charset="-122"/>
              </a:rPr>
              <a:t>，地址字段表示一个</a:t>
            </a:r>
            <a:r>
              <a:rPr lang="zh-CN" altLang="en-US" sz="2000" b="1" dirty="0">
                <a:solidFill>
                  <a:srgbClr val="0000FF"/>
                </a:solidFill>
                <a:latin typeface="微软雅黑" panose="020B0503020204020204" pitchFamily="34" charset="-122"/>
                <a:ea typeface="微软雅黑" panose="020B0503020204020204" pitchFamily="34" charset="-122"/>
              </a:rPr>
              <a:t>单站地址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当 </a:t>
            </a:r>
            <a:r>
              <a:rPr lang="en-US" altLang="zh-CN" sz="2000" b="1" dirty="0" smtClean="0">
                <a:solidFill>
                  <a:srgbClr val="0000FF"/>
                </a:solidFill>
                <a:latin typeface="微软雅黑" panose="020B0503020204020204" pitchFamily="34" charset="-122"/>
                <a:ea typeface="微软雅黑" panose="020B0503020204020204" pitchFamily="34" charset="-122"/>
              </a:rPr>
              <a:t>I/G </a:t>
            </a:r>
            <a:r>
              <a:rPr lang="zh-CN" altLang="en-US" sz="2000" b="1" dirty="0" smtClean="0">
                <a:solidFill>
                  <a:srgbClr val="0000FF"/>
                </a:solidFill>
                <a:latin typeface="微软雅黑" panose="020B0503020204020204" pitchFamily="34" charset="-122"/>
                <a:ea typeface="微软雅黑" panose="020B0503020204020204" pitchFamily="34" charset="-122"/>
              </a:rPr>
              <a:t>位 </a:t>
            </a:r>
            <a:r>
              <a:rPr lang="en-US" altLang="zh-CN" sz="2000" b="1" dirty="0">
                <a:solidFill>
                  <a:srgbClr val="0000FF"/>
                </a:solidFill>
                <a:latin typeface="微软雅黑" panose="020B0503020204020204" pitchFamily="34" charset="-122"/>
                <a:ea typeface="微软雅黑" panose="020B0503020204020204" pitchFamily="34" charset="-122"/>
              </a:rPr>
              <a:t>= 1 </a:t>
            </a:r>
            <a:r>
              <a:rPr lang="zh-CN" altLang="en-US" sz="2000" b="1" dirty="0">
                <a:solidFill>
                  <a:srgbClr val="0000FF"/>
                </a:solidFill>
                <a:latin typeface="微软雅黑" panose="020B0503020204020204" pitchFamily="34" charset="-122"/>
                <a:ea typeface="微软雅黑" panose="020B0503020204020204" pitchFamily="34" charset="-122"/>
              </a:rPr>
              <a:t>时</a:t>
            </a:r>
            <a:r>
              <a:rPr lang="zh-CN" altLang="en-US" sz="2000" b="1" dirty="0">
                <a:latin typeface="微软雅黑" panose="020B0503020204020204" pitchFamily="34" charset="-122"/>
                <a:ea typeface="微软雅黑" panose="020B0503020204020204" pitchFamily="34" charset="-122"/>
              </a:rPr>
              <a:t>，表示</a:t>
            </a:r>
            <a:r>
              <a:rPr lang="zh-CN" altLang="en-US" sz="2000" b="1" dirty="0">
                <a:solidFill>
                  <a:srgbClr val="0000FF"/>
                </a:solidFill>
                <a:latin typeface="微软雅黑" panose="020B0503020204020204" pitchFamily="34" charset="-122"/>
                <a:ea typeface="微软雅黑" panose="020B0503020204020204" pitchFamily="34" charset="-122"/>
              </a:rPr>
              <a:t>组地址</a:t>
            </a:r>
            <a:r>
              <a:rPr lang="zh-CN" altLang="en-US" sz="2000" b="1" dirty="0">
                <a:latin typeface="微软雅黑" panose="020B0503020204020204" pitchFamily="34" charset="-122"/>
                <a:ea typeface="微软雅黑" panose="020B0503020204020204" pitchFamily="34" charset="-122"/>
              </a:rPr>
              <a:t>，用来进行多播（以前曾译为组播）。此时，</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只分配地址字段前三个字节中的 </a:t>
            </a: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位分别为 </a:t>
            </a:r>
            <a:r>
              <a:rPr lang="en-US" altLang="zh-CN" sz="2000" b="1" dirty="0">
                <a:latin typeface="微软雅黑" panose="020B0503020204020204" pitchFamily="34" charset="-122"/>
                <a:ea typeface="微软雅黑" panose="020B0503020204020204" pitchFamily="34" charset="-122"/>
              </a:rPr>
              <a:t>0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时，一个地址块可分别生成 </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23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个单个站地址和 </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23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个组地址。</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时，为广播地址。只能作为目的地址使用。</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1212416"/>
            <a:ext cx="8129016"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61032"/>
            <a:ext cx="249299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全球管理与本地管理</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502920" y="1526529"/>
            <a:ext cx="8129016"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把地址字段第一字节的最低第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位，表示 </a:t>
            </a:r>
            <a:r>
              <a:rPr lang="en-US" altLang="zh-CN" sz="2000" b="1" dirty="0">
                <a:latin typeface="微软雅黑" panose="020B0503020204020204" pitchFamily="34" charset="-122"/>
                <a:ea typeface="微软雅黑" panose="020B0503020204020204" pitchFamily="34" charset="-122"/>
              </a:rPr>
              <a:t>Global / Local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当 </a:t>
            </a:r>
            <a:r>
              <a:rPr lang="en-US" altLang="zh-CN" sz="2000" b="1" dirty="0" smtClean="0">
                <a:solidFill>
                  <a:srgbClr val="0000FF"/>
                </a:solidFill>
                <a:latin typeface="微软雅黑" panose="020B0503020204020204" pitchFamily="34" charset="-122"/>
                <a:ea typeface="微软雅黑" panose="020B0503020204020204" pitchFamily="34" charset="-122"/>
              </a:rPr>
              <a:t>G/L </a:t>
            </a:r>
            <a:r>
              <a:rPr lang="zh-CN" altLang="en-US" sz="2000" b="1" dirty="0" smtClean="0">
                <a:solidFill>
                  <a:srgbClr val="0000FF"/>
                </a:solidFill>
                <a:latin typeface="微软雅黑" panose="020B0503020204020204" pitchFamily="34" charset="-122"/>
                <a:ea typeface="微软雅黑" panose="020B0503020204020204" pitchFamily="34" charset="-122"/>
              </a:rPr>
              <a:t>位 </a:t>
            </a:r>
            <a:r>
              <a:rPr lang="en-US" altLang="zh-CN" sz="2000" b="1" dirty="0">
                <a:solidFill>
                  <a:srgbClr val="0000FF"/>
                </a:solidFill>
                <a:latin typeface="微软雅黑" panose="020B0503020204020204" pitchFamily="34" charset="-122"/>
                <a:ea typeface="微软雅黑" panose="020B0503020204020204" pitchFamily="34" charset="-122"/>
              </a:rPr>
              <a:t>= 0 </a:t>
            </a:r>
            <a:r>
              <a:rPr lang="zh-CN" altLang="en-US" sz="2000" b="1" dirty="0">
                <a:solidFill>
                  <a:srgbClr val="0000FF"/>
                </a:solidFill>
                <a:latin typeface="微软雅黑" panose="020B0503020204020204" pitchFamily="34" charset="-122"/>
                <a:ea typeface="微软雅黑" panose="020B0503020204020204" pitchFamily="34" charset="-122"/>
              </a:rPr>
              <a:t>时</a:t>
            </a:r>
            <a:r>
              <a:rPr lang="zh-CN" altLang="en-US" sz="2000" b="1" dirty="0">
                <a:latin typeface="微软雅黑" panose="020B0503020204020204" pitchFamily="34" charset="-122"/>
                <a:ea typeface="微软雅黑" panose="020B0503020204020204" pitchFamily="34" charset="-122"/>
              </a:rPr>
              <a:t>，是</a:t>
            </a:r>
            <a:r>
              <a:rPr lang="zh-CN" altLang="en-US" sz="2000" b="1" dirty="0">
                <a:solidFill>
                  <a:srgbClr val="0000FF"/>
                </a:solidFill>
                <a:latin typeface="微软雅黑" panose="020B0503020204020204" pitchFamily="34" charset="-122"/>
                <a:ea typeface="微软雅黑" panose="020B0503020204020204" pitchFamily="34" charset="-122"/>
              </a:rPr>
              <a:t>全球管理</a:t>
            </a:r>
            <a:r>
              <a:rPr lang="zh-CN" altLang="en-US" sz="2000" b="1" dirty="0">
                <a:latin typeface="微软雅黑" panose="020B0503020204020204" pitchFamily="34" charset="-122"/>
                <a:ea typeface="微软雅黑" panose="020B0503020204020204" pitchFamily="34" charset="-122"/>
              </a:rPr>
              <a:t>（保证在全球没有相同的地址），厂商</a:t>
            </a:r>
            <a:r>
              <a:rPr lang="zh-CN" altLang="en-US" sz="2000" b="1" dirty="0" smtClean="0">
                <a:latin typeface="微软雅黑" panose="020B0503020204020204" pitchFamily="34" charset="-122"/>
                <a:ea typeface="微软雅黑" panose="020B0503020204020204" pitchFamily="34" charset="-122"/>
              </a:rPr>
              <a:t>向 </a:t>
            </a: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购买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当 </a:t>
            </a:r>
            <a:r>
              <a:rPr lang="en-US" altLang="zh-CN" sz="2000" b="1" dirty="0" smtClean="0">
                <a:solidFill>
                  <a:srgbClr val="0000FF"/>
                </a:solidFill>
                <a:latin typeface="微软雅黑" panose="020B0503020204020204" pitchFamily="34" charset="-122"/>
                <a:ea typeface="微软雅黑" panose="020B0503020204020204" pitchFamily="34" charset="-122"/>
              </a:rPr>
              <a:t>G/L </a:t>
            </a:r>
            <a:r>
              <a:rPr lang="zh-CN" altLang="en-US" sz="2000" b="1" dirty="0" smtClean="0">
                <a:solidFill>
                  <a:srgbClr val="0000FF"/>
                </a:solidFill>
                <a:latin typeface="微软雅黑" panose="020B0503020204020204" pitchFamily="34" charset="-122"/>
                <a:ea typeface="微软雅黑" panose="020B0503020204020204" pitchFamily="34" charset="-122"/>
              </a:rPr>
              <a:t>位 </a:t>
            </a:r>
            <a:r>
              <a:rPr lang="en-US" altLang="zh-CN" sz="2000" b="1" dirty="0">
                <a:solidFill>
                  <a:srgbClr val="0000FF"/>
                </a:solidFill>
                <a:latin typeface="微软雅黑" panose="020B0503020204020204" pitchFamily="34" charset="-122"/>
                <a:ea typeface="微软雅黑" panose="020B0503020204020204" pitchFamily="34" charset="-122"/>
              </a:rPr>
              <a:t>= 1 </a:t>
            </a:r>
            <a:r>
              <a:rPr lang="zh-CN" altLang="en-US" sz="2000" b="1" dirty="0">
                <a:solidFill>
                  <a:srgbClr val="0000FF"/>
                </a:solidFill>
                <a:latin typeface="微软雅黑" panose="020B0503020204020204" pitchFamily="34" charset="-122"/>
                <a:ea typeface="微软雅黑" panose="020B0503020204020204" pitchFamily="34" charset="-122"/>
              </a:rPr>
              <a:t>时</a:t>
            </a:r>
            <a:r>
              <a:rPr lang="zh-CN" altLang="en-US" sz="2000" b="1" dirty="0">
                <a:latin typeface="微软雅黑" panose="020B0503020204020204" pitchFamily="34" charset="-122"/>
                <a:ea typeface="微软雅黑" panose="020B0503020204020204" pitchFamily="34" charset="-122"/>
              </a:rPr>
              <a:t>， 是</a:t>
            </a:r>
            <a:r>
              <a:rPr lang="zh-CN" altLang="en-US" sz="2000" b="1" dirty="0">
                <a:solidFill>
                  <a:srgbClr val="0000FF"/>
                </a:solidFill>
                <a:latin typeface="微软雅黑" panose="020B0503020204020204" pitchFamily="34" charset="-122"/>
                <a:ea typeface="微软雅黑" panose="020B0503020204020204" pitchFamily="34" charset="-122"/>
              </a:rPr>
              <a:t>本地管理</a:t>
            </a:r>
            <a:r>
              <a:rPr lang="zh-CN" altLang="en-US" sz="2000" b="1" dirty="0">
                <a:latin typeface="微软雅黑" panose="020B0503020204020204" pitchFamily="34" charset="-122"/>
                <a:ea typeface="微软雅黑" panose="020B0503020204020204" pitchFamily="34" charset="-122"/>
              </a:rPr>
              <a:t>，这时用户可任意分配网络上的地址。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045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53141"/>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81005"/>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链路 </a:t>
            </a:r>
            <a:r>
              <a:rPr lang="en-US" altLang="zh-CN" sz="2000" b="1" dirty="0">
                <a:latin typeface="微软雅黑" panose="020B0503020204020204" pitchFamily="34" charset="-122"/>
                <a:ea typeface="微软雅黑" panose="020B0503020204020204" pitchFamily="34" charset="-122"/>
              </a:rPr>
              <a:t>(link) </a:t>
            </a:r>
            <a:r>
              <a:rPr lang="zh-CN" altLang="en-US" sz="2000" b="1" dirty="0">
                <a:latin typeface="微软雅黑" panose="020B0503020204020204" pitchFamily="34" charset="-122"/>
                <a:ea typeface="微软雅黑" panose="020B0503020204020204" pitchFamily="34" charset="-122"/>
              </a:rPr>
              <a:t>是一条无源的点到点的物理线路段，中间没有任何其他的交换结点。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solidFill>
                  <a:srgbClr val="0000FF"/>
                </a:solidFill>
                <a:latin typeface="微软雅黑" panose="020B0503020204020204" pitchFamily="34" charset="-122"/>
                <a:ea typeface="微软雅黑" panose="020B0503020204020204" pitchFamily="34" charset="-122"/>
              </a:rPr>
              <a:t>一条链路只是一条通路的一个组成部分</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(data link) </a:t>
            </a:r>
            <a:r>
              <a:rPr lang="zh-CN" altLang="en-US" sz="2000" b="1" dirty="0">
                <a:latin typeface="微软雅黑" panose="020B0503020204020204" pitchFamily="34" charset="-122"/>
                <a:ea typeface="微软雅黑" panose="020B0503020204020204" pitchFamily="34" charset="-122"/>
              </a:rPr>
              <a:t>除了物理线路外，还必须有通信协议来控制这些数据的传输。若把实现这些协议的硬件和软件加到链路上，就构成了数据链路。</a:t>
            </a:r>
            <a:endParaRPr lang="zh-CN" altLang="en-US" sz="2000" b="1" dirty="0">
              <a:latin typeface="微软雅黑" panose="020B0503020204020204" pitchFamily="34" charset="-122"/>
              <a:ea typeface="微软雅黑" panose="020B0503020204020204" pitchFamily="34" charset="-122"/>
            </a:endParaRPr>
          </a:p>
          <a:p>
            <a:pPr marL="625475" indent="-360680">
              <a:lnSpc>
                <a:spcPts val="30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现在最常用的方法是使用适配器（即网卡）来实现这些协议的硬件和软件。</a:t>
            </a:r>
            <a:endParaRPr lang="zh-CN" altLang="en-US" sz="2000" b="1" dirty="0">
              <a:latin typeface="微软雅黑" panose="020B0503020204020204" pitchFamily="34" charset="-122"/>
              <a:ea typeface="微软雅黑" panose="020B0503020204020204" pitchFamily="34" charset="-122"/>
            </a:endParaRPr>
          </a:p>
          <a:p>
            <a:pPr marL="625475" indent="-360680">
              <a:lnSpc>
                <a:spcPts val="30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一般的适配器都包括了数据链路层和物理层这两层的功能。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64548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03248"/>
            <a:ext cx="275979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适配器检查 </a:t>
            </a:r>
            <a:r>
              <a:rPr lang="en-US" altLang="zh-CN" sz="2000" b="1" dirty="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616084" y="959601"/>
            <a:ext cx="7960988" cy="347787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适配器从网络上每收到一个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帧就首先用硬件检查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0000FF"/>
                </a:solidFill>
                <a:latin typeface="微软雅黑" panose="020B0503020204020204" pitchFamily="34" charset="-122"/>
                <a:ea typeface="微软雅黑" panose="020B0503020204020204" pitchFamily="34" charset="-122"/>
              </a:rPr>
              <a:t>发往本站的帧</a:t>
            </a:r>
            <a:r>
              <a:rPr lang="zh-CN" altLang="en-US" sz="2000" b="1" dirty="0">
                <a:latin typeface="微软雅黑" panose="020B0503020204020204" pitchFamily="34" charset="-122"/>
                <a:ea typeface="微软雅黑" panose="020B0503020204020204" pitchFamily="34" charset="-122"/>
              </a:rPr>
              <a:t>则收下，然后再进行其他的处理。</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否则就将此帧丢弃，不再进行其他的处理。</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“发往本站的帧”包括以下三种帧： </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单播</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(unicast) </a:t>
            </a:r>
            <a:r>
              <a:rPr lang="zh-CN" altLang="en-US" sz="2000" b="1" dirty="0">
                <a:latin typeface="微软雅黑" panose="020B0503020204020204" pitchFamily="34" charset="-122"/>
                <a:ea typeface="微软雅黑" panose="020B0503020204020204" pitchFamily="34" charset="-122"/>
              </a:rPr>
              <a:t>帧（一对一）</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广播</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(broadcast) </a:t>
            </a:r>
            <a:r>
              <a:rPr lang="zh-CN" altLang="en-US" sz="2000" b="1" dirty="0">
                <a:latin typeface="微软雅黑" panose="020B0503020204020204" pitchFamily="34" charset="-122"/>
                <a:ea typeface="微软雅黑" panose="020B0503020204020204" pitchFamily="34" charset="-122"/>
              </a:rPr>
              <a:t>帧（一对全体）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多播 </a:t>
            </a:r>
            <a:r>
              <a:rPr lang="en-US" altLang="zh-CN" sz="2000" b="1" dirty="0">
                <a:latin typeface="微软雅黑" panose="020B0503020204020204" pitchFamily="34" charset="-122"/>
                <a:ea typeface="微软雅黑" panose="020B0503020204020204" pitchFamily="34" charset="-122"/>
              </a:rPr>
              <a:t>(multicast) </a:t>
            </a:r>
            <a:r>
              <a:rPr lang="zh-CN" altLang="en-US" sz="2000" b="1" dirty="0">
                <a:latin typeface="微软雅黑" panose="020B0503020204020204" pitchFamily="34" charset="-122"/>
                <a:ea typeface="微软雅黑" panose="020B0503020204020204" pitchFamily="34" charset="-122"/>
              </a:rPr>
              <a:t>帧（一对多）</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002104"/>
            <a:ext cx="8101583"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950720"/>
            <a:ext cx="275979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适配器检查 </a:t>
            </a:r>
            <a:r>
              <a:rPr lang="en-US" altLang="zh-CN" sz="2000" b="1" dirty="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502919" y="1316217"/>
            <a:ext cx="8101583"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所有的适配器都至少能够识别前两种帧，即</a:t>
            </a:r>
            <a:r>
              <a:rPr lang="zh-CN" altLang="en-US" sz="2000" b="1" dirty="0">
                <a:solidFill>
                  <a:srgbClr val="0000FF"/>
                </a:solidFill>
                <a:latin typeface="微软雅黑" panose="020B0503020204020204" pitchFamily="34" charset="-122"/>
                <a:ea typeface="微软雅黑" panose="020B0503020204020204" pitchFamily="34" charset="-122"/>
              </a:rPr>
              <a:t>能够识别单播地址和广播地址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有的适配器可用编程方法识别多播地址。</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只有目的地址才能使用广播地址和多播地址</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a:t>
            </a:r>
            <a:r>
              <a:rPr lang="zh-CN" altLang="en-US" sz="2000" b="1" dirty="0">
                <a:solidFill>
                  <a:srgbClr val="0000FF"/>
                </a:solidFill>
                <a:latin typeface="微软雅黑" panose="020B0503020204020204" pitchFamily="34" charset="-122"/>
                <a:ea typeface="微软雅黑" panose="020B0503020204020204" pitchFamily="34" charset="-122"/>
              </a:rPr>
              <a:t>混杂方式 </a:t>
            </a:r>
            <a:r>
              <a:rPr lang="en-US" altLang="zh-CN" sz="2000" b="1" dirty="0">
                <a:latin typeface="微软雅黑" panose="020B0503020204020204" pitchFamily="34" charset="-122"/>
                <a:ea typeface="微软雅黑" panose="020B0503020204020204" pitchFamily="34" charset="-122"/>
              </a:rPr>
              <a:t>(promiscuous mode) </a:t>
            </a:r>
            <a:r>
              <a:rPr lang="zh-CN" altLang="en-US" sz="2000" b="1" dirty="0">
                <a:latin typeface="微软雅黑" panose="020B0503020204020204" pitchFamily="34" charset="-122"/>
                <a:ea typeface="微软雅黑" panose="020B0503020204020204" pitchFamily="34" charset="-122"/>
              </a:rPr>
              <a:t>工作的以太网适配器只要“听到”有帧在以太网上传输就都接收下来。</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1749049"/>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帧格式有两种</a:t>
            </a:r>
            <a:r>
              <a:rPr lang="zh-CN" altLang="en-US" sz="2000" b="1" dirty="0" smtClean="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anose="020B0503020204020204" pitchFamily="34" charset="-122"/>
                <a:ea typeface="微软雅黑" panose="020B0503020204020204" pitchFamily="34" charset="-122"/>
              </a:rPr>
              <a:t>DIX Ethernet V2 </a:t>
            </a:r>
            <a:r>
              <a:rPr lang="zh-CN" altLang="en-US" sz="2000" b="1" dirty="0">
                <a:solidFill>
                  <a:srgbClr val="0000FF"/>
                </a:solidFill>
                <a:latin typeface="微软雅黑" panose="020B0503020204020204" pitchFamily="34" charset="-122"/>
                <a:ea typeface="微软雅黑" panose="020B0503020204020204" pitchFamily="34" charset="-122"/>
              </a:rPr>
              <a:t>标准</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anose="020B0503020204020204" pitchFamily="34" charset="-122"/>
                <a:ea typeface="微软雅黑" panose="020B0503020204020204" pitchFamily="34" charset="-122"/>
              </a:rPr>
              <a:t>IEEE </a:t>
            </a:r>
            <a:r>
              <a:rPr lang="zh-CN" altLang="en-US" sz="2000" b="1" dirty="0">
                <a:solidFill>
                  <a:srgbClr val="0000FF"/>
                </a:solidFill>
                <a:latin typeface="微软雅黑" panose="020B0503020204020204" pitchFamily="34" charset="-122"/>
                <a:ea typeface="微软雅黑" panose="020B0503020204020204" pitchFamily="34" charset="-122"/>
              </a:rPr>
              <a:t>的 </a:t>
            </a:r>
            <a:r>
              <a:rPr lang="en-US" altLang="zh-CN" sz="2000" b="1" dirty="0">
                <a:solidFill>
                  <a:srgbClr val="0000FF"/>
                </a:solidFill>
                <a:latin typeface="微软雅黑" panose="020B0503020204020204" pitchFamily="34" charset="-122"/>
                <a:ea typeface="微软雅黑" panose="020B0503020204020204" pitchFamily="34" charset="-122"/>
              </a:rPr>
              <a:t>802.3 </a:t>
            </a:r>
            <a:r>
              <a:rPr lang="zh-CN" altLang="en-US" sz="2000" b="1" dirty="0">
                <a:solidFill>
                  <a:srgbClr val="0000FF"/>
                </a:solidFill>
                <a:latin typeface="微软雅黑" panose="020B0503020204020204" pitchFamily="34" charset="-122"/>
                <a:ea typeface="微软雅黑" panose="020B0503020204020204" pitchFamily="34" charset="-122"/>
              </a:rPr>
              <a:t>标准</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0000FF"/>
                </a:solidFill>
                <a:latin typeface="微软雅黑" panose="020B0503020204020204" pitchFamily="34" charset="-122"/>
                <a:ea typeface="微软雅黑" panose="020B0503020204020204" pitchFamily="34" charset="-122"/>
              </a:rPr>
              <a:t>以太网 </a:t>
            </a:r>
            <a:r>
              <a:rPr lang="en-US" altLang="zh-CN" sz="2000" b="1" dirty="0">
                <a:solidFill>
                  <a:srgbClr val="0000FF"/>
                </a:solidFill>
                <a:latin typeface="微软雅黑" panose="020B0503020204020204" pitchFamily="34" charset="-122"/>
                <a:ea typeface="微软雅黑" panose="020B0503020204020204" pitchFamily="34" charset="-122"/>
              </a:rPr>
              <a:t>V2 </a:t>
            </a:r>
            <a:r>
              <a:rPr lang="zh-CN" altLang="en-US" sz="2000" b="1" dirty="0">
                <a:solidFill>
                  <a:srgbClr val="0000FF"/>
                </a:solidFill>
                <a:latin typeface="微软雅黑" panose="020B0503020204020204" pitchFamily="34" charset="-122"/>
                <a:ea typeface="微软雅黑" panose="020B0503020204020204" pitchFamily="34" charset="-122"/>
              </a:rPr>
              <a:t>的格式</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13534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1330391"/>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1333159" y="1375398"/>
            <a:ext cx="6619536" cy="2858914"/>
            <a:chOff x="1333159" y="1375398"/>
            <a:chExt cx="6619536" cy="2858914"/>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51" name="Rectangle 44"/>
            <p:cNvSpPr>
              <a:spLocks noChangeArrowheads="1"/>
            </p:cNvSpPr>
            <p:nvPr/>
          </p:nvSpPr>
          <p:spPr bwMode="auto">
            <a:xfrm>
              <a:off x="1394346" y="2447879"/>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52"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1"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5"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6"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80"/>
            <p:cNvSpPr>
              <a:spLocks noChangeArrowheads="1"/>
            </p:cNvSpPr>
            <p:nvPr/>
          </p:nvSpPr>
          <p:spPr bwMode="auto">
            <a:xfrm>
              <a:off x="1952502"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0"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3" name="Group 109"/>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6"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53"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55"/>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89331"/>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矩形 53"/>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89331"/>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5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89331"/>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120677"/>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89331"/>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111531"/>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8"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矩形 54"/>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62969"/>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3" name="矩形 52"/>
          <p:cNvSpPr/>
          <p:nvPr/>
        </p:nvSpPr>
        <p:spPr>
          <a:xfrm>
            <a:off x="985801" y="1157251"/>
            <a:ext cx="7114032" cy="307777"/>
          </a:xfrm>
          <a:prstGeom prst="rect">
            <a:avLst/>
          </a:prstGeom>
          <a:solidFill>
            <a:srgbClr val="0000CC"/>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当传输媒体的误码率为 </a:t>
            </a:r>
            <a:r>
              <a:rPr lang="en-US" altLang="zh-CN" sz="1400" b="1" dirty="0" smtClean="0">
                <a:solidFill>
                  <a:schemeClr val="bg1"/>
                </a:solidFill>
                <a:latin typeface="微软雅黑" panose="020B0503020204020204" pitchFamily="34" charset="-122"/>
                <a:ea typeface="微软雅黑" panose="020B0503020204020204" pitchFamily="34" charset="-122"/>
              </a:rPr>
              <a:t>1x10</a:t>
            </a:r>
            <a:r>
              <a:rPr lang="en-US" altLang="zh-CN" sz="1400" b="1" baseline="30000" dirty="0" smtClean="0">
                <a:solidFill>
                  <a:schemeClr val="bg1"/>
                </a:solidFill>
                <a:latin typeface="微软雅黑" panose="020B0503020204020204" pitchFamily="34" charset="-122"/>
                <a:ea typeface="微软雅黑" panose="020B0503020204020204" pitchFamily="34" charset="-122"/>
              </a:rPr>
              <a:t>-8</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en-US" altLang="zh-CN" sz="1400" b="1" dirty="0" smtClean="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子层可使未检测到的差错小于 </a:t>
            </a:r>
            <a:r>
              <a:rPr lang="en-US" altLang="zh-CN" sz="1400" b="1" dirty="0" smtClean="0">
                <a:solidFill>
                  <a:schemeClr val="bg1"/>
                </a:solidFill>
                <a:latin typeface="微软雅黑" panose="020B0503020204020204" pitchFamily="34" charset="-122"/>
                <a:ea typeface="微软雅黑" panose="020B0503020204020204" pitchFamily="34" charset="-122"/>
              </a:rPr>
              <a:t>1x10</a:t>
            </a:r>
            <a:r>
              <a:rPr lang="en-US" altLang="zh-CN" sz="1400" b="1" baseline="30000" dirty="0" smtClean="0">
                <a:solidFill>
                  <a:schemeClr val="bg1"/>
                </a:solidFill>
                <a:latin typeface="微软雅黑" panose="020B0503020204020204" pitchFamily="34" charset="-122"/>
                <a:ea typeface="微软雅黑" panose="020B0503020204020204" pitchFamily="34" charset="-122"/>
              </a:rPr>
              <a:t>-14 </a:t>
            </a:r>
            <a:r>
              <a:rPr lang="zh-CN" altLang="en-US" sz="1400" b="1" dirty="0" smtClean="0">
                <a:solidFill>
                  <a:schemeClr val="bg1"/>
                </a:solidFill>
                <a:latin typeface="微软雅黑" panose="020B0503020204020204" pitchFamily="34" charset="-122"/>
                <a:ea typeface="微软雅黑" panose="020B0503020204020204" pitchFamily="34" charset="-122"/>
              </a:rPr>
              <a:t>。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985801" y="3738422"/>
            <a:ext cx="7114032" cy="523220"/>
          </a:xfrm>
          <a:prstGeom prst="rect">
            <a:avLst/>
          </a:prstGeom>
          <a:solidFill>
            <a:srgbClr val="00800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94104"/>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81898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7134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301763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302478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8521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63138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8018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621615"/>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521216" y="303803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8100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7794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4230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6392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3642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3642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3642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3642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3642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6786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6786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6786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6786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6786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10096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9020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77946"/>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57251"/>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anose="020B0503020204020204" pitchFamily="34" charset="-122"/>
                <a:ea typeface="微软雅黑" panose="020B0503020204020204" pitchFamily="34" charset="-122"/>
              </a:rPr>
              <a:t>在帧的前面插入（硬件生成）的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a:solidFill>
                  <a:schemeClr val="bg1"/>
                </a:solidFill>
                <a:latin typeface="微软雅黑" panose="020B0503020204020204" pitchFamily="34" charset="-122"/>
                <a:ea typeface="微软雅黑" panose="020B0503020204020204" pitchFamily="34" charset="-122"/>
              </a:rPr>
              <a:t>字节中，第一个字段共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422540"/>
            <a:ext cx="2744010" cy="738664"/>
          </a:xfrm>
          <a:prstGeom prst="rect">
            <a:avLst/>
          </a:prstGeom>
          <a:solidFill>
            <a:srgbClr val="00800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17556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1142434"/>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680026"/>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也有人采用另外的术语。这就是把链路分为物理链路和逻辑链路。</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物理链路</a:t>
            </a:r>
            <a:r>
              <a:rPr lang="zh-CN" altLang="en-US" sz="2000" b="1" dirty="0">
                <a:latin typeface="微软雅黑" panose="020B0503020204020204" pitchFamily="34" charset="-122"/>
                <a:ea typeface="微软雅黑" panose="020B0503020204020204" pitchFamily="34" charset="-122"/>
              </a:rPr>
              <a:t>就是上面所说的链路。</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逻辑链路</a:t>
            </a:r>
            <a:r>
              <a:rPr lang="zh-CN" altLang="en-US" sz="2000" b="1" dirty="0">
                <a:latin typeface="微软雅黑" panose="020B0503020204020204" pitchFamily="34" charset="-122"/>
                <a:ea typeface="微软雅黑" panose="020B0503020204020204" pitchFamily="34" charset="-122"/>
              </a:rPr>
              <a:t>就是上面的数据链路，是物理链路加上必要的通信协议。</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早期的数据通信协议曾叫做</a:t>
            </a:r>
            <a:r>
              <a:rPr lang="zh-CN" altLang="en-US" sz="2000" b="1" dirty="0">
                <a:solidFill>
                  <a:srgbClr val="0000FF"/>
                </a:solidFill>
                <a:latin typeface="微软雅黑" panose="020B0503020204020204" pitchFamily="34" charset="-122"/>
                <a:ea typeface="微软雅黑" panose="020B0503020204020204" pitchFamily="34" charset="-122"/>
              </a:rPr>
              <a:t>通信规程 </a:t>
            </a:r>
            <a:r>
              <a:rPr lang="en-US" altLang="zh-CN" sz="2000" b="1" dirty="0">
                <a:latin typeface="微软雅黑" panose="020B0503020204020204" pitchFamily="34" charset="-122"/>
                <a:ea typeface="微软雅黑" panose="020B0503020204020204" pitchFamily="34" charset="-122"/>
              </a:rPr>
              <a:t>(procedure)</a:t>
            </a:r>
            <a:r>
              <a:rPr lang="zh-CN" altLang="en-US" sz="2000" b="1" dirty="0">
                <a:latin typeface="微软雅黑" panose="020B0503020204020204" pitchFamily="34" charset="-122"/>
                <a:ea typeface="微软雅黑" panose="020B0503020204020204" pitchFamily="34" charset="-122"/>
              </a:rPr>
              <a:t>。因此在数据链路层，规程和协议是同义语。</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72778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76400"/>
            <a:ext cx="206729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无效的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 </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616084" y="1041897"/>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502920" y="3240595"/>
            <a:ext cx="8129015" cy="9656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3856" y="3371324"/>
            <a:ext cx="7214616" cy="707886"/>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帧就简单地丢弃。以太网不负责重传丢弃的帧。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64260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591223"/>
            <a:ext cx="304352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IEEE 802.3 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616084" y="993296"/>
            <a:ext cx="7960988" cy="2516073"/>
          </a:xfrm>
          <a:prstGeom prst="rect">
            <a:avLst/>
          </a:prstGeom>
        </p:spPr>
        <p:txBody>
          <a:bodyPr wrap="square">
            <a:spAutoFit/>
          </a:bodyPr>
          <a:lstStyle/>
          <a:p>
            <a:pPr>
              <a:lnSpc>
                <a:spcPts val="2700"/>
              </a:lnSpc>
              <a:buClr>
                <a:srgbClr val="0070C0"/>
              </a:buClr>
            </a:pPr>
            <a:r>
              <a:rPr lang="zh-CN" altLang="en-US" b="1" dirty="0">
                <a:latin typeface="微软雅黑" panose="020B0503020204020204" pitchFamily="34" charset="-122"/>
                <a:ea typeface="微软雅黑" panose="020B0503020204020204" pitchFamily="34" charset="-122"/>
              </a:rPr>
              <a:t>与</a:t>
            </a:r>
            <a:r>
              <a:rPr lang="zh-CN" altLang="en-US" b="1" dirty="0" smtClean="0">
                <a:latin typeface="微软雅黑" panose="020B0503020204020204" pitchFamily="34" charset="-122"/>
                <a:ea typeface="微软雅黑" panose="020B0503020204020204" pitchFamily="34" charset="-122"/>
              </a:rPr>
              <a:t>以太网 </a:t>
            </a:r>
            <a:r>
              <a:rPr lang="en-US" altLang="zh-CN" b="1" dirty="0" smtClean="0">
                <a:latin typeface="微软雅黑" panose="020B0503020204020204" pitchFamily="34" charset="-122"/>
                <a:ea typeface="微软雅黑" panose="020B0503020204020204" pitchFamily="34" charset="-122"/>
              </a:rPr>
              <a:t>V2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帧格式相似，区别在于：</a:t>
            </a:r>
            <a:endParaRPr lang="zh-CN" altLang="en-US"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en-US" altLang="zh-CN" b="1" dirty="0" smtClean="0">
                <a:latin typeface="微软雅黑" panose="020B0503020204020204" pitchFamily="34" charset="-122"/>
                <a:ea typeface="微软雅黑" panose="020B0503020204020204" pitchFamily="34" charset="-122"/>
              </a:rPr>
              <a:t>IEEE </a:t>
            </a:r>
            <a:r>
              <a:rPr lang="en-US" altLang="zh-CN" b="1" dirty="0">
                <a:latin typeface="微软雅黑" panose="020B0503020204020204" pitchFamily="34" charset="-122"/>
                <a:ea typeface="微软雅黑" panose="020B0503020204020204" pitchFamily="34" charset="-122"/>
              </a:rPr>
              <a:t>802.3 </a:t>
            </a:r>
            <a:r>
              <a:rPr lang="zh-CN" altLang="en-US" b="1" dirty="0">
                <a:latin typeface="微软雅黑" panose="020B0503020204020204" pitchFamily="34" charset="-122"/>
                <a:ea typeface="微软雅黑" panose="020B0503020204020204" pitchFamily="34" charset="-122"/>
              </a:rPr>
              <a:t>规定的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帧的第三个字段是“</a:t>
            </a:r>
            <a:r>
              <a:rPr lang="zh-CN" altLang="en-US" b="1" dirty="0">
                <a:solidFill>
                  <a:srgbClr val="0000FF"/>
                </a:solidFill>
                <a:latin typeface="微软雅黑" panose="020B0503020204020204" pitchFamily="34" charset="-122"/>
                <a:ea typeface="微软雅黑" panose="020B0503020204020204" pitchFamily="34" charset="-122"/>
              </a:rPr>
              <a:t>长度 </a:t>
            </a:r>
            <a:r>
              <a:rPr lang="en-US" altLang="zh-CN" b="1" dirty="0">
                <a:solidFill>
                  <a:srgbClr val="0000FF"/>
                </a:solidFill>
                <a:latin typeface="微软雅黑" panose="020B0503020204020204" pitchFamily="34" charset="-122"/>
                <a:ea typeface="微软雅黑" panose="020B0503020204020204" pitchFamily="34" charset="-122"/>
              </a:rPr>
              <a:t>/ </a:t>
            </a:r>
            <a:r>
              <a:rPr lang="zh-CN" altLang="en-US" b="1" dirty="0">
                <a:solidFill>
                  <a:srgbClr val="0000FF"/>
                </a:solidFill>
                <a:latin typeface="微软雅黑" panose="020B0503020204020204" pitchFamily="34" charset="-122"/>
                <a:ea typeface="微软雅黑" panose="020B0503020204020204" pitchFamily="34" charset="-122"/>
              </a:rPr>
              <a:t>类型</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536575" indent="-271780">
              <a:lnSpc>
                <a:spcPts val="27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当这个字段值大于 </a:t>
            </a:r>
            <a:r>
              <a:rPr lang="en-US" altLang="zh-CN" b="1" dirty="0">
                <a:latin typeface="微软雅黑" panose="020B0503020204020204" pitchFamily="34" charset="-122"/>
                <a:ea typeface="微软雅黑" panose="020B0503020204020204" pitchFamily="34" charset="-122"/>
              </a:rPr>
              <a:t>0x0600 </a:t>
            </a:r>
            <a:r>
              <a:rPr lang="zh-CN" altLang="en-US" b="1" dirty="0">
                <a:latin typeface="微软雅黑" panose="020B0503020204020204" pitchFamily="34" charset="-122"/>
                <a:ea typeface="微软雅黑" panose="020B0503020204020204" pitchFamily="34" charset="-122"/>
              </a:rPr>
              <a:t>时（相当于十进制的 </a:t>
            </a:r>
            <a:r>
              <a:rPr lang="en-US" altLang="zh-CN" b="1" dirty="0">
                <a:latin typeface="微软雅黑" panose="020B0503020204020204" pitchFamily="34" charset="-122"/>
                <a:ea typeface="微软雅黑" panose="020B0503020204020204" pitchFamily="34" charset="-122"/>
              </a:rPr>
              <a:t>1536</a:t>
            </a:r>
            <a:r>
              <a:rPr lang="zh-CN" altLang="en-US" b="1" dirty="0">
                <a:latin typeface="微软雅黑" panose="020B0503020204020204" pitchFamily="34" charset="-122"/>
                <a:ea typeface="微软雅黑" panose="020B0503020204020204" pitchFamily="34" charset="-122"/>
              </a:rPr>
              <a:t>），就表示“类型”。这样的帧和以太网 </a:t>
            </a: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帧完全一样。</a:t>
            </a:r>
            <a:endParaRPr lang="zh-CN" altLang="en-US" b="1" dirty="0">
              <a:latin typeface="微软雅黑" panose="020B0503020204020204" pitchFamily="34" charset="-122"/>
              <a:ea typeface="微软雅黑" panose="020B0503020204020204" pitchFamily="34" charset="-122"/>
            </a:endParaRPr>
          </a:p>
          <a:p>
            <a:pPr marL="536575" indent="-271780">
              <a:lnSpc>
                <a:spcPts val="27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当这个字段值小于 </a:t>
            </a:r>
            <a:r>
              <a:rPr lang="en-US" altLang="zh-CN" b="1" dirty="0">
                <a:latin typeface="微软雅黑" panose="020B0503020204020204" pitchFamily="34" charset="-122"/>
                <a:ea typeface="微软雅黑" panose="020B0503020204020204" pitchFamily="34" charset="-122"/>
              </a:rPr>
              <a:t>0x0600 </a:t>
            </a:r>
            <a:r>
              <a:rPr lang="zh-CN" altLang="en-US" b="1" dirty="0">
                <a:latin typeface="微软雅黑" panose="020B0503020204020204" pitchFamily="34" charset="-122"/>
                <a:ea typeface="微软雅黑" panose="020B0503020204020204" pitchFamily="34" charset="-122"/>
              </a:rPr>
              <a:t>时才表示“长度”。</a:t>
            </a:r>
            <a:endParaRPr lang="zh-CN" altLang="en-US"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“长度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类型”字段值小于 </a:t>
            </a:r>
            <a:r>
              <a:rPr lang="en-US" altLang="zh-CN" b="1" dirty="0">
                <a:latin typeface="微软雅黑" panose="020B0503020204020204" pitchFamily="34" charset="-122"/>
                <a:ea typeface="微软雅黑" panose="020B0503020204020204" pitchFamily="34" charset="-122"/>
              </a:rPr>
              <a:t>0x0600 </a:t>
            </a:r>
            <a:r>
              <a:rPr lang="zh-CN" altLang="en-US" b="1" dirty="0">
                <a:latin typeface="微软雅黑" panose="020B0503020204020204" pitchFamily="34" charset="-122"/>
                <a:ea typeface="微软雅黑" panose="020B0503020204020204" pitchFamily="34" charset="-122"/>
              </a:rPr>
              <a:t>时，数据字段必须装入上面的逻辑链路控制 </a:t>
            </a:r>
            <a:r>
              <a:rPr lang="en-US" altLang="zh-CN" b="1" dirty="0">
                <a:latin typeface="微软雅黑" panose="020B0503020204020204" pitchFamily="34" charset="-122"/>
                <a:ea typeface="微软雅黑" panose="020B0503020204020204" pitchFamily="34" charset="-122"/>
              </a:rPr>
              <a:t>LLC </a:t>
            </a:r>
            <a:r>
              <a:rPr lang="zh-CN" altLang="en-US" b="1" dirty="0">
                <a:latin typeface="微软雅黑" panose="020B0503020204020204" pitchFamily="34" charset="-122"/>
                <a:ea typeface="微软雅黑" panose="020B0503020204020204" pitchFamily="34" charset="-122"/>
              </a:rPr>
              <a:t>子层的 </a:t>
            </a:r>
            <a:r>
              <a:rPr lang="en-US" altLang="zh-CN" b="1" dirty="0">
                <a:latin typeface="微软雅黑" panose="020B0503020204020204" pitchFamily="34" charset="-122"/>
                <a:ea typeface="微软雅黑" panose="020B0503020204020204" pitchFamily="34" charset="-122"/>
              </a:rPr>
              <a:t>LLC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10" name="对角圆角矩形 9"/>
          <p:cNvSpPr/>
          <p:nvPr/>
        </p:nvSpPr>
        <p:spPr>
          <a:xfrm>
            <a:off x="502920" y="3505771"/>
            <a:ext cx="8129015"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41832" y="3609068"/>
            <a:ext cx="7479792" cy="646331"/>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chemeClr val="bg1"/>
                </a:solidFill>
                <a:latin typeface="微软雅黑" panose="020B0503020204020204" pitchFamily="34" charset="-122"/>
                <a:ea typeface="微软雅黑" panose="020B0503020204020204" pitchFamily="34" charset="-122"/>
              </a:rPr>
              <a:t>以太网 </a:t>
            </a:r>
            <a:r>
              <a:rPr lang="en-US" altLang="zh-CN" b="1" dirty="0" smtClean="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02920" y="130940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616085" y="1248876"/>
            <a:ext cx="172354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帧间最小</a:t>
            </a:r>
            <a:r>
              <a:rPr lang="zh-CN" altLang="en-US" sz="2000" b="1" dirty="0" smtClean="0">
                <a:latin typeface="微软雅黑" panose="020B0503020204020204" pitchFamily="34" charset="-122"/>
                <a:ea typeface="微软雅黑" panose="020B0503020204020204" pitchFamily="34" charset="-122"/>
              </a:rPr>
              <a:t>间隔</a:t>
            </a:r>
            <a:endParaRPr lang="zh-CN" altLang="en-US" sz="2000" b="1" dirty="0">
              <a:latin typeface="微软雅黑" panose="020B0503020204020204" pitchFamily="34" charset="-122"/>
              <a:ea typeface="微软雅黑" panose="020B0503020204020204" pitchFamily="34" charset="-122"/>
            </a:endParaRPr>
          </a:p>
        </p:txBody>
      </p:sp>
      <p:sp>
        <p:nvSpPr>
          <p:cNvPr id="20" name="矩形 19"/>
          <p:cNvSpPr/>
          <p:nvPr/>
        </p:nvSpPr>
        <p:spPr>
          <a:xfrm>
            <a:off x="616084" y="1623517"/>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帧间最小间隔为 </a:t>
            </a:r>
            <a:r>
              <a:rPr lang="en-US" altLang="zh-CN" sz="2000" b="1" dirty="0" smtClean="0">
                <a:latin typeface="微软雅黑" panose="020B0503020204020204" pitchFamily="34" charset="-122"/>
                <a:ea typeface="微软雅黑" panose="020B0503020204020204" pitchFamily="34" charset="-122"/>
              </a:rPr>
              <a:t>9.6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，相当于 </a:t>
            </a:r>
            <a:r>
              <a:rPr lang="en-US" altLang="zh-CN" sz="2000" b="1" dirty="0">
                <a:latin typeface="微软雅黑" panose="020B0503020204020204" pitchFamily="34" charset="-122"/>
                <a:ea typeface="微软雅黑" panose="020B0503020204020204" pitchFamily="34" charset="-122"/>
              </a:rPr>
              <a:t>96 bit </a:t>
            </a:r>
            <a:r>
              <a:rPr lang="zh-CN" altLang="en-US" sz="2000" b="1" dirty="0">
                <a:latin typeface="微软雅黑" panose="020B0503020204020204" pitchFamily="34" charset="-122"/>
                <a:ea typeface="微软雅黑" panose="020B0503020204020204" pitchFamily="34" charset="-122"/>
              </a:rPr>
              <a:t>的发送时间。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一个站在检测到总线开始空闲后，还要等待 </a:t>
            </a:r>
            <a:r>
              <a:rPr lang="en-US" altLang="zh-CN" sz="2000" b="1" dirty="0" smtClean="0">
                <a:latin typeface="微软雅黑" panose="020B0503020204020204" pitchFamily="34" charset="-122"/>
                <a:ea typeface="微软雅黑" panose="020B0503020204020204" pitchFamily="34" charset="-122"/>
              </a:rPr>
              <a:t>9.6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才能</a:t>
            </a:r>
            <a:r>
              <a:rPr lang="zh-CN" altLang="en-US" sz="2000" b="1" dirty="0">
                <a:latin typeface="微软雅黑" panose="020B0503020204020204" pitchFamily="34" charset="-122"/>
                <a:ea typeface="微软雅黑" panose="020B0503020204020204" pitchFamily="34" charset="-122"/>
              </a:rPr>
              <a:t>再次发送数据。</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这样做是为了使刚刚收到数据帧的站的接收缓存来得及清理，做好接收下一帧的准备。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7934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5831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21896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5831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6781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511746"/>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329184"/>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2230325"/>
            <a:ext cx="8129014" cy="214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70527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653856"/>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0" y="1099246"/>
            <a:ext cx="8129014"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使用光纤扩展</a:t>
            </a:r>
            <a:endParaRPr lang="zh-CN" altLang="en-US" b="1" dirty="0">
              <a:solidFill>
                <a:srgbClr val="0000FF"/>
              </a:solidFill>
              <a:latin typeface="微软雅黑" panose="020B0503020204020204" pitchFamily="34" charset="-122"/>
              <a:ea typeface="微软雅黑" panose="020B0503020204020204" pitchFamily="34" charset="-122"/>
            </a:endParaRPr>
          </a:p>
          <a:p>
            <a:pPr marL="633730" indent="-342900">
              <a:lnSpc>
                <a:spcPts val="27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主机使用光纤（通常是一对光纤）和一对光纤调制解调器连接到集线器。 </a:t>
            </a:r>
            <a:endParaRPr lang="zh-CN" altLang="en-US" b="1" dirty="0">
              <a:latin typeface="微软雅黑" panose="020B0503020204020204" pitchFamily="34" charset="-122"/>
              <a:ea typeface="微软雅黑" panose="020B0503020204020204" pitchFamily="34" charset="-122"/>
            </a:endParaRPr>
          </a:p>
          <a:p>
            <a:pPr marL="633730" indent="-342900">
              <a:lnSpc>
                <a:spcPts val="27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很容易使主机和几公里以外的集线器相连接。</a:t>
            </a:r>
            <a:endParaRPr lang="zh-CN" altLang="en-US"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2335737"/>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以太网</a:t>
              </a:r>
              <a:endParaRPr lang="zh-CN" altLang="en-US" sz="1600" b="1" dirty="0">
                <a:solidFill>
                  <a:srgbClr val="0000FF"/>
                </a:solidFill>
                <a:latin typeface="+mn-lt"/>
                <a:ea typeface="黑体" panose="02010609060101010101" pitchFamily="2" charset="-122"/>
              </a:endParaRPr>
            </a:p>
            <a:p>
              <a:pPr>
                <a:lnSpc>
                  <a:spcPct val="90000"/>
                </a:lnSpc>
              </a:pPr>
              <a:r>
                <a:rPr lang="zh-CN" altLang="en-US" sz="1600" b="1" dirty="0">
                  <a:solidFill>
                    <a:srgbClr val="0000FF"/>
                  </a:solidFill>
                  <a:latin typeface="+mn-lt"/>
                  <a:ea typeface="黑体" panose="02010609060101010101" pitchFamily="2" charset="-122"/>
                </a:rPr>
                <a:t>集线器</a:t>
              </a:r>
              <a:endParaRPr lang="zh-CN" altLang="en-US" sz="1600" b="1" dirty="0">
                <a:solidFill>
                  <a:srgbClr val="0000FF"/>
                </a:solidFill>
                <a:latin typeface="+mn-lt"/>
                <a:ea typeface="黑体" panose="02010609060101010101" pitchFamily="2" charset="-122"/>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2" charset="-122"/>
              </a:endParaRPr>
            </a:p>
          </p:txBody>
        </p:sp>
        <p:sp>
          <p:nvSpPr>
            <p:cNvPr id="19" name="Text Box 9"/>
            <p:cNvSpPr txBox="1">
              <a:spLocks noChangeArrowheads="1"/>
            </p:cNvSpPr>
            <p:nvPr/>
          </p:nvSpPr>
          <p:spPr bwMode="auto">
            <a:xfrm>
              <a:off x="4733900" y="4054236"/>
              <a:ext cx="812015"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2" charset="-122"/>
                </a:rPr>
                <a:t>光纤</a:t>
              </a:r>
              <a:endParaRPr lang="zh-CN" altLang="en-US" sz="1600" b="1" dirty="0">
                <a:solidFill>
                  <a:srgbClr val="CC00CC"/>
                </a:solidFill>
                <a:latin typeface="+mn-lt"/>
                <a:ea typeface="黑体" panose="02010609060101010101" pitchFamily="2" charset="-122"/>
              </a:endParaRP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anose="02010609060101010101" pitchFamily="2" charset="-122"/>
                </a:rPr>
                <a:t>主机</a:t>
              </a:r>
              <a:endParaRPr lang="zh-CN" altLang="en-US" sz="1600" b="1" dirty="0">
                <a:solidFill>
                  <a:srgbClr val="0000FF"/>
                </a:solidFill>
                <a:latin typeface="+mn-lt"/>
                <a:ea typeface="黑体" panose="02010609060101010101" pitchFamily="2" charset="-122"/>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2109408" y="3953560"/>
            <a:ext cx="4861178" cy="338554"/>
          </a:xfrm>
          <a:prstGeom prst="rect">
            <a:avLst/>
          </a:prstGeom>
        </p:spPr>
        <p:txBody>
          <a:bodyPr wrap="square">
            <a:spAutoFit/>
          </a:bodyPr>
          <a:lstStyle/>
          <a:p>
            <a:pPr algn="ctr"/>
            <a:r>
              <a:rPr lang="zh-CN" altLang="zh-CN" sz="1600" b="1" dirty="0">
                <a:latin typeface="微软雅黑" panose="020B0503020204020204" pitchFamily="34" charset="-122"/>
                <a:ea typeface="微软雅黑" panose="020B0503020204020204" pitchFamily="34" charset="-122"/>
              </a:rPr>
              <a:t>主机使用光纤和一对光纤调制解调器连接到集线器</a:t>
            </a:r>
            <a:endParaRPr lang="zh-CN" altLang="en-US" sz="1600"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2860675"/>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329601"/>
            <a:ext cx="8129015" cy="3045307"/>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288929" y="4067132"/>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421638" y="3616474"/>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234164" y="130712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027950" y="336796"/>
            <a:ext cx="182597" cy="2710499"/>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63570" y="1781579"/>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2139156" y="1781579"/>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475524" y="2983136"/>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039199" y="1816643"/>
            <a:ext cx="4374292" cy="1719703"/>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AutoShape 5"/>
          <p:cNvSpPr>
            <a:spLocks noChangeArrowheads="1"/>
          </p:cNvSpPr>
          <p:nvPr/>
        </p:nvSpPr>
        <p:spPr bwMode="auto">
          <a:xfrm>
            <a:off x="502919" y="569594"/>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09" name="Rectangle 6"/>
          <p:cNvSpPr>
            <a:spLocks noChangeArrowheads="1"/>
          </p:cNvSpPr>
          <p:nvPr/>
        </p:nvSpPr>
        <p:spPr bwMode="auto">
          <a:xfrm>
            <a:off x="2622844" y="518179"/>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0" name="Rectangle 8"/>
          <p:cNvSpPr>
            <a:spLocks noChangeArrowheads="1"/>
          </p:cNvSpPr>
          <p:nvPr/>
        </p:nvSpPr>
        <p:spPr bwMode="auto">
          <a:xfrm>
            <a:off x="502920" y="922276"/>
            <a:ext cx="8129014"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使用集线器扩展：</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多个以太网段连成更大的、多级星形结构的以太网。</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优点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使原来属于不同碰撞域的以太网上的计算机能够进行跨碰撞域的通信。</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扩大了以太网覆盖的地理范围。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碰撞域增大了，但总的吞吐量并未提高。</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如果不同的碰撞域使用不同的数据率，那么就不能用集线器将它们互连起来。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75645"/>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碰撞</a:t>
            </a:r>
            <a:r>
              <a:rPr lang="zh-CN" altLang="en-US" sz="2000" b="1" dirty="0">
                <a:solidFill>
                  <a:srgbClr val="0000FF"/>
                </a:solidFill>
                <a:latin typeface="微软雅黑" panose="020B0503020204020204" pitchFamily="34" charset="-122"/>
                <a:ea typeface="微软雅黑" panose="020B0503020204020204" pitchFamily="34" charset="-122"/>
              </a:rPr>
              <a:t>域（</a:t>
            </a:r>
            <a:r>
              <a:rPr lang="en-US" altLang="zh-CN" sz="2000" b="1" dirty="0">
                <a:solidFill>
                  <a:srgbClr val="0000FF"/>
                </a:solidFill>
                <a:latin typeface="微软雅黑" panose="020B0503020204020204" pitchFamily="34" charset="-122"/>
                <a:ea typeface="微软雅黑" panose="020B0503020204020204" pitchFamily="34" charset="-122"/>
              </a:rPr>
              <a:t>collision domain</a:t>
            </a:r>
            <a:r>
              <a:rPr lang="zh-CN" altLang="en-US" sz="2000" b="1" dirty="0">
                <a:solidFill>
                  <a:srgbClr val="0000FF"/>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C00CC"/>
                </a:solidFill>
                <a:latin typeface="微软雅黑" panose="020B0503020204020204" pitchFamily="34" charset="-122"/>
                <a:ea typeface="微软雅黑" panose="020B0503020204020204" pitchFamily="34" charset="-122"/>
              </a:rPr>
              <a:t>冲突域</a:t>
            </a:r>
            <a:r>
              <a:rPr lang="zh-CN" altLang="en-US" sz="2000" b="1" dirty="0">
                <a:latin typeface="微软雅黑" panose="020B0503020204020204" pitchFamily="34" charset="-122"/>
                <a:ea typeface="微软雅黑" panose="020B0503020204020204" pitchFamily="34" charset="-122"/>
              </a:rPr>
              <a:t>，是指网络中一个站点发出的帧会与其他站点发出的帧产生碰撞或冲突的那部分网络</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碰撞域越大，发生碰撞的概率越</a:t>
            </a:r>
            <a:r>
              <a:rPr lang="zh-CN" altLang="en-US" sz="2000" b="1" dirty="0" smtClean="0">
                <a:latin typeface="微软雅黑" panose="020B0503020204020204" pitchFamily="34" charset="-122"/>
                <a:ea typeface="微软雅黑" panose="020B0503020204020204" pitchFamily="34" charset="-122"/>
              </a:rPr>
              <a:t>高。</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53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30139"/>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48014"/>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33683"/>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56874"/>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50524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086551" y="3390873"/>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44543"/>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35266"/>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95510"/>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3252390"/>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90873"/>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44543"/>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35266"/>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95510"/>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3252390"/>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31435"/>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10066"/>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2720328"/>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120744"/>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2775001"/>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48014"/>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85797"/>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11682"/>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11682"/>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13291"/>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85030"/>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13291"/>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323662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98" name="矩形 97"/>
          <p:cNvSpPr/>
          <p:nvPr/>
        </p:nvSpPr>
        <p:spPr>
          <a:xfrm>
            <a:off x="1915327" y="4121974"/>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17818"/>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0465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53242"/>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0" y="998632"/>
            <a:ext cx="8001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扩展以太网更常用的方法是在数据链路层进行。</a:t>
            </a:r>
            <a:endParaRPr lang="zh-CN" altLang="en-US" b="1" dirty="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早期使用</a:t>
            </a:r>
            <a:r>
              <a:rPr lang="zh-CN" altLang="en-US" b="1" dirty="0">
                <a:solidFill>
                  <a:srgbClr val="0000FF"/>
                </a:solidFill>
                <a:latin typeface="微软雅黑" panose="020B0503020204020204" pitchFamily="34" charset="-122"/>
                <a:ea typeface="微软雅黑" panose="020B0503020204020204" pitchFamily="34" charset="-122"/>
              </a:rPr>
              <a:t>网桥</a:t>
            </a:r>
            <a:r>
              <a:rPr lang="zh-CN" altLang="en-US" b="1" dirty="0">
                <a:latin typeface="微软雅黑" panose="020B0503020204020204" pitchFamily="34" charset="-122"/>
                <a:ea typeface="微软雅黑" panose="020B0503020204020204" pitchFamily="34" charset="-122"/>
              </a:rPr>
              <a:t>，现在使用以太网</a:t>
            </a:r>
            <a:r>
              <a:rPr lang="zh-CN" altLang="en-US" b="1" dirty="0">
                <a:solidFill>
                  <a:srgbClr val="0000FF"/>
                </a:solidFill>
                <a:latin typeface="微软雅黑" panose="020B0503020204020204" pitchFamily="34" charset="-122"/>
                <a:ea typeface="微软雅黑" panose="020B0503020204020204" pitchFamily="34" charset="-122"/>
              </a:rPr>
              <a:t>交换机</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61" name="AutoShape 42"/>
          <p:cNvSpPr>
            <a:spLocks noChangeArrowheads="1"/>
          </p:cNvSpPr>
          <p:nvPr/>
        </p:nvSpPr>
        <p:spPr bwMode="auto">
          <a:xfrm>
            <a:off x="4046957" y="1881352"/>
            <a:ext cx="4584977" cy="2406869"/>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62" name="AutoShape 42"/>
          <p:cNvSpPr>
            <a:spLocks noChangeArrowheads="1"/>
          </p:cNvSpPr>
          <p:nvPr/>
        </p:nvSpPr>
        <p:spPr bwMode="auto">
          <a:xfrm>
            <a:off x="502921" y="1881352"/>
            <a:ext cx="3331660" cy="2406869"/>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30523" y="2039090"/>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网桥</a:t>
              </a:r>
              <a:endParaRPr lang="zh-CN" altLang="en-US" sz="1200" dirty="0"/>
            </a:p>
          </p:txBody>
        </p:sp>
      </p:grpSp>
      <p:grpSp>
        <p:nvGrpSpPr>
          <p:cNvPr id="60" name="组合 59"/>
          <p:cNvGrpSpPr/>
          <p:nvPr/>
        </p:nvGrpSpPr>
        <p:grpSpPr>
          <a:xfrm>
            <a:off x="4486949" y="2119831"/>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02920" y="1370682"/>
            <a:ext cx="8129014" cy="1395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05256" y="1405768"/>
            <a:ext cx="7452360" cy="1323439"/>
          </a:xfrm>
          <a:prstGeom prst="rect">
            <a:avLst/>
          </a:prstGeom>
        </p:spPr>
        <p:txBody>
          <a:bodyPr wrap="square">
            <a:spAutoFit/>
          </a:bodyPr>
          <a:lstStyle/>
          <a:p>
            <a:pPr marL="285750" indent="-285750">
              <a:lnSpc>
                <a:spcPts val="2400"/>
              </a:lnSpc>
              <a:buClr>
                <a:srgbClr val="66FF33"/>
              </a:buClr>
              <a:buFont typeface="Wingdings" panose="05000000000000000000" pitchFamily="2" charset="2"/>
              <a:buChar char="l"/>
            </a:pPr>
            <a:r>
              <a:rPr lang="zh-CN" altLang="en-US" sz="1600" b="1" dirty="0">
                <a:solidFill>
                  <a:schemeClr val="bg1"/>
                </a:solidFill>
                <a:latin typeface="微软雅黑" panose="020B0503020204020204" pitchFamily="34" charset="-122"/>
                <a:ea typeface="微软雅黑" panose="020B0503020204020204" pitchFamily="34" charset="-122"/>
              </a:rPr>
              <a:t>网桥工作在数据链路层。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285750" indent="-285750">
              <a:lnSpc>
                <a:spcPts val="2400"/>
              </a:lnSpc>
              <a:buClr>
                <a:srgbClr val="66FF33"/>
              </a:buClr>
              <a:buFont typeface="Wingdings" panose="05000000000000000000" pitchFamily="2" charset="2"/>
              <a:buChar char="l"/>
            </a:pPr>
            <a:r>
              <a:rPr lang="zh-CN" altLang="en-US" sz="1600" b="1" dirty="0">
                <a:solidFill>
                  <a:schemeClr val="bg1"/>
                </a:solidFill>
                <a:latin typeface="微软雅黑" panose="020B0503020204020204" pitchFamily="34" charset="-122"/>
                <a:ea typeface="微软雅黑" panose="020B0503020204020204" pitchFamily="34" charset="-122"/>
              </a:rPr>
              <a:t>它根据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帧的目的地址对收到的帧进行转发和过滤。</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285750" indent="-285750">
              <a:lnSpc>
                <a:spcPts val="2400"/>
              </a:lnSpc>
              <a:buClr>
                <a:srgbClr val="66FF33"/>
              </a:buClr>
              <a:buFont typeface="Wingdings" panose="05000000000000000000" pitchFamily="2" charset="2"/>
              <a:buChar char="l"/>
            </a:pPr>
            <a:r>
              <a:rPr lang="zh-CN" altLang="en-US" sz="1600" b="1" dirty="0">
                <a:solidFill>
                  <a:schemeClr val="bg1"/>
                </a:solidFill>
                <a:latin typeface="微软雅黑" panose="020B0503020204020204" pitchFamily="34" charset="-122"/>
                <a:ea typeface="微软雅黑" panose="020B0503020204020204" pitchFamily="34" charset="-122"/>
              </a:rPr>
              <a:t>当网桥收到一个帧时，并不是向所有的接口转发此帧，而是先检查此帧的目的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地址，然后再确定将该帧转发到哪一个接口，或把它丢弃。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对角圆角矩形 9"/>
          <p:cNvSpPr/>
          <p:nvPr/>
        </p:nvSpPr>
        <p:spPr>
          <a:xfrm>
            <a:off x="502920" y="2875131"/>
            <a:ext cx="8129016" cy="1087325"/>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5256" y="2910217"/>
            <a:ext cx="7452360" cy="1015663"/>
          </a:xfrm>
          <a:prstGeom prst="rect">
            <a:avLst/>
          </a:prstGeom>
        </p:spPr>
        <p:txBody>
          <a:bodyPr wrap="square">
            <a:spAutoFit/>
          </a:bodyPr>
          <a:lstStyle/>
          <a:p>
            <a:pPr marL="285750" indent="-285750">
              <a:lnSpc>
                <a:spcPts val="2400"/>
              </a:lnSpc>
              <a:buClr>
                <a:srgbClr val="FFFF00"/>
              </a:buClr>
              <a:buFont typeface="Wingdings" panose="05000000000000000000" pitchFamily="2" charset="2"/>
              <a:buChar char="l"/>
            </a:pPr>
            <a:r>
              <a:rPr lang="en-US" altLang="zh-CN" sz="1600" b="1" dirty="0">
                <a:solidFill>
                  <a:schemeClr val="bg1"/>
                </a:solidFill>
                <a:latin typeface="微软雅黑" panose="020B0503020204020204" pitchFamily="34" charset="-122"/>
                <a:ea typeface="微软雅黑" panose="020B0503020204020204" pitchFamily="34" charset="-122"/>
              </a:rPr>
              <a:t>1990 </a:t>
            </a:r>
            <a:r>
              <a:rPr lang="zh-CN" altLang="en-US" sz="1600" b="1" dirty="0">
                <a:solidFill>
                  <a:schemeClr val="bg1"/>
                </a:solidFill>
                <a:latin typeface="微软雅黑" panose="020B0503020204020204" pitchFamily="34" charset="-122"/>
                <a:ea typeface="微软雅黑" panose="020B0503020204020204" pitchFamily="34" charset="-122"/>
              </a:rPr>
              <a:t>年问世的交换式集线器 </a:t>
            </a:r>
            <a:r>
              <a:rPr lang="en-US" altLang="zh-CN" sz="1600" b="1" dirty="0">
                <a:solidFill>
                  <a:schemeClr val="bg1"/>
                </a:solidFill>
                <a:latin typeface="微软雅黑" panose="020B0503020204020204" pitchFamily="34" charset="-122"/>
                <a:ea typeface="微软雅黑" panose="020B0503020204020204" pitchFamily="34" charset="-122"/>
              </a:rPr>
              <a:t>(switching hub) </a:t>
            </a:r>
            <a:r>
              <a:rPr lang="zh-CN" altLang="en-US" sz="1600" b="1" dirty="0">
                <a:solidFill>
                  <a:schemeClr val="bg1"/>
                </a:solidFill>
                <a:latin typeface="微软雅黑" panose="020B0503020204020204" pitchFamily="34" charset="-122"/>
                <a:ea typeface="微软雅黑" panose="020B0503020204020204" pitchFamily="34" charset="-122"/>
              </a:rPr>
              <a:t>可明显地提高以太网的性能。</a:t>
            </a:r>
            <a:endParaRPr lang="zh-CN" altLang="en-US" sz="1600" b="1" dirty="0">
              <a:solidFill>
                <a:schemeClr val="bg1"/>
              </a:solidFill>
              <a:latin typeface="微软雅黑" panose="020B0503020204020204" pitchFamily="34" charset="-122"/>
              <a:ea typeface="微软雅黑" panose="020B0503020204020204" pitchFamily="34" charset="-122"/>
            </a:endParaRPr>
          </a:p>
          <a:p>
            <a:pPr marL="285750" indent="-285750">
              <a:lnSpc>
                <a:spcPts val="2400"/>
              </a:lnSpc>
              <a:buClr>
                <a:srgbClr val="FFFF00"/>
              </a:buClr>
              <a:buFont typeface="Wingdings" panose="05000000000000000000" pitchFamily="2" charset="2"/>
              <a:buChar char="l"/>
            </a:pPr>
            <a:r>
              <a:rPr lang="zh-CN" altLang="en-US" sz="1600" b="1" dirty="0">
                <a:solidFill>
                  <a:schemeClr val="bg1"/>
                </a:solidFill>
                <a:latin typeface="微软雅黑" panose="020B0503020204020204" pitchFamily="34" charset="-122"/>
                <a:ea typeface="微软雅黑" panose="020B0503020204020204" pitchFamily="34" charset="-122"/>
              </a:rPr>
              <a:t>交换式集线器常称为</a:t>
            </a:r>
            <a:r>
              <a:rPr lang="zh-CN" altLang="en-US" sz="1600" b="1" dirty="0">
                <a:solidFill>
                  <a:srgbClr val="FFC000"/>
                </a:solidFill>
                <a:latin typeface="微软雅黑" panose="020B0503020204020204" pitchFamily="34" charset="-122"/>
                <a:ea typeface="微软雅黑" panose="020B0503020204020204" pitchFamily="34" charset="-122"/>
              </a:rPr>
              <a:t>以太网交换机 </a:t>
            </a:r>
            <a:r>
              <a:rPr lang="en-US" altLang="zh-CN" sz="1600" b="1" dirty="0">
                <a:solidFill>
                  <a:schemeClr val="bg1"/>
                </a:solidFill>
                <a:latin typeface="微软雅黑" panose="020B0503020204020204" pitchFamily="34" charset="-122"/>
                <a:ea typeface="微软雅黑" panose="020B0503020204020204" pitchFamily="34" charset="-122"/>
              </a:rPr>
              <a:t>(switch) </a:t>
            </a:r>
            <a:r>
              <a:rPr lang="zh-CN" altLang="en-US" sz="1600" b="1" dirty="0">
                <a:solidFill>
                  <a:schemeClr val="bg1"/>
                </a:solidFill>
                <a:latin typeface="微软雅黑" panose="020B0503020204020204" pitchFamily="34" charset="-122"/>
                <a:ea typeface="微软雅黑" panose="020B0503020204020204" pitchFamily="34" charset="-122"/>
              </a:rPr>
              <a:t>或</a:t>
            </a:r>
            <a:r>
              <a:rPr lang="zh-CN" altLang="en-US" sz="1600" b="1" dirty="0">
                <a:solidFill>
                  <a:srgbClr val="FFC000"/>
                </a:solidFill>
                <a:latin typeface="微软雅黑" panose="020B0503020204020204" pitchFamily="34" charset="-122"/>
                <a:ea typeface="微软雅黑" panose="020B0503020204020204" pitchFamily="34" charset="-122"/>
              </a:rPr>
              <a:t>第二层交换机 </a:t>
            </a:r>
            <a:r>
              <a:rPr lang="en-US" altLang="zh-CN" sz="1600" b="1" dirty="0">
                <a:solidFill>
                  <a:schemeClr val="bg1"/>
                </a:solidFill>
                <a:latin typeface="微软雅黑" panose="020B0503020204020204" pitchFamily="34" charset="-122"/>
                <a:ea typeface="微软雅黑" panose="020B0503020204020204" pitchFamily="34" charset="-122"/>
              </a:rPr>
              <a:t>(L2 switch)</a:t>
            </a:r>
            <a:r>
              <a:rPr lang="zh-CN" altLang="en-US" sz="1600" b="1" dirty="0">
                <a:solidFill>
                  <a:schemeClr val="bg1"/>
                </a:solidFill>
                <a:latin typeface="微软雅黑" panose="020B0503020204020204" pitchFamily="34" charset="-122"/>
                <a:ea typeface="微软雅黑" panose="020B0503020204020204" pitchFamily="34" charset="-122"/>
              </a:rPr>
              <a:t>，强调这种交换机工作在数据链路层。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2" name="AutoShape 5"/>
          <p:cNvSpPr>
            <a:spLocks noChangeArrowheads="1"/>
          </p:cNvSpPr>
          <p:nvPr/>
        </p:nvSpPr>
        <p:spPr bwMode="auto">
          <a:xfrm>
            <a:off x="502919" y="8599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83690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188620" y="61192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数据链路层传送的是帧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83014"/>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37495" y="4004421"/>
            <a:ext cx="386199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使用点对点信道的数据链路层</a:t>
            </a:r>
            <a:endParaRPr lang="zh-CN" altLang="en-US" sz="1600"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04651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链路</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1401299" y="1116432"/>
            <a:ext cx="5753837" cy="1943054"/>
            <a:chOff x="84860" y="1052736"/>
            <a:chExt cx="9679372"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latin typeface="微软雅黑" panose="020B0503020204020204" pitchFamily="34" charset="-122"/>
                  <a:ea typeface="微软雅黑" panose="020B0503020204020204" pitchFamily="34" charset="-122"/>
                </a:rPr>
                <a:t>数据</a:t>
              </a:r>
              <a:endParaRPr kumimoji="1" lang="zh-CN" altLang="en-US" sz="1100" b="1">
                <a:latin typeface="微软雅黑" panose="020B0503020204020204" pitchFamily="34" charset="-122"/>
                <a:ea typeface="微软雅黑" panose="020B0503020204020204" pitchFamily="34" charset="-122"/>
              </a:endParaRPr>
            </a:p>
            <a:p>
              <a:pPr algn="ctr" defTabSz="762000" eaLnBrk="0" hangingPunct="0"/>
              <a:r>
                <a:rPr kumimoji="1" lang="zh-CN" altLang="en-US" sz="1100" b="1">
                  <a:latin typeface="微软雅黑" panose="020B0503020204020204" pitchFamily="34" charset="-122"/>
                  <a:ea typeface="微软雅黑" panose="020B0503020204020204" pitchFamily="34" charset="-122"/>
                </a:rPr>
                <a:t>链路层</a:t>
              </a:r>
              <a:endParaRPr kumimoji="1" lang="zh-CN" altLang="en-US" sz="1100" b="1">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4"/>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000099"/>
                  </a:solidFill>
                  <a:latin typeface="微软雅黑" panose="020B0503020204020204" pitchFamily="34" charset="-122"/>
                  <a:ea typeface="微软雅黑" panose="020B0503020204020204" pitchFamily="34" charset="-122"/>
                </a:rPr>
                <a:t>链路</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74198" y="3833254"/>
              <a:ext cx="359501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以太网交换机实质上就是一个</a:t>
            </a:r>
            <a:r>
              <a:rPr lang="zh-CN" altLang="en-US" sz="2000" b="1" dirty="0">
                <a:solidFill>
                  <a:srgbClr val="0000FF"/>
                </a:solidFill>
                <a:latin typeface="微软雅黑" panose="020B0503020204020204" pitchFamily="34" charset="-122"/>
                <a:ea typeface="微软雅黑" panose="020B0503020204020204" pitchFamily="34" charset="-122"/>
              </a:rPr>
              <a:t>多接口的网桥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通常都有十几个或更多的接口。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a:t>
            </a:r>
            <a:r>
              <a:rPr lang="zh-CN" altLang="en-US" sz="2000" b="1" dirty="0">
                <a:solidFill>
                  <a:srgbClr val="0000FF"/>
                </a:solidFill>
                <a:latin typeface="微软雅黑" panose="020B0503020204020204" pitchFamily="34" charset="-122"/>
                <a:ea typeface="微软雅黑" panose="020B0503020204020204" pitchFamily="34" charset="-122"/>
              </a:rPr>
              <a:t>工作在全双工方式</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a:t>
            </a:r>
            <a:r>
              <a:rPr lang="zh-CN" altLang="en-US" sz="2000" b="1" dirty="0">
                <a:solidFill>
                  <a:srgbClr val="0000FF"/>
                </a:solidFill>
                <a:latin typeface="微软雅黑" panose="020B0503020204020204" pitchFamily="34" charset="-122"/>
                <a:ea typeface="微软雅黑" panose="020B0503020204020204" pitchFamily="34" charset="-122"/>
              </a:rPr>
              <a:t>具有并行性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能同时连通多对接口，使多对主机能同时通信</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7543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0613"/>
            <a:ext cx="812901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相互</a:t>
            </a:r>
            <a:r>
              <a:rPr lang="zh-CN" altLang="en-US" sz="2000" b="1" dirty="0">
                <a:latin typeface="微软雅黑" panose="020B0503020204020204" pitchFamily="34" charset="-122"/>
                <a:ea typeface="微软雅黑" panose="020B0503020204020204" pitchFamily="34" charset="-122"/>
              </a:rPr>
              <a:t>通信的主机都是独占传输媒体，</a:t>
            </a:r>
            <a:r>
              <a:rPr lang="zh-CN" altLang="en-US" sz="2000" b="1" dirty="0">
                <a:solidFill>
                  <a:srgbClr val="0000FF"/>
                </a:solidFill>
                <a:latin typeface="微软雅黑" panose="020B0503020204020204" pitchFamily="34" charset="-122"/>
                <a:ea typeface="微软雅黑" panose="020B0503020204020204" pitchFamily="34" charset="-122"/>
              </a:rPr>
              <a:t>无碰撞</a:t>
            </a:r>
            <a:r>
              <a:rPr lang="zh-CN" altLang="en-US" sz="2000" b="1" dirty="0">
                <a:latin typeface="微软雅黑" panose="020B0503020204020204" pitchFamily="34" charset="-122"/>
                <a:ea typeface="微软雅黑" panose="020B0503020204020204" pitchFamily="34" charset="-122"/>
              </a:rPr>
              <a:t>地传输数据。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12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589147"/>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AutoShape 42"/>
          <p:cNvSpPr>
            <a:spLocks noChangeArrowheads="1"/>
          </p:cNvSpPr>
          <p:nvPr/>
        </p:nvSpPr>
        <p:spPr bwMode="auto">
          <a:xfrm>
            <a:off x="502919" y="1426662"/>
            <a:ext cx="8129015" cy="2669628"/>
          </a:xfrm>
          <a:prstGeom prst="roundRect">
            <a:avLst>
              <a:gd name="adj" fmla="val 16667"/>
            </a:avLst>
          </a:prstGeom>
          <a:solidFill>
            <a:srgbClr val="66FFFF"/>
          </a:solid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565075"/>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2165859"/>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090533"/>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023080"/>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496280"/>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054610"/>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2033589"/>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42257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590871"/>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47580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83201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2734231" y="4096290"/>
            <a:ext cx="3672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600" b="1" dirty="0" smtClean="0">
                <a:latin typeface="微软雅黑" panose="020B0503020204020204" pitchFamily="34" charset="-122"/>
                <a:ea typeface="微软雅黑" panose="020B0503020204020204" pitchFamily="34" charset="-122"/>
              </a:rPr>
              <a:t>以太网</a:t>
            </a:r>
            <a:r>
              <a:rPr lang="zh-CN" altLang="en-US" sz="1600" b="1" dirty="0">
                <a:latin typeface="微软雅黑" panose="020B0503020204020204" pitchFamily="34" charset="-122"/>
                <a:ea typeface="微软雅黑" panose="020B0503020204020204" pitchFamily="34" charset="-122"/>
              </a:rPr>
              <a:t>交换机</a:t>
            </a:r>
            <a:r>
              <a:rPr lang="zh-CN" altLang="en-US" sz="1600" b="1" dirty="0" smtClean="0">
                <a:latin typeface="微软雅黑" panose="020B0503020204020204" pitchFamily="34" charset="-122"/>
                <a:ea typeface="微软雅黑" panose="020B0503020204020204" pitchFamily="34" charset="-122"/>
              </a:rPr>
              <a:t>的每个接口是一个碰撞域</a:t>
            </a:r>
            <a:endParaRPr lang="fr-FR" altLang="zh-CN"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18803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以太网交换机的</a:t>
            </a:r>
            <a:r>
              <a:rPr lang="zh-CN" altLang="en-US" sz="2000" b="1" dirty="0">
                <a:solidFill>
                  <a:srgbClr val="0000FF"/>
                </a:solidFill>
                <a:latin typeface="微软雅黑" panose="020B0503020204020204" pitchFamily="34" charset="-122"/>
                <a:ea typeface="微软雅黑" panose="020B0503020204020204" pitchFamily="34" charset="-122"/>
              </a:rPr>
              <a:t>接口有存储器</a:t>
            </a:r>
            <a:r>
              <a:rPr lang="zh-CN" altLang="en-US" sz="2000" b="1" dirty="0">
                <a:latin typeface="微软雅黑" panose="020B0503020204020204" pitchFamily="34" charset="-122"/>
                <a:ea typeface="微软雅黑" panose="020B0503020204020204" pitchFamily="34" charset="-122"/>
              </a:rPr>
              <a:t>，能在输出端口繁忙时把到来的帧进行缓存。</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以太网交换机是一种</a:t>
            </a:r>
            <a:r>
              <a:rPr lang="zh-CN" altLang="en-US" sz="2000" b="1" dirty="0">
                <a:solidFill>
                  <a:srgbClr val="0000FF"/>
                </a:solidFill>
                <a:latin typeface="微软雅黑" panose="020B0503020204020204" pitchFamily="34" charset="-122"/>
                <a:ea typeface="微软雅黑" panose="020B0503020204020204" pitchFamily="34" charset="-122"/>
              </a:rPr>
              <a:t>即插即用</a:t>
            </a:r>
            <a:r>
              <a:rPr lang="zh-CN" altLang="en-US" sz="2000" b="1" dirty="0">
                <a:latin typeface="微软雅黑" panose="020B0503020204020204" pitchFamily="34" charset="-122"/>
                <a:ea typeface="微软雅黑" panose="020B0503020204020204" pitchFamily="34" charset="-122"/>
              </a:rPr>
              <a:t>设备，其内部的帧</a:t>
            </a:r>
            <a:r>
              <a:rPr lang="zh-CN" altLang="en-US" sz="2000" b="1" dirty="0">
                <a:solidFill>
                  <a:srgbClr val="0000FF"/>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0000FF"/>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以太网交换机使用了</a:t>
            </a:r>
            <a:r>
              <a:rPr lang="zh-CN" altLang="en-US" sz="2000" b="1" dirty="0">
                <a:solidFill>
                  <a:srgbClr val="0000FF"/>
                </a:solidFill>
                <a:latin typeface="微软雅黑" panose="020B0503020204020204" pitchFamily="34" charset="-122"/>
                <a:ea typeface="微软雅黑" panose="020B0503020204020204" pitchFamily="34" charset="-122"/>
              </a:rPr>
              <a:t>专用的交换结构芯片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a:t>
            </a:r>
            <a:r>
              <a:rPr lang="zh-CN" altLang="en-US" sz="2000" b="1" dirty="0" smtClean="0">
                <a:latin typeface="微软雅黑" panose="020B0503020204020204" pitchFamily="34" charset="-122"/>
                <a:ea typeface="微软雅黑" panose="020B0503020204020204" pitchFamily="34" charset="-122"/>
              </a:rPr>
              <a:t>贵。</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79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5889" y="769378"/>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72005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668667"/>
            <a:ext cx="249299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以太网交换机的优点</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502919" y="1010799"/>
            <a:ext cx="8129015" cy="43582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用户独享带宽，增加了总容量</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AutoShape 42"/>
          <p:cNvSpPr>
            <a:spLocks noChangeArrowheads="1"/>
          </p:cNvSpPr>
          <p:nvPr/>
        </p:nvSpPr>
        <p:spPr bwMode="auto">
          <a:xfrm>
            <a:off x="502919" y="1506708"/>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 name="Text Box 49"/>
          <p:cNvSpPr txBox="1">
            <a:spLocks noChangeArrowheads="1"/>
          </p:cNvSpPr>
          <p:nvPr/>
        </p:nvSpPr>
        <p:spPr bwMode="auto">
          <a:xfrm>
            <a:off x="2209705" y="167815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1249184" y="2136190"/>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2730652" y="2136190"/>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2824263" y="2136189"/>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2050433" y="2136190"/>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890702"/>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48980"/>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2"/>
          <p:cNvSpPr>
            <a:spLocks noChangeArrowheads="1"/>
          </p:cNvSpPr>
          <p:nvPr/>
        </p:nvSpPr>
        <p:spPr bwMode="auto">
          <a:xfrm>
            <a:off x="4642792" y="1506709"/>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7" name="Text Box 49"/>
          <p:cNvSpPr txBox="1">
            <a:spLocks noChangeArrowheads="1"/>
          </p:cNvSpPr>
          <p:nvPr/>
        </p:nvSpPr>
        <p:spPr bwMode="auto">
          <a:xfrm>
            <a:off x="6237825" y="1692009"/>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38" name="Line 60"/>
          <p:cNvSpPr>
            <a:spLocks noChangeShapeType="1"/>
          </p:cNvSpPr>
          <p:nvPr/>
        </p:nvSpPr>
        <p:spPr bwMode="auto">
          <a:xfrm flipH="1">
            <a:off x="5374289" y="2136191"/>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9" name="Line 62"/>
          <p:cNvSpPr>
            <a:spLocks noChangeShapeType="1"/>
          </p:cNvSpPr>
          <p:nvPr/>
        </p:nvSpPr>
        <p:spPr bwMode="auto">
          <a:xfrm>
            <a:off x="6855757" y="2136191"/>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63"/>
          <p:cNvSpPr>
            <a:spLocks noChangeShapeType="1"/>
          </p:cNvSpPr>
          <p:nvPr/>
        </p:nvSpPr>
        <p:spPr bwMode="auto">
          <a:xfrm>
            <a:off x="6949368" y="2136190"/>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64"/>
          <p:cNvSpPr>
            <a:spLocks noChangeShapeType="1"/>
          </p:cNvSpPr>
          <p:nvPr/>
        </p:nvSpPr>
        <p:spPr bwMode="auto">
          <a:xfrm flipH="1">
            <a:off x="6175538" y="2136191"/>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48981"/>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6280216" y="1974035"/>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 name="矩形 1"/>
          <p:cNvSpPr/>
          <p:nvPr/>
        </p:nvSpPr>
        <p:spPr>
          <a:xfrm>
            <a:off x="913707" y="3408316"/>
            <a:ext cx="3368230" cy="656590"/>
          </a:xfrm>
          <a:prstGeom prst="rect">
            <a:avLst/>
          </a:prstGeom>
        </p:spPr>
        <p:txBody>
          <a:bodyPr wrap="none">
            <a:spAutoFit/>
          </a:bodyPr>
          <a:lstStyle/>
          <a:p>
            <a:pPr marL="285750" indent="-285750">
              <a:lnSpc>
                <a:spcPts val="2200"/>
              </a:lnSpc>
              <a:buClr>
                <a:srgbClr val="3366FF"/>
              </a:buClr>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N </a:t>
            </a:r>
            <a:r>
              <a:rPr lang="zh-CN" altLang="en-US" sz="1400" b="1" dirty="0">
                <a:latin typeface="微软雅黑" panose="020B0503020204020204" pitchFamily="34" charset="-122"/>
                <a:ea typeface="微软雅黑" panose="020B0503020204020204" pitchFamily="34" charset="-122"/>
              </a:rPr>
              <a:t>个</a:t>
            </a:r>
            <a:r>
              <a:rPr lang="zh-CN" altLang="en-US" sz="1400" b="1" dirty="0" smtClean="0">
                <a:latin typeface="微软雅黑" panose="020B0503020204020204" pitchFamily="34" charset="-122"/>
                <a:ea typeface="微软雅黑" panose="020B0503020204020204" pitchFamily="34" charset="-122"/>
              </a:rPr>
              <a:t>用户共享集线器提供的带宽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平均每个用户仅占有 </a:t>
            </a:r>
            <a:r>
              <a:rPr lang="en-US" altLang="zh-CN" sz="1400" b="1" dirty="0" smtClean="0">
                <a:latin typeface="微软雅黑" panose="020B0503020204020204" pitchFamily="34" charset="-122"/>
                <a:ea typeface="微软雅黑" panose="020B0503020204020204" pitchFamily="34" charset="-122"/>
              </a:rPr>
              <a:t>B/N </a:t>
            </a:r>
            <a:r>
              <a:rPr lang="zh-CN" altLang="en-US" sz="1400" b="1" dirty="0" smtClean="0">
                <a:latin typeface="微软雅黑" panose="020B0503020204020204" pitchFamily="34" charset="-122"/>
                <a:ea typeface="微软雅黑" panose="020B0503020204020204" pitchFamily="34" charset="-122"/>
              </a:rPr>
              <a:t>的带宽。</a:t>
            </a:r>
            <a:endParaRPr lang="zh-CN" altLang="en-US" sz="1400" b="1" dirty="0">
              <a:latin typeface="微软雅黑" panose="020B0503020204020204" pitchFamily="34" charset="-122"/>
              <a:ea typeface="微软雅黑" panose="020B0503020204020204" pitchFamily="34" charset="-122"/>
            </a:endParaRPr>
          </a:p>
        </p:txBody>
      </p:sp>
      <p:sp>
        <p:nvSpPr>
          <p:cNvPr id="48" name="矩形 47"/>
          <p:cNvSpPr/>
          <p:nvPr/>
        </p:nvSpPr>
        <p:spPr>
          <a:xfrm>
            <a:off x="5088506" y="3408316"/>
            <a:ext cx="3307349"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交换机为每个端口提供带宽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400" b="1" dirty="0" smtClean="0">
                <a:latin typeface="微软雅黑" panose="020B0503020204020204" pitchFamily="34" charset="-122"/>
                <a:ea typeface="微软雅黑" panose="020B0503020204020204" pitchFamily="34" charset="-122"/>
              </a:rPr>
              <a:t>N</a:t>
            </a:r>
            <a:r>
              <a:rPr lang="zh-CN" altLang="en-US" sz="1400" b="1" dirty="0" smtClean="0">
                <a:latin typeface="微软雅黑" panose="020B0503020204020204" pitchFamily="34" charset="-122"/>
                <a:ea typeface="微软雅黑" panose="020B0503020204020204" pitchFamily="34" charset="-122"/>
              </a:rPr>
              <a:t>个用户，每个用户独占带宽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交换机总带宽达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 N </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5497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498408"/>
            <a:ext cx="249299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以太网交换机的优点</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502919" y="1929025"/>
            <a:ext cx="8129015"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从</a:t>
            </a:r>
            <a:r>
              <a:rPr lang="zh-CN" altLang="en-US" b="1" dirty="0">
                <a:latin typeface="微软雅黑" panose="020B0503020204020204" pitchFamily="34" charset="-122"/>
                <a:ea typeface="微软雅黑" panose="020B0503020204020204" pitchFamily="34" charset="-122"/>
              </a:rPr>
              <a:t>共享总线以太网转到交换式以太网时，所有接入设备的软件和硬件、适配器等都不需要做任何改动。</a:t>
            </a:r>
            <a:endParaRPr lang="zh-CN" altLang="en-US" b="1" dirty="0">
              <a:latin typeface="微软雅黑" panose="020B0503020204020204" pitchFamily="34" charset="-122"/>
              <a:ea typeface="微软雅黑" panose="020B0503020204020204" pitchFamily="34" charset="-122"/>
            </a:endParaRPr>
          </a:p>
          <a:p>
            <a:pPr marL="285750" indent="-285750">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以太网交换机一般都具有多种速率的接口，方便了各种不同情况的用户</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597686"/>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46302"/>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以太网交换机的交换方式</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502919" y="900001"/>
            <a:ext cx="8763276" cy="707886"/>
          </a:xfrm>
          <a:prstGeom prst="rect">
            <a:avLst/>
          </a:prstGeom>
        </p:spPr>
        <p:txBody>
          <a:bodyPr wrap="square">
            <a:spAutoFit/>
          </a:bodyPr>
          <a:lstStyle/>
          <a:p>
            <a:pPr marL="285750" indent="-285750">
              <a:lnSpc>
                <a:spcPts val="2400"/>
              </a:lnSpc>
              <a:buClr>
                <a:srgbClr val="0070C0"/>
              </a:buClr>
              <a:buFont typeface="Wingdings" panose="05000000000000000000" pitchFamily="2" charset="2"/>
              <a:buChar char="l"/>
            </a:pPr>
            <a:r>
              <a:rPr lang="zh-CN" altLang="en-US" sz="1700" b="1" dirty="0">
                <a:latin typeface="微软雅黑" panose="020B0503020204020204" pitchFamily="34" charset="-122"/>
                <a:ea typeface="微软雅黑" panose="020B0503020204020204" pitchFamily="34" charset="-122"/>
              </a:rPr>
              <a:t>存储转发方式</a:t>
            </a:r>
            <a:endParaRPr lang="zh-CN" altLang="en-US" sz="1700" b="1" dirty="0">
              <a:latin typeface="微软雅黑" panose="020B0503020204020204" pitchFamily="34" charset="-122"/>
              <a:ea typeface="微软雅黑" panose="020B0503020204020204" pitchFamily="34" charset="-122"/>
            </a:endParaRPr>
          </a:p>
          <a:p>
            <a:pPr marL="541655" indent="-285750">
              <a:lnSpc>
                <a:spcPts val="2400"/>
              </a:lnSpc>
              <a:buClr>
                <a:srgbClr val="7030A0"/>
              </a:buClr>
              <a:buFont typeface="Arial" panose="020B0604020202020204" pitchFamily="34" charset="0"/>
              <a:buChar char="•"/>
            </a:pPr>
            <a:r>
              <a:rPr lang="zh-CN" altLang="en-US" sz="1700" b="1" dirty="0">
                <a:latin typeface="微软雅黑" panose="020B0503020204020204" pitchFamily="34" charset="-122"/>
                <a:ea typeface="微软雅黑" panose="020B0503020204020204" pitchFamily="34" charset="-122"/>
              </a:rPr>
              <a:t>把整个数据帧</a:t>
            </a:r>
            <a:r>
              <a:rPr lang="zh-CN" altLang="en-US" sz="1700" b="1" dirty="0">
                <a:solidFill>
                  <a:srgbClr val="CC00CC"/>
                </a:solidFill>
                <a:latin typeface="微软雅黑" panose="020B0503020204020204" pitchFamily="34" charset="-122"/>
                <a:ea typeface="微软雅黑" panose="020B0503020204020204" pitchFamily="34" charset="-122"/>
              </a:rPr>
              <a:t>先缓存</a:t>
            </a:r>
            <a:r>
              <a:rPr lang="zh-CN" altLang="en-US" sz="1700" b="1" dirty="0">
                <a:latin typeface="微软雅黑" panose="020B0503020204020204" pitchFamily="34" charset="-122"/>
                <a:ea typeface="微软雅黑" panose="020B0503020204020204" pitchFamily="34" charset="-122"/>
              </a:rPr>
              <a:t>后再进行处理</a:t>
            </a:r>
            <a:r>
              <a:rPr lang="zh-CN" altLang="en-US" sz="1700" b="1" dirty="0" smtClean="0">
                <a:latin typeface="微软雅黑" panose="020B0503020204020204" pitchFamily="34" charset="-122"/>
                <a:ea typeface="微软雅黑" panose="020B0503020204020204" pitchFamily="34" charset="-122"/>
              </a:rPr>
              <a:t>。</a:t>
            </a:r>
            <a:endParaRPr lang="zh-CN" altLang="en-US" sz="17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502920" y="3516635"/>
            <a:ext cx="8129014"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1832" y="3619932"/>
            <a:ext cx="7479792" cy="646331"/>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在某些情况下，仍需要采用基于软件的存储转发方式进行交换，例如，当需要进行线路速率匹配、协议转换或差错检测时。</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6054461" y="1605109"/>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7689296" y="1608574"/>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6636344" y="1449543"/>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2" name="组合 1"/>
          <p:cNvGrpSpPr/>
          <p:nvPr/>
        </p:nvGrpSpPr>
        <p:grpSpPr>
          <a:xfrm>
            <a:off x="5887560" y="1498093"/>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6" name="矩形 15"/>
          <p:cNvSpPr/>
          <p:nvPr/>
        </p:nvSpPr>
        <p:spPr>
          <a:xfrm>
            <a:off x="502919" y="1620429"/>
            <a:ext cx="5384641" cy="1913922"/>
          </a:xfrm>
          <a:prstGeom prst="rect">
            <a:avLst/>
          </a:prstGeom>
        </p:spPr>
        <p:txBody>
          <a:bodyPr wrap="square">
            <a:spAutoFit/>
          </a:bodyPr>
          <a:lstStyle/>
          <a:p>
            <a:pPr marL="285750" indent="-285750">
              <a:lnSpc>
                <a:spcPts val="2400"/>
              </a:lnSpc>
              <a:buClr>
                <a:srgbClr val="0070C0"/>
              </a:buClr>
              <a:buFont typeface="Wingdings" panose="05000000000000000000" pitchFamily="2" charset="2"/>
              <a:buChar char="l"/>
            </a:pPr>
            <a:r>
              <a:rPr lang="zh-CN" altLang="en-US" sz="1700" b="1" dirty="0" smtClean="0">
                <a:latin typeface="微软雅黑" panose="020B0503020204020204" pitchFamily="34" charset="-122"/>
                <a:ea typeface="微软雅黑" panose="020B0503020204020204" pitchFamily="34" charset="-122"/>
              </a:rPr>
              <a:t>直通 </a:t>
            </a:r>
            <a:r>
              <a:rPr lang="en-US" altLang="zh-CN" sz="1700" b="1" dirty="0">
                <a:latin typeface="微软雅黑" panose="020B0503020204020204" pitchFamily="34" charset="-122"/>
                <a:ea typeface="微软雅黑" panose="020B0503020204020204" pitchFamily="34" charset="-122"/>
              </a:rPr>
              <a:t>(cut-through) </a:t>
            </a:r>
            <a:r>
              <a:rPr lang="zh-CN" altLang="en-US" sz="1700" b="1" dirty="0">
                <a:latin typeface="微软雅黑" panose="020B0503020204020204" pitchFamily="34" charset="-122"/>
                <a:ea typeface="微软雅黑" panose="020B0503020204020204" pitchFamily="34" charset="-122"/>
              </a:rPr>
              <a:t>方式</a:t>
            </a:r>
            <a:endParaRPr lang="zh-CN" altLang="en-US" sz="1700" b="1" dirty="0">
              <a:latin typeface="微软雅黑" panose="020B0503020204020204" pitchFamily="34" charset="-122"/>
              <a:ea typeface="微软雅黑" panose="020B0503020204020204" pitchFamily="34" charset="-122"/>
            </a:endParaRPr>
          </a:p>
          <a:p>
            <a:pPr marL="541655" indent="-285750">
              <a:lnSpc>
                <a:spcPts val="2400"/>
              </a:lnSpc>
              <a:buClr>
                <a:srgbClr val="7030A0"/>
              </a:buClr>
              <a:buFont typeface="Arial" panose="020B0604020202020204" pitchFamily="34" charset="0"/>
              <a:buChar char="•"/>
            </a:pPr>
            <a:r>
              <a:rPr lang="zh-CN" altLang="en-US" sz="1700" b="1" dirty="0">
                <a:latin typeface="微软雅黑" panose="020B0503020204020204" pitchFamily="34" charset="-122"/>
                <a:ea typeface="微软雅黑" panose="020B0503020204020204" pitchFamily="34" charset="-122"/>
              </a:rPr>
              <a:t>接收数据帧的同时就</a:t>
            </a:r>
            <a:r>
              <a:rPr lang="zh-CN" altLang="en-US" sz="1700" b="1" dirty="0">
                <a:solidFill>
                  <a:srgbClr val="CC00CC"/>
                </a:solidFill>
                <a:latin typeface="微软雅黑" panose="020B0503020204020204" pitchFamily="34" charset="-122"/>
                <a:ea typeface="微软雅黑" panose="020B0503020204020204" pitchFamily="34" charset="-122"/>
              </a:rPr>
              <a:t>立即按数据帧的目的 </a:t>
            </a:r>
            <a:r>
              <a:rPr lang="en-US" altLang="zh-CN" sz="1700" b="1" dirty="0">
                <a:solidFill>
                  <a:srgbClr val="CC00CC"/>
                </a:solidFill>
                <a:latin typeface="微软雅黑" panose="020B0503020204020204" pitchFamily="34" charset="-122"/>
                <a:ea typeface="微软雅黑" panose="020B0503020204020204" pitchFamily="34" charset="-122"/>
              </a:rPr>
              <a:t>MAC </a:t>
            </a:r>
            <a:r>
              <a:rPr lang="zh-CN" altLang="en-US" sz="1700" b="1" dirty="0">
                <a:solidFill>
                  <a:srgbClr val="CC00CC"/>
                </a:solidFill>
                <a:latin typeface="微软雅黑" panose="020B0503020204020204" pitchFamily="34" charset="-122"/>
                <a:ea typeface="微软雅黑" panose="020B0503020204020204" pitchFamily="34" charset="-122"/>
              </a:rPr>
              <a:t>地址决定该帧的转发接口</a:t>
            </a:r>
            <a:r>
              <a:rPr lang="zh-CN" altLang="en-US" sz="1700" b="1" dirty="0">
                <a:latin typeface="微软雅黑" panose="020B0503020204020204" pitchFamily="34" charset="-122"/>
                <a:ea typeface="微软雅黑" panose="020B0503020204020204" pitchFamily="34" charset="-122"/>
              </a:rPr>
              <a:t>，因而提高了帧的转发速度。</a:t>
            </a:r>
            <a:endParaRPr lang="zh-CN" altLang="en-US" sz="1700" b="1" dirty="0">
              <a:latin typeface="微软雅黑" panose="020B0503020204020204" pitchFamily="34" charset="-122"/>
              <a:ea typeface="微软雅黑" panose="020B0503020204020204" pitchFamily="34" charset="-122"/>
            </a:endParaRPr>
          </a:p>
          <a:p>
            <a:pPr marL="541655" indent="-285750">
              <a:lnSpc>
                <a:spcPts val="2400"/>
              </a:lnSpc>
              <a:buClr>
                <a:srgbClr val="7030A0"/>
              </a:buClr>
              <a:buFont typeface="Arial" panose="020B0604020202020204" pitchFamily="34" charset="0"/>
              <a:buChar char="•"/>
            </a:pPr>
            <a:r>
              <a:rPr lang="zh-CN" altLang="en-US" sz="1700" b="1" dirty="0">
                <a:solidFill>
                  <a:srgbClr val="0000FF"/>
                </a:solidFill>
                <a:latin typeface="微软雅黑" panose="020B0503020204020204" pitchFamily="34" charset="-122"/>
                <a:ea typeface="微软雅黑" panose="020B0503020204020204" pitchFamily="34" charset="-122"/>
              </a:rPr>
              <a:t>缺点</a:t>
            </a:r>
            <a:r>
              <a:rPr lang="zh-CN" altLang="en-US" sz="1700" b="1" dirty="0">
                <a:latin typeface="微软雅黑" panose="020B0503020204020204" pitchFamily="34" charset="-122"/>
                <a:ea typeface="微软雅黑" panose="020B0503020204020204" pitchFamily="34" charset="-122"/>
              </a:rPr>
              <a:t>是它不检查差错就直接将帧转发出去，因此有可能也将一些无效帧转发给其他的站。</a:t>
            </a:r>
            <a:endParaRPr lang="zh-CN" altLang="en-US" sz="1700" b="1" dirty="0">
              <a:latin typeface="微软雅黑" panose="020B0503020204020204" pitchFamily="34" charset="-122"/>
              <a:ea typeface="微软雅黑" panose="020B0503020204020204" pitchFamily="34" charset="-122"/>
            </a:endParaRPr>
          </a:p>
        </p:txBody>
      </p:sp>
      <p:sp>
        <p:nvSpPr>
          <p:cNvPr id="17" name="Line 9"/>
          <p:cNvSpPr>
            <a:spLocks noChangeShapeType="1"/>
          </p:cNvSpPr>
          <p:nvPr/>
        </p:nvSpPr>
        <p:spPr bwMode="auto">
          <a:xfrm>
            <a:off x="6054461" y="2856374"/>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7689296" y="2859839"/>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6636344" y="2686953"/>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20" name="组合 19"/>
          <p:cNvGrpSpPr/>
          <p:nvPr/>
        </p:nvGrpSpPr>
        <p:grpSpPr>
          <a:xfrm>
            <a:off x="5887560" y="2735503"/>
            <a:ext cx="652463" cy="18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3" name="矩形 2"/>
          <p:cNvSpPr/>
          <p:nvPr/>
        </p:nvSpPr>
        <p:spPr>
          <a:xfrm>
            <a:off x="6733346" y="1061076"/>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3" name="矩形 22"/>
          <p:cNvSpPr/>
          <p:nvPr/>
        </p:nvSpPr>
        <p:spPr>
          <a:xfrm>
            <a:off x="6885751" y="2307988"/>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83427"/>
            <a:ext cx="8129015" cy="29349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76456"/>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以太网交换机运行自学习算法自动维护交换表</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174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94374"/>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3746732" y="1780999"/>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579155"/>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01253"/>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24999"/>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45530"/>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66134"/>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43885"/>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08313"/>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72225"/>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50127"/>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886216"/>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03122"/>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37347"/>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40882"/>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296887"/>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2884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27967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00641"/>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65326"/>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59768"/>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以太网交换机运行自学习算法自动维护交换表</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709893"/>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75155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410008"/>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310363"/>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903325"/>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以太网交换机运行自学习算法自动维护交换表</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709893"/>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410008"/>
            <a:ext cx="4064860"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382093"/>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474584"/>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以太网交换机运行自学习算法自动维护交换表</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3079998"/>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751555"/>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要发送给</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的帧应从接口</a:t>
            </a:r>
            <a:r>
              <a:rPr lang="en-US" altLang="zh-CN" sz="1400" b="1" dirty="0">
                <a:latin typeface="微软雅黑" panose="020B0503020204020204" pitchFamily="34" charset="-122"/>
                <a:ea typeface="微软雅黑" panose="020B0503020204020204" pitchFamily="34" charset="-122"/>
              </a:rPr>
              <a:t>1</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410008"/>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740659"/>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97643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87360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709893"/>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978909"/>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99468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常常在两个对等的数据链路层之间画出一个数字管道，而在这条数字管道上传输的数据单位是帧。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300"/>
              </a:lnSpc>
              <a:buClr>
                <a:srgbClr val="0070C0"/>
              </a:buClr>
            </a:pP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数据链路层不必考虑物理层如何实现比特传输的细节。甚至还可以更简单地设想好像是沿着两个数据链路层之间的水平方向把帧直接发送到对方。</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466345" y="6797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5625" y="646521"/>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数据链路层像个数字管道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 name="Group 15"/>
          <p:cNvGrpSpPr/>
          <p:nvPr/>
        </p:nvGrpSpPr>
        <p:grpSpPr bwMode="auto">
          <a:xfrm>
            <a:off x="1901039" y="2223082"/>
            <a:ext cx="5448796" cy="569080"/>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anose="020B0503020204020204" pitchFamily="34" charset="-122"/>
                  <a:ea typeface="微软雅黑" panose="020B0503020204020204" pitchFamily="34" charset="-122"/>
                </a:rPr>
                <a:t>结点</a:t>
              </a:r>
              <a:endParaRPr lang="zh-CN" altLang="en-US" sz="1600" b="1" dirty="0">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anose="020B0503020204020204" pitchFamily="34" charset="-122"/>
                  <a:ea typeface="微软雅黑" panose="020B0503020204020204" pitchFamily="34" charset="-122"/>
                </a:rPr>
                <a:t>结点</a:t>
              </a:r>
              <a:endParaRPr lang="zh-CN" altLang="en-US" sz="1600" b="1">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anose="020B0503020204020204" pitchFamily="34" charset="-122"/>
                  <a:ea typeface="微软雅黑" panose="020B0503020204020204" pitchFamily="34" charset="-122"/>
                </a:rPr>
                <a:t>帧</a:t>
              </a:r>
              <a:endParaRPr lang="zh-CN" altLang="en-US" sz="1600" b="1">
                <a:latin typeface="微软雅黑" panose="020B0503020204020204" pitchFamily="34" charset="-122"/>
                <a:ea typeface="微软雅黑" panose="020B0503020204020204" pitchFamily="34" charset="-122"/>
              </a:endParaRPr>
            </a:p>
          </p:txBody>
        </p:sp>
        <p:sp>
          <p:nvSpPr>
            <p:cNvPr id="11"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以太网交换机运行自学习算法自动维护交换表</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65063"/>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63219"/>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85317"/>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909063"/>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29594"/>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50198"/>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27949"/>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92377"/>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56289"/>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34191"/>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70280"/>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87186"/>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721411"/>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924946"/>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80951"/>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61291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6374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847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49390"/>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87782"/>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43545"/>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650198"/>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C00CC"/>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87094" y="2318168"/>
            <a:ext cx="885828" cy="224582"/>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对角圆角矩形 58"/>
          <p:cNvSpPr/>
          <p:nvPr/>
        </p:nvSpPr>
        <p:spPr>
          <a:xfrm>
            <a:off x="502918" y="3754897"/>
            <a:ext cx="8129015" cy="61062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3548" y="3752012"/>
            <a:ext cx="7479792" cy="584775"/>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以太网交换机的这种自学习方法使得以太网交换机能够即插即用，不必人工进行配置，因此非常方便。</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02920" y="66817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616789"/>
            <a:ext cx="403187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交换机自学习和转发帧的步骤</a:t>
            </a:r>
            <a:r>
              <a:rPr lang="zh-CN" altLang="en-US" sz="2000" b="1" dirty="0" smtClean="0">
                <a:latin typeface="微软雅黑" panose="020B0503020204020204" pitchFamily="34" charset="-122"/>
                <a:ea typeface="微软雅黑" panose="020B0503020204020204" pitchFamily="34" charset="-122"/>
              </a:rPr>
              <a:t>归纳</a:t>
            </a:r>
            <a:endParaRPr lang="zh-CN" altLang="en-US" sz="2000" b="1" dirty="0">
              <a:latin typeface="微软雅黑" panose="020B0503020204020204" pitchFamily="34" charset="-122"/>
              <a:ea typeface="微软雅黑" panose="020B0503020204020204" pitchFamily="34" charset="-122"/>
            </a:endParaRPr>
          </a:p>
        </p:txBody>
      </p:sp>
      <p:grpSp>
        <p:nvGrpSpPr>
          <p:cNvPr id="84" name="组合 83"/>
          <p:cNvGrpSpPr/>
          <p:nvPr/>
        </p:nvGrpSpPr>
        <p:grpSpPr>
          <a:xfrm>
            <a:off x="827540" y="1059530"/>
            <a:ext cx="7472852" cy="3274130"/>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C00CC"/>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C00CC"/>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r>
                <a:rPr lang="zh-CN" altLang="en-US" sz="1000" b="1" dirty="0">
                  <a:solidFill>
                    <a:schemeClr val="bg1"/>
                  </a:solidFill>
                  <a:latin typeface="微软雅黑" panose="020B0503020204020204" pitchFamily="34" charset="-122"/>
                  <a:ea typeface="微软雅黑" panose="020B0503020204020204" pitchFamily="34" charset="-122"/>
                </a:rPr>
                <a:t>目的</a:t>
              </a:r>
              <a:r>
                <a:rPr lang="zh-CN" altLang="en-US" sz="1000" b="1" dirty="0" smtClean="0">
                  <a:solidFill>
                    <a:schemeClr val="bg1"/>
                  </a:solidFill>
                  <a:latin typeface="微软雅黑" panose="020B0503020204020204" pitchFamily="34" charset="-122"/>
                  <a:ea typeface="微软雅黑" panose="020B0503020204020204" pitchFamily="34" charset="-122"/>
                </a:rPr>
                <a:t>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79"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80"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82"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83"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43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576"/>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理解</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0889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27335"/>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27335"/>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85787"/>
            <a:ext cx="6003334" cy="656590"/>
          </a:xfrm>
          <a:prstGeom prst="rect">
            <a:avLst/>
          </a:prstGeom>
        </p:spPr>
        <p:txBody>
          <a:bodyPr wrap="square">
            <a:spAutoFit/>
          </a:bodyPr>
          <a:lstStyle/>
          <a:p>
            <a:pPr>
              <a:lnSpc>
                <a:spcPts val="2200"/>
              </a:lnSpc>
            </a:pPr>
            <a:r>
              <a:rPr lang="zh-CN" altLang="en-US" sz="1400" b="1" dirty="0" smtClean="0">
                <a:latin typeface="微软雅黑" panose="020B0503020204020204" pitchFamily="34" charset="-122"/>
                <a:ea typeface="微软雅黑" panose="020B0503020204020204" pitchFamily="34" charset="-122"/>
              </a:rPr>
              <a:t>假设</a:t>
            </a:r>
            <a:r>
              <a:rPr lang="zh-CN" altLang="en-US" sz="1400" b="1" dirty="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了一帧，</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E </a:t>
            </a:r>
            <a:r>
              <a:rPr lang="zh-CN" altLang="en-US" sz="1400" b="1" dirty="0" smtClean="0">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了一帧，</a:t>
            </a:r>
            <a:r>
              <a:rPr lang="en-US" altLang="zh-CN" sz="1400" b="1" dirty="0" smtClean="0">
                <a:latin typeface="微软雅黑" panose="020B0503020204020204" pitchFamily="34" charset="-122"/>
                <a:ea typeface="微软雅黑" panose="020B0503020204020204" pitchFamily="34" charset="-122"/>
              </a:rPr>
              <a:t>E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了一帧</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a:lnSpc>
                <a:spcPts val="2200"/>
              </a:lnSpc>
            </a:pPr>
            <a:r>
              <a:rPr lang="zh-CN" altLang="en-US" sz="1400" b="1" dirty="0" smtClean="0">
                <a:latin typeface="微软雅黑" panose="020B0503020204020204" pitchFamily="34" charset="-122"/>
                <a:ea typeface="微软雅黑" panose="020B0503020204020204" pitchFamily="34" charset="-122"/>
              </a:rPr>
              <a:t>请分析：此时</a:t>
            </a:r>
            <a:r>
              <a:rPr lang="zh-CN" altLang="en-US" sz="1400" b="1" dirty="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S1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S2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交换表内容分别是什么？</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40885"/>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1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103"/>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理解</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1904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37486"/>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37486"/>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40271"/>
            <a:ext cx="6003334" cy="656590"/>
          </a:xfrm>
          <a:prstGeom prst="rect">
            <a:avLst/>
          </a:prstGeom>
        </p:spPr>
        <p:txBody>
          <a:bodyPr wrap="square">
            <a:spAutoFit/>
          </a:bodyPr>
          <a:lstStyle/>
          <a:p>
            <a:pPr>
              <a:lnSpc>
                <a:spcPts val="2200"/>
              </a:lnSpc>
            </a:pPr>
            <a:r>
              <a:rPr lang="zh-CN" altLang="en-US" sz="1400" b="1" dirty="0" smtClean="0">
                <a:latin typeface="微软雅黑" panose="020B0503020204020204" pitchFamily="34" charset="-122"/>
                <a:ea typeface="微软雅黑" panose="020B0503020204020204" pitchFamily="34" charset="-122"/>
              </a:rPr>
              <a:t>假设</a:t>
            </a:r>
            <a:r>
              <a:rPr lang="zh-CN" altLang="en-US" sz="1400" b="1" dirty="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了一帧，</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E </a:t>
            </a:r>
            <a:r>
              <a:rPr lang="zh-CN" altLang="en-US" sz="1400" b="1" dirty="0" smtClean="0">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了一帧，</a:t>
            </a:r>
            <a:r>
              <a:rPr lang="en-US" altLang="zh-CN" sz="1400" b="1" dirty="0" smtClean="0">
                <a:latin typeface="微软雅黑" panose="020B0503020204020204" pitchFamily="34" charset="-122"/>
                <a:ea typeface="微软雅黑" panose="020B0503020204020204" pitchFamily="34" charset="-122"/>
              </a:rPr>
              <a:t>E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发送</a:t>
            </a:r>
            <a:r>
              <a:rPr lang="zh-CN" altLang="en-US" sz="1400" b="1" dirty="0">
                <a:latin typeface="微软雅黑" panose="020B0503020204020204" pitchFamily="34" charset="-122"/>
                <a:ea typeface="微软雅黑" panose="020B0503020204020204" pitchFamily="34" charset="-122"/>
              </a:rPr>
              <a:t>了一帧</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a:lnSpc>
                <a:spcPts val="2200"/>
              </a:lnSpc>
            </a:pPr>
            <a:r>
              <a:rPr lang="zh-CN" altLang="en-US" sz="1400" b="1" dirty="0" smtClean="0">
                <a:latin typeface="微软雅黑" panose="020B0503020204020204" pitchFamily="34" charset="-122"/>
                <a:ea typeface="微软雅黑" panose="020B0503020204020204" pitchFamily="34" charset="-122"/>
              </a:rPr>
              <a:t>请分析：此时</a:t>
            </a:r>
            <a:r>
              <a:rPr lang="zh-CN" altLang="en-US" sz="1400" b="1" dirty="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S1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S2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交换表内容分别是什么？</a:t>
            </a:r>
            <a:endParaRPr lang="zh-CN" altLang="en-US" sz="1400" b="1" dirty="0">
              <a:latin typeface="微软雅黑" panose="020B0503020204020204" pitchFamily="34" charset="-122"/>
              <a:ea typeface="微软雅黑" panose="020B0503020204020204" pitchFamily="34" charset="-122"/>
            </a:endParaRPr>
          </a:p>
        </p:txBody>
      </p:sp>
      <p:sp>
        <p:nvSpPr>
          <p:cNvPr id="129" name="矩形 128"/>
          <p:cNvSpPr/>
          <p:nvPr/>
        </p:nvSpPr>
        <p:spPr>
          <a:xfrm>
            <a:off x="2140325" y="2193174"/>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130" name="矩形 129"/>
          <p:cNvSpPr/>
          <p:nvPr/>
        </p:nvSpPr>
        <p:spPr>
          <a:xfrm>
            <a:off x="5595258" y="2193174"/>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131" name="矩形 130"/>
          <p:cNvSpPr/>
          <p:nvPr/>
        </p:nvSpPr>
        <p:spPr>
          <a:xfrm>
            <a:off x="2140325" y="240480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132" name="矩形 131"/>
          <p:cNvSpPr/>
          <p:nvPr/>
        </p:nvSpPr>
        <p:spPr>
          <a:xfrm>
            <a:off x="5595258" y="2417163"/>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133" name="矩形 132"/>
          <p:cNvSpPr/>
          <p:nvPr/>
        </p:nvSpPr>
        <p:spPr>
          <a:xfrm>
            <a:off x="5595258" y="2648982"/>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134" name="矩形 133"/>
          <p:cNvSpPr/>
          <p:nvPr/>
        </p:nvSpPr>
        <p:spPr>
          <a:xfrm>
            <a:off x="2140325" y="262840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存在的问题：回路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79679"/>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8"/>
            <a:ext cx="6003334" cy="656590"/>
          </a:xfrm>
          <a:prstGeom prst="rect">
            <a:avLst/>
          </a:prstGeom>
        </p:spPr>
        <p:txBody>
          <a:bodyPr wrap="square">
            <a:spAutoFit/>
          </a:bodyPr>
          <a:lstStyle/>
          <a:p>
            <a:pPr>
              <a:lnSpc>
                <a:spcPts val="2200"/>
              </a:lnSpc>
            </a:pPr>
            <a:r>
              <a:rPr lang="zh-CN" altLang="en-US" sz="1400" b="1" dirty="0" smtClean="0">
                <a:latin typeface="微软雅黑" panose="020B0503020204020204" pitchFamily="34" charset="-122"/>
                <a:ea typeface="微软雅黑" panose="020B0503020204020204" pitchFamily="34" charset="-122"/>
              </a:rPr>
              <a:t>假定</a:t>
            </a:r>
            <a:r>
              <a:rPr lang="zh-CN" altLang="en-US" sz="1400" b="1" dirty="0">
                <a:latin typeface="微软雅黑" panose="020B0503020204020204" pitchFamily="34" charset="-122"/>
                <a:ea typeface="微软雅黑" panose="020B0503020204020204" pitchFamily="34" charset="-122"/>
              </a:rPr>
              <a:t>开始时，交换机 </a:t>
            </a:r>
            <a:r>
              <a:rPr lang="en-US" altLang="zh-CN" sz="1400" b="1" dirty="0">
                <a:latin typeface="微软雅黑" panose="020B0503020204020204" pitchFamily="34" charset="-122"/>
                <a:ea typeface="微软雅黑" panose="020B0503020204020204" pitchFamily="34" charset="-122"/>
              </a:rPr>
              <a:t>S1 </a:t>
            </a: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S2 </a:t>
            </a:r>
            <a:r>
              <a:rPr lang="zh-CN" altLang="en-US" sz="1400" b="1" dirty="0">
                <a:latin typeface="微软雅黑" panose="020B0503020204020204" pitchFamily="34" charset="-122"/>
                <a:ea typeface="微软雅黑" panose="020B0503020204020204" pitchFamily="34" charset="-122"/>
              </a:rPr>
              <a:t>的交换表都是空</a:t>
            </a:r>
            <a:r>
              <a:rPr lang="zh-CN" altLang="en-US" sz="1400" b="1" dirty="0" smtClean="0">
                <a:latin typeface="微软雅黑" panose="020B0503020204020204" pitchFamily="34" charset="-122"/>
                <a:ea typeface="微软雅黑" panose="020B0503020204020204" pitchFamily="34" charset="-122"/>
              </a:rPr>
              <a:t>的。</a:t>
            </a:r>
            <a:endParaRPr lang="en-US" altLang="zh-CN" sz="1400" b="1" dirty="0" smtClean="0">
              <a:latin typeface="微软雅黑" panose="020B0503020204020204" pitchFamily="34" charset="-122"/>
              <a:ea typeface="微软雅黑" panose="020B0503020204020204" pitchFamily="34" charset="-122"/>
            </a:endParaRPr>
          </a:p>
          <a:p>
            <a:pPr>
              <a:lnSpc>
                <a:spcPts val="2200"/>
              </a:lnSpc>
            </a:pPr>
            <a:r>
              <a:rPr lang="zh-CN" altLang="en-US" sz="1400" b="1" dirty="0" smtClean="0">
                <a:latin typeface="微软雅黑" panose="020B0503020204020204" pitchFamily="34" charset="-122"/>
                <a:ea typeface="微软雅黑" panose="020B0503020204020204" pitchFamily="34" charset="-122"/>
              </a:rPr>
              <a:t>假定：主机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向主机 </a:t>
            </a:r>
            <a:r>
              <a:rPr lang="en-US" altLang="zh-CN" sz="1400" b="1" dirty="0" smtClean="0">
                <a:latin typeface="微软雅黑" panose="020B0503020204020204" pitchFamily="34" charset="-122"/>
                <a:ea typeface="微软雅黑" panose="020B0503020204020204" pitchFamily="34" charset="-122"/>
              </a:rPr>
              <a:t>E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62206"/>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3"/>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98123"/>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58343"/>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384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7967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7"/>
            <a:ext cx="6003334" cy="656590"/>
          </a:xfrm>
          <a:prstGeom prst="rect">
            <a:avLst/>
          </a:prstGeom>
        </p:spPr>
        <p:txBody>
          <a:bodyPr wrap="square">
            <a:spAutoFit/>
          </a:bodyPr>
          <a:lstStyle/>
          <a:p>
            <a:pPr>
              <a:lnSpc>
                <a:spcPts val="2200"/>
              </a:lnSpc>
            </a:pPr>
            <a:r>
              <a:rPr lang="zh-CN" altLang="en-US" sz="1400" b="1" dirty="0" smtClean="0">
                <a:latin typeface="微软雅黑" panose="020B0503020204020204" pitchFamily="34" charset="-122"/>
                <a:ea typeface="微软雅黑" panose="020B0503020204020204" pitchFamily="34" charset="-122"/>
              </a:rPr>
              <a:t>假定</a:t>
            </a:r>
            <a:r>
              <a:rPr lang="zh-CN" altLang="en-US" sz="1400" b="1" dirty="0">
                <a:latin typeface="微软雅黑" panose="020B0503020204020204" pitchFamily="34" charset="-122"/>
                <a:ea typeface="微软雅黑" panose="020B0503020204020204" pitchFamily="34" charset="-122"/>
              </a:rPr>
              <a:t>开始时，交换机 </a:t>
            </a:r>
            <a:r>
              <a:rPr lang="en-US" altLang="zh-CN" sz="1400" b="1" dirty="0">
                <a:latin typeface="微软雅黑" panose="020B0503020204020204" pitchFamily="34" charset="-122"/>
                <a:ea typeface="微软雅黑" panose="020B0503020204020204" pitchFamily="34" charset="-122"/>
              </a:rPr>
              <a:t>S1 </a:t>
            </a: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S2 </a:t>
            </a:r>
            <a:r>
              <a:rPr lang="zh-CN" altLang="en-US" sz="1400" b="1" dirty="0">
                <a:latin typeface="微软雅黑" panose="020B0503020204020204" pitchFamily="34" charset="-122"/>
                <a:ea typeface="微软雅黑" panose="020B0503020204020204" pitchFamily="34" charset="-122"/>
              </a:rPr>
              <a:t>的交换表都是空</a:t>
            </a:r>
            <a:r>
              <a:rPr lang="zh-CN" altLang="en-US" sz="1400" b="1" dirty="0" smtClean="0">
                <a:latin typeface="微软雅黑" panose="020B0503020204020204" pitchFamily="34" charset="-122"/>
                <a:ea typeface="微软雅黑" panose="020B0503020204020204" pitchFamily="34" charset="-122"/>
              </a:rPr>
              <a:t>的。</a:t>
            </a:r>
            <a:endParaRPr lang="en-US" altLang="zh-CN" sz="1400" b="1" dirty="0" smtClean="0">
              <a:latin typeface="微软雅黑" panose="020B0503020204020204" pitchFamily="34" charset="-122"/>
              <a:ea typeface="微软雅黑" panose="020B0503020204020204" pitchFamily="34" charset="-122"/>
            </a:endParaRPr>
          </a:p>
          <a:p>
            <a:pPr>
              <a:lnSpc>
                <a:spcPts val="2200"/>
              </a:lnSpc>
            </a:pPr>
            <a:r>
              <a:rPr lang="zh-CN" altLang="en-US" sz="1400" b="1" dirty="0" smtClean="0">
                <a:latin typeface="微软雅黑" panose="020B0503020204020204" pitchFamily="34" charset="-122"/>
                <a:ea typeface="微软雅黑" panose="020B0503020204020204" pitchFamily="34" charset="-122"/>
              </a:rPr>
              <a:t>假定：主机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向主机 </a:t>
            </a:r>
            <a:r>
              <a:rPr lang="en-US" altLang="zh-CN" sz="1400" b="1" dirty="0" smtClean="0">
                <a:latin typeface="微软雅黑" panose="020B0503020204020204" pitchFamily="34" charset="-122"/>
                <a:ea typeface="微软雅黑" panose="020B0503020204020204" pitchFamily="34" charset="-122"/>
              </a:rPr>
              <a:t>E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6220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9812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5834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存在的问题：回路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50420"/>
            <a:ext cx="8092440" cy="1823576"/>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802.1D </a:t>
            </a:r>
            <a:r>
              <a:rPr lang="zh-CN" altLang="en-US" sz="2000" b="1" dirty="0">
                <a:latin typeface="微软雅黑" panose="020B0503020204020204" pitchFamily="34" charset="-122"/>
                <a:ea typeface="微软雅黑" panose="020B0503020204020204" pitchFamily="34" charset="-122"/>
              </a:rPr>
              <a:t>标准制定了一个</a:t>
            </a:r>
            <a:r>
              <a:rPr lang="zh-CN" altLang="en-US" sz="2000" b="1" dirty="0">
                <a:solidFill>
                  <a:srgbClr val="0000FF"/>
                </a:solidFill>
                <a:latin typeface="微软雅黑" panose="020B0503020204020204" pitchFamily="34" charset="-122"/>
                <a:ea typeface="微软雅黑" panose="020B0503020204020204" pitchFamily="34" charset="-122"/>
              </a:rPr>
              <a:t>生成树协议 </a:t>
            </a:r>
            <a:r>
              <a:rPr lang="en-US" altLang="zh-CN" sz="2000" b="1" dirty="0">
                <a:solidFill>
                  <a:srgbClr val="0000FF"/>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其</a:t>
            </a:r>
            <a:r>
              <a:rPr lang="zh-CN" altLang="en-US" sz="2000" b="1" dirty="0">
                <a:solidFill>
                  <a:srgbClr val="C00000"/>
                </a:solidFill>
                <a:latin typeface="微软雅黑" panose="020B0503020204020204" pitchFamily="34" charset="-122"/>
                <a:ea typeface="微软雅黑" panose="020B0503020204020204" pitchFamily="34" charset="-122"/>
              </a:rPr>
              <a:t>要点</a:t>
            </a:r>
            <a:r>
              <a:rPr lang="zh-CN" altLang="en-US" sz="2000" b="1" dirty="0">
                <a:latin typeface="微软雅黑" panose="020B0503020204020204" pitchFamily="34" charset="-122"/>
                <a:ea typeface="微软雅黑" panose="020B0503020204020204" pitchFamily="34" charset="-122"/>
              </a:rPr>
              <a:t>是：</a:t>
            </a:r>
            <a:r>
              <a:rPr lang="zh-CN" altLang="en-US" sz="2000" b="1" dirty="0">
                <a:solidFill>
                  <a:srgbClr val="CC00CC"/>
                </a:solidFill>
                <a:latin typeface="微软雅黑" panose="020B0503020204020204" pitchFamily="34" charset="-122"/>
                <a:ea typeface="微软雅黑" panose="020B0503020204020204" pitchFamily="34" charset="-122"/>
              </a:rPr>
              <a:t>不改变</a:t>
            </a:r>
            <a:r>
              <a:rPr lang="zh-CN" altLang="en-US" sz="2000" b="1" dirty="0">
                <a:latin typeface="微软雅黑" panose="020B0503020204020204" pitchFamily="34" charset="-122"/>
                <a:ea typeface="微软雅黑" panose="020B0503020204020204" pitchFamily="34" charset="-122"/>
              </a:rPr>
              <a:t>网络的实际拓扑，但在逻辑上则切断某些链路，使得从一台主机到所有其他主机的路径是</a:t>
            </a:r>
            <a:r>
              <a:rPr lang="zh-CN" altLang="en-US" sz="2000" b="1" dirty="0">
                <a:solidFill>
                  <a:srgbClr val="CC00CC"/>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318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5244" y="60871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交换机使用了生成树协议</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318785"/>
            <a:ext cx="742594" cy="303329"/>
          </a:xfrm>
          <a:prstGeom prst="rightArrow">
            <a:avLst>
              <a:gd name="adj1" fmla="val 50000"/>
              <a:gd name="adj2" fmla="val 63535"/>
            </a:avLst>
          </a:prstGeom>
          <a:solidFill>
            <a:srgbClr val="FFFF00"/>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797649"/>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797649"/>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14434" y="868823"/>
            <a:ext cx="824566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早期，以太网采用无源的总线结构。</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现在，采用以太网交换机的星形结构成为以太网的首选拓扑。</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总线以太网使用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协议，以半双工方式工作。</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以太网交换机不使用共享总线，没有碰撞问题，因此不使用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，以</a:t>
            </a:r>
            <a:r>
              <a:rPr lang="zh-CN" altLang="en-US" sz="2000" b="1" dirty="0">
                <a:latin typeface="微软雅黑" panose="020B0503020204020204" pitchFamily="34" charset="-122"/>
                <a:ea typeface="微软雅黑" panose="020B0503020204020204" pitchFamily="34" charset="-122"/>
              </a:rPr>
              <a:t>全双工方式工作。</a:t>
            </a:r>
            <a:r>
              <a:rPr lang="zh-CN" altLang="en-US" sz="2000" b="1" dirty="0">
                <a:solidFill>
                  <a:srgbClr val="0000FF"/>
                </a:solidFill>
                <a:latin typeface="微软雅黑" panose="020B0503020204020204" pitchFamily="34" charset="-122"/>
                <a:ea typeface="微软雅黑" panose="020B0503020204020204" pitchFamily="34" charset="-122"/>
              </a:rPr>
              <a:t>但仍然采用以太网的帧结构</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19" y="5747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551630"/>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AutoShape 42"/>
          <p:cNvSpPr>
            <a:spLocks noChangeArrowheads="1"/>
          </p:cNvSpPr>
          <p:nvPr/>
        </p:nvSpPr>
        <p:spPr bwMode="auto">
          <a:xfrm>
            <a:off x="5027219" y="3032890"/>
            <a:ext cx="3015049" cy="1443856"/>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5352101" y="3032890"/>
            <a:ext cx="2455725" cy="1233441"/>
            <a:chOff x="5082233" y="3239355"/>
            <a:chExt cx="2455725" cy="1233441"/>
          </a:xfrm>
        </p:grpSpPr>
        <p:sp>
          <p:nvSpPr>
            <p:cNvPr id="30" name="Text Box 49"/>
            <p:cNvSpPr txBox="1">
              <a:spLocks noChangeArrowheads="1"/>
            </p:cNvSpPr>
            <p:nvPr/>
          </p:nvSpPr>
          <p:spPr bwMode="auto">
            <a:xfrm>
              <a:off x="5774506" y="323935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sp>
        <p:nvSpPr>
          <p:cNvPr id="40" name="AutoShape 42"/>
          <p:cNvSpPr>
            <a:spLocks noChangeArrowheads="1"/>
          </p:cNvSpPr>
          <p:nvPr/>
        </p:nvSpPr>
        <p:spPr bwMode="auto">
          <a:xfrm>
            <a:off x="929019" y="3032890"/>
            <a:ext cx="3015049" cy="1443856"/>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149969" y="3308049"/>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4107292" y="3603153"/>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613269"/>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局域网存在的以下几个方面的问题：</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扩展性</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安全性</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可管理</a:t>
            </a:r>
            <a:r>
              <a:rPr lang="zh-CN" altLang="en-US" sz="2000" b="1" dirty="0" smtClean="0">
                <a:latin typeface="微软雅黑" panose="020B0503020204020204" pitchFamily="34" charset="-122"/>
                <a:ea typeface="微软雅黑" panose="020B0503020204020204" pitchFamily="34" charset="-122"/>
              </a:rPr>
              <a:t>性 等</a:t>
            </a:r>
            <a:endParaRPr lang="zh-CN" altLang="en-US" sz="2000" b="1" dirty="0">
              <a:latin typeface="微软雅黑" panose="020B0503020204020204" pitchFamily="34" charset="-122"/>
              <a:ea typeface="微软雅黑" panose="020B0503020204020204" pitchFamily="34" charset="-122"/>
            </a:endParaRPr>
          </a:p>
        </p:txBody>
      </p:sp>
      <p:sp>
        <p:nvSpPr>
          <p:cNvPr id="93" name="AutoShape 5"/>
          <p:cNvSpPr>
            <a:spLocks noChangeArrowheads="1"/>
          </p:cNvSpPr>
          <p:nvPr/>
        </p:nvSpPr>
        <p:spPr bwMode="auto">
          <a:xfrm>
            <a:off x="502919" y="12542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448818" y="123118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局域网存在的问题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总线</a:t>
            </a:r>
            <a:r>
              <a:rPr lang="zh-CN" altLang="en-US" sz="2000" b="1" dirty="0" smtClean="0">
                <a:solidFill>
                  <a:schemeClr val="bg1"/>
                </a:solidFill>
                <a:latin typeface="微软雅黑" panose="020B0503020204020204" pitchFamily="34" charset="-122"/>
                <a:ea typeface="微软雅黑" panose="020B0503020204020204" pitchFamily="34" charset="-122"/>
              </a:rPr>
              <a:t>以太网 和 </a:t>
            </a:r>
            <a:r>
              <a:rPr lang="en-US" altLang="zh-CN" sz="2000" b="1" dirty="0" smtClean="0">
                <a:solidFill>
                  <a:schemeClr val="bg1"/>
                </a:solidFill>
                <a:latin typeface="微软雅黑" panose="020B0503020204020204" pitchFamily="34" charset="-122"/>
                <a:ea typeface="微软雅黑" panose="020B0503020204020204" pitchFamily="34" charset="-122"/>
              </a:rPr>
              <a:t>10Base_T </a:t>
            </a:r>
            <a:r>
              <a:rPr lang="zh-CN" altLang="en-US" sz="2000" b="1" dirty="0" smtClean="0">
                <a:solidFill>
                  <a:schemeClr val="bg1"/>
                </a:solidFill>
                <a:latin typeface="微软雅黑" panose="020B0503020204020204" pitchFamily="34" charset="-122"/>
                <a:ea typeface="微软雅黑" panose="020B0503020204020204" pitchFamily="34" charset="-122"/>
              </a:rPr>
              <a:t>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Freeform 14"/>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所有</a:t>
            </a:r>
            <a:r>
              <a:rPr lang="zh-CN" altLang="en-US" sz="2000" b="1" dirty="0">
                <a:latin typeface="微软雅黑" panose="020B0503020204020204" pitchFamily="34" charset="-122"/>
                <a:ea typeface="微软雅黑" panose="020B0503020204020204" pitchFamily="34" charset="-122"/>
              </a:rPr>
              <a:t>计算机都处于同一个</a:t>
            </a:r>
            <a:r>
              <a:rPr lang="zh-CN" altLang="en-US" sz="2000" b="1" dirty="0">
                <a:solidFill>
                  <a:srgbClr val="0000FF"/>
                </a:solidFill>
                <a:latin typeface="微软雅黑" panose="020B0503020204020204" pitchFamily="34" charset="-122"/>
                <a:ea typeface="微软雅黑" panose="020B0503020204020204" pitchFamily="34" charset="-122"/>
              </a:rPr>
              <a:t>碰撞域</a:t>
            </a:r>
            <a:r>
              <a:rPr lang="zh-CN" altLang="en-US" sz="2000" b="1" dirty="0">
                <a:latin typeface="微软雅黑" panose="020B0503020204020204" pitchFamily="34" charset="-122"/>
                <a:ea typeface="微软雅黑" panose="020B0503020204020204" pitchFamily="34" charset="-122"/>
              </a:rPr>
              <a:t>（或冲突域）中和同一个</a:t>
            </a:r>
            <a:r>
              <a:rPr lang="zh-CN" altLang="en-US" sz="2000" b="1" dirty="0">
                <a:solidFill>
                  <a:srgbClr val="0000FF"/>
                </a:solidFill>
                <a:latin typeface="微软雅黑" panose="020B0503020204020204" pitchFamily="34" charset="-122"/>
                <a:ea typeface="微软雅黑" panose="020B0503020204020204" pitchFamily="34" charset="-122"/>
              </a:rPr>
              <a:t>广播</a:t>
            </a:r>
            <a:r>
              <a:rPr lang="zh-CN" altLang="en-US" sz="2000" b="1" dirty="0" smtClean="0">
                <a:solidFill>
                  <a:srgbClr val="0000FF"/>
                </a:solidFill>
                <a:latin typeface="微软雅黑" panose="020B0503020204020204" pitchFamily="34" charset="-122"/>
                <a:ea typeface="微软雅黑" panose="020B0503020204020204" pitchFamily="34" charset="-122"/>
              </a:rPr>
              <a:t>域</a:t>
            </a:r>
            <a:r>
              <a:rPr lang="zh-CN" altLang="en-US" sz="2000" b="1" dirty="0" smtClean="0">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3284097"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2493440"/>
            <a:ext cx="296562"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2493440"/>
            <a:ext cx="930929"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237248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2922404"/>
            <a:ext cx="148281" cy="18564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563546"/>
            <a:ext cx="208581" cy="9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227850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239378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10"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23042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1188154"/>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734890"/>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数据链路层协议有许多种，但有三个基本问题则是共同的。这三个基本问题是：</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总线</a:t>
            </a:r>
            <a:r>
              <a:rPr lang="zh-CN" altLang="en-US" sz="2000" b="1" dirty="0" smtClean="0">
                <a:solidFill>
                  <a:schemeClr val="bg1"/>
                </a:solidFill>
                <a:latin typeface="微软雅黑" panose="020B0503020204020204" pitchFamily="34" charset="-122"/>
                <a:ea typeface="微软雅黑" panose="020B0503020204020204" pitchFamily="34" charset="-122"/>
              </a:rPr>
              <a:t>以太网 和 </a:t>
            </a:r>
            <a:r>
              <a:rPr lang="en-US" altLang="zh-CN" sz="2000" b="1" dirty="0" smtClean="0">
                <a:solidFill>
                  <a:schemeClr val="bg1"/>
                </a:solidFill>
                <a:latin typeface="微软雅黑" panose="020B0503020204020204" pitchFamily="34" charset="-122"/>
                <a:ea typeface="微软雅黑" panose="020B0503020204020204" pitchFamily="34" charset="-122"/>
              </a:rPr>
              <a:t>10Base_T </a:t>
            </a:r>
            <a:r>
              <a:rPr lang="zh-CN" altLang="en-US" sz="2000" b="1" dirty="0" smtClean="0">
                <a:solidFill>
                  <a:schemeClr val="bg1"/>
                </a:solidFill>
                <a:latin typeface="微软雅黑" panose="020B0503020204020204" pitchFamily="34" charset="-122"/>
                <a:ea typeface="微软雅黑" panose="020B0503020204020204" pitchFamily="34" charset="-122"/>
              </a:rPr>
              <a:t>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Freeform 14"/>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所有</a:t>
            </a:r>
            <a:r>
              <a:rPr lang="zh-CN" altLang="en-US" sz="2000" b="1" dirty="0">
                <a:latin typeface="微软雅黑" panose="020B0503020204020204" pitchFamily="34" charset="-122"/>
                <a:ea typeface="微软雅黑" panose="020B0503020204020204" pitchFamily="34" charset="-122"/>
              </a:rPr>
              <a:t>计算机都处于</a:t>
            </a:r>
            <a:r>
              <a:rPr lang="zh-CN" altLang="en-US" sz="2000" b="1" dirty="0">
                <a:solidFill>
                  <a:srgbClr val="0000FF"/>
                </a:solidFill>
                <a:latin typeface="微软雅黑" panose="020B0503020204020204" pitchFamily="34" charset="-122"/>
                <a:ea typeface="微软雅黑" panose="020B0503020204020204" pitchFamily="34" charset="-122"/>
              </a:rPr>
              <a:t>同一个碰撞域</a:t>
            </a:r>
            <a:r>
              <a:rPr lang="zh-CN" altLang="en-US" sz="2000" b="1" dirty="0">
                <a:latin typeface="微软雅黑" panose="020B0503020204020204" pitchFamily="34" charset="-122"/>
                <a:ea typeface="微软雅黑" panose="020B0503020204020204" pitchFamily="34" charset="-122"/>
              </a:rPr>
              <a:t>（或冲突域）中和</a:t>
            </a:r>
            <a:r>
              <a:rPr lang="zh-CN" altLang="en-US" sz="2000" b="1" dirty="0">
                <a:solidFill>
                  <a:srgbClr val="0000FF"/>
                </a:solidFill>
                <a:latin typeface="微软雅黑" panose="020B0503020204020204" pitchFamily="34" charset="-122"/>
                <a:ea typeface="微软雅黑" panose="020B0503020204020204" pitchFamily="34" charset="-122"/>
              </a:rPr>
              <a:t>同一个广播</a:t>
            </a:r>
            <a:r>
              <a:rPr lang="zh-CN" altLang="en-US" sz="2000" b="1" dirty="0" smtClean="0">
                <a:solidFill>
                  <a:srgbClr val="0000FF"/>
                </a:solidFill>
                <a:latin typeface="微软雅黑" panose="020B0503020204020204" pitchFamily="34" charset="-122"/>
                <a:ea typeface="微软雅黑" panose="020B0503020204020204" pitchFamily="34" charset="-122"/>
              </a:rPr>
              <a:t>域</a:t>
            </a:r>
            <a:r>
              <a:rPr lang="zh-CN" altLang="en-US" sz="2000" b="1" dirty="0" smtClean="0">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3284097" y="2481084"/>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2922404"/>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353137"/>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492434"/>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2910047"/>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463761"/>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2871005"/>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2952120"/>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69"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2" y="65373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703162" y="1977723"/>
            <a:ext cx="3871464"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789824" y="2538242"/>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928728" y="2561433"/>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380071" y="210980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282622" y="2995431"/>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848080" y="3039825"/>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477427" y="2856949"/>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995432"/>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7139905" y="3039825"/>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769253" y="2856949"/>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452839"/>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613418" y="2324887"/>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135303"/>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
        <p:nvSpPr>
          <p:cNvPr id="56" name="AutoShape 42"/>
          <p:cNvSpPr>
            <a:spLocks noChangeArrowheads="1"/>
          </p:cNvSpPr>
          <p:nvPr/>
        </p:nvSpPr>
        <p:spPr bwMode="auto">
          <a:xfrm>
            <a:off x="659020" y="1977723"/>
            <a:ext cx="3720350"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9" name="Line 7"/>
          <p:cNvSpPr>
            <a:spLocks noChangeShapeType="1"/>
          </p:cNvSpPr>
          <p:nvPr/>
        </p:nvSpPr>
        <p:spPr bwMode="auto">
          <a:xfrm flipV="1">
            <a:off x="1092388" y="2526283"/>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Rectangle 9"/>
          <p:cNvSpPr>
            <a:spLocks noChangeArrowheads="1"/>
          </p:cNvSpPr>
          <p:nvPr/>
        </p:nvSpPr>
        <p:spPr bwMode="auto">
          <a:xfrm>
            <a:off x="3807001" y="2452168"/>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Rectangle 9"/>
          <p:cNvSpPr>
            <a:spLocks noChangeArrowheads="1"/>
          </p:cNvSpPr>
          <p:nvPr/>
        </p:nvSpPr>
        <p:spPr bwMode="auto">
          <a:xfrm>
            <a:off x="1020257" y="2452168"/>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5"/>
          <p:cNvSpPr>
            <a:spLocks noChangeShapeType="1"/>
          </p:cNvSpPr>
          <p:nvPr/>
        </p:nvSpPr>
        <p:spPr bwMode="auto">
          <a:xfrm rot="16200000" flipV="1">
            <a:off x="3048655" y="2853777"/>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Freeform 14"/>
          <p:cNvSpPr/>
          <p:nvPr/>
        </p:nvSpPr>
        <p:spPr bwMode="auto">
          <a:xfrm>
            <a:off x="2661026" y="2525516"/>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12"/>
          <p:cNvSpPr>
            <a:spLocks noChangeShapeType="1"/>
          </p:cNvSpPr>
          <p:nvPr/>
        </p:nvSpPr>
        <p:spPr bwMode="auto">
          <a:xfrm rot="16200000" flipV="1">
            <a:off x="1419607" y="2853777"/>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977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6" name="矩形 85"/>
          <p:cNvSpPr/>
          <p:nvPr/>
        </p:nvSpPr>
        <p:spPr>
          <a:xfrm>
            <a:off x="1900140" y="4139459"/>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87" name="Text Box 50"/>
          <p:cNvSpPr txBox="1">
            <a:spLocks noChangeArrowheads="1"/>
          </p:cNvSpPr>
          <p:nvPr/>
        </p:nvSpPr>
        <p:spPr bwMode="auto">
          <a:xfrm>
            <a:off x="1569394"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83626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023955"/>
            <a:ext cx="824566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广播</a:t>
            </a:r>
            <a:r>
              <a:rPr lang="zh-CN" altLang="en-US" sz="2000" b="1" dirty="0" smtClean="0">
                <a:solidFill>
                  <a:srgbClr val="0000FF"/>
                </a:solidFill>
                <a:latin typeface="微软雅黑" panose="020B0503020204020204" pitchFamily="34" charset="-122"/>
                <a:ea typeface="微软雅黑" panose="020B0503020204020204" pitchFamily="34" charset="-122"/>
              </a:rPr>
              <a:t>域（</a:t>
            </a:r>
            <a:r>
              <a:rPr lang="en-US" altLang="zh-CN" sz="2000" b="1" dirty="0" smtClean="0">
                <a:solidFill>
                  <a:srgbClr val="0000FF"/>
                </a:solidFill>
                <a:latin typeface="微软雅黑" panose="020B0503020204020204" pitchFamily="34" charset="-122"/>
                <a:ea typeface="微软雅黑" panose="020B0503020204020204" pitchFamily="34" charset="-122"/>
              </a:rPr>
              <a:t>broadcast domain</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sz="2000" b="1" dirty="0">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3284097" y="2610862"/>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052182"/>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482915"/>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428125"/>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622212"/>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039825"/>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593539"/>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000783"/>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081898"/>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400" b="1" dirty="0">
                <a:solidFill>
                  <a:srgbClr val="CC00CC"/>
                </a:solidFill>
                <a:latin typeface="微软雅黑" panose="020B0503020204020204" pitchFamily="34" charset="-122"/>
                <a:ea typeface="微软雅黑" panose="020B0503020204020204" pitchFamily="34" charset="-122"/>
              </a:rPr>
              <a:t>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69" name="Text Box 50"/>
          <p:cNvSpPr txBox="1">
            <a:spLocks noChangeArrowheads="1"/>
          </p:cNvSpPr>
          <p:nvPr/>
        </p:nvSpPr>
        <p:spPr bwMode="auto">
          <a:xfrm>
            <a:off x="5601602"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每个接口都处于一个</a:t>
            </a:r>
            <a:r>
              <a:rPr lang="zh-CN" altLang="en-US" sz="2000" b="1" dirty="0">
                <a:solidFill>
                  <a:srgbClr val="0000FF"/>
                </a:solidFill>
                <a:latin typeface="微软雅黑" panose="020B0503020204020204" pitchFamily="34" charset="-122"/>
                <a:ea typeface="微软雅黑" panose="020B0503020204020204" pitchFamily="34" charset="-122"/>
              </a:rPr>
              <a:t>独立的碰撞域</a:t>
            </a:r>
            <a:r>
              <a:rPr lang="zh-CN" altLang="en-US" sz="2000" b="1" dirty="0">
                <a:latin typeface="微软雅黑" panose="020B0503020204020204" pitchFamily="34" charset="-122"/>
                <a:ea typeface="微软雅黑" panose="020B0503020204020204" pitchFamily="34" charset="-122"/>
              </a:rPr>
              <a:t>（或冲突域）中，但所有计算机都处于</a:t>
            </a:r>
            <a:r>
              <a:rPr lang="zh-CN" altLang="en-US" sz="2000" b="1" dirty="0">
                <a:solidFill>
                  <a:srgbClr val="0000FF"/>
                </a:solidFill>
                <a:latin typeface="微软雅黑" panose="020B0503020204020204" pitchFamily="34" charset="-122"/>
                <a:ea typeface="微软雅黑" panose="020B0503020204020204" pitchFamily="34" charset="-122"/>
              </a:rPr>
              <a:t>同一个广播</a:t>
            </a:r>
            <a:r>
              <a:rPr lang="zh-CN" altLang="en-US" sz="2000" b="1" dirty="0" smtClean="0">
                <a:solidFill>
                  <a:srgbClr val="0000FF"/>
                </a:solidFill>
                <a:latin typeface="微软雅黑" panose="020B0503020204020204" pitchFamily="34" charset="-122"/>
                <a:ea typeface="微软雅黑" panose="020B0503020204020204" pitchFamily="34" charset="-122"/>
              </a:rPr>
              <a:t>域</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采用以太网交换机的星形以太网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AutoShape 42"/>
          <p:cNvSpPr>
            <a:spLocks noChangeArrowheads="1"/>
          </p:cNvSpPr>
          <p:nvPr/>
        </p:nvSpPr>
        <p:spPr bwMode="auto">
          <a:xfrm>
            <a:off x="1495168" y="2149689"/>
            <a:ext cx="6104237" cy="2406869"/>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p:nvPr/>
        </p:nvGrpSpPr>
        <p:grpSpPr bwMode="auto">
          <a:xfrm>
            <a:off x="2324701" y="3815604"/>
            <a:ext cx="446578" cy="442268"/>
            <a:chOff x="630" y="3200"/>
            <a:chExt cx="627" cy="604"/>
          </a:xfrm>
        </p:grpSpPr>
        <p:sp>
          <p:nvSpPr>
            <p:cNvPr id="99"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3"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4"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5"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6"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107" name="Group 202"/>
          <p:cNvGrpSpPr/>
          <p:nvPr/>
        </p:nvGrpSpPr>
        <p:grpSpPr bwMode="auto">
          <a:xfrm>
            <a:off x="6318417" y="2318622"/>
            <a:ext cx="446578" cy="442268"/>
            <a:chOff x="630" y="3200"/>
            <a:chExt cx="627" cy="604"/>
          </a:xfrm>
        </p:grpSpPr>
        <p:sp>
          <p:nvSpPr>
            <p:cNvPr id="108"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2"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3"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4"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5"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38" name="任意多边形 137"/>
          <p:cNvSpPr/>
          <p:nvPr/>
        </p:nvSpPr>
        <p:spPr>
          <a:xfrm>
            <a:off x="2783636" y="2890193"/>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5909760" y="3411928"/>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778721" y="2595031"/>
            <a:ext cx="3485450" cy="1395494"/>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49"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市场部</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50"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1"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市场部</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52"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3"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每个接口都处于一个</a:t>
            </a:r>
            <a:r>
              <a:rPr lang="zh-CN" altLang="en-US" sz="2000" b="1" dirty="0">
                <a:solidFill>
                  <a:srgbClr val="0000FF"/>
                </a:solidFill>
                <a:latin typeface="微软雅黑" panose="020B0503020204020204" pitchFamily="34" charset="-122"/>
                <a:ea typeface="微软雅黑" panose="020B0503020204020204" pitchFamily="34" charset="-122"/>
              </a:rPr>
              <a:t>独立的碰撞域</a:t>
            </a:r>
            <a:r>
              <a:rPr lang="zh-CN" altLang="en-US" sz="2000" b="1" dirty="0">
                <a:latin typeface="微软雅黑" panose="020B0503020204020204" pitchFamily="34" charset="-122"/>
                <a:ea typeface="微软雅黑" panose="020B0503020204020204" pitchFamily="34" charset="-122"/>
              </a:rPr>
              <a:t>（或冲突域）中，但所有计算机都处于</a:t>
            </a:r>
            <a:r>
              <a:rPr lang="zh-CN" altLang="en-US" sz="2000" b="1" dirty="0">
                <a:solidFill>
                  <a:srgbClr val="0000FF"/>
                </a:solidFill>
                <a:latin typeface="微软雅黑" panose="020B0503020204020204" pitchFamily="34" charset="-122"/>
                <a:ea typeface="微软雅黑" panose="020B0503020204020204" pitchFamily="34" charset="-122"/>
              </a:rPr>
              <a:t>同一个广播</a:t>
            </a:r>
            <a:r>
              <a:rPr lang="zh-CN" altLang="en-US" sz="2000" b="1" dirty="0" smtClean="0">
                <a:solidFill>
                  <a:srgbClr val="0000FF"/>
                </a:solidFill>
                <a:latin typeface="微软雅黑" panose="020B0503020204020204" pitchFamily="34" charset="-122"/>
                <a:ea typeface="微软雅黑" panose="020B0503020204020204" pitchFamily="34" charset="-122"/>
              </a:rPr>
              <a:t>域</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采用以太网交换机的星形以太网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AutoShape 42"/>
          <p:cNvSpPr>
            <a:spLocks noChangeArrowheads="1"/>
          </p:cNvSpPr>
          <p:nvPr/>
        </p:nvSpPr>
        <p:spPr bwMode="auto">
          <a:xfrm>
            <a:off x="1482811" y="2149689"/>
            <a:ext cx="6116594" cy="2406869"/>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p:nvPr/>
        </p:nvGrpSpPr>
        <p:grpSpPr bwMode="auto">
          <a:xfrm>
            <a:off x="2324701" y="3815604"/>
            <a:ext cx="446578" cy="442268"/>
            <a:chOff x="630" y="3200"/>
            <a:chExt cx="627" cy="604"/>
          </a:xfrm>
        </p:grpSpPr>
        <p:sp>
          <p:nvSpPr>
            <p:cNvPr id="99"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3"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4"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5"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6"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107" name="Group 202"/>
          <p:cNvGrpSpPr/>
          <p:nvPr/>
        </p:nvGrpSpPr>
        <p:grpSpPr bwMode="auto">
          <a:xfrm>
            <a:off x="6318417" y="2318622"/>
            <a:ext cx="446578" cy="442268"/>
            <a:chOff x="630" y="3200"/>
            <a:chExt cx="627" cy="604"/>
          </a:xfrm>
        </p:grpSpPr>
        <p:sp>
          <p:nvSpPr>
            <p:cNvPr id="108"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2"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3"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4"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5"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pitchFamily="34" charset="-122"/>
                <a:ea typeface="微软雅黑" panose="020B0503020204020204" pitchFamily="34" charset="-122"/>
              </a:rPr>
              <a:t>广播域</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cxnSp>
        <p:nvCxnSpPr>
          <p:cNvPr id="117" name="直接连接符 116"/>
          <p:cNvCxnSpPr/>
          <p:nvPr/>
        </p:nvCxnSpPr>
        <p:spPr>
          <a:xfrm flipH="1" flipV="1">
            <a:off x="5802761" y="3667322"/>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5869113" y="2595031"/>
            <a:ext cx="428746" cy="664225"/>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759384" y="2632102"/>
            <a:ext cx="2288266" cy="1102886"/>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0"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市场部</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1"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2"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市场部</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3"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4"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2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6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3203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980624"/>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1426014"/>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5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268605" indent="-268605">
              <a:lnSpc>
                <a:spcPts val="3500"/>
              </a:lnSpc>
              <a:buClr>
                <a:srgbClr val="0070C0"/>
              </a:buClr>
              <a:buFont typeface="Wingdings" panose="05000000000000000000" pitchFamily="2" charset="2"/>
              <a:buChar char="l"/>
            </a:pPr>
            <a:r>
              <a:rPr lang="en-US" altLang="zh-CN" sz="1900" b="1" dirty="0">
                <a:latin typeface="微软雅黑" panose="020B0503020204020204" pitchFamily="34" charset="-122"/>
                <a:ea typeface="微软雅黑" panose="020B0503020204020204" pitchFamily="34" charset="-122"/>
              </a:rPr>
              <a:t>IEEE </a:t>
            </a:r>
            <a:r>
              <a:rPr lang="en-US" altLang="zh-CN" sz="1900" b="1" dirty="0" smtClean="0">
                <a:latin typeface="微软雅黑" panose="020B0503020204020204" pitchFamily="34" charset="-122"/>
                <a:ea typeface="微软雅黑" panose="020B0503020204020204" pitchFamily="34" charset="-122"/>
              </a:rPr>
              <a:t>802.1Q </a:t>
            </a:r>
            <a:r>
              <a:rPr lang="zh-CN" altLang="en-US" sz="1900" b="1" dirty="0" smtClean="0">
                <a:latin typeface="微软雅黑" panose="020B0503020204020204" pitchFamily="34" charset="-122"/>
                <a:ea typeface="微软雅黑" panose="020B0503020204020204" pitchFamily="34" charset="-122"/>
              </a:rPr>
              <a:t>对</a:t>
            </a:r>
            <a:r>
              <a:rPr lang="zh-CN" altLang="en-US" sz="1900" b="1" dirty="0">
                <a:latin typeface="微软雅黑" panose="020B0503020204020204" pitchFamily="34" charset="-122"/>
                <a:ea typeface="微软雅黑" panose="020B0503020204020204" pitchFamily="34" charset="-122"/>
              </a:rPr>
              <a:t>虚拟</a:t>
            </a:r>
            <a:r>
              <a:rPr lang="zh-CN" altLang="en-US" sz="1900" b="1" dirty="0" smtClean="0">
                <a:latin typeface="微软雅黑" panose="020B0503020204020204" pitchFamily="34" charset="-122"/>
                <a:ea typeface="微软雅黑" panose="020B0503020204020204" pitchFamily="34" charset="-122"/>
              </a:rPr>
              <a:t>局域网 </a:t>
            </a:r>
            <a:r>
              <a:rPr lang="en-US" altLang="zh-CN" sz="1900" b="1" dirty="0" smtClean="0">
                <a:latin typeface="微软雅黑" panose="020B0503020204020204" pitchFamily="34" charset="-122"/>
                <a:ea typeface="微软雅黑" panose="020B0503020204020204" pitchFamily="34" charset="-122"/>
              </a:rPr>
              <a:t>VLAN </a:t>
            </a:r>
            <a:r>
              <a:rPr lang="zh-CN" altLang="en-US" sz="1900" b="1" dirty="0" smtClean="0">
                <a:latin typeface="微软雅黑" panose="020B0503020204020204" pitchFamily="34" charset="-122"/>
                <a:ea typeface="微软雅黑" panose="020B0503020204020204" pitchFamily="34" charset="-122"/>
              </a:rPr>
              <a:t>的</a:t>
            </a:r>
            <a:r>
              <a:rPr lang="zh-CN" altLang="en-US" sz="1900" b="1" dirty="0">
                <a:solidFill>
                  <a:srgbClr val="CC00CC"/>
                </a:solidFill>
                <a:latin typeface="微软雅黑" panose="020B0503020204020204" pitchFamily="34" charset="-122"/>
                <a:ea typeface="微软雅黑" panose="020B0503020204020204" pitchFamily="34" charset="-122"/>
              </a:rPr>
              <a:t>定义</a:t>
            </a:r>
            <a:r>
              <a:rPr lang="zh-CN" altLang="en-US" sz="1900" b="1" dirty="0">
                <a:latin typeface="微软雅黑" panose="020B0503020204020204" pitchFamily="34" charset="-122"/>
                <a:ea typeface="微软雅黑" panose="020B0503020204020204" pitchFamily="34" charset="-122"/>
              </a:rPr>
              <a:t>：</a:t>
            </a:r>
            <a:endParaRPr lang="en-US" altLang="zh-CN" sz="1900" b="1" dirty="0">
              <a:latin typeface="微软雅黑" panose="020B0503020204020204" pitchFamily="34" charset="-122"/>
              <a:ea typeface="微软雅黑" panose="020B0503020204020204" pitchFamily="34" charset="-122"/>
            </a:endParaRPr>
          </a:p>
          <a:p>
            <a:pPr marL="271780">
              <a:lnSpc>
                <a:spcPts val="3500"/>
              </a:lnSpc>
              <a:buClr>
                <a:srgbClr val="0070C0"/>
              </a:buClr>
            </a:pPr>
            <a:r>
              <a:rPr lang="zh-CN" altLang="en-US" sz="1900" b="1" dirty="0" smtClean="0">
                <a:solidFill>
                  <a:srgbClr val="0000FF"/>
                </a:solidFill>
                <a:latin typeface="微软雅黑" panose="020B0503020204020204" pitchFamily="34" charset="-122"/>
                <a:ea typeface="微软雅黑" panose="020B0503020204020204" pitchFamily="34" charset="-122"/>
              </a:rPr>
              <a:t>虚拟</a:t>
            </a:r>
            <a:r>
              <a:rPr lang="zh-CN" altLang="en-US" sz="1900" b="1" dirty="0">
                <a:solidFill>
                  <a:srgbClr val="0000FF"/>
                </a:solidFill>
                <a:latin typeface="微软雅黑" panose="020B0503020204020204" pitchFamily="34" charset="-122"/>
                <a:ea typeface="微软雅黑" panose="020B0503020204020204" pitchFamily="34" charset="-122"/>
              </a:rPr>
              <a:t>局域网 </a:t>
            </a:r>
            <a:r>
              <a:rPr lang="en-US" altLang="zh-CN" sz="1900" b="1" dirty="0">
                <a:solidFill>
                  <a:srgbClr val="0000FF"/>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0000FF"/>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5563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1004220"/>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1449610"/>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500"/>
              </a:lnSpc>
              <a:buClr>
                <a:srgbClr val="0070C0"/>
              </a:buClr>
              <a:buFont typeface="Wingdings" panose="05000000000000000000" pitchFamily="2" charset="2"/>
              <a:buChar char="l"/>
            </a:pPr>
            <a:r>
              <a:rPr lang="zh-CN" altLang="en-US" sz="1900" b="1" dirty="0" smtClean="0">
                <a:solidFill>
                  <a:srgbClr val="0000FF"/>
                </a:solidFill>
                <a:latin typeface="微软雅黑" panose="020B0503020204020204" pitchFamily="34" charset="-122"/>
                <a:ea typeface="微软雅黑" panose="020B0503020204020204" pitchFamily="34" charset="-122"/>
              </a:rPr>
              <a:t>虚拟</a:t>
            </a:r>
            <a:r>
              <a:rPr lang="zh-CN" altLang="en-US" sz="1900" b="1" dirty="0">
                <a:solidFill>
                  <a:srgbClr val="0000FF"/>
                </a:solidFill>
                <a:latin typeface="微软雅黑" panose="020B0503020204020204" pitchFamily="34" charset="-122"/>
                <a:ea typeface="微软雅黑" panose="020B0503020204020204" pitchFamily="34" charset="-122"/>
              </a:rPr>
              <a:t>局域网其实只是局域网给用户提供的一种服务，而并不是一种新型局域网。</a:t>
            </a:r>
            <a:endParaRPr lang="zh-CN" altLang="en-US" sz="1900" b="1" dirty="0">
              <a:solidFill>
                <a:srgbClr val="0000FF"/>
              </a:solidFill>
              <a:latin typeface="微软雅黑" panose="020B0503020204020204" pitchFamily="34" charset="-122"/>
              <a:ea typeface="微软雅黑" panose="020B0503020204020204" pitchFamily="34" charset="-122"/>
            </a:endParaRPr>
          </a:p>
          <a:p>
            <a:pPr marL="268605" indent="-268605">
              <a:lnSpc>
                <a:spcPts val="35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由于虚拟局域网是用户和网络资源的逻辑组合，因此可按照需要将有关设备和资源非常方便地重新组合，使用户从不同的服务器或数据库中存取所需的资源</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10 </a:t>
            </a:r>
            <a:r>
              <a:rPr lang="zh-CN" altLang="en-US" sz="1400" b="1" dirty="0" smtClean="0">
                <a:solidFill>
                  <a:schemeClr val="bg1"/>
                </a:solidFill>
                <a:latin typeface="微软雅黑" panose="020B0503020204020204" pitchFamily="34" charset="-122"/>
                <a:ea typeface="微软雅黑" panose="020B0503020204020204" pitchFamily="34" charset="-122"/>
              </a:rPr>
              <a:t>台计算机划分为三</a:t>
            </a:r>
            <a:r>
              <a:rPr lang="zh-CN" altLang="en-US" sz="1400" b="1" dirty="0">
                <a:solidFill>
                  <a:schemeClr val="bg1"/>
                </a:solidFill>
                <a:latin typeface="微软雅黑" panose="020B0503020204020204" pitchFamily="34" charset="-122"/>
                <a:ea typeface="微软雅黑" panose="020B0503020204020204" pitchFamily="34" charset="-122"/>
              </a:rPr>
              <a:t>个虚拟</a:t>
            </a:r>
            <a:r>
              <a:rPr lang="zh-CN" altLang="en-US" sz="1400" b="1" dirty="0" smtClean="0">
                <a:solidFill>
                  <a:schemeClr val="bg1"/>
                </a:solidFill>
                <a:latin typeface="微软雅黑" panose="020B0503020204020204" pitchFamily="34" charset="-122"/>
                <a:ea typeface="微软雅黑" panose="020B0503020204020204" pitchFamily="34" charset="-122"/>
              </a:rPr>
              <a:t>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r>
              <a:rPr lang="zh-CN" altLang="en-US" sz="1400" b="1" dirty="0" smtClean="0">
                <a:solidFill>
                  <a:schemeClr val="bg1"/>
                </a:solidFill>
                <a:latin typeface="微软雅黑" panose="020B0503020204020204" pitchFamily="34" charset="-122"/>
                <a:ea typeface="微软雅黑" panose="020B0503020204020204" pitchFamily="34" charset="-122"/>
              </a:rPr>
              <a:t>。</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VLAN</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3 </a:t>
            </a:r>
            <a:r>
              <a:rPr lang="zh-CN" altLang="en-US" sz="1400" b="1" dirty="0" smtClean="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a:t>
            </a:r>
            <a:r>
              <a:rPr lang="zh-CN" altLang="en-US" sz="1400" b="1" dirty="0" smtClean="0">
                <a:solidFill>
                  <a:schemeClr val="bg1"/>
                </a:solidFill>
                <a:latin typeface="微软雅黑" panose="020B0503020204020204" pitchFamily="34" charset="-122"/>
                <a:ea typeface="微软雅黑" panose="020B0503020204020204" pitchFamily="34" charset="-122"/>
              </a:rPr>
              <a:t>收到其广播</a:t>
            </a:r>
            <a:r>
              <a:rPr lang="zh-CN" altLang="en-US" sz="1400" b="1" dirty="0">
                <a:solidFill>
                  <a:schemeClr val="bg1"/>
                </a:solidFill>
                <a:latin typeface="微软雅黑" panose="020B0503020204020204" pitchFamily="34" charset="-122"/>
                <a:ea typeface="微软雅黑" panose="020B0503020204020204" pitchFamily="34" charset="-122"/>
              </a:rPr>
              <a:t>的信息。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pitchFamily="34" charset="-122"/>
                <a:ea typeface="微软雅黑" panose="020B0503020204020204" pitchFamily="34" charset="-122"/>
              </a:rPr>
              <a:t>B</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nl-NL" altLang="zh-CN" sz="1400" b="1" dirty="0" smtClean="0">
                <a:solidFill>
                  <a:schemeClr val="bg1"/>
                </a:solidFill>
                <a:latin typeface="微软雅黑" panose="020B0503020204020204" pitchFamily="34" charset="-122"/>
                <a:ea typeface="微软雅黑" panose="020B0503020204020204" pitchFamily="34" charset="-122"/>
              </a:rPr>
              <a:t>VLAN</a:t>
            </a:r>
            <a:r>
              <a:rPr lang="nl-NL" altLang="zh-CN" sz="1400" b="1" baseline="-25000" dirty="0" smtClean="0">
                <a:solidFill>
                  <a:schemeClr val="bg1"/>
                </a:solidFill>
                <a:latin typeface="微软雅黑" panose="020B0503020204020204" pitchFamily="34" charset="-122"/>
                <a:ea typeface="微软雅黑" panose="020B0503020204020204" pitchFamily="34" charset="-122"/>
              </a:rPr>
              <a:t>1</a:t>
            </a:r>
            <a:r>
              <a:rPr lang="nl-NL" altLang="zh-CN" sz="1400" b="1" dirty="0" smtClean="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C</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等都</a:t>
            </a:r>
            <a:r>
              <a:rPr lang="zh-CN" altLang="en-US" sz="1400" b="1" dirty="0">
                <a:solidFill>
                  <a:schemeClr val="bg1"/>
                </a:solidFill>
                <a:latin typeface="微软雅黑" panose="020B0503020204020204" pitchFamily="34" charset="-122"/>
                <a:ea typeface="微软雅黑" panose="020B0503020204020204" pitchFamily="34" charset="-122"/>
              </a:rPr>
              <a:t>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6344" y="2081718"/>
            <a:ext cx="8129015" cy="22799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5" y="979840"/>
            <a:ext cx="8129015"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封装成帧 </a:t>
            </a:r>
            <a:r>
              <a:rPr lang="en-US" altLang="zh-CN" b="1" dirty="0">
                <a:latin typeface="微软雅黑" panose="020B0503020204020204" pitchFamily="34" charset="-122"/>
                <a:ea typeface="微软雅黑" panose="020B0503020204020204" pitchFamily="34" charset="-122"/>
              </a:rPr>
              <a:t>(framing) </a:t>
            </a:r>
            <a:r>
              <a:rPr lang="zh-CN" altLang="en-US" b="1" dirty="0">
                <a:latin typeface="微软雅黑" panose="020B0503020204020204" pitchFamily="34" charset="-122"/>
                <a:ea typeface="微软雅黑" panose="020B0503020204020204" pitchFamily="34" charset="-122"/>
              </a:rPr>
              <a:t>就是在一段数据的前后分别添加首部和尾部，然后就构成了一个帧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40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6069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Text Box 4"/>
          <p:cNvSpPr txBox="1">
            <a:spLocks noChangeArrowheads="1"/>
          </p:cNvSpPr>
          <p:nvPr/>
        </p:nvSpPr>
        <p:spPr bwMode="auto">
          <a:xfrm>
            <a:off x="6332136"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2674761" y="287804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3388235" y="228601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3388235" y="287804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945164" y="287804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3388235" y="337196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2674761" y="370042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2674761" y="324844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6658637" y="327302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3388234" y="324059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945163" y="324059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4359255" y="3236219"/>
            <a:ext cx="69121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4017909" y="3578692"/>
            <a:ext cx="14157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4458445" y="2615307"/>
            <a:ext cx="416509" cy="328419"/>
          </a:xfrm>
          <a:prstGeom prst="downArrow">
            <a:avLst>
              <a:gd name="adj1" fmla="val 50000"/>
              <a:gd name="adj2" fmla="val 25000"/>
            </a:avLst>
          </a:prstGeom>
          <a:solidFill>
            <a:srgbClr val="00B0F0"/>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2018173" y="3798115"/>
            <a:ext cx="13151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2679505" y="262581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6654842" y="262581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2362169"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2395943" y="279161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1695975" y="2913967"/>
            <a:ext cx="53602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8" name="矩形 47"/>
          <p:cNvSpPr/>
          <p:nvPr/>
        </p:nvSpPr>
        <p:spPr>
          <a:xfrm>
            <a:off x="3031498" y="4026610"/>
            <a:ext cx="3158189"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用</a:t>
            </a:r>
            <a:r>
              <a:rPr lang="zh-CN" altLang="zh-CN" sz="1600" b="1" dirty="0">
                <a:latin typeface="微软雅黑" panose="020B0503020204020204" pitchFamily="34" charset="-122"/>
                <a:ea typeface="微软雅黑" panose="020B0503020204020204" pitchFamily="34" charset="-122"/>
              </a:rPr>
              <a:t>帧首部和帧尾部封装成帧</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endParaRPr lang="zh-CN" altLang="en-US" sz="1300" dirty="0"/>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891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1066025"/>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453778"/>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a:t>
            </a:r>
            <a:r>
              <a:rPr lang="zh-CN" altLang="en-US" sz="2000" b="1" dirty="0" smtClean="0">
                <a:latin typeface="微软雅黑" panose="020B0503020204020204" pitchFamily="34" charset="-122"/>
                <a:ea typeface="微软雅黑" panose="020B0503020204020204" pitchFamily="34" charset="-122"/>
              </a:rPr>
              <a:t>以下主要优点：</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简化</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降低</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成本</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714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048328"/>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43608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交换机</a:t>
            </a:r>
            <a:r>
              <a:rPr lang="zh-CN" altLang="en-US" sz="2000" b="1" dirty="0" smtClean="0">
                <a:latin typeface="微软雅黑" panose="020B0503020204020204" pitchFamily="34" charset="-122"/>
                <a:ea typeface="微软雅黑" panose="020B0503020204020204" pitchFamily="34" charset="-122"/>
              </a:rPr>
              <a:t>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计算机网卡的</a:t>
            </a:r>
            <a:r>
              <a:rPr lang="en-US" altLang="zh-CN" sz="2000" b="1" dirty="0">
                <a:latin typeface="微软雅黑" panose="020B0503020204020204" pitchFamily="34" charset="-122"/>
                <a:ea typeface="微软雅黑" panose="020B0503020204020204" pitchFamily="34" charset="-122"/>
              </a:rPr>
              <a:t>MAC</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en-US" altLang="zh-CN" sz="2000" b="1" dirty="0">
                <a:latin typeface="微软雅黑" panose="020B0503020204020204" pitchFamily="34" charset="-122"/>
                <a:ea typeface="微软雅黑" panose="020B0503020204020204" pitchFamily="34" charset="-122"/>
              </a:rPr>
              <a:t>IP</a:t>
            </a:r>
            <a:r>
              <a:rPr lang="zh-CN" altLang="en-US" sz="2000" b="1" dirty="0">
                <a:latin typeface="微软雅黑" panose="020B0503020204020204" pitchFamily="34" charset="-122"/>
                <a:ea typeface="微软雅黑" panose="020B0503020204020204" pitchFamily="34" charset="-122"/>
              </a:rPr>
              <a:t>子网</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高层应用或</a:t>
            </a:r>
            <a:r>
              <a:rPr lang="zh-CN" altLang="en-US" sz="2000" b="1" dirty="0" smtClean="0">
                <a:latin typeface="微软雅黑" panose="020B0503020204020204" pitchFamily="34" charset="-122"/>
                <a:ea typeface="微软雅黑" panose="020B0503020204020204" pitchFamily="34" charset="-122"/>
              </a:rPr>
              <a:t>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1952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172207"/>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559960"/>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属于在第一层划分虚拟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C00CC"/>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不允许用户移动。</a:t>
            </a:r>
            <a:endParaRPr lang="zh-CN" altLang="en-US"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488878" y="1876628"/>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171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94681" y="594105"/>
            <a:ext cx="4144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基于计算机网卡的</a:t>
            </a:r>
            <a:r>
              <a:rPr lang="en-US" altLang="zh-CN" sz="2000" b="1" dirty="0">
                <a:solidFill>
                  <a:schemeClr val="bg1"/>
                </a:solidFill>
                <a:latin typeface="微软雅黑" panose="020B0503020204020204" pitchFamily="34" charset="-122"/>
                <a:ea typeface="微软雅黑" panose="020B0503020204020204" pitchFamily="34" charset="-122"/>
              </a:rPr>
              <a:t>MAC</a:t>
            </a:r>
            <a:r>
              <a:rPr lang="zh-CN" altLang="en-US" sz="2000" b="1" dirty="0">
                <a:solidFill>
                  <a:schemeClr val="bg1"/>
                </a:solidFill>
                <a:latin typeface="微软雅黑" panose="020B0503020204020204" pitchFamily="34" charset="-122"/>
                <a:ea typeface="微软雅黑" panose="020B0503020204020204" pitchFamily="34" charset="-122"/>
              </a:rPr>
              <a:t>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81858"/>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a:t>
            </a:r>
            <a:r>
              <a:rPr lang="zh-CN" altLang="en-US" sz="2000" b="1" dirty="0">
                <a:latin typeface="微软雅黑" panose="020B0503020204020204" pitchFamily="34" charset="-122"/>
                <a:ea typeface="微软雅黑" panose="020B0503020204020204" pitchFamily="34" charset="-122"/>
              </a:rPr>
              <a:t>用户计算机的</a:t>
            </a:r>
            <a:r>
              <a:rPr lang="en-US" altLang="zh-CN" sz="2000" b="1" dirty="0">
                <a:latin typeface="微软雅黑" panose="020B0503020204020204" pitchFamily="34" charset="-122"/>
                <a:ea typeface="微软雅黑" panose="020B0503020204020204" pitchFamily="34" charset="-122"/>
              </a:rPr>
              <a:t>MAC</a:t>
            </a:r>
            <a:r>
              <a:rPr lang="zh-CN" altLang="en-US" sz="2000" b="1" dirty="0">
                <a:latin typeface="微软雅黑" panose="020B0503020204020204" pitchFamily="34" charset="-122"/>
                <a:ea typeface="微软雅黑" panose="020B0503020204020204" pitchFamily="34" charset="-122"/>
              </a:rPr>
              <a:t>地址划分虚拟局域网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第二层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a:t>
            </a:r>
            <a:r>
              <a:rPr lang="zh-CN" altLang="en-US" sz="2000" b="1" dirty="0" smtClean="0">
                <a:latin typeface="微软雅黑" panose="020B0503020204020204" pitchFamily="34" charset="-122"/>
                <a:ea typeface="微软雅黑" panose="020B0503020204020204" pitchFamily="34" charset="-122"/>
              </a:rPr>
              <a:t>移动。</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C00CC"/>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：需要</a:t>
            </a:r>
            <a:r>
              <a:rPr lang="zh-CN" altLang="en-US" sz="2000" b="1" dirty="0">
                <a:latin typeface="微软雅黑" panose="020B0503020204020204" pitchFamily="34" charset="-122"/>
                <a:ea typeface="微软雅黑" panose="020B0503020204020204" pitchFamily="34" charset="-122"/>
              </a:rPr>
              <a:t>输入和管理大量的</a:t>
            </a:r>
            <a:r>
              <a:rPr lang="en-US" altLang="zh-CN" sz="2000" b="1" dirty="0">
                <a:latin typeface="微软雅黑" panose="020B0503020204020204" pitchFamily="34" charset="-122"/>
                <a:ea typeface="微软雅黑" panose="020B0503020204020204" pitchFamily="34" charset="-122"/>
              </a:rPr>
              <a:t>MAC</a:t>
            </a:r>
            <a:r>
              <a:rPr lang="zh-CN" altLang="en-US" sz="2000" b="1" dirty="0">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用户的</a:t>
            </a:r>
            <a:r>
              <a:rPr lang="en-US" altLang="zh-CN" sz="2000" b="1" dirty="0">
                <a:latin typeface="微软雅黑" panose="020B0503020204020204" pitchFamily="34" charset="-122"/>
                <a:ea typeface="微软雅黑" panose="020B0503020204020204" pitchFamily="34" charset="-122"/>
              </a:rPr>
              <a:t>MAC</a:t>
            </a:r>
            <a:r>
              <a:rPr lang="zh-CN" altLang="en-US" sz="2000" b="1" dirty="0">
                <a:latin typeface="微软雅黑" panose="020B0503020204020204" pitchFamily="34" charset="-122"/>
                <a:ea typeface="微软雅黑" panose="020B0503020204020204" pitchFamily="34" charset="-122"/>
              </a:rPr>
              <a:t>地址改变了，则需要管理员重新配置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599418" y="1929719"/>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397214" y="3248531"/>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MAC </a:t>
                      </a:r>
                      <a:r>
                        <a:rPr lang="zh-CN" altLang="en-US" sz="1200" b="1" dirty="0" smtClean="0">
                          <a:solidFill>
                            <a:schemeClr val="tx1"/>
                          </a:solidFill>
                          <a:latin typeface="微软雅黑" panose="020B0503020204020204" pitchFamily="34" charset="-122"/>
                          <a:ea typeface="微软雅黑" panose="020B0503020204020204" pitchFamily="34" charset="-122"/>
                        </a:rPr>
                        <a:t>地址</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VLAN</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00-15-F5-CC-C8-14</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C0-AB-D5-00-18-F4</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C0-C5-18-DE-BC-E6</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30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794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77107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158828"/>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帧的第三个字段“类型”字段确定该类型的</a:t>
            </a:r>
            <a:r>
              <a:rPr lang="zh-CN" altLang="en-US" sz="2000" b="1" dirty="0" smtClean="0">
                <a:latin typeface="微软雅黑" panose="020B0503020204020204" pitchFamily="34" charset="-122"/>
                <a:ea typeface="微软雅黑" panose="020B0503020204020204" pitchFamily="34" charset="-122"/>
              </a:rPr>
              <a:t>协议属于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第二层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640668"/>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397214" y="2747116"/>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“类型”</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VLAN</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IP</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IPX</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30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83545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3141" y="812368"/>
            <a:ext cx="27478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a:t>
            </a:r>
            <a:r>
              <a:rPr lang="en-US" altLang="zh-CN" sz="2000" b="1" dirty="0">
                <a:solidFill>
                  <a:schemeClr val="bg1"/>
                </a:solidFill>
                <a:latin typeface="微软雅黑" panose="020B0503020204020204" pitchFamily="34" charset="-122"/>
                <a:ea typeface="微软雅黑" panose="020B0503020204020204" pitchFamily="34" charset="-122"/>
              </a:rPr>
              <a:t>IP</a:t>
            </a:r>
            <a:r>
              <a:rPr lang="zh-CN" altLang="en-US" sz="2000" b="1" dirty="0">
                <a:solidFill>
                  <a:schemeClr val="bg1"/>
                </a:solidFill>
                <a:latin typeface="微软雅黑" panose="020B0503020204020204" pitchFamily="34" charset="-122"/>
                <a:ea typeface="微软雅黑" panose="020B0503020204020204" pitchFamily="34" charset="-122"/>
              </a:rPr>
              <a:t>子网地址的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200121"/>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帧的第三个字段“类型”字段和</a:t>
            </a:r>
            <a:r>
              <a:rPr lang="en-US" altLang="zh-CN" sz="2000" b="1" dirty="0">
                <a:latin typeface="微软雅黑" panose="020B0503020204020204" pitchFamily="34" charset="-122"/>
                <a:ea typeface="微软雅黑" panose="020B0503020204020204" pitchFamily="34" charset="-122"/>
              </a:rPr>
              <a:t>IP</a:t>
            </a:r>
            <a:r>
              <a:rPr lang="zh-CN" altLang="en-US" sz="2000" b="1" dirty="0">
                <a:latin typeface="微软雅黑" panose="020B0503020204020204" pitchFamily="34" charset="-122"/>
                <a:ea typeface="微软雅黑" panose="020B0503020204020204" pitchFamily="34" charset="-122"/>
              </a:rPr>
              <a:t>分组首部中的</a:t>
            </a:r>
            <a:r>
              <a:rPr lang="zh-CN" altLang="en-US" sz="2000" b="1" dirty="0" smtClean="0">
                <a:solidFill>
                  <a:srgbClr val="CC00CC"/>
                </a:solidFill>
                <a:latin typeface="微软雅黑" panose="020B0503020204020204" pitchFamily="34" charset="-122"/>
                <a:ea typeface="微软雅黑" panose="020B0503020204020204" pitchFamily="34" charset="-122"/>
              </a:rPr>
              <a:t>源 </a:t>
            </a:r>
            <a:r>
              <a:rPr lang="en-US" altLang="zh-CN" sz="2000" b="1" dirty="0" smtClean="0">
                <a:solidFill>
                  <a:srgbClr val="CC00CC"/>
                </a:solidFill>
                <a:latin typeface="微软雅黑" panose="020B0503020204020204" pitchFamily="34" charset="-122"/>
                <a:ea typeface="微软雅黑" panose="020B0503020204020204" pitchFamily="34" charset="-122"/>
              </a:rPr>
              <a:t>IP </a:t>
            </a:r>
            <a:r>
              <a:rPr lang="zh-CN" altLang="en-US" sz="2000" b="1" dirty="0" smtClean="0">
                <a:solidFill>
                  <a:srgbClr val="CC00CC"/>
                </a:solidFill>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字段</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该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第三层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929719"/>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397214" y="3018470"/>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IP </a:t>
                      </a:r>
                      <a:r>
                        <a:rPr lang="zh-CN" altLang="en-US" sz="1200" b="1" dirty="0" smtClean="0">
                          <a:solidFill>
                            <a:schemeClr val="tx1"/>
                          </a:solidFill>
                          <a:latin typeface="微软雅黑" panose="020B0503020204020204" pitchFamily="34" charset="-122"/>
                          <a:ea typeface="微软雅黑" panose="020B0503020204020204" pitchFamily="34" charset="-122"/>
                        </a:rPr>
                        <a:t>子网</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VLAN</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192.168.1.0/24</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192.168.2.0/24</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30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9357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912651"/>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300404"/>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根据高层</a:t>
            </a:r>
            <a:r>
              <a:rPr lang="zh-CN" altLang="en-US" sz="2000" b="1" dirty="0">
                <a:latin typeface="微软雅黑" panose="020B0503020204020204" pitchFamily="34" charset="-122"/>
                <a:ea typeface="微软雅黑" panose="020B0503020204020204" pitchFamily="34" charset="-122"/>
              </a:rPr>
              <a:t>应用或</a:t>
            </a:r>
            <a:r>
              <a:rPr lang="zh-CN" altLang="en-US" sz="2000" b="1" dirty="0" smtClean="0">
                <a:latin typeface="微软雅黑" panose="020B0503020204020204" pitchFamily="34" charset="-122"/>
                <a:ea typeface="微软雅黑" panose="020B0503020204020204" pitchFamily="34" charset="-122"/>
              </a:rPr>
              <a:t>服务</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或者</a:t>
            </a:r>
            <a:r>
              <a:rPr lang="zh-CN" altLang="en-US" sz="2000" b="1" dirty="0">
                <a:latin typeface="微软雅黑" panose="020B0503020204020204" pitchFamily="34" charset="-122"/>
                <a:ea typeface="微软雅黑" panose="020B0503020204020204" pitchFamily="34" charset="-122"/>
              </a:rPr>
              <a:t>它们的组合划分虚拟局域网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a:t>
            </a:r>
            <a:r>
              <a:rPr lang="zh-CN" altLang="en-US" sz="2000" b="1" dirty="0" smtClean="0">
                <a:latin typeface="微软雅黑" panose="020B0503020204020204" pitchFamily="34" charset="-122"/>
                <a:ea typeface="微软雅黑" panose="020B0503020204020204" pitchFamily="34" charset="-122"/>
              </a:rPr>
              <a:t>灵活，但更加复杂。</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07038" y="1711456"/>
            <a:ext cx="3383948" cy="2240695"/>
            <a:chOff x="5401705" y="1929719"/>
            <a:chExt cx="338394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544554"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609742" y="3250262"/>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FTP</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54516" y="3242459"/>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TELNET</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02547" y="2870995"/>
          <a:ext cx="2854412" cy="109728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应用</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VLAN</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FTP</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10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TELNET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30</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3301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批准了 </a:t>
            </a:r>
            <a:r>
              <a:rPr lang="en-US" altLang="zh-CN" sz="2000" b="1" dirty="0">
                <a:latin typeface="微软雅黑" panose="020B0503020204020204" pitchFamily="34" charset="-122"/>
                <a:ea typeface="微软雅黑" panose="020B0503020204020204" pitchFamily="34" charset="-122"/>
              </a:rPr>
              <a:t>802.3ac </a:t>
            </a:r>
            <a:r>
              <a:rPr lang="zh-CN" altLang="en-US" sz="2000" b="1" dirty="0">
                <a:latin typeface="微软雅黑" panose="020B0503020204020204" pitchFamily="34" charset="-122"/>
                <a:ea typeface="微软雅黑" panose="020B0503020204020204" pitchFamily="34" charset="-122"/>
              </a:rPr>
              <a:t>标准，该标准定义了以太网的帧格式的扩展，以支持虚拟局域网。</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虚拟局域网协议允许在以太网的帧格式中插入一个</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字节的标识符，称为 </a:t>
            </a:r>
            <a:r>
              <a:rPr lang="en-US" altLang="zh-CN" sz="2000" b="1" dirty="0">
                <a:solidFill>
                  <a:srgbClr val="0000FF"/>
                </a:solidFill>
                <a:latin typeface="微软雅黑" panose="020B0503020204020204" pitchFamily="34" charset="-122"/>
                <a:ea typeface="微软雅黑" panose="020B0503020204020204" pitchFamily="34" charset="-122"/>
              </a:rPr>
              <a:t>VLAN </a:t>
            </a:r>
            <a:r>
              <a:rPr lang="zh-CN" altLang="en-US" sz="2000" b="1" dirty="0">
                <a:solidFill>
                  <a:srgbClr val="0000FF"/>
                </a:solidFill>
                <a:latin typeface="微软雅黑" panose="020B0503020204020204" pitchFamily="34" charset="-122"/>
                <a:ea typeface="微软雅黑" panose="020B0503020204020204" pitchFamily="34" charset="-122"/>
              </a:rPr>
              <a:t>标记 </a:t>
            </a:r>
            <a:r>
              <a:rPr lang="en-US" altLang="zh-CN" sz="2000" b="1" dirty="0">
                <a:latin typeface="微软雅黑" panose="020B0503020204020204" pitchFamily="34" charset="-122"/>
                <a:ea typeface="微软雅黑" panose="020B0503020204020204" pitchFamily="34" charset="-122"/>
              </a:rPr>
              <a:t>(tag)</a:t>
            </a:r>
            <a:r>
              <a:rPr lang="zh-CN" altLang="en-US" sz="2000" b="1" dirty="0">
                <a:latin typeface="微软雅黑" panose="020B0503020204020204" pitchFamily="34" charset="-122"/>
                <a:ea typeface="微软雅黑" panose="020B0503020204020204" pitchFamily="34" charset="-122"/>
              </a:rPr>
              <a:t>，用来</a:t>
            </a:r>
            <a:r>
              <a:rPr lang="zh-CN" altLang="en-US" sz="2000" b="1" dirty="0" smtClean="0">
                <a:latin typeface="微软雅黑" panose="020B0503020204020204" pitchFamily="34" charset="-122"/>
                <a:ea typeface="微软雅黑" panose="020B0503020204020204" pitchFamily="34" charset="-122"/>
              </a:rPr>
              <a:t>指明该帧属于</a:t>
            </a:r>
            <a:r>
              <a:rPr lang="zh-CN" altLang="en-US" sz="2000" b="1" dirty="0">
                <a:latin typeface="微软雅黑" panose="020B0503020204020204" pitchFamily="34" charset="-122"/>
                <a:ea typeface="微软雅黑" panose="020B0503020204020204" pitchFamily="34" charset="-122"/>
              </a:rPr>
              <a:t>哪一个虚拟局域网。</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插入</a:t>
            </a:r>
            <a:r>
              <a:rPr lang="en-US" altLang="zh-CN" sz="2000" b="1" dirty="0" smtClean="0">
                <a:latin typeface="微软雅黑" panose="020B0503020204020204" pitchFamily="34" charset="-122"/>
                <a:ea typeface="微软雅黑" panose="020B0503020204020204" pitchFamily="34" charset="-122"/>
              </a:rPr>
              <a:t>VLAN</a:t>
            </a:r>
            <a:r>
              <a:rPr lang="zh-CN" altLang="en-US" sz="2000" b="1" dirty="0" smtClean="0">
                <a:latin typeface="微软雅黑" panose="020B0503020204020204" pitchFamily="34" charset="-122"/>
                <a:ea typeface="微软雅黑" panose="020B0503020204020204" pitchFamily="34" charset="-122"/>
              </a:rPr>
              <a:t>标记</a:t>
            </a:r>
            <a:r>
              <a:rPr lang="zh-CN" altLang="en-US" sz="2000" b="1" dirty="0">
                <a:latin typeface="微软雅黑" panose="020B0503020204020204" pitchFamily="34" charset="-122"/>
                <a:ea typeface="微软雅黑" panose="020B0503020204020204" pitchFamily="34" charset="-122"/>
              </a:rPr>
              <a:t>得出的帧</a:t>
            </a:r>
            <a:r>
              <a:rPr lang="zh-CN" altLang="en-US" sz="2000" b="1" dirty="0" smtClean="0">
                <a:latin typeface="微软雅黑" panose="020B0503020204020204" pitchFamily="34" charset="-122"/>
                <a:ea typeface="微软雅黑" panose="020B0503020204020204" pitchFamily="34" charset="-122"/>
              </a:rPr>
              <a:t>称为 </a:t>
            </a:r>
            <a:r>
              <a:rPr lang="en-US" altLang="zh-CN" sz="2000" b="1" dirty="0" smtClean="0">
                <a:solidFill>
                  <a:srgbClr val="0000FF"/>
                </a:solidFill>
                <a:latin typeface="微软雅黑" panose="020B0503020204020204" pitchFamily="34" charset="-122"/>
                <a:ea typeface="微软雅黑" panose="020B0503020204020204" pitchFamily="34" charset="-122"/>
              </a:rPr>
              <a:t>802.1Q </a:t>
            </a:r>
            <a:r>
              <a:rPr lang="zh-CN" altLang="en-US" sz="2000" b="1" dirty="0" smtClean="0">
                <a:latin typeface="微软雅黑" panose="020B0503020204020204" pitchFamily="34" charset="-122"/>
                <a:ea typeface="微软雅黑" panose="020B0503020204020204" pitchFamily="34" charset="-122"/>
              </a:rPr>
              <a:t>帧或</a:t>
            </a:r>
            <a:r>
              <a:rPr lang="zh-CN" altLang="en-US" sz="2000" b="1" dirty="0" smtClean="0">
                <a:solidFill>
                  <a:srgbClr val="0000FF"/>
                </a:solidFill>
                <a:latin typeface="微软雅黑" panose="020B0503020204020204" pitchFamily="34" charset="-122"/>
                <a:ea typeface="微软雅黑" panose="020B0503020204020204" pitchFamily="34" charset="-122"/>
              </a:rPr>
              <a:t>带</a:t>
            </a:r>
            <a:r>
              <a:rPr lang="zh-CN" altLang="en-US" sz="2000" b="1" dirty="0">
                <a:solidFill>
                  <a:srgbClr val="0000FF"/>
                </a:solidFill>
                <a:latin typeface="微软雅黑" panose="020B0503020204020204" pitchFamily="34" charset="-122"/>
                <a:ea typeface="微软雅黑" panose="020B0503020204020204" pitchFamily="34" charset="-122"/>
              </a:rPr>
              <a:t>标记的以太网帧</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3" name="AutoShape 5"/>
          <p:cNvSpPr>
            <a:spLocks noChangeArrowheads="1"/>
          </p:cNvSpPr>
          <p:nvPr/>
        </p:nvSpPr>
        <p:spPr bwMode="auto">
          <a:xfrm>
            <a:off x="502919" y="9711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679377" y="948035"/>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9374"/>
            <a:ext cx="8129015" cy="32878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43928"/>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502919" y="6274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60439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5781" y="3965862"/>
            <a:ext cx="3602589" cy="338554"/>
          </a:xfrm>
          <a:prstGeom prst="rect">
            <a:avLst/>
          </a:prstGeom>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插入 </a:t>
            </a:r>
            <a:r>
              <a:rPr lang="en-US" altLang="zh-CN" sz="1600" b="1" dirty="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27925"/>
            <a:ext cx="6290354" cy="2614752"/>
            <a:chOff x="317356" y="1097692"/>
            <a:chExt cx="10164918"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smtClean="0">
                      <a:latin typeface="微软雅黑" panose="020B0503020204020204" pitchFamily="34" charset="-122"/>
                      <a:ea typeface="微软雅黑" panose="020B0503020204020204" pitchFamily="34" charset="-122"/>
                    </a:rPr>
                    <a:t>MAC</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pitchFamily="34" charset="-122"/>
                      <a:ea typeface="微软雅黑" panose="020B0503020204020204" pitchFamily="34" charset="-122"/>
                    </a:rPr>
                    <a:t>VLAN </a:t>
                  </a:r>
                  <a:r>
                    <a:rPr lang="zh-CN" altLang="zh-CN" sz="1200" b="1" dirty="0" smtClean="0">
                      <a:solidFill>
                        <a:srgbClr val="C00000"/>
                      </a:solidFill>
                      <a:latin typeface="微软雅黑" panose="020B0503020204020204" pitchFamily="34" charset="-122"/>
                      <a:ea typeface="微软雅黑" panose="020B0503020204020204" pitchFamily="34" charset="-122"/>
                    </a:rPr>
                    <a:t>标识符</a:t>
                  </a:r>
                  <a:r>
                    <a:rPr lang="en-US" altLang="zh-CN" sz="1200" b="1" dirty="0" smtClean="0">
                      <a:solidFill>
                        <a:srgbClr val="C00000"/>
                      </a:solidFill>
                      <a:latin typeface="微软雅黑" panose="020B0503020204020204" pitchFamily="34" charset="-122"/>
                      <a:ea typeface="微软雅黑" panose="020B0503020204020204" pitchFamily="34" charset="-122"/>
                    </a:rPr>
                    <a:t> </a:t>
                  </a:r>
                  <a:r>
                    <a:rPr kumimoji="1" lang="en-US" altLang="zh-CN" sz="1200" b="1" dirty="0" smtClean="0">
                      <a:latin typeface="微软雅黑" panose="020B0503020204020204" pitchFamily="34" charset="-122"/>
                      <a:ea typeface="微软雅黑" panose="020B0503020204020204" pitchFamily="34" charset="-122"/>
                    </a:rPr>
                    <a:t>12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smtClean="0">
                    <a:latin typeface="微软雅黑" panose="020B0503020204020204" pitchFamily="34" charset="-122"/>
                    <a:ea typeface="微软雅黑" panose="020B0503020204020204" pitchFamily="34" charset="-122"/>
                  </a:endParaRPr>
                </a:p>
                <a:p>
                  <a:pPr algn="ctr" defTabSz="762000"/>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最多允许 </a:t>
                  </a:r>
                  <a:r>
                    <a:rPr kumimoji="1" lang="en-US" altLang="zh-CN" sz="1200" b="1" dirty="0" smtClean="0">
                      <a:latin typeface="微软雅黑" panose="020B0503020204020204" pitchFamily="34" charset="-122"/>
                      <a:ea typeface="微软雅黑" panose="020B0503020204020204" pitchFamily="34" charset="-122"/>
                    </a:rPr>
                    <a:t>4096 </a:t>
                  </a:r>
                  <a:r>
                    <a:rPr kumimoji="1" lang="zh-CN" altLang="en-US" sz="1200" b="1" dirty="0" smtClean="0">
                      <a:latin typeface="微软雅黑" panose="020B0503020204020204" pitchFamily="34" charset="-122"/>
                      <a:ea typeface="微软雅黑" panose="020B0503020204020204" pitchFamily="34" charset="-122"/>
                    </a:rPr>
                    <a:t>个 </a:t>
                  </a:r>
                  <a:r>
                    <a:rPr kumimoji="1" lang="en-US" altLang="zh-CN" sz="1200" b="1" dirty="0" smtClean="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pitchFamily="34" charset="-122"/>
                      <a:ea typeface="微软雅黑" panose="020B0503020204020204" pitchFamily="34" charset="-122"/>
                    </a:rPr>
                    <a:t>用户优先级 </a:t>
                  </a:r>
                  <a:r>
                    <a:rPr kumimoji="1" lang="en-US" altLang="zh-CN" sz="1200" b="1" dirty="0" smtClean="0">
                      <a:latin typeface="微软雅黑" panose="020B0503020204020204" pitchFamily="34" charset="-122"/>
                      <a:ea typeface="微软雅黑" panose="020B0503020204020204" pitchFamily="34" charset="-122"/>
                    </a:rPr>
                    <a:t>3 </a:t>
                  </a:r>
                  <a:r>
                    <a:rPr kumimoji="1" lang="zh-CN" altLang="en-US" sz="1200" b="1" dirty="0" smtClean="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smtClean="0">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CFI </a:t>
                  </a:r>
                  <a:r>
                    <a:rPr kumimoji="1" lang="en-US" altLang="zh-CN" sz="1200" b="1" dirty="0" smtClean="0">
                      <a:latin typeface="微软雅黑" panose="020B0503020204020204" pitchFamily="34" charset="-122"/>
                      <a:ea typeface="微软雅黑" panose="020B0503020204020204" pitchFamily="34" charset="-122"/>
                    </a:rPr>
                    <a:t>) 1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anose="020B0503020204020204" pitchFamily="34" charset="-122"/>
                      <a:ea typeface="微软雅黑" panose="020B0503020204020204" pitchFamily="34" charset="-122"/>
                    </a:rPr>
                    <a:t>2 </a:t>
                  </a:r>
                  <a:r>
                    <a:rPr kumimoji="1" lang="zh-CN" altLang="en-US" sz="1200" b="1" dirty="0" smtClean="0">
                      <a:solidFill>
                        <a:srgbClr val="CC00CC"/>
                      </a:solidFill>
                      <a:latin typeface="微软雅黑" panose="020B0503020204020204" pitchFamily="34" charset="-122"/>
                      <a:ea typeface="微软雅黑" panose="020B0503020204020204" pitchFamily="34" charset="-122"/>
                    </a:rPr>
                    <a:t>字节</a:t>
                  </a:r>
                  <a:endParaRPr kumimoji="1" lang="en-US" altLang="zh-CN" sz="1200" b="1" dirty="0">
                    <a:solidFill>
                      <a:srgbClr val="CC00CC"/>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anose="020B0503020204020204" pitchFamily="34" charset="-122"/>
                      <a:ea typeface="微软雅黑" panose="020B0503020204020204" pitchFamily="34" charset="-122"/>
                    </a:rPr>
                    <a:t>2 </a:t>
                  </a:r>
                  <a:r>
                    <a:rPr kumimoji="1" lang="zh-CN" altLang="en-US" sz="1200" b="1" dirty="0" smtClean="0">
                      <a:solidFill>
                        <a:srgbClr val="CC00CC"/>
                      </a:solidFill>
                      <a:latin typeface="微软雅黑" panose="020B0503020204020204" pitchFamily="34" charset="-122"/>
                      <a:ea typeface="微软雅黑" panose="020B0503020204020204" pitchFamily="34" charset="-122"/>
                    </a:rPr>
                    <a:t>字节</a:t>
                  </a:r>
                  <a:endParaRPr kumimoji="1" lang="en-US" altLang="zh-CN" sz="1200" b="1" dirty="0">
                    <a:solidFill>
                      <a:srgbClr val="CC00CC"/>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smtClean="0">
                        <a:latin typeface="微软雅黑" panose="020B0503020204020204" pitchFamily="34" charset="-122"/>
                        <a:ea typeface="微软雅黑" panose="020B0503020204020204" pitchFamily="34" charset="-122"/>
                      </a:rPr>
                      <a:t>802.1Q </a:t>
                    </a:r>
                    <a:r>
                      <a:rPr lang="zh-CN" altLang="en-US" sz="1200" b="1" dirty="0" smtClean="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0X8100</a:t>
                    </a:r>
                    <a:endParaRPr lang="en-US" altLang="zh-CN" sz="1200" b="1" dirty="0" smtClean="0">
                      <a:latin typeface="微软雅黑" panose="020B0503020204020204" pitchFamily="34" charset="-122"/>
                      <a:ea typeface="微软雅黑" panose="020B0503020204020204" pitchFamily="34" charset="-122"/>
                    </a:endParaRPr>
                  </a:p>
                  <a:p>
                    <a:pPr algn="ctr"/>
                    <a:r>
                      <a:rPr kumimoji="1" lang="en-US" altLang="zh-CN" sz="900" b="1" dirty="0">
                        <a:latin typeface="微软雅黑" panose="020B0503020204020204" pitchFamily="34" charset="-122"/>
                        <a:ea typeface="微软雅黑" panose="020B0503020204020204" pitchFamily="34" charset="-122"/>
                      </a:rPr>
                      <a:t>(</a:t>
                    </a:r>
                    <a:r>
                      <a:rPr kumimoji="1" lang="en-US" altLang="zh-CN" sz="900" b="1" dirty="0" smtClean="0">
                        <a:latin typeface="微软雅黑" panose="020B0503020204020204" pitchFamily="34" charset="-122"/>
                        <a:ea typeface="微软雅黑" panose="020B0503020204020204" pitchFamily="34" charset="-122"/>
                      </a:rPr>
                      <a:t>1 </a:t>
                    </a:r>
                    <a:r>
                      <a:rPr kumimoji="1" lang="en-US" altLang="zh-CN" sz="900" b="1" dirty="0">
                        <a:latin typeface="微软雅黑" panose="020B0503020204020204" pitchFamily="34" charset="-122"/>
                        <a:ea typeface="微软雅黑" panose="020B0503020204020204" pitchFamily="34" charset="-122"/>
                      </a:rPr>
                      <a:t>0 0 0 0 0 0 1  0 0 0 0 0 0 0 </a:t>
                    </a:r>
                    <a:r>
                      <a:rPr kumimoji="1" lang="en-US" altLang="zh-CN" sz="900" b="1" dirty="0" smtClean="0">
                        <a:latin typeface="微软雅黑" panose="020B0503020204020204" pitchFamily="34" charset="-122"/>
                        <a:ea typeface="微软雅黑" panose="020B0503020204020204" pitchFamily="34" charset="-122"/>
                      </a:rPr>
                      <a:t>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PRI</a:t>
                    </a:r>
                    <a:endParaRPr lang="en-US" altLang="zh-CN" sz="1200"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endParaRPr lang="en-US" altLang="zh-CN" sz="1200"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3" y="2943465"/>
              <a:ext cx="2705411" cy="1044442"/>
            </a:xfrm>
            <a:prstGeom prst="rect">
              <a:avLst/>
            </a:prstGeom>
            <a:solidFill>
              <a:srgbClr val="CC00CC"/>
            </a:solidFill>
          </p:spPr>
          <p:txBody>
            <a:bodyPr wrap="square">
              <a:spAutoFit/>
            </a:bodyPr>
            <a:lstStyle/>
            <a:p>
              <a:r>
                <a:rPr lang="zh-CN" altLang="zh-CN" sz="1200" b="1" dirty="0" smtClean="0">
                  <a:solidFill>
                    <a:schemeClr val="bg1"/>
                  </a:solidFill>
                  <a:latin typeface="微软雅黑" panose="020B0503020204020204" pitchFamily="34" charset="-122"/>
                  <a:ea typeface="微软雅黑" panose="020B0503020204020204" pitchFamily="34" charset="-122"/>
                </a:rPr>
                <a:t>以太网</a:t>
              </a:r>
              <a:r>
                <a:rPr lang="en-US" altLang="zh-CN" sz="1200" b="1" dirty="0" smtClean="0">
                  <a:solidFill>
                    <a:schemeClr val="bg1"/>
                  </a:solidFill>
                  <a:latin typeface="微软雅黑" panose="020B0503020204020204" pitchFamily="34" charset="-122"/>
                  <a:ea typeface="微软雅黑" panose="020B0503020204020204" pitchFamily="34" charset="-122"/>
                </a:rPr>
                <a:t> MAC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zh-CN" sz="1200" b="1" dirty="0" smtClean="0">
                  <a:solidFill>
                    <a:schemeClr val="bg1"/>
                  </a:solidFill>
                  <a:latin typeface="微软雅黑" panose="020B0503020204020204" pitchFamily="34" charset="-122"/>
                  <a:ea typeface="微软雅黑" panose="020B0503020204020204" pitchFamily="34" charset="-122"/>
                </a:rPr>
                <a:t>的</a:t>
              </a:r>
              <a:r>
                <a:rPr lang="zh-CN" altLang="zh-CN" sz="1200" b="1" dirty="0">
                  <a:solidFill>
                    <a:schemeClr val="bg1"/>
                  </a:solidFill>
                  <a:latin typeface="微软雅黑" panose="020B0503020204020204" pitchFamily="34" charset="-122"/>
                  <a:ea typeface="微软雅黑" panose="020B0503020204020204" pitchFamily="34" charset="-122"/>
                </a:rPr>
                <a:t>最大帧长从原来</a:t>
              </a:r>
              <a:r>
                <a:rPr lang="zh-CN" altLang="zh-CN" sz="1200" b="1" dirty="0" smtClean="0">
                  <a:solidFill>
                    <a:schemeClr val="bg1"/>
                  </a:solidFill>
                  <a:latin typeface="微软雅黑" panose="020B0503020204020204" pitchFamily="34" charset="-122"/>
                  <a:ea typeface="微软雅黑" panose="020B0503020204020204" pitchFamily="34" charset="-122"/>
                </a:rPr>
                <a:t>的</a:t>
              </a:r>
              <a:r>
                <a:rPr lang="en-US" altLang="zh-CN" sz="1200" b="1" dirty="0" smtClean="0">
                  <a:solidFill>
                    <a:schemeClr val="bg1"/>
                  </a:solidFill>
                  <a:latin typeface="微软雅黑" panose="020B0503020204020204" pitchFamily="34" charset="-122"/>
                  <a:ea typeface="微软雅黑" panose="020B0503020204020204" pitchFamily="34" charset="-122"/>
                </a:rPr>
                <a:t> 1518 </a:t>
              </a:r>
              <a:r>
                <a:rPr lang="zh-CN" altLang="zh-CN" sz="1200" b="1" dirty="0" smtClean="0">
                  <a:solidFill>
                    <a:schemeClr val="bg1"/>
                  </a:solidFill>
                  <a:latin typeface="微软雅黑" panose="020B0503020204020204" pitchFamily="34" charset="-122"/>
                  <a:ea typeface="微软雅黑" panose="020B0503020204020204" pitchFamily="34" charset="-122"/>
                </a:rPr>
                <a:t>字节变为</a:t>
              </a:r>
              <a:r>
                <a:rPr lang="en-US" altLang="zh-CN" sz="1200" b="1" dirty="0" smtClean="0">
                  <a:solidFill>
                    <a:schemeClr val="bg1"/>
                  </a:solidFill>
                  <a:latin typeface="微软雅黑" panose="020B0503020204020204" pitchFamily="34" charset="-122"/>
                  <a:ea typeface="微软雅黑" panose="020B0503020204020204" pitchFamily="34" charset="-122"/>
                </a:rPr>
                <a:t> 1522 </a:t>
              </a:r>
              <a:r>
                <a:rPr lang="zh-CN" altLang="zh-CN" sz="1200" b="1" dirty="0" smtClean="0">
                  <a:solidFill>
                    <a:schemeClr val="bg1"/>
                  </a:solidFill>
                  <a:latin typeface="微软雅黑" panose="020B0503020204020204" pitchFamily="34" charset="-122"/>
                  <a:ea typeface="微软雅黑" panose="020B0503020204020204" pitchFamily="34" charset="-122"/>
                </a:rPr>
                <a:t>字节</a:t>
              </a:r>
              <a:r>
                <a:rPr lang="zh-CN" altLang="en-US" sz="1200" b="1" dirty="0" smtClean="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2523967"/>
            <a:ext cx="8129015" cy="1837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5023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89702"/>
            <a:ext cx="403187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用控制字符进行帧定界的方法</a:t>
            </a:r>
            <a:r>
              <a:rPr lang="zh-CN" altLang="en-US" sz="2000" b="1" dirty="0" smtClean="0">
                <a:latin typeface="微软雅黑" panose="020B0503020204020204" pitchFamily="34" charset="-122"/>
                <a:ea typeface="微软雅黑" panose="020B0503020204020204" pitchFamily="34" charset="-122"/>
              </a:rPr>
              <a:t>举例</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1046639"/>
            <a:ext cx="8129015" cy="1477328"/>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当数据是由可打印的 </a:t>
            </a:r>
            <a:r>
              <a:rPr lang="en-US" altLang="zh-CN" b="1" dirty="0">
                <a:latin typeface="微软雅黑" panose="020B0503020204020204" pitchFamily="34" charset="-122"/>
                <a:ea typeface="微软雅黑" panose="020B0503020204020204" pitchFamily="34" charset="-122"/>
              </a:rPr>
              <a:t>ASCII </a:t>
            </a:r>
            <a:r>
              <a:rPr lang="zh-CN" altLang="en-US" b="1" dirty="0">
                <a:latin typeface="微软雅黑" panose="020B0503020204020204" pitchFamily="34" charset="-122"/>
                <a:ea typeface="微软雅黑" panose="020B0503020204020204" pitchFamily="34" charset="-122"/>
              </a:rPr>
              <a:t>码组成的文本文件时，帧定界可以使用特殊的</a:t>
            </a:r>
            <a:r>
              <a:rPr lang="zh-CN" altLang="en-US" b="1" dirty="0">
                <a:solidFill>
                  <a:srgbClr val="0000FF"/>
                </a:solidFill>
                <a:latin typeface="微软雅黑" panose="020B0503020204020204" pitchFamily="34" charset="-122"/>
                <a:ea typeface="微软雅黑" panose="020B0503020204020204" pitchFamily="34" charset="-122"/>
              </a:rPr>
              <a:t>帧定界符</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放在一帧的最前面，表示帧的首部开始。另一个控制字符 </a:t>
            </a:r>
            <a:r>
              <a:rPr lang="en-US" altLang="zh-CN" b="1" dirty="0">
                <a:latin typeface="微软雅黑" panose="020B0503020204020204" pitchFamily="34" charset="-122"/>
                <a:ea typeface="微软雅黑" panose="020B0503020204020204" pitchFamily="34" charset="-122"/>
              </a:rPr>
              <a:t>EOT (End Of Transmission) </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2648036"/>
            <a:ext cx="5679709" cy="1650157"/>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发送在前</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600" b="1" dirty="0">
                  <a:latin typeface="微软雅黑" panose="020B0503020204020204" pitchFamily="34" charset="-122"/>
                  <a:ea typeface="微软雅黑" panose="020B0503020204020204" pitchFamily="34" charset="-122"/>
                </a:rPr>
                <a:t>用控制字符进行帧定界的方法举例</a:t>
              </a:r>
              <a:endParaRPr lang="zh-CN" altLang="en-US" sz="1600"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18081"/>
            <a:ext cx="8129015" cy="331071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502919" y="6097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586702"/>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298999" y="32939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带标记的以太网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566284" y="1092226"/>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6" name="上箭头 5"/>
          <p:cNvSpPr/>
          <p:nvPr/>
        </p:nvSpPr>
        <p:spPr>
          <a:xfrm flipV="1">
            <a:off x="5796823" y="2989864"/>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613836" y="203874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27503" y="2086494"/>
            <a:ext cx="7479362" cy="865796"/>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3848420" y="2367438"/>
              <a:ext cx="1235755"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以太网交换机</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7286121" y="2340151"/>
              <a:ext cx="1120744" cy="276999"/>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以太网交换机</a:t>
              </a:r>
              <a:endParaRPr lang="zh-CN" altLang="en-US" sz="1200" b="1" dirty="0">
                <a:latin typeface="微软雅黑" panose="020B0503020204020204" pitchFamily="34" charset="-122"/>
                <a:ea typeface="微软雅黑" panose="020B0503020204020204" pitchFamily="34" charset="-122"/>
              </a:endParaRP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65632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9" name="Rectangle 9"/>
          <p:cNvSpPr>
            <a:spLocks noChangeArrowheads="1"/>
          </p:cNvSpPr>
          <p:nvPr/>
        </p:nvSpPr>
        <p:spPr bwMode="auto">
          <a:xfrm>
            <a:off x="2629135" y="1446024"/>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0" name="Rectangle 10"/>
          <p:cNvSpPr>
            <a:spLocks noChangeArrowheads="1"/>
          </p:cNvSpPr>
          <p:nvPr/>
        </p:nvSpPr>
        <p:spPr bwMode="auto">
          <a:xfrm>
            <a:off x="2629135" y="2052449"/>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1" name="Rectangle 27"/>
          <p:cNvSpPr>
            <a:spLocks noChangeArrowheads="1"/>
          </p:cNvSpPr>
          <p:nvPr/>
        </p:nvSpPr>
        <p:spPr bwMode="auto">
          <a:xfrm>
            <a:off x="639730" y="14460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42" name="Rectangle 29"/>
          <p:cNvSpPr>
            <a:spLocks noChangeArrowheads="1"/>
          </p:cNvSpPr>
          <p:nvPr/>
        </p:nvSpPr>
        <p:spPr bwMode="auto">
          <a:xfrm>
            <a:off x="648619" y="1540956"/>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3.5</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26504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3" name="Line 16"/>
          <p:cNvSpPr>
            <a:spLocks noChangeShapeType="1"/>
          </p:cNvSpPr>
          <p:nvPr/>
        </p:nvSpPr>
        <p:spPr bwMode="auto">
          <a:xfrm>
            <a:off x="3637198" y="1374586"/>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192024"/>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a:t>
            </a:r>
            <a:r>
              <a:rPr lang="en-US" altLang="zh-CN" sz="2000" b="1" dirty="0" smtClean="0">
                <a:solidFill>
                  <a:schemeClr val="bg1"/>
                </a:solidFill>
                <a:latin typeface="微软雅黑" panose="020B0503020204020204" pitchFamily="34" charset="-122"/>
                <a:ea typeface="微软雅黑" panose="020B0503020204020204" pitchFamily="34" charset="-122"/>
              </a:rPr>
              <a:t>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a:t>
            </a:r>
            <a:r>
              <a:rPr lang="en-US" altLang="zh-CN" sz="2000" b="1" dirty="0" smtClean="0">
                <a:solidFill>
                  <a:schemeClr val="bg1"/>
                </a:solidFill>
                <a:latin typeface="微软雅黑" panose="020B0503020204020204" pitchFamily="34" charset="-122"/>
                <a:ea typeface="微软雅黑" panose="020B0503020204020204" pitchFamily="34" charset="-122"/>
              </a:rPr>
              <a:t>  10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以太网进行宽带接入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10801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1037874"/>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502919" y="1474120"/>
            <a:ext cx="822960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速率达到或超过 </a:t>
            </a:r>
            <a:r>
              <a:rPr lang="en-US" altLang="zh-CN" sz="2000" b="1" dirty="0">
                <a:solidFill>
                  <a:srgbClr val="0000FF"/>
                </a:solidFill>
                <a:latin typeface="微软雅黑" panose="020B0503020204020204" pitchFamily="34" charset="-122"/>
                <a:ea typeface="微软雅黑" panose="020B0503020204020204" pitchFamily="34" charset="-122"/>
              </a:rPr>
              <a:t>100 Mbit/s </a:t>
            </a:r>
            <a:r>
              <a:rPr lang="zh-CN" altLang="en-US" sz="2000" b="1" dirty="0">
                <a:solidFill>
                  <a:srgbClr val="0000FF"/>
                </a:solidFill>
                <a:latin typeface="微软雅黑" panose="020B0503020204020204" pitchFamily="34" charset="-122"/>
                <a:ea typeface="微软雅黑" panose="020B0503020204020204" pitchFamily="34" charset="-122"/>
              </a:rPr>
              <a:t>的以太网称为</a:t>
            </a:r>
            <a:r>
              <a:rPr lang="zh-CN" altLang="en-US" sz="2000" b="1" dirty="0">
                <a:solidFill>
                  <a:srgbClr val="CC00CC"/>
                </a:solidFill>
                <a:latin typeface="微软雅黑" panose="020B0503020204020204" pitchFamily="34" charset="-122"/>
                <a:ea typeface="微软雅黑" panose="020B0503020204020204" pitchFamily="34" charset="-122"/>
              </a:rPr>
              <a:t>高速以太网</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100BASE-T </a:t>
            </a:r>
            <a:r>
              <a:rPr lang="zh-CN" altLang="en-US" sz="2000" b="1" dirty="0">
                <a:latin typeface="微软雅黑" panose="020B0503020204020204" pitchFamily="34" charset="-122"/>
                <a:ea typeface="微软雅黑" panose="020B0503020204020204" pitchFamily="34" charset="-122"/>
              </a:rPr>
              <a:t>在双绞线上传送 </a:t>
            </a:r>
            <a:r>
              <a:rPr lang="en-US" altLang="zh-CN" sz="2000" b="1" dirty="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基带信号的星形拓扑以太网，仍使用 </a:t>
            </a:r>
            <a:r>
              <a:rPr lang="en-US" altLang="zh-CN" sz="2000" b="1" dirty="0">
                <a:latin typeface="微软雅黑" panose="020B0503020204020204" pitchFamily="34" charset="-122"/>
                <a:ea typeface="微软雅黑" panose="020B0503020204020204" pitchFamily="34" charset="-122"/>
              </a:rPr>
              <a:t>IEEE 802.3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100BASE-T </a:t>
            </a:r>
            <a:r>
              <a:rPr lang="zh-CN" altLang="en-US" sz="2000" b="1" dirty="0">
                <a:latin typeface="微软雅黑" panose="020B0503020204020204" pitchFamily="34" charset="-122"/>
                <a:ea typeface="微软雅黑" panose="020B0503020204020204" pitchFamily="34" charset="-122"/>
              </a:rPr>
              <a:t>以太网又称为</a:t>
            </a:r>
            <a:r>
              <a:rPr lang="zh-CN" altLang="en-US" sz="2000" b="1" dirty="0">
                <a:solidFill>
                  <a:srgbClr val="0000FF"/>
                </a:solidFill>
                <a:latin typeface="微软雅黑" panose="020B0503020204020204" pitchFamily="34" charset="-122"/>
                <a:ea typeface="微软雅黑" panose="020B0503020204020204" pitchFamily="34" charset="-122"/>
              </a:rPr>
              <a:t>快速以太网 </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1995 </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IEEE</a:t>
            </a:r>
            <a:r>
              <a:rPr lang="zh-CN" altLang="en-US" sz="2000" b="1" dirty="0">
                <a:latin typeface="微软雅黑" panose="020B0503020204020204" pitchFamily="34" charset="-122"/>
                <a:ea typeface="微软雅黑" panose="020B0503020204020204" pitchFamily="34" charset="-122"/>
              </a:rPr>
              <a:t>已把 </a:t>
            </a:r>
            <a:r>
              <a:rPr lang="en-US" altLang="zh-CN" sz="2000" b="1" dirty="0">
                <a:latin typeface="微软雅黑" panose="020B0503020204020204" pitchFamily="34" charset="-122"/>
                <a:ea typeface="微软雅黑" panose="020B0503020204020204" pitchFamily="34" charset="-122"/>
              </a:rPr>
              <a:t>100BASE-T </a:t>
            </a:r>
            <a:r>
              <a:rPr lang="zh-CN" altLang="en-US" sz="2000" b="1" dirty="0">
                <a:latin typeface="微软雅黑" panose="020B0503020204020204" pitchFamily="34" charset="-122"/>
                <a:ea typeface="微软雅黑" panose="020B0503020204020204" pitchFamily="34" charset="-122"/>
              </a:rPr>
              <a:t>的快速以太网定为正式标准，其代号为 </a:t>
            </a:r>
            <a:r>
              <a:rPr lang="en-US" altLang="zh-CN" sz="2000" b="1" dirty="0">
                <a:solidFill>
                  <a:srgbClr val="0000FF"/>
                </a:solidFill>
                <a:latin typeface="微软雅黑" panose="020B0503020204020204" pitchFamily="34" charset="-122"/>
                <a:ea typeface="微软雅黑" panose="020B0503020204020204" pitchFamily="34" charset="-122"/>
              </a:rPr>
              <a:t>IEEE 802.3u</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60443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可在全双工方式下工作而无冲突发生。</a:t>
            </a:r>
            <a:r>
              <a:rPr lang="zh-CN" altLang="en-US" sz="2000" b="1" dirty="0">
                <a:solidFill>
                  <a:srgbClr val="0000FF"/>
                </a:solidFill>
                <a:latin typeface="微软雅黑" panose="020B0503020204020204" pitchFamily="34" charset="-122"/>
                <a:ea typeface="微软雅黑" panose="020B0503020204020204" pitchFamily="34" charset="-122"/>
              </a:rPr>
              <a:t>在全双工方式下工作时，不使用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solidFill>
                  <a:srgbClr val="0000FF"/>
                </a:solidFill>
                <a:latin typeface="微软雅黑" panose="020B0503020204020204" pitchFamily="34" charset="-122"/>
                <a:ea typeface="微软雅黑" panose="020B0503020204020204" pitchFamily="34" charset="-122"/>
              </a:rPr>
              <a:t>协议。</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帧格式仍然是 </a:t>
            </a:r>
            <a:r>
              <a:rPr lang="en-US" altLang="zh-CN" sz="2000" b="1" dirty="0">
                <a:solidFill>
                  <a:srgbClr val="0000FF"/>
                </a:solidFill>
                <a:latin typeface="微软雅黑" panose="020B0503020204020204" pitchFamily="34" charset="-122"/>
                <a:ea typeface="微软雅黑" panose="020B0503020204020204" pitchFamily="34" charset="-122"/>
              </a:rPr>
              <a:t>802.3 </a:t>
            </a:r>
            <a:r>
              <a:rPr lang="zh-CN" altLang="en-US" sz="2000" b="1" dirty="0">
                <a:solidFill>
                  <a:srgbClr val="0000FF"/>
                </a:solidFill>
                <a:latin typeface="微软雅黑" panose="020B0503020204020204" pitchFamily="34" charset="-122"/>
                <a:ea typeface="微软雅黑" panose="020B0503020204020204" pitchFamily="34" charset="-122"/>
              </a:rPr>
              <a:t>标准规定的</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保持最短帧长不变，但将一个网段的最大电缆长度减小</a:t>
            </a:r>
            <a:r>
              <a:rPr lang="zh-CN" altLang="en-US" sz="2000" b="1" dirty="0" smtClean="0">
                <a:solidFill>
                  <a:srgbClr val="0000FF"/>
                </a:solidFill>
                <a:latin typeface="微软雅黑" panose="020B0503020204020204" pitchFamily="34" charset="-122"/>
                <a:ea typeface="微软雅黑" panose="020B0503020204020204" pitchFamily="34" charset="-122"/>
              </a:rPr>
              <a:t>到 </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smtClean="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latin typeface="微软雅黑" panose="020B0503020204020204" pitchFamily="34" charset="-122"/>
                <a:ea typeface="微软雅黑" panose="020B0503020204020204" pitchFamily="34" charset="-122"/>
              </a:rPr>
              <a:t>0.96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1149203"/>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891205"/>
            <a:ext cx="7519163"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100BASE-TX</a:t>
            </a:r>
            <a:endParaRPr lang="en-US" altLang="zh-CN" sz="2000" b="1" dirty="0">
              <a:latin typeface="微软雅黑" panose="020B0503020204020204" pitchFamily="34" charset="-122"/>
              <a:ea typeface="微软雅黑" panose="020B0503020204020204" pitchFamily="3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2 </a:t>
            </a:r>
            <a:r>
              <a:rPr lang="zh-CN" altLang="en-US" sz="2000" b="1" dirty="0">
                <a:solidFill>
                  <a:srgbClr val="0000FF"/>
                </a:solidFill>
                <a:latin typeface="微软雅黑" panose="020B0503020204020204" pitchFamily="34" charset="-122"/>
                <a:ea typeface="微软雅黑" panose="020B0503020204020204" pitchFamily="34" charset="-122"/>
              </a:rPr>
              <a:t>对 </a:t>
            </a:r>
            <a:r>
              <a:rPr lang="en-US" altLang="zh-CN" sz="2000" b="1" dirty="0">
                <a:solidFill>
                  <a:srgbClr val="0000FF"/>
                </a:solidFill>
                <a:latin typeface="微软雅黑" panose="020B0503020204020204" pitchFamily="34" charset="-122"/>
                <a:ea typeface="微软雅黑" panose="020B0503020204020204" pitchFamily="34" charset="-122"/>
              </a:rPr>
              <a:t>UTP 5 </a:t>
            </a:r>
            <a:r>
              <a:rPr lang="zh-CN" altLang="en-US" sz="2000" b="1" dirty="0">
                <a:solidFill>
                  <a:srgbClr val="0000FF"/>
                </a:solidFill>
                <a:latin typeface="微软雅黑" panose="020B0503020204020204" pitchFamily="34" charset="-122"/>
                <a:ea typeface="微软雅黑" panose="020B0503020204020204" pitchFamily="34" charset="-122"/>
              </a:rPr>
              <a:t>类线 或 屏蔽双绞线 </a:t>
            </a:r>
            <a:r>
              <a:rPr lang="en-US" altLang="zh-CN" sz="2000" b="1" dirty="0">
                <a:solidFill>
                  <a:srgbClr val="0000FF"/>
                </a:solidFill>
                <a:latin typeface="微软雅黑" panose="020B0503020204020204" pitchFamily="34" charset="-122"/>
                <a:ea typeface="微软雅黑" panose="020B0503020204020204" pitchFamily="34" charset="-122"/>
              </a:rPr>
              <a:t>STP</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网段最大</a:t>
            </a:r>
            <a:r>
              <a:rPr lang="zh-CN" altLang="en-US" sz="2000" b="1" dirty="0" smtClean="0">
                <a:solidFill>
                  <a:srgbClr val="0000FF"/>
                </a:solidFill>
                <a:latin typeface="微软雅黑" panose="020B0503020204020204" pitchFamily="34" charset="-122"/>
                <a:ea typeface="微软雅黑" panose="020B0503020204020204" pitchFamily="34" charset="-122"/>
              </a:rPr>
              <a:t>程度：</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100BASE-T4</a:t>
            </a:r>
            <a:endParaRPr lang="en-US" altLang="zh-CN" sz="2000" b="1" dirty="0">
              <a:latin typeface="微软雅黑" panose="020B0503020204020204" pitchFamily="34" charset="-122"/>
              <a:ea typeface="微软雅黑" panose="020B0503020204020204" pitchFamily="3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4 </a:t>
            </a:r>
            <a:r>
              <a:rPr lang="zh-CN" altLang="en-US" sz="2000" b="1" dirty="0">
                <a:solidFill>
                  <a:srgbClr val="0000FF"/>
                </a:solidFill>
                <a:latin typeface="微软雅黑" panose="020B0503020204020204" pitchFamily="34" charset="-122"/>
                <a:ea typeface="微软雅黑" panose="020B0503020204020204" pitchFamily="34" charset="-122"/>
              </a:rPr>
              <a:t>对 </a:t>
            </a:r>
            <a:r>
              <a:rPr lang="en-US" altLang="zh-CN" sz="2000" b="1" dirty="0">
                <a:solidFill>
                  <a:srgbClr val="0000FF"/>
                </a:solidFill>
                <a:latin typeface="微软雅黑" panose="020B0503020204020204" pitchFamily="34" charset="-122"/>
                <a:ea typeface="微软雅黑" panose="020B0503020204020204" pitchFamily="34" charset="-122"/>
              </a:rPr>
              <a:t>UTP 3 </a:t>
            </a:r>
            <a:r>
              <a:rPr lang="zh-CN" altLang="en-US" sz="2000" b="1" dirty="0">
                <a:solidFill>
                  <a:srgbClr val="0000FF"/>
                </a:solidFill>
                <a:latin typeface="微软雅黑" panose="020B0503020204020204" pitchFamily="34" charset="-122"/>
                <a:ea typeface="微软雅黑" panose="020B0503020204020204" pitchFamily="34" charset="-122"/>
              </a:rPr>
              <a:t>类线 或 </a:t>
            </a:r>
            <a:r>
              <a:rPr lang="en-US" altLang="zh-CN" sz="2000" b="1" dirty="0">
                <a:solidFill>
                  <a:srgbClr val="0000FF"/>
                </a:solidFill>
                <a:latin typeface="微软雅黑" panose="020B0503020204020204" pitchFamily="34" charset="-122"/>
                <a:ea typeface="微软雅黑" panose="020B0503020204020204" pitchFamily="34" charset="-122"/>
              </a:rPr>
              <a:t>5 </a:t>
            </a:r>
            <a:r>
              <a:rPr lang="zh-CN" altLang="en-US" sz="2000" b="1" dirty="0">
                <a:solidFill>
                  <a:srgbClr val="0000FF"/>
                </a:solidFill>
                <a:latin typeface="微软雅黑" panose="020B0503020204020204" pitchFamily="34" charset="-122"/>
                <a:ea typeface="微软雅黑" panose="020B0503020204020204" pitchFamily="34" charset="-122"/>
              </a:rPr>
              <a:t>类线。 </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网段最大程度：</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100BASE-FX </a:t>
            </a:r>
            <a:endParaRPr lang="en-US" altLang="zh-CN" sz="2000" b="1" dirty="0">
              <a:latin typeface="微软雅黑" panose="020B0503020204020204" pitchFamily="34" charset="-122"/>
              <a:ea typeface="微软雅黑" panose="020B0503020204020204" pitchFamily="3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2 </a:t>
            </a:r>
            <a:r>
              <a:rPr lang="zh-CN" altLang="en-US" sz="2000" b="1" dirty="0">
                <a:solidFill>
                  <a:srgbClr val="0000FF"/>
                </a:solidFill>
                <a:latin typeface="微软雅黑" panose="020B0503020204020204" pitchFamily="34" charset="-122"/>
                <a:ea typeface="微软雅黑" panose="020B0503020204020204" pitchFamily="34" charset="-122"/>
              </a:rPr>
              <a:t>对光纤。 </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网段最大程度：</a:t>
            </a:r>
            <a:r>
              <a:rPr lang="en-US" altLang="zh-CN" sz="2000" b="1" dirty="0" smtClean="0">
                <a:solidFill>
                  <a:srgbClr val="0000FF"/>
                </a:solidFill>
                <a:latin typeface="微软雅黑" panose="020B0503020204020204" pitchFamily="34" charset="-122"/>
                <a:ea typeface="微软雅黑" panose="020B0503020204020204" pitchFamily="34" charset="-122"/>
              </a:rPr>
              <a:t>2000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5870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893104" y="563987"/>
            <a:ext cx="53479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以太网的三种不同的物理层</a:t>
            </a:r>
            <a:r>
              <a:rPr lang="zh-CN" altLang="en-US" sz="2000" b="1" dirty="0" smtClean="0">
                <a:solidFill>
                  <a:schemeClr val="bg1"/>
                </a:solidFill>
                <a:latin typeface="微软雅黑" panose="020B0503020204020204" pitchFamily="34" charset="-122"/>
                <a:ea typeface="微软雅黑" panose="020B0503020204020204" pitchFamily="34" charset="-122"/>
              </a:rPr>
              <a:t>标准</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73267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9040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02919" y="1126648"/>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允许在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下以全双工和半双工两种方式工作。</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 </a:t>
            </a:r>
            <a:r>
              <a:rPr lang="en-US" altLang="zh-CN" sz="2000" b="1" dirty="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协议规定的帧格式。</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在半双工方式下使用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solidFill>
                  <a:srgbClr val="0000FF"/>
                </a:solidFill>
                <a:latin typeface="微软雅黑" panose="020B0503020204020204" pitchFamily="34" charset="-122"/>
                <a:ea typeface="微软雅黑" panose="020B0503020204020204" pitchFamily="34" charset="-122"/>
              </a:rPr>
              <a:t>协议，全双工方式不使用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solidFill>
                  <a:srgbClr val="0000FF"/>
                </a:solidFill>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与 </a:t>
            </a:r>
            <a:r>
              <a:rPr lang="en-US" altLang="zh-CN" sz="2000" b="1" dirty="0">
                <a:latin typeface="微软雅黑" panose="020B0503020204020204" pitchFamily="34" charset="-122"/>
                <a:ea typeface="微软雅黑" panose="020B0503020204020204" pitchFamily="34" charset="-122"/>
              </a:rPr>
              <a:t>10BASE-T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100BASE-T </a:t>
            </a:r>
            <a:r>
              <a:rPr lang="zh-CN" altLang="en-US" sz="2000" b="1" dirty="0">
                <a:latin typeface="微软雅黑" panose="020B0503020204020204" pitchFamily="34" charset="-122"/>
                <a:ea typeface="微软雅黑" panose="020B0503020204020204" pitchFamily="34" charset="-122"/>
              </a:rPr>
              <a:t>技术向后兼容。</a:t>
            </a:r>
            <a:endParaRPr lang="zh-CN" altLang="en-US" sz="2000" b="1" dirty="0">
              <a:latin typeface="微软雅黑" panose="020B0503020204020204" pitchFamily="34" charset="-122"/>
              <a:ea typeface="微软雅黑" panose="020B0503020204020204" pitchFamily="34" charset="-122"/>
            </a:endParaRPr>
          </a:p>
        </p:txBody>
      </p:sp>
      <p:sp>
        <p:nvSpPr>
          <p:cNvPr id="39" name="对角圆角矩形 38"/>
          <p:cNvSpPr/>
          <p:nvPr/>
        </p:nvSpPr>
        <p:spPr>
          <a:xfrm>
            <a:off x="502919" y="3322890"/>
            <a:ext cx="8129015" cy="9565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1832" y="3477975"/>
            <a:ext cx="7479792" cy="646331"/>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吉比特以太网可用作现有网络的主干网，也可在高带宽（高速率）的应用场合中。</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19295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使用两种成熟的技术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a:latin typeface="微软雅黑" panose="020B0503020204020204" pitchFamily="34" charset="-122"/>
                <a:ea typeface="微软雅黑" panose="020B0503020204020204" pitchFamily="34" charset="-122"/>
              </a:rPr>
              <a:t>FC  (Fiber Channel)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806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783443"/>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a:t>
            </a:r>
            <a:r>
              <a:rPr lang="zh-CN" altLang="en-US" sz="2000" b="1" dirty="0" smtClean="0">
                <a:solidFill>
                  <a:schemeClr val="bg1"/>
                </a:solidFill>
                <a:latin typeface="微软雅黑" panose="020B0503020204020204" pitchFamily="34" charset="-122"/>
                <a:ea typeface="微软雅黑" panose="020B0503020204020204" pitchFamily="34" charset="-122"/>
              </a:rPr>
              <a:t>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02920" y="2519203"/>
          <a:ext cx="8129014" cy="1549877"/>
        </p:xfrm>
        <a:graphic>
          <a:graphicData uri="http://schemas.openxmlformats.org/drawingml/2006/table">
            <a:tbl>
              <a:tblPr firstRow="1" firstCol="1" bandRow="1"/>
              <a:tblGrid>
                <a:gridCol w="1499353"/>
                <a:gridCol w="774511"/>
                <a:gridCol w="1559780"/>
                <a:gridCol w="4295370"/>
              </a:tblGrid>
              <a:tr h="399518">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1000BASE-SX</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anose="020B0503020204020204" pitchFamily="34" charset="-122"/>
                          <a:ea typeface="微软雅黑" panose="020B0503020204020204" pitchFamily="34" charset="-122"/>
                        </a:rPr>
                        <a:t>光缆</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550 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anose="020B0503020204020204" pitchFamily="34" charset="-122"/>
                          <a:ea typeface="微软雅黑" panose="020B0503020204020204" pitchFamily="34" charset="-122"/>
                        </a:rPr>
                        <a:t>多模光纤（</a:t>
                      </a:r>
                      <a:r>
                        <a:rPr lang="en-US" sz="1200" b="1" dirty="0" smtClean="0">
                          <a:effectLst/>
                          <a:latin typeface="微软雅黑" panose="020B0503020204020204" pitchFamily="34" charset="-122"/>
                          <a:ea typeface="微软雅黑" panose="020B0503020204020204" pitchFamily="34" charset="-122"/>
                        </a:rPr>
                        <a:t>50 </a:t>
                      </a:r>
                      <a:r>
                        <a:rPr lang="zh-CN" sz="1200" b="1" dirty="0" smtClean="0">
                          <a:effectLst/>
                          <a:latin typeface="微软雅黑" panose="020B0503020204020204" pitchFamily="34" charset="-122"/>
                          <a:ea typeface="微软雅黑" panose="020B0503020204020204" pitchFamily="34" charset="-122"/>
                        </a:rPr>
                        <a:t>和</a:t>
                      </a:r>
                      <a:r>
                        <a:rPr lang="en-US" altLang="zh-CN" sz="1200" b="1" dirty="0" smtClean="0">
                          <a:effectLst/>
                          <a:latin typeface="微软雅黑" panose="020B0503020204020204" pitchFamily="34" charset="-122"/>
                          <a:ea typeface="微软雅黑" panose="020B0503020204020204" pitchFamily="34" charset="-122"/>
                        </a:rPr>
                        <a:t> </a:t>
                      </a:r>
                      <a:r>
                        <a:rPr lang="en-US" sz="1200" b="1" dirty="0" smtClean="0">
                          <a:effectLst/>
                          <a:latin typeface="微软雅黑" panose="020B0503020204020204" pitchFamily="34" charset="-122"/>
                          <a:ea typeface="微软雅黑" panose="020B0503020204020204" pitchFamily="34" charset="-122"/>
                        </a:rPr>
                        <a:t>62.5 </a:t>
                      </a:r>
                      <a:r>
                        <a:rPr lang="en-US" sz="1200" b="1" dirty="0">
                          <a:effectLst/>
                          <a:latin typeface="微软雅黑" panose="020B0503020204020204" pitchFamily="34" charset="-122"/>
                          <a:ea typeface="微软雅黑" panose="020B0503020204020204" pitchFamily="34" charset="-122"/>
                          <a:sym typeface="Symbol" panose="05050102010706020507"/>
                        </a:rPr>
                        <a:t></a:t>
                      </a:r>
                      <a:r>
                        <a:rPr lang="en-US" sz="1200" b="1" dirty="0">
                          <a:effectLst/>
                          <a:latin typeface="微软雅黑" panose="020B0503020204020204" pitchFamily="34" charset="-122"/>
                          <a:ea typeface="微软雅黑" panose="020B0503020204020204" pitchFamily="34" charset="-122"/>
                        </a:rPr>
                        <a:t>m</a:t>
                      </a:r>
                      <a:r>
                        <a:rPr lang="zh-CN" sz="1200" b="1" dirty="0">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1000BASE-LX</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anose="020B0503020204020204" pitchFamily="34" charset="-122"/>
                          <a:ea typeface="微软雅黑" panose="020B0503020204020204" pitchFamily="34" charset="-122"/>
                        </a:rPr>
                        <a:t>光缆</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5000 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anose="020B0503020204020204" pitchFamily="34" charset="-122"/>
                          <a:ea typeface="微软雅黑" panose="020B0503020204020204" pitchFamily="34" charset="-122"/>
                        </a:rPr>
                        <a:t>单模光纤（</a:t>
                      </a:r>
                      <a:r>
                        <a:rPr lang="en-US" sz="1200" b="1" dirty="0">
                          <a:effectLst/>
                          <a:latin typeface="微软雅黑" panose="020B0503020204020204" pitchFamily="34" charset="-122"/>
                          <a:ea typeface="微软雅黑" panose="020B0503020204020204" pitchFamily="34" charset="-122"/>
                        </a:rPr>
                        <a:t>10 </a:t>
                      </a:r>
                      <a:r>
                        <a:rPr lang="en-US" sz="1200" b="1" dirty="0">
                          <a:effectLst/>
                          <a:latin typeface="微软雅黑" panose="020B0503020204020204" pitchFamily="34" charset="-122"/>
                          <a:ea typeface="微软雅黑" panose="020B0503020204020204" pitchFamily="34" charset="-122"/>
                          <a:sym typeface="Symbol" panose="05050102010706020507"/>
                        </a:rPr>
                        <a:t></a:t>
                      </a:r>
                      <a:r>
                        <a:rPr lang="en-US" sz="1200" b="1" dirty="0">
                          <a:effectLst/>
                          <a:latin typeface="微软雅黑" panose="020B0503020204020204" pitchFamily="34" charset="-122"/>
                          <a:ea typeface="微软雅黑" panose="020B0503020204020204" pitchFamily="34" charset="-122"/>
                        </a:rPr>
                        <a:t>m</a:t>
                      </a:r>
                      <a:r>
                        <a:rPr lang="zh-CN" sz="1200" b="1" dirty="0">
                          <a:effectLst/>
                          <a:latin typeface="微软雅黑" panose="020B0503020204020204" pitchFamily="34" charset="-122"/>
                          <a:ea typeface="微软雅黑" panose="020B0503020204020204" pitchFamily="34" charset="-122"/>
                        </a:rPr>
                        <a:t>）多模光纤（</a:t>
                      </a:r>
                      <a:r>
                        <a:rPr lang="en-US" sz="1200" b="1" dirty="0" smtClean="0">
                          <a:effectLst/>
                          <a:latin typeface="微软雅黑" panose="020B0503020204020204" pitchFamily="34" charset="-122"/>
                          <a:ea typeface="微软雅黑" panose="020B0503020204020204" pitchFamily="34" charset="-122"/>
                        </a:rPr>
                        <a:t>50 </a:t>
                      </a:r>
                      <a:r>
                        <a:rPr lang="zh-CN" sz="1200" b="1" dirty="0" smtClean="0">
                          <a:effectLst/>
                          <a:latin typeface="微软雅黑" panose="020B0503020204020204" pitchFamily="34" charset="-122"/>
                          <a:ea typeface="微软雅黑" panose="020B0503020204020204" pitchFamily="34" charset="-122"/>
                        </a:rPr>
                        <a:t>和</a:t>
                      </a:r>
                      <a:r>
                        <a:rPr lang="en-US" altLang="zh-CN" sz="1200" b="1" dirty="0" smtClean="0">
                          <a:effectLst/>
                          <a:latin typeface="微软雅黑" panose="020B0503020204020204" pitchFamily="34" charset="-122"/>
                          <a:ea typeface="微软雅黑" panose="020B0503020204020204" pitchFamily="34" charset="-122"/>
                        </a:rPr>
                        <a:t> </a:t>
                      </a:r>
                      <a:r>
                        <a:rPr lang="en-US" sz="1200" b="1" dirty="0" smtClean="0">
                          <a:effectLst/>
                          <a:latin typeface="微软雅黑" panose="020B0503020204020204" pitchFamily="34" charset="-122"/>
                          <a:ea typeface="微软雅黑" panose="020B0503020204020204" pitchFamily="34" charset="-122"/>
                        </a:rPr>
                        <a:t>62.5 </a:t>
                      </a:r>
                      <a:r>
                        <a:rPr lang="en-US" sz="1200" b="1" dirty="0">
                          <a:effectLst/>
                          <a:latin typeface="微软雅黑" panose="020B0503020204020204" pitchFamily="34" charset="-122"/>
                          <a:ea typeface="微软雅黑" panose="020B0503020204020204" pitchFamily="34" charset="-122"/>
                          <a:sym typeface="Symbol" panose="05050102010706020507"/>
                        </a:rPr>
                        <a:t></a:t>
                      </a:r>
                      <a:r>
                        <a:rPr lang="en-US" sz="1200" b="1" dirty="0">
                          <a:effectLst/>
                          <a:latin typeface="微软雅黑" panose="020B0503020204020204" pitchFamily="34" charset="-122"/>
                          <a:ea typeface="微软雅黑" panose="020B0503020204020204" pitchFamily="34" charset="-122"/>
                        </a:rPr>
                        <a:t>m</a:t>
                      </a:r>
                      <a:r>
                        <a:rPr lang="zh-CN" sz="1200" b="1" dirty="0">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1000BASE-CX</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anose="020B0503020204020204" pitchFamily="34" charset="-122"/>
                          <a:ea typeface="微软雅黑" panose="020B0503020204020204" pitchFamily="34" charset="-122"/>
                        </a:rPr>
                        <a:t>铜缆</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25 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smtClean="0">
                          <a:effectLst/>
                          <a:latin typeface="微软雅黑" panose="020B0503020204020204" pitchFamily="34" charset="-122"/>
                          <a:ea typeface="微软雅黑" panose="020B0503020204020204" pitchFamily="34" charset="-122"/>
                        </a:rPr>
                        <a:t>使用</a:t>
                      </a:r>
                      <a:r>
                        <a:rPr lang="en-US" altLang="zh-CN" sz="1200" b="1" dirty="0" smtClean="0">
                          <a:effectLst/>
                          <a:latin typeface="微软雅黑" panose="020B0503020204020204" pitchFamily="34" charset="-122"/>
                          <a:ea typeface="微软雅黑" panose="020B0503020204020204" pitchFamily="34" charset="-122"/>
                        </a:rPr>
                        <a:t> </a:t>
                      </a:r>
                      <a:r>
                        <a:rPr lang="en-US" sz="1200" b="1" dirty="0" smtClean="0">
                          <a:effectLst/>
                          <a:latin typeface="微软雅黑" panose="020B0503020204020204" pitchFamily="34" charset="-122"/>
                          <a:ea typeface="微软雅黑" panose="020B0503020204020204" pitchFamily="34" charset="-122"/>
                        </a:rPr>
                        <a:t>2 </a:t>
                      </a:r>
                      <a:r>
                        <a:rPr lang="zh-CN" sz="1200" b="1" dirty="0" smtClean="0">
                          <a:effectLst/>
                          <a:latin typeface="微软雅黑" panose="020B0503020204020204" pitchFamily="34" charset="-122"/>
                          <a:ea typeface="微软雅黑" panose="020B0503020204020204" pitchFamily="34" charset="-122"/>
                        </a:rPr>
                        <a:t>对</a:t>
                      </a:r>
                      <a:r>
                        <a:rPr lang="zh-CN" sz="1200" b="1" dirty="0">
                          <a:effectLst/>
                          <a:latin typeface="微软雅黑" panose="020B0503020204020204" pitchFamily="34" charset="-122"/>
                          <a:ea typeface="微软雅黑" panose="020B0503020204020204" pitchFamily="34" charset="-122"/>
                        </a:rPr>
                        <a:t>屏蔽双绞线</a:t>
                      </a:r>
                      <a:r>
                        <a:rPr lang="zh-CN" sz="1200" b="1" dirty="0" smtClean="0">
                          <a:effectLst/>
                          <a:latin typeface="微软雅黑" panose="020B0503020204020204" pitchFamily="34" charset="-122"/>
                          <a:ea typeface="微软雅黑" panose="020B0503020204020204" pitchFamily="34" charset="-122"/>
                        </a:rPr>
                        <a:t>电缆</a:t>
                      </a:r>
                      <a:r>
                        <a:rPr lang="en-US" altLang="zh-CN" sz="1200" b="1" dirty="0" smtClean="0">
                          <a:effectLst/>
                          <a:latin typeface="微软雅黑" panose="020B0503020204020204" pitchFamily="34" charset="-122"/>
                          <a:ea typeface="微软雅黑" panose="020B0503020204020204" pitchFamily="34" charset="-122"/>
                        </a:rPr>
                        <a:t> </a:t>
                      </a:r>
                      <a:r>
                        <a:rPr lang="en-US" sz="1200" b="1" dirty="0" smtClean="0">
                          <a:effectLst/>
                          <a:latin typeface="微软雅黑" panose="020B0503020204020204" pitchFamily="34" charset="-122"/>
                          <a:ea typeface="微软雅黑" panose="020B0503020204020204" pitchFamily="34" charset="-122"/>
                        </a:rPr>
                        <a:t>STP</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1000BASE-T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anose="020B0503020204020204" pitchFamily="34" charset="-122"/>
                          <a:ea typeface="微软雅黑" panose="020B0503020204020204" pitchFamily="34" charset="-122"/>
                        </a:rPr>
                        <a:t>铜缆</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anose="020B0503020204020204" pitchFamily="34" charset="-122"/>
                          <a:ea typeface="微软雅黑" panose="020B0503020204020204" pitchFamily="34" charset="-122"/>
                        </a:rPr>
                        <a:t>100 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smtClean="0">
                          <a:effectLst/>
                          <a:latin typeface="微软雅黑" panose="020B0503020204020204" pitchFamily="34" charset="-122"/>
                          <a:ea typeface="微软雅黑" panose="020B0503020204020204" pitchFamily="34" charset="-122"/>
                        </a:rPr>
                        <a:t>使用</a:t>
                      </a:r>
                      <a:r>
                        <a:rPr lang="en-US" altLang="zh-CN" sz="1200" b="1" dirty="0" smtClean="0">
                          <a:effectLst/>
                          <a:latin typeface="微软雅黑" panose="020B0503020204020204" pitchFamily="34" charset="-122"/>
                          <a:ea typeface="微软雅黑" panose="020B0503020204020204" pitchFamily="34" charset="-122"/>
                        </a:rPr>
                        <a:t> </a:t>
                      </a:r>
                      <a:r>
                        <a:rPr lang="en-US" sz="1200" b="1" dirty="0" smtClean="0">
                          <a:effectLst/>
                          <a:latin typeface="微软雅黑" panose="020B0503020204020204" pitchFamily="34" charset="-122"/>
                          <a:ea typeface="微软雅黑" panose="020B0503020204020204" pitchFamily="34" charset="-122"/>
                        </a:rPr>
                        <a:t>4 </a:t>
                      </a:r>
                      <a:r>
                        <a:rPr lang="zh-CN" sz="1200" b="1" dirty="0" smtClean="0">
                          <a:effectLst/>
                          <a:latin typeface="微软雅黑" panose="020B0503020204020204" pitchFamily="34" charset="-122"/>
                          <a:ea typeface="微软雅黑" panose="020B0503020204020204" pitchFamily="34" charset="-122"/>
                        </a:rPr>
                        <a:t>对</a:t>
                      </a:r>
                      <a:r>
                        <a:rPr lang="en-US" altLang="zh-CN" sz="1200" b="1" dirty="0" smtClean="0">
                          <a:effectLst/>
                          <a:latin typeface="微软雅黑" panose="020B0503020204020204" pitchFamily="34" charset="-122"/>
                          <a:ea typeface="微软雅黑" panose="020B0503020204020204" pitchFamily="34" charset="-122"/>
                        </a:rPr>
                        <a:t> </a:t>
                      </a:r>
                      <a:r>
                        <a:rPr lang="en-US" sz="1200" b="1" dirty="0" smtClean="0">
                          <a:effectLst/>
                          <a:latin typeface="微软雅黑" panose="020B0503020204020204" pitchFamily="34" charset="-122"/>
                          <a:ea typeface="微软雅黑" panose="020B0503020204020204" pitchFamily="34" charset="-122"/>
                        </a:rPr>
                        <a:t>UTP 5 </a:t>
                      </a:r>
                      <a:r>
                        <a:rPr lang="zh-CN" sz="1200" b="1" dirty="0" smtClean="0">
                          <a:effectLst/>
                          <a:latin typeface="微软雅黑" panose="020B0503020204020204" pitchFamily="34" charset="-122"/>
                          <a:ea typeface="微软雅黑" panose="020B0503020204020204" pitchFamily="34" charset="-122"/>
                        </a:rPr>
                        <a:t>类</a:t>
                      </a:r>
                      <a:r>
                        <a:rPr lang="zh-CN" sz="1200" b="1" dirty="0">
                          <a:effectLst/>
                          <a:latin typeface="微软雅黑" panose="020B0503020204020204" pitchFamily="34" charset="-122"/>
                          <a:ea typeface="微软雅黑" panose="020B0503020204020204" pitchFamily="34" charset="-122"/>
                        </a:rPr>
                        <a:t>线</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346228" y="2147345"/>
            <a:ext cx="2441695" cy="338554"/>
          </a:xfrm>
          <a:prstGeom prst="rect">
            <a:avLst/>
          </a:prstGeom>
        </p:spPr>
        <p:txBody>
          <a:bodyPr wrap="none">
            <a:spAutoFit/>
          </a:bodyPr>
          <a:lstStyle/>
          <a:p>
            <a:pPr lvl="0" algn="ctr" fontAlgn="base">
              <a:spcBef>
                <a:spcPct val="0"/>
              </a:spcBef>
              <a:spcAft>
                <a:spcPct val="0"/>
              </a:spcAft>
              <a:tabLst>
                <a:tab pos="1752600" algn="l"/>
              </a:tabLst>
            </a:pPr>
            <a:r>
              <a:rPr lang="zh-CN" altLang="zh-CN"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sz="1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5587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吉比特以太网工作在半双工方式时，就必须进行碰撞检测。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米的网段的最大长度，吉比特以太网增加了两个功能：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endParaRPr lang="en-US" altLang="zh-CN"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endParaRPr lang="en-US" altLang="zh-CN"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1149203"/>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502919" y="2816547"/>
            <a:ext cx="8129015" cy="15188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502919" y="1028365"/>
            <a:ext cx="8202169" cy="1823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使最短帧长仍为 </a:t>
            </a:r>
            <a:r>
              <a:rPr lang="en-US" altLang="zh-CN" b="1" dirty="0">
                <a:latin typeface="微软雅黑" panose="020B0503020204020204" pitchFamily="34" charset="-122"/>
                <a:ea typeface="微软雅黑" panose="020B0503020204020204" pitchFamily="34" charset="-122"/>
              </a:rPr>
              <a:t>64 </a:t>
            </a:r>
            <a:r>
              <a:rPr lang="zh-CN" altLang="en-US" b="1" dirty="0">
                <a:latin typeface="微软雅黑" panose="020B0503020204020204" pitchFamily="34" charset="-122"/>
                <a:ea typeface="微软雅黑" panose="020B0503020204020204" pitchFamily="34" charset="-122"/>
              </a:rPr>
              <a:t>字节（这样可以保持兼容性），同时</a:t>
            </a:r>
            <a:r>
              <a:rPr lang="zh-CN" altLang="en-US" b="1" dirty="0">
                <a:solidFill>
                  <a:srgbClr val="0000FF"/>
                </a:solidFill>
                <a:latin typeface="微软雅黑" panose="020B0503020204020204" pitchFamily="34" charset="-122"/>
                <a:ea typeface="微软雅黑" panose="020B0503020204020204" pitchFamily="34" charset="-122"/>
              </a:rPr>
              <a:t>将争用时间增大为 </a:t>
            </a:r>
            <a:r>
              <a:rPr lang="en-US" altLang="zh-CN" b="1" dirty="0">
                <a:solidFill>
                  <a:srgbClr val="0000FF"/>
                </a:solidFill>
                <a:latin typeface="微软雅黑" panose="020B0503020204020204" pitchFamily="34" charset="-122"/>
                <a:ea typeface="微软雅黑" panose="020B0503020204020204" pitchFamily="34" charset="-122"/>
              </a:rPr>
              <a:t>512 </a:t>
            </a:r>
            <a:r>
              <a:rPr lang="zh-CN" altLang="en-US" b="1" dirty="0">
                <a:solidFill>
                  <a:srgbClr val="0000FF"/>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字节时，就用一些特殊字符填充在帧的后面，使</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帧的发送长度增大到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字节。接收端在收到以太网的 </a:t>
            </a:r>
            <a:r>
              <a:rPr lang="en-US" altLang="zh-CN" b="1" dirty="0">
                <a:latin typeface="微软雅黑" panose="020B0503020204020204" pitchFamily="34" charset="-122"/>
                <a:ea typeface="微软雅黑" panose="020B0503020204020204" pitchFamily="34" charset="-122"/>
              </a:rPr>
              <a:t>MAC </a:t>
            </a:r>
            <a:r>
              <a:rPr lang="zh-CN" altLang="en-US" b="1" dirty="0" smtClean="0">
                <a:latin typeface="微软雅黑" panose="020B0503020204020204" pitchFamily="34" charset="-122"/>
                <a:ea typeface="微软雅黑" panose="020B0503020204020204" pitchFamily="34" charset="-122"/>
              </a:rPr>
              <a:t>帧</a:t>
            </a:r>
            <a:endParaRPr lang="en-US" altLang="zh-CN" b="1" dirty="0" smtClean="0">
              <a:latin typeface="微软雅黑" panose="020B0503020204020204" pitchFamily="34" charset="-122"/>
              <a:ea typeface="微软雅黑" panose="020B0503020204020204" pitchFamily="34" charset="-122"/>
            </a:endParaRPr>
          </a:p>
          <a:p>
            <a:pPr marL="357505" eaLnBrk="0" hangingPunct="0">
              <a:lnSpc>
                <a:spcPts val="2700"/>
              </a:lnSpc>
              <a:buClr>
                <a:srgbClr val="0070C0"/>
              </a:buClr>
            </a:pPr>
            <a:r>
              <a:rPr lang="zh-CN" altLang="en-US" b="1" dirty="0" smtClean="0">
                <a:latin typeface="微软雅黑" panose="020B0503020204020204" pitchFamily="34" charset="-122"/>
                <a:ea typeface="微软雅黑" panose="020B0503020204020204" pitchFamily="34" charset="-122"/>
              </a:rPr>
              <a:t>后</a:t>
            </a:r>
            <a:r>
              <a:rPr lang="zh-CN" altLang="en-US" b="1" dirty="0">
                <a:latin typeface="微软雅黑" panose="020B0503020204020204" pitchFamily="34" charset="-122"/>
                <a:ea typeface="微软雅黑" panose="020B0503020204020204" pitchFamily="34" charset="-122"/>
              </a:rPr>
              <a:t>，要将所填充的特殊字符删除后才向高层交付</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3052530"/>
            <a:ext cx="4904531" cy="1085811"/>
            <a:chOff x="2431726" y="3078780"/>
            <a:chExt cx="4904531"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endParaRPr lang="en-US" altLang="zh-CN" sz="1400" b="1">
                <a:solidFill>
                  <a:schemeClr val="bg1"/>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endParaRPr lang="zh-CN" altLang="en-US" sz="1400" b="1" dirty="0">
                <a:latin typeface="微软雅黑" panose="020B0503020204020204" pitchFamily="34" charset="-122"/>
                <a:ea typeface="微软雅黑" panose="020B0503020204020204" pitchFamily="34" charset="-122"/>
              </a:endParaRPr>
            </a:p>
          </p:txBody>
        </p:sp>
        <p:sp>
          <p:nvSpPr>
            <p:cNvPr id="60" name="Rectangle 27"/>
            <p:cNvSpPr>
              <a:spLocks noChangeArrowheads="1"/>
            </p:cNvSpPr>
            <p:nvPr/>
          </p:nvSpPr>
          <p:spPr bwMode="auto">
            <a:xfrm>
              <a:off x="2849321" y="3864846"/>
              <a:ext cx="4331828"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a:t>
              </a:r>
              <a:r>
                <a:rPr lang="zh-CN" altLang="en-US" sz="1300" b="1" dirty="0" smtClean="0">
                  <a:solidFill>
                    <a:srgbClr val="0000FF"/>
                  </a:solidFill>
                  <a:latin typeface="微软雅黑" panose="020B0503020204020204" pitchFamily="34" charset="-122"/>
                  <a:ea typeface="微软雅黑" panose="020B0503020204020204" pitchFamily="34" charset="-122"/>
                </a:rPr>
                <a:t>长度 </a:t>
              </a:r>
              <a:r>
                <a:rPr lang="en-US" altLang="zh-CN" sz="1300" b="1" dirty="0" smtClean="0">
                  <a:solidFill>
                    <a:srgbClr val="0000FF"/>
                  </a:solidFill>
                  <a:latin typeface="微软雅黑" panose="020B0503020204020204" pitchFamily="34" charset="-122"/>
                  <a:ea typeface="微软雅黑" panose="020B0503020204020204" pitchFamily="34" charset="-122"/>
                </a:rPr>
                <a:t>= </a:t>
              </a:r>
              <a:r>
                <a:rPr lang="zh-CN" altLang="en-US" sz="1300" b="1" dirty="0" smtClean="0">
                  <a:solidFill>
                    <a:srgbClr val="0000FF"/>
                  </a:solidFill>
                  <a:latin typeface="微软雅黑" panose="020B0503020204020204" pitchFamily="34" charset="-122"/>
                  <a:ea typeface="微软雅黑" panose="020B0503020204020204" pitchFamily="34" charset="-122"/>
                </a:rPr>
                <a:t>512 </a:t>
              </a:r>
              <a:r>
                <a:rPr lang="zh-CN" altLang="en-US" sz="1300" b="1" dirty="0">
                  <a:solidFill>
                    <a:srgbClr val="0000FF"/>
                  </a:solidFill>
                  <a:latin typeface="微软雅黑" panose="020B0503020204020204" pitchFamily="34" charset="-122"/>
                  <a:ea typeface="微软雅黑" panose="020B0503020204020204" pitchFamily="34" charset="-122"/>
                </a:rPr>
                <a:t>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1252102" y="3111608"/>
            <a:ext cx="430887" cy="913070"/>
          </a:xfrm>
          <a:prstGeom prst="rect">
            <a:avLst/>
          </a:prstGeom>
        </p:spPr>
        <p:txBody>
          <a:bodyPr vert="eaVert" wrap="none">
            <a:spAutoFit/>
          </a:bodyPr>
          <a:lstStyle/>
          <a:p>
            <a:pPr algn="ctr">
              <a:tabLst>
                <a:tab pos="1752600" algn="l"/>
              </a:tabLst>
            </a:pP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载波延伸</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02919" y="2487996"/>
            <a:ext cx="8129015" cy="18651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502919" y="1028365"/>
            <a:ext cx="8129015" cy="145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sz="2000" b="1" dirty="0">
                <a:latin typeface="微软雅黑" panose="020B0503020204020204" pitchFamily="34" charset="-122"/>
                <a:ea typeface="微软雅黑" panose="020B0503020204020204" pitchFamily="34" charset="-122"/>
              </a:rPr>
              <a:t>1500 </a:t>
            </a:r>
            <a:r>
              <a:rPr lang="zh-CN" altLang="en-US" sz="2000" b="1" dirty="0">
                <a:latin typeface="微软雅黑" panose="020B0503020204020204" pitchFamily="34" charset="-122"/>
                <a:ea typeface="微软雅黑" panose="020B0503020204020204" pitchFamily="34" charset="-122"/>
              </a:rPr>
              <a:t>字节或稍多一些为止</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52102" y="2964030"/>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41" name="组合 140"/>
          <p:cNvGrpSpPr/>
          <p:nvPr/>
        </p:nvGrpSpPr>
        <p:grpSpPr>
          <a:xfrm>
            <a:off x="2112044" y="2632162"/>
            <a:ext cx="5532452" cy="1533324"/>
            <a:chOff x="488504" y="3284984"/>
            <a:chExt cx="9004300" cy="2495550"/>
          </a:xfrm>
        </p:grpSpPr>
        <p:sp>
          <p:nvSpPr>
            <p:cNvPr id="142"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595551" y="4919514"/>
              <a:ext cx="10519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45"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1842538" y="3632647"/>
              <a:ext cx="2006809"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066912" y="3284984"/>
              <a:ext cx="3525221"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2" name="Text Box 15"/>
            <p:cNvSpPr txBox="1">
              <a:spLocks noChangeArrowheads="1"/>
            </p:cNvSpPr>
            <p:nvPr/>
          </p:nvSpPr>
          <p:spPr bwMode="auto">
            <a:xfrm>
              <a:off x="1920704" y="4587218"/>
              <a:ext cx="1302390" cy="4508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CC"/>
                  </a:solidFill>
                  <a:latin typeface="微软雅黑" panose="020B0503020204020204" pitchFamily="34" charset="-122"/>
                  <a:ea typeface="微软雅黑" panose="020B0503020204020204" pitchFamily="34" charset="-122"/>
                </a:rPr>
                <a:t>载波延伸</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704404" y="3888234"/>
              <a:ext cx="8771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endParaRPr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sp>
        <p:nvSpPr>
          <p:cNvPr id="160" name="Text Box 7"/>
          <p:cNvSpPr txBox="1">
            <a:spLocks noChangeArrowheads="1"/>
          </p:cNvSpPr>
          <p:nvPr/>
        </p:nvSpPr>
        <p:spPr bwMode="auto">
          <a:xfrm>
            <a:off x="2767635" y="3771426"/>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 帧#</a:t>
            </a:r>
            <a:r>
              <a:rPr lang="zh-CN" altLang="en-US" sz="1200" b="1" dirty="0">
                <a:solidFill>
                  <a:schemeClr val="bg1"/>
                </a:solidFill>
                <a:latin typeface="微软雅黑" panose="020B0503020204020204" pitchFamily="34" charset="-122"/>
                <a:ea typeface="微软雅黑" panose="020B0503020204020204" pitchFamily="34" charset="-122"/>
              </a:rPr>
              <a:t>1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RRRRRRRR    </a:t>
            </a:r>
            <a:r>
              <a:rPr lang="zh-CN" altLang="en-US" sz="1200" b="1" dirty="0" smtClean="0">
                <a:solidFill>
                  <a:schemeClr val="bg1"/>
                </a:solidFill>
                <a:latin typeface="微软雅黑" panose="020B0503020204020204" pitchFamily="34" charset="-122"/>
                <a:ea typeface="微软雅黑" panose="020B0503020204020204" pitchFamily="34" charset="-122"/>
              </a:rPr>
              <a:t>帧#2   </a:t>
            </a:r>
            <a:r>
              <a:rPr lang="en-US" altLang="zh-CN" sz="1200" b="1" i="1" dirty="0" smtClean="0">
                <a:solidFill>
                  <a:schemeClr val="bg1"/>
                </a:solidFill>
                <a:latin typeface="微软雅黑" panose="020B0503020204020204" pitchFamily="34" charset="-122"/>
                <a:ea typeface="微软雅黑" panose="020B0503020204020204" pitchFamily="34" charset="-122"/>
              </a:rPr>
              <a:t>RRRR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3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758185"/>
            <a:ext cx="8129015" cy="25970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1005780"/>
            <a:ext cx="8129014"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如果数据中的某个字节的二进制代码恰好和 </a:t>
            </a:r>
            <a:r>
              <a:rPr lang="en-US" altLang="zh-CN" b="1" dirty="0">
                <a:latin typeface="微软雅黑" panose="020B0503020204020204" pitchFamily="34" charset="-122"/>
                <a:ea typeface="微软雅黑" panose="020B0503020204020204" pitchFamily="34" charset="-122"/>
              </a:rPr>
              <a:t>SOH </a:t>
            </a:r>
            <a:r>
              <a:rPr lang="zh-CN" altLang="en-US" b="1" dirty="0">
                <a:latin typeface="微软雅黑" panose="020B0503020204020204" pitchFamily="34" charset="-122"/>
                <a:ea typeface="微软雅黑" panose="020B0503020204020204" pitchFamily="34" charset="-122"/>
              </a:rPr>
              <a:t>或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一样，数据链路层就会错误地“找到帧的边界”。</a:t>
            </a:r>
            <a:endParaRPr lang="zh-CN" altLang="en-US"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660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63284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728548" y="3974730"/>
            <a:ext cx="367705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数据部分恰好出现与 </a:t>
            </a:r>
            <a:r>
              <a:rPr lang="en-US" altLang="zh-CN" sz="1600" b="1" dirty="0">
                <a:latin typeface="微软雅黑" panose="020B0503020204020204" pitchFamily="34" charset="-122"/>
                <a:ea typeface="微软雅黑" panose="020B0503020204020204" pitchFamily="34" charset="-122"/>
              </a:rPr>
              <a:t>EOT </a:t>
            </a:r>
            <a:r>
              <a:rPr lang="zh-CN" altLang="en-US" sz="1600" b="1" dirty="0">
                <a:latin typeface="微软雅黑" panose="020B0503020204020204" pitchFamily="34" charset="-122"/>
                <a:ea typeface="微软雅黑" panose="020B0503020204020204" pitchFamily="34" charset="-122"/>
              </a:rPr>
              <a:t>一样的代码</a:t>
            </a:r>
            <a:endParaRPr lang="zh-CN" altLang="en-US" sz="1600"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1935753"/>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a:t>
              </a:r>
              <a:endParaRPr kumimoji="1" lang="zh-CN" altLang="en-US" sz="12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C00CC"/>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502919" y="1997629"/>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当吉比特以太网工作在全双工方式时（即通信双方可同时进行发送和接收数据），</a:t>
            </a:r>
            <a:r>
              <a:rPr lang="zh-CN" altLang="en-US" sz="2000" b="1" dirty="0">
                <a:solidFill>
                  <a:srgbClr val="0000FF"/>
                </a:solidFill>
                <a:latin typeface="微软雅黑" panose="020B0503020204020204" pitchFamily="34" charset="-122"/>
                <a:ea typeface="微软雅黑" panose="020B0503020204020204" pitchFamily="34" charset="-122"/>
              </a:rPr>
              <a:t>不使用载波延伸和分组突发</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49" name="AutoShape 5"/>
          <p:cNvSpPr>
            <a:spLocks noChangeArrowheads="1"/>
          </p:cNvSpPr>
          <p:nvPr/>
        </p:nvSpPr>
        <p:spPr bwMode="auto">
          <a:xfrm>
            <a:off x="502919" y="1602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6"/>
          <p:cNvSpPr>
            <a:spLocks noChangeArrowheads="1"/>
          </p:cNvSpPr>
          <p:nvPr/>
        </p:nvSpPr>
        <p:spPr bwMode="auto">
          <a:xfrm>
            <a:off x="2679378" y="1578971"/>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229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726767" y="571530"/>
            <a:ext cx="5673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吉比特以太网和更快的以太网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2919" y="1019284"/>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a:latin typeface="微软雅黑" panose="020B0503020204020204" pitchFamily="34" charset="-122"/>
                <a:ea typeface="微软雅黑" panose="020B0503020204020204" pitchFamily="34" charset="-122"/>
              </a:rPr>
              <a:t>）并非把吉比特以太网的速率简单地提高到 </a:t>
            </a: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倍，其主要特点有：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与 </a:t>
            </a:r>
            <a:r>
              <a:rPr lang="en-US" altLang="zh-CN" sz="2000" b="1" dirty="0">
                <a:latin typeface="微软雅黑" panose="020B0503020204020204" pitchFamily="34" charset="-122"/>
                <a:ea typeface="微软雅黑" panose="020B0503020204020204" pitchFamily="34" charset="-122"/>
              </a:rPr>
              <a:t>10 Mbit/s</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以太网的帧格式完全相同。</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标准规定的以太网最小和最大帧长，便于升级。</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不再使用铜线而只使用光纤作为传输媒体。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只工作在全双工方式</a:t>
            </a:r>
            <a:r>
              <a:rPr lang="zh-CN" altLang="en-US" sz="2000" b="1" dirty="0">
                <a:latin typeface="微软雅黑" panose="020B0503020204020204" pitchFamily="34" charset="-122"/>
                <a:ea typeface="微软雅黑" panose="020B0503020204020204" pitchFamily="34" charset="-122"/>
              </a:rPr>
              <a:t>，因此没有争用问题，也不使用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9071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2995170" y="884027"/>
            <a:ext cx="3143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 </a:t>
            </a:r>
            <a:r>
              <a:rPr lang="zh-CN" altLang="en-US" sz="2000" b="1" dirty="0">
                <a:solidFill>
                  <a:schemeClr val="bg1"/>
                </a:solidFill>
                <a:latin typeface="微软雅黑" panose="020B0503020204020204" pitchFamily="34" charset="-122"/>
                <a:ea typeface="微软雅黑" panose="020B0503020204020204" pitchFamily="34" charset="-122"/>
              </a:rPr>
              <a:t>吉比特以太网的物理层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565038" y="1415825"/>
            <a:ext cx="2004074"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1" name="内容占位符 3"/>
          <p:cNvGraphicFramePr/>
          <p:nvPr/>
        </p:nvGraphicFramePr>
        <p:xfrm>
          <a:off x="502919" y="1765682"/>
          <a:ext cx="8129015" cy="2239388"/>
        </p:xfrm>
        <a:graphic>
          <a:graphicData uri="http://schemas.openxmlformats.org/drawingml/2006/table">
            <a:tbl>
              <a:tblPr firstRow="1" firstCol="1" lastRow="1" lastCol="1" bandRow="1" bandCol="1"/>
              <a:tblGrid>
                <a:gridCol w="1835584"/>
                <a:gridCol w="721123"/>
                <a:gridCol w="1966697"/>
                <a:gridCol w="3605611"/>
              </a:tblGrid>
              <a:tr h="446628">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0.85 </a:t>
                      </a:r>
                      <a:r>
                        <a:rPr lang="en-US" sz="1400" b="1" dirty="0" smtClean="0">
                          <a:effectLst/>
                          <a:latin typeface="微软雅黑" panose="020B0503020204020204" pitchFamily="34" charset="-122"/>
                          <a:ea typeface="微软雅黑" panose="020B0503020204020204" pitchFamily="34" charset="-122"/>
                          <a:sym typeface="Symbol" panose="05050102010706020507"/>
                        </a:rPr>
                        <a:t></a:t>
                      </a:r>
                      <a:r>
                        <a:rPr lang="en-US" sz="1400" b="1" dirty="0" smtClean="0">
                          <a:effectLst/>
                          <a:latin typeface="微软雅黑" panose="020B0503020204020204" pitchFamily="34" charset="-122"/>
                          <a:ea typeface="微软雅黑" panose="020B0503020204020204" pitchFamily="34" charset="-122"/>
                        </a:rPr>
                        <a:t>m</a:t>
                      </a:r>
                      <a:r>
                        <a:rPr lang="zh-CN" sz="1400" b="1" dirty="0" smtClean="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双芯</a:t>
                      </a:r>
                      <a:r>
                        <a:rPr lang="zh-CN" sz="1400" b="1" dirty="0" smtClean="0">
                          <a:effectLst/>
                          <a:latin typeface="微软雅黑" panose="020B0503020204020204" pitchFamily="34" charset="-122"/>
                          <a:ea typeface="微软雅黑" panose="020B0503020204020204" pitchFamily="34" charset="-122"/>
                        </a:rPr>
                        <a:t>同轴电缆</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6A </a:t>
                      </a:r>
                      <a:r>
                        <a:rPr lang="zh-CN" sz="1400" b="1" dirty="0" smtClean="0">
                          <a:effectLst/>
                          <a:latin typeface="微软雅黑" panose="020B0503020204020204" pitchFamily="34" charset="-122"/>
                          <a:ea typeface="微软雅黑" panose="020B0503020204020204" pitchFamily="34" charset="-122"/>
                        </a:rPr>
                        <a:t>类</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UTP </a:t>
                      </a:r>
                      <a:r>
                        <a:rPr lang="zh-CN" sz="1400" b="1" dirty="0" smtClean="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7699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3124211" y="746867"/>
            <a:ext cx="2885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40GE/100GE </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252452" y="1232945"/>
            <a:ext cx="2629246"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sz="16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1572768"/>
          <a:ext cx="8129015" cy="2530426"/>
        </p:xfrm>
        <a:graphic>
          <a:graphicData uri="http://schemas.openxmlformats.org/drawingml/2006/table">
            <a:tbl>
              <a:tblPr firstRow="1" firstCol="1" lastRow="1" lastCol="1" bandRow="1" bandCol="1"/>
              <a:tblGrid>
                <a:gridCol w="3444497"/>
                <a:gridCol w="2204479"/>
                <a:gridCol w="2480039"/>
              </a:tblGrid>
              <a:tr h="370587">
                <a:tc>
                  <a:txBody>
                    <a:bodyPr/>
                    <a:lstStyle/>
                    <a:p>
                      <a:pPr marL="0" algn="ctr" defTabSz="914400" rtl="0" eaLnBrk="1" latinLnBrk="0" hangingPunct="1">
                        <a:lnSpc>
                          <a:spcPct val="100000"/>
                        </a:lnSpc>
                        <a:spcAft>
                          <a:spcPts val="0"/>
                        </a:spcAft>
                        <a:tabLst>
                          <a:tab pos="1752600" algn="l"/>
                        </a:tabLst>
                      </a:pPr>
                      <a:r>
                        <a:rPr lang="zh-CN" sz="1600" b="1" kern="1200" dirty="0">
                          <a:solidFill>
                            <a:schemeClr val="bg1"/>
                          </a:solidFill>
                          <a:effectLst/>
                          <a:latin typeface="微软雅黑" panose="020B0503020204020204" pitchFamily="34" charset="-122"/>
                          <a:ea typeface="微软雅黑" panose="020B0503020204020204" pitchFamily="34" charset="-122"/>
                        </a:rPr>
                        <a:t>物理层</a:t>
                      </a:r>
                      <a:endParaRPr lang="zh-CN" sz="16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anose="020B0503020204020204" pitchFamily="34" charset="-122"/>
                          <a:ea typeface="微软雅黑" panose="020B0503020204020204" pitchFamily="34" charset="-122"/>
                        </a:rPr>
                        <a:t>40GE</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anose="020B0503020204020204" pitchFamily="34" charset="-122"/>
                          <a:ea typeface="微软雅黑" panose="020B0503020204020204" pitchFamily="34" charset="-122"/>
                        </a:rPr>
                        <a:t>100GE</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 </a:t>
                      </a:r>
                      <a:r>
                        <a:rPr lang="en-US" sz="1400" b="1" kern="1200" dirty="0">
                          <a:effectLst/>
                          <a:latin typeface="微软雅黑" panose="020B0503020204020204" pitchFamily="34" charset="-122"/>
                          <a:ea typeface="微软雅黑" panose="020B0503020204020204" pitchFamily="34" charset="-122"/>
                        </a:rPr>
                        <a:t>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7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77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100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pitchFamily="34" charset="-122"/>
                          <a:ea typeface="微软雅黑" panose="020B0503020204020204" pitchFamily="34" charset="-122"/>
                        </a:rPr>
                        <a:t>100GBASE-SR10</a:t>
                      </a:r>
                      <a:r>
                        <a:rPr lang="zh-CN" altLang="en-US" sz="1400" b="1" dirty="0" smtClean="0">
                          <a:effectLst/>
                          <a:latin typeface="微软雅黑" panose="020B0503020204020204" pitchFamily="34" charset="-122"/>
                          <a:ea typeface="微软雅黑" panose="020B0503020204020204" pitchFamily="34" charset="-122"/>
                        </a:rPr>
                        <a:t>，</a:t>
                      </a:r>
                      <a:endParaRPr lang="en-US" sz="1400" b="1" dirty="0" smtClean="0">
                        <a:effectLst/>
                        <a:latin typeface="微软雅黑" panose="020B0503020204020204" pitchFamily="34" charset="-122"/>
                        <a:ea typeface="微软雅黑" panose="020B0503020204020204" pitchFamily="34" charset="-122"/>
                      </a:endParaRPr>
                    </a:p>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altLang="zh-CN" sz="1400" b="1" dirty="0" smtClean="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40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sz="1400" b="1" dirty="0" smtClean="0">
                          <a:effectLst/>
                          <a:latin typeface="微软雅黑" panose="020B0503020204020204" pitchFamily="34" charset="-122"/>
                          <a:ea typeface="微软雅黑" panose="020B0503020204020204" pitchFamily="34" charset="-122"/>
                        </a:rPr>
                        <a:t>40GBASE-ER</a:t>
                      </a: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22194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以太网的工作范围已经从局域网（校园网、企业网）扩大到城域网和广域网，从而</a:t>
            </a:r>
            <a:r>
              <a:rPr lang="zh-CN" altLang="en-US" sz="2000" b="1" dirty="0">
                <a:solidFill>
                  <a:srgbClr val="0000FF"/>
                </a:solidFill>
                <a:latin typeface="微软雅黑" panose="020B0503020204020204" pitchFamily="34" charset="-122"/>
                <a:ea typeface="微软雅黑" panose="020B0503020204020204" pitchFamily="34" charset="-122"/>
              </a:rPr>
              <a:t>实现了端到端的以太网传输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这种工作方式的好处</a:t>
            </a:r>
            <a:r>
              <a:rPr lang="zh-CN" altLang="en-US" sz="2000" b="1" dirty="0" smtClean="0">
                <a:latin typeface="微软雅黑" panose="020B0503020204020204" pitchFamily="34" charset="-122"/>
                <a:ea typeface="微软雅黑" panose="020B0503020204020204" pitchFamily="34" charset="-122"/>
              </a:rPr>
              <a:t>有</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8263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803285"/>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a:t>
            </a:r>
            <a:r>
              <a:rPr lang="zh-CN" altLang="en-US" sz="2000" b="1" dirty="0" smtClean="0">
                <a:solidFill>
                  <a:schemeClr val="bg1"/>
                </a:solidFill>
                <a:latin typeface="微软雅黑" panose="020B0503020204020204" pitchFamily="34" charset="-122"/>
                <a:ea typeface="微软雅黑" panose="020B0503020204020204" pitchFamily="34" charset="-122"/>
              </a:rPr>
              <a:t>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1380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62386"/>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962056"/>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0000FF"/>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可以根据用户对带宽的需求灵活地进行带宽</a:t>
            </a:r>
            <a:r>
              <a:rPr lang="zh-CN" altLang="en-US" sz="2000" b="1" dirty="0">
                <a:solidFill>
                  <a:srgbClr val="0000FF"/>
                </a:solidFill>
                <a:latin typeface="微软雅黑" panose="020B0503020204020204" pitchFamily="34" charset="-122"/>
                <a:ea typeface="微软雅黑" panose="020B0503020204020204" pitchFamily="34" charset="-122"/>
              </a:rPr>
              <a:t>升级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0000FF"/>
                </a:solidFill>
                <a:latin typeface="微软雅黑" panose="020B0503020204020204" pitchFamily="34" charset="-122"/>
                <a:ea typeface="微软雅黑" panose="020B0503020204020204" pitchFamily="34" charset="-122"/>
              </a:rPr>
              <a:t>不需要再进行帧格式的转换</a:t>
            </a:r>
            <a:r>
              <a:rPr lang="zh-CN" altLang="en-US" sz="2000" b="1" dirty="0">
                <a:latin typeface="微软雅黑" panose="020B0503020204020204" pitchFamily="34" charset="-122"/>
                <a:ea typeface="微软雅黑" panose="020B0503020204020204" pitchFamily="34" charset="-122"/>
              </a:rPr>
              <a:t>。这就提高了数据的传输效率且降低了传输的成本。</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但是不支持用户身份鉴别</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34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0000FF"/>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a:latin typeface="微软雅黑" panose="020B0503020204020204" pitchFamily="34" charset="-122"/>
                <a:ea typeface="微软雅黑" panose="020B0503020204020204" pitchFamily="34" charset="-122"/>
              </a:rPr>
              <a:t>的意思是“在以太网上运行 </a:t>
            </a:r>
            <a:r>
              <a:rPr lang="en-US" altLang="zh-CN" sz="1900" b="1" dirty="0">
                <a:latin typeface="微软雅黑" panose="020B0503020204020204" pitchFamily="34" charset="-122"/>
                <a:ea typeface="微软雅黑" panose="020B0503020204020204" pitchFamily="34" charset="-122"/>
              </a:rPr>
              <a:t>PPP”</a:t>
            </a:r>
            <a:r>
              <a:rPr lang="zh-CN" altLang="en-US" sz="1900" b="1" dirty="0">
                <a:latin typeface="微软雅黑" panose="020B0503020204020204" pitchFamily="34" charset="-122"/>
                <a:ea typeface="微软雅黑" panose="020B0503020204020204" pitchFamily="34" charset="-122"/>
              </a:rPr>
              <a:t>，它把 </a:t>
            </a:r>
            <a:r>
              <a:rPr lang="en-US" altLang="zh-CN" sz="1900" b="1" dirty="0">
                <a:latin typeface="微软雅黑" panose="020B0503020204020204" pitchFamily="34" charset="-122"/>
                <a:ea typeface="微软雅黑" panose="020B0503020204020204" pitchFamily="34" charset="-122"/>
              </a:rPr>
              <a:t>PPP </a:t>
            </a:r>
            <a:r>
              <a:rPr lang="zh-CN" altLang="en-US" sz="1900" b="1" dirty="0">
                <a:latin typeface="微软雅黑" panose="020B0503020204020204" pitchFamily="34" charset="-122"/>
                <a:ea typeface="微软雅黑" panose="020B0503020204020204" pitchFamily="34" charset="-122"/>
              </a:rPr>
              <a:t>协议与以太网协议结合起来 </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a:latin typeface="微软雅黑" panose="020B0503020204020204" pitchFamily="34" charset="-122"/>
                <a:ea typeface="微软雅黑" panose="020B0503020204020204" pitchFamily="34" charset="-122"/>
              </a:rPr>
              <a:t>帧再封装到以太网中来传输。</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弹出的窗口中键入在网络运营商购买的用户名和密码，就可以进行宽带上网了。</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调制解调器之间，也是使用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类线（即以太网使用的网线）进行</a:t>
            </a:r>
            <a:r>
              <a:rPr lang="zh-CN" altLang="en-US" sz="1900" b="1" dirty="0" smtClean="0">
                <a:latin typeface="微软雅黑" panose="020B0503020204020204" pitchFamily="34" charset="-122"/>
                <a:ea typeface="微软雅黑" panose="020B0503020204020204" pitchFamily="34" charset="-122"/>
              </a:rPr>
              <a:t>连接</a:t>
            </a:r>
            <a:endParaRPr lang="en-US" altLang="zh-CN" sz="1900" b="1" dirty="0" smtClean="0">
              <a:latin typeface="微软雅黑" panose="020B0503020204020204" pitchFamily="34" charset="-122"/>
              <a:ea typeface="微软雅黑" panose="020B0503020204020204" pitchFamily="34" charset="-122"/>
            </a:endParaRPr>
          </a:p>
          <a:p>
            <a:pPr marL="357505" eaLnBrk="0" hangingPunct="0">
              <a:lnSpc>
                <a:spcPts val="2900"/>
              </a:lnSpc>
              <a:buClr>
                <a:srgbClr val="0070C0"/>
              </a:buClr>
            </a:pPr>
            <a:r>
              <a:rPr lang="zh-CN" altLang="en-US" sz="1900" b="1" dirty="0" smtClean="0">
                <a:latin typeface="微软雅黑" panose="020B0503020204020204" pitchFamily="34" charset="-122"/>
                <a:ea typeface="微软雅黑" panose="020B0503020204020204" pitchFamily="34" charset="-122"/>
              </a:rPr>
              <a:t>的</a:t>
            </a:r>
            <a:r>
              <a:rPr lang="zh-CN" altLang="en-US" sz="1900" b="1" dirty="0">
                <a:latin typeface="微软雅黑" panose="020B0503020204020204" pitchFamily="34" charset="-122"/>
                <a:ea typeface="微软雅黑" panose="020B0503020204020204" pitchFamily="34" charset="-122"/>
              </a:rPr>
              <a:t>，并且也是使用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弹出的窗口进行拨号连接的。</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5816"/>
            <a:ext cx="223651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解决透明传输问题</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1023609"/>
            <a:ext cx="8129015" cy="347787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解决方法</a:t>
            </a:r>
            <a:r>
              <a:rPr lang="zh-CN" altLang="en-US" sz="2000" b="1" dirty="0">
                <a:latin typeface="微软雅黑" panose="020B0503020204020204" pitchFamily="34" charset="-122"/>
                <a:ea typeface="微软雅黑" panose="020B0503020204020204" pitchFamily="34" charset="-122"/>
              </a:rPr>
              <a:t>：字节填充 </a:t>
            </a:r>
            <a:r>
              <a:rPr lang="en-US" altLang="zh-CN" sz="2000" b="1" dirty="0">
                <a:latin typeface="微软雅黑" panose="020B0503020204020204" pitchFamily="34" charset="-122"/>
                <a:ea typeface="微软雅黑" panose="020B0503020204020204" pitchFamily="34" charset="-122"/>
              </a:rPr>
              <a:t>(byte stuffing) </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字符填充 </a:t>
            </a:r>
            <a:r>
              <a:rPr lang="en-US" altLang="zh-CN" sz="2000" b="1" dirty="0">
                <a:latin typeface="微软雅黑" panose="020B0503020204020204" pitchFamily="34" charset="-122"/>
                <a:ea typeface="微软雅黑" panose="020B0503020204020204" pitchFamily="34" charset="-122"/>
              </a:rPr>
              <a:t>(character stuffing)</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发送端的数据链路层在数据中出现控制字符“</a:t>
            </a:r>
            <a:r>
              <a:rPr lang="en-US" altLang="zh-CN" sz="2000" b="1" dirty="0">
                <a:latin typeface="微软雅黑" panose="020B0503020204020204" pitchFamily="34" charset="-122"/>
                <a:ea typeface="微软雅黑" panose="020B0503020204020204" pitchFamily="34" charset="-122"/>
              </a:rPr>
              <a:t>SOH”</a:t>
            </a:r>
            <a:r>
              <a:rPr lang="zh-CN" altLang="en-US" sz="2000" b="1" dirty="0">
                <a:latin typeface="微软雅黑" panose="020B0503020204020204" pitchFamily="34" charset="-122"/>
                <a:ea typeface="微软雅黑" panose="020B0503020204020204" pitchFamily="34" charset="-122"/>
              </a:rPr>
              <a:t>或“</a:t>
            </a:r>
            <a:r>
              <a:rPr lang="en-US" altLang="zh-CN" sz="2000" b="1" dirty="0">
                <a:latin typeface="微软雅黑" panose="020B0503020204020204" pitchFamily="34" charset="-122"/>
                <a:ea typeface="微软雅黑" panose="020B0503020204020204" pitchFamily="34" charset="-122"/>
              </a:rPr>
              <a:t>EOT”</a:t>
            </a:r>
            <a:r>
              <a:rPr lang="zh-CN" altLang="en-US" sz="2000" b="1" dirty="0">
                <a:latin typeface="微软雅黑" panose="020B0503020204020204" pitchFamily="34" charset="-122"/>
                <a:ea typeface="微软雅黑" panose="020B0503020204020204" pitchFamily="34" charset="-122"/>
              </a:rPr>
              <a:t>的前面</a:t>
            </a:r>
            <a:r>
              <a:rPr lang="zh-CN" altLang="en-US" sz="2000" b="1" dirty="0">
                <a:solidFill>
                  <a:srgbClr val="0000FF"/>
                </a:solidFill>
                <a:latin typeface="微软雅黑" panose="020B0503020204020204" pitchFamily="34" charset="-122"/>
                <a:ea typeface="微软雅黑" panose="020B0503020204020204" pitchFamily="34" charset="-122"/>
              </a:rPr>
              <a:t>插入一个转义字符“</a:t>
            </a:r>
            <a:r>
              <a:rPr lang="en-US" altLang="zh-CN" sz="2000" b="1" dirty="0">
                <a:solidFill>
                  <a:srgbClr val="0000FF"/>
                </a:solidFill>
                <a:latin typeface="微软雅黑" panose="020B0503020204020204" pitchFamily="34" charset="-122"/>
                <a:ea typeface="微软雅黑" panose="020B0503020204020204" pitchFamily="34" charset="-122"/>
              </a:rPr>
              <a:t>ESC</a:t>
            </a:r>
            <a:r>
              <a:rPr lang="en-US" altLang="zh-CN" sz="2000" b="1" dirty="0" smtClean="0">
                <a:solidFill>
                  <a:srgbClr val="0000FF"/>
                </a:solidFill>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其十六进制编码</a:t>
            </a:r>
            <a:r>
              <a:rPr lang="zh-CN" altLang="en-US" sz="2000" b="1" dirty="0" smtClean="0">
                <a:latin typeface="微软雅黑" panose="020B0503020204020204" pitchFamily="34" charset="-122"/>
                <a:ea typeface="微软雅黑" panose="020B0503020204020204" pitchFamily="34" charset="-122"/>
              </a:rPr>
              <a:t>是</a:t>
            </a:r>
            <a:r>
              <a:rPr lang="en-US" altLang="zh-CN" sz="2000" b="1" dirty="0" smtClean="0">
                <a:latin typeface="微软雅黑" panose="020B0503020204020204" pitchFamily="34" charset="-122"/>
                <a:ea typeface="微软雅黑" panose="020B0503020204020204" pitchFamily="34" charset="-122"/>
              </a:rPr>
              <a:t>1B</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接收端的数据链路层在将数据送往网络层之前删除插入的转义字符。</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如果转义字符也出现在数据当中，那么应在转义字符前面插入一个转义字符 </a:t>
            </a:r>
            <a:r>
              <a:rPr lang="en-US" altLang="zh-CN" sz="2000" b="1" dirty="0">
                <a:latin typeface="微软雅黑" panose="020B0503020204020204" pitchFamily="34" charset="-122"/>
                <a:ea typeface="微软雅黑" panose="020B0503020204020204" pitchFamily="34" charset="-122"/>
              </a:rPr>
              <a:t>ESC</a:t>
            </a:r>
            <a:r>
              <a:rPr lang="zh-CN" altLang="en-US" sz="2000" b="1" dirty="0">
                <a:latin typeface="微软雅黑" panose="020B0503020204020204" pitchFamily="34" charset="-122"/>
                <a:ea typeface="微软雅黑" panose="020B0503020204020204" pitchFamily="34" charset="-122"/>
              </a:rPr>
              <a:t>。当接收端收到连续的两个转义字符时，就删除其中前面的一个。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380178"/>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860299"/>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4" name="Rectangle 11"/>
          <p:cNvSpPr>
            <a:spLocks noChangeArrowheads="1"/>
          </p:cNvSpPr>
          <p:nvPr/>
        </p:nvSpPr>
        <p:spPr bwMode="auto">
          <a:xfrm>
            <a:off x="1673794" y="235029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838787"/>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6" name="Rectangle 13"/>
          <p:cNvSpPr>
            <a:spLocks noChangeArrowheads="1"/>
          </p:cNvSpPr>
          <p:nvPr/>
        </p:nvSpPr>
        <p:spPr bwMode="auto">
          <a:xfrm>
            <a:off x="1673794" y="331960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199007"/>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228523"/>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点对点信道的数据链路层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5816"/>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1023609"/>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876813"/>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8175" y="2016184"/>
            <a:ext cx="6497857" cy="1105559"/>
          </a:xfrm>
          <a:prstGeom prst="rect">
            <a:avLst/>
          </a:prstGeom>
        </p:spPr>
        <p:txBody>
          <a:bodyPr wrap="square">
            <a:spAutoFit/>
          </a:bodyPr>
          <a:lstStyle/>
          <a:p>
            <a:pPr>
              <a:lnSpc>
                <a:spcPts val="27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在数据链路层透明传送数据”表示无论发送什么样的比特组合的数据，这些数据都能够按照原样没有差错地通过这个数据链路层</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74749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05257"/>
            <a:ext cx="4544834"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180289"/>
            <a:ext cx="8129015"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82176" y="1466402"/>
            <a:ext cx="7587311" cy="257417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经过字节填充后发送的数据</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endParaRPr kumimoji="1" lang="zh-CN" altLang="en-US" sz="1200" b="1" dirty="0">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帧结束符</a:t>
              </a:r>
              <a:endParaRPr kumimoji="1" lang="zh-CN" altLang="en-US" sz="1200" b="1">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942511"/>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967696"/>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450865" y="1938665"/>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450865" y="2980748"/>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666316"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95952"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85967"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3474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95983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989790"/>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4401" y="1367113"/>
            <a:ext cx="7543800" cy="338554"/>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anose="020B0503020204020204" pitchFamily="34" charset="-122"/>
                <a:ea typeface="微软雅黑" panose="020B0503020204020204" pitchFamily="34" charset="-122"/>
              </a:rPr>
              <a:t>在传输过程中可能会产生</a:t>
            </a:r>
            <a:r>
              <a:rPr lang="zh-CN" altLang="en-US" sz="1600" b="1" dirty="0">
                <a:solidFill>
                  <a:srgbClr val="0000FF"/>
                </a:solidFill>
                <a:latin typeface="微软雅黑" panose="020B0503020204020204" pitchFamily="34" charset="-122"/>
                <a:ea typeface="微软雅黑" panose="020B0503020204020204" pitchFamily="34" charset="-122"/>
              </a:rPr>
              <a:t>比特差错</a:t>
            </a:r>
            <a:r>
              <a:rPr lang="zh-CN" altLang="en-US" sz="1600" b="1" dirty="0">
                <a:solidFill>
                  <a:srgbClr val="CC00CC"/>
                </a:solidFill>
                <a:latin typeface="微软雅黑" panose="020B0503020204020204" pitchFamily="34" charset="-122"/>
                <a:ea typeface="微软雅黑" panose="020B0503020204020204" pitchFamily="34" charset="-122"/>
              </a:rPr>
              <a:t>：</a:t>
            </a:r>
            <a:r>
              <a:rPr lang="en-US" altLang="zh-CN" sz="1600" b="1" dirty="0">
                <a:solidFill>
                  <a:srgbClr val="CC00CC"/>
                </a:solidFill>
                <a:latin typeface="微软雅黑" panose="020B0503020204020204" pitchFamily="34" charset="-122"/>
                <a:ea typeface="微软雅黑" panose="020B0503020204020204" pitchFamily="34" charset="-122"/>
              </a:rPr>
              <a:t>1 </a:t>
            </a:r>
            <a:r>
              <a:rPr lang="zh-CN" altLang="en-US" sz="1600" b="1" dirty="0">
                <a:solidFill>
                  <a:srgbClr val="CC00CC"/>
                </a:solidFill>
                <a:latin typeface="微软雅黑" panose="020B0503020204020204" pitchFamily="34" charset="-122"/>
                <a:ea typeface="微软雅黑" panose="020B0503020204020204" pitchFamily="34" charset="-122"/>
              </a:rPr>
              <a:t>可能会变成 </a:t>
            </a:r>
            <a:r>
              <a:rPr lang="en-US" altLang="zh-CN" sz="1600" b="1" dirty="0" smtClean="0">
                <a:solidFill>
                  <a:srgbClr val="CC00CC"/>
                </a:solidFill>
                <a:latin typeface="微软雅黑" panose="020B0503020204020204" pitchFamily="34" charset="-122"/>
                <a:ea typeface="微软雅黑" panose="020B0503020204020204" pitchFamily="34" charset="-122"/>
              </a:rPr>
              <a:t>0</a:t>
            </a:r>
            <a:r>
              <a:rPr lang="zh-CN" altLang="en-US" sz="1600" b="1" dirty="0" smtClean="0">
                <a:solidFill>
                  <a:srgbClr val="CC00CC"/>
                </a:solidFill>
                <a:latin typeface="微软雅黑" panose="020B0503020204020204" pitchFamily="34" charset="-122"/>
                <a:ea typeface="微软雅黑" panose="020B0503020204020204" pitchFamily="34" charset="-122"/>
              </a:rPr>
              <a:t>，</a:t>
            </a:r>
            <a:r>
              <a:rPr lang="en-US" altLang="zh-CN" sz="1600" b="1" dirty="0" smtClean="0">
                <a:solidFill>
                  <a:srgbClr val="CC00CC"/>
                </a:solidFill>
                <a:latin typeface="微软雅黑" panose="020B0503020204020204" pitchFamily="34" charset="-122"/>
                <a:ea typeface="微软雅黑" panose="020B0503020204020204" pitchFamily="34" charset="-122"/>
              </a:rPr>
              <a:t> </a:t>
            </a:r>
            <a:r>
              <a:rPr lang="zh-CN" altLang="en-US" sz="1600" b="1" dirty="0">
                <a:solidFill>
                  <a:srgbClr val="CC00CC"/>
                </a:solidFill>
                <a:latin typeface="微软雅黑" panose="020B0503020204020204" pitchFamily="34" charset="-122"/>
                <a:ea typeface="微软雅黑" panose="020B0503020204020204" pitchFamily="34" charset="-122"/>
              </a:rPr>
              <a:t>而 </a:t>
            </a:r>
            <a:r>
              <a:rPr lang="en-US" altLang="zh-CN" sz="1600" b="1" dirty="0">
                <a:solidFill>
                  <a:srgbClr val="CC00CC"/>
                </a:solidFill>
                <a:latin typeface="微软雅黑" panose="020B0503020204020204" pitchFamily="34" charset="-122"/>
                <a:ea typeface="微软雅黑" panose="020B0503020204020204" pitchFamily="34" charset="-122"/>
              </a:rPr>
              <a:t>0 </a:t>
            </a:r>
            <a:r>
              <a:rPr lang="zh-CN" altLang="en-US" sz="1600" b="1" dirty="0">
                <a:solidFill>
                  <a:srgbClr val="CC00CC"/>
                </a:solidFill>
                <a:latin typeface="微软雅黑" panose="020B0503020204020204" pitchFamily="34" charset="-122"/>
                <a:ea typeface="微软雅黑" panose="020B0503020204020204" pitchFamily="34" charset="-122"/>
              </a:rPr>
              <a:t>也可能变成 </a:t>
            </a:r>
            <a:r>
              <a:rPr lang="en-US" altLang="zh-CN" sz="1600" b="1" dirty="0">
                <a:solidFill>
                  <a:srgbClr val="CC00CC"/>
                </a:solidFill>
                <a:latin typeface="微软雅黑" panose="020B0503020204020204" pitchFamily="34" charset="-122"/>
                <a:ea typeface="微软雅黑" panose="020B0503020204020204" pitchFamily="34" charset="-122"/>
              </a:rPr>
              <a:t>1</a:t>
            </a:r>
            <a:r>
              <a:rPr lang="zh-CN" altLang="en-US" sz="1600" b="1" dirty="0">
                <a:solidFill>
                  <a:srgbClr val="CC00CC"/>
                </a:solidFill>
                <a:latin typeface="微软雅黑" panose="020B0503020204020204" pitchFamily="34" charset="-122"/>
                <a:ea typeface="微软雅黑" panose="020B0503020204020204" pitchFamily="34" charset="-122"/>
              </a:rPr>
              <a:t>。</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1208440"/>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一段时间内，传输错误的比特占所传输比特总数的比率称为</a:t>
            </a:r>
            <a:r>
              <a:rPr lang="zh-CN" altLang="en-US" sz="2000" b="1" dirty="0">
                <a:solidFill>
                  <a:srgbClr val="0000FF"/>
                </a:solidFill>
                <a:latin typeface="微软雅黑" panose="020B0503020204020204" pitchFamily="34" charset="-122"/>
                <a:ea typeface="微软雅黑" panose="020B0503020204020204" pitchFamily="34" charset="-122"/>
              </a:rPr>
              <a:t>误码率 </a:t>
            </a:r>
            <a:r>
              <a:rPr lang="en-US" altLang="zh-CN" sz="2000" b="1" dirty="0">
                <a:latin typeface="微软雅黑" panose="020B0503020204020204" pitchFamily="34" charset="-122"/>
                <a:ea typeface="微软雅黑" panose="020B0503020204020204" pitchFamily="34" charset="-122"/>
              </a:rPr>
              <a:t>BER (Bit Error Rate)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误码率与信噪比有很大的关系。</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为了保证数据传输的可靠性，在计算机网络传输数据时，必须采用各种差错检测措施。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在数据链路层传送的帧中，广泛使用了</a:t>
            </a:r>
            <a:r>
              <a:rPr lang="zh-CN" altLang="en-US" sz="2000" b="1" dirty="0" smtClean="0">
                <a:solidFill>
                  <a:srgbClr val="0000FF"/>
                </a:solidFill>
                <a:latin typeface="微软雅黑" panose="020B0503020204020204" pitchFamily="34" charset="-122"/>
                <a:ea typeface="微软雅黑" panose="020B0503020204020204" pitchFamily="34" charset="-122"/>
              </a:rPr>
              <a:t>循环冗余检验</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的检错技术。</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202481"/>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9046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39081"/>
            <a:ext cx="2492990"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循环冗余检验的</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613754"/>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613754"/>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539878"/>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756437" y="1339043"/>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12" name="矩形 11"/>
          <p:cNvSpPr/>
          <p:nvPr/>
        </p:nvSpPr>
        <p:spPr>
          <a:xfrm>
            <a:off x="3499167" y="1339043"/>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201896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0560" y="2838763"/>
            <a:ext cx="78579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 </a:t>
            </a: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539878"/>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162654"/>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230560" y="3689371"/>
            <a:ext cx="679713"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0616" y="1336537"/>
            <a:ext cx="3696515" cy="2208297"/>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在发送端，先把数据划分为组。假定每组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然后一起</a:t>
            </a:r>
            <a:r>
              <a:rPr lang="zh-CN" altLang="en-US" sz="2000" b="1" dirty="0" smtClean="0">
                <a:solidFill>
                  <a:prstClr val="black"/>
                </a:solidFill>
                <a:latin typeface="微软雅黑" panose="020B0503020204020204" pitchFamily="34" charset="-122"/>
                <a:ea typeface="微软雅黑" panose="020B0503020204020204" pitchFamily="34" charset="-122"/>
              </a:rPr>
              <a:t>发送出去。 </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1631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11777"/>
            <a:ext cx="172354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冗余码的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1559570"/>
            <a:ext cx="8129015"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得到的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而</a:t>
            </a:r>
            <a:r>
              <a:rPr lang="zh-CN" altLang="en-US" sz="2000" b="1" dirty="0">
                <a:solidFill>
                  <a:srgbClr val="0000FF"/>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将余数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C00CC"/>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466344" y="70794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656563"/>
            <a:ext cx="172354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冗余码的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8" name="矩形 7"/>
          <p:cNvSpPr/>
          <p:nvPr/>
        </p:nvSpPr>
        <p:spPr>
          <a:xfrm>
            <a:off x="646171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766331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336064" y="2740273"/>
            <a:ext cx="646331" cy="276999"/>
          </a:xfrm>
          <a:prstGeom prst="rect">
            <a:avLst/>
          </a:prstGeom>
        </p:spPr>
        <p:txBody>
          <a:bodyPr wrap="none">
            <a:spAutoFit/>
          </a:bodyPr>
          <a:lstStyle/>
          <a:p>
            <a:pPr algn="ctr"/>
            <a:r>
              <a:rPr lang="zh-CN" altLang="en-US" sz="1200" b="1" dirty="0" smtClean="0">
                <a:latin typeface="微软雅黑" panose="020B0503020204020204" pitchFamily="34" charset="-122"/>
                <a:ea typeface="微软雅黑" panose="020B0503020204020204" pitchFamily="34" charset="-122"/>
              </a:rPr>
              <a:t>余数 </a:t>
            </a:r>
            <a:r>
              <a:rPr lang="en-US" altLang="zh-CN" sz="1200" b="1" i="1" dirty="0" smtClean="0">
                <a:latin typeface="微软雅黑" panose="020B0503020204020204" pitchFamily="34" charset="-122"/>
                <a:ea typeface="微软雅黑" panose="020B0503020204020204" pitchFamily="34" charset="-122"/>
              </a:rPr>
              <a:t>R</a:t>
            </a:r>
            <a:endParaRPr lang="zh-CN" altLang="en-US" sz="1200" b="1" i="1" dirty="0">
              <a:latin typeface="微软雅黑" panose="020B0503020204020204" pitchFamily="34" charset="-122"/>
              <a:ea typeface="微软雅黑" panose="020B0503020204020204" pitchFamily="34" charset="-122"/>
            </a:endParaRPr>
          </a:p>
        </p:txBody>
      </p:sp>
      <p:sp>
        <p:nvSpPr>
          <p:cNvPr id="19" name="矩形 18"/>
          <p:cNvSpPr/>
          <p:nvPr/>
        </p:nvSpPr>
        <p:spPr>
          <a:xfrm>
            <a:off x="7651476"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286220"/>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286220"/>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a:xfrm>
            <a:off x="113943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en-US" altLang="zh-CN" sz="1400" b="1"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23350" y="3581284"/>
            <a:ext cx="2191551" cy="461665"/>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若余数</a:t>
            </a:r>
            <a:r>
              <a:rPr lang="en-US" altLang="zh-CN" sz="1200" b="1" dirty="0" smtClean="0">
                <a:latin typeface="微软雅黑" panose="020B0503020204020204" pitchFamily="34" charset="-122"/>
                <a:ea typeface="微软雅黑" panose="020B0503020204020204" pitchFamily="34" charset="-122"/>
              </a:rPr>
              <a:t>=0</a:t>
            </a:r>
            <a:r>
              <a:rPr lang="zh-CN" altLang="en-US" sz="1200" b="1" dirty="0" smtClean="0">
                <a:latin typeface="微软雅黑" panose="020B0503020204020204" pitchFamily="34" charset="-122"/>
                <a:ea typeface="微软雅黑" panose="020B0503020204020204" pitchFamily="34" charset="-122"/>
              </a:rPr>
              <a:t>，接受</a:t>
            </a:r>
            <a:endParaRPr lang="en-US" altLang="zh-CN" sz="1200" b="1" dirty="0" smtClean="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若余数</a:t>
            </a:r>
            <a:r>
              <a:rPr lang="zh-CN" altLang="en-US" sz="1200" b="1" dirty="0" smtClean="0">
                <a:latin typeface="微软雅黑" panose="020B0503020204020204" pitchFamily="34" charset="-122"/>
                <a:ea typeface="微软雅黑" panose="020B0503020204020204" pitchFamily="34" charset="-122"/>
              </a:rPr>
              <a:t>≠</a:t>
            </a:r>
            <a:r>
              <a:rPr lang="en-US" altLang="zh-CN" sz="1200" b="1" dirty="0" smtClean="0">
                <a:latin typeface="微软雅黑" panose="020B0503020204020204" pitchFamily="34" charset="-122"/>
                <a:ea typeface="微软雅黑" panose="020B0503020204020204" pitchFamily="34" charset="-122"/>
              </a:rPr>
              <a:t>0</a:t>
            </a:r>
            <a:r>
              <a:rPr lang="zh-CN" altLang="en-US" sz="1200" b="1" dirty="0" smtClean="0">
                <a:latin typeface="微软雅黑" panose="020B0503020204020204" pitchFamily="34" charset="-122"/>
                <a:ea typeface="微软雅黑" panose="020B0503020204020204" pitchFamily="34" charset="-122"/>
              </a:rPr>
              <a:t>，丢弃</a:t>
            </a:r>
            <a:endParaRPr lang="zh-CN" altLang="en-US" sz="1200" b="1"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H="1">
            <a:off x="5662084"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31237"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6" y="963359"/>
            <a:ext cx="8129014"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21119"/>
            <a:ext cx="445205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接收端对收到的每一帧进行 </a:t>
            </a:r>
            <a:r>
              <a:rPr lang="en-US" altLang="zh-CN" sz="2000" b="1" dirty="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检验</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6" y="1359768"/>
            <a:ext cx="8302750"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若得出的余数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 0</a:t>
            </a:r>
            <a:r>
              <a:rPr lang="zh-CN" altLang="en-US" sz="2000" b="1" dirty="0">
                <a:latin typeface="微软雅黑" panose="020B0503020204020204" pitchFamily="34" charset="-122"/>
                <a:ea typeface="微软雅黑" panose="020B0503020204020204" pitchFamily="34" charset="-122"/>
              </a:rPr>
              <a:t>，则判定这个帧没有差错，就</a:t>
            </a:r>
            <a:r>
              <a:rPr lang="zh-CN" altLang="en-US" sz="2000" b="1" dirty="0">
                <a:solidFill>
                  <a:srgbClr val="0000FF"/>
                </a:solidFill>
                <a:latin typeface="微软雅黑" panose="020B0503020204020204" pitchFamily="34" charset="-122"/>
                <a:ea typeface="微软雅黑" panose="020B0503020204020204" pitchFamily="34" charset="-122"/>
              </a:rPr>
              <a:t>接受</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若余数 </a:t>
            </a:r>
            <a:r>
              <a:rPr lang="en-US" altLang="zh-CN" sz="2000" b="1" i="1" dirty="0" smtClean="0">
                <a:latin typeface="微软雅黑" panose="020B0503020204020204" pitchFamily="34" charset="-122"/>
                <a:ea typeface="微软雅黑" panose="020B0503020204020204" pitchFamily="34" charset="-122"/>
              </a:rPr>
              <a:t>R</a:t>
            </a:r>
            <a:r>
              <a:rPr lang="en-US" altLang="zh-CN" sz="2000" b="1" dirty="0" smtClean="0">
                <a:latin typeface="微软雅黑" panose="020B0503020204020204" pitchFamily="34" charset="-122"/>
                <a:ea typeface="微软雅黑" panose="020B0503020204020204" pitchFamily="34" charset="-122"/>
              </a:rPr>
              <a:t> ≠ 0</a:t>
            </a:r>
            <a:r>
              <a:rPr lang="zh-CN" altLang="en-US" sz="2000" b="1" dirty="0">
                <a:latin typeface="微软雅黑" panose="020B0503020204020204" pitchFamily="34" charset="-122"/>
                <a:ea typeface="微软雅黑" panose="020B0503020204020204" pitchFamily="34" charset="-122"/>
              </a:rPr>
              <a:t>，则判定这个帧有差错，就</a:t>
            </a:r>
            <a:r>
              <a:rPr lang="zh-CN" altLang="en-US" sz="2000" b="1" dirty="0">
                <a:solidFill>
                  <a:srgbClr val="0000FF"/>
                </a:solidFill>
                <a:latin typeface="微软雅黑" panose="020B0503020204020204" pitchFamily="34" charset="-122"/>
                <a:ea typeface="微软雅黑" panose="020B0503020204020204" pitchFamily="34" charset="-122"/>
              </a:rPr>
              <a:t>丢弃</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但这种检测方法并不能确定究竟是哪一个或哪几个比特出现了差错。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只要经过严格的挑选，并使用位数足够多的除数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，那么出现检测不到的差错的概率就很小很小。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957566"/>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06182"/>
            <a:ext cx="231345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冗余码的计算举例 </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1353975"/>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现在 </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6,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 101001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设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3, </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 1101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被除数是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 101001000</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运算的结果是：</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 110101</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余数</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 001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把余数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0000FF"/>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添加在数据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的后面发送出去。发送的数据是：</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101001001</a:t>
            </a:r>
            <a:r>
              <a:rPr lang="zh-CN" altLang="en-US" sz="2000" b="1" dirty="0">
                <a:latin typeface="微软雅黑" panose="020B0503020204020204" pitchFamily="34" charset="-122"/>
                <a:ea typeface="微软雅黑" panose="020B0503020204020204" pitchFamily="34" charset="-122"/>
              </a:rPr>
              <a:t>，共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循环冗余检验的原理</a:t>
            </a:r>
            <a:r>
              <a:rPr lang="zh-CN" altLang="en-US" sz="2000" b="1" dirty="0" smtClean="0">
                <a:latin typeface="微软雅黑" panose="020B0503020204020204" pitchFamily="34" charset="-122"/>
                <a:ea typeface="微软雅黑" panose="020B0503020204020204" pitchFamily="34" charset="-122"/>
              </a:rPr>
              <a:t>说明</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001</a:t>
              </a:r>
              <a:endParaRPr lang="en-US" altLang="zh-CN" sz="1500" b="1" dirty="0">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773570" y="1932390"/>
            <a:ext cx="2690979"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原始数据 </a:t>
            </a:r>
            <a:r>
              <a:rPr lang="en-US" altLang="zh-CN" sz="1600" b="1" i="1" dirty="0">
                <a:solidFill>
                  <a:schemeClr val="tx1"/>
                </a:solidFill>
                <a:latin typeface="微软雅黑" panose="020B0503020204020204" pitchFamily="34" charset="-122"/>
                <a:ea typeface="微软雅黑" panose="020B0503020204020204" pitchFamily="34" charset="-122"/>
              </a:rPr>
              <a:t>M</a:t>
            </a:r>
            <a:r>
              <a:rPr lang="en-US" altLang="zh-CN" sz="1600" b="1" dirty="0">
                <a:solidFill>
                  <a:schemeClr val="tx1"/>
                </a:solidFill>
                <a:latin typeface="微软雅黑" panose="020B0503020204020204" pitchFamily="34" charset="-122"/>
                <a:ea typeface="微软雅黑" panose="020B0503020204020204" pitchFamily="34" charset="-122"/>
              </a:rPr>
              <a:t> = 101001</a:t>
            </a:r>
            <a:endParaRPr lang="en-US" altLang="zh-CN" sz="1600"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除数 </a:t>
            </a:r>
            <a:r>
              <a:rPr lang="en-US" altLang="zh-CN" sz="1600" b="1" i="1" dirty="0">
                <a:solidFill>
                  <a:schemeClr val="tx1"/>
                </a:solidFill>
                <a:latin typeface="微软雅黑" panose="020B0503020204020204" pitchFamily="34" charset="-122"/>
                <a:ea typeface="微软雅黑" panose="020B0503020204020204" pitchFamily="34" charset="-122"/>
              </a:rPr>
              <a:t>P</a:t>
            </a:r>
            <a:r>
              <a:rPr lang="en-US" altLang="zh-CN" sz="1600" b="1" dirty="0">
                <a:solidFill>
                  <a:schemeClr val="tx1"/>
                </a:solidFill>
                <a:latin typeface="微软雅黑" panose="020B0503020204020204" pitchFamily="34" charset="-122"/>
                <a:ea typeface="微软雅黑" panose="020B0503020204020204" pitchFamily="34" charset="-122"/>
              </a:rPr>
              <a:t> = 1101</a:t>
            </a:r>
            <a:endParaRPr lang="en-US" altLang="zh-CN" sz="1600"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sz="1600"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得到：</a:t>
            </a:r>
            <a:endParaRPr lang="en-US" altLang="zh-CN" sz="1600"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sz="1600" b="1" dirty="0">
                <a:solidFill>
                  <a:schemeClr val="tx1"/>
                </a:solidFill>
                <a:latin typeface="微软雅黑" panose="020B0503020204020204" pitchFamily="34" charset="-122"/>
                <a:ea typeface="微软雅黑" panose="020B0503020204020204" pitchFamily="34" charset="-122"/>
              </a:rPr>
              <a:t>发送数据 </a:t>
            </a:r>
            <a:r>
              <a:rPr lang="en-US" altLang="zh-CN" sz="1600" b="1" dirty="0">
                <a:solidFill>
                  <a:schemeClr val="tx1"/>
                </a:solidFill>
                <a:latin typeface="微软雅黑" panose="020B0503020204020204" pitchFamily="34" charset="-122"/>
                <a:ea typeface="微软雅黑" panose="020B0503020204020204" pitchFamily="34" charset="-122"/>
              </a:rPr>
              <a:t>= 101001</a:t>
            </a:r>
            <a:r>
              <a:rPr lang="en-US" altLang="zh-CN" sz="1600" b="1" dirty="0">
                <a:solidFill>
                  <a:srgbClr val="FF0000"/>
                </a:solidFill>
                <a:latin typeface="微软雅黑" panose="020B0503020204020204" pitchFamily="34" charset="-122"/>
                <a:ea typeface="微软雅黑" panose="020B0503020204020204" pitchFamily="34" charset="-122"/>
              </a:rPr>
              <a:t>001</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736725" y="1519238"/>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1" name="Freeform 50"/>
          <p:cNvSpPr/>
          <p:nvPr/>
        </p:nvSpPr>
        <p:spPr bwMode="auto">
          <a:xfrm>
            <a:off x="1736725" y="17684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Freeform 59"/>
          <p:cNvSpPr/>
          <p:nvPr/>
        </p:nvSpPr>
        <p:spPr bwMode="auto">
          <a:xfrm>
            <a:off x="1736725" y="208121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 name="Freeform 60"/>
          <p:cNvSpPr/>
          <p:nvPr/>
        </p:nvSpPr>
        <p:spPr bwMode="auto">
          <a:xfrm>
            <a:off x="1736725" y="239395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 name="Freeform 61"/>
          <p:cNvSpPr/>
          <p:nvPr/>
        </p:nvSpPr>
        <p:spPr bwMode="auto">
          <a:xfrm>
            <a:off x="1736725" y="270668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 name="Freeform 62"/>
          <p:cNvSpPr/>
          <p:nvPr/>
        </p:nvSpPr>
        <p:spPr bwMode="auto">
          <a:xfrm>
            <a:off x="1735138" y="301783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63"/>
          <p:cNvSpPr/>
          <p:nvPr/>
        </p:nvSpPr>
        <p:spPr bwMode="auto">
          <a:xfrm>
            <a:off x="1733550" y="33305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2203450" y="1674813"/>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138" name="Text Box 23"/>
          <p:cNvSpPr txBox="1">
            <a:spLocks noChangeArrowheads="1"/>
          </p:cNvSpPr>
          <p:nvPr/>
        </p:nvSpPr>
        <p:spPr bwMode="auto">
          <a:xfrm>
            <a:off x="2182813" y="2557463"/>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运输层</a:t>
            </a:r>
            <a:endParaRPr kumimoji="1" lang="zh-CN" altLang="en-US" sz="1100" b="1">
              <a:latin typeface="微软雅黑" panose="020B0503020204020204" pitchFamily="34" charset="-122"/>
              <a:ea typeface="微软雅黑" panose="020B0503020204020204" pitchFamily="34" charset="-122"/>
            </a:endParaRPr>
          </a:p>
        </p:txBody>
      </p:sp>
      <p:sp>
        <p:nvSpPr>
          <p:cNvPr id="139" name="Text Box 24"/>
          <p:cNvSpPr txBox="1">
            <a:spLocks noChangeArrowheads="1"/>
          </p:cNvSpPr>
          <p:nvPr/>
        </p:nvSpPr>
        <p:spPr bwMode="auto">
          <a:xfrm>
            <a:off x="2190750" y="2901950"/>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140" name="Text Box 54"/>
          <p:cNvSpPr txBox="1">
            <a:spLocks noChangeArrowheads="1"/>
          </p:cNvSpPr>
          <p:nvPr/>
        </p:nvSpPr>
        <p:spPr bwMode="auto">
          <a:xfrm>
            <a:off x="2190750" y="197485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141" name="Text Box 55"/>
          <p:cNvSpPr txBox="1">
            <a:spLocks noChangeArrowheads="1"/>
          </p:cNvSpPr>
          <p:nvPr/>
        </p:nvSpPr>
        <p:spPr bwMode="auto">
          <a:xfrm>
            <a:off x="2190750" y="228758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142" name="Text Box 56"/>
          <p:cNvSpPr txBox="1">
            <a:spLocks noChangeArrowheads="1"/>
          </p:cNvSpPr>
          <p:nvPr/>
        </p:nvSpPr>
        <p:spPr bwMode="auto">
          <a:xfrm>
            <a:off x="2087563" y="3209925"/>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C00CC"/>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C00CC"/>
              </a:solidFill>
              <a:latin typeface="微软雅黑" panose="020B0503020204020204" pitchFamily="34" charset="-122"/>
              <a:ea typeface="微软雅黑" panose="020B0503020204020204" pitchFamily="34" charset="-122"/>
            </a:endParaRPr>
          </a:p>
        </p:txBody>
      </p:sp>
      <p:sp>
        <p:nvSpPr>
          <p:cNvPr id="143" name="Text Box 57"/>
          <p:cNvSpPr txBox="1">
            <a:spLocks noChangeArrowheads="1"/>
          </p:cNvSpPr>
          <p:nvPr/>
        </p:nvSpPr>
        <p:spPr bwMode="auto">
          <a:xfrm>
            <a:off x="2190750" y="3533775"/>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144" name="Text Box 43"/>
          <p:cNvSpPr txBox="1">
            <a:spLocks noChangeArrowheads="1"/>
          </p:cNvSpPr>
          <p:nvPr/>
        </p:nvSpPr>
        <p:spPr bwMode="auto">
          <a:xfrm>
            <a:off x="1798638" y="1498600"/>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145" name="Text Box 13"/>
          <p:cNvSpPr txBox="1">
            <a:spLocks noChangeArrowheads="1"/>
          </p:cNvSpPr>
          <p:nvPr/>
        </p:nvSpPr>
        <p:spPr bwMode="auto">
          <a:xfrm>
            <a:off x="1701800" y="1182688"/>
            <a:ext cx="1450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a:solidFill>
                  <a:srgbClr val="1956B9"/>
                </a:solidFill>
                <a:latin typeface="微软雅黑" panose="020B0503020204020204" pitchFamily="34" charset="-122"/>
                <a:ea typeface="微软雅黑" panose="020B0503020204020204" pitchFamily="34" charset="-122"/>
              </a:rPr>
              <a:t>OSI </a:t>
            </a:r>
            <a:r>
              <a:rPr kumimoji="1" lang="zh-CN" altLang="en-US" sz="1400" b="1">
                <a:solidFill>
                  <a:srgbClr val="1956B9"/>
                </a:solidFill>
                <a:latin typeface="微软雅黑" panose="020B0503020204020204" pitchFamily="34" charset="-122"/>
                <a:ea typeface="微软雅黑" panose="020B0503020204020204" pitchFamily="34" charset="-122"/>
              </a:rPr>
              <a:t>的体系结构</a:t>
            </a:r>
            <a:endParaRPr kumimoji="1" lang="zh-CN" altLang="en-US" sz="1400" b="1">
              <a:solidFill>
                <a:srgbClr val="1956B9"/>
              </a:solidFill>
              <a:latin typeface="微软雅黑" panose="020B0503020204020204" pitchFamily="34" charset="-122"/>
              <a:ea typeface="微软雅黑" panose="020B0503020204020204" pitchFamily="34" charset="-122"/>
            </a:endParaRPr>
          </a:p>
        </p:txBody>
      </p:sp>
      <p:sp>
        <p:nvSpPr>
          <p:cNvPr id="146" name="AutoShape 66"/>
          <p:cNvSpPr>
            <a:spLocks noChangeArrowheads="1"/>
          </p:cNvSpPr>
          <p:nvPr/>
        </p:nvSpPr>
        <p:spPr bwMode="auto">
          <a:xfrm>
            <a:off x="3438525" y="1487488"/>
            <a:ext cx="1739900"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47" name="Freeform 69"/>
          <p:cNvSpPr/>
          <p:nvPr/>
        </p:nvSpPr>
        <p:spPr bwMode="auto">
          <a:xfrm>
            <a:off x="3433763" y="238442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Freeform 70"/>
          <p:cNvSpPr/>
          <p:nvPr/>
        </p:nvSpPr>
        <p:spPr bwMode="auto">
          <a:xfrm>
            <a:off x="3433763" y="269398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Freeform 71"/>
          <p:cNvSpPr/>
          <p:nvPr/>
        </p:nvSpPr>
        <p:spPr bwMode="auto">
          <a:xfrm>
            <a:off x="3433763" y="302577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908425" y="173990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151" name="Text Box 15"/>
          <p:cNvSpPr txBox="1">
            <a:spLocks noChangeArrowheads="1"/>
          </p:cNvSpPr>
          <p:nvPr/>
        </p:nvSpPr>
        <p:spPr bwMode="auto">
          <a:xfrm>
            <a:off x="3814763" y="32702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网络接口层</a:t>
            </a:r>
            <a:endParaRPr kumimoji="1" lang="zh-CN" altLang="en-US" sz="1100" b="1">
              <a:latin typeface="微软雅黑" panose="020B0503020204020204" pitchFamily="34" charset="-122"/>
              <a:ea typeface="微软雅黑" panose="020B0503020204020204" pitchFamily="34" charset="-122"/>
            </a:endParaRPr>
          </a:p>
        </p:txBody>
      </p:sp>
      <p:sp>
        <p:nvSpPr>
          <p:cNvPr id="152" name="Text Box 9"/>
          <p:cNvSpPr txBox="1">
            <a:spLocks noChangeArrowheads="1"/>
          </p:cNvSpPr>
          <p:nvPr/>
        </p:nvSpPr>
        <p:spPr bwMode="auto">
          <a:xfrm>
            <a:off x="3857625" y="2905125"/>
            <a:ext cx="790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网际层 </a:t>
            </a:r>
            <a:r>
              <a:rPr kumimoji="1" lang="en-US" altLang="zh-CN" sz="1100" b="1">
                <a:latin typeface="微软雅黑" panose="020B0503020204020204" pitchFamily="34" charset="-122"/>
                <a:ea typeface="微软雅黑" panose="020B0503020204020204" pitchFamily="34" charset="-122"/>
              </a:rPr>
              <a:t>IP</a:t>
            </a:r>
            <a:endParaRPr kumimoji="1" lang="en-US" altLang="zh-CN" sz="1100" b="1">
              <a:latin typeface="微软雅黑" panose="020B0503020204020204" pitchFamily="34" charset="-122"/>
              <a:ea typeface="微软雅黑" panose="020B0503020204020204" pitchFamily="34" charset="-122"/>
            </a:endParaRPr>
          </a:p>
        </p:txBody>
      </p:sp>
      <p:sp>
        <p:nvSpPr>
          <p:cNvPr id="153" name="Text Box 16"/>
          <p:cNvSpPr txBox="1">
            <a:spLocks noChangeArrowheads="1"/>
          </p:cNvSpPr>
          <p:nvPr/>
        </p:nvSpPr>
        <p:spPr bwMode="auto">
          <a:xfrm>
            <a:off x="3371850" y="2000250"/>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a:latin typeface="微软雅黑" panose="020B0503020204020204" pitchFamily="34" charset="-122"/>
                <a:ea typeface="微软雅黑" panose="020B0503020204020204" pitchFamily="34" charset="-122"/>
              </a:rPr>
              <a:t>(</a:t>
            </a:r>
            <a:r>
              <a:rPr kumimoji="1" lang="zh-CN" altLang="en-US" sz="1100" b="1">
                <a:latin typeface="微软雅黑" panose="020B0503020204020204" pitchFamily="34" charset="-122"/>
                <a:ea typeface="微软雅黑" panose="020B0503020204020204" pitchFamily="34" charset="-122"/>
              </a:rPr>
              <a:t>各种应用层协议，如</a:t>
            </a:r>
            <a:endParaRPr kumimoji="1" lang="zh-CN" altLang="en-US" sz="1100" b="1">
              <a:latin typeface="微软雅黑" panose="020B0503020204020204" pitchFamily="34" charset="-122"/>
              <a:ea typeface="微软雅黑" panose="020B0503020204020204" pitchFamily="34" charset="-122"/>
            </a:endParaRPr>
          </a:p>
          <a:p>
            <a:pPr algn="ctr"/>
            <a:r>
              <a:rPr kumimoji="1" lang="en-US" altLang="zh-CN" sz="1100" b="1">
                <a:latin typeface="微软雅黑" panose="020B0503020204020204" pitchFamily="34" charset="-122"/>
                <a:ea typeface="微软雅黑" panose="020B0503020204020204" pitchFamily="34" charset="-122"/>
              </a:rPr>
              <a:t>DNS, HTTP, SMTP </a:t>
            </a:r>
            <a:r>
              <a:rPr kumimoji="1" lang="zh-CN" altLang="zh-CN" sz="1100" b="1">
                <a:latin typeface="微软雅黑" panose="020B0503020204020204" pitchFamily="34" charset="-122"/>
                <a:ea typeface="微软雅黑" panose="020B0503020204020204" pitchFamily="34" charset="-122"/>
              </a:rPr>
              <a:t>等</a:t>
            </a:r>
            <a:r>
              <a:rPr kumimoji="1" lang="en-US" altLang="zh-CN" sz="1100" b="1">
                <a:latin typeface="微软雅黑" panose="020B0503020204020204" pitchFamily="34" charset="-122"/>
                <a:ea typeface="微软雅黑" panose="020B0503020204020204" pitchFamily="34" charset="-122"/>
              </a:rPr>
              <a:t>)</a:t>
            </a:r>
            <a:endParaRPr kumimoji="1" lang="en-US" altLang="zh-CN" sz="1100" b="1">
              <a:latin typeface="微软雅黑" panose="020B0503020204020204" pitchFamily="34" charset="-122"/>
              <a:ea typeface="微软雅黑" panose="020B0503020204020204" pitchFamily="34" charset="-122"/>
            </a:endParaRPr>
          </a:p>
        </p:txBody>
      </p:sp>
      <p:sp>
        <p:nvSpPr>
          <p:cNvPr id="154" name="Text Box 41"/>
          <p:cNvSpPr txBox="1">
            <a:spLocks noChangeArrowheads="1"/>
          </p:cNvSpPr>
          <p:nvPr/>
        </p:nvSpPr>
        <p:spPr bwMode="auto">
          <a:xfrm>
            <a:off x="3432175" y="2605088"/>
            <a:ext cx="1573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a:latin typeface="微软雅黑" panose="020B0503020204020204" pitchFamily="34" charset="-122"/>
                <a:ea typeface="微软雅黑" panose="020B0503020204020204" pitchFamily="34" charset="-122"/>
              </a:rPr>
              <a:t>运输层 </a:t>
            </a:r>
            <a:r>
              <a:rPr kumimoji="1" lang="en-US" altLang="zh-CN" sz="1100" b="1">
                <a:latin typeface="微软雅黑" panose="020B0503020204020204" pitchFamily="34" charset="-122"/>
                <a:ea typeface="微软雅黑" panose="020B0503020204020204" pitchFamily="34" charset="-122"/>
              </a:rPr>
              <a:t>(TCP </a:t>
            </a:r>
            <a:r>
              <a:rPr kumimoji="1" lang="zh-CN" altLang="en-US" sz="1100" b="1">
                <a:latin typeface="微软雅黑" panose="020B0503020204020204" pitchFamily="34" charset="-122"/>
                <a:ea typeface="微软雅黑" panose="020B0503020204020204" pitchFamily="34" charset="-122"/>
              </a:rPr>
              <a:t>或 </a:t>
            </a:r>
            <a:r>
              <a:rPr kumimoji="1" lang="en-US" altLang="zh-CN" sz="1100" b="1">
                <a:latin typeface="微软雅黑" panose="020B0503020204020204" pitchFamily="34" charset="-122"/>
                <a:ea typeface="微软雅黑" panose="020B0503020204020204" pitchFamily="34" charset="-122"/>
              </a:rPr>
              <a:t>UDP)</a:t>
            </a:r>
            <a:endParaRPr kumimoji="1" lang="en-US" altLang="zh-CN" sz="1100" b="1">
              <a:latin typeface="微软雅黑" panose="020B0503020204020204" pitchFamily="34" charset="-122"/>
              <a:ea typeface="微软雅黑" panose="020B0503020204020204" pitchFamily="34" charset="-122"/>
            </a:endParaRPr>
          </a:p>
        </p:txBody>
      </p:sp>
      <p:sp>
        <p:nvSpPr>
          <p:cNvPr id="155" name="Text Box 12"/>
          <p:cNvSpPr txBox="1">
            <a:spLocks noChangeArrowheads="1"/>
          </p:cNvSpPr>
          <p:nvPr/>
        </p:nvSpPr>
        <p:spPr bwMode="auto">
          <a:xfrm>
            <a:off x="3392488" y="1171575"/>
            <a:ext cx="174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a:latin typeface="微软雅黑" panose="020B0503020204020204" pitchFamily="34" charset="-122"/>
                <a:ea typeface="微软雅黑" panose="020B0503020204020204" pitchFamily="34" charset="-122"/>
              </a:rPr>
              <a:t>TCP/IP </a:t>
            </a:r>
            <a:r>
              <a:rPr kumimoji="1" lang="zh-CN" altLang="en-US" sz="1400" b="1">
                <a:latin typeface="微软雅黑" panose="020B0503020204020204" pitchFamily="34" charset="-122"/>
                <a:ea typeface="微软雅黑" panose="020B0503020204020204" pitchFamily="34" charset="-122"/>
              </a:rPr>
              <a:t>的体系结构</a:t>
            </a:r>
            <a:endParaRPr kumimoji="1" lang="zh-CN" altLang="en-US" sz="1400" b="1">
              <a:latin typeface="微软雅黑" panose="020B0503020204020204" pitchFamily="34" charset="-122"/>
              <a:ea typeface="微软雅黑" panose="020B0503020204020204" pitchFamily="34" charset="-122"/>
            </a:endParaRPr>
          </a:p>
        </p:txBody>
      </p:sp>
      <p:sp>
        <p:nvSpPr>
          <p:cNvPr id="156" name="Text Box 95"/>
          <p:cNvSpPr txBox="1">
            <a:spLocks noChangeArrowheads="1"/>
          </p:cNvSpPr>
          <p:nvPr/>
        </p:nvSpPr>
        <p:spPr bwMode="auto">
          <a:xfrm>
            <a:off x="2097088" y="3821113"/>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(a)</a:t>
            </a:r>
            <a:endParaRPr kumimoji="1" lang="en-US" altLang="zh-CN" sz="1200" b="1">
              <a:latin typeface="微软雅黑" panose="020B0503020204020204" pitchFamily="34" charset="-122"/>
              <a:ea typeface="微软雅黑" panose="020B0503020204020204" pitchFamily="34" charset="-122"/>
            </a:endParaRPr>
          </a:p>
        </p:txBody>
      </p:sp>
      <p:sp>
        <p:nvSpPr>
          <p:cNvPr id="157" name="Text Box 96"/>
          <p:cNvSpPr txBox="1">
            <a:spLocks noChangeArrowheads="1"/>
          </p:cNvSpPr>
          <p:nvPr/>
        </p:nvSpPr>
        <p:spPr bwMode="auto">
          <a:xfrm>
            <a:off x="3959225" y="3821113"/>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(b)</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97"/>
          <p:cNvSpPr txBox="1">
            <a:spLocks noChangeArrowheads="1"/>
          </p:cNvSpPr>
          <p:nvPr/>
        </p:nvSpPr>
        <p:spPr bwMode="auto">
          <a:xfrm>
            <a:off x="6008688" y="382111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159" name="AutoShape 98"/>
          <p:cNvSpPr>
            <a:spLocks noChangeArrowheads="1"/>
          </p:cNvSpPr>
          <p:nvPr/>
        </p:nvSpPr>
        <p:spPr bwMode="auto">
          <a:xfrm>
            <a:off x="5573713" y="1511300"/>
            <a:ext cx="1338262" cy="2300288"/>
          </a:xfrm>
          <a:prstGeom prst="cube">
            <a:avLst>
              <a:gd name="adj" fmla="val 9144"/>
            </a:avLst>
          </a:prstGeom>
          <a:solidFill>
            <a:srgbClr val="FFC000"/>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60" name="Freeform 101"/>
          <p:cNvSpPr/>
          <p:nvPr/>
        </p:nvSpPr>
        <p:spPr bwMode="auto">
          <a:xfrm>
            <a:off x="5573713" y="238442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p:nvPr/>
        </p:nvSpPr>
        <p:spPr bwMode="auto">
          <a:xfrm>
            <a:off x="5573713" y="269716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p:nvPr/>
        </p:nvSpPr>
        <p:spPr bwMode="auto">
          <a:xfrm>
            <a:off x="5572125" y="300990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p:nvPr/>
        </p:nvSpPr>
        <p:spPr bwMode="auto">
          <a:xfrm>
            <a:off x="5570538" y="332263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6019800" y="258603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运输层</a:t>
            </a:r>
            <a:endParaRPr kumimoji="1" lang="zh-CN" altLang="en-US" sz="1100" b="1">
              <a:latin typeface="微软雅黑" panose="020B0503020204020204" pitchFamily="34" charset="-122"/>
              <a:ea typeface="微软雅黑" panose="020B0503020204020204" pitchFamily="34" charset="-122"/>
            </a:endParaRPr>
          </a:p>
        </p:txBody>
      </p:sp>
      <p:sp>
        <p:nvSpPr>
          <p:cNvPr id="165" name="Text Box 107"/>
          <p:cNvSpPr txBox="1">
            <a:spLocks noChangeArrowheads="1"/>
          </p:cNvSpPr>
          <p:nvPr/>
        </p:nvSpPr>
        <p:spPr bwMode="auto">
          <a:xfrm>
            <a:off x="6027738" y="2911475"/>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166" name="Text Box 108"/>
          <p:cNvSpPr txBox="1">
            <a:spLocks noChangeArrowheads="1"/>
          </p:cNvSpPr>
          <p:nvPr/>
        </p:nvSpPr>
        <p:spPr bwMode="auto">
          <a:xfrm>
            <a:off x="6027738" y="19081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167" name="Text Box 110"/>
          <p:cNvSpPr txBox="1">
            <a:spLocks noChangeArrowheads="1"/>
          </p:cNvSpPr>
          <p:nvPr/>
        </p:nvSpPr>
        <p:spPr bwMode="auto">
          <a:xfrm>
            <a:off x="5924550" y="32067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C00CC"/>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C00CC"/>
              </a:solidFill>
              <a:latin typeface="微软雅黑" panose="020B0503020204020204" pitchFamily="34" charset="-122"/>
              <a:ea typeface="微软雅黑" panose="020B0503020204020204" pitchFamily="34" charset="-122"/>
            </a:endParaRPr>
          </a:p>
        </p:txBody>
      </p:sp>
      <p:sp>
        <p:nvSpPr>
          <p:cNvPr id="168" name="Text Box 111"/>
          <p:cNvSpPr txBox="1">
            <a:spLocks noChangeArrowheads="1"/>
          </p:cNvSpPr>
          <p:nvPr/>
        </p:nvSpPr>
        <p:spPr bwMode="auto">
          <a:xfrm>
            <a:off x="6027738" y="35210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169" name="Text Box 112"/>
          <p:cNvSpPr txBox="1">
            <a:spLocks noChangeArrowheads="1"/>
          </p:cNvSpPr>
          <p:nvPr/>
        </p:nvSpPr>
        <p:spPr bwMode="auto">
          <a:xfrm>
            <a:off x="5635625" y="1517650"/>
            <a:ext cx="2714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90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sp>
        <p:nvSpPr>
          <p:cNvPr id="170" name="Text Box 113"/>
          <p:cNvSpPr txBox="1">
            <a:spLocks noChangeArrowheads="1"/>
          </p:cNvSpPr>
          <p:nvPr/>
        </p:nvSpPr>
        <p:spPr bwMode="auto">
          <a:xfrm>
            <a:off x="5299075" y="1166813"/>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anose="020B0503020204020204" pitchFamily="34" charset="-122"/>
                <a:ea typeface="微软雅黑" panose="020B0503020204020204" pitchFamily="34" charset="-122"/>
              </a:rPr>
              <a:t>五层协议的体系结构</a:t>
            </a:r>
            <a:endParaRPr lang="zh-CN" altLang="en-US" sz="14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71" name="Text Box 15"/>
          <p:cNvSpPr txBox="1">
            <a:spLocks noChangeArrowheads="1"/>
          </p:cNvSpPr>
          <p:nvPr/>
        </p:nvSpPr>
        <p:spPr bwMode="auto">
          <a:xfrm>
            <a:off x="3328988" y="3505200"/>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（这一层并没有具体内容）</a:t>
            </a:r>
            <a:endParaRPr kumimoji="1" lang="zh-CN" altLang="en-US" sz="1100" b="1">
              <a:latin typeface="微软雅黑" panose="020B0503020204020204" pitchFamily="34" charset="-122"/>
              <a:ea typeface="微软雅黑" panose="020B0503020204020204" pitchFamily="34" charset="-122"/>
            </a:endParaRPr>
          </a:p>
        </p:txBody>
      </p:sp>
      <p:sp>
        <p:nvSpPr>
          <p:cNvPr id="172" name="矩形 47"/>
          <p:cNvSpPr>
            <a:spLocks noChangeArrowheads="1"/>
          </p:cNvSpPr>
          <p:nvPr/>
        </p:nvSpPr>
        <p:spPr bwMode="auto">
          <a:xfrm>
            <a:off x="1096963" y="4057650"/>
            <a:ext cx="690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anose="020B0503020204020204" pitchFamily="34" charset="-122"/>
                <a:ea typeface="微软雅黑" panose="020B0503020204020204" pitchFamily="34" charset="-122"/>
              </a:rPr>
              <a:t>计算机网络体系结构：</a:t>
            </a:r>
            <a:r>
              <a:rPr lang="en-US" altLang="zh-CN" sz="1400" b="1">
                <a:solidFill>
                  <a:srgbClr val="0000FF"/>
                </a:solidFill>
                <a:latin typeface="微软雅黑" panose="020B0503020204020204" pitchFamily="34" charset="-122"/>
                <a:ea typeface="微软雅黑" panose="020B0503020204020204" pitchFamily="34" charset="-122"/>
              </a:rPr>
              <a:t>(a) OSI </a:t>
            </a:r>
            <a:r>
              <a:rPr lang="zh-CN" altLang="zh-CN" sz="1400" b="1">
                <a:solidFill>
                  <a:srgbClr val="0000FF"/>
                </a:solidFill>
                <a:latin typeface="微软雅黑" panose="020B0503020204020204" pitchFamily="34" charset="-122"/>
                <a:ea typeface="微软雅黑" panose="020B0503020204020204" pitchFamily="34" charset="-122"/>
              </a:rPr>
              <a:t>的七层协议；</a:t>
            </a:r>
            <a:r>
              <a:rPr lang="en-US" altLang="zh-CN" sz="1400" b="1">
                <a:solidFill>
                  <a:srgbClr val="0000FF"/>
                </a:solidFill>
                <a:latin typeface="微软雅黑" panose="020B0503020204020204" pitchFamily="34" charset="-122"/>
                <a:ea typeface="微软雅黑" panose="020B0503020204020204" pitchFamily="34" charset="-122"/>
              </a:rPr>
              <a:t>(b) TCP/IP </a:t>
            </a:r>
            <a:r>
              <a:rPr lang="zh-CN" altLang="zh-CN" sz="1400" b="1">
                <a:solidFill>
                  <a:srgbClr val="0000FF"/>
                </a:solidFill>
                <a:latin typeface="微软雅黑" panose="020B0503020204020204" pitchFamily="34" charset="-122"/>
                <a:ea typeface="微软雅黑" panose="020B0503020204020204" pitchFamily="34" charset="-122"/>
              </a:rPr>
              <a:t>的四层协议；</a:t>
            </a:r>
            <a:r>
              <a:rPr lang="en-US" altLang="zh-CN" sz="1400" b="1">
                <a:solidFill>
                  <a:srgbClr val="0000FF"/>
                </a:solidFill>
                <a:latin typeface="微软雅黑" panose="020B0503020204020204" pitchFamily="34" charset="-122"/>
                <a:ea typeface="微软雅黑" panose="020B0503020204020204" pitchFamily="34" charset="-122"/>
              </a:rPr>
              <a:t>(c) </a:t>
            </a:r>
            <a:r>
              <a:rPr lang="zh-CN" altLang="zh-CN" sz="1400" b="1">
                <a:solidFill>
                  <a:srgbClr val="0000FF"/>
                </a:solidFill>
                <a:latin typeface="微软雅黑" panose="020B0503020204020204" pitchFamily="34" charset="-122"/>
                <a:ea typeface="微软雅黑" panose="020B0503020204020204" pitchFamily="34" charset="-122"/>
              </a:rPr>
              <a:t>五层协议</a:t>
            </a:r>
            <a:endParaRPr lang="zh-CN" altLang="en-US" sz="1400" b="1">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2"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2"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2"/>
      <p:bldP spid="16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90597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863738"/>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1302387"/>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C00CC"/>
                </a:solidFill>
                <a:latin typeface="微软雅黑" panose="020B0503020204020204" pitchFamily="34" charset="-122"/>
                <a:ea typeface="微软雅黑" panose="020B0503020204020204" pitchFamily="34" charset="-122"/>
              </a:rPr>
              <a:t>并不等同</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83751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786128"/>
            <a:ext cx="121058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应当</a:t>
            </a:r>
            <a:r>
              <a:rPr lang="zh-CN" altLang="en-US" sz="2000" b="1" dirty="0" smtClean="0">
                <a:latin typeface="微软雅黑" panose="020B0503020204020204" pitchFamily="34" charset="-122"/>
                <a:ea typeface="微软雅黑" panose="020B0503020204020204" pitchFamily="34" charset="-122"/>
              </a:rPr>
              <a:t>注意</a:t>
            </a:r>
            <a:endParaRPr lang="zh-CN" altLang="en-US" sz="2000" b="1" dirty="0">
              <a:latin typeface="微软雅黑" panose="020B0503020204020204" pitchFamily="34" charset="-122"/>
              <a:ea typeface="微软雅黑" panose="020B0503020204020204" pitchFamily="34" charset="-122"/>
            </a:endParaRPr>
          </a:p>
        </p:txBody>
      </p:sp>
      <p:sp>
        <p:nvSpPr>
          <p:cNvPr id="100" name="矩形 99"/>
          <p:cNvSpPr/>
          <p:nvPr/>
        </p:nvSpPr>
        <p:spPr>
          <a:xfrm>
            <a:off x="466344" y="1168605"/>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“无差错接受”是指</a:t>
            </a:r>
            <a:r>
              <a:rPr lang="zh-CN" altLang="en-US" sz="2000" b="1" dirty="0">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也就是说：“凡是接收端数据链路层接受的帧都没有传输差错”（有差错的帧就丢弃而不接受）</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单纯</a:t>
            </a:r>
            <a:r>
              <a:rPr lang="zh-CN" altLang="en-US" sz="2000" b="1" dirty="0" smtClean="0">
                <a:solidFill>
                  <a:srgbClr val="0000FF"/>
                </a:solidFill>
                <a:latin typeface="微软雅黑" panose="020B0503020204020204" pitchFamily="34" charset="-122"/>
                <a:ea typeface="微软雅黑" panose="020B0503020204020204" pitchFamily="34" charset="-122"/>
              </a:rPr>
              <a:t>使用 </a:t>
            </a:r>
            <a:r>
              <a:rPr lang="en-US" altLang="zh-CN" sz="2000" b="1" dirty="0" smtClean="0">
                <a:solidFill>
                  <a:srgbClr val="0000FF"/>
                </a:solidFill>
                <a:latin typeface="微软雅黑" panose="020B0503020204020204" pitchFamily="34" charset="-122"/>
                <a:ea typeface="微软雅黑" panose="020B0503020204020204" pitchFamily="34" charset="-122"/>
              </a:rPr>
              <a:t>CRC </a:t>
            </a:r>
            <a:r>
              <a:rPr lang="zh-CN" altLang="en-US" sz="2000" b="1" dirty="0" smtClean="0">
                <a:solidFill>
                  <a:srgbClr val="0000FF"/>
                </a:solidFill>
                <a:latin typeface="微软雅黑" panose="020B0503020204020204" pitchFamily="34" charset="-122"/>
                <a:ea typeface="微软雅黑" panose="020B0503020204020204" pitchFamily="34" charset="-122"/>
              </a:rPr>
              <a:t>差错检测</a:t>
            </a:r>
            <a:r>
              <a:rPr lang="zh-CN" altLang="en-US" sz="2000" b="1" dirty="0">
                <a:solidFill>
                  <a:srgbClr val="0000FF"/>
                </a:solidFill>
                <a:latin typeface="微软雅黑" panose="020B0503020204020204" pitchFamily="34" charset="-122"/>
                <a:ea typeface="微软雅黑" panose="020B0503020204020204" pitchFamily="34" charset="-122"/>
              </a:rPr>
              <a:t>技术不能实现“无差错传输”或“可靠传输”</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83490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83517"/>
            <a:ext cx="121058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应当</a:t>
            </a:r>
            <a:r>
              <a:rPr lang="zh-CN" altLang="en-US" sz="2000" b="1" dirty="0" smtClean="0">
                <a:latin typeface="微软雅黑" panose="020B0503020204020204" pitchFamily="34" charset="-122"/>
                <a:ea typeface="微软雅黑" panose="020B0503020204020204" pitchFamily="34" charset="-122"/>
              </a:rPr>
              <a:t>注意</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1165994"/>
            <a:ext cx="8302751"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应当明确，</a:t>
            </a:r>
            <a:r>
              <a:rPr lang="zh-CN" altLang="en-US" sz="2000" b="1" dirty="0">
                <a:solidFill>
                  <a:srgbClr val="0000FF"/>
                </a:solidFill>
                <a:latin typeface="微软雅黑" panose="020B0503020204020204" pitchFamily="34" charset="-122"/>
                <a:ea typeface="微软雅黑" panose="020B0503020204020204" pitchFamily="34" charset="-122"/>
              </a:rPr>
              <a:t>“无比特差错”与“无传输差错”是</a:t>
            </a:r>
            <a:r>
              <a:rPr lang="zh-CN" altLang="en-US" sz="2000" b="1" dirty="0">
                <a:solidFill>
                  <a:srgbClr val="C00000"/>
                </a:solidFill>
                <a:latin typeface="微软雅黑" panose="020B0503020204020204" pitchFamily="34" charset="-122"/>
                <a:ea typeface="微软雅黑" panose="020B0503020204020204" pitchFamily="34" charset="-122"/>
              </a:rPr>
              <a:t>不同的</a:t>
            </a:r>
            <a:r>
              <a:rPr lang="zh-CN" altLang="en-US" sz="2000" b="1" dirty="0">
                <a:solidFill>
                  <a:srgbClr val="0000FF"/>
                </a:solidFill>
                <a:latin typeface="微软雅黑" panose="020B0503020204020204" pitchFamily="34" charset="-122"/>
                <a:ea typeface="微软雅黑" panose="020B0503020204020204" pitchFamily="34" charset="-122"/>
              </a:rPr>
              <a:t>概念</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数据链路层使用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检验，能够实现</a:t>
            </a:r>
            <a:r>
              <a:rPr lang="zh-CN" altLang="en-US" sz="2000" b="1" dirty="0">
                <a:solidFill>
                  <a:srgbClr val="CC00CC"/>
                </a:solidFill>
                <a:latin typeface="微软雅黑" panose="020B0503020204020204" pitchFamily="34" charset="-122"/>
                <a:ea typeface="微软雅黑" panose="020B0503020204020204" pitchFamily="34" charset="-122"/>
              </a:rPr>
              <a:t>无比特差错</a:t>
            </a:r>
            <a:r>
              <a:rPr lang="zh-CN" altLang="en-US" sz="2000" b="1" dirty="0">
                <a:latin typeface="微软雅黑" panose="020B0503020204020204" pitchFamily="34" charset="-122"/>
                <a:ea typeface="微软雅黑" panose="020B0503020204020204" pitchFamily="34" charset="-122"/>
              </a:rPr>
              <a:t>的传输，但这还不是</a:t>
            </a:r>
            <a:r>
              <a:rPr lang="zh-CN" altLang="en-US" sz="2000" b="1" dirty="0">
                <a:solidFill>
                  <a:srgbClr val="CC00CC"/>
                </a:solidFill>
                <a:latin typeface="微软雅黑" panose="020B0503020204020204" pitchFamily="34" charset="-122"/>
                <a:ea typeface="微软雅黑" panose="020B0503020204020204" pitchFamily="34" charset="-122"/>
              </a:rPr>
              <a:t>可靠传输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要做到</a:t>
            </a:r>
            <a:r>
              <a:rPr lang="zh-CN" altLang="en-US" sz="2000" b="1" dirty="0" smtClean="0">
                <a:latin typeface="微软雅黑" panose="020B0503020204020204" pitchFamily="34" charset="-122"/>
                <a:ea typeface="微软雅黑" panose="020B0503020204020204" pitchFamily="34" charset="-122"/>
              </a:rPr>
              <a:t>“无差错传输”</a:t>
            </a:r>
            <a:r>
              <a:rPr lang="zh-CN" altLang="en-US" sz="2000" b="1" dirty="0">
                <a:latin typeface="微软雅黑" panose="020B0503020204020204" pitchFamily="34" charset="-122"/>
                <a:ea typeface="微软雅黑" panose="020B0503020204020204" pitchFamily="34" charset="-122"/>
              </a:rPr>
              <a:t>（即发送什么就收到什么）就必须再加上确认和重传机制。 </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本章介绍的数据链路层协议都不是可靠传输的协议</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8689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587184"/>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17556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1133290"/>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680026"/>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0000FF"/>
                </a:solidFill>
                <a:latin typeface="微软雅黑" panose="020B0503020204020204" pitchFamily="34" charset="-122"/>
                <a:ea typeface="微软雅黑" panose="020B0503020204020204" pitchFamily="34" charset="-122"/>
              </a:rPr>
              <a:t>点对点协议 </a:t>
            </a:r>
            <a:r>
              <a:rPr lang="en-US" altLang="zh-CN" sz="2000" b="1" dirty="0">
                <a:latin typeface="微软雅黑" panose="020B0503020204020204" pitchFamily="34" charset="-122"/>
                <a:ea typeface="微软雅黑" panose="020B0503020204020204" pitchFamily="34" charset="-122"/>
              </a:rPr>
              <a:t>PPP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就已成为互联网的正式标准。</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7762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753206"/>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619351"/>
            <a:ext cx="6046171" cy="2480715"/>
            <a:chOff x="1695643" y="1573631"/>
            <a:chExt cx="6046171" cy="2480715"/>
          </a:xfrm>
        </p:grpSpPr>
        <p:grpSp>
          <p:nvGrpSpPr>
            <p:cNvPr id="30" name="组合 29"/>
            <p:cNvGrpSpPr/>
            <p:nvPr/>
          </p:nvGrpSpPr>
          <p:grpSpPr>
            <a:xfrm>
              <a:off x="1695643" y="1814675"/>
              <a:ext cx="6046171" cy="2239671"/>
              <a:chOff x="-23697" y="1916832"/>
              <a:chExt cx="9934976" cy="368019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56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400" b="1" dirty="0" smtClean="0">
                    <a:solidFill>
                      <a:sysClr val="windowText" lastClr="000000"/>
                    </a:solidFill>
                    <a:latin typeface="微软雅黑" panose="020B0503020204020204" pitchFamily="34" charset="-122"/>
                    <a:ea typeface="微软雅黑" panose="020B0503020204020204" pitchFamily="34" charset="-122"/>
                  </a:rPr>
                  <a:t>向互联网管理</a:t>
                </a:r>
                <a:r>
                  <a:rPr kumimoji="1" lang="zh-CN" altLang="en-US" sz="1400" b="1" dirty="0">
                    <a:solidFill>
                      <a:sysClr val="windowText" lastClr="000000"/>
                    </a:solidFill>
                    <a:latin typeface="微软雅黑" panose="020B0503020204020204" pitchFamily="34" charset="-122"/>
                    <a:ea typeface="微软雅黑" panose="020B0503020204020204" pitchFamily="34" charset="-122"/>
                  </a:rPr>
                  <a:t>机构</a:t>
                </a:r>
                <a:endParaRPr kumimoji="1" lang="zh-CN" altLang="en-US" sz="1400" b="1" dirty="0">
                  <a:solidFill>
                    <a:sysClr val="windowText" lastClr="000000"/>
                  </a:solidFill>
                  <a:latin typeface="微软雅黑" panose="020B0503020204020204" pitchFamily="34" charset="-122"/>
                  <a:ea typeface="微软雅黑" panose="020B0503020204020204" pitchFamily="34" charset="-122"/>
                </a:endParaRPr>
              </a:p>
              <a:p>
                <a:pPr algn="ctr"/>
                <a:r>
                  <a:rPr kumimoji="1" lang="zh-CN" altLang="en-US" sz="1400" b="1" dirty="0">
                    <a:solidFill>
                      <a:sysClr val="windowText" lastClr="000000"/>
                    </a:solidFill>
                    <a:latin typeface="微软雅黑" panose="020B0503020204020204" pitchFamily="34" charset="-122"/>
                    <a:ea typeface="微软雅黑" panose="020B0503020204020204" pitchFamily="34" charset="-122"/>
                  </a:rPr>
                  <a:t>申请到一</a:t>
                </a:r>
                <a:r>
                  <a:rPr kumimoji="1" lang="zh-CN" altLang="en-US" sz="14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4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4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4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82130" y="3807922"/>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91293"/>
                <a:ext cx="1565143" cy="5057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协议</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6213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简单 </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这是首要的要求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封装成帧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多种网络层协议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多种类型链路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7132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680054"/>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1427896"/>
            <a:ext cx="834847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检测连接状态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最大传送单元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网络层地址协商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数据压缩协商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10333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100009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1473616"/>
            <a:ext cx="76718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纠错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流量控制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序号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多点线路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半双工或单工链路 </a:t>
            </a: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10790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003183" y="1045814"/>
            <a:ext cx="31277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PPP </a:t>
            </a:r>
            <a:r>
              <a:rPr lang="zh-CN" altLang="en-US" sz="2000" b="1" dirty="0">
                <a:solidFill>
                  <a:schemeClr val="bg1"/>
                </a:solidFill>
                <a:latin typeface="微软雅黑" panose="020B0503020204020204" pitchFamily="34" charset="-122"/>
                <a:ea typeface="微软雅黑" panose="020B0503020204020204" pitchFamily="34" charset="-122"/>
              </a:rPr>
              <a:t>协议不需要的功能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30232"/>
            <a:ext cx="76718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协议有三个组成部分：</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数据报封装到串行链路的方法。</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链路控制</a:t>
            </a:r>
            <a:r>
              <a:rPr lang="zh-CN" altLang="en-US" sz="2000" b="1" dirty="0">
                <a:latin typeface="微软雅黑" panose="020B0503020204020204" pitchFamily="34" charset="-122"/>
                <a:ea typeface="微软雅黑" panose="020B0503020204020204" pitchFamily="34" charset="-122"/>
              </a:rPr>
              <a:t>协议 </a:t>
            </a:r>
            <a:r>
              <a:rPr lang="en-US" altLang="zh-CN" sz="2000" b="1" dirty="0">
                <a:latin typeface="微软雅黑" panose="020B0503020204020204" pitchFamily="34" charset="-122"/>
                <a:ea typeface="微软雅黑" panose="020B0503020204020204" pitchFamily="34" charset="-122"/>
              </a:rPr>
              <a:t>LCP (Link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网络</a:t>
            </a:r>
            <a:r>
              <a:rPr lang="zh-CN" altLang="en-US" sz="2000" b="1" dirty="0">
                <a:latin typeface="微软雅黑" panose="020B0503020204020204" pitchFamily="34" charset="-122"/>
                <a:ea typeface="微软雅黑" panose="020B0503020204020204" pitchFamily="34" charset="-122"/>
              </a:rPr>
              <a:t>控制协议 </a:t>
            </a:r>
            <a:r>
              <a:rPr lang="en-US" altLang="zh-CN" sz="2000" b="1" dirty="0">
                <a:latin typeface="微软雅黑" panose="020B0503020204020204" pitchFamily="34" charset="-122"/>
                <a:ea typeface="微软雅黑" panose="020B0503020204020204" pitchFamily="34" charset="-122"/>
              </a:rPr>
              <a:t>NCP (Network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14255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49431" y="1402430"/>
            <a:ext cx="24352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PPP </a:t>
            </a:r>
            <a:r>
              <a:rPr lang="zh-CN" altLang="en-US" sz="2000" b="1" dirty="0">
                <a:solidFill>
                  <a:schemeClr val="bg1"/>
                </a:solidFill>
                <a:latin typeface="微软雅黑" panose="020B0503020204020204" pitchFamily="34" charset="-122"/>
                <a:ea typeface="微软雅黑" panose="020B0503020204020204" pitchFamily="34" charset="-122"/>
              </a:rPr>
              <a:t>协议的</a:t>
            </a:r>
            <a:r>
              <a:rPr lang="zh-CN" altLang="en-US" sz="2000" b="1" dirty="0" smtClean="0">
                <a:solidFill>
                  <a:schemeClr val="bg1"/>
                </a:solidFill>
                <a:latin typeface="微软雅黑" panose="020B0503020204020204" pitchFamily="34" charset="-122"/>
                <a:ea typeface="微软雅黑" panose="020B0503020204020204" pitchFamily="34" charset="-122"/>
              </a:rPr>
              <a:t>组成</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a:t>
            </a:r>
            <a:r>
              <a:rPr lang="zh-CN" altLang="en-US" sz="2000" b="1" dirty="0">
                <a:solidFill>
                  <a:schemeClr val="bg1"/>
                </a:solidFill>
                <a:ea typeface="微软雅黑" panose="020B0503020204020204" pitchFamily="34" charset="-122"/>
              </a:rPr>
              <a:t>是实现设备之间通信的非常</a:t>
            </a:r>
            <a:r>
              <a:rPr lang="zh-CN" altLang="en-US" sz="2000" b="1" dirty="0" smtClean="0">
                <a:solidFill>
                  <a:schemeClr val="bg1"/>
                </a:solidFill>
                <a:ea typeface="微软雅黑" panose="020B0503020204020204" pitchFamily="34" charset="-122"/>
              </a:rPr>
              <a:t>重要的一</a:t>
            </a:r>
            <a:r>
              <a:rPr lang="zh-CN" altLang="en-US" sz="2000" b="1" dirty="0">
                <a:solidFill>
                  <a:schemeClr val="bg1"/>
                </a:solidFill>
                <a:ea typeface="微软雅黑" panose="020B0503020204020204" pitchFamily="34" charset="-122"/>
              </a:rPr>
              <a:t>层</a:t>
            </a:r>
            <a:endParaRPr lang="zh-CN" altLang="en-US" sz="2000" b="1" dirty="0">
              <a:solidFill>
                <a:schemeClr val="bg1"/>
              </a:solidFill>
              <a:ea typeface="微软雅黑" panose="020B0503020204020204" pitchFamily="34" charset="-122"/>
            </a:endParaRPr>
          </a:p>
          <a:p>
            <a:pPr algn="ct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100182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959554"/>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0" name="Rectangle 8"/>
          <p:cNvSpPr>
            <a:spLocks noChangeArrowheads="1"/>
          </p:cNvSpPr>
          <p:nvPr/>
        </p:nvSpPr>
        <p:spPr bwMode="auto">
          <a:xfrm>
            <a:off x="502921" y="1506290"/>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帧的首部和尾部分别为 </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个字段和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a:latin typeface="微软雅黑" panose="020B0503020204020204" pitchFamily="34" charset="-122"/>
                <a:ea typeface="微软雅黑" panose="020B0503020204020204" pitchFamily="34" charset="-122"/>
              </a:rPr>
              <a:t>F = 0x7E </a:t>
            </a:r>
            <a:r>
              <a:rPr lang="zh-CN" altLang="en-US" sz="2000" b="1" dirty="0">
                <a:latin typeface="微软雅黑" panose="020B0503020204020204" pitchFamily="34" charset="-122"/>
                <a:ea typeface="微软雅黑" panose="020B0503020204020204" pitchFamily="34" charset="-122"/>
              </a:rPr>
              <a:t>（符号“</a:t>
            </a:r>
            <a:r>
              <a:rPr lang="en-US" altLang="zh-CN" sz="2000" b="1" dirty="0">
                <a:latin typeface="微软雅黑" panose="020B0503020204020204" pitchFamily="34" charset="-122"/>
                <a:ea typeface="微软雅黑" panose="020B0503020204020204" pitchFamily="34" charset="-122"/>
              </a:rPr>
              <a:t>0x”</a:t>
            </a:r>
            <a:r>
              <a:rPr lang="zh-CN" altLang="en-US" sz="2000" b="1" dirty="0">
                <a:latin typeface="微软雅黑" panose="020B0503020204020204" pitchFamily="34" charset="-122"/>
                <a:ea typeface="微软雅黑" panose="020B0503020204020204" pitchFamily="34" charset="-122"/>
              </a:rPr>
              <a:t>表示后面的字符是用十六进制表示。十六进制的 </a:t>
            </a:r>
            <a:r>
              <a:rPr lang="en-US" altLang="zh-CN" sz="2000" b="1" dirty="0">
                <a:latin typeface="微软雅黑" panose="020B0503020204020204" pitchFamily="34" charset="-122"/>
                <a:ea typeface="微软雅黑" panose="020B0503020204020204" pitchFamily="34" charset="-122"/>
              </a:rPr>
              <a:t>7E </a:t>
            </a:r>
            <a:r>
              <a:rPr lang="zh-CN" altLang="en-US" sz="2000" b="1" dirty="0">
                <a:latin typeface="微软雅黑" panose="020B0503020204020204" pitchFamily="34" charset="-122"/>
                <a:ea typeface="微软雅黑" panose="020B0503020204020204" pitchFamily="34" charset="-122"/>
              </a:rPr>
              <a:t>的二进制表示是 </a:t>
            </a:r>
            <a:r>
              <a:rPr lang="en-US" altLang="zh-CN" sz="2000" b="1" dirty="0">
                <a:latin typeface="微软雅黑" panose="020B0503020204020204" pitchFamily="34" charset="-122"/>
                <a:ea typeface="微软雅黑" panose="020B0503020204020204" pitchFamily="34" charset="-122"/>
              </a:rPr>
              <a:t>01111110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只置为 </a:t>
            </a:r>
            <a:r>
              <a:rPr lang="en-US" altLang="zh-CN" sz="2000" b="1" dirty="0">
                <a:latin typeface="微软雅黑" panose="020B0503020204020204" pitchFamily="34" charset="-122"/>
                <a:ea typeface="微软雅黑" panose="020B0503020204020204" pitchFamily="34" charset="-122"/>
              </a:rPr>
              <a:t>0xFF</a:t>
            </a:r>
            <a:r>
              <a:rPr lang="zh-CN" altLang="en-US" sz="2000" b="1" dirty="0">
                <a:latin typeface="微软雅黑" panose="020B0503020204020204" pitchFamily="34" charset="-122"/>
                <a:ea typeface="微软雅黑" panose="020B0503020204020204" pitchFamily="34" charset="-122"/>
              </a:rPr>
              <a:t>。地址字段实际上并不起作用。</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a:latin typeface="微软雅黑" panose="020B0503020204020204" pitchFamily="34" charset="-122"/>
                <a:ea typeface="微软雅黑" panose="020B0503020204020204" pitchFamily="34" charset="-122"/>
              </a:rPr>
              <a:t>C </a:t>
            </a:r>
            <a:r>
              <a:rPr lang="zh-CN" altLang="en-US" sz="2000" b="1" dirty="0">
                <a:latin typeface="微软雅黑" panose="020B0503020204020204" pitchFamily="34" charset="-122"/>
                <a:ea typeface="微软雅黑" panose="020B0503020204020204" pitchFamily="34" charset="-122"/>
              </a:rPr>
              <a:t>通常置为 </a:t>
            </a:r>
            <a:r>
              <a:rPr lang="en-US" altLang="zh-CN" sz="2000" b="1" dirty="0">
                <a:latin typeface="微软雅黑" panose="020B0503020204020204" pitchFamily="34" charset="-122"/>
                <a:ea typeface="微软雅黑" panose="020B0503020204020204" pitchFamily="34" charset="-122"/>
              </a:rPr>
              <a:t>0x03</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PPP </a:t>
            </a:r>
            <a:r>
              <a:rPr lang="zh-CN" altLang="en-US" sz="2000" b="1" dirty="0">
                <a:solidFill>
                  <a:srgbClr val="0000FF"/>
                </a:solidFill>
                <a:latin typeface="微软雅黑" panose="020B0503020204020204" pitchFamily="34" charset="-122"/>
                <a:ea typeface="微软雅黑" panose="020B0503020204020204" pitchFamily="34" charset="-122"/>
              </a:rPr>
              <a:t>是面向字节的，所有的 </a:t>
            </a:r>
            <a:r>
              <a:rPr lang="en-US" altLang="zh-CN" sz="2000" b="1" dirty="0">
                <a:solidFill>
                  <a:srgbClr val="0000FF"/>
                </a:solidFill>
                <a:latin typeface="微软雅黑" panose="020B0503020204020204" pitchFamily="34" charset="-122"/>
                <a:ea typeface="微软雅黑" panose="020B0503020204020204" pitchFamily="34" charset="-122"/>
              </a:rPr>
              <a:t>PPP </a:t>
            </a:r>
            <a:r>
              <a:rPr lang="zh-CN" altLang="en-US" sz="2000" b="1" dirty="0">
                <a:solidFill>
                  <a:srgbClr val="0000FF"/>
                </a:solidFill>
                <a:latin typeface="微软雅黑" panose="020B0503020204020204" pitchFamily="34" charset="-122"/>
                <a:ea typeface="微软雅黑" panose="020B0503020204020204" pitchFamily="34" charset="-122"/>
              </a:rPr>
              <a:t>帧的长度都是整数字节。</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7647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pitchFamily="34" charset="-122"/>
              <a:ea typeface="微软雅黑" panose="020B0503020204020204" pitchFamily="34" charset="-122"/>
            </a:endParaRPr>
          </a:p>
        </p:txBody>
      </p:sp>
      <p:sp>
        <p:nvSpPr>
          <p:cNvPr id="14" name="Rectangle 6"/>
          <p:cNvSpPr>
            <a:spLocks noChangeArrowheads="1"/>
          </p:cNvSpPr>
          <p:nvPr/>
        </p:nvSpPr>
        <p:spPr bwMode="auto">
          <a:xfrm>
            <a:off x="3519349" y="757050"/>
            <a:ext cx="2095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dirty="0">
                <a:solidFill>
                  <a:schemeClr val="bg1"/>
                </a:solidFill>
                <a:latin typeface="微软雅黑" panose="020B0503020204020204" pitchFamily="34" charset="-122"/>
                <a:ea typeface="微软雅黑" panose="020B0503020204020204" pitchFamily="34" charset="-122"/>
              </a:rPr>
              <a:t>PPP </a:t>
            </a:r>
            <a:r>
              <a:rPr lang="zh-CN" altLang="en-US" b="1" dirty="0">
                <a:solidFill>
                  <a:schemeClr val="bg1"/>
                </a:solidFill>
                <a:latin typeface="微软雅黑" panose="020B0503020204020204" pitchFamily="34" charset="-122"/>
                <a:ea typeface="微软雅黑" panose="020B0503020204020204" pitchFamily="34" charset="-122"/>
              </a:rPr>
              <a:t>协议的帧格式</a:t>
            </a:r>
            <a:endParaRPr lang="fr-FR" altLang="zh-CN" b="1" dirty="0">
              <a:solidFill>
                <a:schemeClr val="bg1"/>
              </a:solidFill>
              <a:latin typeface="微软雅黑" panose="020B0503020204020204" pitchFamily="34" charset="-122"/>
              <a:ea typeface="微软雅黑" panose="020B0503020204020204" pitchFamily="34" charset="-122"/>
            </a:endParaRPr>
          </a:p>
        </p:txBody>
      </p:sp>
      <p:sp>
        <p:nvSpPr>
          <p:cNvPr id="37" name="Rectangle 4"/>
          <p:cNvSpPr>
            <a:spLocks noChangeArrowheads="1"/>
          </p:cNvSpPr>
          <p:nvPr/>
        </p:nvSpPr>
        <p:spPr bwMode="auto">
          <a:xfrm>
            <a:off x="4082903" y="1340030"/>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endParaRPr kumimoji="1" lang="zh-CN" altLang="en-US" sz="1400" b="1">
              <a:latin typeface="微软雅黑" panose="020B0503020204020204" pitchFamily="34" charset="-122"/>
              <a:ea typeface="微软雅黑" panose="020B0503020204020204" pitchFamily="34" charset="-122"/>
            </a:endParaRPr>
          </a:p>
        </p:txBody>
      </p:sp>
      <p:sp>
        <p:nvSpPr>
          <p:cNvPr id="38" name="Text Box 9"/>
          <p:cNvSpPr txBox="1">
            <a:spLocks noChangeArrowheads="1"/>
          </p:cNvSpPr>
          <p:nvPr/>
        </p:nvSpPr>
        <p:spPr bwMode="auto">
          <a:xfrm>
            <a:off x="190830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endParaRPr kumimoji="1" lang="en-US" altLang="zh-CN" sz="1400" b="1" dirty="0">
              <a:latin typeface="微软雅黑" panose="020B0503020204020204" pitchFamily="34" charset="-122"/>
              <a:ea typeface="微软雅黑" panose="020B0503020204020204" pitchFamily="34" charset="-122"/>
            </a:endParaRPr>
          </a:p>
        </p:txBody>
      </p:sp>
      <p:sp>
        <p:nvSpPr>
          <p:cNvPr id="39" name="Text Box 10"/>
          <p:cNvSpPr txBox="1">
            <a:spLocks noChangeArrowheads="1"/>
          </p:cNvSpPr>
          <p:nvPr/>
        </p:nvSpPr>
        <p:spPr bwMode="auto">
          <a:xfrm>
            <a:off x="3485484"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endParaRPr kumimoji="1" lang="en-US" altLang="zh-CN" sz="1400" b="1" dirty="0">
              <a:latin typeface="微软雅黑" panose="020B0503020204020204" pitchFamily="34" charset="-122"/>
              <a:ea typeface="微软雅黑" panose="020B0503020204020204" pitchFamily="34" charset="-122"/>
            </a:endParaRPr>
          </a:p>
        </p:txBody>
      </p:sp>
      <p:sp>
        <p:nvSpPr>
          <p:cNvPr id="40" name="Text Box 11"/>
          <p:cNvSpPr txBox="1">
            <a:spLocks noChangeArrowheads="1"/>
          </p:cNvSpPr>
          <p:nvPr/>
        </p:nvSpPr>
        <p:spPr bwMode="auto">
          <a:xfrm>
            <a:off x="235899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41" name="Text Box 12"/>
          <p:cNvSpPr txBox="1">
            <a:spLocks noChangeArrowheads="1"/>
          </p:cNvSpPr>
          <p:nvPr/>
        </p:nvSpPr>
        <p:spPr bwMode="auto">
          <a:xfrm>
            <a:off x="753071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42" name="Text Box 13"/>
          <p:cNvSpPr txBox="1">
            <a:spLocks noChangeArrowheads="1"/>
          </p:cNvSpPr>
          <p:nvPr/>
        </p:nvSpPr>
        <p:spPr bwMode="auto">
          <a:xfrm>
            <a:off x="1325690" y="241818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3" name="Text Box 18"/>
          <p:cNvSpPr txBox="1">
            <a:spLocks noChangeArrowheads="1"/>
          </p:cNvSpPr>
          <p:nvPr/>
        </p:nvSpPr>
        <p:spPr bwMode="auto">
          <a:xfrm>
            <a:off x="2808367"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44" name="Text Box 23"/>
          <p:cNvSpPr txBox="1">
            <a:spLocks noChangeArrowheads="1"/>
          </p:cNvSpPr>
          <p:nvPr/>
        </p:nvSpPr>
        <p:spPr bwMode="auto">
          <a:xfrm>
            <a:off x="678176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45" name="Line 26"/>
          <p:cNvSpPr>
            <a:spLocks noChangeShapeType="1"/>
          </p:cNvSpPr>
          <p:nvPr/>
        </p:nvSpPr>
        <p:spPr bwMode="auto">
          <a:xfrm>
            <a:off x="4082903" y="1330327"/>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7"/>
          <p:cNvSpPr>
            <a:spLocks noChangeShapeType="1"/>
          </p:cNvSpPr>
          <p:nvPr/>
        </p:nvSpPr>
        <p:spPr bwMode="auto">
          <a:xfrm>
            <a:off x="6482183" y="1330326"/>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Text Box 31"/>
          <p:cNvSpPr txBox="1">
            <a:spLocks noChangeArrowheads="1"/>
          </p:cNvSpPr>
          <p:nvPr/>
        </p:nvSpPr>
        <p:spPr bwMode="auto">
          <a:xfrm>
            <a:off x="4382485" y="2436473"/>
            <a:ext cx="16305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不超过 </a:t>
            </a:r>
            <a:r>
              <a:rPr kumimoji="1" lang="en-US" altLang="zh-CN" sz="1400" b="1">
                <a:solidFill>
                  <a:srgbClr val="0000FF"/>
                </a:solidFill>
                <a:latin typeface="微软雅黑" panose="020B0503020204020204" pitchFamily="34" charset="-122"/>
                <a:ea typeface="微软雅黑" panose="020B0503020204020204" pitchFamily="34" charset="-122"/>
              </a:rPr>
              <a:t>1500 </a:t>
            </a:r>
            <a:r>
              <a:rPr kumimoji="1" lang="zh-CN" altLang="en-US" sz="1400" b="1">
                <a:solidFill>
                  <a:srgbClr val="0000FF"/>
                </a:solidFill>
                <a:latin typeface="微软雅黑" panose="020B0503020204020204" pitchFamily="34" charset="-122"/>
                <a:ea typeface="微软雅黑" panose="020B0503020204020204" pitchFamily="34" charset="-122"/>
              </a:rPr>
              <a:t>字节</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Line 32"/>
          <p:cNvSpPr>
            <a:spLocks noChangeShapeType="1"/>
          </p:cNvSpPr>
          <p:nvPr/>
        </p:nvSpPr>
        <p:spPr bwMode="auto">
          <a:xfrm>
            <a:off x="1846553" y="2911146"/>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Text Box 33"/>
          <p:cNvSpPr txBox="1">
            <a:spLocks noChangeArrowheads="1"/>
          </p:cNvSpPr>
          <p:nvPr/>
        </p:nvSpPr>
        <p:spPr bwMode="auto">
          <a:xfrm>
            <a:off x="4440809" y="2766691"/>
            <a:ext cx="772969"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Text Box 39"/>
          <p:cNvSpPr txBox="1">
            <a:spLocks noChangeArrowheads="1"/>
          </p:cNvSpPr>
          <p:nvPr/>
        </p:nvSpPr>
        <p:spPr bwMode="auto">
          <a:xfrm>
            <a:off x="1118300" y="15761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1" name="Rectangle 5"/>
          <p:cNvSpPr>
            <a:spLocks noChangeArrowheads="1"/>
          </p:cNvSpPr>
          <p:nvPr/>
        </p:nvSpPr>
        <p:spPr bwMode="auto">
          <a:xfrm>
            <a:off x="1833413" y="1978005"/>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52" name="Line 6"/>
          <p:cNvSpPr>
            <a:spLocks noChangeShapeType="1"/>
          </p:cNvSpPr>
          <p:nvPr/>
        </p:nvSpPr>
        <p:spPr bwMode="auto">
          <a:xfrm>
            <a:off x="2284100" y="1978005"/>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Line 7"/>
          <p:cNvSpPr>
            <a:spLocks noChangeShapeType="1"/>
          </p:cNvSpPr>
          <p:nvPr/>
        </p:nvSpPr>
        <p:spPr bwMode="auto">
          <a:xfrm>
            <a:off x="7380928" y="1986495"/>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Text Box 8"/>
          <p:cNvSpPr txBox="1">
            <a:spLocks noChangeArrowheads="1"/>
          </p:cNvSpPr>
          <p:nvPr/>
        </p:nvSpPr>
        <p:spPr bwMode="auto">
          <a:xfrm>
            <a:off x="1830785" y="2133254"/>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55" name="Line 14"/>
          <p:cNvSpPr>
            <a:spLocks noChangeShapeType="1"/>
          </p:cNvSpPr>
          <p:nvPr/>
        </p:nvSpPr>
        <p:spPr bwMode="auto">
          <a:xfrm>
            <a:off x="2733472" y="1986495"/>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15"/>
          <p:cNvSpPr>
            <a:spLocks noChangeShapeType="1"/>
          </p:cNvSpPr>
          <p:nvPr/>
        </p:nvSpPr>
        <p:spPr bwMode="auto">
          <a:xfrm>
            <a:off x="3182845" y="1978005"/>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Text Box 16"/>
          <p:cNvSpPr txBox="1">
            <a:spLocks noChangeArrowheads="1"/>
          </p:cNvSpPr>
          <p:nvPr/>
        </p:nvSpPr>
        <p:spPr bwMode="auto">
          <a:xfrm>
            <a:off x="2280158" y="2133254"/>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58" name="Text Box 17"/>
          <p:cNvSpPr txBox="1">
            <a:spLocks noChangeArrowheads="1"/>
          </p:cNvSpPr>
          <p:nvPr/>
        </p:nvSpPr>
        <p:spPr bwMode="auto">
          <a:xfrm>
            <a:off x="2760850" y="2133254"/>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59" name="Text Box 19"/>
          <p:cNvSpPr txBox="1">
            <a:spLocks noChangeArrowheads="1"/>
          </p:cNvSpPr>
          <p:nvPr/>
        </p:nvSpPr>
        <p:spPr bwMode="auto">
          <a:xfrm>
            <a:off x="1893856" y="1952534"/>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60" name="Text Box 20"/>
          <p:cNvSpPr txBox="1">
            <a:spLocks noChangeArrowheads="1"/>
          </p:cNvSpPr>
          <p:nvPr/>
        </p:nvSpPr>
        <p:spPr bwMode="auto">
          <a:xfrm>
            <a:off x="2314321" y="1951322"/>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61" name="Text Box 21"/>
          <p:cNvSpPr txBox="1">
            <a:spLocks noChangeArrowheads="1"/>
          </p:cNvSpPr>
          <p:nvPr/>
        </p:nvSpPr>
        <p:spPr bwMode="auto">
          <a:xfrm>
            <a:off x="2800108" y="1952534"/>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62" name="Text Box 22"/>
          <p:cNvSpPr txBox="1">
            <a:spLocks noChangeArrowheads="1"/>
          </p:cNvSpPr>
          <p:nvPr/>
        </p:nvSpPr>
        <p:spPr bwMode="auto">
          <a:xfrm>
            <a:off x="6709325" y="2056868"/>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63" name="Text Box 24"/>
          <p:cNvSpPr txBox="1">
            <a:spLocks noChangeArrowheads="1"/>
          </p:cNvSpPr>
          <p:nvPr/>
        </p:nvSpPr>
        <p:spPr bwMode="auto">
          <a:xfrm>
            <a:off x="7478161" y="1950014"/>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64" name="Text Box 25"/>
          <p:cNvSpPr txBox="1">
            <a:spLocks noChangeArrowheads="1"/>
          </p:cNvSpPr>
          <p:nvPr/>
        </p:nvSpPr>
        <p:spPr bwMode="auto">
          <a:xfrm>
            <a:off x="7428231" y="2133254"/>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65" name="Rectangle 28"/>
          <p:cNvSpPr>
            <a:spLocks noChangeArrowheads="1"/>
          </p:cNvSpPr>
          <p:nvPr/>
        </p:nvSpPr>
        <p:spPr bwMode="auto">
          <a:xfrm>
            <a:off x="4082903" y="1998624"/>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Text Box 29"/>
          <p:cNvSpPr txBox="1">
            <a:spLocks noChangeArrowheads="1"/>
          </p:cNvSpPr>
          <p:nvPr/>
        </p:nvSpPr>
        <p:spPr bwMode="auto">
          <a:xfrm>
            <a:off x="3366626" y="2081315"/>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endParaRPr kumimoji="1"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67" name="Text Box 30"/>
          <p:cNvSpPr txBox="1">
            <a:spLocks noChangeArrowheads="1"/>
          </p:cNvSpPr>
          <p:nvPr/>
        </p:nvSpPr>
        <p:spPr bwMode="auto">
          <a:xfrm>
            <a:off x="4498480" y="2047724"/>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endParaRPr kumimoji="1" lang="zh-CN" altLang="en-US" sz="1400" b="1" dirty="0">
              <a:latin typeface="微软雅黑" panose="020B0503020204020204" pitchFamily="34" charset="-122"/>
              <a:ea typeface="微软雅黑" panose="020B0503020204020204" pitchFamily="34" charset="-122"/>
            </a:endParaRPr>
          </a:p>
        </p:txBody>
      </p:sp>
      <p:sp>
        <p:nvSpPr>
          <p:cNvPr id="68" name="AutoShape 34"/>
          <p:cNvSpPr/>
          <p:nvPr/>
        </p:nvSpPr>
        <p:spPr bwMode="auto">
          <a:xfrm rot="5400000">
            <a:off x="2890843" y="785945"/>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35"/>
          <p:cNvSpPr/>
          <p:nvPr/>
        </p:nvSpPr>
        <p:spPr bwMode="auto">
          <a:xfrm rot="5400000">
            <a:off x="7131833" y="1204642"/>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Text Box 36"/>
          <p:cNvSpPr txBox="1">
            <a:spLocks noChangeArrowheads="1"/>
          </p:cNvSpPr>
          <p:nvPr/>
        </p:nvSpPr>
        <p:spPr bwMode="auto">
          <a:xfrm>
            <a:off x="2687942"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71" name="Text Box 37"/>
          <p:cNvSpPr txBox="1">
            <a:spLocks noChangeArrowheads="1"/>
          </p:cNvSpPr>
          <p:nvPr/>
        </p:nvSpPr>
        <p:spPr bwMode="auto">
          <a:xfrm>
            <a:off x="6929387"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72" name="Line 38"/>
          <p:cNvSpPr>
            <a:spLocks noChangeShapeType="1"/>
          </p:cNvSpPr>
          <p:nvPr/>
        </p:nvSpPr>
        <p:spPr bwMode="auto">
          <a:xfrm>
            <a:off x="1833413" y="1543794"/>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40"/>
          <p:cNvSpPr>
            <a:spLocks noChangeShapeType="1"/>
          </p:cNvSpPr>
          <p:nvPr/>
        </p:nvSpPr>
        <p:spPr bwMode="auto">
          <a:xfrm>
            <a:off x="6482183" y="1956173"/>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41"/>
          <p:cNvSpPr>
            <a:spLocks noChangeShapeType="1"/>
          </p:cNvSpPr>
          <p:nvPr/>
        </p:nvSpPr>
        <p:spPr bwMode="auto">
          <a:xfrm>
            <a:off x="4082903" y="1986495"/>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42"/>
          <p:cNvSpPr>
            <a:spLocks noChangeArrowheads="1"/>
          </p:cNvSpPr>
          <p:nvPr/>
        </p:nvSpPr>
        <p:spPr bwMode="auto">
          <a:xfrm>
            <a:off x="5132752" y="1648102"/>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 name="矩形 2"/>
          <p:cNvSpPr/>
          <p:nvPr/>
        </p:nvSpPr>
        <p:spPr>
          <a:xfrm>
            <a:off x="1342777" y="3122927"/>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894240"/>
            <a:ext cx="794613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用在异步传输时，就使用一种特殊的</a:t>
            </a:r>
            <a:r>
              <a:rPr lang="zh-CN" altLang="en-US" sz="2000" b="1" dirty="0">
                <a:solidFill>
                  <a:srgbClr val="0000FF"/>
                </a:solidFill>
                <a:latin typeface="微软雅黑" panose="020B0503020204020204" pitchFamily="34" charset="-122"/>
                <a:ea typeface="微软雅黑" panose="020B0503020204020204" pitchFamily="34" charset="-122"/>
              </a:rPr>
              <a:t>字符填充法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用在同步传输链路时，协议规定采用硬件来完成</a:t>
            </a:r>
            <a:r>
              <a:rPr lang="zh-CN" altLang="en-US" sz="2000" b="1" dirty="0">
                <a:solidFill>
                  <a:srgbClr val="0000FF"/>
                </a:solidFill>
                <a:latin typeface="微软雅黑" panose="020B0503020204020204" pitchFamily="34" charset="-122"/>
                <a:ea typeface="微软雅黑" panose="020B0503020204020204" pitchFamily="34" charset="-122"/>
              </a:rPr>
              <a:t>比特填充</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HDLC </a:t>
            </a:r>
            <a:r>
              <a:rPr lang="zh-CN" altLang="en-US" sz="2000" b="1" dirty="0">
                <a:latin typeface="微软雅黑" panose="020B0503020204020204" pitchFamily="34" charset="-122"/>
                <a:ea typeface="微软雅黑" panose="020B0503020204020204" pitchFamily="34" charset="-122"/>
              </a:rPr>
              <a:t>的做法一样）。 </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148952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1466438"/>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透明传输问题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245016"/>
            <a:ext cx="792784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将信息字段中出现的每一个 </a:t>
            </a:r>
            <a:r>
              <a:rPr lang="en-US" altLang="zh-CN" sz="2000" b="1" dirty="0">
                <a:latin typeface="微软雅黑" panose="020B0503020204020204" pitchFamily="34" charset="-122"/>
                <a:ea typeface="微软雅黑" panose="020B0503020204020204" pitchFamily="34" charset="-122"/>
              </a:rPr>
              <a:t>0x7E </a:t>
            </a:r>
            <a:r>
              <a:rPr lang="zh-CN" altLang="en-US" sz="2000" b="1" dirty="0">
                <a:latin typeface="微软雅黑" panose="020B0503020204020204" pitchFamily="34" charset="-122"/>
                <a:ea typeface="微软雅黑" panose="020B0503020204020204" pitchFamily="34" charset="-122"/>
              </a:rPr>
              <a:t>字节转变成为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字节序列 </a:t>
            </a:r>
            <a:r>
              <a:rPr lang="en-US" altLang="zh-CN" sz="2000" b="1" dirty="0">
                <a:latin typeface="微软雅黑" panose="020B0503020204020204" pitchFamily="34" charset="-122"/>
                <a:ea typeface="微软雅黑" panose="020B0503020204020204" pitchFamily="34" charset="-122"/>
              </a:rPr>
              <a:t>(0x7D, 0x5E)</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若信息字段中出现一个 </a:t>
            </a:r>
            <a:r>
              <a:rPr lang="en-US" altLang="zh-CN" sz="2000" b="1" dirty="0">
                <a:latin typeface="微软雅黑" panose="020B0503020204020204" pitchFamily="34" charset="-122"/>
                <a:ea typeface="微软雅黑" panose="020B0503020204020204" pitchFamily="34" charset="-122"/>
              </a:rPr>
              <a:t>0x7D </a:t>
            </a:r>
            <a:r>
              <a:rPr lang="zh-CN" altLang="en-US" sz="2000" b="1" dirty="0">
                <a:latin typeface="微软雅黑" panose="020B0503020204020204" pitchFamily="34" charset="-122"/>
                <a:ea typeface="微软雅黑" panose="020B0503020204020204" pitchFamily="34" charset="-122"/>
              </a:rPr>
              <a:t>的字节</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则将其转变成为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字节序列 </a:t>
            </a:r>
            <a:r>
              <a:rPr lang="en-US" altLang="zh-CN" sz="2000" b="1" dirty="0">
                <a:latin typeface="微软雅黑" panose="020B0503020204020204" pitchFamily="34" charset="-122"/>
                <a:ea typeface="微软雅黑" panose="020B0503020204020204" pitchFamily="34" charset="-122"/>
              </a:rPr>
              <a:t>(0x7D, 0x5D)</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若信息字段中出现 </a:t>
            </a:r>
            <a:r>
              <a:rPr lang="en-US" altLang="zh-CN" sz="2000" b="1" dirty="0">
                <a:latin typeface="微软雅黑" panose="020B0503020204020204" pitchFamily="34" charset="-122"/>
                <a:ea typeface="微软雅黑" panose="020B0503020204020204" pitchFamily="34" charset="-122"/>
              </a:rPr>
              <a:t>ASCII </a:t>
            </a:r>
            <a:r>
              <a:rPr lang="zh-CN" altLang="en-US" sz="2000" b="1" dirty="0">
                <a:latin typeface="微软雅黑" panose="020B0503020204020204" pitchFamily="34" charset="-122"/>
                <a:ea typeface="微软雅黑" panose="020B0503020204020204" pitchFamily="34" charset="-122"/>
              </a:rPr>
              <a:t>码的控制字符（即数值小于 </a:t>
            </a:r>
            <a:r>
              <a:rPr lang="en-US" altLang="zh-CN" sz="2000" b="1" dirty="0">
                <a:latin typeface="微软雅黑" panose="020B0503020204020204" pitchFamily="34" charset="-122"/>
                <a:ea typeface="微软雅黑" panose="020B0503020204020204" pitchFamily="34" charset="-122"/>
              </a:rPr>
              <a:t>0x20 </a:t>
            </a:r>
            <a:r>
              <a:rPr lang="zh-CN" altLang="en-US" sz="2000" b="1" dirty="0">
                <a:latin typeface="微软雅黑" panose="020B0503020204020204" pitchFamily="34" charset="-122"/>
                <a:ea typeface="微软雅黑" panose="020B0503020204020204" pitchFamily="34" charset="-122"/>
              </a:rPr>
              <a:t>的字符），则在该字符前面要加入一个 </a:t>
            </a:r>
            <a:r>
              <a:rPr lang="en-US" altLang="zh-CN" sz="2000" b="1" dirty="0">
                <a:latin typeface="微软雅黑" panose="020B0503020204020204" pitchFamily="34" charset="-122"/>
                <a:ea typeface="微软雅黑" panose="020B0503020204020204" pitchFamily="34" charset="-122"/>
              </a:rPr>
              <a:t>0x7D </a:t>
            </a:r>
            <a:r>
              <a:rPr lang="zh-CN" altLang="en-US" sz="2000" b="1" dirty="0">
                <a:latin typeface="微软雅黑" panose="020B0503020204020204" pitchFamily="34" charset="-122"/>
                <a:ea typeface="微软雅黑" panose="020B0503020204020204" pitchFamily="34" charset="-122"/>
              </a:rPr>
              <a:t>字节，同时将该字符的编码加以改变。 </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8403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23305" y="817214"/>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字符填充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225468" y="652414"/>
            <a:ext cx="8642959"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6"/>
          <p:cNvSpPr>
            <a:spLocks noChangeArrowheads="1"/>
          </p:cNvSpPr>
          <p:nvPr/>
        </p:nvSpPr>
        <p:spPr bwMode="auto">
          <a:xfrm>
            <a:off x="3795065" y="629324"/>
            <a:ext cx="1544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字符</a:t>
            </a:r>
            <a:r>
              <a:rPr lang="zh-CN" altLang="en-US" sz="2000" b="1" dirty="0" smtClean="0">
                <a:solidFill>
                  <a:schemeClr val="bg1"/>
                </a:solidFill>
                <a:latin typeface="微软雅黑" panose="020B0503020204020204" pitchFamily="34" charset="-122"/>
                <a:ea typeface="微软雅黑" panose="020B0503020204020204" pitchFamily="34" charset="-122"/>
              </a:rPr>
              <a:t>填充法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25468" y="1180289"/>
            <a:ext cx="8642959"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98721" y="1466402"/>
            <a:ext cx="8108968" cy="2574172"/>
            <a:chOff x="498721" y="1466402"/>
            <a:chExt cx="8108968" cy="2574172"/>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60726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经过字节填充后发送的数据</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0" name="Text Box 38"/>
            <p:cNvSpPr txBox="1">
              <a:spLocks noChangeArrowheads="1"/>
            </p:cNvSpPr>
            <p:nvPr/>
          </p:nvSpPr>
          <p:spPr bwMode="auto">
            <a:xfrm>
              <a:off x="647336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489395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2" name="Text Box 40"/>
            <p:cNvSpPr txBox="1">
              <a:spLocks noChangeArrowheads="1"/>
            </p:cNvSpPr>
            <p:nvPr/>
          </p:nvSpPr>
          <p:spPr bwMode="auto">
            <a:xfrm>
              <a:off x="326530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Text Box 41"/>
            <p:cNvSpPr txBox="1">
              <a:spLocks noChangeArrowheads="1"/>
            </p:cNvSpPr>
            <p:nvPr/>
          </p:nvSpPr>
          <p:spPr bwMode="auto">
            <a:xfrm>
              <a:off x="181628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569442"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8" name="Text Box 46"/>
            <p:cNvSpPr txBox="1">
              <a:spLocks noChangeArrowheads="1"/>
            </p:cNvSpPr>
            <p:nvPr/>
          </p:nvSpPr>
          <p:spPr bwMode="auto">
            <a:xfrm>
              <a:off x="7233369"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
        <p:nvSpPr>
          <p:cNvPr id="51" name="AutoShape 48"/>
          <p:cNvSpPr>
            <a:spLocks noChangeArrowheads="1"/>
          </p:cNvSpPr>
          <p:nvPr/>
        </p:nvSpPr>
        <p:spPr bwMode="auto">
          <a:xfrm>
            <a:off x="211833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61924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271522"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76610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555912"/>
            <a:ext cx="8211311"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协议用在 </a:t>
            </a:r>
            <a:r>
              <a:rPr lang="en-US" altLang="zh-CN" sz="2000" b="1" dirty="0">
                <a:latin typeface="微软雅黑" panose="020B0503020204020204" pitchFamily="34" charset="-122"/>
                <a:ea typeface="微软雅黑" panose="020B0503020204020204" pitchFamily="34" charset="-122"/>
              </a:rPr>
              <a:t>SONET/SDH </a:t>
            </a:r>
            <a:r>
              <a:rPr lang="zh-CN" altLang="en-US" sz="2000" b="1" dirty="0">
                <a:latin typeface="微软雅黑" panose="020B0503020204020204" pitchFamily="34" charset="-122"/>
                <a:ea typeface="微软雅黑" panose="020B0503020204020204" pitchFamily="34" charset="-122"/>
              </a:rPr>
              <a:t>链路时，使用同步传输（一连串的比特连续传送）。</a:t>
            </a:r>
            <a:r>
              <a:rPr lang="zh-CN" altLang="en-US" sz="2000" b="1" dirty="0">
                <a:solidFill>
                  <a:srgbClr val="0000FF"/>
                </a:solidFill>
                <a:latin typeface="微软雅黑" panose="020B0503020204020204" pitchFamily="34" charset="-122"/>
                <a:ea typeface="微软雅黑" panose="020B0503020204020204" pitchFamily="34" charset="-122"/>
              </a:rPr>
              <a:t>这时 </a:t>
            </a:r>
            <a:r>
              <a:rPr lang="en-US" altLang="zh-CN" sz="2000" b="1" dirty="0">
                <a:solidFill>
                  <a:srgbClr val="0000FF"/>
                </a:solidFill>
                <a:latin typeface="微软雅黑" panose="020B0503020204020204" pitchFamily="34" charset="-122"/>
                <a:ea typeface="微软雅黑" panose="020B0503020204020204" pitchFamily="34" charset="-122"/>
              </a:rPr>
              <a:t>PPP </a:t>
            </a:r>
            <a:r>
              <a:rPr lang="zh-CN" altLang="en-US" sz="2000" b="1" dirty="0">
                <a:solidFill>
                  <a:srgbClr val="0000FF"/>
                </a:solidFill>
                <a:latin typeface="微软雅黑" panose="020B0503020204020204" pitchFamily="34" charset="-122"/>
                <a:ea typeface="微软雅黑" panose="020B0503020204020204" pitchFamily="34" charset="-122"/>
              </a:rPr>
              <a:t>协议采用</a:t>
            </a:r>
            <a:r>
              <a:rPr lang="zh-CN" altLang="en-US" sz="2000" b="1" dirty="0">
                <a:solidFill>
                  <a:srgbClr val="CC00CC"/>
                </a:solidFill>
                <a:latin typeface="微软雅黑" panose="020B0503020204020204" pitchFamily="34" charset="-122"/>
                <a:ea typeface="微软雅黑" panose="020B0503020204020204" pitchFamily="34" charset="-122"/>
              </a:rPr>
              <a:t>零比特填充</a:t>
            </a:r>
            <a:r>
              <a:rPr lang="zh-CN" altLang="en-US" sz="2000" b="1" dirty="0">
                <a:solidFill>
                  <a:srgbClr val="0000FF"/>
                </a:solidFill>
                <a:latin typeface="微软雅黑" panose="020B0503020204020204" pitchFamily="34" charset="-122"/>
                <a:ea typeface="微软雅黑" panose="020B0503020204020204" pitchFamily="34" charset="-122"/>
              </a:rPr>
              <a:t>方法来实现透明传输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在发送端，只要发现有 </a:t>
            </a: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个连续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，则立即填入一个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接收端对帧中的比特流进行扫描。每当发现 </a:t>
            </a: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个连续</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时，就把这 </a:t>
            </a: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个连续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后的一个 </a:t>
            </a:r>
            <a:r>
              <a:rPr lang="en-US" altLang="zh-CN" sz="2000" b="1" dirty="0">
                <a:latin typeface="微软雅黑" panose="020B0503020204020204" pitchFamily="34" charset="-122"/>
                <a:ea typeface="微软雅黑" panose="020B0503020204020204" pitchFamily="34" charset="-122"/>
              </a:rPr>
              <a:t>0 </a:t>
            </a:r>
            <a:r>
              <a:rPr lang="zh-CN" altLang="en-US" sz="2000" b="1" dirty="0">
                <a:latin typeface="微软雅黑" panose="020B0503020204020204" pitchFamily="34" charset="-122"/>
                <a:ea typeface="微软雅黑" panose="020B0503020204020204" pitchFamily="34" charset="-122"/>
              </a:rPr>
              <a:t>删除。</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1151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33537" y="112811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零比特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4675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833537" y="62366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零比特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502920" y="1088727"/>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618488" y="1206043"/>
            <a:ext cx="5456221" cy="794015"/>
            <a:chOff x="1645920" y="1223740"/>
            <a:chExt cx="5456221" cy="794015"/>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8"/>
            <p:cNvSpPr>
              <a:spLocks noChangeArrowheads="1"/>
            </p:cNvSpPr>
            <p:nvPr/>
          </p:nvSpPr>
          <p:spPr bwMode="auto">
            <a:xfrm>
              <a:off x="4192689" y="1289866"/>
              <a:ext cx="29094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pitchFamily="34" charset="-122"/>
                  <a:ea typeface="微软雅黑" panose="020B0503020204020204" pitchFamily="34" charset="-122"/>
                </a:rPr>
                <a:t>0 1 0 </a:t>
              </a:r>
              <a:r>
                <a:rPr kumimoji="1" lang="en-US" altLang="zh-CN" sz="14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400" b="1" dirty="0">
                  <a:latin typeface="微软雅黑" panose="020B0503020204020204" pitchFamily="34" charset="-122"/>
                  <a:ea typeface="微软雅黑" panose="020B0503020204020204" pitchFamily="34" charset="-122"/>
                </a:rPr>
                <a:t>0</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0 1 0 1 0</a:t>
              </a:r>
              <a:endParaRPr kumimoji="1" lang="en-US" altLang="zh-CN" sz="1400" b="1" dirty="0">
                <a:latin typeface="微软雅黑" panose="020B0503020204020204" pitchFamily="34" charset="-122"/>
                <a:ea typeface="微软雅黑" panose="020B0503020204020204" pitchFamily="34" charset="-122"/>
              </a:endParaRPr>
            </a:p>
          </p:txBody>
        </p:sp>
        <p:sp>
          <p:nvSpPr>
            <p:cNvPr id="20" name="Rectangle 7"/>
            <p:cNvSpPr>
              <a:spLocks noChangeArrowheads="1"/>
            </p:cNvSpPr>
            <p:nvPr/>
          </p:nvSpPr>
          <p:spPr bwMode="auto">
            <a:xfrm>
              <a:off x="1645920" y="1223740"/>
              <a:ext cx="2546769" cy="73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信息字段中出现了</a:t>
              </a:r>
              <a:r>
                <a:rPr kumimoji="1" lang="zh-CN" altLang="en-US" sz="1400" b="1" dirty="0" smtClean="0">
                  <a:solidFill>
                    <a:srgbClr val="0000FF"/>
                  </a:solidFill>
                  <a:latin typeface="微软雅黑" panose="020B0503020204020204" pitchFamily="34" charset="-122"/>
                  <a:ea typeface="微软雅黑" panose="020B0503020204020204" pitchFamily="34" charset="-122"/>
                </a:rPr>
                <a:t>和标志</a:t>
              </a:r>
              <a:r>
                <a:rPr kumimoji="1" lang="zh-CN" altLang="en-US" sz="1400" b="1" dirty="0">
                  <a:solidFill>
                    <a:srgbClr val="0000FF"/>
                  </a:solidFill>
                  <a:latin typeface="微软雅黑" panose="020B0503020204020204" pitchFamily="34" charset="-122"/>
                  <a:ea typeface="微软雅黑" panose="020B0503020204020204" pitchFamily="34" charset="-122"/>
                </a:rPr>
                <a:t>字段 </a:t>
              </a:r>
              <a:r>
                <a:rPr kumimoji="1" lang="en-US" altLang="zh-CN" sz="1400" b="1" dirty="0">
                  <a:solidFill>
                    <a:srgbClr val="0000FF"/>
                  </a:solidFill>
                  <a:latin typeface="微软雅黑" panose="020B0503020204020204" pitchFamily="34" charset="-122"/>
                  <a:ea typeface="微软雅黑" panose="020B0503020204020204" pitchFamily="34" charset="-122"/>
                </a:rPr>
                <a:t>F </a:t>
              </a:r>
              <a:r>
                <a:rPr kumimoji="1" lang="zh-CN" altLang="en-US" sz="1400" b="1" dirty="0">
                  <a:solidFill>
                    <a:srgbClr val="0000FF"/>
                  </a:solidFill>
                  <a:latin typeface="微软雅黑" panose="020B0503020204020204" pitchFamily="34" charset="-122"/>
                  <a:ea typeface="微软雅黑" panose="020B0503020204020204" pitchFamily="34" charset="-122"/>
                </a:rPr>
                <a:t>完全</a:t>
              </a:r>
              <a:r>
                <a:rPr kumimoji="1" lang="zh-CN" altLang="en-US" sz="1400" b="1" dirty="0" smtClean="0">
                  <a:solidFill>
                    <a:srgbClr val="0000FF"/>
                  </a:solidFill>
                  <a:latin typeface="微软雅黑" panose="020B0503020204020204" pitchFamily="34" charset="-122"/>
                  <a:ea typeface="微软雅黑" panose="020B0503020204020204" pitchFamily="34" charset="-122"/>
                </a:rPr>
                <a:t>一样的 </a:t>
              </a:r>
              <a:r>
                <a:rPr kumimoji="1" lang="en-US" altLang="zh-CN" sz="1400" b="1" dirty="0">
                  <a:solidFill>
                    <a:srgbClr val="0000FF"/>
                  </a:solidFill>
                  <a:latin typeface="微软雅黑" panose="020B0503020204020204" pitchFamily="34" charset="-122"/>
                  <a:ea typeface="微软雅黑" panose="020B0503020204020204" pitchFamily="34" charset="-122"/>
                </a:rPr>
                <a:t>8 </a:t>
              </a:r>
              <a:r>
                <a:rPr kumimoji="1" lang="zh-CN" altLang="en-US" sz="1400" b="1" dirty="0">
                  <a:solidFill>
                    <a:srgbClr val="0000FF"/>
                  </a:solidFill>
                  <a:latin typeface="微软雅黑" panose="020B0503020204020204" pitchFamily="34" charset="-122"/>
                  <a:ea typeface="微软雅黑" panose="020B0503020204020204" pitchFamily="34" charset="-122"/>
                </a:rPr>
                <a:t>比特</a:t>
              </a:r>
              <a:r>
                <a:rPr kumimoji="1" lang="zh-CN" altLang="en-US" sz="1400" b="1" dirty="0" smtClean="0">
                  <a:solidFill>
                    <a:srgbClr val="0000FF"/>
                  </a:solidFill>
                  <a:latin typeface="微软雅黑" panose="020B0503020204020204" pitchFamily="34" charset="-122"/>
                  <a:ea typeface="微软雅黑" panose="020B0503020204020204" pitchFamily="34" charset="-122"/>
                </a:rPr>
                <a:t>组合 </a:t>
              </a:r>
              <a:r>
                <a:rPr kumimoji="1" lang="en-US" altLang="zh-CN" sz="1400" b="1" dirty="0" smtClean="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11"/>
            <p:cNvSpPr>
              <a:spLocks noChangeArrowheads="1"/>
            </p:cNvSpPr>
            <p:nvPr/>
          </p:nvSpPr>
          <p:spPr bwMode="auto">
            <a:xfrm>
              <a:off x="4363911" y="1712543"/>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endParaRPr kumimoji="1"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28" name="AutoShape 18"/>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29" name="矩形 28"/>
          <p:cNvSpPr/>
          <p:nvPr/>
        </p:nvSpPr>
        <p:spPr>
          <a:xfrm>
            <a:off x="2229633" y="3957033"/>
            <a:ext cx="484507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数据部分恰好出现与 </a:t>
            </a:r>
            <a:r>
              <a:rPr lang="en-US" altLang="zh-CN" sz="1600" b="1" dirty="0" smtClean="0">
                <a:latin typeface="微软雅黑" panose="020B0503020204020204" pitchFamily="34" charset="-122"/>
                <a:ea typeface="微软雅黑" panose="020B0503020204020204" pitchFamily="34" charset="-122"/>
              </a:rPr>
              <a:t>0x7E </a:t>
            </a:r>
            <a:r>
              <a:rPr lang="zh-CN" altLang="en-US" sz="1600" b="1" dirty="0">
                <a:latin typeface="微软雅黑" panose="020B0503020204020204" pitchFamily="34" charset="-122"/>
                <a:ea typeface="微软雅黑" panose="020B0503020204020204" pitchFamily="34" charset="-122"/>
              </a:rPr>
              <a:t>一样</a:t>
            </a:r>
            <a:r>
              <a:rPr lang="zh-CN" altLang="en-US" sz="1600" b="1" dirty="0" smtClean="0">
                <a:latin typeface="微软雅黑" panose="020B0503020204020204" pitchFamily="34" charset="-122"/>
                <a:ea typeface="微软雅黑" panose="020B0503020204020204" pitchFamily="34" charset="-122"/>
              </a:rPr>
              <a:t>的二进制位串</a:t>
            </a:r>
            <a:endParaRPr lang="zh-CN" altLang="en-US" sz="1600" b="1" dirty="0">
              <a:latin typeface="微软雅黑" panose="020B0503020204020204" pitchFamily="34" charset="-122"/>
              <a:ea typeface="微软雅黑" panose="020B0503020204020204" pitchFamily="34" charset="-122"/>
            </a:endParaRPr>
          </a:p>
        </p:txBody>
      </p:sp>
      <p:sp>
        <p:nvSpPr>
          <p:cNvPr id="15" name="AutoShape 19"/>
          <p:cNvSpPr>
            <a:spLocks noChangeArrowheads="1"/>
          </p:cNvSpPr>
          <p:nvPr/>
        </p:nvSpPr>
        <p:spPr bwMode="auto">
          <a:xfrm>
            <a:off x="4740519" y="2152968"/>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AutoShape 4"/>
          <p:cNvSpPr>
            <a:spLocks noChangeArrowheads="1"/>
          </p:cNvSpPr>
          <p:nvPr/>
        </p:nvSpPr>
        <p:spPr bwMode="auto">
          <a:xfrm>
            <a:off x="5704485" y="2181803"/>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9"/>
          <p:cNvSpPr>
            <a:spLocks noChangeArrowheads="1"/>
          </p:cNvSpPr>
          <p:nvPr/>
        </p:nvSpPr>
        <p:spPr bwMode="auto">
          <a:xfrm>
            <a:off x="1865950" y="2242254"/>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发送端在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defTabSz="762000" eaLnBrk="0" hangingPunct="0"/>
            <a:r>
              <a:rPr kumimoji="1" lang="zh-CN" altLang="en-US" sz="1400" b="1" dirty="0" smtClean="0">
                <a:solidFill>
                  <a:srgbClr val="0000FF"/>
                </a:solidFill>
                <a:latin typeface="微软雅黑" panose="020B0503020204020204" pitchFamily="34" charset="-122"/>
                <a:ea typeface="微软雅黑" panose="020B0503020204020204" pitchFamily="34" charset="-122"/>
              </a:rPr>
              <a:t>填入比特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0000FF"/>
                </a:solidFill>
                <a:latin typeface="微软雅黑" panose="020B0503020204020204" pitchFamily="34" charset="-122"/>
                <a:ea typeface="微软雅黑" panose="020B0503020204020204" pitchFamily="34" charset="-122"/>
              </a:rPr>
              <a:t>再</a:t>
            </a:r>
            <a:r>
              <a:rPr kumimoji="1" lang="zh-CN" altLang="en-US" sz="1400" b="1" dirty="0">
                <a:solidFill>
                  <a:srgbClr val="0000FF"/>
                </a:solidFill>
                <a:latin typeface="微软雅黑" panose="020B0503020204020204" pitchFamily="34" charset="-122"/>
                <a:ea typeface="微软雅黑" panose="020B0503020204020204" pitchFamily="34" charset="-122"/>
              </a:rPr>
              <a:t>发送出去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AutoShape 12"/>
          <p:cNvSpPr>
            <a:spLocks noChangeArrowheads="1"/>
          </p:cNvSpPr>
          <p:nvPr/>
        </p:nvSpPr>
        <p:spPr bwMode="auto">
          <a:xfrm rot="16200000">
            <a:off x="5682100" y="2510741"/>
            <a:ext cx="202228" cy="104223"/>
          </a:xfrm>
          <a:prstGeom prst="rightArrow">
            <a:avLst>
              <a:gd name="adj1" fmla="val 50000"/>
              <a:gd name="adj2" fmla="val 105112"/>
            </a:avLst>
          </a:prstGeom>
          <a:solidFill>
            <a:srgbClr val="FF99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Rectangle 13"/>
          <p:cNvSpPr>
            <a:spLocks noChangeArrowheads="1"/>
          </p:cNvSpPr>
          <p:nvPr/>
        </p:nvSpPr>
        <p:spPr bwMode="auto">
          <a:xfrm>
            <a:off x="4724057" y="2647238"/>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发送端填入 </a:t>
            </a:r>
            <a:r>
              <a:rPr kumimoji="1" lang="en-US" altLang="zh-CN" sz="1400" b="1" dirty="0">
                <a:solidFill>
                  <a:srgbClr val="CC00CC"/>
                </a:solidFill>
                <a:latin typeface="微软雅黑" panose="020B0503020204020204" pitchFamily="34" charset="-122"/>
                <a:ea typeface="微软雅黑" panose="020B0503020204020204" pitchFamily="34" charset="-122"/>
              </a:rPr>
              <a:t>0 </a:t>
            </a:r>
            <a:r>
              <a:rPr kumimoji="1" lang="zh-CN" altLang="en-US" sz="1400" b="1" dirty="0">
                <a:solidFill>
                  <a:srgbClr val="CC00CC"/>
                </a:solidFill>
                <a:latin typeface="微软雅黑" panose="020B0503020204020204" pitchFamily="34" charset="-122"/>
                <a:ea typeface="微软雅黑" panose="020B0503020204020204" pitchFamily="34" charset="-122"/>
              </a:rPr>
              <a:t>比特</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0" name="Rectangle 16"/>
          <p:cNvSpPr>
            <a:spLocks noChangeArrowheads="1"/>
          </p:cNvSpPr>
          <p:nvPr/>
        </p:nvSpPr>
        <p:spPr bwMode="auto">
          <a:xfrm>
            <a:off x="4188654" y="215496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pitchFamily="34" charset="-122"/>
                <a:ea typeface="微软雅黑" panose="020B0503020204020204" pitchFamily="34" charset="-122"/>
              </a:rPr>
              <a:t>0 1 0 </a:t>
            </a:r>
            <a:r>
              <a:rPr kumimoji="1" lang="en-US" altLang="zh-CN" sz="1400" b="1" dirty="0">
                <a:solidFill>
                  <a:schemeClr val="bg1"/>
                </a:solidFill>
                <a:latin typeface="微软雅黑" panose="020B0503020204020204" pitchFamily="34" charset="-122"/>
                <a:ea typeface="微软雅黑" panose="020B0503020204020204" pitchFamily="34" charset="-122"/>
              </a:rPr>
              <a:t>0 1 1 1 1 1 </a:t>
            </a:r>
            <a:r>
              <a:rPr kumimoji="1" lang="en-US" altLang="zh-CN" sz="1400" b="1" dirty="0">
                <a:solidFill>
                  <a:srgbClr val="0000CC"/>
                </a:solidFill>
                <a:latin typeface="微软雅黑" panose="020B0503020204020204" pitchFamily="34" charset="-122"/>
                <a:ea typeface="微软雅黑" panose="020B0503020204020204" pitchFamily="34" charset="-122"/>
              </a:rPr>
              <a:t>0 </a:t>
            </a:r>
            <a:r>
              <a:rPr kumimoji="1" lang="en-US" altLang="zh-CN" sz="1400" b="1" dirty="0">
                <a:solidFill>
                  <a:schemeClr val="bg1"/>
                </a:solidFill>
                <a:latin typeface="微软雅黑" panose="020B0503020204020204" pitchFamily="34" charset="-122"/>
                <a:ea typeface="微软雅黑" panose="020B0503020204020204" pitchFamily="34" charset="-122"/>
              </a:rPr>
              <a:t>1 0</a:t>
            </a:r>
            <a:r>
              <a:rPr kumimoji="1" lang="en-US" altLang="zh-CN" sz="1400" b="1" dirty="0">
                <a:solidFill>
                  <a:srgbClr val="0000CC"/>
                </a:solidFill>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0 0 1 0 1 0</a:t>
            </a:r>
            <a:endParaRPr kumimoji="1" lang="en-US" altLang="zh-CN" sz="1400" b="1" dirty="0">
              <a:latin typeface="微软雅黑" panose="020B0503020204020204" pitchFamily="34" charset="-122"/>
              <a:ea typeface="微软雅黑" panose="020B0503020204020204" pitchFamily="34" charset="-122"/>
            </a:endParaRPr>
          </a:p>
        </p:txBody>
      </p:sp>
      <p:sp>
        <p:nvSpPr>
          <p:cNvPr id="12" name="AutoShape 20"/>
          <p:cNvSpPr>
            <a:spLocks noChangeArrowheads="1"/>
          </p:cNvSpPr>
          <p:nvPr/>
        </p:nvSpPr>
        <p:spPr bwMode="auto">
          <a:xfrm>
            <a:off x="4740519" y="3083270"/>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716525" y="3118154"/>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10"/>
          <p:cNvSpPr>
            <a:spLocks noChangeArrowheads="1"/>
          </p:cNvSpPr>
          <p:nvPr/>
        </p:nvSpPr>
        <p:spPr bwMode="auto">
          <a:xfrm>
            <a:off x="2063920" y="3191743"/>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solidFill>
                  <a:srgbClr val="0000FF"/>
                </a:solidFill>
                <a:latin typeface="微软雅黑" panose="020B0503020204020204" pitchFamily="34" charset="-122"/>
                <a:ea typeface="微软雅黑" panose="020B0503020204020204" pitchFamily="34" charset="-122"/>
              </a:rPr>
              <a:t>接收</a:t>
            </a:r>
            <a:r>
              <a:rPr kumimoji="1" lang="zh-CN" altLang="en-US" sz="1400" b="1" dirty="0">
                <a:solidFill>
                  <a:srgbClr val="0000FF"/>
                </a:solidFill>
                <a:latin typeface="微软雅黑" panose="020B0503020204020204" pitchFamily="34" charset="-122"/>
                <a:ea typeface="微软雅黑" panose="020B0503020204020204" pitchFamily="34" charset="-122"/>
              </a:rPr>
              <a:t>端把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a:t>
            </a:r>
            <a:r>
              <a:rPr kumimoji="1" lang="zh-CN" altLang="en-US" sz="1400" b="1" dirty="0" smtClean="0">
                <a:solidFill>
                  <a:srgbClr val="0000FF"/>
                </a:solidFill>
                <a:latin typeface="微软雅黑" panose="020B0503020204020204" pitchFamily="34" charset="-122"/>
                <a:ea typeface="微软雅黑" panose="020B0503020204020204" pitchFamily="34" charset="-122"/>
              </a:rPr>
              <a:t>的比特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0000FF"/>
                </a:solidFill>
                <a:latin typeface="微软雅黑" panose="020B0503020204020204" pitchFamily="34" charset="-122"/>
                <a:ea typeface="微软雅黑" panose="020B0503020204020204" pitchFamily="34" charset="-122"/>
              </a:rPr>
              <a:t>删除</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6" name="AutoShape 14"/>
          <p:cNvSpPr>
            <a:spLocks noChangeArrowheads="1"/>
          </p:cNvSpPr>
          <p:nvPr/>
        </p:nvSpPr>
        <p:spPr bwMode="auto">
          <a:xfrm rot="5400000" flipV="1">
            <a:off x="5689234" y="3449970"/>
            <a:ext cx="225788" cy="104223"/>
          </a:xfrm>
          <a:prstGeom prst="rightArrow">
            <a:avLst>
              <a:gd name="adj1" fmla="val 50000"/>
              <a:gd name="adj2" fmla="val 117358"/>
            </a:avLst>
          </a:prstGeom>
          <a:solidFill>
            <a:srgbClr val="FF99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15"/>
          <p:cNvSpPr>
            <a:spLocks noChangeArrowheads="1"/>
          </p:cNvSpPr>
          <p:nvPr/>
        </p:nvSpPr>
        <p:spPr bwMode="auto">
          <a:xfrm>
            <a:off x="4339094" y="3598248"/>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接收端删除填入的 </a:t>
            </a:r>
            <a:r>
              <a:rPr kumimoji="1" lang="en-US" altLang="zh-CN" sz="1400" b="1" dirty="0">
                <a:solidFill>
                  <a:srgbClr val="CC00CC"/>
                </a:solidFill>
                <a:latin typeface="微软雅黑" panose="020B0503020204020204" pitchFamily="34" charset="-122"/>
                <a:ea typeface="微软雅黑" panose="020B0503020204020204" pitchFamily="34" charset="-122"/>
              </a:rPr>
              <a:t>0 </a:t>
            </a:r>
            <a:r>
              <a:rPr kumimoji="1" lang="zh-CN" altLang="en-US" sz="1400" b="1" dirty="0">
                <a:solidFill>
                  <a:srgbClr val="CC00CC"/>
                </a:solidFill>
                <a:latin typeface="微软雅黑" panose="020B0503020204020204" pitchFamily="34" charset="-122"/>
                <a:ea typeface="微软雅黑" panose="020B0503020204020204" pitchFamily="34" charset="-122"/>
              </a:rPr>
              <a:t>比特</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3" name="Rectangle 17"/>
          <p:cNvSpPr>
            <a:spLocks noChangeArrowheads="1"/>
          </p:cNvSpPr>
          <p:nvPr/>
        </p:nvSpPr>
        <p:spPr bwMode="auto">
          <a:xfrm>
            <a:off x="4193438" y="308953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pitchFamily="34" charset="-122"/>
                <a:ea typeface="微软雅黑" panose="020B0503020204020204" pitchFamily="34" charset="-122"/>
              </a:rPr>
              <a:t>0 1 0 </a:t>
            </a:r>
            <a:r>
              <a:rPr kumimoji="1" lang="en-US" altLang="zh-CN" sz="1400" b="1" dirty="0">
                <a:solidFill>
                  <a:schemeClr val="bg1"/>
                </a:solidFill>
                <a:latin typeface="微软雅黑" panose="020B0503020204020204" pitchFamily="34" charset="-122"/>
                <a:ea typeface="微软雅黑" panose="020B0503020204020204" pitchFamily="34" charset="-122"/>
              </a:rPr>
              <a:t>0 1 1 1 1 1 </a:t>
            </a:r>
            <a:r>
              <a:rPr kumimoji="1" lang="en-US" altLang="zh-CN" sz="1400" b="1" dirty="0">
                <a:solidFill>
                  <a:srgbClr val="0000CC"/>
                </a:solidFill>
                <a:latin typeface="微软雅黑" panose="020B0503020204020204" pitchFamily="34" charset="-122"/>
                <a:ea typeface="微软雅黑" panose="020B0503020204020204" pitchFamily="34" charset="-122"/>
              </a:rPr>
              <a:t>0 </a:t>
            </a:r>
            <a:r>
              <a:rPr kumimoji="1" lang="en-US" altLang="zh-CN" sz="1400" b="1" dirty="0">
                <a:solidFill>
                  <a:schemeClr val="bg1"/>
                </a:solidFill>
                <a:latin typeface="微软雅黑" panose="020B0503020204020204" pitchFamily="34" charset="-122"/>
                <a:ea typeface="微软雅黑" panose="020B0503020204020204" pitchFamily="34" charset="-122"/>
              </a:rPr>
              <a:t>1 0</a:t>
            </a:r>
            <a:r>
              <a:rPr kumimoji="1" lang="en-US" altLang="zh-CN" sz="1400" b="1" dirty="0">
                <a:solidFill>
                  <a:srgbClr val="0000CC"/>
                </a:solidFill>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0 0 1 0 1 0</a:t>
            </a:r>
            <a:endParaRPr kumimoji="1" lang="en-US" altLang="zh-CN" sz="1400" b="1"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563272" y="203663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63272" y="29689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563272" y="391306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63272" y="11767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21" grpId="0"/>
      <p:bldP spid="24" grpId="0" animBg="1"/>
      <p:bldP spid="24" grpId="1" animBg="1"/>
      <p:bldP spid="25" grpId="0"/>
      <p:bldP spid="30" grpId="0"/>
      <p:bldP spid="12" grpId="0" animBg="1"/>
      <p:bldP spid="13" grpId="0" animBg="1"/>
      <p:bldP spid="13" grpId="1" animBg="1"/>
      <p:bldP spid="22" grpId="0"/>
      <p:bldP spid="26" grpId="0" animBg="1"/>
      <p:bldP spid="26" grpId="1" animBg="1"/>
      <p:bldP spid="27"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502563" y="145532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协议之所以</a:t>
            </a:r>
            <a:r>
              <a:rPr lang="zh-CN" altLang="en-US" sz="2000" b="1" dirty="0">
                <a:solidFill>
                  <a:srgbClr val="CC00CC"/>
                </a:solidFill>
                <a:latin typeface="微软雅黑" panose="020B0503020204020204" pitchFamily="34" charset="-122"/>
                <a:ea typeface="微软雅黑" panose="020B0503020204020204" pitchFamily="34" charset="-122"/>
              </a:rPr>
              <a:t>不使用</a:t>
            </a:r>
            <a:r>
              <a:rPr lang="zh-CN" altLang="en-US" sz="2000" b="1" dirty="0">
                <a:latin typeface="微软雅黑" panose="020B0503020204020204" pitchFamily="34" charset="-122"/>
                <a:ea typeface="微软雅黑" panose="020B0503020204020204" pitchFamily="34" charset="-122"/>
              </a:rPr>
              <a:t>序号和确认机制是出于以下的考虑：</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在数据链路层出现差错的概率不大时，使用比较简单的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协议较为合理。</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在因特网环境下，</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的信息字段放入的数据是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数据报。数据链路层的可靠传输并不能够保证网络层的传输也是可靠的。</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字段可保证无差错接受</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563" y="1050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474191" y="1027526"/>
            <a:ext cx="4185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 不提供使用序号和确认的可靠传输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4650"/>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994226"/>
            <a:ext cx="821131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当用户拨号接入 </a:t>
            </a:r>
            <a:r>
              <a:rPr lang="en-US" altLang="zh-CN" b="1" dirty="0">
                <a:latin typeface="微软雅黑" panose="020B0503020204020204" pitchFamily="34" charset="-122"/>
                <a:ea typeface="微软雅黑" panose="020B0503020204020204" pitchFamily="34" charset="-122"/>
              </a:rPr>
              <a:t>ISP </a:t>
            </a:r>
            <a:r>
              <a:rPr lang="zh-CN" altLang="en-US" b="1" dirty="0">
                <a:latin typeface="微软雅黑" panose="020B0503020204020204" pitchFamily="34" charset="-122"/>
                <a:ea typeface="微软雅黑" panose="020B0503020204020204" pitchFamily="34" charset="-122"/>
              </a:rPr>
              <a:t>时，路由器的调制解调器对拨号做出确认，并建立一条物理连接。</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PC </a:t>
            </a:r>
            <a:r>
              <a:rPr lang="zh-CN" altLang="en-US" b="1" dirty="0">
                <a:latin typeface="微软雅黑" panose="020B0503020204020204" pitchFamily="34" charset="-122"/>
                <a:ea typeface="微软雅黑" panose="020B0503020204020204" pitchFamily="34" charset="-122"/>
              </a:rPr>
              <a:t>机向路由器发送一系列的 </a:t>
            </a:r>
            <a:r>
              <a:rPr lang="en-US" altLang="zh-CN" b="1" dirty="0">
                <a:latin typeface="微软雅黑" panose="020B0503020204020204" pitchFamily="34" charset="-122"/>
                <a:ea typeface="微软雅黑" panose="020B0503020204020204" pitchFamily="34" charset="-122"/>
              </a:rPr>
              <a:t>LCP </a:t>
            </a:r>
            <a:r>
              <a:rPr lang="zh-CN" altLang="en-US" b="1" dirty="0">
                <a:latin typeface="微软雅黑" panose="020B0503020204020204" pitchFamily="34" charset="-122"/>
                <a:ea typeface="微软雅黑" panose="020B0503020204020204" pitchFamily="34" charset="-122"/>
              </a:rPr>
              <a:t>分组（封装成多个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这些分组及其响应选择一些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参数，并进行网络层配置，</a:t>
            </a:r>
            <a:r>
              <a:rPr lang="en-US" altLang="zh-CN" b="1" dirty="0">
                <a:latin typeface="微软雅黑" panose="020B0503020204020204" pitchFamily="34" charset="-122"/>
                <a:ea typeface="微软雅黑" panose="020B0503020204020204" pitchFamily="34" charset="-122"/>
              </a:rPr>
              <a:t>NCP </a:t>
            </a:r>
            <a:r>
              <a:rPr lang="zh-CN" altLang="en-US" b="1" dirty="0">
                <a:latin typeface="微软雅黑" panose="020B0503020204020204" pitchFamily="34" charset="-122"/>
                <a:ea typeface="微软雅黑" panose="020B0503020204020204" pitchFamily="34" charset="-122"/>
              </a:rPr>
              <a:t>给新接入的 </a:t>
            </a:r>
            <a:r>
              <a:rPr lang="en-US" altLang="zh-CN" b="1" dirty="0">
                <a:latin typeface="微软雅黑" panose="020B0503020204020204" pitchFamily="34" charset="-122"/>
                <a:ea typeface="微软雅黑" panose="020B0503020204020204" pitchFamily="34" charset="-122"/>
              </a:rPr>
              <a:t>PC </a:t>
            </a:r>
            <a:r>
              <a:rPr lang="zh-CN" altLang="en-US" b="1" dirty="0">
                <a:latin typeface="微软雅黑" panose="020B0503020204020204" pitchFamily="34" charset="-122"/>
                <a:ea typeface="微软雅黑" panose="020B0503020204020204" pitchFamily="34" charset="-122"/>
              </a:rPr>
              <a:t>机分配一个临时的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地址，使 </a:t>
            </a:r>
            <a:r>
              <a:rPr lang="en-US" altLang="zh-CN" b="1" dirty="0">
                <a:latin typeface="微软雅黑" panose="020B0503020204020204" pitchFamily="34" charset="-122"/>
                <a:ea typeface="微软雅黑" panose="020B0503020204020204" pitchFamily="34" charset="-122"/>
              </a:rPr>
              <a:t>PC </a:t>
            </a:r>
            <a:r>
              <a:rPr lang="zh-CN" altLang="en-US" b="1" dirty="0">
                <a:latin typeface="微软雅黑" panose="020B0503020204020204" pitchFamily="34" charset="-122"/>
                <a:ea typeface="微软雅黑" panose="020B0503020204020204" pitchFamily="34" charset="-122"/>
              </a:rPr>
              <a:t>机成为因特网上的一个主机。</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通信完毕时，</a:t>
            </a:r>
            <a:r>
              <a:rPr lang="en-US" altLang="zh-CN" b="1" dirty="0">
                <a:latin typeface="微软雅黑" panose="020B0503020204020204" pitchFamily="34" charset="-122"/>
                <a:ea typeface="微软雅黑" panose="020B0503020204020204" pitchFamily="34" charset="-122"/>
              </a:rPr>
              <a:t>NCP </a:t>
            </a:r>
            <a:r>
              <a:rPr lang="zh-CN" altLang="en-US" b="1" dirty="0">
                <a:latin typeface="微软雅黑" panose="020B0503020204020204" pitchFamily="34" charset="-122"/>
                <a:ea typeface="微软雅黑" panose="020B0503020204020204" pitchFamily="34" charset="-122"/>
              </a:rPr>
              <a:t>释放网络层连接，收回原来分配出去的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地址。接着，</a:t>
            </a:r>
            <a:r>
              <a:rPr lang="en-US" altLang="zh-CN" b="1" dirty="0">
                <a:latin typeface="微软雅黑" panose="020B0503020204020204" pitchFamily="34" charset="-122"/>
                <a:ea typeface="微软雅黑" panose="020B0503020204020204" pitchFamily="34" charset="-122"/>
              </a:rPr>
              <a:t>LCP </a:t>
            </a:r>
            <a:r>
              <a:rPr lang="zh-CN" altLang="en-US" b="1" dirty="0">
                <a:latin typeface="微软雅黑" panose="020B0503020204020204" pitchFamily="34" charset="-122"/>
                <a:ea typeface="微软雅黑" panose="020B0503020204020204" pitchFamily="34" charset="-122"/>
              </a:rPr>
              <a:t>释放数据链路层连接。最后释放的是物理层的连接。</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可见，</a:t>
            </a:r>
            <a:r>
              <a:rPr lang="en-US" altLang="zh-CN" b="1" dirty="0">
                <a:solidFill>
                  <a:srgbClr val="0000FF"/>
                </a:solidFill>
                <a:latin typeface="微软雅黑" panose="020B0503020204020204" pitchFamily="34" charset="-122"/>
                <a:ea typeface="微软雅黑" panose="020B0503020204020204" pitchFamily="34" charset="-122"/>
              </a:rPr>
              <a:t>PPP </a:t>
            </a:r>
            <a:r>
              <a:rPr lang="zh-CN" altLang="en-US" b="1" dirty="0">
                <a:solidFill>
                  <a:srgbClr val="0000FF"/>
                </a:solidFill>
                <a:latin typeface="微软雅黑" panose="020B0503020204020204" pitchFamily="34" charset="-122"/>
                <a:ea typeface="微软雅黑" panose="020B0503020204020204" pitchFamily="34" charset="-122"/>
              </a:rPr>
              <a:t>协议已不是纯粹的数据链路层的协议，它还包含了物理层和网络层的内容。</a:t>
            </a:r>
            <a:endParaRPr lang="zh-CN" altLang="en-US"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680300" y="761388"/>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endParaRPr lang="zh-CN" altLang="en-US" sz="1400" b="1" dirty="0">
                <a:latin typeface="微软雅黑" panose="020B0503020204020204" pitchFamily="34" charset="-122"/>
                <a:ea typeface="微软雅黑" panose="020B0503020204020204" pitchFamily="3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endParaRPr lang="zh-CN" altLang="en-US" sz="1400" b="1" dirty="0">
                <a:latin typeface="微软雅黑" panose="020B0503020204020204" pitchFamily="34" charset="-122"/>
                <a:ea typeface="微软雅黑" panose="020B0503020204020204" pitchFamily="3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a:t>
            </a:r>
            <a:r>
              <a:rPr lang="zh-CN" altLang="en-US" sz="2000" b="1" dirty="0">
                <a:solidFill>
                  <a:schemeClr val="bg1"/>
                </a:solidFill>
                <a:ea typeface="微软雅黑" panose="020B0503020204020204" pitchFamily="34" charset="-122"/>
              </a:rPr>
              <a:t>是实现设备之间通信的非常</a:t>
            </a:r>
            <a:r>
              <a:rPr lang="zh-CN" altLang="en-US" sz="2000" b="1" dirty="0" smtClean="0">
                <a:solidFill>
                  <a:schemeClr val="bg1"/>
                </a:solidFill>
                <a:ea typeface="微软雅黑" panose="020B0503020204020204" pitchFamily="34" charset="-122"/>
              </a:rPr>
              <a:t>重要的一</a:t>
            </a:r>
            <a:r>
              <a:rPr lang="zh-CN" altLang="en-US" sz="2000" b="1" dirty="0">
                <a:solidFill>
                  <a:schemeClr val="bg1"/>
                </a:solidFill>
                <a:ea typeface="微软雅黑" panose="020B0503020204020204" pitchFamily="34" charset="-122"/>
              </a:rPr>
              <a:t>层</a:t>
            </a:r>
            <a:endParaRPr lang="zh-CN" altLang="en-US" sz="2000" b="1" dirty="0">
              <a:solidFill>
                <a:schemeClr val="bg1"/>
              </a:solidFill>
              <a:ea typeface="微软雅黑" panose="020B0503020204020204" pitchFamily="34" charset="-122"/>
            </a:endParaRPr>
          </a:p>
          <a:p>
            <a:pPr algn="ct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鉴别</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鉴别</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网络层协议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鉴别</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网络层协议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链路打开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鉴别</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网络层协议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链路打开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链路终止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鉴别</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网络层协议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链路打开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链路终止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PPP </a:t>
            </a:r>
            <a:r>
              <a:rPr lang="zh-CN" altLang="en-US" sz="1600" b="1" dirty="0">
                <a:latin typeface="微软雅黑" panose="020B0503020204020204" pitchFamily="34" charset="-122"/>
                <a:ea typeface="微软雅黑" panose="020B0503020204020204" pitchFamily="34" charset="-122"/>
              </a:rPr>
              <a:t>协议的状态图</a:t>
            </a:r>
            <a:endParaRPr lang="zh-CN" altLang="en-US" sz="1600" b="1" dirty="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链路建立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鉴别</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网络层协议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链路打开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链路终止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1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3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7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62215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301827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3934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18313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78955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18313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278066"/>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1111696"/>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929134"/>
            <a:ext cx="54721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局域网的数据链路层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是：</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具有广播功能，从一个站点可很方便地访问全网。局域网上的主机可共享连接在局域网上的各种硬件和软件资源。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提高了系统的可靠性、可用性和残存性。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763321" y="1320342"/>
            <a:ext cx="3295240" cy="1462099"/>
            <a:chOff x="4110299" y="1151022"/>
            <a:chExt cx="3295240" cy="1462099"/>
          </a:xfrm>
        </p:grpSpPr>
        <p:grpSp>
          <p:nvGrpSpPr>
            <p:cNvPr id="67" name="组合 66"/>
            <p:cNvGrpSpPr/>
            <p:nvPr/>
          </p:nvGrpSpPr>
          <p:grpSpPr>
            <a:xfrm>
              <a:off x="4110299" y="1442936"/>
              <a:ext cx="3295240" cy="1170185"/>
              <a:chOff x="4348639" y="1637277"/>
              <a:chExt cx="5255783" cy="186640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endParaRPr kumimoji="0" lang="zh-CN" altLang="en-US" sz="1400" b="1" dirty="0">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348639" y="1835647"/>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3009352" y="2654268"/>
            <a:ext cx="2892672" cy="1648052"/>
            <a:chOff x="2662522" y="2561462"/>
            <a:chExt cx="2892672" cy="1648052"/>
          </a:xfrm>
        </p:grpSpPr>
        <p:grpSp>
          <p:nvGrpSpPr>
            <p:cNvPr id="34" name="Group 48"/>
            <p:cNvGrpSpPr/>
            <p:nvPr/>
          </p:nvGrpSpPr>
          <p:grpSpPr bwMode="auto">
            <a:xfrm>
              <a:off x="2662522" y="2789190"/>
              <a:ext cx="2554408" cy="1420324"/>
              <a:chOff x="1735" y="2357"/>
              <a:chExt cx="2369" cy="1427"/>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1400" b="1" dirty="0">
                    <a:solidFill>
                      <a:srgbClr val="0000FF"/>
                    </a:solidFill>
                    <a:latin typeface="微软雅黑" panose="020B0503020204020204" pitchFamily="34" charset="-122"/>
                    <a:ea typeface="微软雅黑" panose="020B0503020204020204" pitchFamily="34" charset="-122"/>
                  </a:rPr>
                  <a:t>干线耦合器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298" y="3475"/>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77894"/>
            <a:ext cx="2441654" cy="1624760"/>
            <a:chOff x="1736207" y="1159022"/>
            <a:chExt cx="2441654" cy="1624760"/>
          </a:xfrm>
        </p:grpSpPr>
        <p:grpSp>
          <p:nvGrpSpPr>
            <p:cNvPr id="52" name="组合 51"/>
            <p:cNvGrpSpPr/>
            <p:nvPr/>
          </p:nvGrpSpPr>
          <p:grpSpPr>
            <a:xfrm>
              <a:off x="2015876" y="1458000"/>
              <a:ext cx="2161985" cy="1325782"/>
              <a:chOff x="1582171" y="1733019"/>
              <a:chExt cx="3448285" cy="211457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64317" y="3356699"/>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的作用</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101106"/>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4004421"/>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94966"/>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局域网传输媒体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59" name="Picture 69" descr="ut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4295" y="1532649"/>
            <a:ext cx="2209526" cy="145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s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721" y="2281197"/>
            <a:ext cx="2344548" cy="175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5481" y="1387503"/>
            <a:ext cx="1366260" cy="22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641362"/>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 name="组合 8"/>
          <p:cNvGrpSpPr/>
          <p:nvPr/>
        </p:nvGrpSpPr>
        <p:grpSpPr>
          <a:xfrm>
            <a:off x="3185822" y="1399408"/>
            <a:ext cx="2811270" cy="1114568"/>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238703" y="2651092"/>
            <a:ext cx="4855780" cy="1415772"/>
          </a:xfrm>
          <a:prstGeom prst="rect">
            <a:avLst/>
          </a:prstGeom>
        </p:spPr>
        <p:txBody>
          <a:bodyPr wrap="square">
            <a:spAutoFit/>
          </a:bodyPr>
          <a:lstStyle/>
          <a:p>
            <a:pPr algn="ctr" eaLnBrk="0" hangingPunct="0">
              <a:buClr>
                <a:srgbClr val="0070C0"/>
              </a:buClr>
            </a:pPr>
            <a:r>
              <a:rPr lang="zh-CN" altLang="en-US" sz="1400" b="1" dirty="0" smtClean="0">
                <a:latin typeface="微软雅黑" panose="020B0503020204020204" pitchFamily="34" charset="-122"/>
                <a:ea typeface="微软雅黑" panose="020B0503020204020204" pitchFamily="34" charset="-122"/>
              </a:rPr>
              <a:t>共享的广播信道</a:t>
            </a:r>
            <a:endParaRPr lang="en-US" altLang="zh-CN" sz="14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0000FF"/>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solidFill>
                  <a:srgbClr val="CC00CC"/>
                </a:solidFill>
                <a:latin typeface="微软雅黑" panose="020B0503020204020204" pitchFamily="34" charset="-122"/>
                <a:ea typeface="微软雅黑" panose="020B0503020204020204" pitchFamily="34" charset="-122"/>
              </a:rPr>
              <a:t>问题</a:t>
            </a:r>
            <a:r>
              <a:rPr lang="zh-CN" altLang="en-US" sz="1600" b="1" dirty="0" smtClean="0">
                <a:solidFill>
                  <a:srgbClr val="CC00CC"/>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若多</a:t>
            </a:r>
            <a:r>
              <a:rPr lang="zh-CN" altLang="en-US" sz="1600" b="1" dirty="0" smtClean="0">
                <a:latin typeface="微软雅黑" panose="020B0503020204020204" pitchFamily="34" charset="-122"/>
                <a:ea typeface="微软雅黑" panose="020B0503020204020204" pitchFamily="34" charset="-122"/>
              </a:rPr>
              <a:t>个</a:t>
            </a:r>
            <a:r>
              <a:rPr lang="zh-CN" altLang="en-US" sz="1600" b="1" dirty="0">
                <a:latin typeface="微软雅黑" panose="020B0503020204020204" pitchFamily="34" charset="-122"/>
                <a:ea typeface="微软雅黑" panose="020B0503020204020204" pitchFamily="34" charset="-122"/>
              </a:rPr>
              <a:t>设备在共享的广播信道上同时发送数据，则会造成彼此干扰，导致发送失败</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922826" y="1740967"/>
            <a:ext cx="400271" cy="3324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61960" y="1699660"/>
            <a:ext cx="967081" cy="545210"/>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4775761" y="1989757"/>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9840"/>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 ，如多点线路探询 </a:t>
            </a:r>
            <a:r>
              <a:rPr lang="en-US" altLang="zh-CN" sz="2000" b="1" dirty="0">
                <a:latin typeface="微软雅黑" panose="020B0503020204020204" pitchFamily="34" charset="-122"/>
                <a:ea typeface="微软雅黑" panose="020B0503020204020204" pitchFamily="34" charset="-122"/>
              </a:rPr>
              <a:t>(polling)</a:t>
            </a:r>
            <a:r>
              <a:rPr lang="zh-CN" altLang="en-US" sz="2000" b="1" dirty="0">
                <a:latin typeface="微软雅黑" panose="020B0503020204020204" pitchFamily="34" charset="-122"/>
                <a:ea typeface="微软雅黑" panose="020B0503020204020204" pitchFamily="34" charset="-122"/>
              </a:rPr>
              <a:t>，或轮询。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7571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5262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20" y="111183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矩形 45"/>
          <p:cNvSpPr/>
          <p:nvPr/>
        </p:nvSpPr>
        <p:spPr>
          <a:xfrm>
            <a:off x="616085" y="1060448"/>
            <a:ext cx="2699778"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以太网的两个标准 </a:t>
            </a:r>
            <a:endParaRPr lang="zh-CN" altLang="en-US" sz="2000" b="1" dirty="0">
              <a:latin typeface="微软雅黑" panose="020B0503020204020204" pitchFamily="34" charset="-122"/>
              <a:ea typeface="微软雅黑" panose="020B0503020204020204" pitchFamily="34" charset="-122"/>
            </a:endParaRPr>
          </a:p>
        </p:txBody>
      </p:sp>
      <p:sp>
        <p:nvSpPr>
          <p:cNvPr id="47" name="矩形 46"/>
          <p:cNvSpPr/>
          <p:nvPr/>
        </p:nvSpPr>
        <p:spPr>
          <a:xfrm>
            <a:off x="502919" y="1508241"/>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是世界上第一个局域网产品（以太网）的规约。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是第一个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标准与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标准只有很小的差别，因此可以将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局域网简称为“以太网”。</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严格说来，“以太网”应当是指符合 </a:t>
            </a: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标准的局域网 。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26728"/>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为了使数据链路层能更好地适应多种局域网标准，</a:t>
            </a:r>
            <a:r>
              <a:rPr lang="en-US" altLang="zh-CN" sz="2000" b="1" dirty="0">
                <a:latin typeface="微软雅黑" panose="020B0503020204020204" pitchFamily="34" charset="-122"/>
                <a:ea typeface="微软雅黑" panose="020B0503020204020204" pitchFamily="34" charset="-122"/>
              </a:rPr>
              <a:t>IEEE 802 </a:t>
            </a:r>
            <a:r>
              <a:rPr lang="zh-CN" altLang="en-US" sz="2000" b="1" dirty="0">
                <a:latin typeface="微软雅黑" panose="020B0503020204020204" pitchFamily="34" charset="-122"/>
                <a:ea typeface="微软雅黑" panose="020B0503020204020204" pitchFamily="34" charset="-122"/>
              </a:rPr>
              <a:t>委员会就将局域网的数据链路层拆成</a:t>
            </a:r>
            <a:r>
              <a:rPr lang="zh-CN" altLang="en-US" sz="2000" b="1" dirty="0">
                <a:solidFill>
                  <a:srgbClr val="CC00CC"/>
                </a:solidFill>
                <a:latin typeface="微软雅黑" panose="020B0503020204020204" pitchFamily="34" charset="-122"/>
                <a:ea typeface="微软雅黑" panose="020B0503020204020204" pitchFamily="34" charset="-122"/>
              </a:rPr>
              <a:t>两个子层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逻辑链路控制 </a:t>
            </a:r>
            <a:r>
              <a:rPr lang="en-US" altLang="zh-CN" sz="2000" b="1" dirty="0">
                <a:latin typeface="微软雅黑" panose="020B0503020204020204" pitchFamily="34" charset="-122"/>
                <a:ea typeface="微软雅黑" panose="020B0503020204020204" pitchFamily="34" charset="-122"/>
              </a:rPr>
              <a:t>LLC (Logical Link Control)</a:t>
            </a:r>
            <a:r>
              <a:rPr lang="zh-CN" altLang="en-US" sz="2000" b="1" dirty="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媒体接入控制 </a:t>
            </a:r>
            <a:r>
              <a:rPr lang="en-US" altLang="zh-CN" sz="2000" b="1" dirty="0">
                <a:latin typeface="微软雅黑" panose="020B0503020204020204" pitchFamily="34" charset="-122"/>
                <a:ea typeface="微软雅黑" panose="020B0503020204020204" pitchFamily="34" charset="-122"/>
              </a:rPr>
              <a:t>MAC (Medium Access Control)</a:t>
            </a:r>
            <a:r>
              <a:rPr lang="zh-CN" altLang="en-US" sz="2000" b="1" dirty="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与接入到传输媒体有关的内容都放在 </a:t>
            </a:r>
            <a:r>
              <a:rPr lang="en-US" altLang="zh-CN" sz="2000" b="1" dirty="0">
                <a:latin typeface="微软雅黑" panose="020B0503020204020204" pitchFamily="34" charset="-122"/>
                <a:ea typeface="微软雅黑" panose="020B0503020204020204" pitchFamily="34" charset="-122"/>
              </a:rPr>
              <a:t>MAC</a:t>
            </a:r>
            <a:r>
              <a:rPr lang="zh-CN" altLang="en-US" sz="2000" b="1" dirty="0">
                <a:latin typeface="微软雅黑" panose="020B0503020204020204" pitchFamily="34" charset="-122"/>
                <a:ea typeface="微软雅黑" panose="020B0503020204020204" pitchFamily="34" charset="-122"/>
              </a:rPr>
              <a:t>子层，而 </a:t>
            </a:r>
            <a:r>
              <a:rPr lang="en-US" altLang="zh-CN" sz="2000" b="1" dirty="0">
                <a:latin typeface="微软雅黑" panose="020B0503020204020204" pitchFamily="34" charset="-122"/>
                <a:ea typeface="微软雅黑" panose="020B0503020204020204" pitchFamily="34" charset="-122"/>
              </a:rPr>
              <a:t>LLC </a:t>
            </a:r>
            <a:r>
              <a:rPr lang="zh-CN" altLang="en-US" sz="2000" b="1" dirty="0">
                <a:latin typeface="微软雅黑" panose="020B0503020204020204" pitchFamily="34" charset="-122"/>
                <a:ea typeface="微软雅黑" panose="020B0503020204020204" pitchFamily="34" charset="-122"/>
              </a:rPr>
              <a:t>子层则与传输媒体无关。</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不管采用何种协议的局域网，对 </a:t>
            </a:r>
            <a:r>
              <a:rPr lang="en-US" altLang="zh-CN" sz="2000" b="1" dirty="0">
                <a:solidFill>
                  <a:srgbClr val="0000FF"/>
                </a:solidFill>
                <a:latin typeface="微软雅黑" panose="020B0503020204020204" pitchFamily="34" charset="-122"/>
                <a:ea typeface="微软雅黑" panose="020B0503020204020204" pitchFamily="34" charset="-122"/>
              </a:rPr>
              <a:t>LLC </a:t>
            </a:r>
            <a:r>
              <a:rPr lang="zh-CN" altLang="en-US" sz="2000" b="1" dirty="0">
                <a:solidFill>
                  <a:srgbClr val="0000FF"/>
                </a:solidFill>
                <a:latin typeface="微软雅黑" panose="020B0503020204020204" pitchFamily="34" charset="-122"/>
                <a:ea typeface="微软雅黑" panose="020B0503020204020204" pitchFamily="34" charset="-122"/>
              </a:rPr>
              <a:t>子层来说都是透明的。</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810471"/>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7" name="Rectangle 6"/>
          <p:cNvSpPr>
            <a:spLocks noChangeArrowheads="1"/>
          </p:cNvSpPr>
          <p:nvPr/>
        </p:nvSpPr>
        <p:spPr bwMode="auto">
          <a:xfrm>
            <a:off x="3192337" y="771494"/>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数据链路层的两个</a:t>
            </a:r>
            <a:r>
              <a:rPr lang="zh-CN" altLang="en-US" sz="2000" b="1" dirty="0" smtClean="0">
                <a:latin typeface="微软雅黑" panose="020B0503020204020204" pitchFamily="34" charset="-122"/>
                <a:ea typeface="微软雅黑" panose="020B0503020204020204" pitchFamily="34" charset="-122"/>
              </a:rPr>
              <a:t>子层</a:t>
            </a:r>
            <a:endParaRPr lang="fr-FR"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891325" y="661766"/>
            <a:ext cx="33514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局域网对 </a:t>
            </a:r>
            <a:r>
              <a:rPr lang="en-US" altLang="zh-CN" sz="2000" b="1" dirty="0">
                <a:latin typeface="微软雅黑" panose="020B0503020204020204" pitchFamily="34" charset="-122"/>
                <a:ea typeface="微软雅黑" panose="020B0503020204020204" pitchFamily="34" charset="-122"/>
              </a:rPr>
              <a:t>LLC </a:t>
            </a:r>
            <a:r>
              <a:rPr lang="zh-CN" altLang="en-US" sz="2000" b="1" dirty="0">
                <a:latin typeface="微软雅黑" panose="020B0503020204020204" pitchFamily="34" charset="-122"/>
                <a:ea typeface="微软雅黑" panose="020B0503020204020204" pitchFamily="34" charset="-122"/>
              </a:rPr>
              <a:t>子层是透明</a:t>
            </a:r>
            <a:r>
              <a:rPr lang="zh-CN" altLang="en-US" sz="2000" b="1" dirty="0" smtClean="0">
                <a:latin typeface="微软雅黑" panose="020B0503020204020204" pitchFamily="34" charset="-122"/>
                <a:ea typeface="微软雅黑" panose="020B0503020204020204" pitchFamily="34" charset="-122"/>
              </a:rPr>
              <a:t>的</a:t>
            </a:r>
            <a:endParaRPr lang="fr-FR" altLang="zh-CN" sz="20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02920" y="1106424"/>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2396813"/>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2409554"/>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3373256"/>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3373256"/>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2396812"/>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3705" y="320066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803373"/>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2402603"/>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974033"/>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7824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1929" y="3632712"/>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2115" y="320066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803373"/>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2402603"/>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98677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6665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36933" y="2453568"/>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36933" y="2858974"/>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36244" y="2409554"/>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2570556"/>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2320" y="3632714"/>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053763" y="1508760"/>
            <a:ext cx="1628074" cy="584775"/>
          </a:xfrm>
          <a:prstGeom prst="rect">
            <a:avLst/>
          </a:prstGeom>
          <a:solidFill>
            <a:srgbClr val="0000CC"/>
          </a:solidFill>
          <a:ln w="9525">
            <a:solidFill>
              <a:srgbClr val="333399"/>
            </a:solidFill>
            <a:miter lim="800000"/>
          </a:ln>
          <a:effectLst/>
        </p:spPr>
        <p:txBody>
          <a:bodyPr wrap="none">
            <a:spAutoFit/>
          </a:bodyPr>
          <a:lstStyle/>
          <a:p>
            <a:pPr algn="ctr"/>
            <a:r>
              <a:rPr kumimoji="1" lang="en-US" altLang="zh-CN" sz="1600" b="1" dirty="0">
                <a:solidFill>
                  <a:schemeClr val="bg1"/>
                </a:solidFill>
                <a:latin typeface="微软雅黑" panose="020B0503020204020204" pitchFamily="34" charset="-122"/>
                <a:ea typeface="微软雅黑" panose="020B0503020204020204" pitchFamily="34" charset="-122"/>
              </a:rPr>
              <a:t>LLC </a:t>
            </a:r>
            <a:r>
              <a:rPr kumimoji="1" lang="zh-CN" altLang="en-US" sz="16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6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3705" y="1898332"/>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898332"/>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502921" y="1821088"/>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由于 </a:t>
            </a:r>
            <a:r>
              <a:rPr lang="en-US" altLang="zh-CN" sz="2000" b="1" dirty="0">
                <a:latin typeface="微软雅黑" panose="020B0503020204020204" pitchFamily="34" charset="-122"/>
                <a:ea typeface="微软雅黑" panose="020B0503020204020204" pitchFamily="34" charset="-122"/>
              </a:rPr>
              <a:t>TCP/IP </a:t>
            </a:r>
            <a:r>
              <a:rPr lang="zh-CN" altLang="en-US" sz="2000" b="1" dirty="0">
                <a:latin typeface="微软雅黑" panose="020B0503020204020204" pitchFamily="34" charset="-122"/>
                <a:ea typeface="微软雅黑" panose="020B0503020204020204" pitchFamily="34" charset="-122"/>
              </a:rPr>
              <a:t>体系经常使用的局域网是 </a:t>
            </a: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而不是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标准中的几种局域网，因此现在 </a:t>
            </a:r>
            <a:r>
              <a:rPr lang="en-US" altLang="zh-CN" sz="2000" b="1" dirty="0">
                <a:latin typeface="微软雅黑" panose="020B0503020204020204" pitchFamily="34" charset="-122"/>
                <a:ea typeface="微软雅黑" panose="020B0503020204020204" pitchFamily="34" charset="-122"/>
              </a:rPr>
              <a:t>802 </a:t>
            </a:r>
            <a:r>
              <a:rPr lang="zh-CN" altLang="en-US" sz="2000" b="1" dirty="0">
                <a:latin typeface="微软雅黑" panose="020B0503020204020204" pitchFamily="34" charset="-122"/>
                <a:ea typeface="微软雅黑" panose="020B0503020204020204" pitchFamily="34" charset="-122"/>
              </a:rPr>
              <a:t>委员会制定的逻辑链路控制子层 </a:t>
            </a:r>
            <a:r>
              <a:rPr lang="en-US" altLang="zh-CN" sz="2000" b="1" dirty="0">
                <a:latin typeface="微软雅黑" panose="020B0503020204020204" pitchFamily="34" charset="-122"/>
                <a:ea typeface="微软雅黑" panose="020B0503020204020204" pitchFamily="34" charset="-122"/>
              </a:rPr>
              <a:t>LLC</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802.2 </a:t>
            </a:r>
            <a:r>
              <a:rPr lang="zh-CN" altLang="en-US" sz="2000" b="1" dirty="0">
                <a:latin typeface="微软雅黑" panose="020B0503020204020204" pitchFamily="34" charset="-122"/>
                <a:ea typeface="微软雅黑" panose="020B0503020204020204" pitchFamily="34" charset="-122"/>
              </a:rPr>
              <a:t>标准）的作用已经不大了。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很多厂商生产的适配器上就仅装有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协议而没有 </a:t>
            </a:r>
            <a:r>
              <a:rPr lang="en-US" altLang="zh-CN" sz="2000" b="1" dirty="0">
                <a:latin typeface="微软雅黑" panose="020B0503020204020204" pitchFamily="34" charset="-122"/>
                <a:ea typeface="微软雅黑" panose="020B0503020204020204" pitchFamily="34" charset="-122"/>
              </a:rPr>
              <a:t>LLC </a:t>
            </a:r>
            <a:r>
              <a:rPr lang="zh-CN" altLang="en-US" sz="2000" b="1" dirty="0">
                <a:latin typeface="微软雅黑" panose="020B0503020204020204" pitchFamily="34" charset="-122"/>
                <a:ea typeface="微软雅黑" panose="020B0503020204020204" pitchFamily="34" charset="-122"/>
              </a:rPr>
              <a:t>协议。 </a:t>
            </a:r>
            <a:endParaRPr lang="zh-CN" altLang="en-US" sz="2000" b="1" dirty="0">
              <a:latin typeface="微软雅黑" panose="020B0503020204020204" pitchFamily="34" charset="-122"/>
              <a:ea typeface="微软雅黑" panose="020B0503020204020204" pitchFamily="34" charset="-122"/>
            </a:endParaRPr>
          </a:p>
        </p:txBody>
      </p:sp>
      <p:sp>
        <p:nvSpPr>
          <p:cNvPr id="25" name="AutoShape 5"/>
          <p:cNvSpPr>
            <a:spLocks noChangeArrowheads="1"/>
          </p:cNvSpPr>
          <p:nvPr/>
        </p:nvSpPr>
        <p:spPr bwMode="auto">
          <a:xfrm>
            <a:off x="502921" y="1404831"/>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26" name="Rectangle 6"/>
          <p:cNvSpPr>
            <a:spLocks noChangeArrowheads="1"/>
          </p:cNvSpPr>
          <p:nvPr/>
        </p:nvSpPr>
        <p:spPr bwMode="auto">
          <a:xfrm>
            <a:off x="3276045" y="1365854"/>
            <a:ext cx="258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一般不考虑 </a:t>
            </a:r>
            <a:r>
              <a:rPr lang="en-US" altLang="zh-CN" sz="2000" b="1" dirty="0">
                <a:latin typeface="微软雅黑" panose="020B0503020204020204" pitchFamily="34" charset="-122"/>
                <a:ea typeface="微软雅黑" panose="020B0503020204020204" pitchFamily="34" charset="-122"/>
              </a:rPr>
              <a:t>LLC </a:t>
            </a:r>
            <a:r>
              <a:rPr lang="zh-CN" altLang="en-US" sz="2000" b="1" dirty="0" smtClean="0">
                <a:latin typeface="微软雅黑" panose="020B0503020204020204" pitchFamily="34" charset="-122"/>
                <a:ea typeface="微软雅黑" panose="020B0503020204020204" pitchFamily="34" charset="-122"/>
              </a:rPr>
              <a:t>子层</a:t>
            </a:r>
            <a:endParaRPr lang="fr-FR"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616085" y="799174"/>
            <a:ext cx="7853464"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矩形 63"/>
          <p:cNvSpPr/>
          <p:nvPr/>
        </p:nvSpPr>
        <p:spPr>
          <a:xfrm>
            <a:off x="616085" y="747790"/>
            <a:ext cx="2109873"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适配器的</a:t>
            </a:r>
            <a:r>
              <a:rPr lang="zh-CN" altLang="en-US" sz="2000" b="1" dirty="0" smtClean="0">
                <a:latin typeface="微软雅黑" panose="020B0503020204020204" pitchFamily="34" charset="-122"/>
                <a:ea typeface="微软雅黑" panose="020B0503020204020204" pitchFamily="34" charset="-122"/>
              </a:rPr>
              <a:t>作用</a:t>
            </a:r>
            <a:endParaRPr lang="zh-CN" altLang="en-US" sz="2000" b="1" dirty="0">
              <a:latin typeface="微软雅黑" panose="020B0503020204020204" pitchFamily="34" charset="-122"/>
              <a:ea typeface="微软雅黑" panose="020B0503020204020204" pitchFamily="34" charset="-122"/>
            </a:endParaRPr>
          </a:p>
        </p:txBody>
      </p:sp>
      <p:sp>
        <p:nvSpPr>
          <p:cNvPr id="65" name="矩形 64"/>
          <p:cNvSpPr/>
          <p:nvPr/>
        </p:nvSpPr>
        <p:spPr>
          <a:xfrm>
            <a:off x="616084" y="1195583"/>
            <a:ext cx="7960988"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网络接口板又称为</a:t>
            </a:r>
            <a:r>
              <a:rPr lang="zh-CN" altLang="en-US" sz="2000" b="1" dirty="0">
                <a:solidFill>
                  <a:srgbClr val="0000FF"/>
                </a:solidFill>
                <a:latin typeface="微软雅黑" panose="020B0503020204020204" pitchFamily="34" charset="-122"/>
                <a:ea typeface="微软雅黑" panose="020B0503020204020204" pitchFamily="34" charset="-122"/>
              </a:rPr>
              <a:t>通信适配器 </a:t>
            </a:r>
            <a:r>
              <a:rPr lang="en-US" altLang="zh-CN" sz="2000" b="1" dirty="0">
                <a:latin typeface="微软雅黑" panose="020B0503020204020204" pitchFamily="34" charset="-122"/>
                <a:ea typeface="微软雅黑" panose="020B0503020204020204" pitchFamily="34" charset="-122"/>
              </a:rPr>
              <a:t>(adapter) </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网络接口卡 </a:t>
            </a:r>
            <a:r>
              <a:rPr lang="en-US" altLang="zh-CN" sz="2000" b="1" dirty="0">
                <a:latin typeface="微软雅黑" panose="020B0503020204020204" pitchFamily="34" charset="-122"/>
                <a:ea typeface="微软雅黑" panose="020B0503020204020204" pitchFamily="34" charset="-122"/>
              </a:rPr>
              <a:t>NIC (Network Interface Card)</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网卡</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适配器的重要功能：</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进行串行</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并行转换。</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对数据进行缓存。</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在计算机的操作系统安装设备驱动程序。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实现以太网协议</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33" name="Rectangle 6"/>
          <p:cNvSpPr>
            <a:spLocks noChangeArrowheads="1"/>
          </p:cNvSpPr>
          <p:nvPr/>
        </p:nvSpPr>
        <p:spPr bwMode="auto">
          <a:xfrm>
            <a:off x="2422896" y="661766"/>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计算机通过适配器和局域网进行</a:t>
            </a:r>
            <a:r>
              <a:rPr lang="zh-CN" altLang="en-US" sz="2000" b="1" dirty="0" smtClean="0">
                <a:latin typeface="微软雅黑" panose="020B0503020204020204" pitchFamily="34" charset="-122"/>
                <a:ea typeface="微软雅黑" panose="020B0503020204020204" pitchFamily="34" charset="-122"/>
              </a:rPr>
              <a:t>通信</a:t>
            </a:r>
            <a:endParaRPr lang="fr-FR" altLang="zh-CN" sz="2000" b="1" dirty="0">
              <a:latin typeface="微软雅黑" panose="020B0503020204020204" pitchFamily="34" charset="-122"/>
              <a:ea typeface="微软雅黑" panose="020B0503020204020204" pitchFamily="34" charset="-122"/>
            </a:endParaRPr>
          </a:p>
        </p:txBody>
      </p:sp>
      <p:sp>
        <p:nvSpPr>
          <p:cNvPr id="34" name="圆角矩形 33"/>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1970731" y="1363581"/>
            <a:ext cx="5525127" cy="2870623"/>
            <a:chOff x="1173771" y="1559190"/>
            <a:chExt cx="7611798" cy="3954770"/>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7"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0"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r>
                <a:rPr kumimoji="1" lang="zh-CN" altLang="en-US" sz="1400" b="1" dirty="0">
                  <a:solidFill>
                    <a:srgbClr val="0000FF"/>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2"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FF"/>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3884075" y="2061047"/>
              <a:ext cx="996434"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计算机</a:t>
              </a:r>
              <a:endParaRPr kumimoji="1" lang="zh-CN" altLang="en-US" sz="1400" b="1" dirty="0">
                <a:latin typeface="微软雅黑" panose="020B0503020204020204" pitchFamily="34" charset="-122"/>
                <a:ea typeface="微软雅黑" panose="020B0503020204020204" pitchFamily="34" charset="-122"/>
              </a:endParaRP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5"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7" name="Freeform 34"/>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9"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0" name="Text Box 19"/>
            <p:cNvSpPr txBox="1">
              <a:spLocks noChangeArrowheads="1"/>
            </p:cNvSpPr>
            <p:nvPr/>
          </p:nvSpPr>
          <p:spPr bwMode="auto">
            <a:xfrm>
              <a:off x="5870303" y="1559190"/>
              <a:ext cx="1470641" cy="424015"/>
            </a:xfrm>
            <a:prstGeom prst="rect">
              <a:avLst/>
            </a:prstGeom>
            <a:solidFill>
              <a:srgbClr val="FF00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101" name="Text Box 30"/>
            <p:cNvSpPr txBox="1">
              <a:spLocks noChangeArrowheads="1"/>
            </p:cNvSpPr>
            <p:nvPr/>
          </p:nvSpPr>
          <p:spPr bwMode="auto">
            <a:xfrm>
              <a:off x="1571027" y="1574180"/>
              <a:ext cx="1207308"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4929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最初的以太网是将许多计算机都连接到一根总线上</a:t>
            </a:r>
            <a:r>
              <a:rPr lang="zh-CN" altLang="en-US" b="1" dirty="0" smtClean="0">
                <a:latin typeface="微软雅黑" panose="020B0503020204020204" pitchFamily="34" charset="-122"/>
                <a:ea typeface="微软雅黑" panose="020B0503020204020204" pitchFamily="34" charset="-122"/>
              </a:rPr>
              <a:t>。</a:t>
            </a:r>
            <a:r>
              <a:rPr lang="zh-CN" altLang="en-US" b="1" dirty="0" smtClean="0">
                <a:solidFill>
                  <a:srgbClr val="CC00CC"/>
                </a:solidFill>
                <a:latin typeface="微软雅黑" panose="020B0503020204020204" pitchFamily="34" charset="-122"/>
                <a:ea typeface="微软雅黑" panose="020B0503020204020204" pitchFamily="34" charset="-122"/>
              </a:rPr>
              <a:t>易于实现广播通信</a:t>
            </a:r>
            <a:r>
              <a:rPr lang="zh-CN" altLang="en-US" b="1" dirty="0" smtClean="0">
                <a:latin typeface="微软雅黑" panose="020B0503020204020204" pitchFamily="34" charset="-122"/>
                <a:ea typeface="微软雅黑" panose="020B0503020204020204" pitchFamily="34" charset="-122"/>
              </a:rPr>
              <a:t>。当初</a:t>
            </a:r>
            <a:r>
              <a:rPr lang="zh-CN" altLang="en-US" b="1" dirty="0">
                <a:latin typeface="微软雅黑" panose="020B0503020204020204" pitchFamily="34" charset="-122"/>
                <a:ea typeface="微软雅黑" panose="020B0503020204020204" pitchFamily="34" charset="-122"/>
              </a:rPr>
              <a:t>认为这样的连接方法既简单又可靠，因为总线上没有有源器件。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5980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84241"/>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10406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17623"/>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的作用</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101106"/>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94966"/>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75047"/>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83850"/>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83850"/>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83850"/>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83850"/>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18676"/>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4929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C00CC"/>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C00CC"/>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latin typeface="微软雅黑" panose="020B0503020204020204" pitchFamily="34" charset="-122"/>
                <a:ea typeface="微软雅黑" panose="020B0503020204020204" pitchFamily="34" charset="-122"/>
              </a:rPr>
              <a:t>适配器的</a:t>
            </a:r>
            <a:r>
              <a:rPr lang="zh-CN" altLang="en-US" b="1" dirty="0">
                <a:latin typeface="微软雅黑" panose="020B0503020204020204" pitchFamily="34" charset="-122"/>
                <a:ea typeface="微软雅黑" panose="020B0503020204020204" pitchFamily="34" charset="-122"/>
              </a:rPr>
              <a:t>硬件地址一致时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5980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84241"/>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10406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48" name="Line 12"/>
          <p:cNvSpPr>
            <a:spLocks noChangeShapeType="1"/>
          </p:cNvSpPr>
          <p:nvPr/>
        </p:nvSpPr>
        <p:spPr bwMode="auto">
          <a:xfrm rot="16200000" flipV="1">
            <a:off x="1682498"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259153" y="2561409"/>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6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9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0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34929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也有</a:t>
            </a:r>
            <a:r>
              <a:rPr lang="zh-CN" altLang="en-US" b="1" dirty="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。若</a:t>
            </a:r>
            <a:r>
              <a:rPr lang="zh-CN" altLang="en-US" b="1" dirty="0">
                <a:latin typeface="微软雅黑" panose="020B0503020204020204" pitchFamily="34" charset="-122"/>
                <a:ea typeface="微软雅黑" panose="020B0503020204020204" pitchFamily="34" charset="-122"/>
              </a:rPr>
              <a:t>多台计算机或多个站点同时发送时，会产生发送碰撞或冲突，导致发送失败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215980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684241"/>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210406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410739"/>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76502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410739"/>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684241"/>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410739"/>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422614"/>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410739"/>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2233183"/>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18752"/>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a:latin typeface="微软雅黑" panose="020B0503020204020204" pitchFamily="34" charset="-122"/>
                <a:ea typeface="微软雅黑" panose="020B0503020204020204" pitchFamily="34" charset="-122"/>
              </a:rPr>
              <a:t>为了通信的简便，以太网采取了两种重要的措施：</a:t>
            </a:r>
            <a:endParaRPr lang="zh-CN" altLang="en-US" sz="2000" b="1" dirty="0">
              <a:latin typeface="微软雅黑" panose="020B0503020204020204" pitchFamily="34" charset="-122"/>
              <a:ea typeface="微软雅黑" panose="020B0503020204020204" pitchFamily="34" charset="-122"/>
            </a:endParaRPr>
          </a:p>
          <a:p>
            <a:pPr eaLnBrk="0" hangingPunct="0">
              <a:lnSpc>
                <a:spcPts val="3300"/>
              </a:lnSpc>
              <a:buClr>
                <a:srgbClr val="0070C0"/>
              </a:buClr>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0000FF"/>
                </a:solidFill>
                <a:latin typeface="微软雅黑" panose="020B0503020204020204" pitchFamily="34" charset="-122"/>
                <a:ea typeface="微软雅黑" panose="020B0503020204020204" pitchFamily="34" charset="-122"/>
              </a:rPr>
              <a:t>无连接的工作方式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这样做的理由是局域网信道的质量很好，因信道质量产生差错的概率是很小的</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10140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769144" y="990950"/>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546768"/>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以太网提供的服务是不可靠的交付，即尽最大努力的交付。</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当目的站收到有差错的数据帧时就丢弃此帧，其他什么也不做。</a:t>
            </a:r>
            <a:r>
              <a:rPr lang="zh-CN" altLang="en-US" sz="2000" b="1" dirty="0">
                <a:solidFill>
                  <a:srgbClr val="0000FF"/>
                </a:solidFill>
                <a:latin typeface="微软雅黑" panose="020B0503020204020204" pitchFamily="34" charset="-122"/>
                <a:ea typeface="微软雅黑" panose="020B0503020204020204" pitchFamily="34" charset="-122"/>
              </a:rPr>
              <a:t>差错的纠正由高层来决定。</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如果高层发现丢失了一些数据而进行重传，但以太网并不知道这是一个重传的帧，而是当作一个新的数据帧来发送。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11420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3410345" y="1118966"/>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以太网提供的</a:t>
            </a:r>
            <a:r>
              <a:rPr lang="zh-CN" altLang="en-US" sz="2000" b="1" dirty="0" smtClean="0">
                <a:solidFill>
                  <a:schemeClr val="bg1"/>
                </a:solidFill>
                <a:latin typeface="微软雅黑" panose="020B0503020204020204" pitchFamily="34" charset="-122"/>
                <a:ea typeface="微软雅黑" panose="020B0503020204020204" pitchFamily="34" charset="-122"/>
              </a:rPr>
              <a:t>服务</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357960"/>
            <a:ext cx="8129015" cy="28286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1915563"/>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800020"/>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rot="16200000" flipV="1">
            <a:off x="4153306" y="2331292"/>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9"/>
          <p:cNvSpPr>
            <a:spLocks noChangeArrowheads="1"/>
          </p:cNvSpPr>
          <p:nvPr/>
        </p:nvSpPr>
        <p:spPr bwMode="auto">
          <a:xfrm>
            <a:off x="1078993" y="1800020"/>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7372521" y="1726071"/>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Freeform 14"/>
          <p:cNvSpPr/>
          <p:nvPr/>
        </p:nvSpPr>
        <p:spPr bwMode="auto">
          <a:xfrm>
            <a:off x="3320888" y="1925394"/>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Line 17"/>
          <p:cNvSpPr>
            <a:spLocks noChangeShapeType="1"/>
          </p:cNvSpPr>
          <p:nvPr/>
        </p:nvSpPr>
        <p:spPr bwMode="auto">
          <a:xfrm rot="16200000" flipV="1">
            <a:off x="5388709" y="2331292"/>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Freeform 19"/>
          <p:cNvSpPr/>
          <p:nvPr/>
        </p:nvSpPr>
        <p:spPr bwMode="auto">
          <a:xfrm>
            <a:off x="7028431" y="192539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Text Box 21"/>
          <p:cNvSpPr txBox="1">
            <a:spLocks noChangeArrowheads="1"/>
          </p:cNvSpPr>
          <p:nvPr/>
        </p:nvSpPr>
        <p:spPr bwMode="auto">
          <a:xfrm>
            <a:off x="2292427" y="3291451"/>
            <a:ext cx="3071143" cy="738664"/>
          </a:xfrm>
          <a:prstGeom prst="rect">
            <a:avLst/>
          </a:prstGeom>
          <a:solidFill>
            <a:schemeClr val="bg1"/>
          </a:solidFill>
          <a:ln>
            <a:noFill/>
          </a:ln>
          <a:effectLst/>
        </p:spPr>
        <p:txBody>
          <a:bodyPr wrap="square">
            <a:spAutoFit/>
          </a:bodyPr>
          <a:lstStyle/>
          <a:p>
            <a:r>
              <a:rPr kumimoji="1" lang="en-US" altLang="zh-CN" sz="1400" b="1" dirty="0" smtClean="0">
                <a:latin typeface="微软雅黑" panose="020B0503020204020204" pitchFamily="34" charset="-122"/>
                <a:ea typeface="微软雅黑" panose="020B0503020204020204" pitchFamily="34" charset="-122"/>
              </a:rPr>
              <a:t>B </a:t>
            </a:r>
            <a:r>
              <a:rPr kumimoji="1" lang="zh-CN" altLang="en-US" sz="1400" b="1" dirty="0" smtClean="0">
                <a:latin typeface="微软雅黑" panose="020B0503020204020204" pitchFamily="34" charset="-122"/>
                <a:ea typeface="微软雅黑" panose="020B0503020204020204" pitchFamily="34" charset="-122"/>
              </a:rPr>
              <a:t>向 </a:t>
            </a:r>
            <a:r>
              <a:rPr kumimoji="1" lang="en-US" altLang="zh-CN" sz="1400" b="1" dirty="0" smtClean="0">
                <a:latin typeface="微软雅黑" panose="020B0503020204020204" pitchFamily="34" charset="-122"/>
                <a:ea typeface="微软雅黑" panose="020B0503020204020204" pitchFamily="34" charset="-122"/>
              </a:rPr>
              <a:t>D </a:t>
            </a:r>
            <a:r>
              <a:rPr kumimoji="1" lang="zh-CN" altLang="en-US" sz="1400" b="1" dirty="0" smtClean="0">
                <a:latin typeface="微软雅黑" panose="020B0503020204020204" pitchFamily="34" charset="-122"/>
                <a:ea typeface="微软雅黑" panose="020B0503020204020204" pitchFamily="34" charset="-122"/>
              </a:rPr>
              <a:t>发送数据。能发送吗？</a:t>
            </a:r>
            <a:endParaRPr kumimoji="1" lang="en-US" altLang="zh-CN" sz="1400" b="1" dirty="0" smtClean="0">
              <a:latin typeface="微软雅黑" panose="020B0503020204020204" pitchFamily="34" charset="-122"/>
              <a:ea typeface="微软雅黑" panose="020B0503020204020204" pitchFamily="34" charset="-122"/>
            </a:endParaRPr>
          </a:p>
          <a:p>
            <a:r>
              <a:rPr kumimoji="1" lang="zh-CN" altLang="en-US" sz="1400" b="1" dirty="0" smtClean="0">
                <a:solidFill>
                  <a:srgbClr val="CC00CC"/>
                </a:solidFill>
                <a:latin typeface="微软雅黑" panose="020B0503020204020204" pitchFamily="34" charset="-122"/>
                <a:ea typeface="微软雅黑" panose="020B0503020204020204" pitchFamily="34" charset="-122"/>
              </a:rPr>
              <a:t>如何避免与其它站的发送产生碰撞？</a:t>
            </a:r>
            <a:endParaRPr kumimoji="1" lang="en-US" altLang="zh-CN" sz="1400" b="1" dirty="0" smtClean="0">
              <a:solidFill>
                <a:srgbClr val="CC00CC"/>
              </a:solidFill>
              <a:latin typeface="微软雅黑" panose="020B0503020204020204" pitchFamily="34" charset="-122"/>
              <a:ea typeface="微软雅黑" panose="020B0503020204020204" pitchFamily="34" charset="-122"/>
            </a:endParaRPr>
          </a:p>
          <a:p>
            <a:r>
              <a:rPr kumimoji="1" lang="zh-CN" altLang="en-US" sz="1400" b="1" dirty="0" smtClean="0">
                <a:solidFill>
                  <a:srgbClr val="0000FF"/>
                </a:solidFill>
                <a:latin typeface="微软雅黑" panose="020B0503020204020204" pitchFamily="34" charset="-122"/>
                <a:ea typeface="微软雅黑" panose="020B0503020204020204" pitchFamily="34" charset="-122"/>
              </a:rPr>
              <a:t>使用这种方法吧：</a:t>
            </a:r>
            <a:r>
              <a:rPr kumimoji="1" lang="en-US" altLang="zh-CN" sz="1400" b="1" dirty="0" smtClean="0">
                <a:solidFill>
                  <a:srgbClr val="0000FF"/>
                </a:solidFill>
                <a:latin typeface="微软雅黑" panose="020B0503020204020204" pitchFamily="34" charset="-122"/>
                <a:ea typeface="微软雅黑" panose="020B0503020204020204" pitchFamily="34" charset="-122"/>
              </a:rPr>
              <a:t>CSMA/CD</a:t>
            </a:r>
            <a:r>
              <a:rPr kumimoji="1" lang="zh-CN" altLang="en-US" sz="1400" b="1" dirty="0" smtClean="0">
                <a:solidFill>
                  <a:srgbClr val="0000FF"/>
                </a:solidFill>
                <a:latin typeface="微软雅黑" panose="020B0503020204020204" pitchFamily="34" charset="-122"/>
                <a:ea typeface="微软雅黑" panose="020B0503020204020204" pitchFamily="34" charset="-122"/>
              </a:rPr>
              <a:t>！！！</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Text Box 22"/>
          <p:cNvSpPr txBox="1">
            <a:spLocks noChangeArrowheads="1"/>
          </p:cNvSpPr>
          <p:nvPr/>
        </p:nvSpPr>
        <p:spPr bwMode="auto">
          <a:xfrm>
            <a:off x="4179547" y="3008011"/>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6" name="Text Box 23"/>
          <p:cNvSpPr txBox="1">
            <a:spLocks noChangeArrowheads="1"/>
          </p:cNvSpPr>
          <p:nvPr/>
        </p:nvSpPr>
        <p:spPr bwMode="auto">
          <a:xfrm>
            <a:off x="5472194" y="2996951"/>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17" name="Text Box 24"/>
          <p:cNvSpPr txBox="1">
            <a:spLocks noChangeArrowheads="1"/>
          </p:cNvSpPr>
          <p:nvPr/>
        </p:nvSpPr>
        <p:spPr bwMode="auto">
          <a:xfrm>
            <a:off x="1715396" y="2996951"/>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18" name="Text Box 25"/>
          <p:cNvSpPr txBox="1">
            <a:spLocks noChangeArrowheads="1"/>
          </p:cNvSpPr>
          <p:nvPr/>
        </p:nvSpPr>
        <p:spPr bwMode="auto">
          <a:xfrm>
            <a:off x="6629055" y="2994494"/>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Line 26"/>
          <p:cNvSpPr>
            <a:spLocks noChangeShapeType="1"/>
          </p:cNvSpPr>
          <p:nvPr/>
        </p:nvSpPr>
        <p:spPr bwMode="auto">
          <a:xfrm flipH="1">
            <a:off x="1209238" y="1670331"/>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7"/>
          <p:cNvSpPr txBox="1">
            <a:spLocks noChangeArrowheads="1"/>
          </p:cNvSpPr>
          <p:nvPr/>
        </p:nvSpPr>
        <p:spPr bwMode="auto">
          <a:xfrm>
            <a:off x="1638815" y="1529668"/>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 name="Text Box 28"/>
          <p:cNvSpPr txBox="1">
            <a:spLocks noChangeArrowheads="1"/>
          </p:cNvSpPr>
          <p:nvPr/>
        </p:nvSpPr>
        <p:spPr bwMode="auto">
          <a:xfrm>
            <a:off x="6548762" y="152966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2" name="Text Box 48"/>
          <p:cNvSpPr txBox="1">
            <a:spLocks noChangeArrowheads="1"/>
          </p:cNvSpPr>
          <p:nvPr/>
        </p:nvSpPr>
        <p:spPr bwMode="auto">
          <a:xfrm>
            <a:off x="3170457" y="299695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5" name="Line 12"/>
          <p:cNvSpPr>
            <a:spLocks noChangeShapeType="1"/>
          </p:cNvSpPr>
          <p:nvPr/>
        </p:nvSpPr>
        <p:spPr bwMode="auto">
          <a:xfrm rot="16200000" flipV="1">
            <a:off x="1682498" y="2331292"/>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2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6"/>
          <p:cNvSpPr>
            <a:spLocks noChangeArrowheads="1"/>
          </p:cNvSpPr>
          <p:nvPr/>
        </p:nvSpPr>
        <p:spPr bwMode="auto">
          <a:xfrm>
            <a:off x="1704753" y="859654"/>
            <a:ext cx="57246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如何避免同时</a:t>
            </a:r>
            <a:r>
              <a:rPr lang="zh-CN" altLang="en-US" sz="2000" b="1" dirty="0" smtClean="0">
                <a:solidFill>
                  <a:schemeClr val="bg1"/>
                </a:solidFill>
                <a:latin typeface="微软雅黑" panose="020B0503020204020204" pitchFamily="34" charset="-122"/>
                <a:ea typeface="微软雅黑" panose="020B0503020204020204" pitchFamily="34" charset="-122"/>
              </a:rPr>
              <a:t>发送产生的碰撞？ 采用 </a:t>
            </a:r>
            <a:r>
              <a:rPr lang="en-US" altLang="zh-CN" sz="2000" b="1" dirty="0" smtClean="0">
                <a:solidFill>
                  <a:schemeClr val="bg1"/>
                </a:solidFill>
                <a:latin typeface="微软雅黑" panose="020B0503020204020204" pitchFamily="34" charset="-122"/>
                <a:ea typeface="微软雅黑" panose="020B0503020204020204" pitchFamily="34" charset="-122"/>
              </a:rPr>
              <a:t>CSMA/CD</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65036"/>
            <a:ext cx="7671815" cy="41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以太网发送的数据都使用</a:t>
            </a:r>
            <a:r>
              <a:rPr lang="zh-CN" altLang="en-US" sz="2000" b="1" dirty="0">
                <a:solidFill>
                  <a:srgbClr val="0000FF"/>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a:latin typeface="微软雅黑" panose="020B0503020204020204" pitchFamily="34" charset="-122"/>
                <a:ea typeface="微软雅黑" panose="020B0503020204020204" pitchFamily="34" charset="-122"/>
              </a:rPr>
              <a:t>编码</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8603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837234"/>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188720" y="1694693"/>
            <a:ext cx="5909283"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262909" y="2914402"/>
              <a:ext cx="177524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mn-lt"/>
                  <a:ea typeface="黑体" panose="02010609060101010101" pitchFamily="2" charset="-122"/>
                </a:rPr>
                <a:t>曼彻斯特</a:t>
              </a:r>
              <a:endParaRPr kumimoji="1" lang="zh-CN" altLang="en-US" sz="1600" b="1" dirty="0">
                <a:solidFill>
                  <a:srgbClr val="0000FF"/>
                </a:solidFill>
                <a:latin typeface="+mn-lt"/>
                <a:ea typeface="黑体" panose="02010609060101010101" pitchFamily="2" charset="-122"/>
              </a:endParaRP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75792"/>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anose="02010609060101010101" pitchFamily="2" charset="-122"/>
                </a:rPr>
                <a:t>比特</a:t>
              </a:r>
              <a:r>
                <a:rPr kumimoji="1" lang="zh-CN" altLang="en-US" sz="1600" b="1" dirty="0">
                  <a:solidFill>
                    <a:srgbClr val="0000FF"/>
                  </a:solidFill>
                  <a:latin typeface="+mn-lt"/>
                  <a:ea typeface="黑体" panose="02010609060101010101" pitchFamily="2" charset="-122"/>
                </a:rPr>
                <a:t>流</a:t>
              </a:r>
              <a:endParaRPr kumimoji="1" lang="zh-CN" altLang="en-US" sz="1600" b="1" dirty="0">
                <a:solidFill>
                  <a:srgbClr val="0000FF"/>
                </a:solidFill>
                <a:latin typeface="+mn-lt"/>
                <a:ea typeface="黑体" panose="02010609060101010101" pitchFamily="2"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45623"/>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anose="02010609060101010101" pitchFamily="2" charset="-122"/>
                </a:rPr>
                <a:t>差分曼彻斯特</a:t>
              </a:r>
              <a:endParaRPr kumimoji="1" lang="zh-CN" altLang="en-US" sz="1600" b="1" dirty="0">
                <a:solidFill>
                  <a:srgbClr val="0000FF"/>
                </a:solidFill>
                <a:latin typeface="+mn-lt"/>
                <a:ea typeface="黑体" panose="02010609060101010101" pitchFamily="2"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502921" y="3477684"/>
            <a:ext cx="8129015"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597760"/>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曼彻斯特编码缺点是：它所占的频带宽度比原始的基带信号增加了一倍。</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025560"/>
            <a:ext cx="82661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含义：</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碰撞检测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多点接入</a:t>
            </a:r>
            <a:r>
              <a:rPr lang="zh-CN" altLang="en-US" sz="2000" b="1" dirty="0">
                <a:latin typeface="微软雅黑" panose="020B0503020204020204" pitchFamily="34" charset="-122"/>
                <a:ea typeface="微软雅黑" panose="020B0503020204020204" pitchFamily="34" charset="-122"/>
              </a:rPr>
              <a:t>”表示许多计算机以多点接入的方式连接在一根总线上。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a:t>
            </a:r>
            <a:r>
              <a:rPr lang="zh-CN" altLang="en-US" sz="2000" b="1" dirty="0">
                <a:latin typeface="微软雅黑" panose="020B0503020204020204" pitchFamily="34" charset="-122"/>
                <a:ea typeface="微软雅黑" panose="020B0503020204020204" pitchFamily="34" charset="-122"/>
              </a:rPr>
              <a:t>”是指每一个站在发送数据之前先要检测一下总线上是否有其他计算机在发送数据，如果有，则暂时不要发送数据，以免发生碰撞。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总线上并没有什么“载波”。因此</a:t>
            </a:r>
            <a:r>
              <a:rPr lang="zh-CN" altLang="en-US" sz="2000" b="1" dirty="0" smtClean="0">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“载波监听”</a:t>
            </a:r>
            <a:r>
              <a:rPr lang="zh-CN" altLang="en-US" sz="2000" b="1" dirty="0">
                <a:solidFill>
                  <a:srgbClr val="0000FF"/>
                </a:solidFill>
                <a:latin typeface="微软雅黑" panose="020B0503020204020204" pitchFamily="34" charset="-122"/>
                <a:ea typeface="微软雅黑" panose="020B0503020204020204" pitchFamily="34" charset="-122"/>
              </a:rPr>
              <a:t>就是用电子技术检测总线上有没有其他计算机发送的数据信号。</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665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410345" y="643478"/>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以太网提供的</a:t>
            </a:r>
            <a:r>
              <a:rPr lang="zh-CN" altLang="en-US" sz="2000" b="1" dirty="0" smtClean="0">
                <a:solidFill>
                  <a:schemeClr val="bg1"/>
                </a:solidFill>
                <a:latin typeface="微软雅黑" panose="020B0503020204020204" pitchFamily="34" charset="-122"/>
                <a:ea typeface="微软雅黑" panose="020B0503020204020204" pitchFamily="34" charset="-122"/>
              </a:rPr>
              <a:t>服务</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29769" y="1245016"/>
            <a:ext cx="820216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碰撞检测</a:t>
            </a:r>
            <a:r>
              <a:rPr lang="zh-CN" altLang="en-US" sz="2000" b="1" dirty="0">
                <a:latin typeface="微软雅黑" panose="020B0503020204020204" pitchFamily="34" charset="-122"/>
                <a:ea typeface="微软雅黑" panose="020B0503020204020204" pitchFamily="34" charset="-122"/>
              </a:rPr>
              <a:t>”就是计算机边发送数据边检测信道上的信号电压大小。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当几个站同时在总线上发送数据时，总线上的信号电压摆动值将会增大（互相叠加）。</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当一个站检测到的信号电压摆动值超过一定的门限值时，就认为总线上至少有两个站同时在发送数据，表明产生了碰撞。</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所谓“碰撞”就是发生了冲突。因此“碰撞检测”也称为</a:t>
            </a:r>
            <a:r>
              <a:rPr lang="zh-CN" altLang="en-US" sz="2000" b="1" dirty="0" smtClean="0">
                <a:solidFill>
                  <a:srgbClr val="0000FF"/>
                </a:solidFill>
                <a:latin typeface="微软雅黑" panose="020B0503020204020204" pitchFamily="34" charset="-122"/>
                <a:ea typeface="微软雅黑" panose="020B0503020204020204" pitchFamily="34" charset="-122"/>
              </a:rPr>
              <a:t>“冲突检</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57505" eaLnBrk="0" hangingPunct="0">
              <a:lnSpc>
                <a:spcPts val="3300"/>
              </a:lnSpc>
              <a:buClr>
                <a:srgbClr val="0070C0"/>
              </a:buClr>
            </a:pPr>
            <a:r>
              <a:rPr lang="zh-CN" altLang="en-US" sz="2000" b="1" dirty="0" smtClean="0">
                <a:solidFill>
                  <a:srgbClr val="0000FF"/>
                </a:solidFill>
                <a:latin typeface="微软雅黑" panose="020B0503020204020204" pitchFamily="34" charset="-122"/>
                <a:ea typeface="微软雅黑" panose="020B0503020204020204" pitchFamily="34" charset="-122"/>
              </a:rPr>
              <a:t>测”</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8494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961778" y="82635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1674784"/>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在发生碰撞时，总线上传输的信号产生了严重的失真，无法从中恢复出有用的信息来。</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每一个正在发送数据的站，一旦发现总线上出现了碰撞，就要</a:t>
            </a:r>
            <a:r>
              <a:rPr lang="zh-CN" altLang="en-US" sz="2000" b="1" dirty="0">
                <a:solidFill>
                  <a:srgbClr val="CC00CC"/>
                </a:solidFill>
                <a:latin typeface="微软雅黑" panose="020B0503020204020204" pitchFamily="34" charset="-122"/>
                <a:ea typeface="微软雅黑" panose="020B0503020204020204" pitchFamily="34" charset="-122"/>
              </a:rPr>
              <a:t>立即停止发送</a:t>
            </a:r>
            <a:r>
              <a:rPr lang="zh-CN" altLang="en-US" sz="2000" b="1" dirty="0">
                <a:solidFill>
                  <a:srgbClr val="0000FF"/>
                </a:solidFill>
                <a:latin typeface="微软雅黑" panose="020B0503020204020204" pitchFamily="34" charset="-122"/>
                <a:ea typeface="微软雅黑" panose="020B0503020204020204" pitchFamily="34" charset="-122"/>
              </a:rPr>
              <a:t>，免得继续浪费网络资源，然后</a:t>
            </a:r>
            <a:r>
              <a:rPr lang="zh-CN" altLang="en-US" sz="2000" b="1" dirty="0">
                <a:solidFill>
                  <a:srgbClr val="CC00CC"/>
                </a:solidFill>
                <a:latin typeface="微软雅黑" panose="020B0503020204020204" pitchFamily="34" charset="-122"/>
                <a:ea typeface="微软雅黑" panose="020B0503020204020204" pitchFamily="34" charset="-122"/>
              </a:rPr>
              <a:t>等待一段随机时间</a:t>
            </a:r>
            <a:r>
              <a:rPr lang="zh-CN" altLang="en-US" sz="2000" b="1" dirty="0">
                <a:solidFill>
                  <a:srgbClr val="0000FF"/>
                </a:solidFill>
                <a:latin typeface="微软雅黑" panose="020B0503020204020204" pitchFamily="34" charset="-122"/>
                <a:ea typeface="微软雅黑" panose="020B0503020204020204" pitchFamily="34" charset="-122"/>
              </a:rPr>
              <a:t>后再次发送。</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12792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125612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1567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59258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38008"/>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2875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38007"/>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28757"/>
            <a:ext cx="1" cy="21336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33382"/>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pitchFamily="34" charset="-122"/>
                <a:ea typeface="微软雅黑" panose="020B0503020204020204" pitchFamily="34" charset="-122"/>
              </a:rPr>
              <a:t>(a) </a:t>
            </a:r>
            <a:r>
              <a:rPr lang="zh-CN" altLang="en-US" sz="1400" b="1" dirty="0" smtClean="0">
                <a:solidFill>
                  <a:srgbClr val="0000FF"/>
                </a:solidFill>
                <a:latin typeface="微软雅黑" panose="020B0503020204020204" pitchFamily="34" charset="-122"/>
                <a:ea typeface="微软雅黑" panose="020B0503020204020204" pitchFamily="34" charset="-122"/>
              </a:rPr>
              <a:t>点对点信道</a:t>
            </a: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4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这种信道使用一对一的</a:t>
            </a:r>
            <a:r>
              <a:rPr lang="zh-CN" altLang="en-US" sz="1400" b="1" dirty="0">
                <a:solidFill>
                  <a:srgbClr val="0000FF"/>
                </a:solidFill>
                <a:latin typeface="微软雅黑" panose="020B0503020204020204" pitchFamily="34" charset="-122"/>
                <a:ea typeface="微软雅黑" panose="020B0503020204020204" pitchFamily="34" charset="-122"/>
              </a:rPr>
              <a:t>点对点</a:t>
            </a:r>
            <a:r>
              <a:rPr lang="zh-CN" altLang="en-US" sz="1400" b="1" dirty="0">
                <a:latin typeface="微软雅黑" panose="020B0503020204020204" pitchFamily="34" charset="-122"/>
                <a:ea typeface="微软雅黑" panose="020B0503020204020204" pitchFamily="34" charset="-122"/>
              </a:rPr>
              <a:t>通信方式。</a:t>
            </a:r>
            <a:endParaRPr lang="zh-CN" altLang="en-US" sz="1400" b="1" dirty="0">
              <a:latin typeface="微软雅黑" panose="020B0503020204020204" pitchFamily="34" charset="-122"/>
              <a:ea typeface="微软雅黑" panose="020B0503020204020204" pitchFamily="34" charset="-122"/>
            </a:endParaRP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pitchFamily="34" charset="-122"/>
                <a:ea typeface="微软雅黑" panose="020B0503020204020204" pitchFamily="34" charset="-122"/>
              </a:rPr>
              <a:t>(b) </a:t>
            </a:r>
            <a:r>
              <a:rPr lang="zh-CN" altLang="en-US" sz="1400" b="1" dirty="0" smtClean="0">
                <a:solidFill>
                  <a:srgbClr val="0000FF"/>
                </a:solidFill>
                <a:latin typeface="微软雅黑" panose="020B0503020204020204" pitchFamily="34" charset="-122"/>
                <a:ea typeface="微软雅黑" panose="020B0503020204020204" pitchFamily="34" charset="-122"/>
              </a:rPr>
              <a:t>广播信道</a:t>
            </a:r>
            <a:endParaRPr lang="en-US" altLang="zh-CN" sz="1400" b="1" dirty="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一对多的</a:t>
            </a:r>
            <a:r>
              <a:rPr lang="zh-CN" altLang="en-US" sz="1400" b="1" dirty="0">
                <a:solidFill>
                  <a:srgbClr val="0000FF"/>
                </a:solidFill>
                <a:latin typeface="微软雅黑" panose="020B0503020204020204" pitchFamily="34" charset="-122"/>
                <a:ea typeface="微软雅黑" panose="020B0503020204020204" pitchFamily="34" charset="-122"/>
              </a:rPr>
              <a:t>广播通信</a:t>
            </a:r>
            <a:r>
              <a:rPr lang="zh-CN" altLang="en-US" sz="1400" b="1" dirty="0" smtClean="0">
                <a:latin typeface="微软雅黑" panose="020B0503020204020204" pitchFamily="34" charset="-122"/>
                <a:ea typeface="微软雅黑" panose="020B0503020204020204" pitchFamily="34" charset="-122"/>
              </a:rPr>
              <a:t>方式。</a:t>
            </a:r>
            <a:endParaRPr lang="en-US" altLang="zh-CN" sz="14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因此</a:t>
            </a:r>
            <a:r>
              <a:rPr lang="zh-CN" altLang="en-US" sz="1400" b="1" dirty="0">
                <a:latin typeface="微软雅黑" panose="020B0503020204020204" pitchFamily="34" charset="-122"/>
                <a:ea typeface="微软雅黑" panose="020B0503020204020204" pitchFamily="34" charset="-122"/>
              </a:rPr>
              <a:t>必须使用专用的共享信道协议来协调这些主机的数据发送。</a:t>
            </a:r>
            <a:endParaRPr lang="zh-CN" altLang="en-US" sz="1400" b="1" dirty="0">
              <a:latin typeface="微软雅黑" panose="020B0503020204020204" pitchFamily="34" charset="-122"/>
              <a:ea typeface="微软雅黑" panose="020B0503020204020204" pitchFamily="34" charset="-122"/>
            </a:endParaRP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数据链路层使用的信道</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749184"/>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641362"/>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chemeClr val="bg1"/>
                </a:solidFill>
                <a:latin typeface="微软雅黑" panose="020B0503020204020204" pitchFamily="34" charset="-122"/>
                <a:ea typeface="微软雅黑" panose="020B0503020204020204" pitchFamily="34" charset="-122"/>
              </a:rPr>
              <a:t>传播时延对载波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106424"/>
            <a:ext cx="8129014"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2863581" y="1715063"/>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2969528" y="1544337"/>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4055615" y="1283625"/>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2856468" y="1717878"/>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2859516" y="1717878"/>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2720659" y="1407296"/>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5667384" y="1421452"/>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2781267" y="1920497"/>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2494725" y="2098262"/>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5847221" y="1711311"/>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2856468" y="2133436"/>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4934650" y="1497434"/>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1638014" y="2482392"/>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endPar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5876691" y="1431770"/>
            <a:ext cx="1531456" cy="890215"/>
            <a:chOff x="4167" y="109"/>
            <a:chExt cx="1507" cy="949"/>
          </a:xfrm>
        </p:grpSpPr>
        <p:grpSp>
          <p:nvGrpSpPr>
            <p:cNvPr id="29" name="Group 23"/>
            <p:cNvGrpSpPr/>
            <p:nvPr/>
          </p:nvGrpSpPr>
          <p:grpSpPr bwMode="auto">
            <a:xfrm>
              <a:off x="4167" y="697"/>
              <a:ext cx="1360" cy="361"/>
              <a:chOff x="4167" y="69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9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352" y="109"/>
              <a:ext cx="1322" cy="363"/>
              <a:chOff x="4352" y="109"/>
              <a:chExt cx="1322" cy="363"/>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352" y="126"/>
                <a:ext cx="132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  B </a:t>
                </a:r>
                <a:r>
                  <a:rPr kumimoji="1" lang="zh-CN" altLang="en-US" sz="1400" b="1" dirty="0">
                    <a:solidFill>
                      <a:srgbClr val="000099"/>
                    </a:solidFill>
                    <a:latin typeface="微软雅黑" panose="020B0503020204020204" pitchFamily="34" charset="-122"/>
                    <a:ea typeface="微软雅黑" panose="020B0503020204020204" pitchFamily="34" charset="-122"/>
                  </a:rPr>
                  <a:t>发送数据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4720226" y="2140940"/>
            <a:ext cx="2161515" cy="908036"/>
            <a:chOff x="3029" y="865"/>
            <a:chExt cx="2127" cy="96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6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41" name="Text Box 35"/>
          <p:cNvSpPr txBox="1">
            <a:spLocks noChangeArrowheads="1"/>
          </p:cNvSpPr>
          <p:nvPr/>
        </p:nvSpPr>
        <p:spPr bwMode="auto">
          <a:xfrm>
            <a:off x="2031318" y="1557478"/>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2569892" y="1715063"/>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907108" y="2455172"/>
            <a:ext cx="1446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pPr algn="ctr"/>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834300"/>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chemeClr val="bg1"/>
                  </a:solidFill>
                  <a:latin typeface="微软雅黑" panose="020B0503020204020204" pitchFamily="34" charset="-122"/>
                  <a:ea typeface="微软雅黑" panose="020B0503020204020204" pitchFamily="34" charset="-122"/>
                </a:rPr>
                <a:t>单程传播时延的 </a:t>
              </a:r>
              <a:r>
                <a:rPr lang="en-US" altLang="zh-CN" b="1" dirty="0">
                  <a:solidFill>
                    <a:schemeClr val="bg1"/>
                  </a:solidFill>
                  <a:latin typeface="微软雅黑" panose="020B0503020204020204" pitchFamily="34" charset="-122"/>
                  <a:ea typeface="微软雅黑" panose="020B0503020204020204" pitchFamily="34" charset="-122"/>
                </a:rPr>
                <a:t>2 </a:t>
              </a:r>
              <a:r>
                <a:rPr lang="zh-CN" altLang="en-US" b="1" dirty="0">
                  <a:solidFill>
                    <a:schemeClr val="bg1"/>
                  </a:solidFill>
                  <a:latin typeface="微软雅黑" panose="020B0503020204020204" pitchFamily="34" charset="-122"/>
                  <a:ea typeface="微软雅黑" panose="020B0503020204020204" pitchFamily="34" charset="-122"/>
                </a:rPr>
                <a:t>倍的时间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1647352"/>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最先发送数据帧的站，在发送数据帧后</a:t>
            </a:r>
            <a:r>
              <a:rPr lang="zh-CN" altLang="en-US" sz="2000" b="1" dirty="0">
                <a:solidFill>
                  <a:srgbClr val="0000FF"/>
                </a:solidFill>
                <a:latin typeface="微软雅黑" panose="020B0503020204020204" pitchFamily="34" charset="-122"/>
                <a:ea typeface="微软雅黑" panose="020B0503020204020204" pitchFamily="34" charset="-122"/>
              </a:rPr>
              <a:t>至多</a:t>
            </a:r>
            <a:r>
              <a:rPr lang="zh-CN" altLang="en-US" sz="2000" b="1" dirty="0">
                <a:latin typeface="微软雅黑" panose="020B0503020204020204" pitchFamily="34" charset="-122"/>
                <a:ea typeface="微软雅黑" panose="020B0503020204020204" pitchFamily="34" charset="-122"/>
              </a:rPr>
              <a:t>经过时间</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smtClean="0">
                <a:solidFill>
                  <a:srgbClr val="0000FF"/>
                </a:solidFill>
                <a:latin typeface="微软雅黑" panose="020B0503020204020204" pitchFamily="34" charset="-122"/>
                <a:ea typeface="微软雅黑" panose="020B0503020204020204" pitchFamily="34" charset="-122"/>
              </a:rPr>
              <a:t>2</a:t>
            </a:r>
            <a:r>
              <a:rPr lang="en-US" altLang="zh-CN" sz="20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两倍的端到端往返时延）</a:t>
            </a:r>
            <a:r>
              <a:rPr lang="zh-CN" altLang="en-US" sz="2000" b="1" dirty="0">
                <a:latin typeface="微软雅黑" panose="020B0503020204020204" pitchFamily="34" charset="-122"/>
                <a:ea typeface="微软雅黑" panose="020B0503020204020204" pitchFamily="34" charset="-122"/>
              </a:rPr>
              <a:t>就可知道发送的数据帧是否遭受了碰撞。</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2</a:t>
            </a:r>
            <a:r>
              <a:rPr lang="en-US" altLang="zh-CN" sz="2000" b="1" i="1"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0000FF"/>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碰撞窗口</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12517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122869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117000"/>
            <a:ext cx="8129015"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发生碰撞的站在停止发送数据后，要推迟（退避）一个</a:t>
            </a:r>
            <a:r>
              <a:rPr lang="zh-CN" altLang="en-US" b="1" dirty="0">
                <a:solidFill>
                  <a:srgbClr val="0000FF"/>
                </a:solidFill>
                <a:latin typeface="微软雅黑" panose="020B0503020204020204" pitchFamily="34" charset="-122"/>
                <a:ea typeface="微软雅黑" panose="020B0503020204020204" pitchFamily="34" charset="-122"/>
              </a:rPr>
              <a:t>随机时间</a:t>
            </a:r>
            <a:r>
              <a:rPr lang="zh-CN" altLang="en-US" b="1" dirty="0">
                <a:latin typeface="微软雅黑" panose="020B0503020204020204" pitchFamily="34" charset="-122"/>
                <a:ea typeface="微软雅黑" panose="020B0503020204020204" pitchFamily="34" charset="-122"/>
              </a:rPr>
              <a:t>才能再发送数据。</a:t>
            </a:r>
            <a:endParaRPr lang="zh-CN" altLang="en-US" b="1" dirty="0">
              <a:latin typeface="微软雅黑" panose="020B0503020204020204" pitchFamily="34" charset="-122"/>
              <a:ea typeface="微软雅黑" panose="020B0503020204020204" pitchFamily="34" charset="-122"/>
            </a:endParaRPr>
          </a:p>
          <a:p>
            <a:pPr marL="716280" indent="-342900" eaLnBrk="0" hangingPunct="0">
              <a:lnSpc>
                <a:spcPts val="27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基本退避时间取为争用期 </a:t>
            </a:r>
            <a:r>
              <a:rPr lang="en-US" altLang="zh-CN" b="1" dirty="0">
                <a:solidFill>
                  <a:srgbClr val="0000FF"/>
                </a:solidFill>
                <a:latin typeface="微软雅黑" panose="020B0503020204020204" pitchFamily="34" charset="-122"/>
                <a:ea typeface="微软雅黑" panose="020B0503020204020204" pitchFamily="34" charset="-122"/>
              </a:rPr>
              <a:t>2</a:t>
            </a:r>
            <a:r>
              <a:rPr lang="en-US" altLang="zh-CN" b="1" i="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27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0000FF"/>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。重传所需的时延就是 </a:t>
            </a:r>
            <a:r>
              <a:rPr lang="en-US" altLang="zh-CN" b="1" dirty="0">
                <a:latin typeface="微软雅黑" panose="020B0503020204020204" pitchFamily="34" charset="-122"/>
                <a:ea typeface="微软雅黑" panose="020B0503020204020204" pitchFamily="34" charset="-122"/>
              </a:rPr>
              <a:t>r </a:t>
            </a:r>
            <a:r>
              <a:rPr lang="zh-CN" altLang="en-US" b="1" dirty="0">
                <a:latin typeface="微软雅黑" panose="020B0503020204020204" pitchFamily="34" charset="-122"/>
                <a:ea typeface="微软雅黑" panose="020B0503020204020204" pitchFamily="34" charset="-122"/>
              </a:rPr>
              <a:t>倍的基本退避时间。</a:t>
            </a:r>
            <a:endParaRPr lang="zh-CN" altLang="en-US" b="1" dirty="0">
              <a:latin typeface="微软雅黑" panose="020B0503020204020204" pitchFamily="34" charset="-122"/>
              <a:ea typeface="微软雅黑" panose="020B0503020204020204" pitchFamily="34" charset="-122"/>
            </a:endParaRPr>
          </a:p>
          <a:p>
            <a:pPr marL="716280" indent="-342900" eaLnBrk="0" hangingPunct="0">
              <a:lnSpc>
                <a:spcPts val="27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参数 </a:t>
            </a:r>
            <a:r>
              <a:rPr lang="en-US" altLang="zh-CN" b="1" i="1" dirty="0">
                <a:latin typeface="微软雅黑" panose="020B0503020204020204" pitchFamily="34" charset="-122"/>
                <a:ea typeface="微软雅黑" panose="020B0503020204020204" pitchFamily="34" charset="-122"/>
              </a:rPr>
              <a:t>k</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按下面的公式计算：</a:t>
            </a:r>
            <a:endParaRPr lang="zh-CN" altLang="en-US" b="1" dirty="0">
              <a:latin typeface="微软雅黑" panose="020B0503020204020204" pitchFamily="34" charset="-122"/>
              <a:ea typeface="微软雅黑" panose="020B0503020204020204" pitchFamily="34" charset="-122"/>
            </a:endParaRPr>
          </a:p>
          <a:p>
            <a:pPr marL="716280" indent="-342900" algn="ctr" eaLnBrk="0" hangingPunct="0">
              <a:lnSpc>
                <a:spcPts val="2700"/>
              </a:lnSpc>
              <a:buClr>
                <a:srgbClr val="7030A0"/>
              </a:buClr>
            </a:pP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2700"/>
              </a:lnSpc>
              <a:buClr>
                <a:srgbClr val="7030A0"/>
              </a:buClr>
              <a:buFont typeface="+mj-lt"/>
              <a:buAutoNum type="arabicPeriod" startAt="4"/>
            </a:pPr>
            <a:r>
              <a:rPr lang="zh-CN" altLang="en-US" b="1" dirty="0">
                <a:latin typeface="微软雅黑" panose="020B0503020204020204" pitchFamily="34" charset="-122"/>
                <a:ea typeface="微软雅黑" panose="020B0503020204020204" pitchFamily="34" charset="-122"/>
              </a:rPr>
              <a:t>当 </a:t>
            </a:r>
            <a:r>
              <a:rPr lang="en-US" altLang="zh-CN" b="1" i="1" dirty="0">
                <a:latin typeface="微软雅黑" panose="020B0503020204020204" pitchFamily="34" charset="-122"/>
                <a:ea typeface="微软雅黑" panose="020B0503020204020204" pitchFamily="34" charset="-122"/>
              </a:rPr>
              <a:t>k</a:t>
            </a:r>
            <a:r>
              <a:rPr lang="en-US" altLang="zh-CN" b="1" dirty="0">
                <a:latin typeface="微软雅黑" panose="020B0503020204020204" pitchFamily="34" charset="-122"/>
                <a:ea typeface="微软雅黑" panose="020B0503020204020204" pitchFamily="34" charset="-122"/>
              </a:rPr>
              <a:t> ≤10 </a:t>
            </a:r>
            <a:r>
              <a:rPr lang="zh-CN" altLang="en-US" b="1" dirty="0">
                <a:latin typeface="微软雅黑" panose="020B0503020204020204" pitchFamily="34" charset="-122"/>
                <a:ea typeface="微软雅黑" panose="020B0503020204020204" pitchFamily="34" charset="-122"/>
              </a:rPr>
              <a:t>时，参数 </a:t>
            </a:r>
            <a:r>
              <a:rPr lang="en-US" altLang="zh-CN" b="1" i="1" dirty="0">
                <a:latin typeface="微软雅黑" panose="020B0503020204020204" pitchFamily="34" charset="-122"/>
                <a:ea typeface="微软雅黑" panose="020B0503020204020204" pitchFamily="34" charset="-122"/>
              </a:rPr>
              <a:t>k </a:t>
            </a:r>
            <a:r>
              <a:rPr lang="zh-CN" altLang="en-US" b="1" dirty="0">
                <a:latin typeface="微软雅黑" panose="020B0503020204020204" pitchFamily="34" charset="-122"/>
                <a:ea typeface="微软雅黑" panose="020B0503020204020204" pitchFamily="34" charset="-122"/>
              </a:rPr>
              <a:t>等于重传次数。</a:t>
            </a:r>
            <a:endParaRPr lang="zh-CN" altLang="en-US" b="1" dirty="0">
              <a:latin typeface="微软雅黑" panose="020B0503020204020204" pitchFamily="34" charset="-122"/>
              <a:ea typeface="微软雅黑" panose="020B0503020204020204" pitchFamily="34" charset="-122"/>
            </a:endParaRPr>
          </a:p>
          <a:p>
            <a:pPr marL="716280" indent="-342900" eaLnBrk="0" hangingPunct="0">
              <a:lnSpc>
                <a:spcPts val="2700"/>
              </a:lnSpc>
              <a:buClr>
                <a:srgbClr val="7030A0"/>
              </a:buClr>
              <a:buFont typeface="+mj-lt"/>
              <a:buAutoNum type="arabicPeriod" startAt="4"/>
            </a:pPr>
            <a:r>
              <a:rPr lang="zh-CN" altLang="en-US" b="1" dirty="0">
                <a:latin typeface="微软雅黑" panose="020B0503020204020204" pitchFamily="34" charset="-122"/>
                <a:ea typeface="微软雅黑" panose="020B0503020204020204" pitchFamily="34" charset="-122"/>
              </a:rPr>
              <a:t>当重传达 </a:t>
            </a:r>
            <a:r>
              <a:rPr lang="en-US" altLang="zh-CN" b="1" dirty="0">
                <a:latin typeface="微软雅黑" panose="020B0503020204020204" pitchFamily="34" charset="-122"/>
                <a:ea typeface="微软雅黑" panose="020B0503020204020204" pitchFamily="34" charset="-122"/>
              </a:rPr>
              <a:t>16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二进制指数类型退避</a:t>
            </a:r>
            <a:r>
              <a:rPr lang="zh-CN" altLang="en-US" sz="2000" b="1" dirty="0" smtClean="0">
                <a:solidFill>
                  <a:schemeClr val="bg1"/>
                </a:solidFill>
                <a:latin typeface="微软雅黑" panose="020B0503020204020204" pitchFamily="34" charset="-122"/>
                <a:ea typeface="微软雅黑" panose="020B0503020204020204" pitchFamily="34" charset="-122"/>
              </a:rPr>
              <a:t>算法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truncated binary exponential type)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108908"/>
            <a:ext cx="8129015"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例如：</a:t>
            </a:r>
            <a:endParaRPr lang="en-US" altLang="zh-CN"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b="1" dirty="0" smtClean="0">
                <a:latin typeface="微软雅黑" panose="020B0503020204020204" pitchFamily="34" charset="-122"/>
                <a:ea typeface="微软雅黑" panose="020B0503020204020204" pitchFamily="34" charset="-122"/>
              </a:rPr>
              <a:t>第 </a:t>
            </a:r>
            <a:r>
              <a:rPr lang="en-US" altLang="zh-CN" b="1" dirty="0" smtClean="0">
                <a:latin typeface="微软雅黑" panose="020B0503020204020204" pitchFamily="34" charset="-122"/>
                <a:ea typeface="微软雅黑" panose="020B0503020204020204" pitchFamily="34" charset="-122"/>
              </a:rPr>
              <a:t>1 </a:t>
            </a:r>
            <a:r>
              <a:rPr lang="zh-CN" altLang="en-US" b="1" dirty="0" smtClean="0">
                <a:latin typeface="微软雅黑" panose="020B0503020204020204" pitchFamily="34" charset="-122"/>
                <a:ea typeface="微软雅黑" panose="020B0503020204020204" pitchFamily="34" charset="-122"/>
              </a:rPr>
              <a:t>次冲突重传时：</a:t>
            </a:r>
            <a:endParaRPr lang="en-US" altLang="zh-CN"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b="1" dirty="0">
                <a:latin typeface="微软雅黑" panose="020B0503020204020204" pitchFamily="34" charset="-122"/>
                <a:ea typeface="微软雅黑" panose="020B0503020204020204" pitchFamily="34" charset="-122"/>
              </a:rPr>
              <a:t>	</a:t>
            </a:r>
            <a:r>
              <a:rPr lang="en-US" altLang="zh-CN" b="1" i="1"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zh-CN" altLang="en-US" b="1" dirty="0" smtClean="0">
                <a:latin typeface="微软雅黑" panose="020B0503020204020204" pitchFamily="34" charset="-122"/>
                <a:ea typeface="微软雅黑" panose="020B0503020204020204" pitchFamily="34" charset="-122"/>
              </a:rPr>
              <a:t>，</a:t>
            </a:r>
            <a:r>
              <a:rPr lang="en-US" altLang="zh-CN" b="1" i="1" dirty="0" smtClean="0">
                <a:latin typeface="微软雅黑" panose="020B0503020204020204" pitchFamily="34" charset="-122"/>
                <a:ea typeface="微软雅黑" panose="020B0503020204020204" pitchFamily="34" charset="-122"/>
              </a:rPr>
              <a:t>r </a:t>
            </a:r>
            <a:r>
              <a:rPr lang="zh-CN" altLang="en-US" b="1" dirty="0" smtClean="0">
                <a:latin typeface="微软雅黑" panose="020B0503020204020204" pitchFamily="34" charset="-122"/>
                <a:ea typeface="微软雅黑" panose="020B0503020204020204" pitchFamily="34" charset="-122"/>
              </a:rPr>
              <a:t>为 </a:t>
            </a:r>
            <a:r>
              <a:rPr lang="en-US" altLang="zh-CN" b="1" dirty="0" smtClean="0">
                <a:latin typeface="微软雅黑" panose="020B0503020204020204" pitchFamily="34" charset="-122"/>
                <a:ea typeface="微软雅黑" panose="020B0503020204020204" pitchFamily="34" charset="-122"/>
              </a:rPr>
              <a:t>{0</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1} </a:t>
            </a:r>
            <a:r>
              <a:rPr lang="zh-CN" altLang="en-US" b="1" dirty="0" smtClean="0">
                <a:latin typeface="微软雅黑" panose="020B0503020204020204" pitchFamily="34" charset="-122"/>
                <a:ea typeface="微软雅黑" panose="020B0503020204020204" pitchFamily="34" charset="-122"/>
              </a:rPr>
              <a:t>集合中的任何一个数。</a:t>
            </a:r>
            <a:endParaRPr lang="en-US" altLang="zh-CN"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b="1" dirty="0" smtClean="0">
                <a:latin typeface="微软雅黑" panose="020B0503020204020204" pitchFamily="34" charset="-122"/>
                <a:ea typeface="微软雅黑" panose="020B0503020204020204" pitchFamily="34" charset="-122"/>
              </a:rPr>
              <a:t>第 </a:t>
            </a: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次</a:t>
            </a:r>
            <a:r>
              <a:rPr lang="zh-CN" altLang="en-US" b="1" dirty="0">
                <a:latin typeface="微软雅黑" panose="020B0503020204020204" pitchFamily="34" charset="-122"/>
                <a:ea typeface="微软雅黑" panose="020B0503020204020204" pitchFamily="34" charset="-122"/>
              </a:rPr>
              <a:t>冲突重传</a:t>
            </a:r>
            <a:r>
              <a:rPr lang="zh-CN" altLang="en-US" b="1" dirty="0" smtClean="0">
                <a:latin typeface="微软雅黑" panose="020B0503020204020204" pitchFamily="34" charset="-122"/>
                <a:ea typeface="微软雅黑" panose="020B0503020204020204" pitchFamily="34" charset="-122"/>
              </a:rPr>
              <a:t>时：</a:t>
            </a:r>
            <a:endParaRPr lang="en-US" altLang="zh-CN"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b="1" dirty="0">
                <a:latin typeface="微软雅黑" panose="020B0503020204020204" pitchFamily="34" charset="-122"/>
                <a:ea typeface="微软雅黑" panose="020B0503020204020204" pitchFamily="34" charset="-122"/>
              </a:rPr>
              <a:t>	</a:t>
            </a:r>
            <a:r>
              <a:rPr lang="en-US" altLang="zh-CN" b="1" i="1"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2</a:t>
            </a:r>
            <a:r>
              <a:rPr lang="zh-CN" altLang="en-US" b="1" dirty="0" smtClean="0">
                <a:latin typeface="微软雅黑" panose="020B0503020204020204" pitchFamily="34" charset="-122"/>
                <a:ea typeface="微软雅黑" panose="020B0503020204020204" pitchFamily="34" charset="-122"/>
              </a:rPr>
              <a:t>，</a:t>
            </a:r>
            <a:r>
              <a:rPr lang="en-US" altLang="zh-CN" b="1" i="1" dirty="0" smtClean="0">
                <a:latin typeface="微软雅黑" panose="020B0503020204020204" pitchFamily="34" charset="-122"/>
                <a:ea typeface="微软雅黑" panose="020B0503020204020204" pitchFamily="34" charset="-122"/>
              </a:rPr>
              <a:t>r </a:t>
            </a:r>
            <a:r>
              <a:rPr lang="zh-CN" altLang="en-US" b="1" dirty="0" smtClean="0">
                <a:latin typeface="微软雅黑" panose="020B0503020204020204" pitchFamily="34" charset="-122"/>
                <a:ea typeface="微软雅黑" panose="020B0503020204020204" pitchFamily="34" charset="-122"/>
              </a:rPr>
              <a:t>为 </a:t>
            </a:r>
            <a:r>
              <a:rPr lang="en-US" altLang="zh-CN"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0</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集合中的任何一个数。</a:t>
            </a:r>
            <a:endParaRPr lang="en-US" altLang="zh-CN"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b="1" dirty="0" smtClean="0">
                <a:latin typeface="微软雅黑" panose="020B0503020204020204" pitchFamily="34" charset="-122"/>
                <a:ea typeface="微软雅黑" panose="020B0503020204020204" pitchFamily="34" charset="-122"/>
              </a:rPr>
              <a:t>第 </a:t>
            </a:r>
            <a:r>
              <a:rPr lang="en-US" altLang="zh-CN" b="1" dirty="0" smtClean="0">
                <a:latin typeface="微软雅黑" panose="020B0503020204020204" pitchFamily="34" charset="-122"/>
                <a:ea typeface="微软雅黑" panose="020B0503020204020204" pitchFamily="34" charset="-122"/>
              </a:rPr>
              <a:t>3 </a:t>
            </a:r>
            <a:r>
              <a:rPr lang="zh-CN" altLang="en-US" b="1" dirty="0" smtClean="0">
                <a:latin typeface="微软雅黑" panose="020B0503020204020204" pitchFamily="34" charset="-122"/>
                <a:ea typeface="微软雅黑" panose="020B0503020204020204" pitchFamily="34" charset="-122"/>
              </a:rPr>
              <a:t>次</a:t>
            </a:r>
            <a:r>
              <a:rPr lang="zh-CN" altLang="en-US" b="1" dirty="0">
                <a:latin typeface="微软雅黑" panose="020B0503020204020204" pitchFamily="34" charset="-122"/>
                <a:ea typeface="微软雅黑" panose="020B0503020204020204" pitchFamily="34" charset="-122"/>
              </a:rPr>
              <a:t>冲突重传</a:t>
            </a:r>
            <a:r>
              <a:rPr lang="zh-CN" altLang="en-US" b="1" dirty="0" smtClean="0">
                <a:latin typeface="微软雅黑" panose="020B0503020204020204" pitchFamily="34" charset="-122"/>
                <a:ea typeface="微软雅黑" panose="020B0503020204020204" pitchFamily="34" charset="-122"/>
              </a:rPr>
              <a:t>时：</a:t>
            </a:r>
            <a:endParaRPr lang="en-US" altLang="zh-CN"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b="1" dirty="0">
                <a:latin typeface="微软雅黑" panose="020B0503020204020204" pitchFamily="34" charset="-122"/>
                <a:ea typeface="微软雅黑" panose="020B0503020204020204" pitchFamily="34" charset="-122"/>
              </a:rPr>
              <a:t>	</a:t>
            </a:r>
            <a:r>
              <a:rPr lang="en-US" altLang="zh-CN" b="1" i="1"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3</a:t>
            </a:r>
            <a:r>
              <a:rPr lang="zh-CN" altLang="en-US" b="1" dirty="0" smtClean="0">
                <a:latin typeface="微软雅黑" panose="020B0503020204020204" pitchFamily="34" charset="-122"/>
                <a:ea typeface="微软雅黑" panose="020B0503020204020204" pitchFamily="34" charset="-122"/>
              </a:rPr>
              <a:t>，</a:t>
            </a:r>
            <a:r>
              <a:rPr lang="en-US" altLang="zh-CN" b="1" i="1" dirty="0" smtClean="0">
                <a:latin typeface="微软雅黑" panose="020B0503020204020204" pitchFamily="34" charset="-122"/>
                <a:ea typeface="微软雅黑" panose="020B0503020204020204" pitchFamily="34" charset="-122"/>
              </a:rPr>
              <a:t>r</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为 </a:t>
            </a:r>
            <a:r>
              <a:rPr lang="en-US" altLang="zh-CN"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5</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6</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7} </a:t>
            </a:r>
            <a:r>
              <a:rPr lang="zh-CN" altLang="en-US" b="1" dirty="0">
                <a:latin typeface="微软雅黑" panose="020B0503020204020204" pitchFamily="34" charset="-122"/>
                <a:ea typeface="微软雅黑" panose="020B0503020204020204" pitchFamily="34" charset="-122"/>
              </a:rPr>
              <a:t>集合中的任何一</a:t>
            </a:r>
            <a:r>
              <a:rPr lang="zh-CN" altLang="en-US" b="1" dirty="0" smtClean="0">
                <a:latin typeface="微软雅黑" panose="020B0503020204020204" pitchFamily="34" charset="-122"/>
                <a:ea typeface="微软雅黑" panose="020B0503020204020204" pitchFamily="34" charset="-122"/>
              </a:rPr>
              <a:t>个数。</a:t>
            </a:r>
            <a:endParaRPr lang="en-US" altLang="zh-CN"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二进制指数类型退避</a:t>
            </a:r>
            <a:r>
              <a:rPr lang="zh-CN" altLang="en-US" sz="2000" b="1" dirty="0" smtClean="0">
                <a:solidFill>
                  <a:schemeClr val="bg1"/>
                </a:solidFill>
                <a:latin typeface="微软雅黑" panose="020B0503020204020204" pitchFamily="34" charset="-122"/>
                <a:ea typeface="微软雅黑" panose="020B0503020204020204" pitchFamily="34" charset="-122"/>
              </a:rPr>
              <a:t>算法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truncated binary exponential type)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01577"/>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以太网取 </a:t>
            </a:r>
            <a:r>
              <a:rPr lang="en-US" altLang="zh-CN" sz="2000" b="1" dirty="0" smtClean="0">
                <a:latin typeface="微软雅黑" panose="020B0503020204020204" pitchFamily="34" charset="-122"/>
                <a:ea typeface="微软雅黑" panose="020B0503020204020204" pitchFamily="34" charset="-122"/>
              </a:rPr>
              <a:t>51.2</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为争用期的长度。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10060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982919"/>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以太网争用</a:t>
            </a:r>
            <a:r>
              <a:rPr lang="zh-CN" altLang="en-US" sz="2000" b="1" dirty="0">
                <a:solidFill>
                  <a:schemeClr val="bg1"/>
                </a:solidFill>
                <a:latin typeface="微软雅黑" panose="020B0503020204020204" pitchFamily="34" charset="-122"/>
                <a:ea typeface="微软雅黑" panose="020B0503020204020204" pitchFamily="34" charset="-122"/>
              </a:rPr>
              <a:t>期的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502921" y="2487168"/>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0060" y="2604767"/>
            <a:ext cx="6864823" cy="1246495"/>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endParaRPr lang="zh-CN" altLang="en-US" sz="2000" b="1" dirty="0">
              <a:solidFill>
                <a:schemeClr val="bg1"/>
              </a:solidFill>
              <a:latin typeface="微软雅黑" panose="020B0503020204020204" pitchFamily="34" charset="-122"/>
              <a:ea typeface="微软雅黑" panose="020B0503020204020204" pitchFamily="34" charset="-122"/>
            </a:endParaRPr>
          </a:p>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字节没有发生冲突，则后续的数据就不会发生冲突。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59360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如果发生冲突，就一定是在发送的前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字节之内。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由于一检测到冲突就立即中止发送，这时已经发送出去的数据一定小于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以太网规定了最短有效帧长为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字节，凡长度小于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字节的帧都是由于冲突而异常中止的</a:t>
            </a:r>
            <a:r>
              <a:rPr lang="zh-CN" altLang="en-US" sz="2000" b="1" dirty="0">
                <a:solidFill>
                  <a:srgbClr val="0000FF"/>
                </a:solidFill>
                <a:latin typeface="微软雅黑" panose="020B0503020204020204" pitchFamily="34" charset="-122"/>
                <a:ea typeface="微软雅黑" panose="020B0503020204020204" pitchFamily="34" charset="-122"/>
              </a:rPr>
              <a:t>无效帧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705298" y="117494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最短有效帧</a:t>
            </a:r>
            <a:r>
              <a:rPr lang="zh-CN" altLang="en-US" sz="2000" b="1" dirty="0" smtClean="0">
                <a:solidFill>
                  <a:schemeClr val="bg1"/>
                </a:solidFill>
                <a:latin typeface="微软雅黑" panose="020B0503020204020204" pitchFamily="34" charset="-122"/>
                <a:ea typeface="微软雅黑" panose="020B0503020204020204" pitchFamily="34" charset="-122"/>
              </a:rPr>
              <a:t>长</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502922" y="1593601"/>
            <a:ext cx="7694021"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10 </a:t>
            </a:r>
            <a:r>
              <a:rPr lang="en-US" altLang="zh-CN" sz="2000" b="1" dirty="0">
                <a:latin typeface="微软雅黑" panose="020B0503020204020204" pitchFamily="34" charset="-122"/>
                <a:ea typeface="微软雅黑" panose="020B0503020204020204" pitchFamily="34" charset="-122"/>
              </a:rPr>
              <a:t>Mbit/s </a:t>
            </a:r>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a:latin typeface="微软雅黑" panose="020B0503020204020204" pitchFamily="34" charset="-122"/>
                <a:ea typeface="微软雅黑" panose="020B0503020204020204" pitchFamily="34" charset="-122"/>
              </a:rPr>
              <a:t>51.2 </a:t>
            </a:r>
            <a:r>
              <a:rPr lang="en-US" altLang="zh-CN" sz="2000" b="1" dirty="0" err="1">
                <a:latin typeface="微软雅黑" panose="020B0503020204020204" pitchFamily="34" charset="-122"/>
                <a:ea typeface="微软雅黑" panose="020B0503020204020204" pitchFamily="34" charset="-122"/>
              </a:rPr>
              <a:t>μs</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争用期内，信号能传输多远的距离</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上最大的端到</a:t>
            </a:r>
            <a:r>
              <a:rPr lang="zh-CN" altLang="en-US" sz="2000" b="1" dirty="0" smtClean="0">
                <a:latin typeface="微软雅黑" panose="020B0503020204020204" pitchFamily="34" charset="-122"/>
                <a:ea typeface="微软雅黑" panose="020B0503020204020204" pitchFamily="34" charset="-122"/>
              </a:rPr>
              <a:t>端单程时延</a:t>
            </a:r>
            <a:r>
              <a:rPr lang="zh-CN" altLang="en-US" sz="2000" b="1" dirty="0">
                <a:latin typeface="微软雅黑" panose="020B0503020204020204" pitchFamily="34" charset="-122"/>
                <a:ea typeface="微软雅黑" panose="020B0503020204020204" pitchFamily="34" charset="-122"/>
              </a:rPr>
              <a:t>必须小于争用期的</a:t>
            </a:r>
            <a:r>
              <a:rPr lang="zh-CN" altLang="en-US" sz="2000" b="1" dirty="0" smtClean="0">
                <a:latin typeface="微软雅黑" panose="020B0503020204020204" pitchFamily="34" charset="-122"/>
                <a:ea typeface="微软雅黑" panose="020B0503020204020204" pitchFamily="34" charset="-122"/>
              </a:rPr>
              <a:t>一半（即 </a:t>
            </a:r>
            <a:r>
              <a:rPr lang="en-US" altLang="zh-CN" sz="2000" b="1" dirty="0" smtClean="0">
                <a:latin typeface="微软雅黑" panose="020B0503020204020204" pitchFamily="34" charset="-122"/>
                <a:ea typeface="微软雅黑" panose="020B0503020204020204" pitchFamily="34" charset="-122"/>
              </a:rPr>
              <a:t>25.6 </a:t>
            </a:r>
            <a:r>
              <a:rPr lang="en-US" altLang="zh-CN" sz="2000" b="1" dirty="0" err="1" smtClean="0">
                <a:latin typeface="微软雅黑" panose="020B0503020204020204" pitchFamily="34" charset="-122"/>
                <a:ea typeface="微软雅黑" panose="020B0503020204020204" pitchFamily="34" charset="-122"/>
              </a:rPr>
              <a:t>μs</a:t>
            </a:r>
            <a:r>
              <a:rPr lang="zh-CN" altLang="en-US" sz="2000" b="1" dirty="0">
                <a:latin typeface="微软雅黑" panose="020B0503020204020204" pitchFamily="34" charset="-122"/>
                <a:ea typeface="微软雅黑" panose="020B0503020204020204" pitchFamily="34" charset="-122"/>
              </a:rPr>
              <a:t>），这相当于以太网的最大端到端长度约</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smtClean="0">
                <a:latin typeface="微软雅黑" panose="020B0503020204020204" pitchFamily="34" charset="-122"/>
                <a:ea typeface="微软雅黑" panose="020B0503020204020204" pitchFamily="34" charset="-122"/>
              </a:rPr>
              <a:t>5 </a:t>
            </a:r>
            <a:r>
              <a:rPr lang="en-US" altLang="zh-CN" sz="2000" b="1" dirty="0">
                <a:latin typeface="微软雅黑" panose="020B0503020204020204" pitchFamily="34" charset="-122"/>
                <a:ea typeface="微软雅黑" panose="020B0503020204020204" pitchFamily="34" charset="-122"/>
              </a:rPr>
              <a:t>km</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0"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961778" y="11749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覆盖范围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4136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106424"/>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2922" y="3486828"/>
            <a:ext cx="8129014" cy="865716"/>
            <a:chOff x="502922" y="3477684"/>
            <a:chExt cx="8129014" cy="865716"/>
          </a:xfrm>
        </p:grpSpPr>
        <p:sp>
          <p:nvSpPr>
            <p:cNvPr id="12" name="对角圆角矩形 11"/>
            <p:cNvSpPr/>
            <p:nvPr/>
          </p:nvSpPr>
          <p:spPr>
            <a:xfrm>
              <a:off x="502922" y="3477684"/>
              <a:ext cx="8129014" cy="8657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1"/>
              <a:ext cx="7935900" cy="733534"/>
            </a:xfrm>
            <a:prstGeom prst="rect">
              <a:avLst/>
            </a:prstGeom>
          </p:spPr>
          <p:txBody>
            <a:bodyPr wrap="square">
              <a:spAutoFit/>
            </a:bodyPr>
            <a:lstStyle/>
            <a:p>
              <a:pPr>
                <a:lnSpc>
                  <a:spcPts val="2200"/>
                </a:lnSpc>
                <a:spcBef>
                  <a:spcPts val="600"/>
                </a:spcBef>
              </a:pPr>
              <a:r>
                <a:rPr lang="zh-CN" altLang="en-US" b="1" dirty="0" smtClean="0">
                  <a:solidFill>
                    <a:schemeClr val="bg1"/>
                  </a:solidFill>
                  <a:latin typeface="微软雅黑" panose="020B0503020204020204" pitchFamily="34" charset="-122"/>
                  <a:ea typeface="微软雅黑" panose="020B0503020204020204" pitchFamily="34" charset="-122"/>
                </a:rPr>
                <a:t>注意：</a:t>
              </a:r>
              <a:r>
                <a:rPr lang="en-US" altLang="zh-CN" b="1" dirty="0" smtClean="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也能够检测到冲突，并立即停止发送数据帧，接着就发送干扰信号</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nSpc>
                  <a:spcPts val="2200"/>
                </a:lnSpc>
                <a:spcBef>
                  <a:spcPts val="600"/>
                </a:spcBef>
              </a:pPr>
              <a:r>
                <a:rPr lang="zh-CN" altLang="en-US" b="1" dirty="0" smtClean="0">
                  <a:solidFill>
                    <a:schemeClr val="bg1"/>
                  </a:solidFill>
                  <a:latin typeface="微软雅黑" panose="020B0503020204020204" pitchFamily="34" charset="-122"/>
                  <a:ea typeface="微软雅黑" panose="020B0503020204020204" pitchFamily="34" charset="-122"/>
                </a:rPr>
                <a:t>这里</a:t>
              </a:r>
              <a:r>
                <a:rPr lang="zh-CN" altLang="en-US" b="1" dirty="0">
                  <a:solidFill>
                    <a:schemeClr val="bg1"/>
                  </a:solidFill>
                  <a:latin typeface="微软雅黑" panose="020B0503020204020204" pitchFamily="34" charset="-122"/>
                  <a:ea typeface="微软雅黑" panose="020B0503020204020204" pitchFamily="34" charset="-122"/>
                </a:rPr>
                <a:t>为了简单起见，只画出 </a:t>
              </a:r>
              <a:r>
                <a:rPr lang="en-US" altLang="zh-CN" b="1" dirty="0">
                  <a:solidFill>
                    <a:schemeClr val="bg1"/>
                  </a:solidFill>
                  <a:latin typeface="微软雅黑" panose="020B0503020204020204" pitchFamily="34" charset="-122"/>
                  <a:ea typeface="微软雅黑" panose="020B0503020204020204" pitchFamily="34" charset="-122"/>
                </a:rPr>
                <a:t>A </a:t>
              </a:r>
              <a:r>
                <a:rPr lang="zh-CN" altLang="en-US" b="1" dirty="0">
                  <a:solidFill>
                    <a:schemeClr val="bg1"/>
                  </a:solidFill>
                  <a:latin typeface="微软雅黑" panose="020B0503020204020204" pitchFamily="34" charset="-122"/>
                  <a:ea typeface="微软雅黑" panose="020B0503020204020204" pitchFamily="34" charset="-122"/>
                </a:rPr>
                <a:t>发送干扰信号的情况。</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60158"/>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57094"/>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2461" y="298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endParaRPr kumimoji="1" lang="en-US" altLang="zh-CN" sz="1100" b="1">
                  <a:latin typeface="+mn-lt"/>
                  <a:ea typeface="黑体" panose="02010609060101010101" pitchFamily="2"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60158"/>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64163"/>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60158"/>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70357"/>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64163"/>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339098"/>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endParaRPr kumimoji="1" lang="en-US" altLang="zh-CN" sz="1200" b="1" dirty="0">
              <a:solidFill>
                <a:srgbClr val="0000FF"/>
              </a:solidFill>
              <a:latin typeface="+mn-lt"/>
              <a:ea typeface="黑体" panose="02010609060101010101" pitchFamily="2" charset="-122"/>
            </a:endParaRPr>
          </a:p>
        </p:txBody>
      </p:sp>
      <p:sp>
        <p:nvSpPr>
          <p:cNvPr id="36" name="Rectangle 28"/>
          <p:cNvSpPr>
            <a:spLocks noChangeArrowheads="1"/>
          </p:cNvSpPr>
          <p:nvPr/>
        </p:nvSpPr>
        <p:spPr bwMode="auto">
          <a:xfrm>
            <a:off x="6106977" y="1339098"/>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endParaRPr kumimoji="1" lang="en-US" altLang="zh-CN" sz="1200" b="1">
              <a:solidFill>
                <a:srgbClr val="0000FF"/>
              </a:solidFill>
              <a:latin typeface="+mn-lt"/>
              <a:ea typeface="黑体" panose="02010609060101010101" pitchFamily="2" charset="-122"/>
            </a:endParaRPr>
          </a:p>
        </p:txBody>
      </p:sp>
      <p:sp>
        <p:nvSpPr>
          <p:cNvPr id="37" name="Line 29"/>
          <p:cNvSpPr>
            <a:spLocks noChangeShapeType="1"/>
          </p:cNvSpPr>
          <p:nvPr/>
        </p:nvSpPr>
        <p:spPr bwMode="auto">
          <a:xfrm>
            <a:off x="2376429" y="1663480"/>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56955"/>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337828"/>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60158"/>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60158"/>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96130"/>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820039"/>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endParaRPr kumimoji="1" lang="en-US" altLang="zh-CN" sz="1200" b="1" i="1" dirty="0">
              <a:latin typeface="+mn-lt"/>
              <a:ea typeface="黑体" panose="02010609060101010101" pitchFamily="2" charset="-122"/>
            </a:endParaRPr>
          </a:p>
        </p:txBody>
      </p:sp>
      <p:sp>
        <p:nvSpPr>
          <p:cNvPr id="44" name="Line 38"/>
          <p:cNvSpPr>
            <a:spLocks noChangeShapeType="1"/>
          </p:cNvSpPr>
          <p:nvPr/>
        </p:nvSpPr>
        <p:spPr bwMode="auto">
          <a:xfrm>
            <a:off x="2894804" y="3223712"/>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57777"/>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endParaRPr kumimoji="1" lang="en-US" altLang="zh-CN" sz="1200" b="1">
              <a:solidFill>
                <a:srgbClr val="0000CC"/>
              </a:solidFill>
              <a:latin typeface="+mn-lt"/>
              <a:ea typeface="黑体" panose="02010609060101010101" pitchFamily="2" charset="-122"/>
              <a:sym typeface="Symbol" panose="05050102010706020507" pitchFamily="18" charset="2"/>
            </a:endParaRPr>
          </a:p>
        </p:txBody>
      </p:sp>
      <p:sp>
        <p:nvSpPr>
          <p:cNvPr id="46" name="Line 54"/>
          <p:cNvSpPr>
            <a:spLocks noChangeShapeType="1"/>
          </p:cNvSpPr>
          <p:nvPr/>
        </p:nvSpPr>
        <p:spPr bwMode="auto">
          <a:xfrm>
            <a:off x="6237130" y="3223712"/>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48945"/>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52470"/>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201342"/>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58108"/>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683957" y="3195917"/>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58085"/>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58090"/>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91620"/>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59805"/>
            <a:ext cx="972676" cy="704828"/>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5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5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5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473616"/>
            <a:ext cx="829360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协议的以太网不能进行全双工通信而</a:t>
            </a:r>
            <a:r>
              <a:rPr lang="zh-CN" altLang="en-US" sz="2000" b="1" dirty="0">
                <a:solidFill>
                  <a:srgbClr val="C00000"/>
                </a:solidFill>
                <a:latin typeface="微软雅黑" panose="020B0503020204020204" pitchFamily="34" charset="-122"/>
                <a:ea typeface="微软雅黑" panose="020B0503020204020204" pitchFamily="34" charset="-122"/>
              </a:rPr>
              <a:t>只能</a:t>
            </a:r>
            <a:r>
              <a:rPr lang="zh-CN" altLang="en-US" sz="2000" b="1" dirty="0">
                <a:solidFill>
                  <a:srgbClr val="0000FF"/>
                </a:solidFill>
                <a:latin typeface="微软雅黑" panose="020B0503020204020204" pitchFamily="34" charset="-122"/>
                <a:ea typeface="微软雅黑" panose="020B0503020204020204" pitchFamily="34" charset="-122"/>
              </a:rPr>
              <a:t>进行双向交替通信（半双工通信）</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每个站在发送数据之后的一小段时间内，存在着遭遇碰撞的可能性。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这种</a:t>
            </a:r>
            <a:r>
              <a:rPr lang="zh-CN" altLang="en-US" sz="2000" b="1" dirty="0">
                <a:solidFill>
                  <a:srgbClr val="0000FF"/>
                </a:solidFill>
                <a:latin typeface="微软雅黑" panose="020B0503020204020204" pitchFamily="34" charset="-122"/>
                <a:ea typeface="微软雅黑" panose="020B0503020204020204" pitchFamily="34" charset="-122"/>
              </a:rPr>
              <a:t>发送的不确定性</a:t>
            </a:r>
            <a:r>
              <a:rPr lang="zh-CN" altLang="en-US" sz="2000" b="1" dirty="0">
                <a:latin typeface="微软雅黑" panose="020B0503020204020204" pitchFamily="34" charset="-122"/>
                <a:ea typeface="微软雅黑" panose="020B0503020204020204" pitchFamily="34" charset="-122"/>
              </a:rPr>
              <a:t>使整个以太网的平均通信量远小于以太网的最高数据率。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10780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97385" y="1054958"/>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协议的重要</a:t>
            </a:r>
            <a:r>
              <a:rPr lang="zh-CN" altLang="en-US" sz="2000" b="1" dirty="0">
                <a:solidFill>
                  <a:schemeClr val="bg1"/>
                </a:solidFill>
                <a:latin typeface="微软雅黑" panose="020B0503020204020204" pitchFamily="34" charset="-122"/>
                <a:ea typeface="微软雅黑" panose="020B0503020204020204" pitchFamily="34" charset="-122"/>
              </a:rPr>
              <a:t>特性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96bit</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pitchFamily="34" charset="-122"/>
                <a:ea typeface="微软雅黑" panose="020B0503020204020204" pitchFamily="34" charset="-122"/>
              </a:rPr>
              <a:t>(a) </a:t>
            </a:r>
            <a:r>
              <a:rPr lang="zh-CN" altLang="en-US" sz="1400" b="1" dirty="0" smtClean="0">
                <a:solidFill>
                  <a:srgbClr val="0000FF"/>
                </a:solidFill>
                <a:latin typeface="微软雅黑" panose="020B0503020204020204" pitchFamily="34" charset="-122"/>
                <a:ea typeface="微软雅黑" panose="020B0503020204020204" pitchFamily="34" charset="-122"/>
              </a:rPr>
              <a:t>点对点信道</a:t>
            </a: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4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这种信道使用一对一的</a:t>
            </a:r>
            <a:r>
              <a:rPr lang="zh-CN" altLang="en-US" sz="1400" b="1" dirty="0">
                <a:solidFill>
                  <a:srgbClr val="0000FF"/>
                </a:solidFill>
                <a:latin typeface="微软雅黑" panose="020B0503020204020204" pitchFamily="34" charset="-122"/>
                <a:ea typeface="微软雅黑" panose="020B0503020204020204" pitchFamily="34" charset="-122"/>
              </a:rPr>
              <a:t>点对点</a:t>
            </a:r>
            <a:r>
              <a:rPr lang="zh-CN" altLang="en-US" sz="1400" b="1" dirty="0">
                <a:latin typeface="微软雅黑" panose="020B0503020204020204" pitchFamily="34" charset="-122"/>
                <a:ea typeface="微软雅黑" panose="020B0503020204020204" pitchFamily="34" charset="-122"/>
              </a:rPr>
              <a:t>通信方式。</a:t>
            </a:r>
            <a:endParaRPr lang="zh-CN" altLang="en-US" sz="1400" b="1" dirty="0">
              <a:latin typeface="微软雅黑" panose="020B0503020204020204" pitchFamily="34" charset="-122"/>
              <a:ea typeface="微软雅黑" panose="020B0503020204020204" pitchFamily="34" charset="-122"/>
            </a:endParaRP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pitchFamily="34" charset="-122"/>
                <a:ea typeface="微软雅黑" panose="020B0503020204020204" pitchFamily="34" charset="-122"/>
              </a:rPr>
              <a:t>(b) </a:t>
            </a:r>
            <a:r>
              <a:rPr lang="zh-CN" altLang="en-US" sz="1400" b="1" dirty="0" smtClean="0">
                <a:solidFill>
                  <a:srgbClr val="0000FF"/>
                </a:solidFill>
                <a:latin typeface="微软雅黑" panose="020B0503020204020204" pitchFamily="34" charset="-122"/>
                <a:ea typeface="微软雅黑" panose="020B0503020204020204" pitchFamily="34" charset="-122"/>
              </a:rPr>
              <a:t>广播信道</a:t>
            </a:r>
            <a:endParaRPr lang="en-US" altLang="zh-CN" sz="1400" b="1" dirty="0">
              <a:solidFill>
                <a:srgbClr val="0000FF"/>
              </a:solidFill>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一对多的</a:t>
            </a:r>
            <a:r>
              <a:rPr lang="zh-CN" altLang="en-US" sz="1400" b="1" dirty="0">
                <a:solidFill>
                  <a:srgbClr val="0000FF"/>
                </a:solidFill>
                <a:latin typeface="微软雅黑" panose="020B0503020204020204" pitchFamily="34" charset="-122"/>
                <a:ea typeface="微软雅黑" panose="020B0503020204020204" pitchFamily="34" charset="-122"/>
              </a:rPr>
              <a:t>广播通信</a:t>
            </a:r>
            <a:r>
              <a:rPr lang="zh-CN" altLang="en-US" sz="1400" b="1" dirty="0" smtClean="0">
                <a:latin typeface="微软雅黑" panose="020B0503020204020204" pitchFamily="34" charset="-122"/>
                <a:ea typeface="微软雅黑" panose="020B0503020204020204" pitchFamily="34" charset="-122"/>
              </a:rPr>
              <a:t>方式。</a:t>
            </a:r>
            <a:endParaRPr lang="en-US" altLang="zh-CN" sz="14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pitchFamily="34" charset="-122"/>
                <a:ea typeface="微软雅黑" panose="020B0503020204020204" pitchFamily="34" charset="-122"/>
              </a:rPr>
              <a:t>因此</a:t>
            </a:r>
            <a:r>
              <a:rPr lang="zh-CN" altLang="en-US" sz="1400" b="1" dirty="0">
                <a:latin typeface="微软雅黑" panose="020B0503020204020204" pitchFamily="34" charset="-122"/>
                <a:ea typeface="微软雅黑" panose="020B0503020204020204" pitchFamily="34" charset="-122"/>
              </a:rPr>
              <a:t>必须使用专用的共享信道协议来协调这些主机的数据发送。</a:t>
            </a:r>
            <a:endParaRPr lang="zh-CN" altLang="en-US" sz="1400" b="1" dirty="0">
              <a:latin typeface="微软雅黑" panose="020B0503020204020204" pitchFamily="34" charset="-122"/>
              <a:ea typeface="微软雅黑" panose="020B0503020204020204" pitchFamily="34" charset="-122"/>
            </a:endParaRP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数据链路层使用的信道</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90491"/>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749184"/>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2039281"/>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32186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131617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734890"/>
            <a:ext cx="812901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传统以太网最初是使用粗同轴电缆，后来演进到使用比较便宜的细同轴电缆，最后发展为使用更便宜和更灵活的双绞线。</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采用双绞线的以太网采用星形拓扑，在星形的中心则增加了一种可靠性非常高的设备，叫做</a:t>
            </a:r>
            <a:r>
              <a:rPr lang="zh-CN" altLang="en-US" sz="2000" b="1" dirty="0">
                <a:solidFill>
                  <a:srgbClr val="0000FF"/>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380702"/>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206893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95339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48466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95339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87944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207876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48466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207876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316138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472194" y="315032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9" name="Text Box 24"/>
          <p:cNvSpPr txBox="1">
            <a:spLocks noChangeArrowheads="1"/>
          </p:cNvSpPr>
          <p:nvPr/>
        </p:nvSpPr>
        <p:spPr bwMode="auto">
          <a:xfrm>
            <a:off x="1715396" y="315032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30" name="Text Box 25"/>
          <p:cNvSpPr txBox="1">
            <a:spLocks noChangeArrowheads="1"/>
          </p:cNvSpPr>
          <p:nvPr/>
        </p:nvSpPr>
        <p:spPr bwMode="auto">
          <a:xfrm>
            <a:off x="6629055" y="314786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flipH="1">
            <a:off x="1209238" y="182370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68304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a:off x="6548762" y="168304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3" name="Text Box 48"/>
          <p:cNvSpPr txBox="1">
            <a:spLocks noChangeArrowheads="1"/>
          </p:cNvSpPr>
          <p:nvPr/>
        </p:nvSpPr>
        <p:spPr bwMode="auto">
          <a:xfrm>
            <a:off x="3170457" y="315032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48466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859654"/>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a:t>
            </a:r>
            <a:r>
              <a:rPr lang="zh-CN" altLang="en-US" sz="2000" b="1" dirty="0" smtClean="0">
                <a:solidFill>
                  <a:schemeClr val="bg1"/>
                </a:solidFill>
                <a:latin typeface="微软雅黑" panose="020B0503020204020204" pitchFamily="34" charset="-122"/>
                <a:ea typeface="微软雅黑" panose="020B0503020204020204" pitchFamily="34" charset="-122"/>
              </a:rPr>
              <a:t>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897383" y="641362"/>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使用集线器的双绞线</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502920" y="1106424"/>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00" name="组合 199"/>
          <p:cNvGrpSpPr/>
          <p:nvPr/>
        </p:nvGrpSpPr>
        <p:grpSpPr>
          <a:xfrm>
            <a:off x="1240360" y="1411177"/>
            <a:ext cx="4483396" cy="2223926"/>
            <a:chOff x="1317360" y="1577877"/>
            <a:chExt cx="6315075" cy="3499865"/>
          </a:xfrm>
        </p:grpSpPr>
        <p:sp>
          <p:nvSpPr>
            <p:cNvPr id="201" name="Text Box 5"/>
            <p:cNvSpPr txBox="1">
              <a:spLocks noChangeArrowheads="1"/>
            </p:cNvSpPr>
            <p:nvPr/>
          </p:nvSpPr>
          <p:spPr bwMode="auto">
            <a:xfrm>
              <a:off x="4018669" y="2434555"/>
              <a:ext cx="1061834"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endParaRPr lang="zh-CN" altLang="en-US" sz="1600" b="1" dirty="0">
                <a:latin typeface="微软雅黑" panose="020B0503020204020204" pitchFamily="34" charset="-122"/>
                <a:ea typeface="微软雅黑" panose="020B0503020204020204" pitchFamily="34" charset="-122"/>
              </a:endParaRP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24538"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两对双绞线</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6793992" y="1577877"/>
              <a:ext cx="789569"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endParaRPr lang="zh-CN" altLang="en-US" sz="1600" b="1" dirty="0">
                <a:latin typeface="微软雅黑" panose="020B0503020204020204" pitchFamily="34" charset="-122"/>
                <a:ea typeface="微软雅黑" panose="020B0503020204020204" pitchFamily="34" charset="-122"/>
              </a:endParaRPr>
            </a:p>
          </p:txBody>
        </p:sp>
        <p:sp>
          <p:nvSpPr>
            <p:cNvPr id="218" name="Text Box 20"/>
            <p:cNvSpPr txBox="1">
              <a:spLocks noChangeArrowheads="1"/>
            </p:cNvSpPr>
            <p:nvPr/>
          </p:nvSpPr>
          <p:spPr bwMode="auto">
            <a:xfrm>
              <a:off x="5693506" y="2553616"/>
              <a:ext cx="1565090"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433" y="27877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9969" y="35695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977" y="264375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1857" y="1329326"/>
            <a:ext cx="617800" cy="6178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6"/>
          <p:cNvSpPr>
            <a:spLocks noChangeArrowheads="1"/>
          </p:cNvSpPr>
          <p:nvPr/>
        </p:nvSpPr>
        <p:spPr bwMode="auto">
          <a:xfrm>
            <a:off x="4446556" y="3635171"/>
            <a:ext cx="3891891"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sz="1600" b="1" dirty="0">
                <a:latin typeface="微软雅黑" panose="020B0503020204020204" pitchFamily="34" charset="-122"/>
                <a:ea typeface="微软雅黑" panose="020B0503020204020204" pitchFamily="34" charset="-122"/>
              </a:rPr>
              <a:t>1990 </a:t>
            </a:r>
            <a:r>
              <a:rPr lang="zh-CN" altLang="en-US" sz="1600" b="1" dirty="0">
                <a:latin typeface="微软雅黑" panose="020B0503020204020204" pitchFamily="34" charset="-122"/>
                <a:ea typeface="微软雅黑" panose="020B0503020204020204" pitchFamily="34" charset="-122"/>
              </a:rPr>
              <a:t>年，</a:t>
            </a:r>
            <a:r>
              <a:rPr lang="en-US" altLang="zh-CN" sz="1600" b="1" dirty="0">
                <a:latin typeface="微软雅黑" panose="020B0503020204020204" pitchFamily="34" charset="-122"/>
                <a:ea typeface="微软雅黑" panose="020B0503020204020204" pitchFamily="34" charset="-122"/>
              </a:rPr>
              <a:t>IEEE </a:t>
            </a:r>
            <a:r>
              <a:rPr lang="zh-CN" altLang="en-US" sz="1600" b="1" dirty="0">
                <a:latin typeface="微软雅黑" panose="020B0503020204020204" pitchFamily="34" charset="-122"/>
                <a:ea typeface="微软雅黑" panose="020B0503020204020204" pitchFamily="34" charset="-122"/>
              </a:rPr>
              <a:t>制定</a:t>
            </a:r>
            <a:r>
              <a:rPr lang="zh-CN" altLang="en-US" sz="1600" b="1" dirty="0" smtClean="0">
                <a:latin typeface="微软雅黑" panose="020B0503020204020204" pitchFamily="34" charset="-122"/>
                <a:ea typeface="微软雅黑" panose="020B0503020204020204" pitchFamily="34" charset="-122"/>
              </a:rPr>
              <a:t>出采用双绞线的星形</a:t>
            </a:r>
            <a:r>
              <a:rPr lang="zh-CN" altLang="en-US" sz="1600" b="1" dirty="0">
                <a:latin typeface="微软雅黑" panose="020B0503020204020204" pitchFamily="34" charset="-122"/>
                <a:ea typeface="微软雅黑" panose="020B0503020204020204" pitchFamily="34" charset="-122"/>
              </a:rPr>
              <a:t>以太网 </a:t>
            </a:r>
            <a:r>
              <a:rPr lang="en-US" altLang="zh-CN" sz="1600" b="1" dirty="0">
                <a:latin typeface="微软雅黑" panose="020B0503020204020204" pitchFamily="34" charset="-122"/>
                <a:ea typeface="微软雅黑" panose="020B0503020204020204" pitchFamily="34" charset="-122"/>
              </a:rPr>
              <a:t>10BASE-T </a:t>
            </a:r>
            <a:r>
              <a:rPr lang="zh-CN" altLang="en-US" sz="1600" b="1" dirty="0">
                <a:latin typeface="微软雅黑" panose="020B0503020204020204" pitchFamily="34" charset="-122"/>
                <a:ea typeface="微软雅黑" panose="020B0503020204020204" pitchFamily="34" charset="-122"/>
              </a:rPr>
              <a:t>的标准 </a:t>
            </a:r>
            <a:r>
              <a:rPr lang="en-US" altLang="zh-CN" sz="1600" b="1" dirty="0">
                <a:latin typeface="微软雅黑" panose="020B0503020204020204" pitchFamily="34" charset="-122"/>
                <a:ea typeface="微软雅黑" panose="020B0503020204020204" pitchFamily="34" charset="-122"/>
              </a:rPr>
              <a:t>802.3i</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33891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823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80003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330992" y="1607532"/>
            <a:ext cx="4671583" cy="1860729"/>
            <a:chOff x="2504728" y="2420888"/>
            <a:chExt cx="5089393" cy="2027148"/>
          </a:xfrm>
        </p:grpSpPr>
        <p:sp>
          <p:nvSpPr>
            <p:cNvPr id="9" name="矩形 8"/>
            <p:cNvSpPr/>
            <p:nvPr/>
          </p:nvSpPr>
          <p:spPr>
            <a:xfrm>
              <a:off x="2504728" y="2420888"/>
              <a:ext cx="683180" cy="570015"/>
            </a:xfrm>
            <a:prstGeom prst="rect">
              <a:avLst/>
            </a:prstGeom>
            <a:noFill/>
          </p:spPr>
          <p:txBody>
            <a:bodyPr wrap="none">
              <a:spAutoFit/>
            </a:bodyPr>
            <a:lstStyle/>
            <a:p>
              <a:r>
                <a:rPr lang="en-US" altLang="zh-CN" sz="2800" b="1" u="sng" dirty="0">
                  <a:solidFill>
                    <a:srgbClr val="0000FF"/>
                  </a:solidFill>
                  <a:latin typeface="微软雅黑" panose="020B0503020204020204" pitchFamily="34" charset="-122"/>
                  <a:ea typeface="微软雅黑" panose="020B0503020204020204" pitchFamily="34" charset="-122"/>
                </a:rPr>
                <a:t>10</a:t>
              </a:r>
              <a:endParaRPr lang="zh-CN" altLang="en-US" sz="2800" b="1" u="sng"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3008784" y="2420888"/>
              <a:ext cx="1221062" cy="570015"/>
            </a:xfrm>
            <a:prstGeom prst="rect">
              <a:avLst/>
            </a:prstGeom>
            <a:noFill/>
          </p:spPr>
          <p:txBody>
            <a:bodyPr wrap="none">
              <a:spAutoFit/>
            </a:bodyPr>
            <a:lstStyle/>
            <a:p>
              <a:r>
                <a:rPr lang="en-US" altLang="zh-CN" sz="2800" b="1" u="sng" dirty="0" smtClean="0">
                  <a:solidFill>
                    <a:srgbClr val="0000FF"/>
                  </a:solidFill>
                  <a:latin typeface="微软雅黑" panose="020B0503020204020204" pitchFamily="34" charset="-122"/>
                  <a:ea typeface="微软雅黑" panose="020B0503020204020204" pitchFamily="34" charset="-122"/>
                </a:rPr>
                <a:t>BASE</a:t>
              </a:r>
              <a:endParaRPr lang="zh-CN" altLang="en-US" sz="2800" b="1" u="sng"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4185958" y="2463279"/>
              <a:ext cx="382872" cy="502955"/>
            </a:xfrm>
            <a:prstGeom prst="rect">
              <a:avLst/>
            </a:prstGeom>
          </p:spPr>
          <p:txBody>
            <a:bodyPr wrap="square">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651464" y="2420888"/>
              <a:ext cx="445673" cy="570015"/>
            </a:xfrm>
            <a:prstGeom prst="rect">
              <a:avLst/>
            </a:prstGeom>
            <a:noFill/>
          </p:spPr>
          <p:txBody>
            <a:bodyPr wrap="none">
              <a:spAutoFit/>
            </a:bodyPr>
            <a:lstStyle/>
            <a:p>
              <a:pPr algn="ctr"/>
              <a:r>
                <a:rPr lang="en-US" altLang="zh-CN" sz="2800" b="1" u="sng" dirty="0" smtClean="0">
                  <a:solidFill>
                    <a:srgbClr val="0000FF"/>
                  </a:solidFill>
                  <a:latin typeface="微软雅黑" panose="020B0503020204020204" pitchFamily="34" charset="-122"/>
                  <a:ea typeface="微软雅黑" panose="020B0503020204020204" pitchFamily="34" charset="-122"/>
                </a:rPr>
                <a:t>T</a:t>
              </a:r>
              <a:endParaRPr lang="zh-CN" altLang="en-US" sz="2800" b="1" u="sng" dirty="0">
                <a:solidFill>
                  <a:srgbClr val="0000FF"/>
                </a:solidFill>
                <a:latin typeface="微软雅黑" panose="020B0503020204020204" pitchFamily="34" charset="-122"/>
                <a:ea typeface="微软雅黑" panose="020B0503020204020204" pitchFamily="34" charset="-122"/>
              </a:endParaRPr>
            </a:p>
          </p:txBody>
        </p:sp>
        <p:cxnSp>
          <p:nvCxnSpPr>
            <p:cNvPr id="13" name="肘形连接符 12"/>
            <p:cNvCxnSpPr>
              <a:stCxn id="12" idx="2"/>
            </p:cNvCxnSpPr>
            <p:nvPr/>
          </p:nvCxnSpPr>
          <p:spPr bwMode="auto">
            <a:xfrm rot="16200000" flipH="1">
              <a:off x="5630707" y="2234496"/>
              <a:ext cx="294078"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638508" y="3076646"/>
              <a:ext cx="955613" cy="402364"/>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15" name="肘形连接符 14"/>
            <p:cNvCxnSpPr>
              <a:stCxn id="10" idx="2"/>
            </p:cNvCxnSpPr>
            <p:nvPr/>
          </p:nvCxnSpPr>
          <p:spPr bwMode="auto">
            <a:xfrm rot="16200000" flipH="1">
              <a:off x="4183352" y="2426866"/>
              <a:ext cx="752549" cy="188062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499938" y="3551576"/>
              <a:ext cx="704137" cy="402364"/>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17" name="肘形连接符 16"/>
            <p:cNvCxnSpPr>
              <a:stCxn id="9" idx="2"/>
            </p:cNvCxnSpPr>
            <p:nvPr/>
          </p:nvCxnSpPr>
          <p:spPr bwMode="auto">
            <a:xfrm rot="16200000" flipH="1">
              <a:off x="3133983" y="2703238"/>
              <a:ext cx="1256603" cy="183193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678251" y="4045672"/>
              <a:ext cx="2340485" cy="402364"/>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速率为 </a:t>
              </a:r>
              <a:r>
                <a:rPr lang="en-US" altLang="zh-CN" b="1" dirty="0" smtClean="0">
                  <a:solidFill>
                    <a:srgbClr val="0000CC"/>
                  </a:solidFill>
                  <a:latin typeface="微软雅黑" panose="020B0503020204020204" pitchFamily="34" charset="-122"/>
                  <a:ea typeface="微软雅黑" panose="020B0503020204020204" pitchFamily="34" charset="-122"/>
                </a:rPr>
                <a:t>10 </a:t>
              </a:r>
              <a:r>
                <a:rPr lang="en-US" altLang="zh-CN" b="1" dirty="0">
                  <a:solidFill>
                    <a:srgbClr val="0000CC"/>
                  </a:solidFill>
                  <a:latin typeface="微软雅黑" panose="020B0503020204020204" pitchFamily="34" charset="-122"/>
                  <a:ea typeface="微软雅黑" panose="020B0503020204020204" pitchFamily="34" charset="-122"/>
                </a:rPr>
                <a:t>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648465"/>
            <a:ext cx="8260079"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使用无屏蔽双绞线，采用星形拓扑。</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每个站需要用两对双绞线，分别用于发送和接收。</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双绞线的两端使用 </a:t>
            </a:r>
            <a:r>
              <a:rPr lang="en-US" altLang="zh-CN" sz="2000" b="1" dirty="0">
                <a:latin typeface="微软雅黑" panose="020B0503020204020204" pitchFamily="34" charset="-122"/>
                <a:ea typeface="微软雅黑" panose="020B0503020204020204" pitchFamily="34" charset="-122"/>
              </a:rPr>
              <a:t>RJ-45 </a:t>
            </a:r>
            <a:r>
              <a:rPr lang="zh-CN" altLang="en-US" sz="2000" b="1" dirty="0">
                <a:latin typeface="微软雅黑" panose="020B0503020204020204" pitchFamily="34" charset="-122"/>
                <a:ea typeface="微软雅黑" panose="020B0503020204020204" pitchFamily="34" charset="-122"/>
              </a:rPr>
              <a:t>插头。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集线器使用了大规模集成电路芯片，因此集线器的可靠性提高。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10BASE-T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通信距离稍短，每个站到集线器的距离不</a:t>
            </a:r>
            <a:r>
              <a:rPr lang="zh-CN" altLang="en-US" sz="2000" b="1" dirty="0" smtClean="0">
                <a:latin typeface="微软雅黑" panose="020B0503020204020204" pitchFamily="34" charset="-122"/>
                <a:ea typeface="微软雅黑" panose="020B0503020204020204" pitchFamily="34" charset="-122"/>
              </a:rPr>
              <a:t>超过 </a:t>
            </a:r>
            <a:r>
              <a:rPr lang="en-US" altLang="zh-CN" sz="2000" b="1" dirty="0" smtClean="0">
                <a:latin typeface="微软雅黑" panose="020B0503020204020204" pitchFamily="34" charset="-122"/>
                <a:ea typeface="微软雅黑" panose="020B0503020204020204" pitchFamily="34" charset="-122"/>
              </a:rPr>
              <a:t>100m</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12528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91641" y="1229807"/>
            <a:ext cx="2877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015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139375" y="992063"/>
            <a:ext cx="4852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10BASE-T </a:t>
            </a:r>
            <a:r>
              <a:rPr lang="zh-CN" altLang="en-US" sz="2000" b="1" dirty="0">
                <a:solidFill>
                  <a:schemeClr val="bg1"/>
                </a:solidFill>
                <a:latin typeface="微软雅黑" panose="020B0503020204020204" pitchFamily="34" charset="-122"/>
                <a:ea typeface="微软雅黑" panose="020B0503020204020204" pitchFamily="34" charset="-122"/>
              </a:rPr>
              <a:t>以太网在局域网中的统治地位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Rectangle 46"/>
          <p:cNvSpPr>
            <a:spLocks noChangeArrowheads="1"/>
          </p:cNvSpPr>
          <p:nvPr/>
        </p:nvSpPr>
        <p:spPr bwMode="auto">
          <a:xfrm>
            <a:off x="502921" y="1483873"/>
            <a:ext cx="830275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这种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速率的无屏蔽双绞线星形网的出现，既降低了成本，又提高了可靠性。 具有很高的性价比。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10BASE-T </a:t>
            </a:r>
            <a:r>
              <a:rPr lang="zh-CN" altLang="en-US" sz="2000" b="1" dirty="0">
                <a:latin typeface="微软雅黑" panose="020B0503020204020204" pitchFamily="34" charset="-122"/>
                <a:ea typeface="微软雅黑" panose="020B0503020204020204" pitchFamily="34" charset="-122"/>
              </a:rPr>
              <a:t>双绞线以太网的出现，是局域网发展史上的一个非常重要的里程碑，它为以太网在局域网中的统治地位奠定了牢固的基础。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从此以太网的拓扑就从总线形变为更加方便的星形网络，而以太网也就在局域网中占据了统治地位。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505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827471"/>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a:t>
            </a:r>
            <a:r>
              <a:rPr lang="zh-CN" altLang="en-US" sz="2000" b="1" dirty="0" smtClean="0">
                <a:solidFill>
                  <a:schemeClr val="bg1"/>
                </a:solidFill>
                <a:latin typeface="微软雅黑" panose="020B0503020204020204" pitchFamily="34" charset="-122"/>
                <a:ea typeface="微软雅黑" panose="020B0503020204020204" pitchFamily="34" charset="-122"/>
              </a:rPr>
              <a:t>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1319281"/>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是使用电子器件来模拟实际电缆线的工作，因此整个系统仍然像一个传统的以太网那样运行。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集线器的以太网在</a:t>
            </a:r>
            <a:r>
              <a:rPr lang="zh-CN" altLang="en-US" sz="2000" b="1" dirty="0">
                <a:solidFill>
                  <a:srgbClr val="CC00CC"/>
                </a:solidFill>
                <a:latin typeface="微软雅黑" panose="020B0503020204020204" pitchFamily="34" charset="-122"/>
                <a:ea typeface="微软雅黑" panose="020B0503020204020204" pitchFamily="34" charset="-122"/>
              </a:rPr>
              <a:t>逻辑上仍是一个总线网，</a:t>
            </a:r>
            <a:r>
              <a:rPr lang="zh-CN" altLang="en-US" sz="2000" b="1" dirty="0">
                <a:solidFill>
                  <a:srgbClr val="0000FF"/>
                </a:solidFill>
                <a:latin typeface="微软雅黑" panose="020B0503020204020204" pitchFamily="34" charset="-122"/>
                <a:ea typeface="微软雅黑" panose="020B0503020204020204" pitchFamily="34" charset="-122"/>
              </a:rPr>
              <a:t>各工作站使用的还是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solidFill>
                  <a:srgbClr val="0000FF"/>
                </a:solidFill>
                <a:latin typeface="微软雅黑" panose="020B0503020204020204" pitchFamily="34" charset="-122"/>
                <a:ea typeface="微软雅黑" panose="020B0503020204020204" pitchFamily="34" charset="-122"/>
              </a:rPr>
              <a:t>协议，并</a:t>
            </a:r>
            <a:r>
              <a:rPr lang="zh-CN" altLang="en-US" sz="2000" b="1" dirty="0">
                <a:solidFill>
                  <a:srgbClr val="CC00CC"/>
                </a:solidFill>
                <a:latin typeface="微软雅黑" panose="020B0503020204020204" pitchFamily="34" charset="-122"/>
                <a:ea typeface="微软雅黑" panose="020B0503020204020204" pitchFamily="34" charset="-122"/>
              </a:rPr>
              <a:t>共享逻辑上的总线。 </a:t>
            </a:r>
            <a:endParaRPr lang="zh-CN" altLang="en-US" sz="2000" b="1" dirty="0">
              <a:solidFill>
                <a:srgbClr val="CC00CC"/>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很像一个多接口的转发器，</a:t>
            </a:r>
            <a:r>
              <a:rPr lang="zh-CN" altLang="en-US" sz="2000" b="1" dirty="0">
                <a:solidFill>
                  <a:srgbClr val="0000FF"/>
                </a:solidFill>
                <a:latin typeface="微软雅黑" panose="020B0503020204020204" pitchFamily="34" charset="-122"/>
                <a:ea typeface="微软雅黑" panose="020B0503020204020204" pitchFamily="34" charset="-122"/>
              </a:rPr>
              <a:t>工作在物理层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采用了专门的芯片，进行自适应串音回波抵消，减少了近端串音。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7741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3864" y="751090"/>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具有三个接口的</a:t>
            </a:r>
            <a:r>
              <a:rPr lang="zh-CN" altLang="en-US" sz="2000" b="1" dirty="0" smtClean="0">
                <a:solidFill>
                  <a:schemeClr val="bg1"/>
                </a:solidFill>
                <a:latin typeface="微软雅黑" panose="020B0503020204020204" pitchFamily="34" charset="-122"/>
                <a:ea typeface="微软雅黑" panose="020B0503020204020204" pitchFamily="34" charset="-122"/>
              </a:rPr>
              <a:t>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261872"/>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490565"/>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endParaRPr kumimoji="1" lang="zh-CN" altLang="en-US" sz="1600" b="1" dirty="0">
                <a:latin typeface="微软雅黑" panose="020B0503020204020204" pitchFamily="34" charset="-122"/>
                <a:ea typeface="微软雅黑" panose="020B0503020204020204" pitchFamily="3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endParaRPr kumimoji="1" lang="zh-CN" altLang="en-US" sz="1600" b="1">
                <a:latin typeface="微软雅黑" panose="020B0503020204020204" pitchFamily="34" charset="-122"/>
                <a:ea typeface="微软雅黑" panose="020B0503020204020204" pitchFamily="3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189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785818"/>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23197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0000FF"/>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0000FF"/>
                </a:solidFill>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假设</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是</a:t>
            </a:r>
            <a:r>
              <a:rPr lang="zh-CN" altLang="en-US" sz="2000" b="1" dirty="0">
                <a:latin typeface="微软雅黑" panose="020B0503020204020204" pitchFamily="34" charset="-122"/>
                <a:ea typeface="微软雅黑" panose="020B0503020204020204" pitchFamily="34" charset="-122"/>
              </a:rPr>
              <a:t>以太网单程端到端传播时延。则争用期长度为 </a:t>
            </a:r>
            <a:r>
              <a:rPr lang="en-US" altLang="zh-CN" sz="2000" b="1" dirty="0" smtClean="0">
                <a:latin typeface="微软雅黑" panose="020B0503020204020204" pitchFamily="34" charset="-122"/>
                <a:ea typeface="微软雅黑" panose="020B0503020204020204" pitchFamily="34" charset="-122"/>
              </a:rPr>
              <a:t>2</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即端到端传播时延的两倍。检测到碰撞后不发送干扰信号。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设帧长为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，数据发送速率为 </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(bit/s)</a:t>
            </a:r>
            <a:r>
              <a:rPr lang="zh-CN" altLang="en-US" sz="2000" b="1" dirty="0">
                <a:latin typeface="微软雅黑" panose="020B0503020204020204" pitchFamily="34" charset="-122"/>
                <a:ea typeface="微软雅黑" panose="020B0503020204020204" pitchFamily="34" charset="-122"/>
              </a:rPr>
              <a:t>，则帧的发送时间为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一个站在发送帧时出现了碰撞。经过一个争用期 </a:t>
            </a:r>
            <a:r>
              <a:rPr lang="en-US" altLang="zh-CN" sz="2000" b="1" dirty="0" smtClean="0">
                <a:latin typeface="微软雅黑" panose="020B0503020204020204" pitchFamily="34" charset="-122"/>
                <a:ea typeface="微软雅黑" panose="020B0503020204020204" pitchFamily="34" charset="-122"/>
              </a:rPr>
              <a:t>2</a:t>
            </a:r>
            <a:r>
              <a:rPr lang="en-US" altLang="zh-CN" sz="2000" b="1" i="1" dirty="0" smtClean="0">
                <a:latin typeface="微软雅黑" panose="020B0503020204020204" pitchFamily="34" charset="-122"/>
                <a:ea typeface="微软雅黑" panose="020B0503020204020204" pitchFamily="34" charset="-122"/>
                <a:sym typeface="Symbol" panose="05050102010706020507"/>
              </a:rPr>
              <a:t></a:t>
            </a:r>
            <a:r>
              <a:rPr lang="en-US" altLang="zh-CN" sz="2000" i="1" dirty="0" smtClean="0">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后</a:t>
            </a:r>
            <a:r>
              <a:rPr lang="zh-CN" altLang="en-US" sz="2000" b="1" dirty="0">
                <a:latin typeface="微软雅黑" panose="020B0503020204020204" pitchFamily="34" charset="-122"/>
                <a:ea typeface="微软雅黑" panose="020B0503020204020204" pitchFamily="34" charset="-122"/>
              </a:rPr>
              <a:t>，可能又出现了碰撞。这样经过若干个争用期后，一个站发送成功了。假定发送帧需要的时间是</a:t>
            </a:r>
            <a:r>
              <a:rPr lang="zh-CN" altLang="en-US" sz="2000" b="1" i="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58972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2235870"/>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217778"/>
              <a:ext cx="263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37861" y="3774806"/>
              <a:ext cx="2159566"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26236</Words>
  <Application>WPS 演示</Application>
  <PresentationFormat>全屏显示(16:9)</PresentationFormat>
  <Paragraphs>4004</Paragraphs>
  <Slides>186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186</vt:i4>
      </vt:variant>
    </vt:vector>
  </HeadingPairs>
  <TitlesOfParts>
    <vt:vector size="202" baseType="lpstr">
      <vt:lpstr>Arial</vt:lpstr>
      <vt:lpstr>宋体</vt:lpstr>
      <vt:lpstr>Wingdings</vt:lpstr>
      <vt:lpstr>微软雅黑</vt:lpstr>
      <vt:lpstr>Calibri</vt:lpstr>
      <vt:lpstr>Times New Roman</vt:lpstr>
      <vt:lpstr>黑体</vt:lpstr>
      <vt:lpstr>Arial Unicode MS</vt:lpstr>
      <vt:lpstr>Symbol</vt:lpstr>
      <vt:lpstr>Arial Rounded MT Bold</vt:lpstr>
      <vt:lpstr>Symbol</vt:lpstr>
      <vt:lpstr>Office 主题​​</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陈传达</cp:lastModifiedBy>
  <cp:revision>468</cp:revision>
  <dcterms:created xsi:type="dcterms:W3CDTF">2018-07-18T08:51:00Z</dcterms:created>
  <dcterms:modified xsi:type="dcterms:W3CDTF">2020-03-30T07:52:57Z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