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91" r:id="rId3"/>
    <p:sldId id="501" r:id="rId4"/>
    <p:sldId id="1247" r:id="rId5"/>
    <p:sldId id="1181" r:id="rId6"/>
    <p:sldId id="1187" r:id="rId7"/>
    <p:sldId id="1320" r:id="rId8"/>
    <p:sldId id="1183" r:id="rId9"/>
    <p:sldId id="1184" r:id="rId10"/>
    <p:sldId id="1185" r:id="rId11"/>
    <p:sldId id="1186" r:id="rId12"/>
    <p:sldId id="1321" r:id="rId13"/>
    <p:sldId id="1358" r:id="rId14"/>
    <p:sldId id="1188" r:id="rId15"/>
    <p:sldId id="1359" r:id="rId16"/>
    <p:sldId id="1189" r:id="rId17"/>
    <p:sldId id="1190" r:id="rId18"/>
    <p:sldId id="1191" r:id="rId19"/>
    <p:sldId id="1192" r:id="rId20"/>
    <p:sldId id="1193" r:id="rId22"/>
    <p:sldId id="1216" r:id="rId23"/>
    <p:sldId id="1195" r:id="rId24"/>
    <p:sldId id="1194" r:id="rId25"/>
    <p:sldId id="1196" r:id="rId26"/>
    <p:sldId id="1197" r:id="rId27"/>
    <p:sldId id="1328" r:id="rId28"/>
    <p:sldId id="1198" r:id="rId29"/>
    <p:sldId id="1199" r:id="rId30"/>
    <p:sldId id="1200" r:id="rId31"/>
    <p:sldId id="1322" r:id="rId32"/>
    <p:sldId id="1201" r:id="rId33"/>
    <p:sldId id="1202" r:id="rId34"/>
    <p:sldId id="1203" r:id="rId35"/>
    <p:sldId id="1204" r:id="rId36"/>
    <p:sldId id="1205" r:id="rId37"/>
    <p:sldId id="1323" r:id="rId38"/>
    <p:sldId id="1324" r:id="rId39"/>
    <p:sldId id="1325" r:id="rId40"/>
    <p:sldId id="1326" r:id="rId41"/>
    <p:sldId id="1135" r:id="rId42"/>
    <p:sldId id="1207" r:id="rId43"/>
    <p:sldId id="1208" r:id="rId44"/>
    <p:sldId id="1209" r:id="rId45"/>
    <p:sldId id="1210" r:id="rId46"/>
    <p:sldId id="1327" r:id="rId47"/>
    <p:sldId id="1211" r:id="rId4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00FF"/>
    <a:srgbClr val="000000"/>
    <a:srgbClr val="FF0000"/>
    <a:srgbClr val="FFCCFF"/>
    <a:srgbClr val="FF99FF"/>
    <a:srgbClr val="CC99FF"/>
    <a:srgbClr val="9966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72"/>
        <p:guide pos="276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534 86,'3'2,"0"2,0-2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747 174,'3'-1,"0"0,1-1,-1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706 227,'-1'3,"1"1,0-1,0 0,0 0,-1 0,1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798 242,'3'-2,"-1"-1,1 1,0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809 278,'3'0,"-3"3,2 0,-2 1,1-1,1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747 328,'1'3,"2"-1,0 1,-1 0,0 0,-1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670 381,'-1'5,"2"-2,1 3,0-2,0-1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869 329,'3'-2,"1"0,-1 1,1-2,-1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862 399,'3'1,"-2"2,1 0,1 1,0-2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737 440,'-1'3,"1"0,0 1,0-1,0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921 407,'3'-2,"0"-1,0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512 291,'3'1,"0"-1,0-1,0 0,0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907 423,'-3'0,"3"3,0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967 452,'3'-2,"1"-1,-1 1,0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861 465,'0'4,"-2"0,2 0,0 0,-1-1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800 339,'3'1,"0"-1,0 0,0-1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688 140,'-2'3,"2"0,-1 0,1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854 369,'0'5,"0"-2,0 0,0 1,0-1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760 380,'3'-3,"0"0,0-1,-1 0,1 0,-1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623 59,'4'-2,"-1"-1,0 2,0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652 114,'3'0,"0"0,0 0,0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608 165,'1'3,"0"1,2-1,-2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573 309,'3'1,"0"-1,0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683 117,'3'-1,"1"-1,0 0,-2-1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672 188,'0'3,"3"-1,1 1,-2 0,1-1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5T21:55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611 321,'3'4,"1"-4,-1 1,1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zh-CN" sz="1200" strike="noStrike" noProof="1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sz="12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1265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15363" name="文本占位符 11266"/>
          <p:cNvSpPr>
            <a:spLocks noGrp="1" noRot="1"/>
          </p:cNvSpPr>
          <p:nvPr>
            <p:ph type="body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lvl="1" indent="-1905"/>
            <a:r>
              <a:rPr lang="zh-CN" altLang="en-US" sz="1800" b="1" smtClean="0">
                <a:latin typeface="宋体" panose="02010600030101010101" pitchFamily="2" charset="-122"/>
                <a:sym typeface="黑体" panose="02010609060101010101" pitchFamily="2" charset="-122"/>
              </a:rPr>
              <a:t>注意</a:t>
            </a:r>
            <a:r>
              <a:rPr lang="zh-CN" alt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：其中</a:t>
            </a:r>
            <a:r>
              <a:rPr 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I </a:t>
            </a:r>
            <a:r>
              <a:rPr lang="zh-CN" alt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取“</a:t>
            </a:r>
            <a:r>
              <a:rPr 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0</a:t>
            </a:r>
            <a:r>
              <a:rPr lang="zh-CN" alt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”表示状态不出现，“</a:t>
            </a:r>
            <a:r>
              <a:rPr 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1</a:t>
            </a:r>
            <a:r>
              <a:rPr lang="zh-CN" alt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”表示状态出现，若有多状态，可取大于</a:t>
            </a:r>
            <a:r>
              <a:rPr 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1</a:t>
            </a:r>
            <a:r>
              <a:rPr lang="zh-CN" alt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的多个值表示。</a:t>
            </a:r>
            <a:endParaRPr lang="zh-CN" altLang="en-US" sz="1800" smtClean="0">
              <a:latin typeface="宋体" panose="02010600030101010101" pitchFamily="2" charset="-122"/>
              <a:sym typeface="黑体" panose="0201060906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1265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15363" name="文本占位符 11266"/>
          <p:cNvSpPr>
            <a:spLocks noGrp="1" noRot="1"/>
          </p:cNvSpPr>
          <p:nvPr>
            <p:ph type="body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lvl="1" indent="-1905"/>
            <a:r>
              <a:rPr lang="zh-CN" altLang="en-US" sz="1800" b="1" smtClean="0">
                <a:latin typeface="宋体" panose="02010600030101010101" pitchFamily="2" charset="-122"/>
                <a:sym typeface="黑体" panose="02010609060101010101" pitchFamily="2" charset="-122"/>
              </a:rPr>
              <a:t>注意</a:t>
            </a:r>
            <a:r>
              <a:rPr lang="zh-CN" alt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：其中</a:t>
            </a:r>
            <a:r>
              <a:rPr 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I </a:t>
            </a:r>
            <a:r>
              <a:rPr lang="zh-CN" alt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取“</a:t>
            </a:r>
            <a:r>
              <a:rPr 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0</a:t>
            </a:r>
            <a:r>
              <a:rPr lang="zh-CN" alt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”表示状态不出现，“</a:t>
            </a:r>
            <a:r>
              <a:rPr 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1</a:t>
            </a:r>
            <a:r>
              <a:rPr lang="zh-CN" alt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”表示状态出现，若有多状态，可取大于</a:t>
            </a:r>
            <a:r>
              <a:rPr 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1</a:t>
            </a:r>
            <a:r>
              <a:rPr lang="zh-CN" altLang="en-US" sz="1800" smtClean="0">
                <a:latin typeface="宋体" panose="02010600030101010101" pitchFamily="2" charset="-122"/>
                <a:sym typeface="黑体" panose="02010609060101010101" pitchFamily="2" charset="-122"/>
              </a:rPr>
              <a:t>的多个值表示。</a:t>
            </a:r>
            <a:endParaRPr lang="zh-CN" altLang="en-US" sz="1800" smtClean="0">
              <a:latin typeface="宋体" panose="02010600030101010101" pitchFamily="2" charset="-122"/>
              <a:sym typeface="黑体" panose="0201060906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1265"/>
          <p:cNvSpPr>
            <a:spLocks noGrp="1" noRot="1" noChangeAspect="1" noTextEdit="1"/>
          </p:cNvSpPr>
          <p:nvPr>
            <p:ph type="sldImg"/>
          </p:nvPr>
        </p:nvSpPr>
        <p:spPr>
          <a:ln w="1"/>
        </p:spPr>
      </p:sp>
      <p:sp>
        <p:nvSpPr>
          <p:cNvPr id="15363" name="文本占位符 11266"/>
          <p:cNvSpPr>
            <a:spLocks noGrp="1" noRot="1"/>
          </p:cNvSpPr>
          <p:nvPr>
            <p:ph type="body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905" lvl="1" indent="-1905"/>
            <a:endParaRPr lang="zh-CN" altLang="en-US" sz="1800" dirty="0" smtClean="0">
              <a:latin typeface="宋体" panose="02010600030101010101" pitchFamily="2" charset="-122"/>
              <a:sym typeface="黑体" panose="0201060906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sz="1400" b="1" noProof="1">
              <a:ea typeface="楷体_GB2312" pitchFamily="1" charset="-122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algn="ctr" fontAlgn="base"/>
            <a:endParaRPr lang="zh-CN" altLang="en-US" sz="1400" b="1" noProof="1">
              <a:ea typeface="楷体_GB2312" pitchFamily="1" charset="-122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algn="r" fontAlgn="base"/>
            <a:fld id="{9A0DB2DC-4C9A-4742-B13C-FB6460FD3503}" type="slidenum">
              <a:rPr lang="zh-CN" altLang="en-US" sz="1400" b="1" noProof="1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z="1400" b="1" noProof="1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b="1" strike="noStrike" noProof="1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z="1400" b="1" strike="noStrike" noProof="1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b="1" strike="noStrike" noProof="1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z="1400" b="1" strike="noStrike" noProof="1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b="1" strike="noStrike" noProof="1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z="1400" b="1" strike="noStrike" noProof="1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b="1" strike="noStrike" noProof="1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z="1400" b="1" strike="noStrike" noProof="1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b="1" strike="noStrike" noProof="1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z="1400" b="1" strike="noStrike" noProof="1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b="1" strike="noStrike" noProof="1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z="1400" b="1" strike="noStrike" noProof="1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b="1" strike="noStrike" noProof="1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z="1400" b="1" strike="noStrike" noProof="1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b="1" strike="noStrike" noProof="1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z="1400" b="1" strike="noStrike" noProof="1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b="1" strike="noStrike" noProof="1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z="1400" b="1" strike="noStrike" noProof="1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b="1" strike="noStrike" noProof="1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z="1400" b="1" strike="noStrike" noProof="1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b="1" strike="noStrike" noProof="1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z="1400" b="1" strike="noStrike" noProof="1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400" b="1" strike="noStrike" noProof="1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z="1400" b="1" strike="noStrike" noProof="1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Rot="1"/>
          </p:cNvSpPr>
          <p:nvPr>
            <p:ph type="body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ctr" fontAlgn="base"/>
            <a:endParaRPr lang="zh-CN" altLang="en-US" sz="1400" b="1" strike="noStrike" noProof="1">
              <a:ea typeface="楷体_GB2312" pitchFamily="1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fld id="{9A0DB2DC-4C9A-4742-B13C-FB6460FD3503}" type="slidenum">
              <a:rPr lang="zh-CN" altLang="en-US" sz="1400" b="1" strike="noStrike" noProof="1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z="1400" b="1" strike="noStrike" noProof="1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://www.sunteam.com.cn/putong/yingxiao.ht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customXml" Target="../ink/ink4.xml"/><Relationship Id="rId7" Type="http://schemas.openxmlformats.org/officeDocument/2006/relationships/image" Target="../media/image12.png"/><Relationship Id="rId6" Type="http://schemas.openxmlformats.org/officeDocument/2006/relationships/customXml" Target="../ink/ink3.xml"/><Relationship Id="rId54" Type="http://schemas.openxmlformats.org/officeDocument/2006/relationships/slideLayout" Target="../slideLayouts/slideLayout2.xml"/><Relationship Id="rId53" Type="http://schemas.openxmlformats.org/officeDocument/2006/relationships/image" Target="../media/image35.png"/><Relationship Id="rId52" Type="http://schemas.openxmlformats.org/officeDocument/2006/relationships/customXml" Target="../ink/ink26.xml"/><Relationship Id="rId51" Type="http://schemas.openxmlformats.org/officeDocument/2006/relationships/image" Target="../media/image34.png"/><Relationship Id="rId50" Type="http://schemas.openxmlformats.org/officeDocument/2006/relationships/customXml" Target="../ink/ink25.xml"/><Relationship Id="rId5" Type="http://schemas.openxmlformats.org/officeDocument/2006/relationships/image" Target="../media/image11.png"/><Relationship Id="rId49" Type="http://schemas.openxmlformats.org/officeDocument/2006/relationships/image" Target="../media/image33.png"/><Relationship Id="rId48" Type="http://schemas.openxmlformats.org/officeDocument/2006/relationships/customXml" Target="../ink/ink24.xml"/><Relationship Id="rId47" Type="http://schemas.openxmlformats.org/officeDocument/2006/relationships/image" Target="../media/image32.png"/><Relationship Id="rId46" Type="http://schemas.openxmlformats.org/officeDocument/2006/relationships/customXml" Target="../ink/ink23.xml"/><Relationship Id="rId45" Type="http://schemas.openxmlformats.org/officeDocument/2006/relationships/image" Target="../media/image31.png"/><Relationship Id="rId44" Type="http://schemas.openxmlformats.org/officeDocument/2006/relationships/customXml" Target="../ink/ink22.xml"/><Relationship Id="rId43" Type="http://schemas.openxmlformats.org/officeDocument/2006/relationships/image" Target="../media/image30.png"/><Relationship Id="rId42" Type="http://schemas.openxmlformats.org/officeDocument/2006/relationships/customXml" Target="../ink/ink21.xml"/><Relationship Id="rId41" Type="http://schemas.openxmlformats.org/officeDocument/2006/relationships/image" Target="../media/image29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8.png"/><Relationship Id="rId38" Type="http://schemas.openxmlformats.org/officeDocument/2006/relationships/customXml" Target="../ink/ink19.xml"/><Relationship Id="rId37" Type="http://schemas.openxmlformats.org/officeDocument/2006/relationships/image" Target="../media/image27.png"/><Relationship Id="rId36" Type="http://schemas.openxmlformats.org/officeDocument/2006/relationships/customXml" Target="../ink/ink18.xml"/><Relationship Id="rId35" Type="http://schemas.openxmlformats.org/officeDocument/2006/relationships/image" Target="../media/image26.png"/><Relationship Id="rId34" Type="http://schemas.openxmlformats.org/officeDocument/2006/relationships/customXml" Target="../ink/ink17.xml"/><Relationship Id="rId33" Type="http://schemas.openxmlformats.org/officeDocument/2006/relationships/image" Target="../media/image25.png"/><Relationship Id="rId32" Type="http://schemas.openxmlformats.org/officeDocument/2006/relationships/customXml" Target="../ink/ink16.xml"/><Relationship Id="rId31" Type="http://schemas.openxmlformats.org/officeDocument/2006/relationships/image" Target="../media/image24.png"/><Relationship Id="rId30" Type="http://schemas.openxmlformats.org/officeDocument/2006/relationships/customXml" Target="../ink/ink15.xml"/><Relationship Id="rId3" Type="http://schemas.openxmlformats.org/officeDocument/2006/relationships/image" Target="../media/image10.png"/><Relationship Id="rId29" Type="http://schemas.openxmlformats.org/officeDocument/2006/relationships/image" Target="../media/image23.png"/><Relationship Id="rId28" Type="http://schemas.openxmlformats.org/officeDocument/2006/relationships/customXml" Target="../ink/ink14.xml"/><Relationship Id="rId27" Type="http://schemas.openxmlformats.org/officeDocument/2006/relationships/image" Target="../media/image22.png"/><Relationship Id="rId26" Type="http://schemas.openxmlformats.org/officeDocument/2006/relationships/customXml" Target="../ink/ink13.xml"/><Relationship Id="rId25" Type="http://schemas.openxmlformats.org/officeDocument/2006/relationships/image" Target="../media/image21.png"/><Relationship Id="rId24" Type="http://schemas.openxmlformats.org/officeDocument/2006/relationships/customXml" Target="../ink/ink12.xml"/><Relationship Id="rId23" Type="http://schemas.openxmlformats.org/officeDocument/2006/relationships/image" Target="../media/image20.png"/><Relationship Id="rId22" Type="http://schemas.openxmlformats.org/officeDocument/2006/relationships/customXml" Target="../ink/ink11.xml"/><Relationship Id="rId21" Type="http://schemas.openxmlformats.org/officeDocument/2006/relationships/image" Target="../media/image19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8.png"/><Relationship Id="rId18" Type="http://schemas.openxmlformats.org/officeDocument/2006/relationships/customXml" Target="../ink/ink9.xml"/><Relationship Id="rId17" Type="http://schemas.openxmlformats.org/officeDocument/2006/relationships/image" Target="../media/image17.png"/><Relationship Id="rId16" Type="http://schemas.openxmlformats.org/officeDocument/2006/relationships/customXml" Target="../ink/ink8.xml"/><Relationship Id="rId15" Type="http://schemas.openxmlformats.org/officeDocument/2006/relationships/image" Target="../media/image16.png"/><Relationship Id="rId14" Type="http://schemas.openxmlformats.org/officeDocument/2006/relationships/customXml" Target="../ink/ink7.xml"/><Relationship Id="rId13" Type="http://schemas.openxmlformats.org/officeDocument/2006/relationships/image" Target="../media/image15.png"/><Relationship Id="rId12" Type="http://schemas.openxmlformats.org/officeDocument/2006/relationships/customXml" Target="../ink/ink6.xml"/><Relationship Id="rId11" Type="http://schemas.openxmlformats.org/officeDocument/2006/relationships/image" Target="../media/image14.png"/><Relationship Id="rId10" Type="http://schemas.openxmlformats.org/officeDocument/2006/relationships/customXml" Target="../ink/ink5.xml"/><Relationship Id="rId1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矩形 4097"/>
          <p:cNvSpPr>
            <a:spLocks noRot="1"/>
          </p:cNvSpPr>
          <p:nvPr/>
        </p:nvSpPr>
        <p:spPr>
          <a:xfrm>
            <a:off x="684213" y="917575"/>
            <a:ext cx="7935912" cy="1725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 algn="ctr">
              <a:buClr>
                <a:srgbClr val="000000"/>
              </a:buClr>
            </a:pPr>
            <a:r>
              <a:rPr lang="zh-CN" altLang="en-US" sz="88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rPr>
              <a:t>软件测试</a:t>
            </a:r>
            <a:r>
              <a:rPr lang="en-US" altLang="zh-CN" sz="88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rPr>
              <a:t>(A)</a:t>
            </a:r>
            <a:endParaRPr lang="en-US" altLang="zh-CN" sz="8800" b="1">
              <a:solidFill>
                <a:schemeClr val="tx2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4098" name="矩形 4098"/>
          <p:cNvSpPr>
            <a:spLocks noRot="1"/>
          </p:cNvSpPr>
          <p:nvPr/>
        </p:nvSpPr>
        <p:spPr>
          <a:xfrm>
            <a:off x="539750" y="3094038"/>
            <a:ext cx="8135938" cy="24955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 algn="ctr">
              <a:lnSpc>
                <a:spcPct val="10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授课教师：苏  晶</a:t>
            </a:r>
            <a:endParaRPr lang="zh-CN" altLang="en-US" sz="4400" b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marL="342900" lvl="0" indent="-342900" algn="ctr">
              <a:lnSpc>
                <a:spcPct val="10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联系方式：</a:t>
            </a:r>
            <a:r>
              <a:rPr lang="zh-CN" altLang="en-US" sz="4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rPr>
              <a:t>advasesj@126.com</a:t>
            </a:r>
            <a:endParaRPr lang="zh-CN" altLang="en-US" sz="4400" b="1" dirty="0">
              <a:solidFill>
                <a:schemeClr val="tx2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marL="342900" lvl="0" indent="-342900" algn="ctr">
              <a:lnSpc>
                <a:spcPct val="105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rPr>
              <a:t>QQ：12426822</a:t>
            </a:r>
            <a:endParaRPr lang="zh-CN" altLang="en-US" sz="4400" b="1" dirty="0">
              <a:solidFill>
                <a:schemeClr val="tx2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pic>
        <p:nvPicPr>
          <p:cNvPr id="4099" name="图片 4099" descr="tuli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5300663"/>
            <a:ext cx="1133475" cy="114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占位符 28673"/>
          <p:cNvGraphicFramePr/>
          <p:nvPr>
            <p:custDataLst>
              <p:tags r:id="rId1"/>
            </p:custDataLst>
          </p:nvPr>
        </p:nvGraphicFramePr>
        <p:xfrm>
          <a:off x="396041" y="3428747"/>
          <a:ext cx="8188960" cy="2904490"/>
        </p:xfrm>
        <a:graphic>
          <a:graphicData uri="http://schemas.openxmlformats.org/drawingml/2006/table">
            <a:tbl>
              <a:tblPr/>
              <a:tblGrid>
                <a:gridCol w="1375410"/>
                <a:gridCol w="2642740"/>
                <a:gridCol w="762483"/>
                <a:gridCol w="2630337"/>
                <a:gridCol w="777875"/>
              </a:tblGrid>
              <a:tr h="4800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输入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有效等价类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无效等价类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48005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504190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80053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vMerge="1"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vMerge="1"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80053">
                <a:tc rowSpan="2"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80053">
                <a:tc vMerge="1"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>
            <a:spLocks noRot="1"/>
          </p:cNvSpPr>
          <p:nvPr/>
        </p:nvSpPr>
        <p:spPr>
          <a:xfrm>
            <a:off x="303530" y="188595"/>
            <a:ext cx="8425180" cy="31013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【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例 </a:t>
            </a:r>
            <a:r>
              <a:rPr lang="en-US" altLang="zh-CN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】航班查询问题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的需求描述如下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：</a:t>
            </a:r>
            <a:endParaRPr lang="zh-CN" altLang="en-US" sz="3200" b="1" dirty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到达城市：与出发城市不同</a:t>
            </a:r>
            <a:endParaRPr lang="zh-CN" altLang="en-US" sz="3200" b="1" dirty="0" smtClean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航程类型：选择“单程”或“往返”</a:t>
            </a:r>
            <a:endParaRPr lang="zh-CN" altLang="en-US" sz="3200" b="1" dirty="0" smtClean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出发日期：限制在购票日期起30天内</a:t>
            </a:r>
            <a:endParaRPr lang="en-US" altLang="zh-CN" sz="3200" b="1" dirty="0" smtClean="0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划分等价类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9900" y="3937635"/>
            <a:ext cx="13995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到达城市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44980" y="3921125"/>
            <a:ext cx="21418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与出发城市不同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9220" y="3921125"/>
            <a:ext cx="23018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与出发城市相同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26610" y="3932555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52740" y="3930015"/>
            <a:ext cx="6330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10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4070" y="4418330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2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24070" y="4934585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3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4070" y="5480685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4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52740" y="4702810"/>
            <a:ext cx="6324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11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52740" y="5481955"/>
            <a:ext cx="6324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12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3390" y="4710430"/>
            <a:ext cx="13201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航程类型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3390" y="5643245"/>
            <a:ext cx="1416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出发日期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72710" y="4693920"/>
            <a:ext cx="18535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未选择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83505" y="5422265"/>
            <a:ext cx="21640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早于购票日期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25295" y="4947920"/>
            <a:ext cx="2305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选择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“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往返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”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22755" y="5433695"/>
            <a:ext cx="21640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不早于购票日期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46250" y="4451985"/>
            <a:ext cx="21399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选择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“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单程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”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6245" y="5919470"/>
            <a:ext cx="29178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不超出购票日期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30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天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66995" y="5908040"/>
            <a:ext cx="25482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超出购票日期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30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天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37405" y="5966460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5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952740" y="5966460"/>
            <a:ext cx="6324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13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6" grpId="0"/>
      <p:bldP spid="8" grpId="0"/>
      <p:bldP spid="17" grpId="0"/>
      <p:bldP spid="25" grpId="0"/>
      <p:bldP spid="9" grpId="0"/>
      <p:bldP spid="19" grpId="0"/>
      <p:bldP spid="13" grpId="0"/>
      <p:bldP spid="23" grpId="0"/>
      <p:bldP spid="10" grpId="0"/>
      <p:bldP spid="18" grpId="0"/>
      <p:bldP spid="24" grpId="0"/>
      <p:bldP spid="11" grpId="0"/>
      <p:bldP spid="22" grpId="0"/>
      <p:bldP spid="16" grpId="0"/>
      <p:bldP spid="12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Rot="1"/>
          </p:cNvSpPr>
          <p:nvPr/>
        </p:nvSpPr>
        <p:spPr>
          <a:xfrm>
            <a:off x="303836" y="188640"/>
            <a:ext cx="8424863" cy="5040511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【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例 </a:t>
            </a:r>
            <a:r>
              <a:rPr lang="en-US" altLang="zh-CN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】航班查询问题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的需求描述如下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：</a:t>
            </a:r>
            <a:endParaRPr lang="zh-CN" altLang="en-US" sz="3200" b="1" dirty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返回日期：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不早于出发日期，且不超出购票日期30天</a:t>
            </a:r>
            <a:endParaRPr lang="zh-CN" altLang="en-US" sz="3200" b="1" dirty="0" smtClean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舱位：选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择“经济舱”或“公务舱”</a:t>
            </a:r>
            <a:endParaRPr lang="zh-CN" altLang="en-US" sz="3200" b="1" dirty="0" smtClean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划分等价类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12" name="表格占位符 28673"/>
          <p:cNvGraphicFramePr/>
          <p:nvPr>
            <p:custDataLst>
              <p:tags r:id="rId1"/>
            </p:custDataLst>
          </p:nvPr>
        </p:nvGraphicFramePr>
        <p:xfrm>
          <a:off x="396041" y="3428747"/>
          <a:ext cx="8189146" cy="2904490"/>
        </p:xfrm>
        <a:graphic>
          <a:graphicData uri="http://schemas.openxmlformats.org/drawingml/2006/table">
            <a:tbl>
              <a:tblPr/>
              <a:tblGrid>
                <a:gridCol w="1375410"/>
                <a:gridCol w="2642740"/>
                <a:gridCol w="762483"/>
                <a:gridCol w="2630337"/>
                <a:gridCol w="778176"/>
              </a:tblGrid>
              <a:tr h="480060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输入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有效等价类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无效等价类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504190">
                <a:tc rowSpan="2"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80053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80053">
                <a:tc rowSpan="2"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80053">
                <a:tc vMerge="1"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4624070" y="3987800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6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24070" y="4432300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7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24070" y="4978400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8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24800" y="3985260"/>
            <a:ext cx="7321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14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925435" y="4477385"/>
            <a:ext cx="499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15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3390" y="4208145"/>
            <a:ext cx="13201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返回日期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53390" y="5140960"/>
            <a:ext cx="1416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舱位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172710" y="3976370"/>
            <a:ext cx="25425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早于出发日期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183505" y="4417695"/>
            <a:ext cx="2531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超出购票日期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30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天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25295" y="4445635"/>
            <a:ext cx="27609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不超出购票日期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30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天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22755" y="4931410"/>
            <a:ext cx="21640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选择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“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经济舱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”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46250" y="3949700"/>
            <a:ext cx="21399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不早于出发日期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06245" y="5417185"/>
            <a:ext cx="29178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选择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“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公务舱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”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66995" y="5118735"/>
            <a:ext cx="25482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未选择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621530" y="5464175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9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24165" y="5105400"/>
            <a:ext cx="5003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16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31" grpId="0"/>
      <p:bldP spid="38" grpId="0"/>
      <p:bldP spid="34" grpId="0"/>
      <p:bldP spid="40" grpId="0"/>
      <p:bldP spid="32" grpId="0"/>
      <p:bldP spid="37" grpId="0"/>
      <p:bldP spid="41" grpId="0"/>
      <p:bldP spid="33" grpId="0"/>
      <p:bldP spid="39" grpId="0"/>
      <p:bldP spid="35" grpId="0"/>
      <p:bldP spid="43" grpId="0"/>
      <p:bldP spid="44" grpId="0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占位符 28673"/>
          <p:cNvGraphicFramePr/>
          <p:nvPr>
            <p:custDataLst>
              <p:tags r:id="rId1"/>
            </p:custDataLst>
          </p:nvPr>
        </p:nvGraphicFramePr>
        <p:xfrm>
          <a:off x="477321" y="1668527"/>
          <a:ext cx="8188960" cy="2904490"/>
        </p:xfrm>
        <a:graphic>
          <a:graphicData uri="http://schemas.openxmlformats.org/drawingml/2006/table">
            <a:tbl>
              <a:tblPr/>
              <a:tblGrid>
                <a:gridCol w="1375410"/>
                <a:gridCol w="2642740"/>
                <a:gridCol w="762483"/>
                <a:gridCol w="2630337"/>
                <a:gridCol w="777875"/>
              </a:tblGrid>
              <a:tr h="4800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输入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有效等价类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无效等价类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48005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504190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80053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vMerge="1"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vMerge="1"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80053">
                <a:tc rowSpan="2"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80053">
                <a:tc vMerge="1"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>
            <a:spLocks noRot="1"/>
          </p:cNvSpPr>
          <p:nvPr/>
        </p:nvSpPr>
        <p:spPr>
          <a:xfrm>
            <a:off x="303530" y="188595"/>
            <a:ext cx="8425180" cy="31013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【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例 </a:t>
            </a:r>
            <a:r>
              <a:rPr lang="en-US" altLang="zh-CN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】航班查询问题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的需求描述如下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：</a:t>
            </a:r>
            <a:endParaRPr lang="zh-CN" altLang="en-US" sz="3200" b="1" dirty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60960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划分等价类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180" y="2177415"/>
            <a:ext cx="13995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到达城市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6260" y="2160905"/>
            <a:ext cx="21418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与出发城市不同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70500" y="2160905"/>
            <a:ext cx="23018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与出发城市相同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7890" y="2172335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34020" y="2169795"/>
            <a:ext cx="6330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10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5350" y="2658110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2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5350" y="3174365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3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05350" y="3720465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4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34020" y="2942590"/>
            <a:ext cx="6324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11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34020" y="3721735"/>
            <a:ext cx="6324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12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4670" y="2950210"/>
            <a:ext cx="13201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航程类型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4670" y="3883025"/>
            <a:ext cx="1416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出发日期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53990" y="2933700"/>
            <a:ext cx="18535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未选择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4785" y="3662045"/>
            <a:ext cx="21640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早于购票日期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06575" y="3187700"/>
            <a:ext cx="2305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选择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“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往返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”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04035" y="3673475"/>
            <a:ext cx="21640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不早于购票日期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27530" y="2691765"/>
            <a:ext cx="21399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选择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“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单程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”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87525" y="4159250"/>
            <a:ext cx="29178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不超出购票日期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30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天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48275" y="4147820"/>
            <a:ext cx="25482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超出购票日期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30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天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18685" y="4206240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5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34020" y="4206240"/>
            <a:ext cx="6324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13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graphicFrame>
        <p:nvGraphicFramePr>
          <p:cNvPr id="14" name="表格占位符 28673"/>
          <p:cNvGraphicFramePr/>
          <p:nvPr>
            <p:custDataLst>
              <p:tags r:id="rId2"/>
            </p:custDataLst>
          </p:nvPr>
        </p:nvGraphicFramePr>
        <p:xfrm>
          <a:off x="467796" y="4576827"/>
          <a:ext cx="8189146" cy="2904490"/>
        </p:xfrm>
        <a:graphic>
          <a:graphicData uri="http://schemas.openxmlformats.org/drawingml/2006/table">
            <a:tbl>
              <a:tblPr/>
              <a:tblGrid>
                <a:gridCol w="1375410"/>
                <a:gridCol w="2642740"/>
                <a:gridCol w="762483"/>
                <a:gridCol w="2630337"/>
                <a:gridCol w="778176"/>
              </a:tblGrid>
              <a:tr h="504190">
                <a:tc rowSpan="2"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80053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80053">
                <a:tc rowSpan="2"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80053">
                <a:tc vMerge="1"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4695825" y="4633595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6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95825" y="5078095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7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95825" y="5624195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8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96555" y="4631055"/>
            <a:ext cx="7321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14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997190" y="5123180"/>
            <a:ext cx="499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15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5145" y="4853940"/>
            <a:ext cx="13201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返回日期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5145" y="5786755"/>
            <a:ext cx="1416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舱位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44465" y="4622165"/>
            <a:ext cx="25425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早于出发日期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55260" y="5063490"/>
            <a:ext cx="2531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超出购票日期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30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天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97050" y="5091430"/>
            <a:ext cx="27609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不超出购票日期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30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天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94510" y="5577205"/>
            <a:ext cx="21640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选择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“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经济舱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”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818005" y="4595495"/>
            <a:ext cx="21399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不早于出发日期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78000" y="6062980"/>
            <a:ext cx="29178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选择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“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公务舱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”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238750" y="5764530"/>
            <a:ext cx="25482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未选择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693285" y="6109970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9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95920" y="5751195"/>
            <a:ext cx="5003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16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8" name="圆角矩形标注 47"/>
          <p:cNvSpPr/>
          <p:nvPr/>
        </p:nvSpPr>
        <p:spPr>
          <a:xfrm>
            <a:off x="1203325" y="119380"/>
            <a:ext cx="7816215" cy="1914525"/>
          </a:xfrm>
          <a:prstGeom prst="wedgeRoundRectCallout">
            <a:avLst>
              <a:gd name="adj1" fmla="val -54565"/>
              <a:gd name="adj2" fmla="val 47213"/>
              <a:gd name="adj3" fmla="val 16667"/>
            </a:avLst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等价类设计允许适度冗余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用于验证系统功能正确性的有效等价类允许合并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③ 分析等价类时需注意隐含条件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④ 有效等价类和无效等价类需分别顺序编号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5361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lstStyle/>
          <a:p>
            <a:pPr algn="l" defTabSz="914400" eaLnBrk="1" fontAlgn="auto" hangingPunct="1">
              <a:buClrTx/>
              <a:buSzTx/>
              <a:buFontTx/>
            </a:pPr>
            <a:r>
              <a:rPr lang="en-US" altLang="zh-CN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等价类划分</a:t>
            </a:r>
            <a:endParaRPr lang="en-US" altLang="zh-CN" kern="1200" spc="200">
              <a:solidFill>
                <a:srgbClr val="C00000"/>
              </a:solidFill>
              <a:uFillTx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363" name="矩形 15362"/>
          <p:cNvSpPr>
            <a:spLocks noRot="1"/>
          </p:cNvSpPr>
          <p:nvPr/>
        </p:nvSpPr>
        <p:spPr>
          <a:xfrm>
            <a:off x="323850" y="105251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 dirty="0" smtClean="0">
                <a:solidFill>
                  <a:srgbClr val="FF33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(2)</a:t>
            </a:r>
            <a:r>
              <a:rPr lang="zh-CN" altLang="en-US" sz="4000" b="1" dirty="0" smtClean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确定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测试用例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选择测试用例的原则：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609600" indent="-609600" algn="just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3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设计一个新的测试用例，使其</a:t>
            </a:r>
            <a:r>
              <a:rPr lang="zh-CN" altLang="en-US" sz="33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尽可能多地覆盖尚未覆盖的有效等价类</a:t>
            </a:r>
            <a:r>
              <a:rPr lang="zh-CN" altLang="en-US" sz="33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；重复这一步骤，直到所有的有效等价类都被覆盖为止</a:t>
            </a:r>
            <a:endParaRPr lang="zh-CN" altLang="en-US" sz="3300" b="1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609600" indent="-609600" algn="just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3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设计一个新的测试用例，使其</a:t>
            </a:r>
            <a:r>
              <a:rPr lang="zh-CN" altLang="en-US" sz="33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仅覆盖一个无效等价类</a:t>
            </a:r>
            <a:r>
              <a:rPr lang="zh-CN" altLang="en-US" sz="33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，重复这一步骤，直到所有的无效等价类都被覆盖为止</a:t>
            </a:r>
            <a:endParaRPr lang="zh-CN" altLang="en-US" sz="33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占位符 28673"/>
          <p:cNvGraphicFramePr/>
          <p:nvPr>
            <p:custDataLst>
              <p:tags r:id="rId1"/>
            </p:custDataLst>
          </p:nvPr>
        </p:nvGraphicFramePr>
        <p:xfrm>
          <a:off x="477321" y="1668527"/>
          <a:ext cx="8188960" cy="2904490"/>
        </p:xfrm>
        <a:graphic>
          <a:graphicData uri="http://schemas.openxmlformats.org/drawingml/2006/table">
            <a:tbl>
              <a:tblPr/>
              <a:tblGrid>
                <a:gridCol w="1375410"/>
                <a:gridCol w="2642740"/>
                <a:gridCol w="762483"/>
                <a:gridCol w="2630337"/>
                <a:gridCol w="777875"/>
              </a:tblGrid>
              <a:tr h="4800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输入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有效等价类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无效等价类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2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48005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504190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80053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vMerge="1"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vMerge="1"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80053">
                <a:tc rowSpan="2"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80053">
                <a:tc vMerge="1"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>
            <a:spLocks noRot="1"/>
          </p:cNvSpPr>
          <p:nvPr/>
        </p:nvSpPr>
        <p:spPr>
          <a:xfrm>
            <a:off x="303530" y="188595"/>
            <a:ext cx="8425180" cy="31013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【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例 </a:t>
            </a:r>
            <a:r>
              <a:rPr lang="en-US" altLang="zh-CN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】航班查询问题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的需求描述如下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sym typeface="+mn-ea"/>
              </a:rPr>
              <a:t>：</a:t>
            </a:r>
            <a:endParaRPr lang="zh-CN" altLang="en-US" sz="3200" b="1" dirty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60960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划分等价类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180" y="2177415"/>
            <a:ext cx="13995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到达城市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6260" y="2160905"/>
            <a:ext cx="21418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与出发城市不同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70500" y="2160905"/>
            <a:ext cx="23018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与出发城市相同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7890" y="2172335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34020" y="2169795"/>
            <a:ext cx="6330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10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5350" y="2658110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2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5350" y="3174365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3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05350" y="3720465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4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34020" y="2942590"/>
            <a:ext cx="6324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11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34020" y="3721735"/>
            <a:ext cx="6324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12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4670" y="2950210"/>
            <a:ext cx="13201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航程类型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4670" y="3883025"/>
            <a:ext cx="1416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出发日期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53990" y="2933700"/>
            <a:ext cx="18535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未选择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4785" y="3662045"/>
            <a:ext cx="21640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早于购票日期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06575" y="3187700"/>
            <a:ext cx="2305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选择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“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往返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”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04035" y="3673475"/>
            <a:ext cx="21640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不早于购票日期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27530" y="2691765"/>
            <a:ext cx="21399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选择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“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单程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”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87525" y="4159250"/>
            <a:ext cx="29178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不超出购票日期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30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天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48275" y="4147820"/>
            <a:ext cx="25482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超出购票日期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30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天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18685" y="4206240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5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34020" y="4206240"/>
            <a:ext cx="6324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13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graphicFrame>
        <p:nvGraphicFramePr>
          <p:cNvPr id="14" name="表格占位符 28673"/>
          <p:cNvGraphicFramePr/>
          <p:nvPr>
            <p:custDataLst>
              <p:tags r:id="rId2"/>
            </p:custDataLst>
          </p:nvPr>
        </p:nvGraphicFramePr>
        <p:xfrm>
          <a:off x="467796" y="4576827"/>
          <a:ext cx="8189146" cy="2904490"/>
        </p:xfrm>
        <a:graphic>
          <a:graphicData uri="http://schemas.openxmlformats.org/drawingml/2006/table">
            <a:tbl>
              <a:tblPr/>
              <a:tblGrid>
                <a:gridCol w="1375410"/>
                <a:gridCol w="2642740"/>
                <a:gridCol w="762483"/>
                <a:gridCol w="2630337"/>
                <a:gridCol w="778176"/>
              </a:tblGrid>
              <a:tr h="504190">
                <a:tc rowSpan="2"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80053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80053">
                <a:tc rowSpan="2"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80053">
                <a:tc vMerge="1"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22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2200" b="1" dirty="0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微软雅黑" panose="020B0503020204020204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4695825" y="4633595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6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95825" y="5078095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7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95825" y="5624195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8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96555" y="4631055"/>
            <a:ext cx="7321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14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997190" y="5123180"/>
            <a:ext cx="499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15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5145" y="4853940"/>
            <a:ext cx="13201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返回日期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5145" y="5786755"/>
            <a:ext cx="1416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</a:rPr>
              <a:t>舱位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44465" y="4622165"/>
            <a:ext cx="25425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早于出发日期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55260" y="5063490"/>
            <a:ext cx="2531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超出购票日期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30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天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97050" y="5091430"/>
            <a:ext cx="27609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不超出购票日期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30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天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94510" y="5577205"/>
            <a:ext cx="21640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选择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“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经济舱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”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818005" y="4595495"/>
            <a:ext cx="21399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  <a:sym typeface="+mn-ea"/>
              </a:rPr>
              <a:t>不早于出发日期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78000" y="6062980"/>
            <a:ext cx="29178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选择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“</a:t>
            </a:r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公务舱</a:t>
            </a:r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”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238750" y="5764530"/>
            <a:ext cx="25482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未选择</a:t>
            </a:r>
            <a:endParaRPr lang="zh-CN" altLang="en-US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693285" y="6109970"/>
            <a:ext cx="372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9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95920" y="5751195"/>
            <a:ext cx="5003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solidFill>
                  <a:srgbClr val="000000"/>
                </a:solidFill>
                <a:ea typeface="微软雅黑" panose="020B0503020204020204" charset="-122"/>
                <a:cs typeface="+mn-lt"/>
              </a:rPr>
              <a:t>16</a:t>
            </a:r>
            <a:endParaRPr lang="en-US" altLang="zh-CN" sz="2200" b="1">
              <a:solidFill>
                <a:srgbClr val="000000"/>
              </a:solidFill>
              <a:ea typeface="微软雅黑" panose="020B0503020204020204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Rot="1"/>
          </p:cNvSpPr>
          <p:nvPr/>
        </p:nvSpPr>
        <p:spPr>
          <a:xfrm>
            <a:off x="303836" y="188640"/>
            <a:ext cx="8424863" cy="5040511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 startAt="2"/>
            </a:pP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确定测试用例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5580" y="804545"/>
          <a:ext cx="8496300" cy="4225290"/>
        </p:xfrm>
        <a:graphic>
          <a:graphicData uri="http://schemas.openxmlformats.org/drawingml/2006/table">
            <a:tbl>
              <a:tblPr/>
              <a:tblGrid>
                <a:gridCol w="490491"/>
                <a:gridCol w="661017"/>
                <a:gridCol w="749935"/>
                <a:gridCol w="830580"/>
                <a:gridCol w="1244600"/>
                <a:gridCol w="1200150"/>
                <a:gridCol w="874395"/>
                <a:gridCol w="1422400"/>
                <a:gridCol w="1022732"/>
              </a:tblGrid>
              <a:tr h="68834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用例</a:t>
                      </a:r>
                      <a:endParaRPr lang="zh-CN" altLang="en-US" sz="16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algn="ctr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出发城市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algn="ctr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到达城市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航程类型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出发日期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返回日期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舱位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预期结果</a:t>
                      </a:r>
                      <a:endParaRPr lang="zh-CN" altLang="en-US" sz="16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覆盖等价类号</a:t>
                      </a:r>
                      <a:endParaRPr lang="zh-CN" altLang="en-US" sz="16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上海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单程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2020/12/12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经济舱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查询成功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1~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4~8</a:t>
                      </a:r>
                      <a:endParaRPr lang="en-US" altLang="zh-CN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306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上海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往返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2020/12/12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2020/12/20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公务舱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查询成功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1、3~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7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9</a:t>
                      </a:r>
                      <a:endParaRPr lang="en-US" altLang="zh-CN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3624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3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单程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2020/12/12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经济舱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到达城市无效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</a:t>
                      </a:r>
                      <a:r>
                        <a:rPr lang="zh-CN" altLang="en-US" sz="16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4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上海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2020/12/12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经济舱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航程类型无效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11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306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5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上海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单程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2020/11/20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经济舱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出发日期无效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12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T6</a:t>
                      </a:r>
                      <a:endParaRPr lang="en-US" altLang="zh-CN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上海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单程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2021/1/10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经济舱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出发日期无效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13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3700">
                <a:tc>
                  <a:txBody>
                    <a:bodyPr/>
                    <a:p>
                      <a:pPr marL="342900" lvl="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T7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上海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往返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2020/12/12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2020/12/10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经济舱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返回日期无效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14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p>
                      <a:pPr marL="342900" lvl="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T8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上海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往返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2020/12/12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2021/1/10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经济舱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返回日期无效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15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3700">
                <a:tc>
                  <a:txBody>
                    <a:bodyPr/>
                    <a:p>
                      <a:pPr marL="342900" lvl="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T9</a:t>
                      </a:r>
                      <a:endParaRPr lang="en-US" altLang="zh-CN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上海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单程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2020/12/12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舱位无效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16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圆角矩形标注 28"/>
          <p:cNvSpPr/>
          <p:nvPr/>
        </p:nvSpPr>
        <p:spPr>
          <a:xfrm>
            <a:off x="1060450" y="3975735"/>
            <a:ext cx="7631430" cy="2682875"/>
          </a:xfrm>
          <a:prstGeom prst="wedgeRoundRectCallout">
            <a:avLst>
              <a:gd name="adj1" fmla="val -41138"/>
              <a:gd name="adj2" fmla="val -57502"/>
              <a:gd name="adj3" fmla="val 16667"/>
            </a:avLst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预期输出需与题目规则要求完全一致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一个测试用例最多只能覆盖一个无效等价类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③ 对于验证健壮性的测试用例，覆盖等价类编号只需突出无效等价类即可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④ 测试用例设计需同时兼顾输入和输出等价类的覆盖（见第</a:t>
            </a:r>
            <a:r>
              <a:rPr lang="en-US" altLang="zh-CN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章课件直角三角形问题和佣金问题）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2150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lstStyle/>
          <a:p>
            <a:pPr algn="l" defTabSz="914400" eaLnBrk="1" fontAlgn="auto" hangingPunct="1">
              <a:buClrTx/>
              <a:buSzTx/>
              <a:buFontTx/>
            </a:pPr>
            <a:r>
              <a:rPr lang="en-US" altLang="zh-CN" kern="1200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2. </a:t>
            </a:r>
            <a:r>
              <a:rPr lang="zh-CN" altLang="en-US" kern="1200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因果图分析</a:t>
            </a:r>
            <a:endParaRPr lang="zh-CN" altLang="en-US" kern="1200" spc="200">
              <a:solidFill>
                <a:srgbClr val="C00000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507" name="矩形 21506"/>
          <p:cNvSpPr>
            <a:spLocks noRot="1"/>
          </p:cNvSpPr>
          <p:nvPr/>
        </p:nvSpPr>
        <p:spPr>
          <a:xfrm>
            <a:off x="323850" y="1125299"/>
            <a:ext cx="8424863" cy="5040511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000" b="1" dirty="0" smtClean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【</a:t>
            </a:r>
            <a:r>
              <a:rPr lang="zh-CN" altLang="en-US" sz="30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例 </a:t>
            </a:r>
            <a:r>
              <a:rPr lang="en-US" altLang="zh-CN" sz="30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3000" b="1" dirty="0" smtClean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】直角三角形问题</a:t>
            </a:r>
            <a:r>
              <a:rPr lang="zh-CN" altLang="en-US" sz="30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的需求描述如下：</a:t>
            </a:r>
            <a:endParaRPr lang="zh-CN" altLang="en-US" sz="3000" b="1" dirty="0">
              <a:solidFill>
                <a:srgbClr val="000000"/>
              </a:solidFill>
              <a:uFillTx/>
              <a:latin typeface="Arial" panose="020B0604020202020204" pitchFamily="34" charset="0"/>
            </a:endParaRPr>
          </a:p>
          <a:p>
            <a:pPr marL="609600" lvl="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0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当三边中任意一边边长小于1或者大于</a:t>
            </a:r>
            <a:r>
              <a:rPr lang="en-US" altLang="zh-CN" sz="30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100</a:t>
            </a:r>
            <a:r>
              <a:rPr lang="zh-CN" altLang="en-US" sz="30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，则输出“</a:t>
            </a:r>
            <a:r>
              <a:rPr lang="zh-CN" altLang="en-US" sz="3000" b="1" dirty="0">
                <a:solidFill>
                  <a:srgbClr val="C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输入无效</a:t>
            </a:r>
            <a:r>
              <a:rPr lang="zh-CN" altLang="en-US" sz="30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”</a:t>
            </a:r>
            <a:endParaRPr lang="zh-CN" altLang="en-US" sz="3000" b="1" dirty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  <a:p>
            <a:pPr marL="609600" lvl="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0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当三边输入有效，且存在两边边长之和小于等于第三边，则输出“</a:t>
            </a:r>
            <a:r>
              <a:rPr lang="zh-CN" altLang="en-US" sz="3000" b="1" dirty="0">
                <a:solidFill>
                  <a:srgbClr val="C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非三角形</a:t>
            </a:r>
            <a:r>
              <a:rPr lang="zh-CN" altLang="en-US" sz="30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”。</a:t>
            </a:r>
            <a:endParaRPr lang="zh-CN" altLang="en-US" sz="3000" b="1" dirty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  <a:p>
            <a:pPr marL="609600" lvl="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0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当三边输入有效，符合三角形一般规则，且其中两边边长的平方和等于第三边的平方，则输出“</a:t>
            </a:r>
            <a:r>
              <a:rPr lang="zh-CN" altLang="en-US" sz="3000" b="1" dirty="0">
                <a:solidFill>
                  <a:srgbClr val="C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直角三角形</a:t>
            </a:r>
            <a:r>
              <a:rPr lang="zh-CN" altLang="en-US" sz="30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”</a:t>
            </a:r>
            <a:endParaRPr lang="zh-CN" altLang="en-US" sz="3000" b="1" dirty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  <a:p>
            <a:pPr marL="609600" lvl="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0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当三边输入有效，符合三角形一般规则，且任意两边边长的平方和都不等于第三边的平方，则输出“</a:t>
            </a:r>
            <a:r>
              <a:rPr lang="zh-CN" altLang="en-US" sz="3000" b="1" dirty="0">
                <a:solidFill>
                  <a:srgbClr val="C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一般三角形</a:t>
            </a:r>
            <a:r>
              <a:rPr lang="zh-CN" altLang="en-US" sz="30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”</a:t>
            </a:r>
            <a:endParaRPr lang="zh-CN" altLang="en-US" sz="3000" b="1" dirty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52595" y="191135"/>
            <a:ext cx="4428490" cy="1014730"/>
          </a:xfrm>
          <a:prstGeom prst="rect">
            <a:avLst/>
          </a:prstGeom>
          <a:solidFill>
            <a:srgbClr val="CC99FF"/>
          </a:solidFill>
        </p:spPr>
        <p:txBody>
          <a:bodyPr wrap="square" rtlCol="0">
            <a:spAutoFit/>
          </a:bodyPr>
          <a:p>
            <a:r>
              <a:rPr lang="zh-CN" altLang="en-US" sz="30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注意输入条件之间的递进依赖关系</a:t>
            </a:r>
            <a:endParaRPr lang="zh-CN" altLang="en-US" sz="30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5361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/>
          <a:lstStyle/>
          <a:p>
            <a:pPr algn="l" defTabSz="914400" eaLnBrk="1" hangingPunct="1">
              <a:buClr>
                <a:srgbClr val="000000"/>
              </a:buClr>
              <a:buSzTx/>
              <a:buFontTx/>
            </a:pPr>
            <a:r>
              <a:rPr lang="en-US" altLang="zh-CN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因果图分析</a:t>
            </a:r>
            <a:endParaRPr lang="en-US" altLang="zh-CN" kern="1200" spc="200">
              <a:solidFill>
                <a:srgbClr val="C00000"/>
              </a:solidFill>
              <a:uFillTx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362" name="矩形 15362"/>
          <p:cNvSpPr>
            <a:spLocks noRot="1"/>
          </p:cNvSpPr>
          <p:nvPr/>
        </p:nvSpPr>
        <p:spPr>
          <a:xfrm>
            <a:off x="323850" y="1052513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确定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原因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和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结果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2" charset="0"/>
              <a:ea typeface="华文新魏" panose="02010800040101010101" charset="-122"/>
            </a:endParaRPr>
          </a:p>
        </p:txBody>
      </p:sp>
      <p:sp>
        <p:nvSpPr>
          <p:cNvPr id="15364" name="矩形 15363"/>
          <p:cNvSpPr>
            <a:spLocks noRot="1"/>
          </p:cNvSpPr>
          <p:nvPr/>
        </p:nvSpPr>
        <p:spPr bwMode="auto">
          <a:xfrm>
            <a:off x="109855" y="1638935"/>
            <a:ext cx="4154170" cy="5173980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2060"/>
                </a:solidFill>
                <a:uFillTx/>
                <a:ea typeface="微软雅黑" panose="020B0503020204020204" charset="-122"/>
              </a:rPr>
              <a:t>原因：</a:t>
            </a:r>
            <a:endParaRPr lang="zh-CN" altLang="en-US" sz="2800" b="1">
              <a:solidFill>
                <a:srgbClr val="002060"/>
              </a:solidFill>
              <a:uFillTx/>
              <a:ea typeface="微软雅黑" panose="020B0503020204020204" charset="-122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C1—1≤a	C2—a≤100</a:t>
            </a:r>
            <a:endParaRPr lang="en-US" altLang="zh-CN" sz="28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C3—1≤b	C4—b≤100</a:t>
            </a:r>
            <a:endParaRPr lang="en-US" altLang="zh-CN" sz="28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C5—1≤c	C6—c≤100</a:t>
            </a:r>
            <a:endParaRPr lang="en-US" altLang="zh-CN" sz="28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C7—a+b&gt;c</a:t>
            </a:r>
            <a:endParaRPr lang="en-US" altLang="zh-CN" sz="28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C8—b+c&gt;a</a:t>
            </a:r>
            <a:endParaRPr lang="en-US" altLang="zh-CN" sz="28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C9—c+a&gt;b</a:t>
            </a:r>
            <a:endParaRPr lang="en-US" altLang="zh-CN" sz="28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C10—</a:t>
            </a: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a</a:t>
            </a:r>
            <a:r>
              <a:rPr lang="en-US" altLang="zh-CN" sz="28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+b</a:t>
            </a:r>
            <a:r>
              <a:rPr lang="en-US" altLang="zh-CN" sz="28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=c</a:t>
            </a:r>
            <a:r>
              <a:rPr lang="en-US" altLang="zh-CN" sz="28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sz="28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C11—</a:t>
            </a: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b</a:t>
            </a:r>
            <a:r>
              <a:rPr lang="en-US" altLang="zh-CN" sz="28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+c</a:t>
            </a:r>
            <a:r>
              <a:rPr lang="en-US" altLang="zh-CN" sz="28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=a</a:t>
            </a:r>
            <a:r>
              <a:rPr lang="en-US" altLang="zh-CN" sz="28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sz="28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C12—</a:t>
            </a: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c</a:t>
            </a:r>
            <a:r>
              <a:rPr lang="en-US" altLang="zh-CN" sz="28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+a</a:t>
            </a:r>
            <a:r>
              <a:rPr lang="en-US" altLang="zh-CN" sz="28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=b</a:t>
            </a:r>
            <a:r>
              <a:rPr lang="en-US" altLang="zh-CN" sz="28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sz="28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</a:endParaRPr>
          </a:p>
        </p:txBody>
      </p:sp>
      <p:sp>
        <p:nvSpPr>
          <p:cNvPr id="6" name="矩形 16413"/>
          <p:cNvSpPr>
            <a:spLocks noRot="1"/>
          </p:cNvSpPr>
          <p:nvPr/>
        </p:nvSpPr>
        <p:spPr bwMode="auto">
          <a:xfrm>
            <a:off x="4719955" y="1638935"/>
            <a:ext cx="4171315" cy="2647950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2060"/>
                </a:solidFill>
                <a:uFillTx/>
                <a:ea typeface="微软雅黑" panose="020B0503020204020204" charset="-122"/>
              </a:rPr>
              <a:t>结果：</a:t>
            </a:r>
            <a:endParaRPr lang="zh-CN" altLang="en-US" sz="28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E1—</a:t>
            </a:r>
            <a:r>
              <a:rPr lang="zh-CN" altLang="en-US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输入无效</a:t>
            </a:r>
            <a:endParaRPr lang="en-US" altLang="zh-CN" sz="2800" b="1">
              <a:solidFill>
                <a:srgbClr val="002060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E2—</a:t>
            </a:r>
            <a:r>
              <a:rPr lang="zh-CN" altLang="en-US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非三角形</a:t>
            </a:r>
            <a:endParaRPr lang="en-US" altLang="zh-CN" sz="28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E3—</a:t>
            </a:r>
            <a:r>
              <a:rPr lang="zh-CN" altLang="en-US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一般</a:t>
            </a:r>
            <a:r>
              <a:rPr lang="zh-CN" altLang="en-US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三角形</a:t>
            </a:r>
            <a:endParaRPr lang="en-US" altLang="zh-CN" sz="28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E4—</a:t>
            </a:r>
            <a:r>
              <a:rPr lang="zh-CN" altLang="en-US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直角</a:t>
            </a:r>
            <a:r>
              <a:rPr lang="zh-CN" altLang="en-US" sz="28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三角形</a:t>
            </a:r>
            <a:endParaRPr lang="zh-CN" altLang="en-US" sz="28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3929380" y="300990"/>
            <a:ext cx="4962525" cy="10490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0932"/>
              <a:gd name="adj6" fmla="val -25259"/>
            </a:avLst>
          </a:prstGeom>
          <a:solidFill>
            <a:srgbClr val="FDCBFF"/>
          </a:solidFill>
          <a:ln>
            <a:solidFill>
              <a:srgbClr val="FE52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eaLnBrk="1" latinLnBrk="0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原因：输入条件的有效等价类</a:t>
            </a:r>
            <a:endParaRPr lang="zh-CN" altLang="en-US" sz="2800" b="1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l" eaLnBrk="1" latinLnBrk="0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结果：预期输出</a:t>
            </a:r>
            <a:endParaRPr lang="zh-CN" altLang="en-US" sz="2800" b="1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3413760" y="4387215"/>
            <a:ext cx="5478145" cy="2425700"/>
          </a:xfrm>
          <a:prstGeom prst="wedgeRoundRectCallout">
            <a:avLst>
              <a:gd name="adj1" fmla="val -59608"/>
              <a:gd name="adj2" fmla="val 6282"/>
              <a:gd name="adj3" fmla="val 16667"/>
            </a:avLst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</a:t>
            </a: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原因和结果均以逻辑值形式给出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</a:t>
            </a: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为了确保测试的充分性，复合条件需拆分为简单条件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③ 原因和结果的编号及描述需做到规范准确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④ 建议以有效等价类形式描述原因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/>
      <p:bldP spid="6" grpId="0" bldLvl="0" animBg="1"/>
      <p:bldP spid="3" grpId="0" bldLvl="0" animBg="1"/>
      <p:bldP spid="2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占位符 10241"/>
          <p:cNvSpPr>
            <a:spLocks noGrp="1" noRot="1"/>
          </p:cNvSpPr>
          <p:nvPr>
            <p:ph idx="1"/>
          </p:nvPr>
        </p:nvSpPr>
        <p:spPr>
          <a:xfrm>
            <a:off x="323850" y="1196023"/>
            <a:ext cx="8496300" cy="5294312"/>
          </a:xfrm>
        </p:spPr>
        <p:txBody>
          <a:bodyPr/>
          <a:lstStyle/>
          <a:p>
            <a:pPr marL="514350" indent="-51435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100000"/>
              <a:buFont typeface="+mj-ea"/>
              <a:buAutoNum type="circleNumDbPlain" startAt="2"/>
              <a:defRPr/>
            </a:pPr>
            <a:r>
              <a:rPr lang="zh-CN" altLang="en-US" sz="3600" dirty="0">
                <a:solidFill>
                  <a:srgbClr val="000000"/>
                </a:solidFill>
                <a:ea typeface="华文新魏" panose="02010800040101010101" charset="-122"/>
              </a:rPr>
              <a:t>确定</a:t>
            </a:r>
            <a:r>
              <a:rPr lang="zh-CN" altLang="en-US" sz="3600" dirty="0">
                <a:solidFill>
                  <a:srgbClr val="FF0000"/>
                </a:solidFill>
                <a:ea typeface="华文新魏" panose="02010800040101010101" charset="-122"/>
              </a:rPr>
              <a:t>原因</a:t>
            </a:r>
            <a:r>
              <a:rPr lang="zh-CN" altLang="en-US" sz="3600" dirty="0">
                <a:solidFill>
                  <a:srgbClr val="000000"/>
                </a:solidFill>
                <a:ea typeface="华文新魏" panose="02010800040101010101" charset="-122"/>
              </a:rPr>
              <a:t>和</a:t>
            </a:r>
            <a:r>
              <a:rPr lang="zh-CN" altLang="en-US" sz="3600" dirty="0">
                <a:solidFill>
                  <a:srgbClr val="FF0000"/>
                </a:solidFill>
                <a:ea typeface="华文新魏" panose="02010800040101010101" charset="-122"/>
              </a:rPr>
              <a:t>结果</a:t>
            </a:r>
            <a:r>
              <a:rPr lang="zh-CN" altLang="en-US" sz="3600" dirty="0">
                <a:solidFill>
                  <a:srgbClr val="000000"/>
                </a:solidFill>
                <a:ea typeface="华文新魏" panose="02010800040101010101" charset="-122"/>
              </a:rPr>
              <a:t>之间的逻辑关系</a:t>
            </a:r>
            <a:endParaRPr lang="en-US" altLang="zh-CN" sz="3600" dirty="0">
              <a:ea typeface="华文新魏" panose="02010800040101010101" charset="-12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defRPr/>
            </a:pPr>
            <a:r>
              <a:rPr lang="en-US" altLang="zh-CN" sz="36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Ci</a:t>
            </a:r>
            <a:r>
              <a:rPr lang="en-US" altLang="zh-CN" sz="36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表示原因，用 </a:t>
            </a:r>
            <a:r>
              <a:rPr lang="en-US" altLang="zh-CN" sz="3600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Ei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表示结果，各结点表示状态，可取值 </a:t>
            </a:r>
            <a:r>
              <a:rPr lang="zh-CN" altLang="en-US" sz="3600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en-US" altLang="zh-CN" sz="3600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charset="-122"/>
              </a:rPr>
              <a:t>0”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或</a:t>
            </a:r>
            <a:r>
              <a:rPr lang="zh-CN" altLang="en-US" sz="3600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en-US" altLang="zh-CN" sz="3600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charset="-122"/>
              </a:rPr>
              <a:t>1”</a:t>
            </a:r>
            <a:endParaRPr lang="en-US" altLang="zh-CN" sz="36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219" name="标题 10242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/>
          <a:lstStyle/>
          <a:p>
            <a:pPr algn="l" defTabSz="914400" eaLnBrk="1" hangingPunct="1">
              <a:buClr>
                <a:srgbClr val="000000"/>
              </a:buClr>
              <a:buSzTx/>
              <a:buFontTx/>
            </a:pPr>
            <a:r>
              <a:rPr lang="en-US" altLang="zh-CN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因果图分析</a:t>
            </a:r>
            <a:endParaRPr lang="en-US" altLang="zh-CN" kern="1200" spc="200">
              <a:solidFill>
                <a:srgbClr val="C00000"/>
              </a:solidFill>
              <a:uFillTx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10244" name="组合 10243"/>
          <p:cNvGrpSpPr/>
          <p:nvPr/>
        </p:nvGrpSpPr>
        <p:grpSpPr bwMode="auto">
          <a:xfrm>
            <a:off x="1042988" y="3500438"/>
            <a:ext cx="3340100" cy="476250"/>
            <a:chOff x="0" y="0"/>
            <a:chExt cx="2104" cy="300"/>
          </a:xfrm>
        </p:grpSpPr>
        <p:sp>
          <p:nvSpPr>
            <p:cNvPr id="9262" name="椭圆 10244"/>
            <p:cNvSpPr>
              <a:spLocks noChangeArrowheads="1"/>
            </p:cNvSpPr>
            <p:nvPr/>
          </p:nvSpPr>
          <p:spPr bwMode="auto">
            <a:xfrm>
              <a:off x="382" y="82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椭圆 10245"/>
            <p:cNvSpPr>
              <a:spLocks noChangeArrowheads="1"/>
            </p:cNvSpPr>
            <p:nvPr/>
          </p:nvSpPr>
          <p:spPr bwMode="auto">
            <a:xfrm>
              <a:off x="1618" y="82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直接连接符 10246"/>
            <p:cNvSpPr>
              <a:spLocks noChangeShapeType="1"/>
            </p:cNvSpPr>
            <p:nvPr/>
          </p:nvSpPr>
          <p:spPr bwMode="auto">
            <a:xfrm>
              <a:off x="526" y="154"/>
              <a:ext cx="10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65" name="组合 10247"/>
            <p:cNvGrpSpPr/>
            <p:nvPr/>
          </p:nvGrpSpPr>
          <p:grpSpPr bwMode="auto">
            <a:xfrm>
              <a:off x="0" y="0"/>
              <a:ext cx="2104" cy="300"/>
              <a:chOff x="0" y="0"/>
              <a:chExt cx="2104" cy="300"/>
            </a:xfrm>
          </p:grpSpPr>
          <p:sp>
            <p:nvSpPr>
              <p:cNvPr id="9266" name="文本框 1024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</a:rPr>
                  <a:t>C1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endParaRPr>
              </a:p>
            </p:txBody>
          </p:sp>
          <p:sp>
            <p:nvSpPr>
              <p:cNvPr id="9267" name="文本框 10249"/>
              <p:cNvSpPr txBox="1">
                <a:spLocks noChangeArrowheads="1"/>
              </p:cNvSpPr>
              <p:nvPr/>
            </p:nvSpPr>
            <p:spPr bwMode="auto">
              <a:xfrm>
                <a:off x="1764" y="1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</a:rPr>
                  <a:t>E1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endParaRPr>
              </a:p>
            </p:txBody>
          </p:sp>
        </p:grpSp>
      </p:grpSp>
      <p:sp>
        <p:nvSpPr>
          <p:cNvPr id="10251" name="矩形 10250"/>
          <p:cNvSpPr>
            <a:spLocks noChangeArrowheads="1"/>
          </p:cNvSpPr>
          <p:nvPr/>
        </p:nvSpPr>
        <p:spPr bwMode="auto">
          <a:xfrm>
            <a:off x="2051050" y="4076700"/>
            <a:ext cx="1296988" cy="4318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>
                <a:alpha val="0"/>
              </a:srgbClr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accent4">
                    <a:lumMod val="75000"/>
                  </a:schemeClr>
                </a:solidFill>
                <a:ea typeface="黑体" panose="02010609060101010101" pitchFamily="2" charset="-122"/>
              </a:rPr>
              <a:t>恒等</a:t>
            </a:r>
            <a:endParaRPr lang="zh-CN" altLang="en-US" sz="2400" b="1">
              <a:solidFill>
                <a:schemeClr val="accent4">
                  <a:lumMod val="75000"/>
                </a:schemeClr>
              </a:solidFill>
              <a:ea typeface="黑体" panose="02010609060101010101" pitchFamily="2" charset="-122"/>
            </a:endParaRPr>
          </a:p>
        </p:txBody>
      </p:sp>
      <p:grpSp>
        <p:nvGrpSpPr>
          <p:cNvPr id="10252" name="组合 10251"/>
          <p:cNvGrpSpPr/>
          <p:nvPr/>
        </p:nvGrpSpPr>
        <p:grpSpPr bwMode="auto">
          <a:xfrm>
            <a:off x="5075238" y="3500438"/>
            <a:ext cx="3340100" cy="476250"/>
            <a:chOff x="0" y="0"/>
            <a:chExt cx="2104" cy="300"/>
          </a:xfrm>
        </p:grpSpPr>
        <p:grpSp>
          <p:nvGrpSpPr>
            <p:cNvPr id="9250" name="组合 10252"/>
            <p:cNvGrpSpPr/>
            <p:nvPr/>
          </p:nvGrpSpPr>
          <p:grpSpPr bwMode="auto">
            <a:xfrm>
              <a:off x="0" y="0"/>
              <a:ext cx="2104" cy="300"/>
              <a:chOff x="0" y="0"/>
              <a:chExt cx="2104" cy="300"/>
            </a:xfrm>
          </p:grpSpPr>
          <p:sp>
            <p:nvSpPr>
              <p:cNvPr id="9260" name="文本框 1025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</a:rPr>
                  <a:t>C1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endParaRPr>
              </a:p>
            </p:txBody>
          </p:sp>
          <p:sp>
            <p:nvSpPr>
              <p:cNvPr id="9261" name="文本框 10254"/>
              <p:cNvSpPr txBox="1">
                <a:spLocks noChangeArrowheads="1"/>
              </p:cNvSpPr>
              <p:nvPr/>
            </p:nvSpPr>
            <p:spPr bwMode="auto">
              <a:xfrm>
                <a:off x="1764" y="1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</a:rPr>
                  <a:t>E1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endParaRPr>
              </a:p>
            </p:txBody>
          </p:sp>
        </p:grpSp>
        <p:grpSp>
          <p:nvGrpSpPr>
            <p:cNvPr id="9251" name="组合 10255"/>
            <p:cNvGrpSpPr/>
            <p:nvPr/>
          </p:nvGrpSpPr>
          <p:grpSpPr bwMode="auto">
            <a:xfrm>
              <a:off x="382" y="70"/>
              <a:ext cx="1380" cy="156"/>
              <a:chOff x="0" y="0"/>
              <a:chExt cx="1380" cy="156"/>
            </a:xfrm>
          </p:grpSpPr>
          <p:grpSp>
            <p:nvGrpSpPr>
              <p:cNvPr id="9252" name="组合 10256"/>
              <p:cNvGrpSpPr/>
              <p:nvPr/>
            </p:nvGrpSpPr>
            <p:grpSpPr bwMode="auto">
              <a:xfrm>
                <a:off x="0" y="12"/>
                <a:ext cx="1380" cy="144"/>
                <a:chOff x="0" y="0"/>
                <a:chExt cx="1380" cy="144"/>
              </a:xfrm>
            </p:grpSpPr>
            <p:sp>
              <p:nvSpPr>
                <p:cNvPr id="9257" name="椭圆 102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8" name="椭圆 10258"/>
                <p:cNvSpPr>
                  <a:spLocks noChangeArrowheads="1"/>
                </p:cNvSpPr>
                <p:nvPr/>
              </p:nvSpPr>
              <p:spPr bwMode="auto">
                <a:xfrm>
                  <a:off x="1236" y="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9" name="直接连接符 10259"/>
                <p:cNvSpPr>
                  <a:spLocks noChangeShapeType="1"/>
                </p:cNvSpPr>
                <p:nvPr/>
              </p:nvSpPr>
              <p:spPr bwMode="auto">
                <a:xfrm>
                  <a:off x="144" y="72"/>
                  <a:ext cx="10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53" name="组合 10260"/>
              <p:cNvGrpSpPr/>
              <p:nvPr/>
            </p:nvGrpSpPr>
            <p:grpSpPr bwMode="auto">
              <a:xfrm>
                <a:off x="502" y="0"/>
                <a:ext cx="348" cy="144"/>
                <a:chOff x="0" y="0"/>
                <a:chExt cx="348" cy="144"/>
              </a:xfrm>
            </p:grpSpPr>
            <p:sp>
              <p:nvSpPr>
                <p:cNvPr id="9254" name="直接连接符 10261"/>
                <p:cNvSpPr>
                  <a:spLocks noChangeShapeType="1"/>
                </p:cNvSpPr>
                <p:nvPr/>
              </p:nvSpPr>
              <p:spPr bwMode="auto">
                <a:xfrm flipV="1">
                  <a:off x="0" y="24"/>
                  <a:ext cx="120" cy="1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5" name="直接连接符 10262"/>
                <p:cNvSpPr>
                  <a:spLocks noChangeShapeType="1"/>
                </p:cNvSpPr>
                <p:nvPr/>
              </p:nvSpPr>
              <p:spPr bwMode="auto">
                <a:xfrm flipV="1">
                  <a:off x="228" y="0"/>
                  <a:ext cx="120" cy="1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6" name="直接连接符 10263"/>
                <p:cNvSpPr>
                  <a:spLocks noChangeShapeType="1"/>
                </p:cNvSpPr>
                <p:nvPr/>
              </p:nvSpPr>
              <p:spPr bwMode="auto">
                <a:xfrm>
                  <a:off x="116" y="48"/>
                  <a:ext cx="112" cy="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265" name="矩形 10264"/>
          <p:cNvSpPr>
            <a:spLocks noChangeArrowheads="1"/>
          </p:cNvSpPr>
          <p:nvPr/>
        </p:nvSpPr>
        <p:spPr bwMode="auto">
          <a:xfrm>
            <a:off x="6154738" y="4076700"/>
            <a:ext cx="1296987" cy="4318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>
                <a:alpha val="0"/>
              </a:srgbClr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accent4">
                    <a:lumMod val="75000"/>
                  </a:schemeClr>
                </a:solidFill>
                <a:ea typeface="黑体" panose="02010609060101010101" pitchFamily="2" charset="-122"/>
              </a:rPr>
              <a:t>非</a:t>
            </a:r>
            <a:endParaRPr lang="zh-CN" altLang="en-US" sz="2400" b="1">
              <a:solidFill>
                <a:schemeClr val="accent4">
                  <a:lumMod val="75000"/>
                </a:schemeClr>
              </a:solidFill>
              <a:ea typeface="黑体" panose="02010609060101010101" pitchFamily="2" charset="-122"/>
            </a:endParaRPr>
          </a:p>
        </p:txBody>
      </p:sp>
      <p:grpSp>
        <p:nvGrpSpPr>
          <p:cNvPr id="10266" name="组合 10265"/>
          <p:cNvGrpSpPr/>
          <p:nvPr/>
        </p:nvGrpSpPr>
        <p:grpSpPr bwMode="auto">
          <a:xfrm>
            <a:off x="1187450" y="4724400"/>
            <a:ext cx="2876550" cy="1371600"/>
            <a:chOff x="0" y="0"/>
            <a:chExt cx="1812" cy="864"/>
          </a:xfrm>
        </p:grpSpPr>
        <p:sp>
          <p:nvSpPr>
            <p:cNvPr id="9239" name="椭圆 10266"/>
            <p:cNvSpPr>
              <a:spLocks noChangeArrowheads="1"/>
            </p:cNvSpPr>
            <p:nvPr/>
          </p:nvSpPr>
          <p:spPr bwMode="auto">
            <a:xfrm>
              <a:off x="334" y="70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椭圆 10267"/>
            <p:cNvSpPr>
              <a:spLocks noChangeArrowheads="1"/>
            </p:cNvSpPr>
            <p:nvPr/>
          </p:nvSpPr>
          <p:spPr bwMode="auto">
            <a:xfrm>
              <a:off x="1328" y="370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直接连接符 10268"/>
            <p:cNvSpPr>
              <a:spLocks noChangeShapeType="1"/>
            </p:cNvSpPr>
            <p:nvPr/>
          </p:nvSpPr>
          <p:spPr bwMode="auto">
            <a:xfrm>
              <a:off x="478" y="166"/>
              <a:ext cx="86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文本框 10269"/>
            <p:cNvSpPr txBox="1">
              <a:spLocks noChangeArrowheads="1"/>
            </p:cNvSpPr>
            <p:nvPr/>
          </p:nvSpPr>
          <p:spPr bwMode="auto">
            <a:xfrm>
              <a:off x="0" y="0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rPr>
                <a:t>C1</a:t>
              </a:r>
              <a:endParaRPr lang="en-US" altLang="zh-CN" sz="2400" b="1">
                <a:solidFill>
                  <a:srgbClr val="2C1588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9243" name="文本框 10270"/>
            <p:cNvSpPr txBox="1">
              <a:spLocks noChangeArrowheads="1"/>
            </p:cNvSpPr>
            <p:nvPr/>
          </p:nvSpPr>
          <p:spPr bwMode="auto">
            <a:xfrm>
              <a:off x="1472" y="300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rPr>
                <a:t>E1</a:t>
              </a:r>
              <a:endParaRPr lang="en-US" altLang="zh-CN" sz="2400" b="1">
                <a:solidFill>
                  <a:srgbClr val="2C1588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9244" name="直接连接符 10271"/>
            <p:cNvSpPr>
              <a:spLocks noChangeShapeType="1"/>
            </p:cNvSpPr>
            <p:nvPr/>
          </p:nvSpPr>
          <p:spPr bwMode="auto">
            <a:xfrm flipV="1">
              <a:off x="478" y="466"/>
              <a:ext cx="86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椭圆 10272"/>
            <p:cNvSpPr>
              <a:spLocks noChangeArrowheads="1"/>
            </p:cNvSpPr>
            <p:nvPr/>
          </p:nvSpPr>
          <p:spPr bwMode="auto">
            <a:xfrm>
              <a:off x="334" y="646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文本框 10273"/>
            <p:cNvSpPr txBox="1">
              <a:spLocks noChangeArrowheads="1"/>
            </p:cNvSpPr>
            <p:nvPr/>
          </p:nvSpPr>
          <p:spPr bwMode="auto">
            <a:xfrm>
              <a:off x="12" y="576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rPr>
                <a:t>C2</a:t>
              </a:r>
              <a:endParaRPr lang="en-US" altLang="zh-CN" sz="2400" b="1">
                <a:solidFill>
                  <a:srgbClr val="2C1588"/>
                </a:solidFill>
                <a:latin typeface="Times New Roman" panose="02020603050405020304" pitchFamily="2" charset="0"/>
              </a:endParaRPr>
            </a:p>
          </p:txBody>
        </p:sp>
        <p:grpSp>
          <p:nvGrpSpPr>
            <p:cNvPr id="9247" name="组合 10274"/>
            <p:cNvGrpSpPr/>
            <p:nvPr/>
          </p:nvGrpSpPr>
          <p:grpSpPr bwMode="auto">
            <a:xfrm>
              <a:off x="1038" y="402"/>
              <a:ext cx="84" cy="84"/>
              <a:chOff x="0" y="0"/>
              <a:chExt cx="84" cy="84"/>
            </a:xfrm>
          </p:grpSpPr>
          <p:sp>
            <p:nvSpPr>
              <p:cNvPr id="9248" name="直接连接符 10275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" cy="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9" name="直接连接符 10276"/>
              <p:cNvSpPr>
                <a:spLocks noChangeShapeType="1"/>
              </p:cNvSpPr>
              <p:nvPr/>
            </p:nvSpPr>
            <p:spPr bwMode="auto">
              <a:xfrm flipH="1">
                <a:off x="48" y="0"/>
                <a:ext cx="36" cy="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278" name="组合 10277"/>
          <p:cNvGrpSpPr/>
          <p:nvPr/>
        </p:nvGrpSpPr>
        <p:grpSpPr bwMode="auto">
          <a:xfrm>
            <a:off x="5219700" y="4795838"/>
            <a:ext cx="2876550" cy="1371600"/>
            <a:chOff x="0" y="0"/>
            <a:chExt cx="1812" cy="864"/>
          </a:xfrm>
        </p:grpSpPr>
        <p:sp>
          <p:nvSpPr>
            <p:cNvPr id="9228" name="椭圆 10278"/>
            <p:cNvSpPr>
              <a:spLocks noChangeArrowheads="1"/>
            </p:cNvSpPr>
            <p:nvPr/>
          </p:nvSpPr>
          <p:spPr bwMode="auto">
            <a:xfrm>
              <a:off x="334" y="70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椭圆 10279"/>
            <p:cNvSpPr>
              <a:spLocks noChangeArrowheads="1"/>
            </p:cNvSpPr>
            <p:nvPr/>
          </p:nvSpPr>
          <p:spPr bwMode="auto">
            <a:xfrm>
              <a:off x="1328" y="370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直接连接符 10280"/>
            <p:cNvSpPr>
              <a:spLocks noChangeShapeType="1"/>
            </p:cNvSpPr>
            <p:nvPr/>
          </p:nvSpPr>
          <p:spPr bwMode="auto">
            <a:xfrm>
              <a:off x="478" y="166"/>
              <a:ext cx="86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文本框 10281"/>
            <p:cNvSpPr txBox="1">
              <a:spLocks noChangeArrowheads="1"/>
            </p:cNvSpPr>
            <p:nvPr/>
          </p:nvSpPr>
          <p:spPr bwMode="auto">
            <a:xfrm>
              <a:off x="0" y="0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rPr>
                <a:t>C1</a:t>
              </a:r>
              <a:endParaRPr lang="en-US" altLang="zh-CN" sz="2400" b="1">
                <a:solidFill>
                  <a:srgbClr val="2C1588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9232" name="文本框 10282"/>
            <p:cNvSpPr txBox="1">
              <a:spLocks noChangeArrowheads="1"/>
            </p:cNvSpPr>
            <p:nvPr/>
          </p:nvSpPr>
          <p:spPr bwMode="auto">
            <a:xfrm>
              <a:off x="1472" y="300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rPr>
                <a:t>E1</a:t>
              </a:r>
              <a:endParaRPr lang="en-US" altLang="zh-CN" sz="2400" b="1">
                <a:solidFill>
                  <a:srgbClr val="2C1588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9233" name="直接连接符 10283"/>
            <p:cNvSpPr>
              <a:spLocks noChangeShapeType="1"/>
            </p:cNvSpPr>
            <p:nvPr/>
          </p:nvSpPr>
          <p:spPr bwMode="auto">
            <a:xfrm flipV="1">
              <a:off x="478" y="466"/>
              <a:ext cx="86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椭圆 10284"/>
            <p:cNvSpPr>
              <a:spLocks noChangeArrowheads="1"/>
            </p:cNvSpPr>
            <p:nvPr/>
          </p:nvSpPr>
          <p:spPr bwMode="auto">
            <a:xfrm>
              <a:off x="334" y="646"/>
              <a:ext cx="144" cy="14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文本框 10285"/>
            <p:cNvSpPr txBox="1">
              <a:spLocks noChangeArrowheads="1"/>
            </p:cNvSpPr>
            <p:nvPr/>
          </p:nvSpPr>
          <p:spPr bwMode="auto">
            <a:xfrm>
              <a:off x="12" y="576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rPr>
                <a:t>C2</a:t>
              </a:r>
              <a:endParaRPr lang="en-US" altLang="zh-CN" sz="2400" b="1">
                <a:solidFill>
                  <a:srgbClr val="2C1588"/>
                </a:solidFill>
                <a:latin typeface="Times New Roman" panose="02020603050405020304" pitchFamily="2" charset="0"/>
              </a:endParaRPr>
            </a:p>
          </p:txBody>
        </p:sp>
        <p:grpSp>
          <p:nvGrpSpPr>
            <p:cNvPr id="9236" name="组合 10286"/>
            <p:cNvGrpSpPr/>
            <p:nvPr/>
          </p:nvGrpSpPr>
          <p:grpSpPr bwMode="auto">
            <a:xfrm flipV="1">
              <a:off x="1046" y="395"/>
              <a:ext cx="84" cy="84"/>
              <a:chOff x="0" y="0"/>
              <a:chExt cx="84" cy="84"/>
            </a:xfrm>
          </p:grpSpPr>
          <p:sp>
            <p:nvSpPr>
              <p:cNvPr id="9237" name="直接连接符 10287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" cy="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8" name="直接连接符 10288"/>
              <p:cNvSpPr>
                <a:spLocks noChangeShapeType="1"/>
              </p:cNvSpPr>
              <p:nvPr/>
            </p:nvSpPr>
            <p:spPr bwMode="auto">
              <a:xfrm flipH="1">
                <a:off x="48" y="0"/>
                <a:ext cx="36" cy="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90" name="矩形 10289"/>
          <p:cNvSpPr>
            <a:spLocks noChangeArrowheads="1"/>
          </p:cNvSpPr>
          <p:nvPr/>
        </p:nvSpPr>
        <p:spPr bwMode="auto">
          <a:xfrm>
            <a:off x="2051050" y="6092825"/>
            <a:ext cx="1296988" cy="4318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>
                <a:alpha val="0"/>
              </a:srgbClr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accent4">
                    <a:lumMod val="75000"/>
                  </a:schemeClr>
                </a:solidFill>
                <a:ea typeface="黑体" panose="02010609060101010101" pitchFamily="2" charset="-122"/>
              </a:rPr>
              <a:t>或</a:t>
            </a:r>
            <a:endParaRPr lang="zh-CN" altLang="en-US" sz="2400" b="1">
              <a:solidFill>
                <a:schemeClr val="accent4">
                  <a:lumMod val="75000"/>
                </a:schemeClr>
              </a:solidFill>
              <a:ea typeface="黑体" panose="02010609060101010101" pitchFamily="2" charset="-122"/>
            </a:endParaRPr>
          </a:p>
        </p:txBody>
      </p:sp>
      <p:sp>
        <p:nvSpPr>
          <p:cNvPr id="10291" name="矩形 10290"/>
          <p:cNvSpPr>
            <a:spLocks noChangeArrowheads="1"/>
          </p:cNvSpPr>
          <p:nvPr/>
        </p:nvSpPr>
        <p:spPr bwMode="auto">
          <a:xfrm>
            <a:off x="6154738" y="6092825"/>
            <a:ext cx="1296987" cy="4318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>
                <a:alpha val="0"/>
              </a:srgbClr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accent4">
                    <a:lumMod val="75000"/>
                  </a:schemeClr>
                </a:solidFill>
                <a:ea typeface="黑体" panose="02010609060101010101" pitchFamily="2" charset="-122"/>
              </a:rPr>
              <a:t>与</a:t>
            </a:r>
            <a:endParaRPr lang="zh-CN" altLang="en-US" sz="2400" b="1">
              <a:solidFill>
                <a:schemeClr val="accent4">
                  <a:lumMod val="75000"/>
                </a:schemeClr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 bldLvl="0" animBg="1"/>
      <p:bldP spid="10265" grpId="0" bldLvl="0" animBg="1"/>
      <p:bldP spid="10290" grpId="0" bldLvl="0" animBg="1"/>
      <p:bldP spid="1029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5" name="矩形 15364"/>
          <p:cNvSpPr>
            <a:spLocks noRot="1"/>
          </p:cNvSpPr>
          <p:nvPr/>
        </p:nvSpPr>
        <p:spPr>
          <a:xfrm>
            <a:off x="130810" y="921385"/>
            <a:ext cx="3079750" cy="5662930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原因：</a:t>
            </a:r>
            <a:endParaRPr lang="en-US" altLang="zh-CN" b="1">
              <a:solidFill>
                <a:srgbClr val="000000"/>
              </a:solidFill>
              <a:ea typeface="微软雅黑" panose="020B0503020204020204" charset="-122"/>
              <a:cs typeface="+mn-ea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C1—1≤a	    C2—a≤100</a:t>
            </a:r>
            <a:endParaRPr lang="en-US" altLang="zh-CN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C3—1≤b	    C4—b≤100</a:t>
            </a:r>
            <a:endParaRPr lang="en-US" altLang="zh-CN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C5—1≤c	    C6—c≤100</a:t>
            </a:r>
            <a:endParaRPr lang="en-US" altLang="zh-CN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C7—a+b&gt;c</a:t>
            </a:r>
            <a:endParaRPr lang="en-US" altLang="zh-CN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C8—b+c&gt;a</a:t>
            </a:r>
            <a:endParaRPr lang="en-US" altLang="zh-CN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C9—c+a&gt;b</a:t>
            </a:r>
            <a:endParaRPr lang="en-US" altLang="zh-CN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C10—</a:t>
            </a:r>
            <a:r>
              <a:rPr lang="en-US" altLang="zh-CN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a</a:t>
            </a:r>
            <a:r>
              <a:rPr lang="en-US" altLang="zh-CN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+b</a:t>
            </a:r>
            <a:r>
              <a:rPr lang="en-US" altLang="zh-CN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=c</a:t>
            </a:r>
            <a:r>
              <a:rPr lang="en-US" altLang="zh-CN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b="1">
              <a:solidFill>
                <a:srgbClr val="00000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C11—</a:t>
            </a:r>
            <a:r>
              <a:rPr lang="en-US" altLang="zh-CN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b</a:t>
            </a:r>
            <a:r>
              <a:rPr lang="en-US" altLang="zh-CN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+c</a:t>
            </a:r>
            <a:r>
              <a:rPr lang="en-US" altLang="zh-CN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=a</a:t>
            </a:r>
            <a:r>
              <a:rPr lang="en-US" altLang="zh-CN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b="1">
              <a:solidFill>
                <a:srgbClr val="00000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C12—</a:t>
            </a:r>
            <a:r>
              <a:rPr lang="en-US" altLang="zh-CN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c</a:t>
            </a:r>
            <a:r>
              <a:rPr lang="en-US" altLang="zh-CN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+a</a:t>
            </a:r>
            <a:r>
              <a:rPr lang="en-US" altLang="zh-CN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=b</a:t>
            </a:r>
            <a:r>
              <a:rPr lang="en-US" altLang="zh-CN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b="1">
              <a:solidFill>
                <a:srgbClr val="000000"/>
              </a:solidFill>
              <a:uFillTx/>
              <a:ea typeface="微软雅黑" panose="020B0503020204020204" charset="-122"/>
              <a:cs typeface="+mn-ea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结果：</a:t>
            </a:r>
            <a:endParaRPr lang="en-US" altLang="zh-CN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E1—输入无效</a:t>
            </a:r>
            <a:endParaRPr lang="en-US" altLang="zh-CN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E2—非三角形</a:t>
            </a:r>
            <a:endParaRPr lang="en-US" altLang="zh-CN" b="1">
              <a:solidFill>
                <a:srgbClr val="000000"/>
              </a:solidFill>
              <a:ea typeface="微软雅黑" panose="020B0503020204020204" charset="-122"/>
              <a:cs typeface="+mn-ea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E3—</a:t>
            </a:r>
            <a:r>
              <a:rPr lang="zh-CN" altLang="en-US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一般</a:t>
            </a:r>
            <a:r>
              <a:rPr lang="en-US" altLang="zh-CN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三角形</a:t>
            </a:r>
            <a:endParaRPr lang="en-US" altLang="zh-CN" b="1">
              <a:solidFill>
                <a:srgbClr val="000000"/>
              </a:solidFill>
              <a:ea typeface="微软雅黑" panose="020B0503020204020204" charset="-122"/>
              <a:cs typeface="+mn-ea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E4—</a:t>
            </a:r>
            <a:r>
              <a:rPr lang="zh-CN" altLang="en-US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直角</a:t>
            </a:r>
            <a:r>
              <a:rPr lang="en-US" altLang="zh-CN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三角形</a:t>
            </a:r>
            <a:endParaRPr lang="en-US" altLang="zh-CN" b="1">
              <a:solidFill>
                <a:srgbClr val="000000"/>
              </a:solidFill>
              <a:ea typeface="微软雅黑" panose="020B0503020204020204" charset="-122"/>
              <a:cs typeface="+mn-ea"/>
            </a:endParaRPr>
          </a:p>
        </p:txBody>
      </p:sp>
      <p:sp>
        <p:nvSpPr>
          <p:cNvPr id="28673" name="矩形 45057"/>
          <p:cNvSpPr>
            <a:spLocks noRot="1"/>
          </p:cNvSpPr>
          <p:nvPr/>
        </p:nvSpPr>
        <p:spPr>
          <a:xfrm>
            <a:off x="215900" y="190183"/>
            <a:ext cx="8424863" cy="540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514350" indent="-51435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100000"/>
              <a:buFont typeface="+mj-ea"/>
              <a:buAutoNum type="circleNumDbPlain" startAt="2"/>
              <a:defRPr/>
            </a:pPr>
            <a:r>
              <a:rPr lang="zh-CN" altLang="en-US" sz="3200" b="1" dirty="0">
                <a:solidFill>
                  <a:srgbClr val="000000"/>
                </a:solidFill>
                <a:ea typeface="华文新魏" panose="02010800040101010101" charset="-122"/>
                <a:sym typeface="+mn-ea"/>
              </a:rPr>
              <a:t>确定</a:t>
            </a:r>
            <a:r>
              <a:rPr lang="zh-CN" altLang="en-US" sz="3200" b="1" dirty="0">
                <a:solidFill>
                  <a:srgbClr val="FF0000"/>
                </a:solidFill>
                <a:ea typeface="华文新魏" panose="02010800040101010101" charset="-122"/>
                <a:sym typeface="+mn-ea"/>
              </a:rPr>
              <a:t>原因</a:t>
            </a:r>
            <a:r>
              <a:rPr lang="zh-CN" altLang="en-US" sz="3200" b="1" dirty="0">
                <a:solidFill>
                  <a:srgbClr val="000000"/>
                </a:solidFill>
                <a:ea typeface="华文新魏" panose="02010800040101010101" charset="-122"/>
                <a:sym typeface="+mn-ea"/>
              </a:rPr>
              <a:t>和</a:t>
            </a:r>
            <a:r>
              <a:rPr lang="zh-CN" altLang="en-US" sz="3200" b="1" dirty="0">
                <a:solidFill>
                  <a:srgbClr val="FF0000"/>
                </a:solidFill>
                <a:ea typeface="华文新魏" panose="02010800040101010101" charset="-122"/>
                <a:sym typeface="+mn-ea"/>
              </a:rPr>
              <a:t>结果</a:t>
            </a:r>
            <a:r>
              <a:rPr lang="zh-CN" altLang="en-US" sz="3200" b="1" dirty="0">
                <a:solidFill>
                  <a:srgbClr val="000000"/>
                </a:solidFill>
                <a:ea typeface="华文新魏" panose="02010800040101010101" charset="-122"/>
                <a:sym typeface="+mn-ea"/>
              </a:rPr>
              <a:t>之间的逻辑关系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2" charset="0"/>
              <a:ea typeface="华文行楷" panose="02010800040101010101" pitchFamily="2" charset="-122"/>
              <a:cs typeface="楷体" panose="02010609060101010101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3576320" y="1118870"/>
            <a:ext cx="5067935" cy="5248275"/>
          </a:xfrm>
          <a:prstGeom prst="wedgeRoundRectCallout">
            <a:avLst>
              <a:gd name="adj1" fmla="val -63252"/>
              <a:gd name="adj2" fmla="val -3473"/>
              <a:gd name="adj3" fmla="val 16667"/>
            </a:avLst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不可使用铅笔绘制因果图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分析问题的一般方式为：从结果入手，分析结果和原因间存在什么关系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③ 如果结果间存在递进关系或者嵌套关系，则必须按输入顺序进行分析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④ 中间结果的确定：多个输入条件间存在更为紧密的关系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buClrTx/>
              <a:buSzTx/>
            </a:pP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⑤ 某输出以某输入作为</a:t>
            </a:r>
            <a:r>
              <a:rPr lang="zh-CN" altLang="en-US" sz="2600" b="1">
                <a:solidFill>
                  <a:srgbClr val="66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前提条件</a:t>
            </a: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，为了后续分析的顺利进行，必须增加中间结果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矩形 21506"/>
          <p:cNvSpPr>
            <a:spLocks noRot="1"/>
          </p:cNvSpPr>
          <p:nvPr/>
        </p:nvSpPr>
        <p:spPr>
          <a:xfrm>
            <a:off x="180340" y="191770"/>
            <a:ext cx="8569960" cy="5813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考试时间：</a:t>
            </a:r>
            <a:r>
              <a:rPr lang="en-US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14</a:t>
            </a:r>
            <a:r>
              <a:rPr lang="zh-CN" altLang="en-US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周周二 </a:t>
            </a:r>
            <a:r>
              <a:rPr lang="en-US" altLang="zh-CN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3</a:t>
            </a:r>
            <a:r>
              <a:rPr lang="zh-CN" altLang="en-US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、</a:t>
            </a:r>
            <a:r>
              <a:rPr lang="en-US" altLang="zh-CN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4</a:t>
            </a:r>
            <a:r>
              <a:rPr lang="zh-CN" altLang="en-US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节</a:t>
            </a:r>
            <a:endParaRPr lang="en-US" altLang="zh-CN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考试地点：</a:t>
            </a:r>
            <a:r>
              <a:rPr lang="en-US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cs typeface="+mn-ea"/>
              </a:rPr>
              <a:t>5#203</a:t>
            </a:r>
            <a:r>
              <a:rPr lang="zh-CN" altLang="en-US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（计科</a:t>
            </a:r>
            <a:r>
              <a:rPr lang="en-US" altLang="zh-CN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1701~1704</a:t>
            </a:r>
            <a:r>
              <a:rPr lang="zh-CN" altLang="en-US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）   </a:t>
            </a:r>
            <a:endParaRPr lang="zh-CN" altLang="en-US" sz="3800" b="1" dirty="0">
              <a:uFillTx/>
              <a:latin typeface="Times New Roman" panose="02020603050405020304" pitchFamily="2" charset="0"/>
              <a:ea typeface="华文新魏" panose="02010800040101010101" charset="-122"/>
              <a:sym typeface="+mn-ea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                    </a:t>
            </a:r>
            <a:r>
              <a:rPr lang="en-US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cs typeface="+mn-ea"/>
                <a:sym typeface="+mn-ea"/>
              </a:rPr>
              <a:t>5#205</a:t>
            </a:r>
            <a:r>
              <a:rPr lang="zh-CN" altLang="en-US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（计科</a:t>
            </a:r>
            <a:r>
              <a:rPr lang="en-US" altLang="zh-CN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1705~1708</a:t>
            </a:r>
            <a:r>
              <a:rPr lang="zh-CN" altLang="en-US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）</a:t>
            </a:r>
            <a:endParaRPr lang="en-US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  <a:cs typeface="+mn-ea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  <a:cs typeface="+mn-ea"/>
              </a:rPr>
              <a:t>考试内容：</a:t>
            </a:r>
            <a:endParaRPr lang="zh-CN" altLang="en-US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基础理论和方法（共</a:t>
            </a:r>
            <a:r>
              <a:rPr lang="en-US" alt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40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分，包括单项选择题、填空题、判断题）</a:t>
            </a:r>
            <a:endParaRPr lang="zh-CN" altLang="en-US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测试用例设计（共</a:t>
            </a:r>
            <a:r>
              <a:rPr lang="en-US" alt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60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分，包括等价类划分、因果图分析</a:t>
            </a:r>
            <a:r>
              <a:rPr lang="en-US" alt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+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判定表驱动、逻辑覆盖、基本路径测试）</a:t>
            </a:r>
            <a:endParaRPr lang="zh-CN" altLang="en-US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" name="椭圆 153"/>
          <p:cNvSpPr/>
          <p:nvPr/>
        </p:nvSpPr>
        <p:spPr>
          <a:xfrm>
            <a:off x="1792605" y="9385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779905" y="16116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792605" y="22847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1779905" y="29578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1805305" y="36309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1792605" y="43040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1805305" y="49771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1792605" y="56502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805305" y="62979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4548505" y="16116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rPr>
              <a:t>11</a:t>
            </a: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164" name="直接连接符 163"/>
          <p:cNvCxnSpPr>
            <a:stCxn id="154" idx="6"/>
            <a:endCxn id="163" idx="2"/>
          </p:cNvCxnSpPr>
          <p:nvPr/>
        </p:nvCxnSpPr>
        <p:spPr>
          <a:xfrm>
            <a:off x="2308225" y="1195705"/>
            <a:ext cx="2240280" cy="6731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65" name="直接连接符 164"/>
          <p:cNvCxnSpPr>
            <a:stCxn id="155" idx="6"/>
            <a:endCxn id="163" idx="2"/>
          </p:cNvCxnSpPr>
          <p:nvPr/>
        </p:nvCxnSpPr>
        <p:spPr>
          <a:xfrm>
            <a:off x="2295525" y="1868805"/>
            <a:ext cx="225298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66" name="直接连接符 165"/>
          <p:cNvCxnSpPr>
            <a:stCxn id="156" idx="6"/>
            <a:endCxn id="163" idx="2"/>
          </p:cNvCxnSpPr>
          <p:nvPr/>
        </p:nvCxnSpPr>
        <p:spPr>
          <a:xfrm flipV="1">
            <a:off x="2308225" y="1868805"/>
            <a:ext cx="2240280" cy="6731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67" name="文本框 90"/>
          <p:cNvSpPr txBox="1">
            <a:spLocks noChangeArrowheads="1"/>
          </p:cNvSpPr>
          <p:nvPr/>
        </p:nvSpPr>
        <p:spPr bwMode="auto">
          <a:xfrm>
            <a:off x="3677285" y="1268730"/>
            <a:ext cx="38735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7301230" y="989330"/>
            <a:ext cx="517525" cy="517525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169" name="直接连接符 168"/>
          <p:cNvCxnSpPr>
            <a:stCxn id="163" idx="6"/>
            <a:endCxn id="168" idx="2"/>
          </p:cNvCxnSpPr>
          <p:nvPr/>
        </p:nvCxnSpPr>
        <p:spPr>
          <a:xfrm flipV="1">
            <a:off x="5064125" y="1319530"/>
            <a:ext cx="2237105" cy="6223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170" name="组合 93"/>
          <p:cNvGrpSpPr/>
          <p:nvPr/>
        </p:nvGrpSpPr>
        <p:grpSpPr bwMode="auto">
          <a:xfrm rot="0">
            <a:off x="5916930" y="1534795"/>
            <a:ext cx="502920" cy="177800"/>
            <a:chOff x="0" y="0"/>
            <a:chExt cx="407" cy="136"/>
          </a:xfrm>
        </p:grpSpPr>
        <p:sp>
          <p:nvSpPr>
            <p:cNvPr id="171" name="直接连接符 170"/>
            <p:cNvSpPr/>
            <p:nvPr/>
          </p:nvSpPr>
          <p:spPr>
            <a:xfrm flipV="1">
              <a:off x="0" y="0"/>
              <a:ext cx="90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72" name="直接连接符 171"/>
            <p:cNvSpPr/>
            <p:nvPr/>
          </p:nvSpPr>
          <p:spPr>
            <a:xfrm>
              <a:off x="90" y="0"/>
              <a:ext cx="227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73" name="直接连接符 172"/>
            <p:cNvSpPr/>
            <p:nvPr/>
          </p:nvSpPr>
          <p:spPr>
            <a:xfrm flipV="1">
              <a:off x="317" y="0"/>
              <a:ext cx="90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sp>
        <p:nvSpPr>
          <p:cNvPr id="174" name="椭圆 173"/>
          <p:cNvSpPr/>
          <p:nvPr/>
        </p:nvSpPr>
        <p:spPr>
          <a:xfrm>
            <a:off x="4548505" y="36436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rPr>
              <a:t>12</a:t>
            </a: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175" name="直接连接符 174"/>
          <p:cNvCxnSpPr>
            <a:stCxn id="163" idx="6"/>
            <a:endCxn id="174" idx="2"/>
          </p:cNvCxnSpPr>
          <p:nvPr/>
        </p:nvCxnSpPr>
        <p:spPr>
          <a:xfrm>
            <a:off x="2308225" y="3300730"/>
            <a:ext cx="2240280" cy="6731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76" name="直接连接符 175"/>
          <p:cNvCxnSpPr>
            <a:stCxn id="163" idx="6"/>
            <a:endCxn id="174" idx="2"/>
          </p:cNvCxnSpPr>
          <p:nvPr/>
        </p:nvCxnSpPr>
        <p:spPr>
          <a:xfrm>
            <a:off x="2295525" y="3973830"/>
            <a:ext cx="225298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77" name="直接连接符 176"/>
          <p:cNvCxnSpPr>
            <a:stCxn id="163" idx="6"/>
            <a:endCxn id="174" idx="2"/>
          </p:cNvCxnSpPr>
          <p:nvPr/>
        </p:nvCxnSpPr>
        <p:spPr>
          <a:xfrm flipV="1">
            <a:off x="2308225" y="3984625"/>
            <a:ext cx="2187575" cy="59055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78" name="文本框 101"/>
          <p:cNvSpPr txBox="1">
            <a:spLocks noChangeArrowheads="1"/>
          </p:cNvSpPr>
          <p:nvPr/>
        </p:nvSpPr>
        <p:spPr bwMode="auto">
          <a:xfrm>
            <a:off x="3416300" y="3727450"/>
            <a:ext cx="38735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179" name="椭圆 178"/>
          <p:cNvSpPr/>
          <p:nvPr/>
        </p:nvSpPr>
        <p:spPr>
          <a:xfrm>
            <a:off x="7340600" y="2052955"/>
            <a:ext cx="516255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180" name="直接连接符 179"/>
          <p:cNvCxnSpPr>
            <a:stCxn id="174" idx="6"/>
            <a:endCxn id="179" idx="2"/>
          </p:cNvCxnSpPr>
          <p:nvPr/>
        </p:nvCxnSpPr>
        <p:spPr>
          <a:xfrm flipV="1">
            <a:off x="5064125" y="2310130"/>
            <a:ext cx="2276475" cy="159067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181" name="组合 104"/>
          <p:cNvGrpSpPr/>
          <p:nvPr/>
        </p:nvGrpSpPr>
        <p:grpSpPr bwMode="auto">
          <a:xfrm rot="20280000">
            <a:off x="6066790" y="2948940"/>
            <a:ext cx="502920" cy="176530"/>
            <a:chOff x="0" y="0"/>
            <a:chExt cx="407" cy="136"/>
          </a:xfrm>
        </p:grpSpPr>
        <p:sp>
          <p:nvSpPr>
            <p:cNvPr id="182" name="直接连接符 181"/>
            <p:cNvSpPr/>
            <p:nvPr/>
          </p:nvSpPr>
          <p:spPr>
            <a:xfrm flipV="1">
              <a:off x="0" y="-1"/>
              <a:ext cx="90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83" name="直接连接符 182"/>
            <p:cNvSpPr/>
            <p:nvPr/>
          </p:nvSpPr>
          <p:spPr>
            <a:xfrm>
              <a:off x="90" y="-1"/>
              <a:ext cx="227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84" name="直接连接符 183"/>
            <p:cNvSpPr/>
            <p:nvPr/>
          </p:nvSpPr>
          <p:spPr>
            <a:xfrm flipV="1">
              <a:off x="316" y="-3"/>
              <a:ext cx="90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cxnSp>
        <p:nvCxnSpPr>
          <p:cNvPr id="185" name="直接连接符 184"/>
          <p:cNvCxnSpPr>
            <a:stCxn id="174" idx="6"/>
            <a:endCxn id="179" idx="2"/>
          </p:cNvCxnSpPr>
          <p:nvPr/>
        </p:nvCxnSpPr>
        <p:spPr>
          <a:xfrm>
            <a:off x="5086350" y="1960880"/>
            <a:ext cx="2254250" cy="42227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86" name="文本框 109"/>
          <p:cNvSpPr txBox="1">
            <a:spLocks noChangeArrowheads="1"/>
          </p:cNvSpPr>
          <p:nvPr/>
        </p:nvSpPr>
        <p:spPr bwMode="auto">
          <a:xfrm>
            <a:off x="6605905" y="2310130"/>
            <a:ext cx="387350" cy="36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dirty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5851525" y="4062730"/>
            <a:ext cx="517525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rPr>
              <a:t>13</a:t>
            </a: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4548505" y="56502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b="1" kern="0" noProof="1" smtClean="0">
                <a:solidFill>
                  <a:srgbClr val="000000"/>
                </a:solidFill>
                <a:latin typeface="Times New Roman" panose="02020603050405020304" pitchFamily="2" charset="0"/>
              </a:rPr>
              <a:t>14</a:t>
            </a: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189" name="直接连接符 188"/>
          <p:cNvCxnSpPr>
            <a:stCxn id="174" idx="6"/>
            <a:endCxn id="188" idx="2"/>
          </p:cNvCxnSpPr>
          <p:nvPr/>
        </p:nvCxnSpPr>
        <p:spPr>
          <a:xfrm>
            <a:off x="2308225" y="5307330"/>
            <a:ext cx="2240280" cy="6731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90" name="直接连接符 189"/>
          <p:cNvCxnSpPr>
            <a:stCxn id="174" idx="6"/>
            <a:endCxn id="188" idx="2"/>
          </p:cNvCxnSpPr>
          <p:nvPr/>
        </p:nvCxnSpPr>
        <p:spPr>
          <a:xfrm>
            <a:off x="2295525" y="5980430"/>
            <a:ext cx="225298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91" name="直接连接符 190"/>
          <p:cNvCxnSpPr>
            <a:stCxn id="174" idx="6"/>
            <a:endCxn id="188" idx="2"/>
          </p:cNvCxnSpPr>
          <p:nvPr/>
        </p:nvCxnSpPr>
        <p:spPr>
          <a:xfrm flipV="1">
            <a:off x="2308225" y="6000750"/>
            <a:ext cx="2187575" cy="58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92" name="直接连接符 191"/>
          <p:cNvCxnSpPr>
            <a:stCxn id="163" idx="6"/>
            <a:endCxn id="187" idx="1"/>
          </p:cNvCxnSpPr>
          <p:nvPr/>
        </p:nvCxnSpPr>
        <p:spPr>
          <a:xfrm>
            <a:off x="5064125" y="1941830"/>
            <a:ext cx="863600" cy="226822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93" name="直接连接符 192"/>
          <p:cNvCxnSpPr>
            <a:stCxn id="174" idx="6"/>
            <a:endCxn id="187" idx="1"/>
          </p:cNvCxnSpPr>
          <p:nvPr/>
        </p:nvCxnSpPr>
        <p:spPr>
          <a:xfrm>
            <a:off x="5064125" y="3900805"/>
            <a:ext cx="863600" cy="23622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94" name="文本框 120"/>
          <p:cNvSpPr txBox="1">
            <a:spLocks noChangeArrowheads="1"/>
          </p:cNvSpPr>
          <p:nvPr/>
        </p:nvSpPr>
        <p:spPr bwMode="auto">
          <a:xfrm>
            <a:off x="5464175" y="3787775"/>
            <a:ext cx="38735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195" name="文本框 128"/>
          <p:cNvSpPr txBox="1">
            <a:spLocks noChangeArrowheads="1"/>
          </p:cNvSpPr>
          <p:nvPr/>
        </p:nvSpPr>
        <p:spPr bwMode="auto">
          <a:xfrm>
            <a:off x="3416300" y="5746750"/>
            <a:ext cx="38735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∨</a:t>
            </a:r>
            <a:endParaRPr lang="en-US" altLang="zh-CN" b="1" kern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7439025" y="4056380"/>
            <a:ext cx="516255" cy="517525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199" name="直接连接符 198"/>
          <p:cNvCxnSpPr>
            <a:stCxn id="187" idx="7"/>
            <a:endCxn id="228" idx="1"/>
          </p:cNvCxnSpPr>
          <p:nvPr/>
        </p:nvCxnSpPr>
        <p:spPr>
          <a:xfrm>
            <a:off x="6293485" y="4138295"/>
            <a:ext cx="1168400" cy="17653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00" name="文本框 136"/>
          <p:cNvSpPr txBox="1">
            <a:spLocks noChangeArrowheads="1"/>
          </p:cNvSpPr>
          <p:nvPr/>
        </p:nvSpPr>
        <p:spPr bwMode="auto">
          <a:xfrm>
            <a:off x="6782435" y="4275455"/>
            <a:ext cx="35560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432040" y="5678170"/>
            <a:ext cx="516255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03" name="直接连接符 202"/>
          <p:cNvCxnSpPr>
            <a:endCxn id="201" idx="2"/>
          </p:cNvCxnSpPr>
          <p:nvPr/>
        </p:nvCxnSpPr>
        <p:spPr>
          <a:xfrm>
            <a:off x="6364605" y="4396105"/>
            <a:ext cx="1067435" cy="153987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04" name="文本框 136"/>
          <p:cNvSpPr txBox="1">
            <a:spLocks noChangeArrowheads="1"/>
          </p:cNvSpPr>
          <p:nvPr/>
        </p:nvSpPr>
        <p:spPr bwMode="auto">
          <a:xfrm>
            <a:off x="6819265" y="5543550"/>
            <a:ext cx="35560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dirty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1790700" y="247650"/>
            <a:ext cx="516255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06" name="直接连接符 205"/>
          <p:cNvCxnSpPr>
            <a:stCxn id="205" idx="6"/>
            <a:endCxn id="163" idx="2"/>
          </p:cNvCxnSpPr>
          <p:nvPr/>
        </p:nvCxnSpPr>
        <p:spPr>
          <a:xfrm>
            <a:off x="2306955" y="506730"/>
            <a:ext cx="2241550" cy="136207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07" name="椭圆 206"/>
          <p:cNvSpPr/>
          <p:nvPr/>
        </p:nvSpPr>
        <p:spPr>
          <a:xfrm>
            <a:off x="2840355" y="1765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3692525" y="176530"/>
            <a:ext cx="516255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09" name="直接连接符 208"/>
          <p:cNvCxnSpPr>
            <a:stCxn id="207" idx="5"/>
            <a:endCxn id="163" idx="2"/>
          </p:cNvCxnSpPr>
          <p:nvPr/>
        </p:nvCxnSpPr>
        <p:spPr>
          <a:xfrm>
            <a:off x="3279775" y="615950"/>
            <a:ext cx="1268730" cy="125222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0" name="直接连接符 209"/>
          <p:cNvCxnSpPr>
            <a:stCxn id="208" idx="4"/>
            <a:endCxn id="163" idx="2"/>
          </p:cNvCxnSpPr>
          <p:nvPr/>
        </p:nvCxnSpPr>
        <p:spPr>
          <a:xfrm>
            <a:off x="3949700" y="692150"/>
            <a:ext cx="598805" cy="117602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11" name="弧形 210"/>
          <p:cNvSpPr/>
          <p:nvPr/>
        </p:nvSpPr>
        <p:spPr>
          <a:xfrm rot="16517672">
            <a:off x="3787140" y="1710690"/>
            <a:ext cx="1182370" cy="749300"/>
          </a:xfrm>
          <a:prstGeom prst="arc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2" name="弧形 211"/>
          <p:cNvSpPr/>
          <p:nvPr/>
        </p:nvSpPr>
        <p:spPr>
          <a:xfrm rot="12826007">
            <a:off x="3961130" y="3602355"/>
            <a:ext cx="464820" cy="642620"/>
          </a:xfrm>
          <a:prstGeom prst="arc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3" name="弧形 212"/>
          <p:cNvSpPr/>
          <p:nvPr/>
        </p:nvSpPr>
        <p:spPr>
          <a:xfrm rot="12826007">
            <a:off x="3914775" y="5591175"/>
            <a:ext cx="466725" cy="642620"/>
          </a:xfrm>
          <a:prstGeom prst="arc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4" name="TextBox 18"/>
          <p:cNvSpPr txBox="1">
            <a:spLocks noChangeArrowheads="1"/>
          </p:cNvSpPr>
          <p:nvPr/>
        </p:nvSpPr>
        <p:spPr bwMode="auto">
          <a:xfrm>
            <a:off x="3713480" y="25273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C1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15" name="TextBox 109"/>
          <p:cNvSpPr txBox="1">
            <a:spLocks noChangeArrowheads="1"/>
          </p:cNvSpPr>
          <p:nvPr/>
        </p:nvSpPr>
        <p:spPr bwMode="auto">
          <a:xfrm>
            <a:off x="2840355" y="26035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C2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16" name="TextBox 115"/>
          <p:cNvSpPr txBox="1">
            <a:spLocks noChangeArrowheads="1"/>
          </p:cNvSpPr>
          <p:nvPr/>
        </p:nvSpPr>
        <p:spPr bwMode="auto">
          <a:xfrm>
            <a:off x="1840230" y="32385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C3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17" name="TextBox 120"/>
          <p:cNvSpPr txBox="1">
            <a:spLocks noChangeArrowheads="1"/>
          </p:cNvSpPr>
          <p:nvPr/>
        </p:nvSpPr>
        <p:spPr bwMode="auto">
          <a:xfrm>
            <a:off x="1831975" y="1044575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C4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18" name="TextBox 122"/>
          <p:cNvSpPr txBox="1">
            <a:spLocks noChangeArrowheads="1"/>
          </p:cNvSpPr>
          <p:nvPr/>
        </p:nvSpPr>
        <p:spPr bwMode="auto">
          <a:xfrm>
            <a:off x="1840230" y="1692275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C5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19" name="TextBox 128"/>
          <p:cNvSpPr txBox="1">
            <a:spLocks noChangeArrowheads="1"/>
          </p:cNvSpPr>
          <p:nvPr/>
        </p:nvSpPr>
        <p:spPr bwMode="auto">
          <a:xfrm>
            <a:off x="1831975" y="234950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C6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20" name="TextBox 130"/>
          <p:cNvSpPr txBox="1">
            <a:spLocks noChangeArrowheads="1"/>
          </p:cNvSpPr>
          <p:nvPr/>
        </p:nvSpPr>
        <p:spPr bwMode="auto">
          <a:xfrm>
            <a:off x="1831975" y="306070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C7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21" name="TextBox 136"/>
          <p:cNvSpPr txBox="1">
            <a:spLocks noChangeArrowheads="1"/>
          </p:cNvSpPr>
          <p:nvPr/>
        </p:nvSpPr>
        <p:spPr bwMode="auto">
          <a:xfrm>
            <a:off x="1831975" y="370840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C8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22" name="TextBox 142"/>
          <p:cNvSpPr txBox="1">
            <a:spLocks noChangeArrowheads="1"/>
          </p:cNvSpPr>
          <p:nvPr/>
        </p:nvSpPr>
        <p:spPr bwMode="auto">
          <a:xfrm>
            <a:off x="1831975" y="435610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C9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23" name="TextBox 146"/>
          <p:cNvSpPr txBox="1">
            <a:spLocks noChangeArrowheads="1"/>
          </p:cNvSpPr>
          <p:nvPr/>
        </p:nvSpPr>
        <p:spPr bwMode="auto">
          <a:xfrm>
            <a:off x="1760855" y="5034280"/>
            <a:ext cx="638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C10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24" name="TextBox 150"/>
          <p:cNvSpPr txBox="1">
            <a:spLocks noChangeArrowheads="1"/>
          </p:cNvSpPr>
          <p:nvPr/>
        </p:nvSpPr>
        <p:spPr bwMode="auto">
          <a:xfrm>
            <a:off x="1760855" y="5724525"/>
            <a:ext cx="638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C11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25" name="TextBox 154"/>
          <p:cNvSpPr txBox="1">
            <a:spLocks noChangeArrowheads="1"/>
          </p:cNvSpPr>
          <p:nvPr/>
        </p:nvSpPr>
        <p:spPr bwMode="auto">
          <a:xfrm>
            <a:off x="1760855" y="6372225"/>
            <a:ext cx="638175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C12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26" name="TextBox 155"/>
          <p:cNvSpPr txBox="1">
            <a:spLocks noChangeArrowheads="1"/>
          </p:cNvSpPr>
          <p:nvPr/>
        </p:nvSpPr>
        <p:spPr bwMode="auto">
          <a:xfrm>
            <a:off x="7356475" y="105918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E1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27" name="TextBox 156"/>
          <p:cNvSpPr txBox="1">
            <a:spLocks noChangeArrowheads="1"/>
          </p:cNvSpPr>
          <p:nvPr/>
        </p:nvSpPr>
        <p:spPr bwMode="auto">
          <a:xfrm>
            <a:off x="7385050" y="213360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E2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28" name="TextBox 158"/>
          <p:cNvSpPr txBox="1">
            <a:spLocks noChangeArrowheads="1"/>
          </p:cNvSpPr>
          <p:nvPr/>
        </p:nvSpPr>
        <p:spPr bwMode="auto">
          <a:xfrm>
            <a:off x="7461885" y="4130675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E3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29" name="TextBox 159"/>
          <p:cNvSpPr txBox="1">
            <a:spLocks noChangeArrowheads="1"/>
          </p:cNvSpPr>
          <p:nvPr/>
        </p:nvSpPr>
        <p:spPr bwMode="auto">
          <a:xfrm>
            <a:off x="7461885" y="574675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E4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cxnSp>
        <p:nvCxnSpPr>
          <p:cNvPr id="230" name="直接连接符 229"/>
          <p:cNvCxnSpPr>
            <a:stCxn id="188" idx="6"/>
            <a:endCxn id="198" idx="2"/>
          </p:cNvCxnSpPr>
          <p:nvPr/>
        </p:nvCxnSpPr>
        <p:spPr>
          <a:xfrm flipV="1">
            <a:off x="5064125" y="4314825"/>
            <a:ext cx="2374900" cy="15932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直接连接符 230"/>
          <p:cNvSpPr/>
          <p:nvPr/>
        </p:nvSpPr>
        <p:spPr bwMode="auto">
          <a:xfrm rot="20280000" flipV="1">
            <a:off x="6052820" y="5085080"/>
            <a:ext cx="111125" cy="17653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 kern="0" noProof="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2" name="直接连接符 231"/>
          <p:cNvSpPr/>
          <p:nvPr/>
        </p:nvSpPr>
        <p:spPr bwMode="auto">
          <a:xfrm rot="20280000">
            <a:off x="6149340" y="5012055"/>
            <a:ext cx="280670" cy="17653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 kern="0" noProof="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3" name="直接连接符 232"/>
          <p:cNvSpPr/>
          <p:nvPr/>
        </p:nvSpPr>
        <p:spPr bwMode="auto">
          <a:xfrm rot="20280000" flipV="1">
            <a:off x="6414135" y="4936490"/>
            <a:ext cx="111125" cy="17653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 kern="0" noProof="1">
              <a:solidFill>
                <a:srgbClr val="000000"/>
              </a:solidFill>
              <a:latin typeface="Arial" panose="020B0604020202020204"/>
            </a:endParaRPr>
          </a:p>
        </p:txBody>
      </p:sp>
      <p:cxnSp>
        <p:nvCxnSpPr>
          <p:cNvPr id="234" name="直接连接符 233"/>
          <p:cNvCxnSpPr>
            <a:stCxn id="188" idx="6"/>
            <a:endCxn id="201" idx="2"/>
          </p:cNvCxnSpPr>
          <p:nvPr/>
        </p:nvCxnSpPr>
        <p:spPr>
          <a:xfrm>
            <a:off x="5064125" y="5908040"/>
            <a:ext cx="2367915" cy="279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6"/>
          <p:cNvSpPr/>
          <p:nvPr/>
        </p:nvSpPr>
        <p:spPr>
          <a:xfrm>
            <a:off x="81915" y="70485"/>
            <a:ext cx="1565275" cy="65824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原因：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C1—1≤a	    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C2—a≤100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C3—1≤b	    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C4—b≤100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C5—1≤c	    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C6—c≤100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C7—a+b&gt;c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C8—b+c&gt;a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C9—c+a&gt;b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4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C10—</a:t>
            </a:r>
            <a:r>
              <a:rPr lang="en-US" altLang="zh-CN" sz="14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a</a:t>
            </a:r>
            <a:r>
              <a:rPr lang="en-US" altLang="zh-CN" sz="14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4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+b</a:t>
            </a:r>
            <a:r>
              <a:rPr lang="en-US" altLang="zh-CN" sz="14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4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=c</a:t>
            </a:r>
            <a:r>
              <a:rPr lang="en-US" altLang="zh-CN" sz="14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sz="1400" b="1">
              <a:solidFill>
                <a:srgbClr val="00000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4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C11—</a:t>
            </a:r>
            <a:r>
              <a:rPr lang="en-US" altLang="zh-CN" sz="14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b</a:t>
            </a:r>
            <a:r>
              <a:rPr lang="en-US" altLang="zh-CN" sz="14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4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+c</a:t>
            </a:r>
            <a:r>
              <a:rPr lang="en-US" altLang="zh-CN" sz="14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4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=a</a:t>
            </a:r>
            <a:r>
              <a:rPr lang="en-US" altLang="zh-CN" sz="14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sz="1400" b="1">
              <a:solidFill>
                <a:srgbClr val="00000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4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C12—</a:t>
            </a:r>
            <a:r>
              <a:rPr lang="en-US" altLang="zh-CN" sz="14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c</a:t>
            </a:r>
            <a:r>
              <a:rPr lang="en-US" altLang="zh-CN" sz="14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4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+a</a:t>
            </a:r>
            <a:r>
              <a:rPr lang="en-US" altLang="zh-CN" sz="14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4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=b</a:t>
            </a:r>
            <a:r>
              <a:rPr lang="en-US" altLang="zh-CN" sz="14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  <a:sym typeface="+mn-ea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结果：</a:t>
            </a:r>
            <a:endParaRPr lang="en-US" altLang="zh-CN" sz="14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E1—输入无效</a:t>
            </a:r>
            <a:endParaRPr lang="en-US" altLang="zh-CN" sz="14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E2—非三角形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E3—</a:t>
            </a:r>
            <a:r>
              <a:rPr lang="zh-CN" altLang="en-US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一般</a:t>
            </a: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三角形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E4—</a:t>
            </a:r>
            <a:r>
              <a:rPr lang="zh-CN" altLang="en-US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直角</a:t>
            </a: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三角形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  <a:sym typeface="+mn-ea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中间结果：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11—输入有效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12—符合三角形一般规则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 b="1">
                <a:solidFill>
                  <a:srgbClr val="C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13—可以构成三角形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14—符合直角三角形一般规则</a:t>
            </a:r>
            <a:endParaRPr lang="en-US" altLang="zh-CN" sz="14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3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3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bldLvl="0" animBg="1"/>
      <p:bldP spid="211" grpId="0" bldLvl="0" animBg="1"/>
      <p:bldP spid="167" grpId="0"/>
      <p:bldP spid="174" grpId="0" bldLvl="0" animBg="1"/>
      <p:bldP spid="212" grpId="0" bldLvl="0" animBg="1"/>
      <p:bldP spid="178" grpId="0"/>
      <p:bldP spid="186" grpId="0"/>
      <p:bldP spid="187" grpId="0" bldLvl="0" animBg="1"/>
      <p:bldP spid="194" grpId="0"/>
      <p:bldP spid="188" grpId="0" bldLvl="0" animBg="1"/>
      <p:bldP spid="213" grpId="0" bldLvl="0" animBg="1"/>
      <p:bldP spid="195" grpId="0"/>
      <p:bldP spid="200" grpId="0"/>
      <p:bldP spid="2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2289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/>
          <a:lstStyle/>
          <a:p>
            <a:pPr algn="l"/>
            <a:r>
              <a:rPr lang="en-US" altLang="zh-CN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因果图分析</a:t>
            </a:r>
            <a:endParaRPr lang="en-US" altLang="zh-CN" smtClean="0"/>
          </a:p>
        </p:txBody>
      </p:sp>
      <p:sp>
        <p:nvSpPr>
          <p:cNvPr id="12291" name="矩形 12290"/>
          <p:cNvSpPr>
            <a:spLocks noRot="1"/>
          </p:cNvSpPr>
          <p:nvPr/>
        </p:nvSpPr>
        <p:spPr>
          <a:xfrm>
            <a:off x="323850" y="1052513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742950" indent="-74295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+mj-ea"/>
              <a:buAutoNum type="circleNumDbPlain" startAt="3"/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在因果图上使用标准的符号标明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约束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条件</a:t>
            </a:r>
            <a:endParaRPr lang="zh-CN" altLang="en-US" sz="3600" b="1" dirty="0"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输入状态相互之间可能存在某些依赖关系，称为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约束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2292" name="组合 12291"/>
          <p:cNvGrpSpPr/>
          <p:nvPr/>
        </p:nvGrpSpPr>
        <p:grpSpPr bwMode="auto">
          <a:xfrm>
            <a:off x="323850" y="3746500"/>
            <a:ext cx="8343900" cy="2419350"/>
            <a:chOff x="0" y="0"/>
            <a:chExt cx="5031" cy="1435"/>
          </a:xfrm>
        </p:grpSpPr>
        <p:grpSp>
          <p:nvGrpSpPr>
            <p:cNvPr id="11269" name="组合 12292"/>
            <p:cNvGrpSpPr/>
            <p:nvPr/>
          </p:nvGrpSpPr>
          <p:grpSpPr bwMode="auto">
            <a:xfrm>
              <a:off x="84" y="0"/>
              <a:ext cx="717" cy="1063"/>
              <a:chOff x="0" y="0"/>
              <a:chExt cx="717" cy="1063"/>
            </a:xfrm>
          </p:grpSpPr>
          <p:sp>
            <p:nvSpPr>
              <p:cNvPr id="11299" name="椭圆 12293"/>
              <p:cNvSpPr>
                <a:spLocks noChangeArrowheads="1"/>
              </p:cNvSpPr>
              <p:nvPr/>
            </p:nvSpPr>
            <p:spPr bwMode="auto">
              <a:xfrm>
                <a:off x="406" y="106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0" name="椭圆 12294"/>
              <p:cNvSpPr>
                <a:spLocks noChangeArrowheads="1"/>
              </p:cNvSpPr>
              <p:nvPr/>
            </p:nvSpPr>
            <p:spPr bwMode="auto">
              <a:xfrm>
                <a:off x="406" y="874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1" name="任意多边形 12295"/>
              <p:cNvSpPr/>
              <p:nvPr/>
            </p:nvSpPr>
            <p:spPr bwMode="auto">
              <a:xfrm>
                <a:off x="210" y="190"/>
                <a:ext cx="196" cy="756"/>
              </a:xfrm>
              <a:custGeom>
                <a:avLst/>
                <a:gdLst>
                  <a:gd name="T0" fmla="*/ 196 w 196"/>
                  <a:gd name="T1" fmla="*/ 0 h 756"/>
                  <a:gd name="T2" fmla="*/ 28 w 196"/>
                  <a:gd name="T3" fmla="*/ 228 h 756"/>
                  <a:gd name="T4" fmla="*/ 28 w 196"/>
                  <a:gd name="T5" fmla="*/ 492 h 756"/>
                  <a:gd name="T6" fmla="*/ 196 w 196"/>
                  <a:gd name="T7" fmla="*/ 756 h 756"/>
                  <a:gd name="T8" fmla="*/ 0 w 196"/>
                  <a:gd name="T9" fmla="*/ 0 h 756"/>
                  <a:gd name="T10" fmla="*/ 196 w 196"/>
                  <a:gd name="T11" fmla="*/ 756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96" h="756">
                    <a:moveTo>
                      <a:pt x="196" y="0"/>
                    </a:moveTo>
                    <a:cubicBezTo>
                      <a:pt x="126" y="73"/>
                      <a:pt x="56" y="146"/>
                      <a:pt x="28" y="228"/>
                    </a:cubicBezTo>
                    <a:cubicBezTo>
                      <a:pt x="0" y="310"/>
                      <a:pt x="0" y="404"/>
                      <a:pt x="28" y="492"/>
                    </a:cubicBezTo>
                    <a:cubicBezTo>
                      <a:pt x="56" y="580"/>
                      <a:pt x="168" y="712"/>
                      <a:pt x="196" y="75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2" name="文本框 12296"/>
              <p:cNvSpPr txBox="1">
                <a:spLocks noChangeArrowheads="1"/>
              </p:cNvSpPr>
              <p:nvPr/>
            </p:nvSpPr>
            <p:spPr bwMode="auto">
              <a:xfrm>
                <a:off x="504" y="0"/>
                <a:ext cx="20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</a:rPr>
                  <a:t>a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endParaRPr>
              </a:p>
            </p:txBody>
          </p:sp>
          <p:sp>
            <p:nvSpPr>
              <p:cNvPr id="11303" name="文本框 12297"/>
              <p:cNvSpPr txBox="1">
                <a:spLocks noChangeArrowheads="1"/>
              </p:cNvSpPr>
              <p:nvPr/>
            </p:nvSpPr>
            <p:spPr bwMode="auto">
              <a:xfrm>
                <a:off x="504" y="792"/>
                <a:ext cx="21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</a:rPr>
                  <a:t>b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endParaRPr>
              </a:p>
            </p:txBody>
          </p:sp>
          <p:sp>
            <p:nvSpPr>
              <p:cNvPr id="11304" name="文本框 12298"/>
              <p:cNvSpPr txBox="1">
                <a:spLocks noChangeArrowheads="1"/>
              </p:cNvSpPr>
              <p:nvPr/>
            </p:nvSpPr>
            <p:spPr bwMode="auto">
              <a:xfrm>
                <a:off x="0" y="420"/>
                <a:ext cx="23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hlink"/>
                    </a:solidFill>
                    <a:latin typeface="Times New Roman" panose="02020603050405020304" pitchFamily="2" charset="0"/>
                  </a:rPr>
                  <a:t>E</a:t>
                </a:r>
                <a:endParaRPr lang="en-US" altLang="zh-CN" sz="2400" b="1">
                  <a:solidFill>
                    <a:schemeClr val="hlink"/>
                  </a:solidFill>
                  <a:latin typeface="Times New Roman" panose="02020603050405020304" pitchFamily="2" charset="0"/>
                </a:endParaRPr>
              </a:p>
            </p:txBody>
          </p:sp>
        </p:grpSp>
        <p:grpSp>
          <p:nvGrpSpPr>
            <p:cNvPr id="11270" name="组合 12299"/>
            <p:cNvGrpSpPr/>
            <p:nvPr/>
          </p:nvGrpSpPr>
          <p:grpSpPr bwMode="auto">
            <a:xfrm>
              <a:off x="1056" y="0"/>
              <a:ext cx="717" cy="1063"/>
              <a:chOff x="0" y="0"/>
              <a:chExt cx="717" cy="1063"/>
            </a:xfrm>
          </p:grpSpPr>
          <p:sp>
            <p:nvSpPr>
              <p:cNvPr id="11293" name="椭圆 12300"/>
              <p:cNvSpPr>
                <a:spLocks noChangeArrowheads="1"/>
              </p:cNvSpPr>
              <p:nvPr/>
            </p:nvSpPr>
            <p:spPr bwMode="auto">
              <a:xfrm>
                <a:off x="406" y="106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" name="椭圆 12301"/>
              <p:cNvSpPr>
                <a:spLocks noChangeArrowheads="1"/>
              </p:cNvSpPr>
              <p:nvPr/>
            </p:nvSpPr>
            <p:spPr bwMode="auto">
              <a:xfrm>
                <a:off x="406" y="874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5" name="任意多边形 12302"/>
              <p:cNvSpPr/>
              <p:nvPr/>
            </p:nvSpPr>
            <p:spPr bwMode="auto">
              <a:xfrm>
                <a:off x="210" y="190"/>
                <a:ext cx="196" cy="756"/>
              </a:xfrm>
              <a:custGeom>
                <a:avLst/>
                <a:gdLst>
                  <a:gd name="T0" fmla="*/ 196 w 196"/>
                  <a:gd name="T1" fmla="*/ 0 h 756"/>
                  <a:gd name="T2" fmla="*/ 28 w 196"/>
                  <a:gd name="T3" fmla="*/ 228 h 756"/>
                  <a:gd name="T4" fmla="*/ 28 w 196"/>
                  <a:gd name="T5" fmla="*/ 492 h 756"/>
                  <a:gd name="T6" fmla="*/ 196 w 196"/>
                  <a:gd name="T7" fmla="*/ 756 h 756"/>
                  <a:gd name="T8" fmla="*/ 0 w 196"/>
                  <a:gd name="T9" fmla="*/ 0 h 756"/>
                  <a:gd name="T10" fmla="*/ 196 w 196"/>
                  <a:gd name="T11" fmla="*/ 756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96" h="756">
                    <a:moveTo>
                      <a:pt x="196" y="0"/>
                    </a:moveTo>
                    <a:cubicBezTo>
                      <a:pt x="126" y="73"/>
                      <a:pt x="56" y="146"/>
                      <a:pt x="28" y="228"/>
                    </a:cubicBezTo>
                    <a:cubicBezTo>
                      <a:pt x="0" y="310"/>
                      <a:pt x="0" y="404"/>
                      <a:pt x="28" y="492"/>
                    </a:cubicBezTo>
                    <a:cubicBezTo>
                      <a:pt x="56" y="580"/>
                      <a:pt x="168" y="712"/>
                      <a:pt x="196" y="75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6" name="文本框 12303"/>
              <p:cNvSpPr txBox="1">
                <a:spLocks noChangeArrowheads="1"/>
              </p:cNvSpPr>
              <p:nvPr/>
            </p:nvSpPr>
            <p:spPr bwMode="auto">
              <a:xfrm>
                <a:off x="504" y="0"/>
                <a:ext cx="20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</a:rPr>
                  <a:t>a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endParaRPr>
              </a:p>
            </p:txBody>
          </p:sp>
          <p:sp>
            <p:nvSpPr>
              <p:cNvPr id="11297" name="文本框 12304"/>
              <p:cNvSpPr txBox="1">
                <a:spLocks noChangeArrowheads="1"/>
              </p:cNvSpPr>
              <p:nvPr/>
            </p:nvSpPr>
            <p:spPr bwMode="auto">
              <a:xfrm>
                <a:off x="504" y="792"/>
                <a:ext cx="21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</a:rPr>
                  <a:t>b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endParaRPr>
              </a:p>
            </p:txBody>
          </p:sp>
          <p:sp>
            <p:nvSpPr>
              <p:cNvPr id="11298" name="文本框 12305"/>
              <p:cNvSpPr txBox="1">
                <a:spLocks noChangeArrowheads="1"/>
              </p:cNvSpPr>
              <p:nvPr/>
            </p:nvSpPr>
            <p:spPr bwMode="auto">
              <a:xfrm>
                <a:off x="0" y="420"/>
                <a:ext cx="18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hlink"/>
                    </a:solidFill>
                    <a:latin typeface="Times New Roman" panose="02020603050405020304" pitchFamily="2" charset="0"/>
                  </a:rPr>
                  <a:t>I</a:t>
                </a:r>
                <a:endParaRPr lang="en-US" altLang="zh-CN" sz="2400" b="1">
                  <a:solidFill>
                    <a:schemeClr val="hlink"/>
                  </a:solidFill>
                  <a:latin typeface="Times New Roman" panose="02020603050405020304" pitchFamily="2" charset="0"/>
                </a:endParaRPr>
              </a:p>
            </p:txBody>
          </p:sp>
        </p:grpSp>
        <p:sp>
          <p:nvSpPr>
            <p:cNvPr id="11271" name="文本框 12306"/>
            <p:cNvSpPr txBox="1">
              <a:spLocks noChangeArrowheads="1"/>
            </p:cNvSpPr>
            <p:nvPr/>
          </p:nvSpPr>
          <p:spPr bwMode="auto">
            <a:xfrm>
              <a:off x="0" y="1164"/>
              <a:ext cx="4884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49" charset="-122"/>
                </a:rPr>
                <a:t>(1) E(</a:t>
              </a:r>
              <a:r>
                <a:rPr lang="zh-CN" altLang="en-US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49" charset="-122"/>
                </a:rPr>
                <a:t>互斥</a:t>
              </a:r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49" charset="-122"/>
                </a:rPr>
                <a:t>)  (2) I(</a:t>
              </a:r>
              <a:r>
                <a:rPr lang="zh-CN" altLang="en-US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49" charset="-122"/>
                </a:rPr>
                <a:t>包含</a:t>
              </a:r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49" charset="-122"/>
                </a:rPr>
                <a:t>)  (3) O(</a:t>
              </a:r>
              <a:r>
                <a:rPr lang="zh-CN" altLang="en-US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49" charset="-122"/>
                </a:rPr>
                <a:t>唯一</a:t>
              </a:r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49" charset="-122"/>
                </a:rPr>
                <a:t>)  (4) R(</a:t>
              </a:r>
              <a:r>
                <a:rPr lang="zh-CN" altLang="en-US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49" charset="-122"/>
                </a:rPr>
                <a:t>要求</a:t>
              </a:r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49" charset="-122"/>
                </a:rPr>
                <a:t>)  (5) M(</a:t>
              </a:r>
              <a:r>
                <a:rPr lang="zh-CN" altLang="en-US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49" charset="-122"/>
                </a:rPr>
                <a:t>屏蔽</a:t>
              </a:r>
              <a:r>
                <a: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  <a:ea typeface="仿宋_GB2312" pitchFamily="49" charset="-122"/>
                </a:rPr>
                <a:t>)</a:t>
              </a:r>
              <a:endParaRPr lang="en-US" altLang="zh-CN" sz="2400" b="1">
                <a:solidFill>
                  <a:srgbClr val="2C1588"/>
                </a:solidFill>
                <a:latin typeface="Times New Roman" panose="02020603050405020304" pitchFamily="2" charset="0"/>
                <a:ea typeface="仿宋_GB2312" pitchFamily="49" charset="-122"/>
              </a:endParaRPr>
            </a:p>
          </p:txBody>
        </p:sp>
        <p:grpSp>
          <p:nvGrpSpPr>
            <p:cNvPr id="11272" name="组合 12307"/>
            <p:cNvGrpSpPr/>
            <p:nvPr/>
          </p:nvGrpSpPr>
          <p:grpSpPr bwMode="auto">
            <a:xfrm>
              <a:off x="2088" y="0"/>
              <a:ext cx="717" cy="1063"/>
              <a:chOff x="0" y="0"/>
              <a:chExt cx="717" cy="1063"/>
            </a:xfrm>
          </p:grpSpPr>
          <p:sp>
            <p:nvSpPr>
              <p:cNvPr id="11287" name="椭圆 12308"/>
              <p:cNvSpPr>
                <a:spLocks noChangeArrowheads="1"/>
              </p:cNvSpPr>
              <p:nvPr/>
            </p:nvSpPr>
            <p:spPr bwMode="auto">
              <a:xfrm>
                <a:off x="406" y="106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8" name="椭圆 12309"/>
              <p:cNvSpPr>
                <a:spLocks noChangeArrowheads="1"/>
              </p:cNvSpPr>
              <p:nvPr/>
            </p:nvSpPr>
            <p:spPr bwMode="auto">
              <a:xfrm>
                <a:off x="406" y="874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9" name="任意多边形 12310"/>
              <p:cNvSpPr/>
              <p:nvPr/>
            </p:nvSpPr>
            <p:spPr bwMode="auto">
              <a:xfrm>
                <a:off x="210" y="190"/>
                <a:ext cx="196" cy="756"/>
              </a:xfrm>
              <a:custGeom>
                <a:avLst/>
                <a:gdLst>
                  <a:gd name="T0" fmla="*/ 196 w 196"/>
                  <a:gd name="T1" fmla="*/ 0 h 756"/>
                  <a:gd name="T2" fmla="*/ 28 w 196"/>
                  <a:gd name="T3" fmla="*/ 228 h 756"/>
                  <a:gd name="T4" fmla="*/ 28 w 196"/>
                  <a:gd name="T5" fmla="*/ 492 h 756"/>
                  <a:gd name="T6" fmla="*/ 196 w 196"/>
                  <a:gd name="T7" fmla="*/ 756 h 756"/>
                  <a:gd name="T8" fmla="*/ 0 w 196"/>
                  <a:gd name="T9" fmla="*/ 0 h 756"/>
                  <a:gd name="T10" fmla="*/ 196 w 196"/>
                  <a:gd name="T11" fmla="*/ 756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96" h="756">
                    <a:moveTo>
                      <a:pt x="196" y="0"/>
                    </a:moveTo>
                    <a:cubicBezTo>
                      <a:pt x="126" y="73"/>
                      <a:pt x="56" y="146"/>
                      <a:pt x="28" y="228"/>
                    </a:cubicBezTo>
                    <a:cubicBezTo>
                      <a:pt x="0" y="310"/>
                      <a:pt x="0" y="404"/>
                      <a:pt x="28" y="492"/>
                    </a:cubicBezTo>
                    <a:cubicBezTo>
                      <a:pt x="56" y="580"/>
                      <a:pt x="168" y="712"/>
                      <a:pt x="196" y="75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0" name="文本框 12311"/>
              <p:cNvSpPr txBox="1">
                <a:spLocks noChangeArrowheads="1"/>
              </p:cNvSpPr>
              <p:nvPr/>
            </p:nvSpPr>
            <p:spPr bwMode="auto">
              <a:xfrm>
                <a:off x="504" y="0"/>
                <a:ext cx="20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</a:rPr>
                  <a:t>a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endParaRPr>
              </a:p>
            </p:txBody>
          </p:sp>
          <p:sp>
            <p:nvSpPr>
              <p:cNvPr id="11291" name="文本框 12312"/>
              <p:cNvSpPr txBox="1">
                <a:spLocks noChangeArrowheads="1"/>
              </p:cNvSpPr>
              <p:nvPr/>
            </p:nvSpPr>
            <p:spPr bwMode="auto">
              <a:xfrm>
                <a:off x="504" y="792"/>
                <a:ext cx="21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</a:rPr>
                  <a:t>b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endParaRPr>
              </a:p>
            </p:txBody>
          </p:sp>
          <p:sp>
            <p:nvSpPr>
              <p:cNvPr id="11292" name="文本框 12313"/>
              <p:cNvSpPr txBox="1">
                <a:spLocks noChangeArrowheads="1"/>
              </p:cNvSpPr>
              <p:nvPr/>
            </p:nvSpPr>
            <p:spPr bwMode="auto">
              <a:xfrm>
                <a:off x="0" y="420"/>
                <a:ext cx="25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hlink"/>
                    </a:solidFill>
                    <a:latin typeface="Times New Roman" panose="02020603050405020304" pitchFamily="2" charset="0"/>
                  </a:rPr>
                  <a:t>O</a:t>
                </a:r>
                <a:endParaRPr lang="en-US" altLang="zh-CN" sz="2400" b="1">
                  <a:solidFill>
                    <a:schemeClr val="hlink"/>
                  </a:solidFill>
                  <a:latin typeface="Times New Roman" panose="02020603050405020304" pitchFamily="2" charset="0"/>
                </a:endParaRPr>
              </a:p>
            </p:txBody>
          </p:sp>
        </p:grpSp>
        <p:grpSp>
          <p:nvGrpSpPr>
            <p:cNvPr id="11273" name="组合 12314"/>
            <p:cNvGrpSpPr/>
            <p:nvPr/>
          </p:nvGrpSpPr>
          <p:grpSpPr bwMode="auto">
            <a:xfrm>
              <a:off x="3156" y="0"/>
              <a:ext cx="717" cy="1063"/>
              <a:chOff x="0" y="0"/>
              <a:chExt cx="717" cy="1063"/>
            </a:xfrm>
          </p:grpSpPr>
          <p:sp>
            <p:nvSpPr>
              <p:cNvPr id="11281" name="椭圆 12315"/>
              <p:cNvSpPr>
                <a:spLocks noChangeArrowheads="1"/>
              </p:cNvSpPr>
              <p:nvPr/>
            </p:nvSpPr>
            <p:spPr bwMode="auto">
              <a:xfrm>
                <a:off x="406" y="106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2" name="椭圆 12316"/>
              <p:cNvSpPr>
                <a:spLocks noChangeArrowheads="1"/>
              </p:cNvSpPr>
              <p:nvPr/>
            </p:nvSpPr>
            <p:spPr bwMode="auto">
              <a:xfrm>
                <a:off x="406" y="874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3" name="任意多边形 12317"/>
              <p:cNvSpPr/>
              <p:nvPr/>
            </p:nvSpPr>
            <p:spPr bwMode="auto">
              <a:xfrm>
                <a:off x="210" y="190"/>
                <a:ext cx="196" cy="756"/>
              </a:xfrm>
              <a:custGeom>
                <a:avLst/>
                <a:gdLst>
                  <a:gd name="T0" fmla="*/ 196 w 196"/>
                  <a:gd name="T1" fmla="*/ 0 h 756"/>
                  <a:gd name="T2" fmla="*/ 28 w 196"/>
                  <a:gd name="T3" fmla="*/ 228 h 756"/>
                  <a:gd name="T4" fmla="*/ 28 w 196"/>
                  <a:gd name="T5" fmla="*/ 492 h 756"/>
                  <a:gd name="T6" fmla="*/ 196 w 196"/>
                  <a:gd name="T7" fmla="*/ 756 h 756"/>
                  <a:gd name="T8" fmla="*/ 0 w 196"/>
                  <a:gd name="T9" fmla="*/ 0 h 756"/>
                  <a:gd name="T10" fmla="*/ 196 w 196"/>
                  <a:gd name="T11" fmla="*/ 756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96" h="756">
                    <a:moveTo>
                      <a:pt x="196" y="0"/>
                    </a:moveTo>
                    <a:cubicBezTo>
                      <a:pt x="126" y="73"/>
                      <a:pt x="56" y="146"/>
                      <a:pt x="28" y="228"/>
                    </a:cubicBezTo>
                    <a:cubicBezTo>
                      <a:pt x="0" y="310"/>
                      <a:pt x="0" y="404"/>
                      <a:pt x="28" y="492"/>
                    </a:cubicBezTo>
                    <a:cubicBezTo>
                      <a:pt x="56" y="580"/>
                      <a:pt x="168" y="712"/>
                      <a:pt x="196" y="75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4" name="文本框 12318"/>
              <p:cNvSpPr txBox="1">
                <a:spLocks noChangeArrowheads="1"/>
              </p:cNvSpPr>
              <p:nvPr/>
            </p:nvSpPr>
            <p:spPr bwMode="auto">
              <a:xfrm>
                <a:off x="504" y="0"/>
                <a:ext cx="20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</a:rPr>
                  <a:t>a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endParaRPr>
              </a:p>
            </p:txBody>
          </p:sp>
          <p:sp>
            <p:nvSpPr>
              <p:cNvPr id="11285" name="文本框 12319"/>
              <p:cNvSpPr txBox="1">
                <a:spLocks noChangeArrowheads="1"/>
              </p:cNvSpPr>
              <p:nvPr/>
            </p:nvSpPr>
            <p:spPr bwMode="auto">
              <a:xfrm>
                <a:off x="504" y="792"/>
                <a:ext cx="21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</a:rPr>
                  <a:t>b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endParaRPr>
              </a:p>
            </p:txBody>
          </p:sp>
          <p:sp>
            <p:nvSpPr>
              <p:cNvPr id="11286" name="文本框 12320"/>
              <p:cNvSpPr txBox="1">
                <a:spLocks noChangeArrowheads="1"/>
              </p:cNvSpPr>
              <p:nvPr/>
            </p:nvSpPr>
            <p:spPr bwMode="auto">
              <a:xfrm>
                <a:off x="0" y="420"/>
                <a:ext cx="24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hlink"/>
                    </a:solidFill>
                    <a:latin typeface="Times New Roman" panose="02020603050405020304" pitchFamily="2" charset="0"/>
                  </a:rPr>
                  <a:t>R</a:t>
                </a:r>
                <a:endParaRPr lang="en-US" altLang="zh-CN" sz="2400" b="1">
                  <a:solidFill>
                    <a:schemeClr val="hlink"/>
                  </a:solidFill>
                  <a:latin typeface="Times New Roman" panose="02020603050405020304" pitchFamily="2" charset="0"/>
                </a:endParaRPr>
              </a:p>
            </p:txBody>
          </p:sp>
        </p:grpSp>
        <p:grpSp>
          <p:nvGrpSpPr>
            <p:cNvPr id="11274" name="组合 12321"/>
            <p:cNvGrpSpPr/>
            <p:nvPr/>
          </p:nvGrpSpPr>
          <p:grpSpPr bwMode="auto">
            <a:xfrm>
              <a:off x="4251" y="0"/>
              <a:ext cx="780" cy="1063"/>
              <a:chOff x="0" y="0"/>
              <a:chExt cx="780" cy="1063"/>
            </a:xfrm>
          </p:grpSpPr>
          <p:sp>
            <p:nvSpPr>
              <p:cNvPr id="11275" name="椭圆 12322"/>
              <p:cNvSpPr>
                <a:spLocks noChangeArrowheads="1"/>
              </p:cNvSpPr>
              <p:nvPr/>
            </p:nvSpPr>
            <p:spPr bwMode="auto">
              <a:xfrm flipH="1">
                <a:off x="199" y="106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6" name="椭圆 12323"/>
              <p:cNvSpPr>
                <a:spLocks noChangeArrowheads="1"/>
              </p:cNvSpPr>
              <p:nvPr/>
            </p:nvSpPr>
            <p:spPr bwMode="auto">
              <a:xfrm flipH="1">
                <a:off x="199" y="874"/>
                <a:ext cx="120" cy="13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" name="任意多边形 12324"/>
              <p:cNvSpPr/>
              <p:nvPr/>
            </p:nvSpPr>
            <p:spPr bwMode="auto">
              <a:xfrm flipH="1">
                <a:off x="319" y="190"/>
                <a:ext cx="196" cy="756"/>
              </a:xfrm>
              <a:custGeom>
                <a:avLst/>
                <a:gdLst>
                  <a:gd name="T0" fmla="*/ 196 w 196"/>
                  <a:gd name="T1" fmla="*/ 0 h 756"/>
                  <a:gd name="T2" fmla="*/ 28 w 196"/>
                  <a:gd name="T3" fmla="*/ 228 h 756"/>
                  <a:gd name="T4" fmla="*/ 28 w 196"/>
                  <a:gd name="T5" fmla="*/ 492 h 756"/>
                  <a:gd name="T6" fmla="*/ 196 w 196"/>
                  <a:gd name="T7" fmla="*/ 756 h 756"/>
                  <a:gd name="T8" fmla="*/ 0 w 196"/>
                  <a:gd name="T9" fmla="*/ 0 h 756"/>
                  <a:gd name="T10" fmla="*/ 196 w 196"/>
                  <a:gd name="T11" fmla="*/ 756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96" h="756">
                    <a:moveTo>
                      <a:pt x="196" y="0"/>
                    </a:moveTo>
                    <a:cubicBezTo>
                      <a:pt x="126" y="73"/>
                      <a:pt x="56" y="146"/>
                      <a:pt x="28" y="228"/>
                    </a:cubicBezTo>
                    <a:cubicBezTo>
                      <a:pt x="0" y="310"/>
                      <a:pt x="0" y="404"/>
                      <a:pt x="28" y="492"/>
                    </a:cubicBezTo>
                    <a:cubicBezTo>
                      <a:pt x="56" y="580"/>
                      <a:pt x="168" y="712"/>
                      <a:pt x="196" y="75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文本框 12325"/>
              <p:cNvSpPr txBox="1">
                <a:spLocks noChangeArrowheads="1"/>
              </p:cNvSpPr>
              <p:nvPr/>
            </p:nvSpPr>
            <p:spPr bwMode="auto">
              <a:xfrm flipH="1">
                <a:off x="9" y="0"/>
                <a:ext cx="20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</a:rPr>
                  <a:t>a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endParaRPr>
              </a:p>
            </p:txBody>
          </p:sp>
          <p:sp>
            <p:nvSpPr>
              <p:cNvPr id="11279" name="文本框 12326"/>
              <p:cNvSpPr txBox="1">
                <a:spLocks noChangeArrowheads="1"/>
              </p:cNvSpPr>
              <p:nvPr/>
            </p:nvSpPr>
            <p:spPr bwMode="auto">
              <a:xfrm flipH="1">
                <a:off x="0" y="792"/>
                <a:ext cx="21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2C1588"/>
                    </a:solidFill>
                    <a:latin typeface="Times New Roman" panose="02020603050405020304" pitchFamily="2" charset="0"/>
                  </a:rPr>
                  <a:t>b</a:t>
                </a:r>
                <a:endParaRPr lang="en-US" altLang="zh-CN" sz="2400" b="1">
                  <a:solidFill>
                    <a:srgbClr val="2C1588"/>
                  </a:solidFill>
                  <a:latin typeface="Times New Roman" panose="02020603050405020304" pitchFamily="2" charset="0"/>
                </a:endParaRPr>
              </a:p>
            </p:txBody>
          </p:sp>
          <p:sp>
            <p:nvSpPr>
              <p:cNvPr id="11280" name="文本框 12327"/>
              <p:cNvSpPr txBox="1">
                <a:spLocks noChangeArrowheads="1"/>
              </p:cNvSpPr>
              <p:nvPr/>
            </p:nvSpPr>
            <p:spPr bwMode="auto">
              <a:xfrm flipH="1">
                <a:off x="496" y="408"/>
                <a:ext cx="28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hlink"/>
                    </a:solidFill>
                    <a:latin typeface="Times New Roman" panose="02020603050405020304" pitchFamily="2" charset="0"/>
                  </a:rPr>
                  <a:t>M</a:t>
                </a:r>
                <a:endParaRPr lang="en-US" altLang="zh-CN" sz="2400" b="1">
                  <a:solidFill>
                    <a:schemeClr val="hlink"/>
                  </a:solidFill>
                  <a:latin typeface="Times New Roman" panose="02020603050405020304" pitchFamily="2" charset="0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1337"/>
          <a:stretch>
            <a:fillRect/>
          </a:stretch>
        </p:blipFill>
        <p:spPr>
          <a:xfrm>
            <a:off x="4802505" y="397510"/>
            <a:ext cx="4057650" cy="3091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8" name="椭圆 237"/>
          <p:cNvSpPr/>
          <p:nvPr/>
        </p:nvSpPr>
        <p:spPr>
          <a:xfrm>
            <a:off x="1792605" y="9385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1779905" y="16116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1792605" y="22847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1779905" y="29578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1805305" y="36309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1792605" y="43040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1805305" y="49771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1792605" y="56502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1805305" y="62979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4548505" y="16116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rPr>
              <a:t>11</a:t>
            </a: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48" name="直接连接符 247"/>
          <p:cNvCxnSpPr>
            <a:stCxn id="238" idx="6"/>
            <a:endCxn id="247" idx="2"/>
          </p:cNvCxnSpPr>
          <p:nvPr/>
        </p:nvCxnSpPr>
        <p:spPr>
          <a:xfrm>
            <a:off x="2308225" y="1195705"/>
            <a:ext cx="2240280" cy="6731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9" name="直接连接符 248"/>
          <p:cNvCxnSpPr>
            <a:stCxn id="239" idx="6"/>
            <a:endCxn id="247" idx="2"/>
          </p:cNvCxnSpPr>
          <p:nvPr/>
        </p:nvCxnSpPr>
        <p:spPr>
          <a:xfrm>
            <a:off x="2295525" y="1868805"/>
            <a:ext cx="225298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50" name="直接连接符 249"/>
          <p:cNvCxnSpPr>
            <a:stCxn id="240" idx="6"/>
            <a:endCxn id="247" idx="2"/>
          </p:cNvCxnSpPr>
          <p:nvPr/>
        </p:nvCxnSpPr>
        <p:spPr>
          <a:xfrm flipV="1">
            <a:off x="2308225" y="1868805"/>
            <a:ext cx="2240280" cy="6731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51" name="文本框 90"/>
          <p:cNvSpPr txBox="1">
            <a:spLocks noChangeArrowheads="1"/>
          </p:cNvSpPr>
          <p:nvPr/>
        </p:nvSpPr>
        <p:spPr bwMode="auto">
          <a:xfrm>
            <a:off x="3677285" y="1268730"/>
            <a:ext cx="38735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7301230" y="989330"/>
            <a:ext cx="517525" cy="517525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53" name="直接连接符 252"/>
          <p:cNvCxnSpPr>
            <a:stCxn id="247" idx="6"/>
            <a:endCxn id="252" idx="2"/>
          </p:cNvCxnSpPr>
          <p:nvPr/>
        </p:nvCxnSpPr>
        <p:spPr>
          <a:xfrm flipV="1">
            <a:off x="5064125" y="1319530"/>
            <a:ext cx="2237105" cy="6223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54" name="组合 93"/>
          <p:cNvGrpSpPr/>
          <p:nvPr/>
        </p:nvGrpSpPr>
        <p:grpSpPr bwMode="auto">
          <a:xfrm rot="0">
            <a:off x="5916930" y="1534795"/>
            <a:ext cx="502920" cy="177800"/>
            <a:chOff x="0" y="0"/>
            <a:chExt cx="407" cy="136"/>
          </a:xfrm>
        </p:grpSpPr>
        <p:sp>
          <p:nvSpPr>
            <p:cNvPr id="255" name="直接连接符 254"/>
            <p:cNvSpPr/>
            <p:nvPr/>
          </p:nvSpPr>
          <p:spPr>
            <a:xfrm flipV="1">
              <a:off x="0" y="0"/>
              <a:ext cx="90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56" name="直接连接符 255"/>
            <p:cNvSpPr/>
            <p:nvPr/>
          </p:nvSpPr>
          <p:spPr>
            <a:xfrm>
              <a:off x="90" y="0"/>
              <a:ext cx="227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57" name="直接连接符 256"/>
            <p:cNvSpPr/>
            <p:nvPr/>
          </p:nvSpPr>
          <p:spPr>
            <a:xfrm flipV="1">
              <a:off x="317" y="0"/>
              <a:ext cx="90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sp>
        <p:nvSpPr>
          <p:cNvPr id="258" name="椭圆 257"/>
          <p:cNvSpPr/>
          <p:nvPr/>
        </p:nvSpPr>
        <p:spPr>
          <a:xfrm>
            <a:off x="4548505" y="36436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rPr>
              <a:t>12</a:t>
            </a: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59" name="直接连接符 258"/>
          <p:cNvCxnSpPr>
            <a:stCxn id="247" idx="6"/>
            <a:endCxn id="258" idx="2"/>
          </p:cNvCxnSpPr>
          <p:nvPr/>
        </p:nvCxnSpPr>
        <p:spPr>
          <a:xfrm>
            <a:off x="2308225" y="3300730"/>
            <a:ext cx="2240280" cy="6731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60" name="直接连接符 259"/>
          <p:cNvCxnSpPr>
            <a:stCxn id="247" idx="6"/>
            <a:endCxn id="258" idx="2"/>
          </p:cNvCxnSpPr>
          <p:nvPr/>
        </p:nvCxnSpPr>
        <p:spPr>
          <a:xfrm>
            <a:off x="2295525" y="3973830"/>
            <a:ext cx="225298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61" name="直接连接符 260"/>
          <p:cNvCxnSpPr>
            <a:stCxn id="247" idx="6"/>
            <a:endCxn id="258" idx="2"/>
          </p:cNvCxnSpPr>
          <p:nvPr/>
        </p:nvCxnSpPr>
        <p:spPr>
          <a:xfrm flipV="1">
            <a:off x="2308225" y="3984625"/>
            <a:ext cx="2187575" cy="59055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62" name="文本框 101"/>
          <p:cNvSpPr txBox="1">
            <a:spLocks noChangeArrowheads="1"/>
          </p:cNvSpPr>
          <p:nvPr/>
        </p:nvSpPr>
        <p:spPr bwMode="auto">
          <a:xfrm>
            <a:off x="3416300" y="3727450"/>
            <a:ext cx="38735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63" name="椭圆 262"/>
          <p:cNvSpPr/>
          <p:nvPr/>
        </p:nvSpPr>
        <p:spPr>
          <a:xfrm>
            <a:off x="7340600" y="2052955"/>
            <a:ext cx="516255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64" name="直接连接符 263"/>
          <p:cNvCxnSpPr>
            <a:stCxn id="258" idx="6"/>
            <a:endCxn id="263" idx="2"/>
          </p:cNvCxnSpPr>
          <p:nvPr/>
        </p:nvCxnSpPr>
        <p:spPr>
          <a:xfrm flipV="1">
            <a:off x="5064125" y="2310130"/>
            <a:ext cx="2276475" cy="159067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65" name="组合 104"/>
          <p:cNvGrpSpPr/>
          <p:nvPr/>
        </p:nvGrpSpPr>
        <p:grpSpPr bwMode="auto">
          <a:xfrm rot="20280000">
            <a:off x="6066790" y="2948940"/>
            <a:ext cx="502920" cy="176530"/>
            <a:chOff x="0" y="0"/>
            <a:chExt cx="407" cy="136"/>
          </a:xfrm>
        </p:grpSpPr>
        <p:sp>
          <p:nvSpPr>
            <p:cNvPr id="266" name="直接连接符 265"/>
            <p:cNvSpPr/>
            <p:nvPr/>
          </p:nvSpPr>
          <p:spPr>
            <a:xfrm flipV="1">
              <a:off x="0" y="-1"/>
              <a:ext cx="90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67" name="直接连接符 266"/>
            <p:cNvSpPr/>
            <p:nvPr/>
          </p:nvSpPr>
          <p:spPr>
            <a:xfrm>
              <a:off x="90" y="-1"/>
              <a:ext cx="227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68" name="直接连接符 267"/>
            <p:cNvSpPr/>
            <p:nvPr/>
          </p:nvSpPr>
          <p:spPr>
            <a:xfrm flipV="1">
              <a:off x="316" y="-3"/>
              <a:ext cx="90" cy="136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cxnSp>
        <p:nvCxnSpPr>
          <p:cNvPr id="269" name="直接连接符 268"/>
          <p:cNvCxnSpPr>
            <a:stCxn id="258" idx="6"/>
            <a:endCxn id="263" idx="2"/>
          </p:cNvCxnSpPr>
          <p:nvPr/>
        </p:nvCxnSpPr>
        <p:spPr>
          <a:xfrm>
            <a:off x="5086350" y="1960880"/>
            <a:ext cx="2254250" cy="42227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70" name="文本框 109"/>
          <p:cNvSpPr txBox="1">
            <a:spLocks noChangeArrowheads="1"/>
          </p:cNvSpPr>
          <p:nvPr/>
        </p:nvSpPr>
        <p:spPr bwMode="auto">
          <a:xfrm>
            <a:off x="6605905" y="2310130"/>
            <a:ext cx="387350" cy="36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dirty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71" name="椭圆 270"/>
          <p:cNvSpPr/>
          <p:nvPr/>
        </p:nvSpPr>
        <p:spPr>
          <a:xfrm>
            <a:off x="5851525" y="4062730"/>
            <a:ext cx="517525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rPr>
              <a:t>13</a:t>
            </a: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72" name="椭圆 271"/>
          <p:cNvSpPr/>
          <p:nvPr/>
        </p:nvSpPr>
        <p:spPr>
          <a:xfrm>
            <a:off x="4548505" y="56502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1400" b="1" kern="0" noProof="1" smtClean="0">
                <a:solidFill>
                  <a:srgbClr val="000000"/>
                </a:solidFill>
                <a:latin typeface="Times New Roman" panose="02020603050405020304" pitchFamily="2" charset="0"/>
              </a:rPr>
              <a:t>14</a:t>
            </a: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73" name="直接连接符 272"/>
          <p:cNvCxnSpPr>
            <a:stCxn id="258" idx="6"/>
            <a:endCxn id="272" idx="2"/>
          </p:cNvCxnSpPr>
          <p:nvPr/>
        </p:nvCxnSpPr>
        <p:spPr>
          <a:xfrm>
            <a:off x="2308225" y="5307330"/>
            <a:ext cx="2240280" cy="6731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74" name="直接连接符 273"/>
          <p:cNvCxnSpPr>
            <a:stCxn id="258" idx="6"/>
            <a:endCxn id="272" idx="2"/>
          </p:cNvCxnSpPr>
          <p:nvPr/>
        </p:nvCxnSpPr>
        <p:spPr>
          <a:xfrm>
            <a:off x="2295525" y="5980430"/>
            <a:ext cx="225298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75" name="直接连接符 274"/>
          <p:cNvCxnSpPr>
            <a:stCxn id="258" idx="6"/>
            <a:endCxn id="272" idx="2"/>
          </p:cNvCxnSpPr>
          <p:nvPr/>
        </p:nvCxnSpPr>
        <p:spPr>
          <a:xfrm flipV="1">
            <a:off x="2308225" y="6000750"/>
            <a:ext cx="2187575" cy="58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76" name="直接连接符 275"/>
          <p:cNvCxnSpPr>
            <a:stCxn id="247" idx="6"/>
            <a:endCxn id="271" idx="1"/>
          </p:cNvCxnSpPr>
          <p:nvPr/>
        </p:nvCxnSpPr>
        <p:spPr>
          <a:xfrm>
            <a:off x="5064125" y="1941830"/>
            <a:ext cx="863600" cy="226822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77" name="直接连接符 276"/>
          <p:cNvCxnSpPr>
            <a:stCxn id="258" idx="6"/>
            <a:endCxn id="271" idx="1"/>
          </p:cNvCxnSpPr>
          <p:nvPr/>
        </p:nvCxnSpPr>
        <p:spPr>
          <a:xfrm>
            <a:off x="5064125" y="3900805"/>
            <a:ext cx="863600" cy="23622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78" name="文本框 120"/>
          <p:cNvSpPr txBox="1">
            <a:spLocks noChangeArrowheads="1"/>
          </p:cNvSpPr>
          <p:nvPr/>
        </p:nvSpPr>
        <p:spPr bwMode="auto">
          <a:xfrm>
            <a:off x="5464175" y="3787775"/>
            <a:ext cx="38735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79" name="文本框 128"/>
          <p:cNvSpPr txBox="1">
            <a:spLocks noChangeArrowheads="1"/>
          </p:cNvSpPr>
          <p:nvPr/>
        </p:nvSpPr>
        <p:spPr bwMode="auto">
          <a:xfrm>
            <a:off x="3416300" y="5746750"/>
            <a:ext cx="38735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∨</a:t>
            </a:r>
            <a:endParaRPr lang="en-US" altLang="zh-CN" b="1" kern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80" name="左中括号 279"/>
          <p:cNvSpPr/>
          <p:nvPr/>
        </p:nvSpPr>
        <p:spPr>
          <a:xfrm>
            <a:off x="1565275" y="5197475"/>
            <a:ext cx="257175" cy="1368425"/>
          </a:xfrm>
          <a:prstGeom prst="leftBracket">
            <a:avLst/>
          </a:prstGeom>
          <a:noFill/>
          <a:ln w="9525" cap="flat" cmpd="sng" algn="ctr">
            <a:solidFill>
              <a:srgbClr val="FF0000"/>
            </a:solidFill>
            <a:prstDash val="dash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b="1" kern="0" noProof="1">
              <a:solidFill>
                <a:srgbClr val="FF0000"/>
              </a:solidFill>
              <a:latin typeface="Arial" panose="020B0604020202020204"/>
            </a:endParaRPr>
          </a:p>
        </p:txBody>
      </p:sp>
      <p:sp>
        <p:nvSpPr>
          <p:cNvPr id="281" name="文本框 130"/>
          <p:cNvSpPr txBox="1">
            <a:spLocks noChangeArrowheads="1"/>
          </p:cNvSpPr>
          <p:nvPr/>
        </p:nvSpPr>
        <p:spPr bwMode="auto">
          <a:xfrm>
            <a:off x="1117600" y="5705475"/>
            <a:ext cx="38735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E</a:t>
            </a:r>
            <a:endParaRPr lang="en-US" altLang="zh-CN" b="1" kern="0" dirty="0" smtClean="0">
              <a:solidFill>
                <a:srgbClr val="FF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7439025" y="4056380"/>
            <a:ext cx="516255" cy="517525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83" name="直接连接符 282"/>
          <p:cNvCxnSpPr>
            <a:stCxn id="271" idx="6"/>
            <a:endCxn id="282" idx="2"/>
          </p:cNvCxnSpPr>
          <p:nvPr/>
        </p:nvCxnSpPr>
        <p:spPr>
          <a:xfrm flipV="1">
            <a:off x="6369050" y="4314825"/>
            <a:ext cx="1069975" cy="571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84" name="文本框 136"/>
          <p:cNvSpPr txBox="1">
            <a:spLocks noChangeArrowheads="1"/>
          </p:cNvSpPr>
          <p:nvPr/>
        </p:nvSpPr>
        <p:spPr bwMode="auto">
          <a:xfrm>
            <a:off x="6782435" y="4275455"/>
            <a:ext cx="35560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7432040" y="5678170"/>
            <a:ext cx="516255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sz="1400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87" name="直接连接符 286"/>
          <p:cNvCxnSpPr>
            <a:endCxn id="285" idx="2"/>
          </p:cNvCxnSpPr>
          <p:nvPr/>
        </p:nvCxnSpPr>
        <p:spPr>
          <a:xfrm>
            <a:off x="6364605" y="4396105"/>
            <a:ext cx="1067435" cy="153987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88" name="文本框 136"/>
          <p:cNvSpPr txBox="1">
            <a:spLocks noChangeArrowheads="1"/>
          </p:cNvSpPr>
          <p:nvPr/>
        </p:nvSpPr>
        <p:spPr bwMode="auto">
          <a:xfrm>
            <a:off x="6819265" y="5543550"/>
            <a:ext cx="35560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rPr>
              <a:t>∧</a:t>
            </a:r>
            <a:endParaRPr lang="en-US" altLang="zh-CN" b="1" kern="0" dirty="0" smtClean="0">
              <a:solidFill>
                <a:srgbClr val="000000"/>
              </a:solidFill>
              <a:latin typeface="Times New Roman" panose="02020603050405020304" pitchFamily="2" charset="0"/>
              <a:sym typeface="宋体" panose="02010600030101010101" pitchFamily="2" charset="-122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790700" y="247650"/>
            <a:ext cx="516255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90" name="直接连接符 289"/>
          <p:cNvCxnSpPr>
            <a:stCxn id="289" idx="6"/>
            <a:endCxn id="247" idx="2"/>
          </p:cNvCxnSpPr>
          <p:nvPr/>
        </p:nvCxnSpPr>
        <p:spPr>
          <a:xfrm>
            <a:off x="2306955" y="506730"/>
            <a:ext cx="2241550" cy="136207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91" name="椭圆 290"/>
          <p:cNvSpPr/>
          <p:nvPr/>
        </p:nvSpPr>
        <p:spPr>
          <a:xfrm>
            <a:off x="2840355" y="176530"/>
            <a:ext cx="515620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3692525" y="176530"/>
            <a:ext cx="516255" cy="51562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CN" b="1" kern="0" noProof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cxnSp>
        <p:nvCxnSpPr>
          <p:cNvPr id="293" name="直接连接符 292"/>
          <p:cNvCxnSpPr>
            <a:stCxn id="291" idx="5"/>
            <a:endCxn id="247" idx="2"/>
          </p:cNvCxnSpPr>
          <p:nvPr/>
        </p:nvCxnSpPr>
        <p:spPr>
          <a:xfrm>
            <a:off x="3279775" y="615950"/>
            <a:ext cx="1268730" cy="125222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94" name="直接连接符 293"/>
          <p:cNvCxnSpPr>
            <a:stCxn id="292" idx="4"/>
            <a:endCxn id="247" idx="2"/>
          </p:cNvCxnSpPr>
          <p:nvPr/>
        </p:nvCxnSpPr>
        <p:spPr>
          <a:xfrm>
            <a:off x="3949700" y="692150"/>
            <a:ext cx="598805" cy="117602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95" name="弧形 294"/>
          <p:cNvSpPr/>
          <p:nvPr/>
        </p:nvSpPr>
        <p:spPr>
          <a:xfrm rot="16517672">
            <a:off x="3787140" y="1710690"/>
            <a:ext cx="1182370" cy="749300"/>
          </a:xfrm>
          <a:prstGeom prst="arc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6" name="弧形 295"/>
          <p:cNvSpPr/>
          <p:nvPr/>
        </p:nvSpPr>
        <p:spPr>
          <a:xfrm rot="12826007">
            <a:off x="3961130" y="3602355"/>
            <a:ext cx="464820" cy="642620"/>
          </a:xfrm>
          <a:prstGeom prst="arc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7" name="弧形 296"/>
          <p:cNvSpPr/>
          <p:nvPr/>
        </p:nvSpPr>
        <p:spPr>
          <a:xfrm rot="12826007">
            <a:off x="3914775" y="5591175"/>
            <a:ext cx="466725" cy="642620"/>
          </a:xfrm>
          <a:prstGeom prst="arc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8" name="TextBox 18"/>
          <p:cNvSpPr txBox="1">
            <a:spLocks noChangeArrowheads="1"/>
          </p:cNvSpPr>
          <p:nvPr/>
        </p:nvSpPr>
        <p:spPr bwMode="auto">
          <a:xfrm>
            <a:off x="3713480" y="25273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C1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99" name="TextBox 109"/>
          <p:cNvSpPr txBox="1">
            <a:spLocks noChangeArrowheads="1"/>
          </p:cNvSpPr>
          <p:nvPr/>
        </p:nvSpPr>
        <p:spPr bwMode="auto">
          <a:xfrm>
            <a:off x="2840355" y="26035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C2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0" name="TextBox 115"/>
          <p:cNvSpPr txBox="1">
            <a:spLocks noChangeArrowheads="1"/>
          </p:cNvSpPr>
          <p:nvPr/>
        </p:nvSpPr>
        <p:spPr bwMode="auto">
          <a:xfrm>
            <a:off x="1840230" y="32385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C3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1" name="TextBox 120"/>
          <p:cNvSpPr txBox="1">
            <a:spLocks noChangeArrowheads="1"/>
          </p:cNvSpPr>
          <p:nvPr/>
        </p:nvSpPr>
        <p:spPr bwMode="auto">
          <a:xfrm>
            <a:off x="1831975" y="1044575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C4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2" name="TextBox 122"/>
          <p:cNvSpPr txBox="1">
            <a:spLocks noChangeArrowheads="1"/>
          </p:cNvSpPr>
          <p:nvPr/>
        </p:nvSpPr>
        <p:spPr bwMode="auto">
          <a:xfrm>
            <a:off x="1840230" y="1692275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C5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3" name="TextBox 128"/>
          <p:cNvSpPr txBox="1">
            <a:spLocks noChangeArrowheads="1"/>
          </p:cNvSpPr>
          <p:nvPr/>
        </p:nvSpPr>
        <p:spPr bwMode="auto">
          <a:xfrm>
            <a:off x="1831975" y="234950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C6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4" name="TextBox 130"/>
          <p:cNvSpPr txBox="1">
            <a:spLocks noChangeArrowheads="1"/>
          </p:cNvSpPr>
          <p:nvPr/>
        </p:nvSpPr>
        <p:spPr bwMode="auto">
          <a:xfrm>
            <a:off x="1831975" y="306070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C7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5" name="TextBox 136"/>
          <p:cNvSpPr txBox="1">
            <a:spLocks noChangeArrowheads="1"/>
          </p:cNvSpPr>
          <p:nvPr/>
        </p:nvSpPr>
        <p:spPr bwMode="auto">
          <a:xfrm>
            <a:off x="1831975" y="370840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C8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6" name="TextBox 142"/>
          <p:cNvSpPr txBox="1">
            <a:spLocks noChangeArrowheads="1"/>
          </p:cNvSpPr>
          <p:nvPr/>
        </p:nvSpPr>
        <p:spPr bwMode="auto">
          <a:xfrm>
            <a:off x="1831975" y="435610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C9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7" name="TextBox 146"/>
          <p:cNvSpPr txBox="1">
            <a:spLocks noChangeArrowheads="1"/>
          </p:cNvSpPr>
          <p:nvPr/>
        </p:nvSpPr>
        <p:spPr bwMode="auto">
          <a:xfrm>
            <a:off x="1760855" y="5034280"/>
            <a:ext cx="638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C10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8" name="TextBox 150"/>
          <p:cNvSpPr txBox="1">
            <a:spLocks noChangeArrowheads="1"/>
          </p:cNvSpPr>
          <p:nvPr/>
        </p:nvSpPr>
        <p:spPr bwMode="auto">
          <a:xfrm>
            <a:off x="1760855" y="5724525"/>
            <a:ext cx="638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C11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09" name="TextBox 154"/>
          <p:cNvSpPr txBox="1">
            <a:spLocks noChangeArrowheads="1"/>
          </p:cNvSpPr>
          <p:nvPr/>
        </p:nvSpPr>
        <p:spPr bwMode="auto">
          <a:xfrm>
            <a:off x="1760855" y="6372225"/>
            <a:ext cx="638175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C12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10" name="TextBox 155"/>
          <p:cNvSpPr txBox="1">
            <a:spLocks noChangeArrowheads="1"/>
          </p:cNvSpPr>
          <p:nvPr/>
        </p:nvSpPr>
        <p:spPr bwMode="auto">
          <a:xfrm>
            <a:off x="7356475" y="105918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E1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11" name="TextBox 156"/>
          <p:cNvSpPr txBox="1">
            <a:spLocks noChangeArrowheads="1"/>
          </p:cNvSpPr>
          <p:nvPr/>
        </p:nvSpPr>
        <p:spPr bwMode="auto">
          <a:xfrm>
            <a:off x="7385050" y="213360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E2</a:t>
            </a:r>
            <a:endParaRPr lang="zh-CN" altLang="en-US" b="1" kern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12" name="TextBox 158"/>
          <p:cNvSpPr txBox="1">
            <a:spLocks noChangeArrowheads="1"/>
          </p:cNvSpPr>
          <p:nvPr/>
        </p:nvSpPr>
        <p:spPr bwMode="auto">
          <a:xfrm>
            <a:off x="7461885" y="4130675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E3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13" name="TextBox 159"/>
          <p:cNvSpPr txBox="1">
            <a:spLocks noChangeArrowheads="1"/>
          </p:cNvSpPr>
          <p:nvPr/>
        </p:nvSpPr>
        <p:spPr bwMode="auto">
          <a:xfrm>
            <a:off x="7461885" y="574675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E4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cxnSp>
        <p:nvCxnSpPr>
          <p:cNvPr id="314" name="直接连接符 313"/>
          <p:cNvCxnSpPr>
            <a:stCxn id="272" idx="6"/>
            <a:endCxn id="282" idx="2"/>
          </p:cNvCxnSpPr>
          <p:nvPr/>
        </p:nvCxnSpPr>
        <p:spPr>
          <a:xfrm flipV="1">
            <a:off x="5064125" y="4314825"/>
            <a:ext cx="2374900" cy="15932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直接连接符 314"/>
          <p:cNvSpPr/>
          <p:nvPr/>
        </p:nvSpPr>
        <p:spPr bwMode="auto">
          <a:xfrm rot="20280000" flipV="1">
            <a:off x="6052820" y="5085080"/>
            <a:ext cx="111125" cy="17653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 kern="0" noProof="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6" name="直接连接符 315"/>
          <p:cNvSpPr/>
          <p:nvPr/>
        </p:nvSpPr>
        <p:spPr bwMode="auto">
          <a:xfrm rot="20280000">
            <a:off x="6149340" y="5012055"/>
            <a:ext cx="280670" cy="17653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 kern="0" noProof="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7" name="直接连接符 316"/>
          <p:cNvSpPr/>
          <p:nvPr/>
        </p:nvSpPr>
        <p:spPr bwMode="auto">
          <a:xfrm rot="20280000" flipV="1">
            <a:off x="6414135" y="4936490"/>
            <a:ext cx="111125" cy="17653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 kern="0" noProof="1">
              <a:solidFill>
                <a:srgbClr val="000000"/>
              </a:solidFill>
              <a:latin typeface="Arial" panose="020B0604020202020204"/>
            </a:endParaRPr>
          </a:p>
        </p:txBody>
      </p:sp>
      <p:cxnSp>
        <p:nvCxnSpPr>
          <p:cNvPr id="318" name="直接连接符 317"/>
          <p:cNvCxnSpPr>
            <a:stCxn id="272" idx="6"/>
            <a:endCxn id="285" idx="2"/>
          </p:cNvCxnSpPr>
          <p:nvPr/>
        </p:nvCxnSpPr>
        <p:spPr>
          <a:xfrm>
            <a:off x="5064125" y="5908040"/>
            <a:ext cx="2367915" cy="279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连接符 318"/>
          <p:cNvCxnSpPr/>
          <p:nvPr/>
        </p:nvCxnSpPr>
        <p:spPr>
          <a:xfrm>
            <a:off x="1537970" y="5876290"/>
            <a:ext cx="268605" cy="349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>
            <a:spLocks noRot="1"/>
          </p:cNvSpPr>
          <p:nvPr/>
        </p:nvSpPr>
        <p:spPr>
          <a:xfrm>
            <a:off x="59055" y="921385"/>
            <a:ext cx="1709420" cy="3898265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原因：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C1—1≤a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C2—a≤100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C3—1≤b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C4—b≤100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C5—1≤c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C6—c≤100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C7—a+b&gt;c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C8—b+c&gt;a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C9—c+a&gt;b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C10—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a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+b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=c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sz="1600" b="1">
              <a:solidFill>
                <a:srgbClr val="00000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C11—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b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+c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=a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sz="1600" b="1">
              <a:solidFill>
                <a:srgbClr val="00000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C12—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c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+a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=b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sz="1600" b="1">
              <a:solidFill>
                <a:srgbClr val="000000"/>
              </a:solidFill>
              <a:uFillTx/>
              <a:ea typeface="微软雅黑" panose="020B0503020204020204" charset="-122"/>
              <a:cs typeface="+mn-ea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3233420" y="4441190"/>
            <a:ext cx="5478145" cy="936625"/>
          </a:xfrm>
          <a:prstGeom prst="wedgeRoundRectCallout">
            <a:avLst>
              <a:gd name="adj1" fmla="val -59609"/>
              <a:gd name="adj2" fmla="val 47355"/>
              <a:gd name="adj3" fmla="val 16667"/>
            </a:avLst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原因间约束的确定：需从最终用户角度出发，考虑对</a:t>
            </a:r>
            <a:r>
              <a:rPr lang="zh-CN" altLang="en-US" sz="2600" b="1">
                <a:solidFill>
                  <a:srgbClr val="66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用户输入的限制</a:t>
            </a:r>
            <a:endParaRPr lang="zh-CN" altLang="en-US" sz="2600" b="1">
              <a:solidFill>
                <a:srgbClr val="6600FF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bldLvl="0" animBg="1"/>
      <p:bldP spid="281" grpId="0"/>
      <p:bldP spid="2" grpId="0" bldLvl="0" animBg="1"/>
      <p:bldP spid="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5361"/>
          <p:cNvSpPr>
            <a:spLocks noGrp="1" noRot="1"/>
          </p:cNvSpPr>
          <p:nvPr>
            <p:ph type="title"/>
          </p:nvPr>
        </p:nvSpPr>
        <p:spPr>
          <a:xfrm>
            <a:off x="250825" y="44133"/>
            <a:ext cx="8540750" cy="1143000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kern="1200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3. </a:t>
            </a:r>
            <a:r>
              <a:rPr lang="zh-CN" altLang="en-US" kern="1200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判定表驱动</a:t>
            </a:r>
            <a:endParaRPr lang="zh-CN" altLang="en-US" kern="1200" spc="200">
              <a:solidFill>
                <a:srgbClr val="C00000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362" name="矩形 15362"/>
          <p:cNvSpPr>
            <a:spLocks noRot="1"/>
          </p:cNvSpPr>
          <p:nvPr/>
        </p:nvSpPr>
        <p:spPr>
          <a:xfrm>
            <a:off x="323850" y="980758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60045" indent="-360045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列出所有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条件桩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和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动作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桩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360045" indent="-360045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确定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规则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总数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华文新魏" panose="02010800040101010101" charset="-122"/>
            </a:endParaRPr>
          </a:p>
        </p:txBody>
      </p:sp>
      <p:sp>
        <p:nvSpPr>
          <p:cNvPr id="2" name="矩形 1"/>
          <p:cNvSpPr>
            <a:spLocks noRot="1"/>
          </p:cNvSpPr>
          <p:nvPr/>
        </p:nvSpPr>
        <p:spPr bwMode="auto">
          <a:xfrm>
            <a:off x="396875" y="2212975"/>
            <a:ext cx="3659505" cy="4577715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2060"/>
                </a:solidFill>
                <a:uFillTx/>
                <a:ea typeface="微软雅黑" panose="020B0503020204020204" charset="-122"/>
              </a:rPr>
              <a:t>条件桩：</a:t>
            </a:r>
            <a:endParaRPr lang="zh-CN" altLang="en-US" sz="2400" b="1">
              <a:solidFill>
                <a:srgbClr val="002060"/>
              </a:solidFill>
              <a:uFillTx/>
              <a:ea typeface="微软雅黑" panose="020B0503020204020204" charset="-122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C1—1≤a	C2—a≤100</a:t>
            </a:r>
            <a:endParaRPr lang="en-US" altLang="zh-CN" sz="24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C3—1≤b	C4—b≤100</a:t>
            </a:r>
            <a:endParaRPr lang="en-US" altLang="zh-CN" sz="24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C5—1≤c	C6—c≤100</a:t>
            </a:r>
            <a:endParaRPr lang="en-US" altLang="zh-CN" sz="24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C7—a+b&gt;c</a:t>
            </a:r>
            <a:endParaRPr lang="en-US" altLang="zh-CN" sz="24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C8—b+c&gt;a</a:t>
            </a:r>
            <a:endParaRPr lang="en-US" altLang="zh-CN" sz="24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C9—c+a&gt;b</a:t>
            </a:r>
            <a:endParaRPr lang="en-US" altLang="zh-CN" sz="24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C10—</a:t>
            </a: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a</a:t>
            </a:r>
            <a:r>
              <a:rPr lang="en-US" altLang="zh-CN" sz="24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+b</a:t>
            </a:r>
            <a:r>
              <a:rPr lang="en-US" altLang="zh-CN" sz="24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=c</a:t>
            </a:r>
            <a:r>
              <a:rPr lang="en-US" altLang="zh-CN" sz="24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sz="24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C11—</a:t>
            </a: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b</a:t>
            </a:r>
            <a:r>
              <a:rPr lang="en-US" altLang="zh-CN" sz="24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+c</a:t>
            </a:r>
            <a:r>
              <a:rPr lang="en-US" altLang="zh-CN" sz="24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=a</a:t>
            </a:r>
            <a:r>
              <a:rPr lang="en-US" altLang="zh-CN" sz="24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sz="24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C12—</a:t>
            </a: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c</a:t>
            </a:r>
            <a:r>
              <a:rPr lang="en-US" altLang="zh-CN" sz="24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+a</a:t>
            </a:r>
            <a:r>
              <a:rPr lang="en-US" altLang="zh-CN" sz="24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=b</a:t>
            </a:r>
            <a:r>
              <a:rPr lang="en-US" altLang="zh-CN" sz="2400" b="1" baseline="30000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zh-CN" altLang="en-US" sz="2400" b="1">
              <a:solidFill>
                <a:srgbClr val="002060"/>
              </a:solidFill>
              <a:uFillTx/>
              <a:ea typeface="微软雅黑" panose="020B0503020204020204" charset="-122"/>
            </a:endParaRPr>
          </a:p>
        </p:txBody>
      </p:sp>
      <p:sp>
        <p:nvSpPr>
          <p:cNvPr id="3" name="矩形 16413"/>
          <p:cNvSpPr>
            <a:spLocks noRot="1"/>
          </p:cNvSpPr>
          <p:nvPr/>
        </p:nvSpPr>
        <p:spPr bwMode="auto">
          <a:xfrm>
            <a:off x="4432935" y="2212975"/>
            <a:ext cx="3634740" cy="2336165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2060"/>
                </a:solidFill>
                <a:uFillTx/>
                <a:ea typeface="微软雅黑" panose="020B0503020204020204" charset="-122"/>
              </a:rPr>
              <a:t>动作桩：</a:t>
            </a:r>
            <a:endParaRPr lang="zh-CN" altLang="en-US" sz="2400" b="1">
              <a:latin typeface="Arial" panose="020B0604020202020204" pitchFamily="34" charset="0"/>
              <a:ea typeface="楷体_GB2312" pitchFamily="1" charset="-122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E1—</a:t>
            </a:r>
            <a:r>
              <a:rPr lang="zh-CN" altLang="en-US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输入无效</a:t>
            </a:r>
            <a:endParaRPr lang="en-US" altLang="zh-CN" sz="2400" b="1">
              <a:solidFill>
                <a:srgbClr val="002060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E2—</a:t>
            </a:r>
            <a:r>
              <a:rPr lang="zh-CN" altLang="en-US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非三角形</a:t>
            </a:r>
            <a:endParaRPr lang="en-US" altLang="zh-CN" sz="24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E3—</a:t>
            </a:r>
            <a:r>
              <a:rPr lang="zh-CN" altLang="en-US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一般</a:t>
            </a:r>
            <a:r>
              <a:rPr lang="zh-CN" altLang="en-US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三角形</a:t>
            </a:r>
            <a:endParaRPr lang="en-US" altLang="zh-CN" sz="24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</a:endParaRPr>
          </a:p>
          <a:p>
            <a: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E4—</a:t>
            </a:r>
            <a:r>
              <a:rPr lang="zh-CN" altLang="en-US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直角</a:t>
            </a:r>
            <a:r>
              <a:rPr lang="zh-CN" altLang="en-US" sz="2400" b="1">
                <a:solidFill>
                  <a:srgbClr val="00206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三角形</a:t>
            </a:r>
            <a:endParaRPr lang="en-US" altLang="zh-CN" sz="2400" b="1">
              <a:solidFill>
                <a:srgbClr val="002060"/>
              </a:solidFill>
              <a:uFillTx/>
              <a:ea typeface="微软雅黑" panose="020B0503020204020204" charset="-122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4510" y="1608455"/>
            <a:ext cx="2856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C00000"/>
                </a:solidFill>
              </a:rPr>
              <a:t>2</a:t>
            </a:r>
            <a:r>
              <a:rPr lang="en-US" altLang="zh-CN" sz="3200" b="1" baseline="50000">
                <a:solidFill>
                  <a:srgbClr val="C00000"/>
                </a:solidFill>
                <a:uFillTx/>
              </a:rPr>
              <a:t>12</a:t>
            </a:r>
            <a:r>
              <a:rPr lang="en-US" altLang="zh-CN" sz="3200" b="1">
                <a:solidFill>
                  <a:srgbClr val="C00000"/>
                </a:solidFill>
              </a:rPr>
              <a:t>=4096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pic>
        <p:nvPicPr>
          <p:cNvPr id="18436" name="图片 18435" descr="判定表驱动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413" y="4654233"/>
            <a:ext cx="4348030" cy="22031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流程图: 可选过程 4"/>
          <p:cNvSpPr/>
          <p:nvPr/>
        </p:nvSpPr>
        <p:spPr>
          <a:xfrm>
            <a:off x="2975610" y="4549775"/>
            <a:ext cx="1307465" cy="598805"/>
          </a:xfrm>
          <a:prstGeom prst="flowChartAlternateProcess">
            <a:avLst/>
          </a:prstGeom>
          <a:solidFill>
            <a:schemeClr val="tx1"/>
          </a:solidFill>
          <a:ln w="9525">
            <a:noFill/>
          </a:ln>
        </p:spPr>
        <p:txBody>
          <a:bodyPr anchor="t"/>
          <a:p>
            <a:pPr algn="ctr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+mj-ea"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原 因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7153275" y="3129280"/>
            <a:ext cx="1307465" cy="598805"/>
          </a:xfrm>
          <a:prstGeom prst="flowChartAlternateProcess">
            <a:avLst/>
          </a:prstGeom>
          <a:solidFill>
            <a:schemeClr val="tx1"/>
          </a:solidFill>
          <a:ln w="9525">
            <a:noFill/>
          </a:ln>
        </p:spPr>
        <p:txBody>
          <a:bodyPr anchor="t"/>
          <a:p>
            <a:pPr algn="ctr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+mj-ea"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 果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  <p:bldP spid="5" grpId="0" bldLvl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0242"/>
          <p:cNvSpPr>
            <a:spLocks noGrp="1" noRot="1"/>
          </p:cNvSpPr>
          <p:nvPr>
            <p:ph type="title"/>
          </p:nvPr>
        </p:nvSpPr>
        <p:spPr>
          <a:xfrm>
            <a:off x="250825" y="45403"/>
            <a:ext cx="8540750" cy="1143000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判定表驱动</a:t>
            </a:r>
            <a:endParaRPr lang="en-US" altLang="zh-CN" kern="1200" spc="200">
              <a:solidFill>
                <a:srgbClr val="C00000"/>
              </a:solidFill>
              <a:uFillTx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3" name="矩形 15362"/>
          <p:cNvSpPr>
            <a:spLocks noRot="1"/>
          </p:cNvSpPr>
          <p:nvPr/>
        </p:nvSpPr>
        <p:spPr>
          <a:xfrm>
            <a:off x="323850" y="980758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 startAt="3"/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填入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条件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项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和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charset="-122"/>
              </a:rPr>
              <a:t>动作项</a:t>
            </a:r>
            <a:endParaRPr lang="zh-CN" altLang="en-US" sz="3200" b="1" dirty="0" smtClean="0">
              <a:solidFill>
                <a:srgbClr val="FF0000"/>
              </a:solidFill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514350" indent="-51435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 startAt="3"/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对相似规则进行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合并化简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2" charset="0"/>
              <a:ea typeface="华文新魏" panose="02010800040101010101" charset="-122"/>
            </a:endParaRPr>
          </a:p>
        </p:txBody>
      </p:sp>
      <p:sp>
        <p:nvSpPr>
          <p:cNvPr id="19459" name="矩形 19458"/>
          <p:cNvSpPr>
            <a:spLocks noRot="1"/>
          </p:cNvSpPr>
          <p:nvPr/>
        </p:nvSpPr>
        <p:spPr>
          <a:xfrm>
            <a:off x="323850" y="2201545"/>
            <a:ext cx="4587875" cy="43237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anchor="t"/>
          <a:p>
            <a:pPr marL="609600" indent="-60960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0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规则的</a:t>
            </a: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合并化简</a:t>
            </a:r>
            <a:endParaRPr lang="zh-CN" altLang="en-US" sz="30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066800" lvl="1" indent="-60960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000000"/>
                </a:solidFill>
                <a:ea typeface="微软雅黑" panose="020B0503020204020204" charset="-122"/>
                <a:sym typeface="+mn-ea"/>
              </a:rPr>
              <a:t>将多条具有相同的动作，并且其条件项之间存在着极为相似的关系的规则</a:t>
            </a:r>
            <a:r>
              <a:rPr lang="zh-CN" altLang="en-US" sz="2800" b="1" dirty="0">
                <a:solidFill>
                  <a:schemeClr val="hlink"/>
                </a:solidFill>
                <a:ea typeface="微软雅黑" panose="020B0503020204020204" charset="-122"/>
                <a:sym typeface="+mn-ea"/>
              </a:rPr>
              <a:t>合并</a:t>
            </a:r>
            <a:endParaRPr lang="zh-CN" altLang="en-US" sz="2800" b="1" dirty="0">
              <a:solidFill>
                <a:schemeClr val="hlink"/>
              </a:solidFill>
              <a:ea typeface="微软雅黑" panose="020B0503020204020204" charset="-122"/>
              <a:sym typeface="+mn-ea"/>
            </a:endParaRPr>
          </a:p>
          <a:p>
            <a:pPr marL="1066800" lvl="1" indent="-60960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短横线“-”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：不关心条目，表示</a:t>
            </a:r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微软雅黑" panose="020B0503020204020204" charset="-122"/>
              </a:rPr>
              <a:t>条件</a:t>
            </a:r>
            <a:r>
              <a:rPr lang="zh-CN" altLang="en-US" sz="2800" b="1" dirty="0" smtClean="0">
                <a:solidFill>
                  <a:schemeClr val="hlink"/>
                </a:solidFill>
                <a:latin typeface="Arial" panose="020B0604020202020204" pitchFamily="34" charset="0"/>
                <a:ea typeface="微软雅黑" panose="020B0503020204020204" charset="-122"/>
              </a:rPr>
              <a:t>无关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aphicFrame>
        <p:nvGraphicFramePr>
          <p:cNvPr id="20482" name="内容占位符 20481"/>
          <p:cNvGraphicFramePr>
            <a:graphicFrameLocks noGrp="1"/>
          </p:cNvGraphicFramePr>
          <p:nvPr>
            <p:ph sz="quarter" idx="1"/>
            <p:custDataLst>
              <p:tags r:id="rId1"/>
            </p:custDataLst>
          </p:nvPr>
        </p:nvGraphicFramePr>
        <p:xfrm>
          <a:off x="5288096" y="2626995"/>
          <a:ext cx="1057275" cy="3535363"/>
        </p:xfrm>
        <a:graphic>
          <a:graphicData uri="http://schemas.openxmlformats.org/drawingml/2006/table">
            <a:tbl>
              <a:tblPr/>
              <a:tblGrid>
                <a:gridCol w="528638"/>
                <a:gridCol w="528637"/>
              </a:tblGrid>
              <a:tr h="70802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800" b="1" dirty="0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800" b="1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8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800" b="1" dirty="0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800" b="1" dirty="0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7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800" b="1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800" b="1" dirty="0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8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800" b="1">
                        <a:solidFill>
                          <a:schemeClr val="hlink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800" b="1" dirty="0">
                        <a:solidFill>
                          <a:schemeClr val="hlink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08025"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sz="2800" b="1"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sz="2800" b="1" dirty="0"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02" name="内容占位符 20501"/>
          <p:cNvGraphicFramePr>
            <a:graphicFrameLocks noGrp="1"/>
          </p:cNvGraphicFramePr>
          <p:nvPr>
            <p:ph sz="quarter" idx="2"/>
          </p:nvPr>
        </p:nvGraphicFramePr>
        <p:xfrm>
          <a:off x="7913821" y="2561908"/>
          <a:ext cx="674688" cy="3600450"/>
        </p:xfrm>
        <a:graphic>
          <a:graphicData uri="http://schemas.openxmlformats.org/drawingml/2006/table">
            <a:tbl>
              <a:tblPr/>
              <a:tblGrid>
                <a:gridCol w="674688"/>
              </a:tblGrid>
              <a:tr h="719138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Y</a:t>
                      </a:r>
                      <a:endParaRPr lang="en-US" altLang="zh-CN" sz="2800" b="1" dirty="0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N</a:t>
                      </a:r>
                      <a:endParaRPr lang="en-US" altLang="zh-CN" sz="2800" b="1" dirty="0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-</a:t>
                      </a:r>
                      <a:endParaRPr lang="en-US" altLang="zh-CN" sz="2800" b="1" dirty="0"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√</a:t>
                      </a:r>
                      <a:endParaRPr lang="en-US" altLang="zh-CN" sz="2800" b="1" dirty="0">
                        <a:solidFill>
                          <a:schemeClr val="hlink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19137"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sz="2800" dirty="0">
                        <a:ea typeface="微软雅黑" panose="020B0503020204020204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36" name="直接连接符 20535"/>
          <p:cNvSpPr/>
          <p:nvPr/>
        </p:nvSpPr>
        <p:spPr>
          <a:xfrm>
            <a:off x="6675571" y="4290695"/>
            <a:ext cx="1079500" cy="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 sz="3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4564380" y="45720"/>
            <a:ext cx="4579620" cy="2425700"/>
          </a:xfrm>
          <a:prstGeom prst="wedgeRoundRectCallout">
            <a:avLst>
              <a:gd name="adj1" fmla="val -65460"/>
              <a:gd name="adj2" fmla="val 52225"/>
              <a:gd name="adj3" fmla="val 16667"/>
            </a:avLst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对于输入条件过多的情况，可以一开始就考虑合并化简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必须通过“-”表示条件无关或者条件不适用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③ 合并化简的前提为动作项相同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19459" grpId="0" bldLvl="0" animBg="1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117600" y="176530"/>
            <a:ext cx="6984365" cy="6637020"/>
            <a:chOff x="1760" y="278"/>
            <a:chExt cx="10999" cy="10452"/>
          </a:xfrm>
        </p:grpSpPr>
        <p:sp>
          <p:nvSpPr>
            <p:cNvPr id="238" name="椭圆 237"/>
            <p:cNvSpPr/>
            <p:nvPr/>
          </p:nvSpPr>
          <p:spPr>
            <a:xfrm>
              <a:off x="2823" y="1478"/>
              <a:ext cx="812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altLang="zh-CN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239" name="椭圆 238"/>
            <p:cNvSpPr/>
            <p:nvPr/>
          </p:nvSpPr>
          <p:spPr>
            <a:xfrm>
              <a:off x="2803" y="2538"/>
              <a:ext cx="812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altLang="zh-CN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240" name="椭圆 239"/>
            <p:cNvSpPr/>
            <p:nvPr/>
          </p:nvSpPr>
          <p:spPr>
            <a:xfrm>
              <a:off x="2823" y="3598"/>
              <a:ext cx="812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altLang="zh-CN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241" name="椭圆 240"/>
            <p:cNvSpPr/>
            <p:nvPr/>
          </p:nvSpPr>
          <p:spPr>
            <a:xfrm>
              <a:off x="2803" y="4658"/>
              <a:ext cx="812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altLang="zh-CN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242" name="椭圆 241"/>
            <p:cNvSpPr/>
            <p:nvPr/>
          </p:nvSpPr>
          <p:spPr>
            <a:xfrm>
              <a:off x="2843" y="5718"/>
              <a:ext cx="812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altLang="zh-CN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>
              <a:off x="2823" y="6778"/>
              <a:ext cx="812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altLang="zh-CN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>
              <a:off x="2843" y="7838"/>
              <a:ext cx="812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245" name="椭圆 244"/>
            <p:cNvSpPr/>
            <p:nvPr/>
          </p:nvSpPr>
          <p:spPr>
            <a:xfrm>
              <a:off x="2823" y="8898"/>
              <a:ext cx="812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2843" y="9918"/>
              <a:ext cx="812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7163" y="2538"/>
              <a:ext cx="812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b="1" kern="0" noProof="1">
                  <a:solidFill>
                    <a:srgbClr val="000000"/>
                  </a:solidFill>
                  <a:latin typeface="Times New Roman" panose="02020603050405020304" pitchFamily="2" charset="0"/>
                </a:rPr>
                <a:t>11</a:t>
              </a:r>
              <a:endPara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cxnSp>
          <p:nvCxnSpPr>
            <p:cNvPr id="248" name="直接连接符 247"/>
            <p:cNvCxnSpPr>
              <a:stCxn id="238" idx="6"/>
              <a:endCxn id="247" idx="2"/>
            </p:cNvCxnSpPr>
            <p:nvPr/>
          </p:nvCxnSpPr>
          <p:spPr>
            <a:xfrm>
              <a:off x="3635" y="1883"/>
              <a:ext cx="3528" cy="1060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49" name="直接连接符 248"/>
            <p:cNvCxnSpPr>
              <a:stCxn id="239" idx="6"/>
              <a:endCxn id="247" idx="2"/>
            </p:cNvCxnSpPr>
            <p:nvPr/>
          </p:nvCxnSpPr>
          <p:spPr>
            <a:xfrm>
              <a:off x="3615" y="2943"/>
              <a:ext cx="3548" cy="0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50" name="直接连接符 249"/>
            <p:cNvCxnSpPr>
              <a:stCxn id="240" idx="6"/>
              <a:endCxn id="247" idx="2"/>
            </p:cNvCxnSpPr>
            <p:nvPr/>
          </p:nvCxnSpPr>
          <p:spPr>
            <a:xfrm flipV="1">
              <a:off x="3635" y="2943"/>
              <a:ext cx="3528" cy="1060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251" name="文本框 90"/>
            <p:cNvSpPr txBox="1">
              <a:spLocks noChangeArrowheads="1"/>
            </p:cNvSpPr>
            <p:nvPr/>
          </p:nvSpPr>
          <p:spPr bwMode="auto">
            <a:xfrm>
              <a:off x="5791" y="1998"/>
              <a:ext cx="610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sym typeface="宋体" panose="02010600030101010101" pitchFamily="2" charset="-122"/>
                </a:rPr>
                <a:t>∧</a:t>
              </a:r>
              <a:endPara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1498" y="1558"/>
              <a:ext cx="815" cy="815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cxnSp>
          <p:nvCxnSpPr>
            <p:cNvPr id="253" name="直接连接符 252"/>
            <p:cNvCxnSpPr>
              <a:stCxn id="247" idx="6"/>
              <a:endCxn id="252" idx="2"/>
            </p:cNvCxnSpPr>
            <p:nvPr/>
          </p:nvCxnSpPr>
          <p:spPr>
            <a:xfrm flipV="1">
              <a:off x="7975" y="2078"/>
              <a:ext cx="3523" cy="980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254" name="组合 93"/>
            <p:cNvGrpSpPr/>
            <p:nvPr/>
          </p:nvGrpSpPr>
          <p:grpSpPr bwMode="auto">
            <a:xfrm rot="0">
              <a:off x="9318" y="2417"/>
              <a:ext cx="792" cy="280"/>
              <a:chOff x="0" y="0"/>
              <a:chExt cx="407" cy="136"/>
            </a:xfrm>
          </p:grpSpPr>
          <p:sp>
            <p:nvSpPr>
              <p:cNvPr id="255" name="直接连接符 254"/>
              <p:cNvSpPr/>
              <p:nvPr/>
            </p:nvSpPr>
            <p:spPr>
              <a:xfrm flipV="1">
                <a:off x="0" y="0"/>
                <a:ext cx="90" cy="13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b="1" kern="0" noProof="1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56" name="直接连接符 255"/>
              <p:cNvSpPr/>
              <p:nvPr/>
            </p:nvSpPr>
            <p:spPr>
              <a:xfrm>
                <a:off x="90" y="0"/>
                <a:ext cx="227" cy="13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b="1" kern="0" noProof="1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57" name="直接连接符 256"/>
              <p:cNvSpPr/>
              <p:nvPr/>
            </p:nvSpPr>
            <p:spPr>
              <a:xfrm flipV="1">
                <a:off x="317" y="0"/>
                <a:ext cx="90" cy="13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b="1" kern="0" noProof="1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sp>
          <p:nvSpPr>
            <p:cNvPr id="258" name="椭圆 257"/>
            <p:cNvSpPr/>
            <p:nvPr/>
          </p:nvSpPr>
          <p:spPr>
            <a:xfrm>
              <a:off x="7163" y="5738"/>
              <a:ext cx="812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b="1" kern="0" noProof="1">
                  <a:solidFill>
                    <a:srgbClr val="000000"/>
                  </a:solidFill>
                  <a:latin typeface="Times New Roman" panose="02020603050405020304" pitchFamily="2" charset="0"/>
                </a:rPr>
                <a:t>12</a:t>
              </a:r>
              <a:endPara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cxnSp>
          <p:nvCxnSpPr>
            <p:cNvPr id="259" name="直接连接符 258"/>
            <p:cNvCxnSpPr>
              <a:stCxn id="247" idx="6"/>
              <a:endCxn id="258" idx="2"/>
            </p:cNvCxnSpPr>
            <p:nvPr/>
          </p:nvCxnSpPr>
          <p:spPr>
            <a:xfrm>
              <a:off x="3635" y="5198"/>
              <a:ext cx="3528" cy="1060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60" name="直接连接符 259"/>
            <p:cNvCxnSpPr>
              <a:stCxn id="247" idx="6"/>
              <a:endCxn id="258" idx="2"/>
            </p:cNvCxnSpPr>
            <p:nvPr/>
          </p:nvCxnSpPr>
          <p:spPr>
            <a:xfrm>
              <a:off x="3615" y="6258"/>
              <a:ext cx="3548" cy="0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61" name="直接连接符 260"/>
            <p:cNvCxnSpPr>
              <a:stCxn id="247" idx="6"/>
              <a:endCxn id="258" idx="2"/>
            </p:cNvCxnSpPr>
            <p:nvPr/>
          </p:nvCxnSpPr>
          <p:spPr>
            <a:xfrm flipV="1">
              <a:off x="3635" y="6275"/>
              <a:ext cx="3445" cy="930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262" name="文本框 101"/>
            <p:cNvSpPr txBox="1">
              <a:spLocks noChangeArrowheads="1"/>
            </p:cNvSpPr>
            <p:nvPr/>
          </p:nvSpPr>
          <p:spPr bwMode="auto">
            <a:xfrm>
              <a:off x="5380" y="5870"/>
              <a:ext cx="610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sym typeface="宋体" panose="02010600030101010101" pitchFamily="2" charset="-122"/>
                </a:rPr>
                <a:t>∧</a:t>
              </a:r>
              <a:endPara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1560" y="3233"/>
              <a:ext cx="813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cxnSp>
          <p:nvCxnSpPr>
            <p:cNvPr id="264" name="直接连接符 263"/>
            <p:cNvCxnSpPr>
              <a:stCxn id="258" idx="6"/>
              <a:endCxn id="263" idx="2"/>
            </p:cNvCxnSpPr>
            <p:nvPr/>
          </p:nvCxnSpPr>
          <p:spPr>
            <a:xfrm flipV="1">
              <a:off x="7975" y="3638"/>
              <a:ext cx="3585" cy="250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265" name="组合 104"/>
            <p:cNvGrpSpPr/>
            <p:nvPr/>
          </p:nvGrpSpPr>
          <p:grpSpPr bwMode="auto">
            <a:xfrm rot="20280000">
              <a:off x="9554" y="4644"/>
              <a:ext cx="792" cy="278"/>
              <a:chOff x="0" y="0"/>
              <a:chExt cx="407" cy="136"/>
            </a:xfrm>
          </p:grpSpPr>
          <p:sp>
            <p:nvSpPr>
              <p:cNvPr id="266" name="直接连接符 265"/>
              <p:cNvSpPr/>
              <p:nvPr/>
            </p:nvSpPr>
            <p:spPr>
              <a:xfrm flipV="1">
                <a:off x="0" y="-1"/>
                <a:ext cx="90" cy="13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b="1" kern="0" noProof="1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67" name="直接连接符 266"/>
              <p:cNvSpPr/>
              <p:nvPr/>
            </p:nvSpPr>
            <p:spPr>
              <a:xfrm>
                <a:off x="90" y="-1"/>
                <a:ext cx="227" cy="13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b="1" kern="0" noProof="1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68" name="直接连接符 267"/>
              <p:cNvSpPr/>
              <p:nvPr/>
            </p:nvSpPr>
            <p:spPr>
              <a:xfrm flipV="1">
                <a:off x="316" y="-3"/>
                <a:ext cx="90" cy="13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b="1" kern="0" noProof="1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cxnSp>
          <p:nvCxnSpPr>
            <p:cNvPr id="269" name="直接连接符 268"/>
            <p:cNvCxnSpPr>
              <a:stCxn id="258" idx="6"/>
              <a:endCxn id="263" idx="2"/>
            </p:cNvCxnSpPr>
            <p:nvPr/>
          </p:nvCxnSpPr>
          <p:spPr>
            <a:xfrm>
              <a:off x="8010" y="3088"/>
              <a:ext cx="3550" cy="66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270" name="文本框 109"/>
            <p:cNvSpPr txBox="1">
              <a:spLocks noChangeArrowheads="1"/>
            </p:cNvSpPr>
            <p:nvPr/>
          </p:nvSpPr>
          <p:spPr bwMode="auto">
            <a:xfrm>
              <a:off x="10403" y="3638"/>
              <a:ext cx="610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dirty="0" smtClean="0">
                  <a:solidFill>
                    <a:srgbClr val="000000"/>
                  </a:solidFill>
                  <a:latin typeface="Times New Roman" panose="02020603050405020304" pitchFamily="2" charset="0"/>
                  <a:sym typeface="宋体" panose="02010600030101010101" pitchFamily="2" charset="-122"/>
                </a:rPr>
                <a:t>∧</a:t>
              </a:r>
              <a:endParaRPr lang="en-US" altLang="zh-CN" b="1" kern="0" dirty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endParaRPr>
            </a:p>
          </p:txBody>
        </p:sp>
        <p:sp>
          <p:nvSpPr>
            <p:cNvPr id="271" name="椭圆 270"/>
            <p:cNvSpPr/>
            <p:nvPr/>
          </p:nvSpPr>
          <p:spPr>
            <a:xfrm>
              <a:off x="9215" y="6398"/>
              <a:ext cx="815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b="1" kern="0" noProof="1">
                  <a:solidFill>
                    <a:srgbClr val="000000"/>
                  </a:solidFill>
                  <a:latin typeface="Times New Roman" panose="02020603050405020304" pitchFamily="2" charset="0"/>
                </a:rPr>
                <a:t>13</a:t>
              </a:r>
              <a:endPara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7163" y="8898"/>
              <a:ext cx="812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b="1" kern="0" noProof="1" smtClean="0">
                  <a:solidFill>
                    <a:srgbClr val="000000"/>
                  </a:solidFill>
                  <a:latin typeface="Times New Roman" panose="02020603050405020304" pitchFamily="2" charset="0"/>
                </a:rPr>
                <a:t>14</a:t>
              </a:r>
              <a:endPara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cxnSp>
          <p:nvCxnSpPr>
            <p:cNvPr id="273" name="直接连接符 272"/>
            <p:cNvCxnSpPr>
              <a:stCxn id="258" idx="6"/>
              <a:endCxn id="272" idx="2"/>
            </p:cNvCxnSpPr>
            <p:nvPr/>
          </p:nvCxnSpPr>
          <p:spPr>
            <a:xfrm>
              <a:off x="3635" y="8358"/>
              <a:ext cx="3528" cy="1060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74" name="直接连接符 273"/>
            <p:cNvCxnSpPr>
              <a:stCxn id="258" idx="6"/>
              <a:endCxn id="272" idx="2"/>
            </p:cNvCxnSpPr>
            <p:nvPr/>
          </p:nvCxnSpPr>
          <p:spPr>
            <a:xfrm>
              <a:off x="3615" y="9418"/>
              <a:ext cx="3548" cy="0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75" name="直接连接符 274"/>
            <p:cNvCxnSpPr>
              <a:stCxn id="258" idx="6"/>
              <a:endCxn id="272" idx="2"/>
            </p:cNvCxnSpPr>
            <p:nvPr/>
          </p:nvCxnSpPr>
          <p:spPr>
            <a:xfrm flipV="1">
              <a:off x="3635" y="9450"/>
              <a:ext cx="3445" cy="91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76" name="直接连接符 275"/>
            <p:cNvCxnSpPr>
              <a:stCxn id="247" idx="6"/>
              <a:endCxn id="271" idx="1"/>
            </p:cNvCxnSpPr>
            <p:nvPr/>
          </p:nvCxnSpPr>
          <p:spPr>
            <a:xfrm>
              <a:off x="7975" y="3058"/>
              <a:ext cx="1360" cy="3572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77" name="直接连接符 276"/>
            <p:cNvCxnSpPr>
              <a:stCxn id="258" idx="6"/>
              <a:endCxn id="271" idx="1"/>
            </p:cNvCxnSpPr>
            <p:nvPr/>
          </p:nvCxnSpPr>
          <p:spPr>
            <a:xfrm>
              <a:off x="7975" y="6143"/>
              <a:ext cx="1360" cy="372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278" name="文本框 120"/>
            <p:cNvSpPr txBox="1">
              <a:spLocks noChangeArrowheads="1"/>
            </p:cNvSpPr>
            <p:nvPr/>
          </p:nvSpPr>
          <p:spPr bwMode="auto">
            <a:xfrm>
              <a:off x="8605" y="5965"/>
              <a:ext cx="610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sym typeface="宋体" panose="02010600030101010101" pitchFamily="2" charset="-122"/>
                </a:rPr>
                <a:t>∧</a:t>
              </a:r>
              <a:endPara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endParaRPr>
            </a:p>
          </p:txBody>
        </p:sp>
        <p:sp>
          <p:nvSpPr>
            <p:cNvPr id="279" name="文本框 128"/>
            <p:cNvSpPr txBox="1">
              <a:spLocks noChangeArrowheads="1"/>
            </p:cNvSpPr>
            <p:nvPr/>
          </p:nvSpPr>
          <p:spPr bwMode="auto">
            <a:xfrm>
              <a:off x="5380" y="9050"/>
              <a:ext cx="610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sym typeface="宋体" panose="02010600030101010101" pitchFamily="2" charset="-122"/>
                </a:rPr>
                <a:t>∨</a:t>
              </a:r>
              <a:endPara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endParaRPr>
            </a:p>
          </p:txBody>
        </p:sp>
        <p:sp>
          <p:nvSpPr>
            <p:cNvPr id="280" name="左中括号 279"/>
            <p:cNvSpPr/>
            <p:nvPr/>
          </p:nvSpPr>
          <p:spPr>
            <a:xfrm>
              <a:off x="2465" y="8185"/>
              <a:ext cx="405" cy="2155"/>
            </a:xfrm>
            <a:prstGeom prst="leftBracket">
              <a:avLst/>
            </a:prstGeom>
            <a:noFill/>
            <a:ln w="952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b="1" kern="0" noProof="1">
                <a:solidFill>
                  <a:srgbClr val="FF0000"/>
                </a:solidFill>
                <a:latin typeface="Arial" panose="020B0604020202020204"/>
              </a:endParaRPr>
            </a:p>
          </p:txBody>
        </p:sp>
        <p:sp>
          <p:nvSpPr>
            <p:cNvPr id="281" name="文本框 130"/>
            <p:cNvSpPr txBox="1">
              <a:spLocks noChangeArrowheads="1"/>
            </p:cNvSpPr>
            <p:nvPr/>
          </p:nvSpPr>
          <p:spPr bwMode="auto">
            <a:xfrm>
              <a:off x="1760" y="8985"/>
              <a:ext cx="610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dirty="0">
                  <a:solidFill>
                    <a:srgbClr val="FF0000"/>
                  </a:solidFill>
                  <a:latin typeface="Times New Roman" panose="02020603050405020304" pitchFamily="2" charset="0"/>
                  <a:sym typeface="宋体" panose="02010600030101010101" pitchFamily="2" charset="-122"/>
                </a:rPr>
                <a:t>E</a:t>
              </a:r>
              <a:endParaRPr lang="en-US" altLang="zh-CN" b="1" kern="0" dirty="0" smtClean="0">
                <a:solidFill>
                  <a:srgbClr val="FF0000"/>
                </a:solidFill>
                <a:latin typeface="Times New Roman" panose="02020603050405020304" pitchFamily="2" charset="0"/>
                <a:sym typeface="宋体" panose="02010600030101010101" pitchFamily="2" charset="-122"/>
              </a:endParaRPr>
            </a:p>
          </p:txBody>
        </p:sp>
        <p:sp>
          <p:nvSpPr>
            <p:cNvPr id="282" name="椭圆 281"/>
            <p:cNvSpPr/>
            <p:nvPr/>
          </p:nvSpPr>
          <p:spPr>
            <a:xfrm>
              <a:off x="11715" y="6388"/>
              <a:ext cx="813" cy="815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cxnSp>
          <p:nvCxnSpPr>
            <p:cNvPr id="283" name="直接连接符 282"/>
            <p:cNvCxnSpPr>
              <a:stCxn id="271" idx="6"/>
              <a:endCxn id="282" idx="2"/>
            </p:cNvCxnSpPr>
            <p:nvPr/>
          </p:nvCxnSpPr>
          <p:spPr>
            <a:xfrm flipV="1">
              <a:off x="10030" y="6795"/>
              <a:ext cx="1685" cy="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284" name="文本框 136"/>
            <p:cNvSpPr txBox="1">
              <a:spLocks noChangeArrowheads="1"/>
            </p:cNvSpPr>
            <p:nvPr/>
          </p:nvSpPr>
          <p:spPr bwMode="auto">
            <a:xfrm>
              <a:off x="10681" y="6733"/>
              <a:ext cx="560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sym typeface="宋体" panose="02010600030101010101" pitchFamily="2" charset="-122"/>
                </a:rPr>
                <a:t>∧</a:t>
              </a:r>
              <a:endParaRPr lang="en-US" altLang="zh-CN" b="1" kern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endParaRPr>
            </a:p>
          </p:txBody>
        </p:sp>
        <p:sp>
          <p:nvSpPr>
            <p:cNvPr id="285" name="椭圆 284"/>
            <p:cNvSpPr/>
            <p:nvPr/>
          </p:nvSpPr>
          <p:spPr>
            <a:xfrm>
              <a:off x="11704" y="8942"/>
              <a:ext cx="813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altLang="zh-CN" sz="1400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cxnSp>
          <p:nvCxnSpPr>
            <p:cNvPr id="287" name="直接连接符 286"/>
            <p:cNvCxnSpPr>
              <a:endCxn id="285" idx="2"/>
            </p:cNvCxnSpPr>
            <p:nvPr/>
          </p:nvCxnSpPr>
          <p:spPr>
            <a:xfrm>
              <a:off x="10023" y="6923"/>
              <a:ext cx="1681" cy="242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288" name="文本框 136"/>
            <p:cNvSpPr txBox="1">
              <a:spLocks noChangeArrowheads="1"/>
            </p:cNvSpPr>
            <p:nvPr/>
          </p:nvSpPr>
          <p:spPr bwMode="auto">
            <a:xfrm>
              <a:off x="10739" y="8730"/>
              <a:ext cx="560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dirty="0" smtClean="0">
                  <a:solidFill>
                    <a:srgbClr val="000000"/>
                  </a:solidFill>
                  <a:latin typeface="Times New Roman" panose="02020603050405020304" pitchFamily="2" charset="0"/>
                  <a:sym typeface="宋体" panose="02010600030101010101" pitchFamily="2" charset="-122"/>
                </a:rPr>
                <a:t>∧</a:t>
              </a:r>
              <a:endParaRPr lang="en-US" altLang="zh-CN" b="1" kern="0" dirty="0" smtClean="0">
                <a:solidFill>
                  <a:srgbClr val="000000"/>
                </a:solidFill>
                <a:latin typeface="Times New Roman" panose="02020603050405020304" pitchFamily="2" charset="0"/>
                <a:sym typeface="宋体" panose="02010600030101010101" pitchFamily="2" charset="-122"/>
              </a:endParaRPr>
            </a:p>
          </p:txBody>
        </p:sp>
        <p:sp>
          <p:nvSpPr>
            <p:cNvPr id="289" name="椭圆 288"/>
            <p:cNvSpPr/>
            <p:nvPr/>
          </p:nvSpPr>
          <p:spPr>
            <a:xfrm>
              <a:off x="2820" y="390"/>
              <a:ext cx="813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altLang="zh-CN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cxnSp>
          <p:nvCxnSpPr>
            <p:cNvPr id="290" name="直接连接符 289"/>
            <p:cNvCxnSpPr>
              <a:stCxn id="289" idx="6"/>
              <a:endCxn id="247" idx="2"/>
            </p:cNvCxnSpPr>
            <p:nvPr/>
          </p:nvCxnSpPr>
          <p:spPr>
            <a:xfrm>
              <a:off x="3633" y="798"/>
              <a:ext cx="3530" cy="214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291" name="椭圆 290"/>
            <p:cNvSpPr/>
            <p:nvPr/>
          </p:nvSpPr>
          <p:spPr>
            <a:xfrm>
              <a:off x="4473" y="278"/>
              <a:ext cx="812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altLang="zh-CN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292" name="椭圆 291"/>
            <p:cNvSpPr/>
            <p:nvPr/>
          </p:nvSpPr>
          <p:spPr>
            <a:xfrm>
              <a:off x="5815" y="278"/>
              <a:ext cx="813" cy="81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altLang="zh-CN" b="1" kern="0" noProof="1">
                <a:solidFill>
                  <a:srgbClr val="000000"/>
                </a:solidFill>
                <a:latin typeface="Times New Roman" panose="02020603050405020304" pitchFamily="2" charset="0"/>
              </a:endParaRPr>
            </a:p>
          </p:txBody>
        </p:sp>
        <p:cxnSp>
          <p:nvCxnSpPr>
            <p:cNvPr id="293" name="直接连接符 292"/>
            <p:cNvCxnSpPr>
              <a:stCxn id="291" idx="5"/>
              <a:endCxn id="247" idx="2"/>
            </p:cNvCxnSpPr>
            <p:nvPr/>
          </p:nvCxnSpPr>
          <p:spPr>
            <a:xfrm>
              <a:off x="5165" y="970"/>
              <a:ext cx="1998" cy="1972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94" name="直接连接符 293"/>
            <p:cNvCxnSpPr>
              <a:stCxn id="292" idx="4"/>
              <a:endCxn id="247" idx="2"/>
            </p:cNvCxnSpPr>
            <p:nvPr/>
          </p:nvCxnSpPr>
          <p:spPr>
            <a:xfrm>
              <a:off x="6220" y="1090"/>
              <a:ext cx="943" cy="1852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295" name="弧形 294"/>
            <p:cNvSpPr/>
            <p:nvPr/>
          </p:nvSpPr>
          <p:spPr>
            <a:xfrm rot="16517672">
              <a:off x="5964" y="2694"/>
              <a:ext cx="1862" cy="1180"/>
            </a:xfrm>
            <a:prstGeom prst="arc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96" name="弧形 295"/>
            <p:cNvSpPr/>
            <p:nvPr/>
          </p:nvSpPr>
          <p:spPr>
            <a:xfrm rot="12826007">
              <a:off x="6238" y="5673"/>
              <a:ext cx="732" cy="1012"/>
            </a:xfrm>
            <a:prstGeom prst="arc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97" name="弧形 296"/>
            <p:cNvSpPr/>
            <p:nvPr/>
          </p:nvSpPr>
          <p:spPr>
            <a:xfrm rot="12826007">
              <a:off x="6165" y="8805"/>
              <a:ext cx="735" cy="1012"/>
            </a:xfrm>
            <a:prstGeom prst="arc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98" name="TextBox 18"/>
            <p:cNvSpPr txBox="1">
              <a:spLocks noChangeArrowheads="1"/>
            </p:cNvSpPr>
            <p:nvPr/>
          </p:nvSpPr>
          <p:spPr bwMode="auto">
            <a:xfrm>
              <a:off x="5848" y="398"/>
              <a:ext cx="100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C1</a:t>
              </a:r>
              <a:endParaRPr lang="zh-CN" altLang="en-US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299" name="TextBox 109"/>
            <p:cNvSpPr txBox="1">
              <a:spLocks noChangeArrowheads="1"/>
            </p:cNvSpPr>
            <p:nvPr/>
          </p:nvSpPr>
          <p:spPr bwMode="auto">
            <a:xfrm>
              <a:off x="4473" y="410"/>
              <a:ext cx="100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C2</a:t>
              </a:r>
              <a:endParaRPr lang="zh-CN" altLang="en-US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00" name="TextBox 115"/>
            <p:cNvSpPr txBox="1">
              <a:spLocks noChangeArrowheads="1"/>
            </p:cNvSpPr>
            <p:nvPr/>
          </p:nvSpPr>
          <p:spPr bwMode="auto">
            <a:xfrm>
              <a:off x="2898" y="510"/>
              <a:ext cx="100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C3</a:t>
              </a:r>
              <a:endParaRPr lang="zh-CN" altLang="en-US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01" name="TextBox 120"/>
            <p:cNvSpPr txBox="1">
              <a:spLocks noChangeArrowheads="1"/>
            </p:cNvSpPr>
            <p:nvPr/>
          </p:nvSpPr>
          <p:spPr bwMode="auto">
            <a:xfrm>
              <a:off x="2885" y="1645"/>
              <a:ext cx="100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C4</a:t>
              </a:r>
              <a:endParaRPr lang="zh-CN" altLang="en-US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02" name="TextBox 122"/>
            <p:cNvSpPr txBox="1">
              <a:spLocks noChangeArrowheads="1"/>
            </p:cNvSpPr>
            <p:nvPr/>
          </p:nvSpPr>
          <p:spPr bwMode="auto">
            <a:xfrm>
              <a:off x="2898" y="2665"/>
              <a:ext cx="100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C5</a:t>
              </a:r>
              <a:endParaRPr lang="zh-CN" altLang="en-US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03" name="TextBox 128"/>
            <p:cNvSpPr txBox="1">
              <a:spLocks noChangeArrowheads="1"/>
            </p:cNvSpPr>
            <p:nvPr/>
          </p:nvSpPr>
          <p:spPr bwMode="auto">
            <a:xfrm>
              <a:off x="2885" y="3700"/>
              <a:ext cx="100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C6</a:t>
              </a:r>
              <a:endParaRPr lang="zh-CN" altLang="en-US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04" name="TextBox 130"/>
            <p:cNvSpPr txBox="1">
              <a:spLocks noChangeArrowheads="1"/>
            </p:cNvSpPr>
            <p:nvPr/>
          </p:nvSpPr>
          <p:spPr bwMode="auto">
            <a:xfrm>
              <a:off x="2885" y="4820"/>
              <a:ext cx="100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C7</a:t>
              </a:r>
              <a:endParaRPr lang="zh-CN" altLang="en-US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05" name="TextBox 136"/>
            <p:cNvSpPr txBox="1">
              <a:spLocks noChangeArrowheads="1"/>
            </p:cNvSpPr>
            <p:nvPr/>
          </p:nvSpPr>
          <p:spPr bwMode="auto">
            <a:xfrm>
              <a:off x="2885" y="5840"/>
              <a:ext cx="100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C8</a:t>
              </a:r>
              <a:endParaRPr lang="zh-CN" altLang="en-US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06" name="TextBox 142"/>
            <p:cNvSpPr txBox="1">
              <a:spLocks noChangeArrowheads="1"/>
            </p:cNvSpPr>
            <p:nvPr/>
          </p:nvSpPr>
          <p:spPr bwMode="auto">
            <a:xfrm>
              <a:off x="2885" y="6860"/>
              <a:ext cx="100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C9</a:t>
              </a:r>
              <a:endParaRPr lang="zh-CN" altLang="en-US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07" name="TextBox 146"/>
            <p:cNvSpPr txBox="1">
              <a:spLocks noChangeArrowheads="1"/>
            </p:cNvSpPr>
            <p:nvPr/>
          </p:nvSpPr>
          <p:spPr bwMode="auto">
            <a:xfrm>
              <a:off x="2773" y="7928"/>
              <a:ext cx="100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C10</a:t>
              </a:r>
              <a:endParaRPr lang="zh-CN" altLang="en-US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08" name="TextBox 150"/>
            <p:cNvSpPr txBox="1">
              <a:spLocks noChangeArrowheads="1"/>
            </p:cNvSpPr>
            <p:nvPr/>
          </p:nvSpPr>
          <p:spPr bwMode="auto">
            <a:xfrm>
              <a:off x="2773" y="9015"/>
              <a:ext cx="100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C11</a:t>
              </a:r>
              <a:endParaRPr lang="zh-CN" altLang="en-US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09" name="TextBox 154"/>
            <p:cNvSpPr txBox="1">
              <a:spLocks noChangeArrowheads="1"/>
            </p:cNvSpPr>
            <p:nvPr/>
          </p:nvSpPr>
          <p:spPr bwMode="auto">
            <a:xfrm>
              <a:off x="2773" y="10035"/>
              <a:ext cx="1005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C12</a:t>
              </a:r>
              <a:endParaRPr lang="zh-CN" altLang="en-US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10" name="TextBox 155"/>
            <p:cNvSpPr txBox="1">
              <a:spLocks noChangeArrowheads="1"/>
            </p:cNvSpPr>
            <p:nvPr/>
          </p:nvSpPr>
          <p:spPr bwMode="auto">
            <a:xfrm>
              <a:off x="11585" y="1668"/>
              <a:ext cx="100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E1</a:t>
              </a:r>
              <a:endParaRPr lang="zh-CN" altLang="en-US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11" name="TextBox 156"/>
            <p:cNvSpPr txBox="1">
              <a:spLocks noChangeArrowheads="1"/>
            </p:cNvSpPr>
            <p:nvPr/>
          </p:nvSpPr>
          <p:spPr bwMode="auto">
            <a:xfrm>
              <a:off x="11630" y="3360"/>
              <a:ext cx="100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smtClean="0">
                  <a:solidFill>
                    <a:srgbClr val="00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E2</a:t>
              </a:r>
              <a:endParaRPr lang="zh-CN" altLang="en-US" b="1" kern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12" name="TextBox 158"/>
            <p:cNvSpPr txBox="1">
              <a:spLocks noChangeArrowheads="1"/>
            </p:cNvSpPr>
            <p:nvPr/>
          </p:nvSpPr>
          <p:spPr bwMode="auto">
            <a:xfrm>
              <a:off x="11751" y="6505"/>
              <a:ext cx="100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dirty="0" smtClean="0">
                  <a:solidFill>
                    <a:srgbClr val="00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E3</a:t>
              </a:r>
              <a:endParaRPr lang="zh-CN" altLang="en-US" b="1" kern="0" dirty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13" name="TextBox 159"/>
            <p:cNvSpPr txBox="1">
              <a:spLocks noChangeArrowheads="1"/>
            </p:cNvSpPr>
            <p:nvPr/>
          </p:nvSpPr>
          <p:spPr bwMode="auto">
            <a:xfrm>
              <a:off x="11751" y="9050"/>
              <a:ext cx="100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kern="0" dirty="0" smtClean="0">
                  <a:solidFill>
                    <a:srgbClr val="00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E4</a:t>
              </a:r>
              <a:endParaRPr lang="zh-CN" altLang="en-US" b="1" kern="0" dirty="0" smtClean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cxnSp>
          <p:nvCxnSpPr>
            <p:cNvPr id="314" name="直接连接符 313"/>
            <p:cNvCxnSpPr>
              <a:stCxn id="272" idx="6"/>
              <a:endCxn id="282" idx="2"/>
            </p:cNvCxnSpPr>
            <p:nvPr/>
          </p:nvCxnSpPr>
          <p:spPr>
            <a:xfrm flipV="1">
              <a:off x="7975" y="6795"/>
              <a:ext cx="3740" cy="250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直接连接符 314"/>
            <p:cNvSpPr/>
            <p:nvPr/>
          </p:nvSpPr>
          <p:spPr bwMode="auto">
            <a:xfrm rot="20280000" flipV="1">
              <a:off x="9532" y="8008"/>
              <a:ext cx="175" cy="27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16" name="直接连接符 315"/>
            <p:cNvSpPr/>
            <p:nvPr/>
          </p:nvSpPr>
          <p:spPr bwMode="auto">
            <a:xfrm rot="20280000">
              <a:off x="9684" y="7893"/>
              <a:ext cx="442" cy="27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17" name="直接连接符 316"/>
            <p:cNvSpPr/>
            <p:nvPr/>
          </p:nvSpPr>
          <p:spPr bwMode="auto">
            <a:xfrm rot="20280000" flipV="1">
              <a:off x="10101" y="7774"/>
              <a:ext cx="175" cy="27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 kern="0" noProof="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cxnSp>
          <p:nvCxnSpPr>
            <p:cNvPr id="318" name="直接连接符 317"/>
            <p:cNvCxnSpPr>
              <a:stCxn id="272" idx="6"/>
              <a:endCxn id="285" idx="2"/>
            </p:cNvCxnSpPr>
            <p:nvPr/>
          </p:nvCxnSpPr>
          <p:spPr>
            <a:xfrm>
              <a:off x="7975" y="9304"/>
              <a:ext cx="3729" cy="4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2422" y="9254"/>
              <a:ext cx="423" cy="5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>
            <a:spLocks noRot="1"/>
          </p:cNvSpPr>
          <p:nvPr/>
        </p:nvSpPr>
        <p:spPr>
          <a:xfrm>
            <a:off x="59055" y="921385"/>
            <a:ext cx="1709420" cy="3898265"/>
          </a:xfrm>
          <a:prstGeom prst="rect">
            <a:avLst/>
          </a:prstGeom>
          <a:noFill/>
          <a:ln w="9525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+mn-ea"/>
              </a:rPr>
              <a:t>原因：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C1—1≤a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C2—a≤100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C3—1≤b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C4—b≤100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C5—1≤c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C6—c≤100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C7—a+b&gt;c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C8—b+c&gt;a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C9—c+a&gt;b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C10—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a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+b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=c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sz="1600" b="1">
              <a:solidFill>
                <a:srgbClr val="00000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C11—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b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+c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=a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sz="1600" b="1">
              <a:solidFill>
                <a:srgbClr val="000000"/>
              </a:solidFill>
              <a:uFillTx/>
              <a:ea typeface="微软雅黑" panose="020B0503020204020204" charset="-122"/>
              <a:cs typeface="+mn-ea"/>
              <a:sym typeface="Times New Roman" panose="02020603050405020304" pitchFamily="2" charset="0"/>
            </a:endParaRPr>
          </a:p>
          <a:p>
            <a:pPr marL="609600" indent="-6096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None/>
            </a:pP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Times New Roman" panose="02020603050405020304" pitchFamily="2" charset="0"/>
              </a:rPr>
              <a:t>C12—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c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+a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r>
              <a:rPr lang="en-US" altLang="zh-CN" sz="1600" b="1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=b</a:t>
            </a:r>
            <a:r>
              <a:rPr lang="en-US" altLang="zh-CN" sz="1600" b="1" baseline="3000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2</a:t>
            </a:r>
            <a:endParaRPr lang="en-US" altLang="zh-CN" sz="1600" b="1">
              <a:solidFill>
                <a:srgbClr val="000000"/>
              </a:solidFill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163513" y="402908"/>
          <a:ext cx="8801100" cy="5993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173"/>
                <a:gridCol w="1393337"/>
                <a:gridCol w="428503"/>
                <a:gridCol w="414973"/>
                <a:gridCol w="415516"/>
                <a:gridCol w="414425"/>
                <a:gridCol w="414425"/>
                <a:gridCol w="414425"/>
                <a:gridCol w="414425"/>
                <a:gridCol w="415516"/>
                <a:gridCol w="414973"/>
                <a:gridCol w="415516"/>
                <a:gridCol w="415516"/>
                <a:gridCol w="414973"/>
                <a:gridCol w="414973"/>
                <a:gridCol w="414973"/>
                <a:gridCol w="415516"/>
                <a:gridCol w="414425"/>
                <a:gridCol w="415516"/>
              </a:tblGrid>
              <a:tr h="154966">
                <a:tc>
                  <a:txBody>
                    <a:bodyPr/>
                    <a:p>
                      <a:pPr marL="0" indent="0" algn="l">
                        <a:buNone/>
                      </a:pPr>
                      <a:endParaRPr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12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13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14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15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16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17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</a:tr>
              <a:tr h="154966">
                <a:tc rowSpan="1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条件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C1-1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C2-a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C3-1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C4-b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C5-1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C6-c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≤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C7-a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+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&gt;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C8-b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+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&gt;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C9-a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+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&gt;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C10-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a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+b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=c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endParaRPr lang="en-US" altLang="zh-CN" sz="1600" b="1" baseline="30000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C11-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b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+c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=a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endParaRPr lang="en-US" altLang="zh-CN" sz="1600" b="1" baseline="30000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C12-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c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+a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sym typeface="+mn-ea"/>
                        </a:rPr>
                        <a:t>=b</a:t>
                      </a:r>
                      <a:r>
                        <a:rPr lang="en-US" altLang="zh-CN" sz="1600" b="1" baseline="3000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2</a:t>
                      </a:r>
                      <a:endParaRPr lang="en-US" altLang="zh-CN" sz="1600" b="1" baseline="30000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66">
                <a:tc rowSpan="4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动作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1-</a:t>
                      </a: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 rowSpan="4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 rowSpan="4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latin typeface="Times New Roman" panose="02020603050405020304" pitchFamily="2" charset="0"/>
                        <a:ea typeface="楷体_GB2312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Times New Roman" panose="02020603050405020304" pitchFamily="2" charset="0"/>
                          <a:ea typeface="楷体_GB2312" charset="0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</a:tr>
              <a:tr h="154966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2-</a:t>
                      </a: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227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3-</a:t>
                      </a: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227"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4-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直角</a:t>
                      </a: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三角形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cPr marT="39757" marB="39757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圆角矩形标注 28"/>
          <p:cNvSpPr/>
          <p:nvPr/>
        </p:nvSpPr>
        <p:spPr>
          <a:xfrm>
            <a:off x="4185920" y="3917315"/>
            <a:ext cx="4876165" cy="2797175"/>
          </a:xfrm>
          <a:prstGeom prst="wedgeRoundRectCallout">
            <a:avLst>
              <a:gd name="adj1" fmla="val -57555"/>
              <a:gd name="adj2" fmla="val 6203"/>
              <a:gd name="adj3" fmla="val 16667"/>
            </a:avLst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</a:t>
            </a:r>
            <a:r>
              <a:rPr lang="zh-CN" altLang="en-US" sz="2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对于不合理规则，根据题目要求确定是否列出</a:t>
            </a:r>
            <a:endParaRPr lang="zh-CN" altLang="en-US" sz="24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pPr algn="l"/>
            <a:r>
              <a:rPr lang="zh-CN" altLang="en-US" sz="2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② 中间结果无需列出</a:t>
            </a:r>
            <a:endParaRPr lang="zh-CN" altLang="en-US" sz="24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③ 为了减少规则及测试用例数量，应尽可能进行合并化简</a:t>
            </a:r>
            <a:endParaRPr lang="zh-CN" altLang="en-US" sz="24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④ 避免重复合并及遗漏</a:t>
            </a:r>
            <a:r>
              <a:rPr lang="zh-CN" altLang="en-US" sz="2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合并</a:t>
            </a:r>
            <a:r>
              <a:rPr lang="zh-CN" altLang="en-US" sz="2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现象发生</a:t>
            </a:r>
            <a:endParaRPr lang="zh-CN" altLang="en-US" sz="24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15362"/>
          <p:cNvSpPr>
            <a:spLocks noRot="1"/>
          </p:cNvSpPr>
          <p:nvPr/>
        </p:nvSpPr>
        <p:spPr>
          <a:xfrm>
            <a:off x="323850" y="47943"/>
            <a:ext cx="8424863" cy="55451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14350" indent="-514350" algn="l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Tx/>
              <a:buFont typeface="+mj-ea"/>
              <a:buAutoNum type="circleNumDbPlain" startAt="5"/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为判定表中的每一列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设计测试用例</a:t>
            </a:r>
            <a:endParaRPr lang="zh-CN" altLang="en-US" sz="3200" b="1" dirty="0" smtClean="0">
              <a:solidFill>
                <a:srgbClr val="FF0000"/>
              </a:solidFill>
              <a:latin typeface="Times New Roman" panose="02020603050405020304" pitchFamily="2" charset="0"/>
              <a:ea typeface="华文新魏" panose="02010800040101010101" charset="-122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03300" y="761365"/>
          <a:ext cx="7556500" cy="5852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745"/>
                <a:gridCol w="901488"/>
                <a:gridCol w="901488"/>
                <a:gridCol w="901488"/>
                <a:gridCol w="1774190"/>
                <a:gridCol w="1816100"/>
              </a:tblGrid>
              <a:tr h="4768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测试用例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20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20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2000" b="1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预期输出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highlight>
                            <a:srgbClr val="DCD8C2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覆盖规则编号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highlight>
                          <a:srgbClr val="DCD8C2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C2"/>
                    </a:solidFill>
                  </a:tcPr>
                </a:tc>
              </a:tr>
              <a:tr h="4133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</a:t>
                      </a:r>
                      <a:endParaRPr lang="en-US" altLang="zh-CN" sz="20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输入无效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0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101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输入无效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2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3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T3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输入无效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3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T4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101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输入无效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0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输入无效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3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T6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101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输入无效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3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T7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非三角形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7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3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T8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非三角形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8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3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T9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20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非三角形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9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0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T10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60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一般三角形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3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T11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直角三角形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11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3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T12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直角三角形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12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3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13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29" marR="91429"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30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40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50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直角三角形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Times New Roman" panose="02020603050405020304" pitchFamily="2" charset="0"/>
                        </a:rPr>
                        <a:t>14</a:t>
                      </a:r>
                      <a:endParaRPr lang="en-US" altLang="zh-CN" sz="2000" b="1" dirty="0" smtClean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Times New Roman" panose="02020603050405020304" pitchFamily="2" charset="0"/>
                      </a:endParaRPr>
                    </a:p>
                  </a:txBody>
                  <a:tcPr marL="0" marR="0" marT="0" marB="1" vert="horz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圆角矩形标注 3"/>
          <p:cNvSpPr/>
          <p:nvPr/>
        </p:nvSpPr>
        <p:spPr>
          <a:xfrm>
            <a:off x="3295015" y="4059555"/>
            <a:ext cx="5525770" cy="2628900"/>
          </a:xfrm>
          <a:prstGeom prst="wedgeRoundRectCallout">
            <a:avLst>
              <a:gd name="adj1" fmla="val -57147"/>
              <a:gd name="adj2" fmla="val -9492"/>
              <a:gd name="adj3" fmla="val 16667"/>
            </a:avLst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测试用例中每个输入条件都必须有具体</a:t>
            </a: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确定</a:t>
            </a: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的数值，不可用</a:t>
            </a:r>
            <a:r>
              <a:rPr lang="en-US" altLang="zh-CN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“-”</a:t>
            </a: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取值无关</a:t>
            </a:r>
            <a:r>
              <a:rPr lang="en-US" altLang="zh-CN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测试用例若为空，则任何信息均不填写，不可用</a:t>
            </a:r>
            <a:r>
              <a:rPr lang="en-US" altLang="zh-CN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为空</a:t>
            </a:r>
            <a:r>
              <a:rPr lang="en-US" altLang="zh-CN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“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NULL</a:t>
            </a:r>
            <a:r>
              <a:rPr lang="en-US" altLang="zh-CN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485130" y="119380"/>
            <a:ext cx="2843530" cy="1511935"/>
          </a:xfrm>
          <a:prstGeom prst="rect">
            <a:avLst/>
          </a:prstGeom>
          <a:noFill/>
          <a:ln w="9525" cap="flat" cmpd="sng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  <a:sym typeface="+mn-ea"/>
              </a:rPr>
              <a:t>路径1：P1→P2→P3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  <a:sym typeface="+mn-ea"/>
              </a:rPr>
              <a:t>路径2：P1→P2→P4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  <a:sym typeface="+mn-ea"/>
              </a:rPr>
              <a:t>路径3：P1→P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  <a:sym typeface="+mn-ea"/>
              </a:rPr>
              <a:t>5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  <a:sym typeface="+mn-ea"/>
              </a:rPr>
              <a:t>路径4：P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  <a:sym typeface="+mn-ea"/>
              </a:rPr>
              <a:t>6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8194" name="标题 15361"/>
          <p:cNvSpPr>
            <a:spLocks noGrp="1" noRot="1"/>
          </p:cNvSpPr>
          <p:nvPr>
            <p:ph type="title"/>
          </p:nvPr>
        </p:nvSpPr>
        <p:spPr>
          <a:xfrm>
            <a:off x="250825" y="44133"/>
            <a:ext cx="8540750" cy="1143000"/>
          </a:xfrm>
        </p:spPr>
        <p:txBody>
          <a:bodyPr/>
          <a:p>
            <a:pPr algn="l">
              <a:buClrTx/>
              <a:buSzTx/>
              <a:buFontTx/>
            </a:pPr>
            <a:r>
              <a:rPr lang="en-US" altLang="zh-CN" kern="1200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4. </a:t>
            </a:r>
            <a:r>
              <a:rPr lang="zh-CN" altLang="en-US" kern="1200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逻辑覆盖</a:t>
            </a:r>
            <a:endParaRPr lang="zh-CN" altLang="en-US" kern="1200" spc="200">
              <a:solidFill>
                <a:srgbClr val="C00000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48" y="1702753"/>
            <a:ext cx="7095259" cy="4371975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2762250" y="3279140"/>
            <a:ext cx="5892165" cy="3320415"/>
          </a:xfrm>
          <a:prstGeom prst="wedgeRoundRectCallout">
            <a:avLst>
              <a:gd name="adj1" fmla="val -70670"/>
              <a:gd name="adj2" fmla="val 2380"/>
              <a:gd name="adj3" fmla="val 16667"/>
            </a:avLst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按照</a:t>
            </a:r>
            <a:r>
              <a:rPr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“分类设计，严卡概念”的基本思想开展测试设计任务</a:t>
            </a:r>
            <a:endParaRPr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合理利用真值表，先确定判断或条件的取值，然后选择测试数据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③ 先设计覆盖率低的测试用例，然后对照覆盖率高的要求，查缺补漏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④ 避免出现冗余或遗漏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95605" y="622935"/>
            <a:ext cx="3000375" cy="5765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只考虑整体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605" y="1199515"/>
            <a:ext cx="8589645" cy="1778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9250" indent="-349250" algn="l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语句覆盖：每条可执行语句</a:t>
            </a:r>
            <a:endParaRPr lang="zh-CN" altLang="en-US" sz="2800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9250" indent="-349250" algn="l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判定覆盖</a:t>
            </a:r>
            <a:r>
              <a:rPr lang="zh-CN" altLang="en-US" sz="28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：每个判定的所有可能取值</a:t>
            </a:r>
            <a:endParaRPr lang="zh-CN" altLang="en-US" sz="2800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9250" indent="-349250" algn="l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路径覆盖：每条可能的路径</a:t>
            </a:r>
            <a:endParaRPr lang="zh-CN" altLang="en-US" sz="2800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5605" y="3147695"/>
            <a:ext cx="3000375" cy="5765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只考虑局部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605" y="3724275"/>
            <a:ext cx="8589645" cy="1220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9250" indent="-349250" algn="l">
              <a:lnSpc>
                <a:spcPct val="120000"/>
              </a:lnSpc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条件覆盖</a:t>
            </a:r>
            <a:r>
              <a:rPr lang="zh-CN" altLang="en-US" sz="28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：每个判定中每个条件的所有可能取值</a:t>
            </a:r>
            <a:endParaRPr lang="zh-CN" altLang="en-US" sz="2800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9250" indent="-349250" algn="l">
              <a:lnSpc>
                <a:spcPct val="120000"/>
              </a:lnSpc>
              <a:buClr>
                <a:srgbClr val="C0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条件组合覆盖：每个判定所有可能的条件取值组合</a:t>
            </a:r>
            <a:endParaRPr lang="zh-CN" altLang="en-US" sz="2800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>
            <a:hlinkClick r:id="rId1" action="ppaction://hlinksldjump"/>
          </p:cNvPr>
          <p:cNvSpPr/>
          <p:nvPr/>
        </p:nvSpPr>
        <p:spPr>
          <a:xfrm>
            <a:off x="3827145" y="260985"/>
            <a:ext cx="4345305" cy="809625"/>
          </a:xfrm>
          <a:prstGeom prst="roundRect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FF0000"/>
                </a:solidFill>
                <a:uFillTx/>
                <a:ea typeface="微软雅黑" panose="020B0503020204020204" charset="-122"/>
              </a:rPr>
              <a:t>分类设计、严卡概念</a:t>
            </a:r>
            <a:endParaRPr lang="zh-CN" altLang="en-US" sz="2800" b="1">
              <a:solidFill>
                <a:srgbClr val="FF0000"/>
              </a:solidFill>
              <a:uFillTx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95605" y="5099685"/>
            <a:ext cx="3000375" cy="5765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兼顾整体局部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605" y="5676265"/>
            <a:ext cx="8590280" cy="721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9250" indent="-349250" algn="l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判定/条件覆盖</a:t>
            </a:r>
            <a:r>
              <a:rPr lang="zh-CN" altLang="en-US" sz="28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：同时满足判定覆盖和条件覆盖</a:t>
            </a:r>
            <a:endParaRPr lang="zh-CN" altLang="en-US" sz="2800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  <p:bldP spid="4" grpId="0" bldLvl="0" animBg="1"/>
      <p:bldP spid="6" grpId="0" bldLvl="0" animBg="1"/>
      <p:bldP spid="3" grpId="0" bldLvl="0" animBg="1"/>
      <p:bldP spid="10" grpId="0" bldLvl="0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矩形 21506"/>
          <p:cNvSpPr>
            <a:spLocks noRot="1"/>
          </p:cNvSpPr>
          <p:nvPr/>
        </p:nvSpPr>
        <p:spPr>
          <a:xfrm>
            <a:off x="180340" y="191770"/>
            <a:ext cx="8569960" cy="5813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考试题型：</a:t>
            </a:r>
            <a:endParaRPr lang="zh-CN" altLang="en-US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单项选择题（共1</a:t>
            </a:r>
            <a:r>
              <a:rPr lang="en-US" alt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0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题，每题2分，共</a:t>
            </a:r>
            <a:r>
              <a:rPr lang="en-US" alt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2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0分）</a:t>
            </a:r>
            <a:endParaRPr lang="zh-CN" altLang="en-US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填空题（共</a:t>
            </a:r>
            <a:r>
              <a:rPr lang="en-US" alt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8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空，每空1分，共</a:t>
            </a:r>
            <a:r>
              <a:rPr lang="en-US" alt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8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分）</a:t>
            </a:r>
            <a:endParaRPr lang="zh-CN" altLang="en-US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判断题（共</a:t>
            </a:r>
            <a:r>
              <a:rPr lang="en-US" alt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12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题，每题</a:t>
            </a:r>
            <a:r>
              <a:rPr lang="en-US" alt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1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分，共</a:t>
            </a:r>
            <a:r>
              <a:rPr lang="en-US" alt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12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分）</a:t>
            </a:r>
            <a:endParaRPr lang="zh-CN" altLang="en-US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等价类划分（</a:t>
            </a:r>
            <a:r>
              <a:rPr lang="en-US" alt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16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分）</a:t>
            </a:r>
            <a:endParaRPr lang="zh-CN" altLang="en-US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判定表驱动（</a:t>
            </a:r>
            <a:r>
              <a:rPr lang="en-US" alt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20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分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）</a:t>
            </a:r>
            <a:endParaRPr lang="zh-CN" altLang="en-US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逻辑覆盖（</a:t>
            </a:r>
            <a:r>
              <a:rPr lang="en-US" alt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8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分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）</a:t>
            </a:r>
            <a:endParaRPr lang="zh-CN" altLang="en-US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基本路径测试（</a:t>
            </a:r>
            <a:r>
              <a:rPr lang="en-US" alt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16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分</a:t>
            </a:r>
            <a:r>
              <a:rPr lang="zh-CN" altLang="en-US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）</a:t>
            </a:r>
            <a:endParaRPr lang="zh-CN" altLang="en-US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8" y="95568"/>
            <a:ext cx="7095259" cy="4371975"/>
          </a:xfrm>
          <a:prstGeom prst="rect">
            <a:avLst/>
          </a:prstGeom>
        </p:spPr>
      </p:pic>
      <p:sp>
        <p:nvSpPr>
          <p:cNvPr id="29698" name="矩形 24578"/>
          <p:cNvSpPr>
            <a:spLocks noRot="1"/>
          </p:cNvSpPr>
          <p:nvPr/>
        </p:nvSpPr>
        <p:spPr>
          <a:xfrm>
            <a:off x="215900" y="171768"/>
            <a:ext cx="8424863" cy="7921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语句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覆盖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4" name="表格 -1"/>
          <p:cNvGraphicFramePr/>
          <p:nvPr/>
        </p:nvGraphicFramePr>
        <p:xfrm>
          <a:off x="4471035" y="4579938"/>
          <a:ext cx="4503692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780"/>
                <a:gridCol w="503167"/>
                <a:gridCol w="503167"/>
                <a:gridCol w="502920"/>
                <a:gridCol w="1237315"/>
                <a:gridCol w="1104343"/>
              </a:tblGrid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预期输出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执行路径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直角三角形</a:t>
                      </a:r>
                      <a:endParaRPr lang="zh-CN" altLang="en-US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T2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zh-CN" altLang="en-US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T3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T4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236460" y="478155"/>
            <a:ext cx="1737995" cy="2578100"/>
          </a:xfrm>
          <a:prstGeom prst="rect">
            <a:avLst/>
          </a:prstGeom>
          <a:noFill/>
          <a:ln w="9525" cap="flat" cmpd="sng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路径1：P1→P2→P3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路径2：P1→P2→P4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路径3：P1→P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5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路径4：P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6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8" y="95568"/>
            <a:ext cx="7095259" cy="4371975"/>
          </a:xfrm>
          <a:prstGeom prst="rect">
            <a:avLst/>
          </a:prstGeom>
        </p:spPr>
      </p:pic>
      <p:sp>
        <p:nvSpPr>
          <p:cNvPr id="3" name="矩形 24578"/>
          <p:cNvSpPr>
            <a:spLocks noRot="1"/>
          </p:cNvSpPr>
          <p:nvPr/>
        </p:nvSpPr>
        <p:spPr>
          <a:xfrm>
            <a:off x="193675" y="196533"/>
            <a:ext cx="8424863" cy="7921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 startAt="2"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判定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覆盖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36460" y="478155"/>
            <a:ext cx="1737995" cy="2578100"/>
          </a:xfrm>
          <a:prstGeom prst="rect">
            <a:avLst/>
          </a:prstGeom>
          <a:noFill/>
          <a:ln w="9525" cap="flat" cmpd="sng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路径1：P1→P2→P3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路径2：P1→P2→P4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路径3：P1→P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5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路径4：P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6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23850" y="4581525"/>
          <a:ext cx="3576638" cy="2011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12"/>
                <a:gridCol w="716217"/>
                <a:gridCol w="714947"/>
                <a:gridCol w="714947"/>
              </a:tblGrid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endParaRPr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D1</a:t>
                      </a:r>
                      <a:endParaRPr lang="en-US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D2</a:t>
                      </a:r>
                      <a:endParaRPr lang="en-US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D3</a:t>
                      </a:r>
                      <a:endParaRPr lang="en-US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32" marR="91432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-1"/>
          <p:cNvGraphicFramePr/>
          <p:nvPr>
            <p:custDataLst>
              <p:tags r:id="rId3"/>
            </p:custDataLst>
          </p:nvPr>
        </p:nvGraphicFramePr>
        <p:xfrm>
          <a:off x="4471035" y="4579938"/>
          <a:ext cx="4503692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780"/>
                <a:gridCol w="503167"/>
                <a:gridCol w="503167"/>
                <a:gridCol w="502920"/>
                <a:gridCol w="1237315"/>
                <a:gridCol w="1104343"/>
              </a:tblGrid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预期输出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执行路径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直角三角形</a:t>
                      </a:r>
                      <a:endParaRPr lang="zh-CN" altLang="en-US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T2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zh-CN" altLang="en-US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T3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T4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8" y="95568"/>
            <a:ext cx="7095259" cy="4371975"/>
          </a:xfrm>
          <a:prstGeom prst="rect">
            <a:avLst/>
          </a:prstGeom>
        </p:spPr>
      </p:pic>
      <p:sp>
        <p:nvSpPr>
          <p:cNvPr id="29698" name="矩形 24578"/>
          <p:cNvSpPr>
            <a:spLocks noRot="1"/>
          </p:cNvSpPr>
          <p:nvPr/>
        </p:nvSpPr>
        <p:spPr>
          <a:xfrm>
            <a:off x="215900" y="171768"/>
            <a:ext cx="8424863" cy="7921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 startAt="3"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路径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覆盖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6460" y="478155"/>
            <a:ext cx="1737995" cy="2578100"/>
          </a:xfrm>
          <a:prstGeom prst="rect">
            <a:avLst/>
          </a:prstGeom>
          <a:noFill/>
          <a:ln w="9525" cap="flat" cmpd="sng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路径1：P1→P2→P3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路径2：P1→P2→P4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路径3：P1→P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5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路径4：P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6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9" name="表格 -1"/>
          <p:cNvGraphicFramePr/>
          <p:nvPr>
            <p:custDataLst>
              <p:tags r:id="rId2"/>
            </p:custDataLst>
          </p:nvPr>
        </p:nvGraphicFramePr>
        <p:xfrm>
          <a:off x="4471035" y="4579938"/>
          <a:ext cx="4503692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780"/>
                <a:gridCol w="503167"/>
                <a:gridCol w="503167"/>
                <a:gridCol w="502920"/>
                <a:gridCol w="1237315"/>
                <a:gridCol w="1104343"/>
              </a:tblGrid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预期输出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执行路径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直角三角形</a:t>
                      </a:r>
                      <a:endParaRPr lang="zh-CN" altLang="en-US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T2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zh-CN" altLang="en-US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T3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T4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13" marB="45713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3" y="95568"/>
            <a:ext cx="7095259" cy="4371975"/>
          </a:xfrm>
          <a:prstGeom prst="rect">
            <a:avLst/>
          </a:prstGeom>
        </p:spPr>
      </p:pic>
      <p:sp>
        <p:nvSpPr>
          <p:cNvPr id="29698" name="矩形 24578"/>
          <p:cNvSpPr>
            <a:spLocks noRot="1"/>
          </p:cNvSpPr>
          <p:nvPr/>
        </p:nvSpPr>
        <p:spPr>
          <a:xfrm>
            <a:off x="72390" y="171768"/>
            <a:ext cx="8424863" cy="7921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 startAt="4"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条件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覆盖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5" name="表格 -1"/>
          <p:cNvGraphicFramePr/>
          <p:nvPr/>
        </p:nvGraphicFramePr>
        <p:xfrm>
          <a:off x="4932363" y="3718243"/>
          <a:ext cx="4144010" cy="3016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39"/>
                <a:gridCol w="528037"/>
                <a:gridCol w="528037"/>
                <a:gridCol w="528037"/>
                <a:gridCol w="1008070"/>
                <a:gridCol w="975494"/>
              </a:tblGrid>
              <a:tr h="33518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预期输出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执行路径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33518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T1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T2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101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101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101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T3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T4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60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T5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60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T6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直角三角形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路径1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altLang="zh-CN" sz="14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7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en-US" altLang="zh-CN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40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  <a:sym typeface="+mn-ea"/>
                        </a:rPr>
                        <a:t>直角三角形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4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8</a:t>
                      </a:r>
                      <a:endParaRPr 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en-US" altLang="zh-CN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  <a:sym typeface="+mn-ea"/>
                        </a:rPr>
                        <a:t>直角三角形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88265" y="3216275"/>
          <a:ext cx="468503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</a:tblGrid>
              <a:tr h="3962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C2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C3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C4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C5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C6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C7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C8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C9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D2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C12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D3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235825" y="478155"/>
            <a:ext cx="1737995" cy="2578100"/>
          </a:xfrm>
          <a:prstGeom prst="rect">
            <a:avLst/>
          </a:prstGeom>
          <a:noFill/>
          <a:ln w="9525" cap="flat" cmpd="sng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路径1：P1→P2→P3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路径2：P1→P2→P4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路径3：P1→P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5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路径4：P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6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392170" y="5126355"/>
            <a:ext cx="5725160" cy="1731645"/>
          </a:xfrm>
          <a:prstGeom prst="wedgeRoundRectCallout">
            <a:avLst>
              <a:gd name="adj1" fmla="val -57182"/>
              <a:gd name="adj2" fmla="val -31147"/>
              <a:gd name="adj3" fmla="val 16667"/>
            </a:avLst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真值表中必须通过</a:t>
            </a:r>
            <a:r>
              <a:rPr lang="en-US" altLang="zh-CN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“-”</a:t>
            </a: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表示条件不适用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逻辑覆盖分析中只考虑判定间的嵌套关系，不考虑条件间的逻辑关系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3" y="95568"/>
            <a:ext cx="7095259" cy="4371975"/>
          </a:xfrm>
          <a:prstGeom prst="rect">
            <a:avLst/>
          </a:prstGeom>
        </p:spPr>
      </p:pic>
      <p:sp>
        <p:nvSpPr>
          <p:cNvPr id="29698" name="矩形 24578"/>
          <p:cNvSpPr>
            <a:spLocks noRot="1"/>
          </p:cNvSpPr>
          <p:nvPr/>
        </p:nvSpPr>
        <p:spPr>
          <a:xfrm>
            <a:off x="72390" y="171768"/>
            <a:ext cx="8424863" cy="7921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100000"/>
              <a:buFont typeface="+mj-ea"/>
              <a:buAutoNum type="circleNumDbPlain" startAt="5"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判定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/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条件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覆盖</a:t>
            </a:r>
            <a:endParaRPr lang="zh-CN" altLang="en-US" sz="32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35825" y="478155"/>
            <a:ext cx="1737995" cy="2578100"/>
          </a:xfrm>
          <a:prstGeom prst="rect">
            <a:avLst/>
          </a:prstGeom>
          <a:noFill/>
          <a:ln w="9525" cap="flat" cmpd="sng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路径1：P1→P2→P3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路径2：P1→P2→P4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路径3：P1→P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5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路径4：P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6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88265" y="3216275"/>
          <a:ext cx="468503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  <a:gridCol w="275590"/>
              </a:tblGrid>
              <a:tr h="3962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C2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C3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C4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C5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C6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C7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C8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C9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C10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C12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D3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endParaRPr lang="zh-CN" altLang="en-US" sz="16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F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-1"/>
          <p:cNvGraphicFramePr/>
          <p:nvPr/>
        </p:nvGraphicFramePr>
        <p:xfrm>
          <a:off x="4932363" y="3359468"/>
          <a:ext cx="4144010" cy="3352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39"/>
                <a:gridCol w="528037"/>
                <a:gridCol w="528037"/>
                <a:gridCol w="528037"/>
                <a:gridCol w="1008070"/>
                <a:gridCol w="975494"/>
              </a:tblGrid>
              <a:tr h="33518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预期输出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执行路径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33518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T1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18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T2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101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101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101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输入无效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18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T3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18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T4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60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18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T5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60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非三角形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18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T6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直角三角形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路径1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altLang="zh-CN" sz="14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7</a:t>
                      </a:r>
                      <a:endParaRPr lang="zh-CN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en-US" altLang="zh-CN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40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  <a:sym typeface="+mn-ea"/>
                        </a:rPr>
                        <a:t>直角三角形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189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400" b="1" u="none" dirty="0" smtClean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8</a:t>
                      </a:r>
                      <a:endParaRPr 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en-US" altLang="zh-CN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  <a:sym typeface="+mn-ea"/>
                        </a:rPr>
                        <a:t>直角三角形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189"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en-US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T9</a:t>
                      </a:r>
                      <a:endParaRPr lang="en-US" altLang="en-US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40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en-US" altLang="zh-CN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60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08" marB="45708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一般三角形</a:t>
                      </a:r>
                      <a:endParaRPr lang="zh-CN" altLang="en-US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r>
                        <a:rPr lang="en-US" altLang="zh-CN" sz="1400" b="1" u="none" dirty="0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3" y="95568"/>
            <a:ext cx="7095259" cy="4371975"/>
          </a:xfrm>
          <a:prstGeom prst="rect">
            <a:avLst/>
          </a:prstGeom>
        </p:spPr>
      </p:pic>
      <p:graphicFrame>
        <p:nvGraphicFramePr>
          <p:cNvPr id="2" name="表格 -1"/>
          <p:cNvGraphicFramePr/>
          <p:nvPr/>
        </p:nvGraphicFramePr>
        <p:xfrm>
          <a:off x="4995545" y="3357245"/>
          <a:ext cx="4077009" cy="3353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971"/>
                <a:gridCol w="455492"/>
                <a:gridCol w="455492"/>
                <a:gridCol w="455492"/>
                <a:gridCol w="1119856"/>
                <a:gridCol w="999706"/>
              </a:tblGrid>
              <a:tr h="3353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预期输出</a:t>
                      </a:r>
                      <a:endParaRPr lang="zh-CN" altLang="en-US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执行路径</a:t>
                      </a:r>
                      <a:endParaRPr lang="zh-CN" altLang="en-US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T1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T2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T3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T5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T6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T7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T8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T9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81000" y="231775"/>
            <a:ext cx="3461385" cy="632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Tx/>
              <a:buFont typeface="+mj-ea"/>
              <a:buAutoNum type="circleNumDbPlain" startAt="6"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  <a:cs typeface="+mn-ea"/>
                <a:sym typeface="宋体" panose="02010600030101010101" pitchFamily="2" charset="-122"/>
              </a:rPr>
              <a:t>条件组合覆盖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2" charset="0"/>
              <a:ea typeface="华文行楷" panose="02010800040101010101" pitchFamily="2" charset="-122"/>
              <a:cs typeface="+mn-ea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07950" y="2997200"/>
          <a:ext cx="4835525" cy="3748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15"/>
                <a:gridCol w="283210"/>
                <a:gridCol w="285115"/>
                <a:gridCol w="283845"/>
                <a:gridCol w="283210"/>
                <a:gridCol w="283210"/>
                <a:gridCol w="283845"/>
                <a:gridCol w="285115"/>
                <a:gridCol w="283845"/>
                <a:gridCol w="284480"/>
                <a:gridCol w="285115"/>
                <a:gridCol w="283210"/>
                <a:gridCol w="283845"/>
                <a:gridCol w="285115"/>
                <a:gridCol w="283845"/>
                <a:gridCol w="284480"/>
                <a:gridCol w="288925"/>
              </a:tblGrid>
              <a:tr h="57900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marT="45711" marB="4571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C2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C3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C4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C5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C6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D1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C7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C8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C9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D2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C10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C11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C12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D3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2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3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6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7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8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9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235825" y="478155"/>
            <a:ext cx="1737995" cy="2578100"/>
          </a:xfrm>
          <a:prstGeom prst="rect">
            <a:avLst/>
          </a:prstGeom>
          <a:noFill/>
          <a:ln w="9525" cap="flat" cmpd="sng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路径1：P1→P2→P3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路径2：P1→P2→P4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路径3：P1→P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5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路径4：P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6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3" y="95568"/>
            <a:ext cx="7095259" cy="4371975"/>
          </a:xfrm>
          <a:prstGeom prst="rect">
            <a:avLst/>
          </a:prstGeom>
        </p:spPr>
      </p:pic>
      <p:graphicFrame>
        <p:nvGraphicFramePr>
          <p:cNvPr id="2" name="表格 -1"/>
          <p:cNvGraphicFramePr/>
          <p:nvPr/>
        </p:nvGraphicFramePr>
        <p:xfrm>
          <a:off x="4995545" y="3357245"/>
          <a:ext cx="4077009" cy="3353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971"/>
                <a:gridCol w="455492"/>
                <a:gridCol w="455492"/>
                <a:gridCol w="455492"/>
                <a:gridCol w="1119856"/>
                <a:gridCol w="999706"/>
              </a:tblGrid>
              <a:tr h="3353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预期输出</a:t>
                      </a:r>
                      <a:endParaRPr lang="zh-CN" altLang="en-US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执行路径</a:t>
                      </a:r>
                      <a:endParaRPr lang="zh-CN" altLang="en-US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T10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T11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T12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T13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T14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T15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T16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T17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T18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168" name="文本框 4"/>
          <p:cNvSpPr txBox="1"/>
          <p:nvPr/>
        </p:nvSpPr>
        <p:spPr>
          <a:xfrm>
            <a:off x="381000" y="231775"/>
            <a:ext cx="3390900" cy="632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Tx/>
              <a:buFont typeface="+mj-ea"/>
              <a:buAutoNum type="circleNumDbPlain" startAt="6"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  <a:cs typeface="+mn-ea"/>
                <a:sym typeface="宋体" panose="02010600030101010101" pitchFamily="2" charset="-122"/>
              </a:rPr>
              <a:t>条件组合覆盖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2" charset="0"/>
              <a:ea typeface="华文行楷" panose="02010800040101010101" pitchFamily="2" charset="-122"/>
              <a:cs typeface="+mn-ea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07950" y="2997200"/>
          <a:ext cx="4817110" cy="3748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945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2415"/>
                <a:gridCol w="273685"/>
                <a:gridCol w="272415"/>
                <a:gridCol w="273050"/>
                <a:gridCol w="273685"/>
                <a:gridCol w="272415"/>
                <a:gridCol w="273685"/>
                <a:gridCol w="272415"/>
              </a:tblGrid>
              <a:tr h="57900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marT="45711" marB="4571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C2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C3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C4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C5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C6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D1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C7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C8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C9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D2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C10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C11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C12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D3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12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13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14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15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16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17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18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235825" y="478155"/>
            <a:ext cx="1737995" cy="2578100"/>
          </a:xfrm>
          <a:prstGeom prst="rect">
            <a:avLst/>
          </a:prstGeom>
          <a:noFill/>
          <a:ln w="9525" cap="flat" cmpd="sng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路径1：P1→P2→P3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路径2：P1→P2→P4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路径3：P1→P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5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路径4：P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6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3" y="95568"/>
            <a:ext cx="7095259" cy="4371975"/>
          </a:xfrm>
          <a:prstGeom prst="rect">
            <a:avLst/>
          </a:prstGeom>
        </p:spPr>
      </p:pic>
      <p:graphicFrame>
        <p:nvGraphicFramePr>
          <p:cNvPr id="2" name="表格 -1"/>
          <p:cNvGraphicFramePr/>
          <p:nvPr/>
        </p:nvGraphicFramePr>
        <p:xfrm>
          <a:off x="4995545" y="3357880"/>
          <a:ext cx="4077009" cy="335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971"/>
                <a:gridCol w="455492"/>
                <a:gridCol w="455492"/>
                <a:gridCol w="455492"/>
                <a:gridCol w="1119856"/>
                <a:gridCol w="999706"/>
              </a:tblGrid>
              <a:tr h="3352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预期输出</a:t>
                      </a:r>
                      <a:endParaRPr lang="zh-CN" altLang="en-US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执行路径</a:t>
                      </a:r>
                      <a:endParaRPr lang="zh-CN" altLang="en-US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T19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T20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T21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T22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T23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T24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T25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T26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101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输入无效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T27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20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30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60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非三角形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路径3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198" name="文本框 4"/>
          <p:cNvSpPr txBox="1"/>
          <p:nvPr/>
        </p:nvSpPr>
        <p:spPr>
          <a:xfrm>
            <a:off x="381000" y="231775"/>
            <a:ext cx="3319145" cy="632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Tx/>
              <a:buFont typeface="+mj-ea"/>
              <a:buAutoNum type="circleNumDbPlain" startAt="6"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  <a:cs typeface="+mn-ea"/>
                <a:sym typeface="宋体" panose="02010600030101010101" pitchFamily="2" charset="-122"/>
              </a:rPr>
              <a:t>条件组合覆盖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2" charset="0"/>
              <a:ea typeface="华文行楷" panose="02010800040101010101" pitchFamily="2" charset="-122"/>
              <a:cs typeface="+mn-ea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07950" y="2997200"/>
          <a:ext cx="4831080" cy="3748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215"/>
                <a:gridCol w="274320"/>
                <a:gridCol w="273050"/>
                <a:gridCol w="274320"/>
                <a:gridCol w="274320"/>
                <a:gridCol w="273050"/>
                <a:gridCol w="274320"/>
                <a:gridCol w="273050"/>
                <a:gridCol w="274320"/>
                <a:gridCol w="273685"/>
                <a:gridCol w="273685"/>
                <a:gridCol w="273685"/>
                <a:gridCol w="274320"/>
                <a:gridCol w="273685"/>
                <a:gridCol w="273685"/>
                <a:gridCol w="273685"/>
                <a:gridCol w="273685"/>
              </a:tblGrid>
              <a:tr h="57900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marT="45711" marB="4571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C2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C3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C4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C5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C6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D1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C7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C8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C9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D2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C10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C11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C12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D3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19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20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21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22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23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24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25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26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27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3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235825" y="478155"/>
            <a:ext cx="1737995" cy="2578100"/>
          </a:xfrm>
          <a:prstGeom prst="rect">
            <a:avLst/>
          </a:prstGeom>
          <a:noFill/>
          <a:ln w="9525" cap="flat" cmpd="sng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路径1：P1→P2→P3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路径2：P1→P2→P4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路径3：P1→P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5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路径4：P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6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3" y="95568"/>
            <a:ext cx="7095259" cy="4371975"/>
          </a:xfrm>
          <a:prstGeom prst="rect">
            <a:avLst/>
          </a:prstGeom>
        </p:spPr>
      </p:pic>
      <p:graphicFrame>
        <p:nvGraphicFramePr>
          <p:cNvPr id="2" name="表格 -1"/>
          <p:cNvGraphicFramePr/>
          <p:nvPr/>
        </p:nvGraphicFramePr>
        <p:xfrm>
          <a:off x="4995545" y="4274185"/>
          <a:ext cx="4077009" cy="2682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971"/>
                <a:gridCol w="455295"/>
                <a:gridCol w="455689"/>
                <a:gridCol w="455492"/>
                <a:gridCol w="1119856"/>
                <a:gridCol w="999706"/>
              </a:tblGrid>
              <a:tr h="3353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预期输出</a:t>
                      </a:r>
                      <a:endParaRPr lang="zh-CN" altLang="en-US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执行路径</a:t>
                      </a:r>
                      <a:endParaRPr lang="zh-CN" altLang="en-US" sz="1400" b="1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25" marB="4572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T28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60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30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20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非三角形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路径3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T29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30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60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20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非三角形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路径3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T30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60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一般三角形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路径2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T31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30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直角</a:t>
                      </a: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三角形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路径1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T32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30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直角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三角形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路径1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T33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40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50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30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直角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三角形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  <a:sym typeface="+mn-ea"/>
                        </a:rPr>
                        <a:t>路径1</a:t>
                      </a:r>
                      <a:endParaRPr lang="en-US" altLang="zh-CN" sz="1400" b="1" u="none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6" marR="91446" marT="45731" marB="4573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205" name="文本框 4"/>
          <p:cNvSpPr txBox="1"/>
          <p:nvPr/>
        </p:nvSpPr>
        <p:spPr>
          <a:xfrm>
            <a:off x="381000" y="231775"/>
            <a:ext cx="3461385" cy="632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Tx/>
              <a:buFont typeface="+mj-ea"/>
              <a:buAutoNum type="circleNumDbPlain" startAt="6"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  <a:cs typeface="+mn-ea"/>
                <a:sym typeface="宋体" panose="02010600030101010101" pitchFamily="2" charset="-122"/>
              </a:rPr>
              <a:t>条件组合覆盖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2" charset="0"/>
              <a:ea typeface="华文行楷" panose="02010800040101010101" pitchFamily="2" charset="-122"/>
              <a:cs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07950" y="3879215"/>
          <a:ext cx="4844415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485"/>
                <a:gridCol w="274955"/>
                <a:gridCol w="274320"/>
                <a:gridCol w="274320"/>
                <a:gridCol w="274955"/>
                <a:gridCol w="274320"/>
                <a:gridCol w="274955"/>
                <a:gridCol w="274320"/>
                <a:gridCol w="274320"/>
                <a:gridCol w="274320"/>
                <a:gridCol w="274955"/>
                <a:gridCol w="274320"/>
                <a:gridCol w="274955"/>
                <a:gridCol w="274955"/>
                <a:gridCol w="273685"/>
                <a:gridCol w="274955"/>
                <a:gridCol w="274320"/>
              </a:tblGrid>
              <a:tr h="73152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marT="45711" marB="4571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C2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C3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C4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C5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C6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D1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C7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C8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C9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D2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C10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C11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C12</a:t>
                      </a:r>
                      <a:endParaRPr lang="en-US" altLang="zh-CN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D3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highlight>
                            <a:srgbClr val="CFCECE"/>
                          </a:highlight>
                          <a:uFillTx/>
                          <a:latin typeface="Times New Roman" panose="02020603050405020304" pitchFamily="2" charset="0"/>
                          <a:ea typeface="楷体_GB2312" charset="0"/>
                          <a:cs typeface="宋体" panose="02010600030101010101" pitchFamily="2" charset="-122"/>
                        </a:rPr>
                        <a:t>路径</a:t>
                      </a:r>
                      <a:endParaRPr lang="zh-CN" altLang="en-US" sz="1400" b="1" dirty="0">
                        <a:solidFill>
                          <a:srgbClr val="000000"/>
                        </a:solidFill>
                        <a:highlight>
                          <a:srgbClr val="CFCECE"/>
                        </a:highlight>
                        <a:uFillTx/>
                        <a:latin typeface="Times New Roman" panose="02020603050405020304" pitchFamily="2" charset="0"/>
                        <a:ea typeface="楷体_GB2312" charset="0"/>
                        <a:cs typeface="宋体" panose="02010600030101010101" pitchFamily="2" charset="-122"/>
                      </a:endParaRPr>
                    </a:p>
                  </a:txBody>
                  <a:tcPr marL="91447" marR="91447" anchor="ctr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28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3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29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-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3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30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2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31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32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15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33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F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2" charset="0"/>
                        </a:rPr>
                        <a:t>T</a:t>
                      </a:r>
                      <a:endParaRPr lang="en-US" altLang="zh-CN" sz="1400" b="1" u="none">
                        <a:solidFill>
                          <a:srgbClr val="FF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54" marR="91454" marT="45715" marB="45715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zh-CN" sz="1400" b="1">
                        <a:solidFill>
                          <a:srgbClr val="000000"/>
                        </a:solidFill>
                        <a:uFillTx/>
                        <a:latin typeface="Times New Roman" panose="02020603050405020304" pitchFamily="2" charset="0"/>
                      </a:endParaRPr>
                    </a:p>
                  </a:txBody>
                  <a:tcPr marL="91447" marR="91447" marT="45711" marB="45711">
                    <a:lnL w="12700" cap="flat">
                      <a:solidFill>
                        <a:srgbClr val="000000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235825" y="478155"/>
            <a:ext cx="1737995" cy="2578100"/>
          </a:xfrm>
          <a:prstGeom prst="rect">
            <a:avLst/>
          </a:prstGeom>
          <a:noFill/>
          <a:ln w="9525" cap="flat" cmpd="sng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路径1：P1→P2→P3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路径2：P1→P2→P4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路径3：P1→P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5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路径4：P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pitchFamily="1" charset="-122"/>
              </a:rPr>
              <a:t>6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23553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逻辑覆盖</a:t>
            </a:r>
            <a:endParaRPr lang="en-US" altLang="zh-CN"/>
          </a:p>
        </p:txBody>
      </p:sp>
      <p:pic>
        <p:nvPicPr>
          <p:cNvPr id="23556" name="图片 3" descr="http://p.blog.csdn.net/images/p_blog_csdn_net/aidisheng/EntryImages/20081007/逻辑覆盖的强弱关系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1428750" y="1471295"/>
            <a:ext cx="6510338" cy="4371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矩形 21506"/>
          <p:cNvSpPr>
            <a:spLocks noRot="1"/>
          </p:cNvSpPr>
          <p:nvPr/>
        </p:nvSpPr>
        <p:spPr>
          <a:xfrm>
            <a:off x="180340" y="478790"/>
            <a:ext cx="8569960" cy="5813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课程总评成绩</a:t>
            </a:r>
            <a:r>
              <a:rPr lang="en-US" altLang="zh-CN" sz="38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=</a:t>
            </a:r>
            <a:r>
              <a:rPr lang="zh-CN" altLang="en-US" sz="38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平时</a:t>
            </a:r>
            <a:r>
              <a:rPr lang="zh-CN" altLang="en-US" sz="38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成绩</a:t>
            </a:r>
            <a:r>
              <a:rPr lang="en-US" altLang="zh-CN" sz="38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+</a:t>
            </a:r>
            <a:r>
              <a:rPr lang="zh-CN" altLang="en-US" sz="38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期末成绩</a:t>
            </a:r>
            <a:endParaRPr lang="en-US" altLang="zh-CN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平时成绩</a:t>
            </a:r>
            <a:r>
              <a:rPr lang="en-US" altLang="zh-CN" sz="38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=</a:t>
            </a:r>
            <a:r>
              <a:rPr lang="zh-CN" altLang="en-US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cs typeface="+mn-ea"/>
              </a:rPr>
              <a:t>在线测试+实验</a:t>
            </a:r>
            <a:endParaRPr lang="zh-CN" altLang="en-US" sz="3800" b="1" dirty="0">
              <a:uFillTx/>
              <a:latin typeface="Times New Roman" panose="02020603050405020304" pitchFamily="2" charset="0"/>
              <a:ea typeface="华文新魏" panose="02010800040101010101" charset="-122"/>
              <a:cs typeface="+mn-ea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cs typeface="+mn-ea"/>
              </a:rPr>
              <a:t>平时成绩约占总评成绩</a:t>
            </a:r>
            <a:r>
              <a:rPr lang="en-US" altLang="zh-CN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cs typeface="+mn-ea"/>
              </a:rPr>
              <a:t>4</a:t>
            </a:r>
            <a:r>
              <a:rPr lang="en-US" altLang="zh-CN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cs typeface="+mn-ea"/>
              </a:rPr>
              <a:t>0%</a:t>
            </a:r>
            <a:endParaRPr lang="en-US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  <a:cs typeface="+mn-ea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8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  <a:cs typeface="+mn-ea"/>
              </a:rPr>
              <a:t>注意事项：</a:t>
            </a:r>
            <a:endParaRPr lang="zh-CN" altLang="en-US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尽快检查在线测试是否存在误判情况</a:t>
            </a:r>
            <a:endParaRPr lang="zh-CN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sz="3800" b="1" dirty="0">
                <a:uFillTx/>
                <a:latin typeface="Times New Roman" panose="02020603050405020304" pitchFamily="2" charset="0"/>
                <a:ea typeface="华文新魏" panose="02010800040101010101" charset="-122"/>
                <a:sym typeface="+mn-ea"/>
              </a:rPr>
              <a:t>尽快</a:t>
            </a:r>
            <a:r>
              <a:rPr 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核对实验成绩及扣分情况</a:t>
            </a:r>
            <a:endParaRPr lang="zh-CN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考试期间教学资料不得共享</a:t>
            </a:r>
            <a:endParaRPr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  <a:p>
            <a:pPr marL="609600" lvl="0" indent="-609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sz="3800" b="1" dirty="0">
                <a:solidFill>
                  <a:schemeClr val="tx1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</a:rPr>
              <a:t>不可使用铅笔绘制因果图和控制流图</a:t>
            </a:r>
            <a:endParaRPr lang="zh-CN" sz="3800" b="1" dirty="0">
              <a:solidFill>
                <a:schemeClr val="tx1"/>
              </a:solidFill>
              <a:uFillTx/>
              <a:latin typeface="Times New Roman" panose="02020603050405020304" pitchFamily="2" charset="0"/>
              <a:ea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23553"/>
          <p:cNvSpPr>
            <a:spLocks noGrp="1" noRot="1"/>
          </p:cNvSpPr>
          <p:nvPr>
            <p:ph type="title"/>
          </p:nvPr>
        </p:nvSpPr>
        <p:spPr>
          <a:xfrm>
            <a:off x="250825" y="115888"/>
            <a:ext cx="8540750" cy="1143000"/>
          </a:xfrm>
        </p:spPr>
        <p:txBody>
          <a:bodyPr anchor="ctr"/>
          <a:p>
            <a:pPr algn="l"/>
            <a:r>
              <a:rPr lang="en-US" altLang="zh-CN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5. </a:t>
            </a:r>
            <a:r>
              <a:rPr lang="zh-CN" altLang="zh-CN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基本路径测试</a:t>
            </a:r>
            <a:endParaRPr lang="zh-CN" altLang="zh-CN" spc="200">
              <a:solidFill>
                <a:srgbClr val="C0000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航班查询问题控制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1004570"/>
            <a:ext cx="8465820" cy="4561840"/>
          </a:xfrm>
          <a:prstGeom prst="rect">
            <a:avLst/>
          </a:prstGeom>
        </p:spPr>
      </p:pic>
      <p:sp>
        <p:nvSpPr>
          <p:cNvPr id="34" name="圆角矩形标注 33"/>
          <p:cNvSpPr/>
          <p:nvPr/>
        </p:nvSpPr>
        <p:spPr>
          <a:xfrm>
            <a:off x="4021455" y="5015230"/>
            <a:ext cx="4462780" cy="1743075"/>
          </a:xfrm>
          <a:prstGeom prst="wedgeRoundRectCallout">
            <a:avLst>
              <a:gd name="adj1" fmla="val -55571"/>
              <a:gd name="adj2" fmla="val -4804"/>
              <a:gd name="adj3" fmla="val 16667"/>
            </a:avLst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00000"/>
              </a:lnSpc>
            </a:pP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复合条件下</a:t>
            </a:r>
            <a:r>
              <a:rPr lang="zh-CN" altLang="en-US" sz="2600" b="1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判定结点</a:t>
            </a: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必须做出拆分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适当合并</a:t>
            </a:r>
            <a:r>
              <a:rPr lang="zh-CN" altLang="en-US" sz="2600" b="1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处理结点</a:t>
            </a:r>
            <a:endParaRPr lang="zh-CN" altLang="en-US" sz="26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③ 根据情况适当增加</a:t>
            </a:r>
            <a:r>
              <a:rPr lang="zh-CN" altLang="en-US" sz="2600" b="1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汇合点</a:t>
            </a:r>
            <a:endParaRPr lang="zh-CN" altLang="en-US" sz="2600" b="1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31802" name="矩形 2"/>
          <p:cNvSpPr>
            <a:spLocks noRot="1"/>
          </p:cNvSpPr>
          <p:nvPr/>
        </p:nvSpPr>
        <p:spPr>
          <a:xfrm>
            <a:off x="4300855" y="1147763"/>
            <a:ext cx="4503738" cy="5762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(1) 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画出程序控制流程图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43835" y="5300980"/>
            <a:ext cx="213995" cy="1720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pPr marL="742950" indent="-74295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+mj-ea"/>
              <a:buAutoNum type="circleNumDbPlain" startAt="3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航班查询问题控制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3370" y="964248"/>
            <a:ext cx="6209864" cy="5434965"/>
          </a:xfrm>
          <a:prstGeom prst="rect">
            <a:avLst/>
          </a:prstGeom>
        </p:spPr>
      </p:pic>
      <p:sp>
        <p:nvSpPr>
          <p:cNvPr id="31802" name="矩形 2"/>
          <p:cNvSpPr>
            <a:spLocks noRot="1"/>
          </p:cNvSpPr>
          <p:nvPr/>
        </p:nvSpPr>
        <p:spPr>
          <a:xfrm>
            <a:off x="185420" y="286703"/>
            <a:ext cx="4503738" cy="5762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pPr marL="571500" indent="-5715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(1) 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画出程序控制流程图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4" name="圆角矩形标注 33"/>
          <p:cNvSpPr/>
          <p:nvPr/>
        </p:nvSpPr>
        <p:spPr>
          <a:xfrm>
            <a:off x="113665" y="3117215"/>
            <a:ext cx="2988945" cy="3557905"/>
          </a:xfrm>
          <a:prstGeom prst="wedgeRoundRectCallout">
            <a:avLst>
              <a:gd name="adj1" fmla="val 73801"/>
              <a:gd name="adj2" fmla="val 10951"/>
              <a:gd name="adj3" fmla="val 16667"/>
            </a:avLst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</a:t>
            </a:r>
            <a:r>
              <a:rPr lang="zh-CN" altLang="en-US" sz="2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需保证每个条件结点出度等于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  <a:sym typeface="+mn-ea"/>
              </a:rPr>
              <a:t>2</a:t>
            </a:r>
            <a:endParaRPr lang="zh-CN" altLang="en-US" sz="24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</a:t>
            </a:r>
            <a:r>
              <a:rPr lang="zh-CN" altLang="en-US" sz="2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图的绘制保证单入口单出口</a:t>
            </a:r>
            <a:endParaRPr lang="zh-CN" altLang="en-US" sz="24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③ 避免出现交叉线导致区域无法准确识别</a:t>
            </a:r>
            <a:endParaRPr lang="zh-CN" altLang="en-US" sz="24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④ 在图中需标出区域</a:t>
            </a:r>
            <a:endParaRPr lang="zh-CN" altLang="en-US" sz="24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航班查询问题控制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4755" y="2152333"/>
            <a:ext cx="5312884" cy="4649915"/>
          </a:xfrm>
          <a:prstGeom prst="rect">
            <a:avLst/>
          </a:prstGeom>
        </p:spPr>
      </p:pic>
      <p:sp>
        <p:nvSpPr>
          <p:cNvPr id="86019" name="矩形 86018"/>
          <p:cNvSpPr>
            <a:spLocks noRot="1"/>
          </p:cNvSpPr>
          <p:nvPr/>
        </p:nvSpPr>
        <p:spPr>
          <a:xfrm>
            <a:off x="323850" y="47625"/>
            <a:ext cx="8087995" cy="540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(2) 计算程序环路复杂性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CC0066"/>
              </a:buClr>
              <a:buFont typeface="Times New Roman" panose="02020603050405020304" pitchFamily="2" charset="0"/>
              <a:buAutoNum type="circleNumDbPlain"/>
            </a:pPr>
            <a:r>
              <a:rPr lang="zh-CN" altLang="en-US" sz="35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 </a:t>
            </a:r>
            <a:r>
              <a:rPr lang="zh-CN" altLang="en-US" sz="3200" b="1" i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V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(G)=区域数=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en-US" altLang="zh-CN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CC0066"/>
              </a:buClr>
              <a:buFont typeface="Times New Roman" panose="02020603050405020304" pitchFamily="2" charset="0"/>
              <a:buAutoNum type="circleNumDbPlain"/>
            </a:pPr>
            <a:r>
              <a:rPr lang="zh-CN" altLang="en-US" sz="3200" b="1" dirty="0">
                <a:solidFill>
                  <a:srgbClr val="0033CC"/>
                </a:solidFill>
                <a:latin typeface="Arial" panose="020B0604020202020204" pitchFamily="34" charset="0"/>
                <a:ea typeface="楷体_GB2312" pitchFamily="1" charset="-122"/>
              </a:rPr>
              <a:t> </a:t>
            </a:r>
            <a:r>
              <a:rPr lang="zh-CN" altLang="en-US" sz="3200" b="1" i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V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(G)=</a:t>
            </a:r>
            <a:r>
              <a:rPr lang="zh-CN" altLang="en-US" sz="3200" b="1" i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E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-</a:t>
            </a:r>
            <a:r>
              <a:rPr lang="zh-CN" altLang="en-US" sz="3200" b="1" i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N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+2=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26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-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17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+2=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en-US" altLang="zh-CN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CC0066"/>
              </a:buClr>
              <a:buFont typeface="Times New Roman" panose="02020603050405020304" pitchFamily="2" charset="0"/>
              <a:buAutoNum type="circleNumDbPlain"/>
            </a:pPr>
            <a:r>
              <a:rPr lang="zh-CN" altLang="en-US" sz="3200" b="1" dirty="0">
                <a:solidFill>
                  <a:srgbClr val="0033CC"/>
                </a:solidFill>
                <a:latin typeface="Arial" panose="020B0604020202020204" pitchFamily="34" charset="0"/>
                <a:ea typeface="楷体_GB2312" pitchFamily="1" charset="-122"/>
              </a:rPr>
              <a:t> </a:t>
            </a:r>
            <a:r>
              <a:rPr lang="zh-CN" altLang="en-US" sz="3200" b="1" i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V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(G)=</a:t>
            </a:r>
            <a:r>
              <a:rPr lang="zh-CN" altLang="en-US" sz="3200" b="1" i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P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+1=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+1=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11</a:t>
            </a:r>
            <a:endParaRPr lang="en-US" altLang="zh-CN" sz="3200" b="1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86020" name="下箭头 86019"/>
          <p:cNvSpPr/>
          <p:nvPr/>
        </p:nvSpPr>
        <p:spPr>
          <a:xfrm>
            <a:off x="1520825" y="2994660"/>
            <a:ext cx="1539875" cy="188214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CCFF"/>
          </a:solidFill>
          <a:ln w="9525"/>
          <a:scene3d>
            <a:camera prst="legacyObliqueTopRight">
              <a:rot lat="0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anchor="t">
            <a:flatTx/>
          </a:bodyPr>
          <a:p>
            <a:endParaRPr lang="zh-CN" altLang="en-US" b="1" dirty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1" name="矩形 86020"/>
          <p:cNvSpPr/>
          <p:nvPr/>
        </p:nvSpPr>
        <p:spPr>
          <a:xfrm>
            <a:off x="323850" y="5013325"/>
            <a:ext cx="4679950" cy="86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/>
            <a:r>
              <a:rPr lang="zh-CN" altLang="en-US" sz="2800" b="1" dirty="0">
                <a:solidFill>
                  <a:srgbClr val="CC0066"/>
                </a:solidFill>
                <a:latin typeface="Arial" panose="020B0604020202020204" pitchFamily="34" charset="0"/>
                <a:ea typeface="华文新魏" panose="02010800040101010101" charset="-122"/>
              </a:rPr>
              <a:t>独立路径数</a:t>
            </a:r>
            <a:r>
              <a:rPr lang="en-US" altLang="zh-CN" sz="2800" b="1">
                <a:solidFill>
                  <a:schemeClr val="hlink"/>
                </a:solidFill>
                <a:ea typeface="华文新魏" panose="02010800040101010101" charset="-122"/>
                <a:sym typeface="+mn-ea"/>
              </a:rPr>
              <a:t>≤</a:t>
            </a:r>
            <a:r>
              <a:rPr lang="zh-CN" altLang="en-US" sz="2800" b="1" dirty="0">
                <a:solidFill>
                  <a:srgbClr val="CC0066"/>
                </a:solidFill>
                <a:latin typeface="Arial" panose="020B0604020202020204" pitchFamily="34" charset="0"/>
                <a:ea typeface="华文新魏" panose="02010800040101010101" charset="-122"/>
              </a:rPr>
              <a:t>环路复杂性=</a:t>
            </a:r>
            <a:r>
              <a:rPr lang="en-US" altLang="zh-CN" sz="2800" b="1" dirty="0">
                <a:solidFill>
                  <a:srgbClr val="CC0066"/>
                </a:solidFill>
                <a:latin typeface="Arial" panose="020B0604020202020204" pitchFamily="34" charset="0"/>
                <a:ea typeface="华文新魏" panose="02010800040101010101" charset="-122"/>
              </a:rPr>
              <a:t>11</a:t>
            </a:r>
            <a:endParaRPr lang="en-US" altLang="zh-CN" sz="2800" b="1" dirty="0">
              <a:solidFill>
                <a:srgbClr val="CC0066"/>
              </a:solidFill>
              <a:latin typeface="Arial" panose="020B0604020202020204" pitchFamily="34" charset="0"/>
              <a:ea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27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charRg st="27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5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charRg st="5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bldLvl="0" animBg="1"/>
      <p:bldP spid="86021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矩形 87042"/>
          <p:cNvSpPr>
            <a:spLocks noRot="1"/>
          </p:cNvSpPr>
          <p:nvPr/>
        </p:nvSpPr>
        <p:spPr>
          <a:xfrm>
            <a:off x="207963" y="254318"/>
            <a:ext cx="4033837" cy="6619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(3) 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确定独立路径集合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170" y="911225"/>
            <a:ext cx="4574540" cy="4050030"/>
          </a:xfrm>
          <a:prstGeom prst="rect">
            <a:avLst/>
          </a:prstGeom>
          <a:noFill/>
          <a:ln w="9525" cap="flat" cmpd="sng">
            <a:solidFill>
              <a:srgbClr val="CC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</a:pPr>
            <a:r>
              <a:rPr lang="en-US" altLang="en-US" sz="2600" b="1" dirty="0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P1: 1-16-17</a:t>
            </a:r>
            <a:endParaRPr lang="en-US" altLang="en-US" sz="2600" b="1" dirty="0">
              <a:solidFill>
                <a:srgbClr val="0033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600" b="1" dirty="0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P2: </a:t>
            </a:r>
            <a:r>
              <a:rPr lang="en-US" altLang="en-US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1-</a:t>
            </a:r>
            <a:r>
              <a:rPr lang="en-US" altLang="en-US" sz="26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2-3-15</a:t>
            </a:r>
            <a:r>
              <a:rPr lang="en-US" altLang="en-US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-17</a:t>
            </a:r>
            <a:endParaRPr lang="en-US" altLang="en-US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600" b="1" dirty="0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P3: </a:t>
            </a:r>
            <a:r>
              <a:rPr lang="en-US" altLang="en-US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1-2-</a:t>
            </a:r>
            <a:r>
              <a:rPr lang="en-US" altLang="en-US" sz="26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4-14</a:t>
            </a:r>
            <a:r>
              <a:rPr lang="en-US" altLang="en-US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-17</a:t>
            </a:r>
            <a:endParaRPr lang="en-US" altLang="en-US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600" b="1" dirty="0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P4: </a:t>
            </a:r>
            <a:r>
              <a:rPr lang="en-US" altLang="en-US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1-2-4-</a:t>
            </a:r>
            <a:r>
              <a:rPr lang="en-US" altLang="en-US" sz="26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en-US" altLang="en-US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-14-17</a:t>
            </a:r>
            <a:endParaRPr lang="en-US" altLang="en-US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600" b="1" dirty="0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P5: </a:t>
            </a:r>
            <a:r>
              <a:rPr lang="en-US" altLang="en-US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1-2-3-4-5-</a:t>
            </a:r>
            <a:r>
              <a:rPr lang="en-US" altLang="en-US" sz="26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6-7-9</a:t>
            </a:r>
            <a:r>
              <a:rPr lang="en-US" altLang="en-US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-17</a:t>
            </a:r>
            <a:endParaRPr lang="en-US" altLang="en-US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600" b="1" dirty="0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P6: </a:t>
            </a:r>
            <a:r>
              <a:rPr lang="en-US" altLang="en-US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1-2-3-4-5-6-7-</a:t>
            </a:r>
            <a:r>
              <a:rPr lang="en-US" altLang="en-US" sz="26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r>
            <a:r>
              <a:rPr lang="en-US" altLang="en-US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-9-17</a:t>
            </a:r>
            <a:endParaRPr lang="en-US" altLang="en-US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600" b="1" dirty="0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P7: </a:t>
            </a:r>
            <a:r>
              <a:rPr lang="en-US" altLang="en-US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1-2-4-5-6-</a:t>
            </a:r>
            <a:r>
              <a:rPr lang="en-US" altLang="en-US" sz="26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10-12</a:t>
            </a:r>
            <a:r>
              <a:rPr lang="en-US" altLang="en-US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-17</a:t>
            </a:r>
            <a:endParaRPr lang="en-US" altLang="en-US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600" b="1" dirty="0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P8</a:t>
            </a:r>
            <a:r>
              <a:rPr lang="en-US" altLang="en-US" sz="2600" b="1" dirty="0">
                <a:solidFill>
                  <a:srgbClr val="0033CC"/>
                </a:solidFill>
                <a:latin typeface="Times New Roman" panose="02020603050405020304" pitchFamily="2" charset="0"/>
                <a:sym typeface="+mn-ea"/>
              </a:rPr>
              <a:t>: </a:t>
            </a:r>
            <a:r>
              <a:rPr lang="en-US" altLang="en-US" sz="2600" b="1" dirty="0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1-</a:t>
            </a:r>
            <a:r>
              <a:rPr lang="zh-CN" altLang="en-US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2-4-5-6-10-</a:t>
            </a:r>
            <a:r>
              <a:rPr lang="zh-CN" altLang="en-US" sz="26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11</a:t>
            </a:r>
            <a:r>
              <a:rPr lang="zh-CN" altLang="en-US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-12-17</a:t>
            </a:r>
            <a:endParaRPr lang="zh-CN" altLang="en-US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P9: 1-2-3-4-5-6-7-8-10-11-</a:t>
            </a:r>
            <a:r>
              <a:rPr lang="en-US" altLang="zh-CN" sz="26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13</a:t>
            </a:r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-17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190" y="5042535"/>
            <a:ext cx="7360285" cy="171450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rgbClr val="FF0000"/>
                </a:solidFill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① 独立路径数</a:t>
            </a:r>
            <a:r>
              <a:rPr lang="en-US" altLang="zh-CN" sz="2400" b="1">
                <a:solidFill>
                  <a:srgbClr val="FF0000"/>
                </a:solidFill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≤</a:t>
            </a:r>
            <a:r>
              <a:rPr lang="zh-CN" altLang="en-US" sz="2400" b="1">
                <a:solidFill>
                  <a:srgbClr val="FF0000"/>
                </a:solidFill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环路复杂性</a:t>
            </a:r>
            <a:endParaRPr lang="zh-CN" altLang="en-US" sz="2400" b="1">
              <a:solidFill>
                <a:srgbClr val="FF0000"/>
              </a:solidFill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rgbClr val="FF0000"/>
                </a:solidFill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② </a:t>
            </a:r>
            <a:r>
              <a:rPr lang="zh-CN" altLang="en-US" sz="2400" b="1" dirty="0">
                <a:solidFill>
                  <a:srgbClr val="FF0000"/>
                </a:solidFill>
                <a:uFillTx/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基本路径</a:t>
            </a:r>
            <a:r>
              <a:rPr lang="zh-CN" altLang="en-US" sz="2400" b="1" dirty="0" smtClean="0">
                <a:solidFill>
                  <a:srgbClr val="FF0000"/>
                </a:solidFill>
                <a:uFillTx/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覆盖需保证</a:t>
            </a:r>
            <a:r>
              <a:rPr lang="zh-CN" altLang="en-US" sz="2400" b="1" dirty="0" smtClean="0">
                <a:solidFill>
                  <a:srgbClr val="6600FF"/>
                </a:solidFill>
                <a:uFillTx/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结点</a:t>
            </a:r>
            <a:r>
              <a:rPr lang="zh-CN" altLang="en-US" sz="2400" b="1" dirty="0" smtClean="0">
                <a:solidFill>
                  <a:srgbClr val="FF0000"/>
                </a:solidFill>
                <a:uFillTx/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和</a:t>
            </a:r>
            <a:r>
              <a:rPr lang="zh-CN" altLang="en-US" sz="2400" b="1" dirty="0" smtClean="0">
                <a:solidFill>
                  <a:srgbClr val="6600FF"/>
                </a:solidFill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ea"/>
              </a:rPr>
              <a:t>控制流线（弧）</a:t>
            </a:r>
            <a:r>
              <a:rPr lang="zh-CN" altLang="en-US" sz="2400" b="1" dirty="0" smtClean="0">
                <a:solidFill>
                  <a:srgbClr val="FF0000"/>
                </a:solidFill>
                <a:uFillTx/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uFillTx/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覆盖</a:t>
            </a:r>
            <a:endParaRPr lang="zh-CN" altLang="en-US" sz="2400" b="1">
              <a:solidFill>
                <a:srgbClr val="FF0000"/>
              </a:solidFill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rgbClr val="FF0000"/>
                </a:solidFill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③ 独立路径需考虑不合理情况</a:t>
            </a:r>
            <a:endParaRPr lang="zh-CN" altLang="en-US" sz="2400" b="1">
              <a:solidFill>
                <a:srgbClr val="FF0000"/>
              </a:solidFill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rgbClr val="FF0000"/>
                </a:solidFill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④ 避免出现冗余或遗漏</a:t>
            </a:r>
            <a:endParaRPr lang="zh-CN" altLang="en-US" sz="2400" b="1">
              <a:solidFill>
                <a:srgbClr val="FF0000"/>
              </a:solidFill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 descr="航班查询问题控制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6870" y="174308"/>
            <a:ext cx="4898893" cy="42875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4768215" y="767715"/>
              <a:ext cx="80010" cy="7112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4768215" y="767715"/>
                <a:ext cx="8001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4572000" y="2589530"/>
              <a:ext cx="133350" cy="177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4572000" y="2589530"/>
                <a:ext cx="1333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5562600" y="464185"/>
              <a:ext cx="116205" cy="6223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5562600" y="464185"/>
                <a:ext cx="11620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5821680" y="1017905"/>
              <a:ext cx="107315" cy="177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5821680" y="101790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5429250" y="1473200"/>
              <a:ext cx="80010" cy="13398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5429250" y="1473200"/>
                <a:ext cx="8001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5116195" y="2759075"/>
              <a:ext cx="80645" cy="889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5116195" y="2759075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6098540" y="972820"/>
              <a:ext cx="116205" cy="7175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6098540" y="972820"/>
                <a:ext cx="11620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6000750" y="1678305"/>
              <a:ext cx="106680" cy="11620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6000750" y="1678305"/>
                <a:ext cx="10668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5455920" y="2866390"/>
              <a:ext cx="125095" cy="5334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5455920" y="2866390"/>
                <a:ext cx="12509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6670040" y="1508760"/>
              <a:ext cx="116205" cy="444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6670040" y="1508760"/>
                <a:ext cx="11620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6286500" y="2026920"/>
              <a:ext cx="17780" cy="19621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6286500" y="2026920"/>
                <a:ext cx="1778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7125335" y="2080260"/>
              <a:ext cx="98425" cy="8064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7125335" y="2080260"/>
                <a:ext cx="9842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7223760" y="2482215"/>
              <a:ext cx="71755" cy="14287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7223760" y="2482215"/>
                <a:ext cx="717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6670040" y="2928620"/>
              <a:ext cx="107315" cy="15176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6670040" y="2928620"/>
                <a:ext cx="1073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5973445" y="3401695"/>
              <a:ext cx="62865" cy="1879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5973445" y="3401695"/>
                <a:ext cx="6286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7759700" y="2866390"/>
              <a:ext cx="151765" cy="7112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7759700" y="2866390"/>
                <a:ext cx="15176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7696835" y="3562350"/>
              <a:ext cx="107315" cy="11620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7696835" y="3562350"/>
                <a:ext cx="10731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6572250" y="3928745"/>
              <a:ext cx="8890" cy="14287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6572250" y="3928745"/>
                <a:ext cx="88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墨迹 22"/>
              <p14:cNvContentPartPr/>
              <p14:nvPr/>
            </p14:nvContentPartPr>
            <p14:xfrm>
              <a:off x="8223885" y="3535680"/>
              <a:ext cx="98425" cy="9842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9"/>
            </p:blipFill>
            <p:spPr>
              <a:xfrm>
                <a:off x="8223885" y="3535680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墨迹 23"/>
              <p14:cNvContentPartPr/>
              <p14:nvPr/>
            </p14:nvContentPartPr>
            <p14:xfrm>
              <a:off x="8072120" y="3776980"/>
              <a:ext cx="26670" cy="8064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1"/>
            </p:blipFill>
            <p:spPr>
              <a:xfrm>
                <a:off x="8072120" y="3776980"/>
                <a:ext cx="2667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墨迹 24"/>
              <p14:cNvContentPartPr/>
              <p14:nvPr/>
            </p14:nvContentPartPr>
            <p14:xfrm>
              <a:off x="8634730" y="3964305"/>
              <a:ext cx="116205" cy="7175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3"/>
            </p:blipFill>
            <p:spPr>
              <a:xfrm>
                <a:off x="8634730" y="3964305"/>
                <a:ext cx="11620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墨迹 25"/>
              <p14:cNvContentPartPr/>
              <p14:nvPr/>
            </p14:nvContentPartPr>
            <p14:xfrm>
              <a:off x="7661275" y="4152265"/>
              <a:ext cx="26670" cy="16954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5"/>
            </p:blipFill>
            <p:spPr>
              <a:xfrm>
                <a:off x="7661275" y="4152265"/>
                <a:ext cx="266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墨迹 26"/>
              <p14:cNvContentPartPr/>
              <p14:nvPr/>
            </p14:nvContentPartPr>
            <p14:xfrm>
              <a:off x="7143750" y="3027045"/>
              <a:ext cx="106680" cy="889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7"/>
            </p:blipFill>
            <p:spPr>
              <a:xfrm>
                <a:off x="7143750" y="3027045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6116320" y="1249680"/>
              <a:ext cx="27305" cy="13398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6116320" y="1249680"/>
                <a:ext cx="273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1" name="墨迹 30"/>
              <p14:cNvContentPartPr/>
              <p14:nvPr/>
            </p14:nvContentPartPr>
            <p14:xfrm>
              <a:off x="7625715" y="3295015"/>
              <a:ext cx="360" cy="16065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1"/>
            </p:blipFill>
            <p:spPr>
              <a:xfrm>
                <a:off x="7625715" y="3295015"/>
                <a:ext cx="3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墨迹 31"/>
              <p14:cNvContentPartPr/>
              <p14:nvPr/>
            </p14:nvContentPartPr>
            <p14:xfrm>
              <a:off x="6786245" y="3205480"/>
              <a:ext cx="142875" cy="18732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3"/>
            </p:blipFill>
            <p:spPr>
              <a:xfrm>
                <a:off x="6786245" y="3205480"/>
                <a:ext cx="142875" cy="18732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航班查询问题控制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1148080"/>
            <a:ext cx="8465820" cy="4561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09110" y="1192530"/>
            <a:ext cx="40513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-2-3-4-5-6-10-12-17</a:t>
            </a:r>
            <a:endParaRPr lang="en-US" altLang="zh-CN" sz="2800" b="1">
              <a:solidFill>
                <a:srgbClr val="000000"/>
              </a:solidFill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33793" name="矩形 87042"/>
          <p:cNvSpPr>
            <a:spLocks noRot="1"/>
          </p:cNvSpPr>
          <p:nvPr/>
        </p:nvSpPr>
        <p:spPr>
          <a:xfrm>
            <a:off x="207963" y="254318"/>
            <a:ext cx="4033837" cy="6619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不合理路径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" name="乘号 4"/>
          <p:cNvSpPr>
            <a:spLocks noChangeAspect="1"/>
          </p:cNvSpPr>
          <p:nvPr/>
        </p:nvSpPr>
        <p:spPr>
          <a:xfrm>
            <a:off x="7729855" y="1532255"/>
            <a:ext cx="996696" cy="996696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txBody>
          <a:bodyPr anchor="t"/>
          <a:p>
            <a:pPr marL="742950" indent="-74295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Font typeface="+mj-ea"/>
              <a:buAutoNum type="circleNumDbPlain" startAt="3"/>
              <a:defRPr/>
            </a:pP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矩形 87042"/>
          <p:cNvSpPr>
            <a:spLocks noRot="1"/>
          </p:cNvSpPr>
          <p:nvPr/>
        </p:nvSpPr>
        <p:spPr>
          <a:xfrm>
            <a:off x="5562600" y="44450"/>
            <a:ext cx="3311525" cy="7921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 algn="just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2" charset="0"/>
                <a:ea typeface="华文行楷" panose="02010800040101010101" pitchFamily="2" charset="-122"/>
              </a:rPr>
              <a:t>(4) 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准备测试用例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5295" y="644525"/>
            <a:ext cx="3582035" cy="3138170"/>
          </a:xfrm>
          <a:prstGeom prst="rect">
            <a:avLst/>
          </a:prstGeom>
          <a:noFill/>
          <a:ln w="9525" cap="flat" cmpd="sng">
            <a:solidFill>
              <a:srgbClr val="CC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</a:pP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2" charset="0"/>
                <a:sym typeface="+mn-ea"/>
              </a:rPr>
              <a:t>P1: 1-16-17</a:t>
            </a:r>
            <a:endParaRPr lang="en-US" altLang="en-US" sz="2000" b="1" dirty="0">
              <a:solidFill>
                <a:srgbClr val="0033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2" charset="0"/>
                <a:sym typeface="+mn-ea"/>
              </a:rPr>
              <a:t>P2: </a:t>
            </a:r>
            <a:r>
              <a:rPr lang="en-US" altLang="en-US" sz="2000" b="1" dirty="0">
                <a:latin typeface="Times New Roman" panose="02020603050405020304" pitchFamily="2" charset="0"/>
                <a:sym typeface="+mn-ea"/>
              </a:rPr>
              <a:t>1-</a:t>
            </a:r>
            <a:r>
              <a:rPr lang="en-US" altLang="en-US" sz="2000" b="1" u="sng" dirty="0">
                <a:solidFill>
                  <a:srgbClr val="FF0000"/>
                </a:solidFill>
                <a:latin typeface="Times New Roman" panose="02020603050405020304" pitchFamily="2" charset="0"/>
                <a:sym typeface="+mn-ea"/>
              </a:rPr>
              <a:t>2-3-15</a:t>
            </a:r>
            <a:r>
              <a:rPr lang="en-US" altLang="en-US" sz="2000" b="1" dirty="0">
                <a:latin typeface="Times New Roman" panose="02020603050405020304" pitchFamily="2" charset="0"/>
                <a:sym typeface="+mn-ea"/>
              </a:rPr>
              <a:t>-17</a:t>
            </a:r>
            <a:endParaRPr lang="en-US" altLang="en-US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2" charset="0"/>
                <a:sym typeface="+mn-ea"/>
              </a:rPr>
              <a:t>P3: </a:t>
            </a:r>
            <a:r>
              <a:rPr lang="en-US" altLang="en-US" sz="2000" b="1" dirty="0">
                <a:latin typeface="Times New Roman" panose="02020603050405020304" pitchFamily="2" charset="0"/>
                <a:sym typeface="+mn-ea"/>
              </a:rPr>
              <a:t>1-2-</a:t>
            </a:r>
            <a:r>
              <a:rPr lang="en-US" altLang="en-US" sz="2000" b="1" u="sng" dirty="0">
                <a:solidFill>
                  <a:srgbClr val="FF0000"/>
                </a:solidFill>
                <a:latin typeface="Times New Roman" panose="02020603050405020304" pitchFamily="2" charset="0"/>
                <a:sym typeface="+mn-ea"/>
              </a:rPr>
              <a:t>4-14</a:t>
            </a:r>
            <a:r>
              <a:rPr lang="en-US" altLang="en-US" sz="2000" b="1" dirty="0">
                <a:latin typeface="Times New Roman" panose="02020603050405020304" pitchFamily="2" charset="0"/>
                <a:sym typeface="+mn-ea"/>
              </a:rPr>
              <a:t>-17</a:t>
            </a:r>
            <a:endParaRPr lang="en-US" altLang="en-US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2" charset="0"/>
                <a:sym typeface="+mn-ea"/>
              </a:rPr>
              <a:t>P4: </a:t>
            </a:r>
            <a:r>
              <a:rPr lang="en-US" altLang="en-US" sz="2000" b="1" dirty="0">
                <a:latin typeface="Times New Roman" panose="02020603050405020304" pitchFamily="2" charset="0"/>
                <a:sym typeface="+mn-ea"/>
              </a:rPr>
              <a:t>1-2-4-</a:t>
            </a:r>
            <a:r>
              <a:rPr lang="en-US" altLang="en-US" sz="2000" b="1" u="sng" dirty="0">
                <a:solidFill>
                  <a:srgbClr val="FF0000"/>
                </a:solidFill>
                <a:latin typeface="Times New Roman" panose="02020603050405020304" pitchFamily="2" charset="0"/>
                <a:sym typeface="+mn-ea"/>
              </a:rPr>
              <a:t>5</a:t>
            </a:r>
            <a:r>
              <a:rPr lang="en-US" altLang="en-US" sz="2000" b="1" dirty="0">
                <a:latin typeface="Times New Roman" panose="02020603050405020304" pitchFamily="2" charset="0"/>
                <a:sym typeface="+mn-ea"/>
              </a:rPr>
              <a:t>-14-17</a:t>
            </a:r>
            <a:endParaRPr lang="en-US" altLang="en-US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2" charset="0"/>
                <a:sym typeface="+mn-ea"/>
              </a:rPr>
              <a:t>P5: </a:t>
            </a:r>
            <a:r>
              <a:rPr lang="en-US" altLang="en-US" sz="2000" b="1" dirty="0">
                <a:latin typeface="Times New Roman" panose="02020603050405020304" pitchFamily="2" charset="0"/>
                <a:sym typeface="+mn-ea"/>
              </a:rPr>
              <a:t>1-2-3-4-5-</a:t>
            </a:r>
            <a:r>
              <a:rPr lang="en-US" altLang="en-US" sz="2000" b="1" u="sng" dirty="0">
                <a:solidFill>
                  <a:srgbClr val="FF0000"/>
                </a:solidFill>
                <a:latin typeface="Times New Roman" panose="02020603050405020304" pitchFamily="2" charset="0"/>
                <a:sym typeface="+mn-ea"/>
              </a:rPr>
              <a:t>6-7-9</a:t>
            </a:r>
            <a:r>
              <a:rPr lang="en-US" altLang="en-US" sz="2000" b="1" dirty="0">
                <a:latin typeface="Times New Roman" panose="02020603050405020304" pitchFamily="2" charset="0"/>
                <a:sym typeface="+mn-ea"/>
              </a:rPr>
              <a:t>-17</a:t>
            </a:r>
            <a:endParaRPr lang="en-US" altLang="en-US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2" charset="0"/>
                <a:sym typeface="+mn-ea"/>
              </a:rPr>
              <a:t>P6: </a:t>
            </a:r>
            <a:r>
              <a:rPr lang="en-US" altLang="en-US" sz="2000" b="1" dirty="0">
                <a:latin typeface="Times New Roman" panose="02020603050405020304" pitchFamily="2" charset="0"/>
                <a:sym typeface="+mn-ea"/>
              </a:rPr>
              <a:t>1-2-3-4-5-6-7-</a:t>
            </a:r>
            <a:r>
              <a:rPr lang="en-US" altLang="en-US" sz="2000" b="1" u="sng" dirty="0">
                <a:solidFill>
                  <a:srgbClr val="FF0000"/>
                </a:solidFill>
                <a:latin typeface="Times New Roman" panose="02020603050405020304" pitchFamily="2" charset="0"/>
                <a:sym typeface="+mn-ea"/>
              </a:rPr>
              <a:t>8</a:t>
            </a:r>
            <a:r>
              <a:rPr lang="en-US" altLang="en-US" sz="2000" b="1" dirty="0">
                <a:latin typeface="Times New Roman" panose="02020603050405020304" pitchFamily="2" charset="0"/>
                <a:sym typeface="+mn-ea"/>
              </a:rPr>
              <a:t>-9-17</a:t>
            </a:r>
            <a:endParaRPr lang="en-US" altLang="en-US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2" charset="0"/>
                <a:sym typeface="+mn-ea"/>
              </a:rPr>
              <a:t>P7: </a:t>
            </a:r>
            <a:r>
              <a:rPr lang="en-US" altLang="en-US" sz="2000" b="1" dirty="0">
                <a:latin typeface="Times New Roman" panose="02020603050405020304" pitchFamily="2" charset="0"/>
                <a:sym typeface="+mn-ea"/>
              </a:rPr>
              <a:t>1-2-4-5-6-</a:t>
            </a:r>
            <a:r>
              <a:rPr lang="en-US" altLang="en-US" sz="2000" b="1" u="sng" dirty="0">
                <a:solidFill>
                  <a:srgbClr val="FF0000"/>
                </a:solidFill>
                <a:latin typeface="Times New Roman" panose="02020603050405020304" pitchFamily="2" charset="0"/>
                <a:sym typeface="+mn-ea"/>
              </a:rPr>
              <a:t>10-12</a:t>
            </a:r>
            <a:r>
              <a:rPr lang="en-US" altLang="en-US" sz="2000" b="1" dirty="0">
                <a:latin typeface="Times New Roman" panose="02020603050405020304" pitchFamily="2" charset="0"/>
                <a:sym typeface="+mn-ea"/>
              </a:rPr>
              <a:t>-17</a:t>
            </a:r>
            <a:endParaRPr lang="en-US" altLang="en-US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2" charset="0"/>
                <a:cs typeface="+mn-ea"/>
                <a:sym typeface="+mn-ea"/>
              </a:rPr>
              <a:t>P8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2" charset="0"/>
                <a:sym typeface="+mn-ea"/>
              </a:rPr>
              <a:t>: 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2" charset="0"/>
                <a:cs typeface="+mn-ea"/>
                <a:sym typeface="+mn-ea"/>
              </a:rPr>
              <a:t>1-</a:t>
            </a:r>
            <a:r>
              <a:rPr lang="zh-CN" altLang="en-US" sz="2000" b="1" dirty="0">
                <a:latin typeface="Times New Roman" panose="02020603050405020304" pitchFamily="2" charset="0"/>
                <a:sym typeface="+mn-ea"/>
              </a:rPr>
              <a:t>2-4-5-6-10-</a:t>
            </a: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2" charset="0"/>
                <a:sym typeface="+mn-ea"/>
              </a:rPr>
              <a:t>11</a:t>
            </a:r>
            <a:r>
              <a:rPr lang="zh-CN" altLang="en-US" sz="2000" b="1" dirty="0">
                <a:latin typeface="Times New Roman" panose="02020603050405020304" pitchFamily="2" charset="0"/>
                <a:sym typeface="+mn-ea"/>
              </a:rPr>
              <a:t>-12-17</a:t>
            </a:r>
            <a:endParaRPr lang="zh-CN" altLang="en-US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Times New Roman" panose="02020603050405020304" pitchFamily="2" charset="0"/>
                <a:sym typeface="+mn-ea"/>
              </a:rPr>
              <a:t>P9: 1-2-3-4-5-6-7-8-10-11-</a:t>
            </a:r>
            <a:r>
              <a:rPr lang="en-US" altLang="zh-CN" sz="2000" b="1" u="sng" dirty="0">
                <a:solidFill>
                  <a:srgbClr val="FF0000"/>
                </a:solidFill>
                <a:latin typeface="Times New Roman" panose="02020603050405020304" pitchFamily="2" charset="0"/>
                <a:sym typeface="+mn-ea"/>
              </a:rPr>
              <a:t>13</a:t>
            </a:r>
            <a:r>
              <a:rPr lang="en-US" altLang="zh-CN" sz="2000" b="1" dirty="0">
                <a:latin typeface="Times New Roman" panose="02020603050405020304" pitchFamily="2" charset="0"/>
                <a:sym typeface="+mn-ea"/>
              </a:rPr>
              <a:t>-17</a:t>
            </a:r>
            <a:endParaRPr lang="en-US" altLang="en-US" sz="2000" b="1" dirty="0">
              <a:solidFill>
                <a:srgbClr val="0033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3" name="图片 2" descr="航班查询问题控制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" y="90805"/>
            <a:ext cx="5304333" cy="2858262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95580" y="2598420"/>
          <a:ext cx="8496300" cy="4225290"/>
        </p:xfrm>
        <a:graphic>
          <a:graphicData uri="http://schemas.openxmlformats.org/drawingml/2006/table">
            <a:tbl>
              <a:tblPr/>
              <a:tblGrid>
                <a:gridCol w="490491"/>
                <a:gridCol w="661017"/>
                <a:gridCol w="749935"/>
                <a:gridCol w="830580"/>
                <a:gridCol w="1216025"/>
                <a:gridCol w="1129030"/>
                <a:gridCol w="974090"/>
                <a:gridCol w="1393825"/>
                <a:gridCol w="1051307"/>
              </a:tblGrid>
              <a:tr h="68834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用例</a:t>
                      </a:r>
                      <a:endParaRPr lang="zh-CN" altLang="en-US" sz="16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algn="ctr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出发城市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algn="ctr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到达城市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航程类型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出发日期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返回日期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舱位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预期结果</a:t>
                      </a:r>
                      <a:endParaRPr lang="zh-CN" altLang="en-US" sz="16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覆盖路径编号</a:t>
                      </a:r>
                      <a:endParaRPr lang="zh-CN" altLang="en-US" sz="16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1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单程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2020/12/12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经济舱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到达城市无效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P1</a:t>
                      </a:r>
                      <a:endParaRPr lang="en-US" altLang="zh-CN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306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上海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2020/12/12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经济舱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航程类型无效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P2</a:t>
                      </a:r>
                      <a:endParaRPr lang="en-US" altLang="zh-CN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3624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3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上海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单程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2020/11/20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经济舱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出发日期无效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P3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</a:t>
                      </a:r>
                      <a:r>
                        <a:rPr lang="zh-CN" altLang="en-US" sz="16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4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上海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单程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2021/1/10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经济舱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出发日期无效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P4</a:t>
                      </a:r>
                      <a:endParaRPr lang="en-US" altLang="zh-CN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306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5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上海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往返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2020/12/12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2020/12/10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经济舱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返回日期无效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P5</a:t>
                      </a:r>
                      <a:endParaRPr lang="en-US" altLang="zh-CN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T6</a:t>
                      </a:r>
                      <a:endParaRPr lang="en-US" altLang="zh-CN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上海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往返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2020/12/12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2021/1/10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经济舱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返回日期无效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 algn="l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P6</a:t>
                      </a:r>
                      <a:endParaRPr lang="en-US" altLang="zh-CN" sz="16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3700">
                <a:tc>
                  <a:txBody>
                    <a:bodyPr/>
                    <a:p>
                      <a:pPr marL="342900" lvl="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T7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上海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单程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2020/12/12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经济舱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查询成功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P7</a:t>
                      </a:r>
                      <a:endParaRPr lang="en-US" altLang="zh-CN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p>
                      <a:pPr marL="342900" lvl="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T8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上海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单程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2020/12/12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公务舱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查询成功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P8</a:t>
                      </a:r>
                      <a:endParaRPr lang="en-US" altLang="zh-CN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3700">
                <a:tc>
                  <a:txBody>
                    <a:bodyPr/>
                    <a:p>
                      <a:pPr marL="342900" lvl="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T9</a:t>
                      </a:r>
                      <a:endParaRPr lang="en-US" altLang="zh-CN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北京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上海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往返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2020/12/12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2020/12/20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舱位无效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P9</a:t>
                      </a:r>
                      <a:endParaRPr lang="en-US" altLang="zh-CN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2150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lstStyle/>
          <a:p>
            <a:pPr algn="l" defTabSz="914400" eaLnBrk="1" fontAlgn="auto" hangingPunct="1">
              <a:buClrTx/>
              <a:buSzTx/>
              <a:buFontTx/>
            </a:pPr>
            <a:r>
              <a:rPr lang="en-US" altLang="zh-CN" kern="1200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1. </a:t>
            </a:r>
            <a:r>
              <a:rPr lang="zh-CN" altLang="en-US" kern="1200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等价类划分</a:t>
            </a:r>
            <a:endParaRPr lang="zh-CN" altLang="en-US" kern="1200" spc="200">
              <a:solidFill>
                <a:srgbClr val="C00000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507" name="矩形 21506"/>
          <p:cNvSpPr>
            <a:spLocks noRot="1"/>
          </p:cNvSpPr>
          <p:nvPr/>
        </p:nvSpPr>
        <p:spPr>
          <a:xfrm>
            <a:off x="323850" y="1268809"/>
            <a:ext cx="8424863" cy="5040511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 smtClean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【</a:t>
            </a:r>
            <a:r>
              <a:rPr lang="zh-CN" altLang="en-US" sz="32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例 </a:t>
            </a:r>
            <a:r>
              <a:rPr lang="en-US" altLang="zh-CN" sz="32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3200" b="1" dirty="0" smtClean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】航班查询问题</a:t>
            </a:r>
            <a:r>
              <a:rPr lang="zh-CN" altLang="en-US" sz="32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的需求描述如下：</a:t>
            </a:r>
            <a:endParaRPr lang="zh-CN" altLang="en-US" sz="3200" b="1" dirty="0">
              <a:solidFill>
                <a:srgbClr val="000000"/>
              </a:solidFill>
              <a:uFillTx/>
              <a:latin typeface="Arial" panose="020B0604020202020204" pitchFamily="34" charset="0"/>
            </a:endParaRPr>
          </a:p>
          <a:p>
            <a:pPr marL="609600" indent="-609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  <a:cs typeface="+mn-ea"/>
              </a:rPr>
              <a:t>到达城市</a:t>
            </a: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</a:rPr>
              <a:t>：与出发城市不同，否则系统提示“</a:t>
            </a:r>
            <a:r>
              <a:rPr lang="zh-CN" altLang="en-US" sz="3200" b="1" dirty="0" smtClean="0">
                <a:solidFill>
                  <a:srgbClr val="C00000"/>
                </a:solidFill>
                <a:uFillTx/>
                <a:ea typeface="微软雅黑" panose="020B0503020204020204" charset="-122"/>
                <a:cs typeface="+mn-ea"/>
              </a:rPr>
              <a:t>到达城市无效</a:t>
            </a: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</a:rPr>
              <a:t>”</a:t>
            </a:r>
            <a:endParaRPr lang="zh-CN" altLang="en-US" sz="3200" b="1" dirty="0">
              <a:uFillTx/>
            </a:endParaRPr>
          </a:p>
          <a:p>
            <a:pPr marL="609600" indent="-609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  <a:cs typeface="+mn-ea"/>
              </a:rPr>
              <a:t>航程类型</a:t>
            </a: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</a:rPr>
              <a:t>：选择“单程”或“往返”，若未选择，则系统提示“</a:t>
            </a:r>
            <a:r>
              <a:rPr lang="zh-CN" altLang="en-US" sz="3200" b="1" dirty="0" smtClean="0">
                <a:solidFill>
                  <a:srgbClr val="C00000"/>
                </a:solidFill>
                <a:uFillTx/>
                <a:ea typeface="微软雅黑" panose="020B0503020204020204" charset="-122"/>
                <a:cs typeface="+mn-ea"/>
              </a:rPr>
              <a:t>航程类型无效</a:t>
            </a: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</a:rPr>
              <a:t>”</a:t>
            </a:r>
            <a:endParaRPr lang="zh-CN" altLang="en-US" sz="3200" b="1" dirty="0">
              <a:uFillTx/>
            </a:endParaRPr>
          </a:p>
          <a:p>
            <a:pPr marL="609600" indent="-609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  <a:cs typeface="+mn-ea"/>
              </a:rPr>
              <a:t>出发日期</a:t>
            </a: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</a:rPr>
              <a:t>：限制在购票日期起30天内，否则系统提示“</a:t>
            </a:r>
            <a:r>
              <a:rPr lang="zh-CN" altLang="en-US" sz="3200" b="1" dirty="0" smtClean="0">
                <a:solidFill>
                  <a:srgbClr val="C00000"/>
                </a:solidFill>
                <a:uFillTx/>
                <a:ea typeface="微软雅黑" panose="020B0503020204020204" charset="-122"/>
                <a:cs typeface="+mn-ea"/>
              </a:rPr>
              <a:t>出发日期无效</a:t>
            </a: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</a:rPr>
              <a:t>”</a:t>
            </a:r>
            <a:endParaRPr lang="zh-CN" altLang="en-US" sz="3200" b="1" dirty="0" smtClean="0">
              <a:solidFill>
                <a:srgbClr val="000000"/>
              </a:solidFill>
              <a:uFillTx/>
              <a:ea typeface="微软雅黑" panose="020B0503020204020204" charset="-122"/>
              <a:cs typeface="+mn-ea"/>
            </a:endParaRPr>
          </a:p>
          <a:p>
            <a:pPr marL="609600" indent="-609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  <a:cs typeface="+mn-ea"/>
                <a:sym typeface="+mn-ea"/>
              </a:rPr>
              <a:t>返回日期</a:t>
            </a:r>
            <a:r>
              <a:rPr lang="zh-CN" altLang="en-US" sz="3200" b="1" dirty="0" smtClean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  <a:sym typeface="+mn-ea"/>
              </a:rPr>
              <a:t>：若航程类型为“单程”时，返回日期项不可用，无需考虑</a:t>
            </a:r>
            <a:endParaRPr lang="zh-CN" altLang="en-US" sz="3200" b="1" dirty="0" smtClean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2150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lstStyle/>
          <a:p>
            <a:pPr algn="l" defTabSz="914400" eaLnBrk="1" fontAlgn="auto" hangingPunct="1">
              <a:buClrTx/>
              <a:buSzTx/>
              <a:buFontTx/>
            </a:pPr>
            <a:r>
              <a:rPr lang="en-US" altLang="zh-CN" kern="1200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1. </a:t>
            </a:r>
            <a:r>
              <a:rPr lang="zh-CN" altLang="en-US" kern="1200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等价类划分</a:t>
            </a:r>
            <a:endParaRPr lang="zh-CN" altLang="en-US" kern="1200" spc="200">
              <a:solidFill>
                <a:srgbClr val="C00000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507" name="矩形 21506"/>
          <p:cNvSpPr>
            <a:spLocks noRot="1"/>
          </p:cNvSpPr>
          <p:nvPr/>
        </p:nvSpPr>
        <p:spPr>
          <a:xfrm>
            <a:off x="323850" y="1268809"/>
            <a:ext cx="8424863" cy="5040511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</a:rPr>
              <a:t>当航程类型为“往返”时，返回日期不早于出发日期，且不超出购票日期30天，否则系统提示“</a:t>
            </a:r>
            <a:r>
              <a:rPr lang="zh-CN" altLang="en-US" sz="3200" b="1" dirty="0">
                <a:solidFill>
                  <a:srgbClr val="C00000"/>
                </a:solidFill>
                <a:uFillTx/>
                <a:ea typeface="微软雅黑" panose="020B0503020204020204" charset="-122"/>
                <a:cs typeface="+mn-ea"/>
              </a:rPr>
              <a:t>返回日期无效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</a:rPr>
              <a:t>”</a:t>
            </a:r>
            <a:endParaRPr lang="zh-CN" altLang="en-US" sz="3200" b="1" dirty="0">
              <a:uFillTx/>
            </a:endParaRPr>
          </a:p>
          <a:p>
            <a:pPr marL="609600" indent="-609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solidFill>
                  <a:srgbClr val="C00000"/>
                </a:solidFill>
                <a:uFillTx/>
                <a:latin typeface="Times New Roman" panose="02020603050405020304" pitchFamily="2" charset="0"/>
                <a:ea typeface="华文新魏" panose="02010800040101010101" charset="-122"/>
                <a:cs typeface="+mn-ea"/>
              </a:rPr>
              <a:t>舱位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</a:rPr>
              <a:t>：选择“经济舱”或“公务舱”，若未选择，则系统提示“</a:t>
            </a:r>
            <a:r>
              <a:rPr lang="zh-CN" altLang="en-US" sz="3200" b="1" dirty="0">
                <a:solidFill>
                  <a:srgbClr val="C00000"/>
                </a:solidFill>
                <a:uFillTx/>
                <a:ea typeface="微软雅黑" panose="020B0503020204020204" charset="-122"/>
                <a:cs typeface="+mn-ea"/>
              </a:rPr>
              <a:t>舱位无效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</a:rPr>
              <a:t>”</a:t>
            </a:r>
            <a:endParaRPr lang="zh-CN" altLang="en-US" sz="3200" b="1" dirty="0">
              <a:solidFill>
                <a:srgbClr val="000000"/>
              </a:solidFill>
              <a:uFillTx/>
              <a:ea typeface="微软雅黑" panose="020B0503020204020204" charset="-122"/>
              <a:cs typeface="+mn-ea"/>
            </a:endParaRPr>
          </a:p>
          <a:p>
            <a:pPr marL="609600" indent="-609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</a:rPr>
              <a:t>当所有输入均有效的情况下，系统提示“</a:t>
            </a:r>
            <a:r>
              <a:rPr lang="zh-CN" altLang="en-US" sz="3200" b="1" dirty="0">
                <a:solidFill>
                  <a:srgbClr val="C00000"/>
                </a:solidFill>
                <a:uFillTx/>
                <a:ea typeface="微软雅黑" panose="020B0503020204020204" charset="-122"/>
                <a:cs typeface="+mn-ea"/>
              </a:rPr>
              <a:t>查询成功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  <a:cs typeface="+mn-ea"/>
              </a:rPr>
              <a:t>”</a:t>
            </a:r>
            <a:endParaRPr lang="zh-CN" altLang="en-US" sz="3200" b="1" dirty="0">
              <a:uFillTx/>
            </a:endParaRPr>
          </a:p>
          <a:p>
            <a:pPr marL="609600" indent="-609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b="1" dirty="0" smtClean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请</a:t>
            </a:r>
            <a:r>
              <a:rPr lang="zh-CN" altLang="en-US" sz="32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划分出各条件的有效等价类和无效等价类，并设计</a:t>
            </a:r>
            <a:r>
              <a:rPr lang="zh-CN" altLang="en-US" sz="3200" b="1" dirty="0" smtClean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测试用例</a:t>
            </a:r>
            <a:endParaRPr lang="zh-CN" altLang="en-US" sz="3200" b="1" dirty="0" smtClean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1265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lstStyle/>
          <a:p>
            <a:pPr algn="l"/>
            <a:r>
              <a:rPr lang="en-US" altLang="zh-CN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等价类划分</a:t>
            </a:r>
            <a:endParaRPr lang="en-US" altLang="zh-CN" dirty="0"/>
          </a:p>
        </p:txBody>
      </p:sp>
      <p:sp>
        <p:nvSpPr>
          <p:cNvPr id="11267" name="矩形 11266"/>
          <p:cNvSpPr>
            <a:spLocks noRot="1"/>
          </p:cNvSpPr>
          <p:nvPr/>
        </p:nvSpPr>
        <p:spPr>
          <a:xfrm>
            <a:off x="323850" y="1124268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 dirty="0" smtClean="0">
                <a:solidFill>
                  <a:srgbClr val="FF3300"/>
                </a:solidFill>
                <a:latin typeface="+mj-lt"/>
                <a:ea typeface="华文行楷" panose="02010800040101010101" pitchFamily="2" charset="-122"/>
              </a:rPr>
              <a:t>(1)</a:t>
            </a:r>
            <a:r>
              <a:rPr lang="zh-CN" altLang="en-US" sz="4000" b="1" dirty="0" smtClean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划分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等价类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等价类的划分原则：</a:t>
            </a:r>
            <a:endParaRPr lang="zh-CN" altLang="en-US" sz="3100" b="1" dirty="0">
              <a:solidFill>
                <a:srgbClr val="FF0000"/>
              </a:solidFill>
              <a:latin typeface="宋体" panose="02010600030101010101" pitchFamily="2" charset="-122"/>
              <a:ea typeface="隶书" panose="02010509060101010101" charset="-122"/>
            </a:endParaRPr>
          </a:p>
          <a:p>
            <a:pPr marL="609600" indent="-6096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3200" b="1" dirty="0">
                <a:solidFill>
                  <a:srgbClr val="FF0000"/>
                </a:solidFill>
                <a:uFillTx/>
                <a:latin typeface="宋体" panose="02010600030101010101" pitchFamily="2" charset="-122"/>
                <a:ea typeface="微软雅黑" panose="020B0503020204020204" charset="-122"/>
              </a:rPr>
              <a:t>按区间划分：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</a:rPr>
              <a:t>如果可能的输入数据属于一个取值范围或规定了取值个数，则可以确定</a:t>
            </a:r>
            <a:r>
              <a:rPr lang="en-US" altLang="zh-CN" sz="3200" b="1" dirty="0">
                <a:solidFill>
                  <a:srgbClr val="000000"/>
                </a:solidFill>
                <a:uFillTx/>
                <a:ea typeface="微软雅黑" panose="020B0503020204020204" charset="-122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</a:rPr>
              <a:t>个有效等价类和</a:t>
            </a:r>
            <a:r>
              <a:rPr lang="en-US" altLang="zh-CN" sz="3200" b="1" dirty="0">
                <a:solidFill>
                  <a:srgbClr val="000000"/>
                </a:solidFill>
                <a:uFillTx/>
                <a:ea typeface="微软雅黑" panose="020B0503020204020204" charset="-122"/>
              </a:rPr>
              <a:t>2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</a:rPr>
              <a:t>个无效等价类</a:t>
            </a:r>
            <a:endParaRPr lang="zh-CN" altLang="en-US" sz="3200" b="1" dirty="0">
              <a:solidFill>
                <a:srgbClr val="000000"/>
              </a:solidFill>
              <a:uFillTx/>
              <a:ea typeface="微软雅黑" panose="020B0503020204020204" charset="-122"/>
            </a:endParaRPr>
          </a:p>
        </p:txBody>
      </p:sp>
      <p:grpSp>
        <p:nvGrpSpPr>
          <p:cNvPr id="11268" name="Group 5"/>
          <p:cNvGrpSpPr/>
          <p:nvPr/>
        </p:nvGrpSpPr>
        <p:grpSpPr>
          <a:xfrm>
            <a:off x="1585913" y="4609148"/>
            <a:ext cx="6019800" cy="168275"/>
            <a:chOff x="0" y="0"/>
            <a:chExt cx="3792" cy="106"/>
          </a:xfrm>
        </p:grpSpPr>
        <p:sp>
          <p:nvSpPr>
            <p:cNvPr id="12292" name="Line 6"/>
            <p:cNvSpPr/>
            <p:nvPr/>
          </p:nvSpPr>
          <p:spPr>
            <a:xfrm>
              <a:off x="0" y="53"/>
              <a:ext cx="37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3" name="Rectangle 7" descr="Light upward diagonal"/>
            <p:cNvSpPr/>
            <p:nvPr/>
          </p:nvSpPr>
          <p:spPr>
            <a:xfrm>
              <a:off x="1200" y="0"/>
              <a:ext cx="1392" cy="106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1" name="Group 8"/>
          <p:cNvGrpSpPr/>
          <p:nvPr/>
        </p:nvGrpSpPr>
        <p:grpSpPr>
          <a:xfrm>
            <a:off x="3481388" y="4371023"/>
            <a:ext cx="2230437" cy="917575"/>
            <a:chOff x="0" y="0"/>
            <a:chExt cx="1405" cy="578"/>
          </a:xfrm>
        </p:grpSpPr>
        <p:sp>
          <p:nvSpPr>
            <p:cNvPr id="12295" name="Freeform 9"/>
            <p:cNvSpPr/>
            <p:nvPr/>
          </p:nvSpPr>
          <p:spPr>
            <a:xfrm>
              <a:off x="0" y="0"/>
              <a:ext cx="1405" cy="414"/>
            </a:xfrm>
            <a:custGeom>
              <a:avLst/>
              <a:gdLst/>
              <a:ahLst/>
              <a:cxnLst>
                <a:cxn ang="0">
                  <a:pos x="675" y="11"/>
                </a:cxn>
                <a:cxn ang="0">
                  <a:pos x="35" y="85"/>
                </a:cxn>
                <a:cxn ang="0">
                  <a:pos x="3" y="149"/>
                </a:cxn>
                <a:cxn ang="0">
                  <a:pos x="25" y="331"/>
                </a:cxn>
                <a:cxn ang="0">
                  <a:pos x="185" y="352"/>
                </a:cxn>
                <a:cxn ang="0">
                  <a:pos x="377" y="352"/>
                </a:cxn>
                <a:cxn ang="0">
                  <a:pos x="686" y="363"/>
                </a:cxn>
                <a:cxn ang="0">
                  <a:pos x="1027" y="384"/>
                </a:cxn>
                <a:cxn ang="0">
                  <a:pos x="1251" y="352"/>
                </a:cxn>
                <a:cxn ang="0">
                  <a:pos x="1315" y="331"/>
                </a:cxn>
                <a:cxn ang="0">
                  <a:pos x="1347" y="320"/>
                </a:cxn>
                <a:cxn ang="0">
                  <a:pos x="1401" y="235"/>
                </a:cxn>
                <a:cxn ang="0">
                  <a:pos x="1387" y="125"/>
                </a:cxn>
                <a:cxn ang="0">
                  <a:pos x="1305" y="85"/>
                </a:cxn>
                <a:cxn ang="0">
                  <a:pos x="1027" y="32"/>
                </a:cxn>
                <a:cxn ang="0">
                  <a:pos x="761" y="0"/>
                </a:cxn>
                <a:cxn ang="0">
                  <a:pos x="675" y="11"/>
                </a:cxn>
              </a:cxnLst>
              <a:rect l="0" t="0" r="0" b="0"/>
              <a:pathLst>
                <a:path w="1405" h="414">
                  <a:moveTo>
                    <a:pt x="675" y="11"/>
                  </a:moveTo>
                  <a:cubicBezTo>
                    <a:pt x="474" y="24"/>
                    <a:pt x="232" y="23"/>
                    <a:pt x="35" y="85"/>
                  </a:cubicBezTo>
                  <a:cubicBezTo>
                    <a:pt x="27" y="96"/>
                    <a:pt x="0" y="131"/>
                    <a:pt x="3" y="149"/>
                  </a:cubicBezTo>
                  <a:cubicBezTo>
                    <a:pt x="9" y="206"/>
                    <a:pt x="2" y="278"/>
                    <a:pt x="25" y="331"/>
                  </a:cubicBezTo>
                  <a:cubicBezTo>
                    <a:pt x="29" y="341"/>
                    <a:pt x="176" y="344"/>
                    <a:pt x="185" y="352"/>
                  </a:cubicBezTo>
                  <a:cubicBezTo>
                    <a:pt x="247" y="414"/>
                    <a:pt x="294" y="339"/>
                    <a:pt x="377" y="352"/>
                  </a:cubicBezTo>
                  <a:cubicBezTo>
                    <a:pt x="494" y="348"/>
                    <a:pt x="569" y="372"/>
                    <a:pt x="686" y="363"/>
                  </a:cubicBezTo>
                  <a:cubicBezTo>
                    <a:pt x="799" y="353"/>
                    <a:pt x="914" y="400"/>
                    <a:pt x="1027" y="384"/>
                  </a:cubicBezTo>
                  <a:cubicBezTo>
                    <a:pt x="1096" y="373"/>
                    <a:pt x="1183" y="374"/>
                    <a:pt x="1251" y="352"/>
                  </a:cubicBezTo>
                  <a:cubicBezTo>
                    <a:pt x="1272" y="345"/>
                    <a:pt x="1293" y="338"/>
                    <a:pt x="1315" y="331"/>
                  </a:cubicBezTo>
                  <a:cubicBezTo>
                    <a:pt x="1325" y="327"/>
                    <a:pt x="1347" y="320"/>
                    <a:pt x="1347" y="320"/>
                  </a:cubicBezTo>
                  <a:cubicBezTo>
                    <a:pt x="1374" y="293"/>
                    <a:pt x="1388" y="271"/>
                    <a:pt x="1401" y="235"/>
                  </a:cubicBezTo>
                  <a:cubicBezTo>
                    <a:pt x="1405" y="203"/>
                    <a:pt x="1402" y="149"/>
                    <a:pt x="1387" y="125"/>
                  </a:cubicBezTo>
                  <a:cubicBezTo>
                    <a:pt x="1371" y="100"/>
                    <a:pt x="1364" y="100"/>
                    <a:pt x="1305" y="85"/>
                  </a:cubicBezTo>
                  <a:cubicBezTo>
                    <a:pt x="1242" y="25"/>
                    <a:pt x="1096" y="36"/>
                    <a:pt x="1027" y="32"/>
                  </a:cubicBezTo>
                  <a:cubicBezTo>
                    <a:pt x="938" y="16"/>
                    <a:pt x="849" y="11"/>
                    <a:pt x="761" y="0"/>
                  </a:cubicBezTo>
                  <a:cubicBezTo>
                    <a:pt x="689" y="12"/>
                    <a:pt x="718" y="11"/>
                    <a:pt x="675" y="11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" name="Text Box 10"/>
            <p:cNvSpPr txBox="1"/>
            <p:nvPr/>
          </p:nvSpPr>
          <p:spPr>
            <a:xfrm>
              <a:off x="441" y="366"/>
              <a:ext cx="61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in range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4" name="Group 11"/>
          <p:cNvGrpSpPr/>
          <p:nvPr/>
        </p:nvGrpSpPr>
        <p:grpSpPr>
          <a:xfrm>
            <a:off x="5697538" y="4269423"/>
            <a:ext cx="2227262" cy="1020762"/>
            <a:chOff x="0" y="0"/>
            <a:chExt cx="1403" cy="643"/>
          </a:xfrm>
        </p:grpSpPr>
        <p:sp>
          <p:nvSpPr>
            <p:cNvPr id="12298" name="Freeform 12"/>
            <p:cNvSpPr/>
            <p:nvPr/>
          </p:nvSpPr>
          <p:spPr>
            <a:xfrm>
              <a:off x="0" y="0"/>
              <a:ext cx="1403" cy="432"/>
            </a:xfrm>
            <a:custGeom>
              <a:avLst/>
              <a:gdLst/>
              <a:ahLst/>
              <a:cxnLst>
                <a:cxn ang="0">
                  <a:pos x="527" y="100"/>
                </a:cxn>
                <a:cxn ang="0">
                  <a:pos x="58" y="156"/>
                </a:cxn>
                <a:cxn ang="0">
                  <a:pos x="29" y="179"/>
                </a:cxn>
                <a:cxn ang="0">
                  <a:pos x="21" y="203"/>
                </a:cxn>
                <a:cxn ang="0">
                  <a:pos x="5" y="252"/>
                </a:cxn>
                <a:cxn ang="0">
                  <a:pos x="15" y="347"/>
                </a:cxn>
                <a:cxn ang="0">
                  <a:pos x="111" y="384"/>
                </a:cxn>
                <a:cxn ang="0">
                  <a:pos x="474" y="422"/>
                </a:cxn>
                <a:cxn ang="0">
                  <a:pos x="613" y="432"/>
                </a:cxn>
                <a:cxn ang="0">
                  <a:pos x="965" y="422"/>
                </a:cxn>
                <a:cxn ang="0">
                  <a:pos x="1093" y="394"/>
                </a:cxn>
                <a:cxn ang="0">
                  <a:pos x="1391" y="356"/>
                </a:cxn>
                <a:cxn ang="0">
                  <a:pos x="1402" y="290"/>
                </a:cxn>
                <a:cxn ang="0">
                  <a:pos x="687" y="100"/>
                </a:cxn>
                <a:cxn ang="0">
                  <a:pos x="527" y="100"/>
                </a:cxn>
              </a:cxnLst>
              <a:rect l="0" t="0" r="0" b="0"/>
              <a:pathLst>
                <a:path w="1403" h="432">
                  <a:moveTo>
                    <a:pt x="527" y="100"/>
                  </a:moveTo>
                  <a:cubicBezTo>
                    <a:pt x="497" y="100"/>
                    <a:pt x="114" y="80"/>
                    <a:pt x="58" y="156"/>
                  </a:cubicBezTo>
                  <a:cubicBezTo>
                    <a:pt x="54" y="169"/>
                    <a:pt x="35" y="166"/>
                    <a:pt x="29" y="179"/>
                  </a:cubicBezTo>
                  <a:cubicBezTo>
                    <a:pt x="25" y="187"/>
                    <a:pt x="24" y="191"/>
                    <a:pt x="21" y="203"/>
                  </a:cubicBezTo>
                  <a:cubicBezTo>
                    <a:pt x="17" y="214"/>
                    <a:pt x="6" y="228"/>
                    <a:pt x="5" y="252"/>
                  </a:cubicBezTo>
                  <a:cubicBezTo>
                    <a:pt x="8" y="283"/>
                    <a:pt x="0" y="317"/>
                    <a:pt x="15" y="347"/>
                  </a:cubicBezTo>
                  <a:cubicBezTo>
                    <a:pt x="26" y="368"/>
                    <a:pt x="86" y="380"/>
                    <a:pt x="111" y="384"/>
                  </a:cubicBezTo>
                  <a:cubicBezTo>
                    <a:pt x="236" y="404"/>
                    <a:pt x="343" y="414"/>
                    <a:pt x="474" y="422"/>
                  </a:cubicBezTo>
                  <a:cubicBezTo>
                    <a:pt x="520" y="425"/>
                    <a:pt x="566" y="428"/>
                    <a:pt x="613" y="432"/>
                  </a:cubicBezTo>
                  <a:cubicBezTo>
                    <a:pt x="730" y="428"/>
                    <a:pt x="847" y="428"/>
                    <a:pt x="965" y="422"/>
                  </a:cubicBezTo>
                  <a:cubicBezTo>
                    <a:pt x="1006" y="420"/>
                    <a:pt x="1051" y="398"/>
                    <a:pt x="1093" y="394"/>
                  </a:cubicBezTo>
                  <a:cubicBezTo>
                    <a:pt x="1193" y="382"/>
                    <a:pt x="1294" y="385"/>
                    <a:pt x="1391" y="356"/>
                  </a:cubicBezTo>
                  <a:cubicBezTo>
                    <a:pt x="1394" y="333"/>
                    <a:pt x="1403" y="311"/>
                    <a:pt x="1402" y="290"/>
                  </a:cubicBezTo>
                  <a:cubicBezTo>
                    <a:pt x="1382" y="0"/>
                    <a:pt x="831" y="101"/>
                    <a:pt x="687" y="100"/>
                  </a:cubicBezTo>
                  <a:cubicBezTo>
                    <a:pt x="623" y="81"/>
                    <a:pt x="593" y="72"/>
                    <a:pt x="527" y="100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Text Box 13"/>
            <p:cNvSpPr txBox="1"/>
            <p:nvPr/>
          </p:nvSpPr>
          <p:spPr>
            <a:xfrm>
              <a:off x="128" y="431"/>
              <a:ext cx="1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greater than range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7" name="Group 14"/>
          <p:cNvGrpSpPr/>
          <p:nvPr/>
        </p:nvGrpSpPr>
        <p:grpSpPr>
          <a:xfrm>
            <a:off x="1322388" y="4398010"/>
            <a:ext cx="2163762" cy="892175"/>
            <a:chOff x="0" y="0"/>
            <a:chExt cx="1363" cy="562"/>
          </a:xfrm>
        </p:grpSpPr>
        <p:sp>
          <p:nvSpPr>
            <p:cNvPr id="12301" name="Freeform 15"/>
            <p:cNvSpPr/>
            <p:nvPr/>
          </p:nvSpPr>
          <p:spPr>
            <a:xfrm>
              <a:off x="0" y="0"/>
              <a:ext cx="1363" cy="351"/>
            </a:xfrm>
            <a:custGeom>
              <a:avLst/>
              <a:gdLst/>
              <a:ahLst/>
              <a:cxnLst>
                <a:cxn ang="0">
                  <a:pos x="1363" y="178"/>
                </a:cxn>
                <a:cxn ang="0">
                  <a:pos x="1347" y="103"/>
                </a:cxn>
                <a:cxn ang="0">
                  <a:pos x="1294" y="52"/>
                </a:cxn>
                <a:cxn ang="0">
                  <a:pos x="1033" y="20"/>
                </a:cxn>
                <a:cxn ang="0">
                  <a:pos x="222" y="30"/>
                </a:cxn>
                <a:cxn ang="0">
                  <a:pos x="83" y="122"/>
                </a:cxn>
                <a:cxn ang="0">
                  <a:pos x="467" y="333"/>
                </a:cxn>
                <a:cxn ang="0">
                  <a:pos x="873" y="342"/>
                </a:cxn>
                <a:cxn ang="0">
                  <a:pos x="1107" y="333"/>
                </a:cxn>
                <a:cxn ang="0">
                  <a:pos x="1113" y="332"/>
                </a:cxn>
                <a:cxn ang="0">
                  <a:pos x="1166" y="324"/>
                </a:cxn>
                <a:cxn ang="0">
                  <a:pos x="1251" y="314"/>
                </a:cxn>
                <a:cxn ang="0">
                  <a:pos x="1289" y="308"/>
                </a:cxn>
                <a:cxn ang="0">
                  <a:pos x="1342" y="266"/>
                </a:cxn>
                <a:cxn ang="0">
                  <a:pos x="1355" y="250"/>
                </a:cxn>
                <a:cxn ang="0">
                  <a:pos x="1363" y="178"/>
                </a:cxn>
              </a:cxnLst>
              <a:rect l="0" t="0" r="0" b="0"/>
              <a:pathLst>
                <a:path w="1363" h="351">
                  <a:moveTo>
                    <a:pt x="1363" y="178"/>
                  </a:moveTo>
                  <a:cubicBezTo>
                    <a:pt x="1360" y="153"/>
                    <a:pt x="1359" y="121"/>
                    <a:pt x="1347" y="103"/>
                  </a:cubicBezTo>
                  <a:cubicBezTo>
                    <a:pt x="1335" y="82"/>
                    <a:pt x="1346" y="65"/>
                    <a:pt x="1294" y="52"/>
                  </a:cubicBezTo>
                  <a:cubicBezTo>
                    <a:pt x="1242" y="0"/>
                    <a:pt x="1098" y="25"/>
                    <a:pt x="1033" y="20"/>
                  </a:cubicBezTo>
                  <a:cubicBezTo>
                    <a:pt x="762" y="23"/>
                    <a:pt x="492" y="20"/>
                    <a:pt x="222" y="30"/>
                  </a:cubicBezTo>
                  <a:cubicBezTo>
                    <a:pt x="198" y="30"/>
                    <a:pt x="128" y="108"/>
                    <a:pt x="83" y="122"/>
                  </a:cubicBezTo>
                  <a:cubicBezTo>
                    <a:pt x="0" y="301"/>
                    <a:pt x="331" y="328"/>
                    <a:pt x="467" y="333"/>
                  </a:cubicBezTo>
                  <a:cubicBezTo>
                    <a:pt x="602" y="337"/>
                    <a:pt x="737" y="339"/>
                    <a:pt x="873" y="342"/>
                  </a:cubicBezTo>
                  <a:cubicBezTo>
                    <a:pt x="956" y="349"/>
                    <a:pt x="1025" y="351"/>
                    <a:pt x="1107" y="333"/>
                  </a:cubicBezTo>
                  <a:cubicBezTo>
                    <a:pt x="1153" y="327"/>
                    <a:pt x="1103" y="333"/>
                    <a:pt x="1113" y="332"/>
                  </a:cubicBezTo>
                  <a:cubicBezTo>
                    <a:pt x="1122" y="330"/>
                    <a:pt x="1143" y="326"/>
                    <a:pt x="1166" y="324"/>
                  </a:cubicBezTo>
                  <a:cubicBezTo>
                    <a:pt x="1182" y="347"/>
                    <a:pt x="1229" y="326"/>
                    <a:pt x="1251" y="314"/>
                  </a:cubicBezTo>
                  <a:cubicBezTo>
                    <a:pt x="1261" y="307"/>
                    <a:pt x="1289" y="308"/>
                    <a:pt x="1289" y="308"/>
                  </a:cubicBezTo>
                  <a:cubicBezTo>
                    <a:pt x="1332" y="251"/>
                    <a:pt x="1283" y="296"/>
                    <a:pt x="1342" y="266"/>
                  </a:cubicBezTo>
                  <a:cubicBezTo>
                    <a:pt x="1352" y="254"/>
                    <a:pt x="1351" y="264"/>
                    <a:pt x="1355" y="250"/>
                  </a:cubicBezTo>
                  <a:cubicBezTo>
                    <a:pt x="1358" y="235"/>
                    <a:pt x="1361" y="193"/>
                    <a:pt x="1363" y="178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Text Box 16"/>
            <p:cNvSpPr txBox="1"/>
            <p:nvPr/>
          </p:nvSpPr>
          <p:spPr>
            <a:xfrm>
              <a:off x="143" y="350"/>
              <a:ext cx="105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less than range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80" name="Group 17"/>
          <p:cNvGrpSpPr/>
          <p:nvPr/>
        </p:nvGrpSpPr>
        <p:grpSpPr>
          <a:xfrm>
            <a:off x="1603375" y="5958523"/>
            <a:ext cx="6019800" cy="76200"/>
            <a:chOff x="0" y="0"/>
            <a:chExt cx="3792" cy="48"/>
          </a:xfrm>
        </p:grpSpPr>
        <p:sp>
          <p:nvSpPr>
            <p:cNvPr id="12304" name="Line 18"/>
            <p:cNvSpPr/>
            <p:nvPr/>
          </p:nvSpPr>
          <p:spPr>
            <a:xfrm>
              <a:off x="0" y="25"/>
              <a:ext cx="37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5" name="Oval 19"/>
            <p:cNvSpPr/>
            <p:nvPr/>
          </p:nvSpPr>
          <p:spPr>
            <a:xfrm>
              <a:off x="1872" y="0"/>
              <a:ext cx="48" cy="48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83" name="Text Box 20"/>
          <p:cNvSpPr txBox="1"/>
          <p:nvPr/>
        </p:nvSpPr>
        <p:spPr>
          <a:xfrm>
            <a:off x="4264025" y="6258560"/>
            <a:ext cx="703263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value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84" name="Group 21"/>
          <p:cNvGrpSpPr/>
          <p:nvPr/>
        </p:nvGrpSpPr>
        <p:grpSpPr>
          <a:xfrm>
            <a:off x="4638675" y="5574348"/>
            <a:ext cx="3376613" cy="1022350"/>
            <a:chOff x="0" y="0"/>
            <a:chExt cx="2127" cy="644"/>
          </a:xfrm>
        </p:grpSpPr>
        <p:sp>
          <p:nvSpPr>
            <p:cNvPr id="12308" name="Freeform 22"/>
            <p:cNvSpPr/>
            <p:nvPr/>
          </p:nvSpPr>
          <p:spPr>
            <a:xfrm>
              <a:off x="0" y="0"/>
              <a:ext cx="2127" cy="432"/>
            </a:xfrm>
            <a:custGeom>
              <a:avLst/>
              <a:gdLst/>
              <a:ahLst/>
              <a:cxnLst>
                <a:cxn ang="0">
                  <a:pos x="6396" y="100"/>
                </a:cxn>
                <a:cxn ang="0">
                  <a:pos x="703" y="156"/>
                </a:cxn>
                <a:cxn ang="0">
                  <a:pos x="356" y="179"/>
                </a:cxn>
                <a:cxn ang="0">
                  <a:pos x="258" y="203"/>
                </a:cxn>
                <a:cxn ang="0">
                  <a:pos x="62" y="252"/>
                </a:cxn>
                <a:cxn ang="0">
                  <a:pos x="183" y="347"/>
                </a:cxn>
                <a:cxn ang="0">
                  <a:pos x="1349" y="384"/>
                </a:cxn>
                <a:cxn ang="0">
                  <a:pos x="5755" y="422"/>
                </a:cxn>
                <a:cxn ang="0">
                  <a:pos x="7439" y="432"/>
                </a:cxn>
                <a:cxn ang="0">
                  <a:pos x="11717" y="422"/>
                </a:cxn>
                <a:cxn ang="0">
                  <a:pos x="13268" y="394"/>
                </a:cxn>
                <a:cxn ang="0">
                  <a:pos x="16889" y="356"/>
                </a:cxn>
                <a:cxn ang="0">
                  <a:pos x="17022" y="290"/>
                </a:cxn>
                <a:cxn ang="0">
                  <a:pos x="8346" y="100"/>
                </a:cxn>
                <a:cxn ang="0">
                  <a:pos x="6396" y="100"/>
                </a:cxn>
              </a:cxnLst>
              <a:rect l="0" t="0" r="0" b="0"/>
              <a:pathLst>
                <a:path w="1403" h="432">
                  <a:moveTo>
                    <a:pt x="527" y="100"/>
                  </a:moveTo>
                  <a:cubicBezTo>
                    <a:pt x="497" y="100"/>
                    <a:pt x="114" y="80"/>
                    <a:pt x="58" y="156"/>
                  </a:cubicBezTo>
                  <a:cubicBezTo>
                    <a:pt x="54" y="169"/>
                    <a:pt x="35" y="166"/>
                    <a:pt x="29" y="179"/>
                  </a:cubicBezTo>
                  <a:cubicBezTo>
                    <a:pt x="25" y="187"/>
                    <a:pt x="24" y="191"/>
                    <a:pt x="21" y="203"/>
                  </a:cubicBezTo>
                  <a:cubicBezTo>
                    <a:pt x="17" y="214"/>
                    <a:pt x="6" y="228"/>
                    <a:pt x="5" y="252"/>
                  </a:cubicBezTo>
                  <a:cubicBezTo>
                    <a:pt x="8" y="283"/>
                    <a:pt x="0" y="317"/>
                    <a:pt x="15" y="347"/>
                  </a:cubicBezTo>
                  <a:cubicBezTo>
                    <a:pt x="26" y="368"/>
                    <a:pt x="86" y="380"/>
                    <a:pt x="111" y="384"/>
                  </a:cubicBezTo>
                  <a:cubicBezTo>
                    <a:pt x="236" y="404"/>
                    <a:pt x="343" y="414"/>
                    <a:pt x="474" y="422"/>
                  </a:cubicBezTo>
                  <a:cubicBezTo>
                    <a:pt x="520" y="425"/>
                    <a:pt x="566" y="428"/>
                    <a:pt x="613" y="432"/>
                  </a:cubicBezTo>
                  <a:cubicBezTo>
                    <a:pt x="730" y="428"/>
                    <a:pt x="847" y="428"/>
                    <a:pt x="965" y="422"/>
                  </a:cubicBezTo>
                  <a:cubicBezTo>
                    <a:pt x="1006" y="420"/>
                    <a:pt x="1051" y="398"/>
                    <a:pt x="1093" y="394"/>
                  </a:cubicBezTo>
                  <a:cubicBezTo>
                    <a:pt x="1193" y="382"/>
                    <a:pt x="1294" y="385"/>
                    <a:pt x="1391" y="356"/>
                  </a:cubicBezTo>
                  <a:cubicBezTo>
                    <a:pt x="1394" y="333"/>
                    <a:pt x="1403" y="311"/>
                    <a:pt x="1402" y="290"/>
                  </a:cubicBezTo>
                  <a:cubicBezTo>
                    <a:pt x="1382" y="0"/>
                    <a:pt x="831" y="101"/>
                    <a:pt x="687" y="100"/>
                  </a:cubicBezTo>
                  <a:cubicBezTo>
                    <a:pt x="623" y="81"/>
                    <a:pt x="593" y="72"/>
                    <a:pt x="527" y="100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Text Box 23"/>
            <p:cNvSpPr txBox="1"/>
            <p:nvPr/>
          </p:nvSpPr>
          <p:spPr>
            <a:xfrm>
              <a:off x="525" y="432"/>
              <a:ext cx="121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greater than value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87" name="Group 24"/>
          <p:cNvGrpSpPr/>
          <p:nvPr/>
        </p:nvGrpSpPr>
        <p:grpSpPr>
          <a:xfrm>
            <a:off x="1031875" y="5702935"/>
            <a:ext cx="3548063" cy="893763"/>
            <a:chOff x="0" y="0"/>
            <a:chExt cx="2235" cy="563"/>
          </a:xfrm>
        </p:grpSpPr>
        <p:sp>
          <p:nvSpPr>
            <p:cNvPr id="12311" name="Freeform 25"/>
            <p:cNvSpPr/>
            <p:nvPr/>
          </p:nvSpPr>
          <p:spPr>
            <a:xfrm>
              <a:off x="0" y="0"/>
              <a:ext cx="2235" cy="351"/>
            </a:xfrm>
            <a:custGeom>
              <a:avLst/>
              <a:gdLst/>
              <a:ahLst/>
              <a:cxnLst>
                <a:cxn ang="0">
                  <a:pos x="26499" y="178"/>
                </a:cxn>
                <a:cxn ang="0">
                  <a:pos x="26187" y="103"/>
                </a:cxn>
                <a:cxn ang="0">
                  <a:pos x="25159" y="52"/>
                </a:cxn>
                <a:cxn ang="0">
                  <a:pos x="20082" y="20"/>
                </a:cxn>
                <a:cxn ang="0">
                  <a:pos x="4316" y="30"/>
                </a:cxn>
                <a:cxn ang="0">
                  <a:pos x="1614" y="122"/>
                </a:cxn>
                <a:cxn ang="0">
                  <a:pos x="9083" y="333"/>
                </a:cxn>
                <a:cxn ang="0">
                  <a:pos x="16975" y="342"/>
                </a:cxn>
                <a:cxn ang="0">
                  <a:pos x="21515" y="333"/>
                </a:cxn>
                <a:cxn ang="0">
                  <a:pos x="21640" y="332"/>
                </a:cxn>
                <a:cxn ang="0">
                  <a:pos x="22666" y="324"/>
                </a:cxn>
                <a:cxn ang="0">
                  <a:pos x="24314" y="314"/>
                </a:cxn>
                <a:cxn ang="0">
                  <a:pos x="25057" y="308"/>
                </a:cxn>
                <a:cxn ang="0">
                  <a:pos x="26092" y="266"/>
                </a:cxn>
                <a:cxn ang="0">
                  <a:pos x="26344" y="250"/>
                </a:cxn>
                <a:cxn ang="0">
                  <a:pos x="26499" y="178"/>
                </a:cxn>
              </a:cxnLst>
              <a:rect l="0" t="0" r="0" b="0"/>
              <a:pathLst>
                <a:path w="1363" h="351">
                  <a:moveTo>
                    <a:pt x="1363" y="178"/>
                  </a:moveTo>
                  <a:cubicBezTo>
                    <a:pt x="1360" y="153"/>
                    <a:pt x="1359" y="121"/>
                    <a:pt x="1347" y="103"/>
                  </a:cubicBezTo>
                  <a:cubicBezTo>
                    <a:pt x="1335" y="82"/>
                    <a:pt x="1346" y="65"/>
                    <a:pt x="1294" y="52"/>
                  </a:cubicBezTo>
                  <a:cubicBezTo>
                    <a:pt x="1242" y="0"/>
                    <a:pt x="1098" y="25"/>
                    <a:pt x="1033" y="20"/>
                  </a:cubicBezTo>
                  <a:cubicBezTo>
                    <a:pt x="762" y="23"/>
                    <a:pt x="492" y="20"/>
                    <a:pt x="222" y="30"/>
                  </a:cubicBezTo>
                  <a:cubicBezTo>
                    <a:pt x="198" y="30"/>
                    <a:pt x="128" y="108"/>
                    <a:pt x="83" y="122"/>
                  </a:cubicBezTo>
                  <a:cubicBezTo>
                    <a:pt x="0" y="301"/>
                    <a:pt x="331" y="328"/>
                    <a:pt x="467" y="333"/>
                  </a:cubicBezTo>
                  <a:cubicBezTo>
                    <a:pt x="602" y="337"/>
                    <a:pt x="737" y="339"/>
                    <a:pt x="873" y="342"/>
                  </a:cubicBezTo>
                  <a:cubicBezTo>
                    <a:pt x="956" y="349"/>
                    <a:pt x="1025" y="351"/>
                    <a:pt x="1107" y="333"/>
                  </a:cubicBezTo>
                  <a:cubicBezTo>
                    <a:pt x="1153" y="327"/>
                    <a:pt x="1103" y="333"/>
                    <a:pt x="1113" y="332"/>
                  </a:cubicBezTo>
                  <a:cubicBezTo>
                    <a:pt x="1122" y="330"/>
                    <a:pt x="1143" y="326"/>
                    <a:pt x="1166" y="324"/>
                  </a:cubicBezTo>
                  <a:cubicBezTo>
                    <a:pt x="1182" y="347"/>
                    <a:pt x="1229" y="326"/>
                    <a:pt x="1251" y="314"/>
                  </a:cubicBezTo>
                  <a:cubicBezTo>
                    <a:pt x="1261" y="307"/>
                    <a:pt x="1289" y="308"/>
                    <a:pt x="1289" y="308"/>
                  </a:cubicBezTo>
                  <a:cubicBezTo>
                    <a:pt x="1332" y="251"/>
                    <a:pt x="1283" y="296"/>
                    <a:pt x="1342" y="266"/>
                  </a:cubicBezTo>
                  <a:cubicBezTo>
                    <a:pt x="1352" y="254"/>
                    <a:pt x="1351" y="264"/>
                    <a:pt x="1355" y="250"/>
                  </a:cubicBezTo>
                  <a:cubicBezTo>
                    <a:pt x="1358" y="235"/>
                    <a:pt x="1361" y="193"/>
                    <a:pt x="1363" y="178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Text Box 26"/>
            <p:cNvSpPr txBox="1"/>
            <p:nvPr/>
          </p:nvSpPr>
          <p:spPr>
            <a:xfrm>
              <a:off x="692" y="351"/>
              <a:ext cx="103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less than value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2289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lstStyle/>
          <a:p>
            <a:pPr algn="l" defTabSz="914400" eaLnBrk="1" fontAlgn="auto" hangingPunct="1">
              <a:buClrTx/>
              <a:buSzTx/>
              <a:buFontTx/>
            </a:pPr>
            <a:r>
              <a:rPr lang="en-US" altLang="zh-CN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等价类划分</a:t>
            </a:r>
            <a:endParaRPr lang="en-US" altLang="zh-CN" kern="1200" spc="200">
              <a:solidFill>
                <a:srgbClr val="C00000"/>
              </a:solidFill>
              <a:uFillTx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2291" name="矩形 12290"/>
          <p:cNvSpPr>
            <a:spLocks noRot="1"/>
          </p:cNvSpPr>
          <p:nvPr/>
        </p:nvSpPr>
        <p:spPr>
          <a:xfrm>
            <a:off x="323850" y="1124268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3300"/>
                </a:solidFill>
                <a:latin typeface="+mj-lt"/>
                <a:ea typeface="华文行楷" panose="02010800040101010101" pitchFamily="2" charset="-122"/>
              </a:rPr>
              <a:t>(1)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划分等价类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 algn="l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Tx/>
              <a:buFont typeface="+mj-ea"/>
              <a:buAutoNum type="circleNumDbPlain" startAt="2"/>
            </a:pPr>
            <a:r>
              <a:rPr lang="zh-CN" altLang="en-US" sz="3200" b="1" dirty="0">
                <a:solidFill>
                  <a:srgbClr val="FF0000"/>
                </a:solidFill>
                <a:uFillTx/>
                <a:latin typeface="宋体" panose="02010600030101010101" pitchFamily="2" charset="-122"/>
                <a:ea typeface="微软雅黑" panose="020B0503020204020204" charset="-122"/>
              </a:rPr>
              <a:t>按数值划分：</a:t>
            </a:r>
            <a:r>
              <a:rPr lang="zh-CN" altLang="en-US" sz="32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如果规定了输入数据的一组值，且程序对于每个值分别进行处理，则可为每一个输入值确立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个有效等价类，为这组值确立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个无效等价类</a:t>
            </a:r>
            <a:endParaRPr lang="zh-CN" altLang="en-US" sz="3200" b="1" dirty="0">
              <a:solidFill>
                <a:srgbClr val="000000"/>
              </a:solidFill>
              <a:uFillTx/>
              <a:latin typeface="Arial" panose="020B0604020202020204" pitchFamily="34" charset="0"/>
            </a:endParaRPr>
          </a:p>
          <a:p>
            <a:pPr marL="609600" indent="-609600" algn="l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2"/>
            </a:pPr>
            <a:r>
              <a:rPr lang="zh-CN" altLang="en-US" sz="3200" b="1" dirty="0">
                <a:solidFill>
                  <a:srgbClr val="FF0000"/>
                </a:solidFill>
                <a:uFillTx/>
                <a:latin typeface="宋体" panose="02010600030101010101" pitchFamily="2" charset="-122"/>
                <a:ea typeface="微软雅黑" panose="020B0503020204020204" charset="-122"/>
              </a:rPr>
              <a:t>按输入集合划分：</a:t>
            </a:r>
            <a:r>
              <a:rPr lang="zh-CN" altLang="en-US" sz="32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如果规定了输入值的集合，则可以确定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个有效等价类和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个无效等价类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2292" name="Freeform 17"/>
          <p:cNvSpPr/>
          <p:nvPr/>
        </p:nvSpPr>
        <p:spPr>
          <a:xfrm>
            <a:off x="2939415" y="5621973"/>
            <a:ext cx="5302250" cy="9747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340" h="666">
                <a:moveTo>
                  <a:pt x="1344" y="37"/>
                </a:moveTo>
                <a:cubicBezTo>
                  <a:pt x="1148" y="26"/>
                  <a:pt x="952" y="10"/>
                  <a:pt x="757" y="5"/>
                </a:cubicBezTo>
                <a:cubicBezTo>
                  <a:pt x="588" y="0"/>
                  <a:pt x="422" y="38"/>
                  <a:pt x="256" y="58"/>
                </a:cubicBezTo>
                <a:cubicBezTo>
                  <a:pt x="72" y="112"/>
                  <a:pt x="50" y="69"/>
                  <a:pt x="0" y="197"/>
                </a:cubicBezTo>
                <a:cubicBezTo>
                  <a:pt x="3" y="225"/>
                  <a:pt x="2" y="254"/>
                  <a:pt x="10" y="282"/>
                </a:cubicBezTo>
                <a:cubicBezTo>
                  <a:pt x="67" y="486"/>
                  <a:pt x="324" y="530"/>
                  <a:pt x="501" y="549"/>
                </a:cubicBezTo>
                <a:cubicBezTo>
                  <a:pt x="764" y="603"/>
                  <a:pt x="1044" y="610"/>
                  <a:pt x="1312" y="624"/>
                </a:cubicBezTo>
                <a:cubicBezTo>
                  <a:pt x="1479" y="641"/>
                  <a:pt x="1645" y="657"/>
                  <a:pt x="1813" y="666"/>
                </a:cubicBezTo>
                <a:cubicBezTo>
                  <a:pt x="1958" y="662"/>
                  <a:pt x="2104" y="662"/>
                  <a:pt x="2250" y="656"/>
                </a:cubicBezTo>
                <a:cubicBezTo>
                  <a:pt x="2395" y="649"/>
                  <a:pt x="2540" y="593"/>
                  <a:pt x="2688" y="581"/>
                </a:cubicBezTo>
                <a:cubicBezTo>
                  <a:pt x="2790" y="559"/>
                  <a:pt x="2997" y="528"/>
                  <a:pt x="2997" y="528"/>
                </a:cubicBezTo>
                <a:cubicBezTo>
                  <a:pt x="3074" y="488"/>
                  <a:pt x="3175" y="476"/>
                  <a:pt x="3242" y="421"/>
                </a:cubicBezTo>
                <a:cubicBezTo>
                  <a:pt x="3276" y="391"/>
                  <a:pt x="3306" y="357"/>
                  <a:pt x="3338" y="325"/>
                </a:cubicBezTo>
                <a:cubicBezTo>
                  <a:pt x="3334" y="289"/>
                  <a:pt x="3340" y="251"/>
                  <a:pt x="3328" y="218"/>
                </a:cubicBezTo>
                <a:cubicBezTo>
                  <a:pt x="3292" y="118"/>
                  <a:pt x="3052" y="107"/>
                  <a:pt x="2976" y="101"/>
                </a:cubicBezTo>
                <a:cubicBezTo>
                  <a:pt x="2757" y="81"/>
                  <a:pt x="2236" y="27"/>
                  <a:pt x="2016" y="26"/>
                </a:cubicBezTo>
                <a:cubicBezTo>
                  <a:pt x="1793" y="15"/>
                  <a:pt x="1729" y="37"/>
                  <a:pt x="1642" y="37"/>
                </a:cubicBezTo>
                <a:cubicBezTo>
                  <a:pt x="1562" y="28"/>
                  <a:pt x="1545" y="46"/>
                  <a:pt x="1493" y="26"/>
                </a:cubicBezTo>
                <a:cubicBezTo>
                  <a:pt x="1457" y="12"/>
                  <a:pt x="1418" y="26"/>
                  <a:pt x="1418" y="26"/>
                </a:cubicBezTo>
                <a:cubicBezTo>
                  <a:pt x="1350" y="37"/>
                  <a:pt x="1375" y="37"/>
                  <a:pt x="1344" y="37"/>
                </a:cubicBezTo>
                <a:close/>
              </a:path>
            </a:pathLst>
          </a:cu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3" name="Text Box 18"/>
          <p:cNvSpPr txBox="1"/>
          <p:nvPr/>
        </p:nvSpPr>
        <p:spPr>
          <a:xfrm>
            <a:off x="3055303" y="5804535"/>
            <a:ext cx="194786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not member of set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Freeform 19"/>
          <p:cNvSpPr/>
          <p:nvPr/>
        </p:nvSpPr>
        <p:spPr>
          <a:xfrm>
            <a:off x="5071428" y="5769610"/>
            <a:ext cx="2376487" cy="6477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079" h="394">
                <a:moveTo>
                  <a:pt x="578" y="20"/>
                </a:moveTo>
                <a:cubicBezTo>
                  <a:pt x="381" y="4"/>
                  <a:pt x="277" y="0"/>
                  <a:pt x="98" y="31"/>
                </a:cubicBezTo>
                <a:cubicBezTo>
                  <a:pt x="49" y="59"/>
                  <a:pt x="18" y="73"/>
                  <a:pt x="2" y="127"/>
                </a:cubicBezTo>
                <a:cubicBezTo>
                  <a:pt x="5" y="155"/>
                  <a:pt x="0" y="185"/>
                  <a:pt x="12" y="212"/>
                </a:cubicBezTo>
                <a:cubicBezTo>
                  <a:pt x="36" y="269"/>
                  <a:pt x="79" y="284"/>
                  <a:pt x="130" y="308"/>
                </a:cubicBezTo>
                <a:cubicBezTo>
                  <a:pt x="250" y="363"/>
                  <a:pt x="273" y="371"/>
                  <a:pt x="418" y="394"/>
                </a:cubicBezTo>
                <a:cubicBezTo>
                  <a:pt x="577" y="386"/>
                  <a:pt x="740" y="386"/>
                  <a:pt x="898" y="362"/>
                </a:cubicBezTo>
                <a:cubicBezTo>
                  <a:pt x="986" y="331"/>
                  <a:pt x="1037" y="285"/>
                  <a:pt x="1079" y="202"/>
                </a:cubicBezTo>
                <a:cubicBezTo>
                  <a:pt x="1019" y="110"/>
                  <a:pt x="878" y="91"/>
                  <a:pt x="780" y="63"/>
                </a:cubicBezTo>
                <a:cubicBezTo>
                  <a:pt x="663" y="29"/>
                  <a:pt x="748" y="55"/>
                  <a:pt x="642" y="20"/>
                </a:cubicBezTo>
                <a:cubicBezTo>
                  <a:pt x="631" y="16"/>
                  <a:pt x="610" y="10"/>
                  <a:pt x="610" y="10"/>
                </a:cubicBezTo>
                <a:cubicBezTo>
                  <a:pt x="563" y="20"/>
                  <a:pt x="552" y="20"/>
                  <a:pt x="578" y="20"/>
                </a:cubicBezTo>
                <a:close/>
              </a:path>
            </a:pathLst>
          </a:custGeom>
          <a:solidFill>
            <a:srgbClr val="63FF63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Text Box 20"/>
          <p:cNvSpPr txBox="1"/>
          <p:nvPr/>
        </p:nvSpPr>
        <p:spPr>
          <a:xfrm>
            <a:off x="5215890" y="5948998"/>
            <a:ext cx="1749425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member of set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/>
      <p:bldP spid="12293" grpId="0"/>
      <p:bldP spid="12294" grpId="0" bldLvl="0" animBg="1"/>
      <p:bldP spid="122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3313"/>
          <p:cNvSpPr>
            <a:spLocks noGrp="1" noRot="1"/>
          </p:cNvSpPr>
          <p:nvPr>
            <p:ph type="title"/>
          </p:nvPr>
        </p:nvSpPr>
        <p:spPr>
          <a:xfrm>
            <a:off x="250825" y="188913"/>
            <a:ext cx="8540750" cy="1143000"/>
          </a:xfrm>
        </p:spPr>
        <p:txBody>
          <a:bodyPr anchor="ctr"/>
          <a:lstStyle/>
          <a:p>
            <a:pPr algn="l" defTabSz="914400" eaLnBrk="1" fontAlgn="auto" hangingPunct="1">
              <a:buClrTx/>
              <a:buSzTx/>
              <a:buFontTx/>
            </a:pPr>
            <a:r>
              <a:rPr lang="en-US" altLang="zh-CN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pc="20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等价类划分</a:t>
            </a:r>
            <a:endParaRPr lang="en-US" altLang="zh-CN" kern="1200" spc="200">
              <a:solidFill>
                <a:srgbClr val="C00000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315" name="矩形 13314"/>
          <p:cNvSpPr>
            <a:spLocks noRot="1"/>
          </p:cNvSpPr>
          <p:nvPr/>
        </p:nvSpPr>
        <p:spPr>
          <a:xfrm>
            <a:off x="323850" y="1124268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</a:pPr>
            <a:r>
              <a:rPr lang="en-US" altLang="zh-CN" sz="4000" b="1" dirty="0">
                <a:solidFill>
                  <a:srgbClr val="FF3300"/>
                </a:solidFill>
                <a:latin typeface="+mj-lt"/>
                <a:ea typeface="华文行楷" panose="02010800040101010101" pitchFamily="2" charset="-122"/>
              </a:rPr>
              <a:t>(1)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划分</a:t>
            </a:r>
            <a:r>
              <a:rPr lang="zh-CN" altLang="en-US" sz="4000" b="1" dirty="0" smtClean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等价类</a:t>
            </a:r>
            <a:endParaRPr lang="zh-CN" altLang="en-US" sz="4000" b="1" dirty="0">
              <a:solidFill>
                <a:srgbClr val="FF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609600" indent="-609600" algn="l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Tx/>
              <a:buFont typeface="+mj-ea"/>
              <a:buAutoNum type="circleNumDbPlain" startAt="4"/>
            </a:pPr>
            <a:r>
              <a:rPr lang="zh-CN" altLang="en-US" sz="3200" b="1" dirty="0">
                <a:solidFill>
                  <a:srgbClr val="FF0000"/>
                </a:solidFill>
                <a:uFillTx/>
                <a:latin typeface="宋体" panose="02010600030101010101" pitchFamily="2" charset="-122"/>
                <a:ea typeface="微软雅黑" panose="020B0503020204020204" charset="-122"/>
              </a:rPr>
              <a:t>按限制条件划分：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</a:rPr>
              <a:t>如果输入条件是一个布尔量时，可确立1个有效等价类和1个无效等价类</a:t>
            </a:r>
            <a:endParaRPr lang="zh-CN" altLang="en-US" sz="3200" b="1" dirty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609600" indent="-609600" algn="l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AutoNum type="circleNumDbPlain" startAt="4"/>
            </a:pPr>
            <a:r>
              <a:rPr lang="zh-CN" altLang="en-US" sz="3200" b="1" dirty="0">
                <a:solidFill>
                  <a:srgbClr val="FF0000"/>
                </a:solidFill>
                <a:uFillTx/>
                <a:latin typeface="宋体" panose="02010600030101010101" pitchFamily="2" charset="-122"/>
                <a:ea typeface="微软雅黑" panose="020B0503020204020204" charset="-122"/>
              </a:rPr>
              <a:t>按限制规则划分：</a:t>
            </a:r>
            <a:r>
              <a:rPr lang="zh-CN" altLang="en-US" sz="32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如果规定了输入数据必须遵守的规则，可确立</a:t>
            </a:r>
            <a:r>
              <a:rPr lang="zh-CN" altLang="en-US" sz="3200" b="1" dirty="0">
                <a:solidFill>
                  <a:srgbClr val="000000"/>
                </a:solidFill>
                <a:uFillTx/>
                <a:ea typeface="微软雅黑" panose="020B0503020204020204" charset="-122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个有效等价类和若干个无效等价类</a:t>
            </a:r>
            <a:endParaRPr lang="zh-CN" altLang="en-US" sz="32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a3989256-881c-477a-b96e-a3801b6a73d2}"/>
</p:tagLst>
</file>

<file path=ppt/tags/tag10.xml><?xml version="1.0" encoding="utf-8"?>
<p:tagLst xmlns:p="http://schemas.openxmlformats.org/presentationml/2006/main">
  <p:tag name="KSO_WM_UNIT_TABLE_BEAUTIFY" val="smartTable{12720d4e-e3f3-47f5-8d03-f9241d2d5834}"/>
  <p:tag name="TABLE_ENDDRAG_ORIGIN_RECT" val="595*460"/>
  <p:tag name="TABLE_ENDDRAG_RECT" val="79*59*595*460"/>
</p:tagLst>
</file>

<file path=ppt/tags/tag11.xml><?xml version="1.0" encoding="utf-8"?>
<p:tagLst xmlns:p="http://schemas.openxmlformats.org/presentationml/2006/main">
  <p:tag name="KSO_WM_UNIT_TABLE_BEAUTIFY" val="smartTable{4f057f1a-91e6-4624-82f4-8bd1d7d3f150}"/>
</p:tagLst>
</file>

<file path=ppt/tags/tag12.xml><?xml version="1.0" encoding="utf-8"?>
<p:tagLst xmlns:p="http://schemas.openxmlformats.org/presentationml/2006/main">
  <p:tag name="KSO_WM_UNIT_TABLE_BEAUTIFY" val="smartTable{b92456a0-bf10-4b76-ba4f-b8d5f48ec50d}"/>
</p:tagLst>
</file>

<file path=ppt/tags/tag13.xml><?xml version="1.0" encoding="utf-8"?>
<p:tagLst xmlns:p="http://schemas.openxmlformats.org/presentationml/2006/main">
  <p:tag name="KSO_WM_UNIT_TABLE_BEAUTIFY" val="smartTable{5f4a5959-5d33-4171-9e6e-12e7b38cdfd2}"/>
</p:tagLst>
</file>

<file path=ppt/tags/tag14.xml><?xml version="1.0" encoding="utf-8"?>
<p:tagLst xmlns:p="http://schemas.openxmlformats.org/presentationml/2006/main">
  <p:tag name="KSO_WM_UNIT_TABLE_BEAUTIFY" val="smartTable{1e07d854-d5a9-4fa0-b0d3-cb7af19b1888}"/>
</p:tagLst>
</file>

<file path=ppt/tags/tag15.xml><?xml version="1.0" encoding="utf-8"?>
<p:tagLst xmlns:p="http://schemas.openxmlformats.org/presentationml/2006/main">
  <p:tag name="KSO_WM_UNIT_TABLE_BEAUTIFY" val="smartTable{bf03012f-0c6f-49e5-bcc9-a233b52212e5}"/>
</p:tagLst>
</file>

<file path=ppt/tags/tag2.xml><?xml version="1.0" encoding="utf-8"?>
<p:tagLst xmlns:p="http://schemas.openxmlformats.org/presentationml/2006/main">
  <p:tag name="KSO_WM_UNIT_TABLE_BEAUTIFY" val="smartTable{a3989256-881c-477a-b96e-a3801b6a73d2}"/>
</p:tagLst>
</file>

<file path=ppt/tags/tag3.xml><?xml version="1.0" encoding="utf-8"?>
<p:tagLst xmlns:p="http://schemas.openxmlformats.org/presentationml/2006/main">
  <p:tag name="KSO_WM_UNIT_TABLE_BEAUTIFY" val="smartTable{a3989256-881c-477a-b96e-a3801b6a73d2}"/>
</p:tagLst>
</file>

<file path=ppt/tags/tag4.xml><?xml version="1.0" encoding="utf-8"?>
<p:tagLst xmlns:p="http://schemas.openxmlformats.org/presentationml/2006/main">
  <p:tag name="KSO_WM_UNIT_TABLE_BEAUTIFY" val="smartTable{a3989256-881c-477a-b96e-a3801b6a73d2}"/>
</p:tagLst>
</file>

<file path=ppt/tags/tag5.xml><?xml version="1.0" encoding="utf-8"?>
<p:tagLst xmlns:p="http://schemas.openxmlformats.org/presentationml/2006/main">
  <p:tag name="KSO_WM_UNIT_TABLE_BEAUTIFY" val="smartTable{a3989256-881c-477a-b96e-a3801b6a73d2}"/>
</p:tagLst>
</file>

<file path=ppt/tags/tag6.xml><?xml version="1.0" encoding="utf-8"?>
<p:tagLst xmlns:p="http://schemas.openxmlformats.org/presentationml/2006/main">
  <p:tag name="KSO_WM_UNIT_TABLE_BEAUTIFY" val="smartTable{a3989256-881c-477a-b96e-a3801b6a73d2}"/>
</p:tagLst>
</file>

<file path=ppt/tags/tag7.xml><?xml version="1.0" encoding="utf-8"?>
<p:tagLst xmlns:p="http://schemas.openxmlformats.org/presentationml/2006/main">
  <p:tag name="KSO_WM_UNIT_TABLE_BEAUTIFY" val="smartTable{5eca2b9c-a89c-42f8-99ba-73ab85d49e3f}"/>
</p:tagLst>
</file>

<file path=ppt/tags/tag8.xml><?xml version="1.0" encoding="utf-8"?>
<p:tagLst xmlns:p="http://schemas.openxmlformats.org/presentationml/2006/main">
  <p:tag name="KSO_WM_UNIT_TABLE_BEAUTIFY" val="smartTable{a5725e2f-2bab-4efc-9275-48441833de54}"/>
</p:tagLst>
</file>

<file path=ppt/tags/tag9.xml><?xml version="1.0" encoding="utf-8"?>
<p:tagLst xmlns:p="http://schemas.openxmlformats.org/presentationml/2006/main">
  <p:tag name="KSO_WM_UNIT_TABLE_BEAUTIFY" val="smartTable{1f8c7d88-3f47-4fee-ab63-3a0c3c3e985b}"/>
</p:tagLst>
</file>

<file path=ppt/theme/theme1.xml><?xml version="1.0" encoding="utf-8"?>
<a:theme xmlns:a="http://schemas.openxmlformats.org/drawingml/2006/main" name="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noFill/>
        </a:ln>
      </a:spPr>
      <a:bodyPr anchor="t"/>
      <a:lstStyle>
        <a:defPPr marL="742950" indent="-742950">
          <a:lnSpc>
            <a:spcPct val="105000"/>
          </a:lnSpc>
          <a:spcBef>
            <a:spcPct val="5000"/>
          </a:spcBef>
          <a:spcAft>
            <a:spcPct val="5000"/>
          </a:spcAft>
          <a:buClr>
            <a:schemeClr val="hlink"/>
          </a:buClr>
          <a:buFont typeface="+mj-ea"/>
          <a:buAutoNum type="circleNumDbPlain" startAt="3"/>
          <a:defRPr/>
        </a:defPPr>
      </a:lstStyle>
    </a:spDef>
  </a:objectDefaults>
  <a:extraClrSchemeLst>
    <a:extraClrScheme>
      <a:clrScheme name="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F"/>
        </a:accent4>
        <a:accent5>
          <a:srgbClr val="E2F4FF"/>
        </a:accent5>
        <a:accent6>
          <a:srgbClr val="2D89E5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5FAF5"/>
        </a:accent3>
        <a:accent4>
          <a:srgbClr val="006866"/>
        </a:accent4>
        <a:accent5>
          <a:srgbClr val="F1F5F0"/>
        </a:accent5>
        <a:accent6>
          <a:srgbClr val="E589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B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9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E"/>
        </a:accent3>
        <a:accent4>
          <a:srgbClr val="545480"/>
        </a:accent4>
        <a:accent5>
          <a:srgbClr val="FFEDED"/>
        </a:accent5>
        <a:accent6>
          <a:srgbClr val="E589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D"/>
        </a:accent4>
        <a:accent5>
          <a:srgbClr val="E9F7FF"/>
        </a:accent5>
        <a:accent6>
          <a:srgbClr val="E589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DED"/>
        </a:accent3>
        <a:accent4>
          <a:srgbClr val="0057AF"/>
        </a:accent4>
        <a:accent5>
          <a:srgbClr val="FFFFE2"/>
        </a:accent5>
        <a:accent6>
          <a:srgbClr val="008989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22222"/>
        </a:accent4>
        <a:accent5>
          <a:srgbClr val="E1E1EA"/>
        </a:accent5>
        <a:accent6>
          <a:srgbClr val="E5B7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9108</Words>
  <Application>WPS 演示</Application>
  <PresentationFormat>在屏幕上显示</PresentationFormat>
  <Paragraphs>4853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4" baseType="lpstr">
      <vt:lpstr>Arial</vt:lpstr>
      <vt:lpstr>宋体</vt:lpstr>
      <vt:lpstr>Wingdings</vt:lpstr>
      <vt:lpstr>楷体_GB2312</vt:lpstr>
      <vt:lpstr>Times New Roman</vt:lpstr>
      <vt:lpstr>新宋体</vt:lpstr>
      <vt:lpstr>华文新魏</vt:lpstr>
      <vt:lpstr>微软雅黑</vt:lpstr>
      <vt:lpstr>华文行楷</vt:lpstr>
      <vt:lpstr>隶书</vt:lpstr>
      <vt:lpstr>黑体</vt:lpstr>
      <vt:lpstr>Arial Unicode MS</vt:lpstr>
      <vt:lpstr>Calibri</vt:lpstr>
      <vt:lpstr>楷体</vt:lpstr>
      <vt:lpstr>Arial</vt:lpstr>
      <vt:lpstr>仿宋_GB2312</vt:lpstr>
      <vt:lpstr>仿宋</vt:lpstr>
      <vt:lpstr>楷体_GB2312</vt:lpstr>
      <vt:lpstr>古瓶荷花</vt:lpstr>
      <vt:lpstr>PowerPoint 演示文稿</vt:lpstr>
      <vt:lpstr>PowerPoint 演示文稿</vt:lpstr>
      <vt:lpstr>PowerPoint 演示文稿</vt:lpstr>
      <vt:lpstr>PowerPoint 演示文稿</vt:lpstr>
      <vt:lpstr>1. 等价类划分</vt:lpstr>
      <vt:lpstr>1. 等价类划分</vt:lpstr>
      <vt:lpstr>1. 等价类划分</vt:lpstr>
      <vt:lpstr>1. 等价类划分</vt:lpstr>
      <vt:lpstr>1. 等价类划分</vt:lpstr>
      <vt:lpstr>PowerPoint 演示文稿</vt:lpstr>
      <vt:lpstr>PowerPoint 演示文稿</vt:lpstr>
      <vt:lpstr>PowerPoint 演示文稿</vt:lpstr>
      <vt:lpstr>1. 等价类划分</vt:lpstr>
      <vt:lpstr>PowerPoint 演示文稿</vt:lpstr>
      <vt:lpstr>PowerPoint 演示文稿</vt:lpstr>
      <vt:lpstr>2. 因果图分析</vt:lpstr>
      <vt:lpstr>2. 因果图分析</vt:lpstr>
      <vt:lpstr>2. 因果图分析</vt:lpstr>
      <vt:lpstr>PowerPoint 演示文稿</vt:lpstr>
      <vt:lpstr>PowerPoint 演示文稿</vt:lpstr>
      <vt:lpstr>2. 因果图分析</vt:lpstr>
      <vt:lpstr>PowerPoint 演示文稿</vt:lpstr>
      <vt:lpstr>3. 判定表驱动</vt:lpstr>
      <vt:lpstr>3. 判定表驱动</vt:lpstr>
      <vt:lpstr>PowerPoint 演示文稿</vt:lpstr>
      <vt:lpstr>PowerPoint 演示文稿</vt:lpstr>
      <vt:lpstr>PowerPoint 演示文稿</vt:lpstr>
      <vt:lpstr>4. 逻辑覆盖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逻辑覆盖</vt:lpstr>
      <vt:lpstr>5. 基本路径测试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CN=文秘人员/OU=计划财务处/OU=山东理工大学/O=sdlg</dc:creator>
  <cp:lastModifiedBy>彩虹</cp:lastModifiedBy>
  <cp:revision>940</cp:revision>
  <dcterms:created xsi:type="dcterms:W3CDTF">2008-01-29T12:51:00Z</dcterms:created>
  <dcterms:modified xsi:type="dcterms:W3CDTF">2020-12-05T14:06:03Z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