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wmf" ContentType="image/x-wmf"/>
  <Default Extension="png" ContentType="image/png"/>
  <Default Extension="emf" ContentType="image/x-e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391" r:id="rId3"/>
    <p:sldId id="274" r:id="rId4"/>
    <p:sldId id="296" r:id="rId5"/>
    <p:sldId id="472" r:id="rId6"/>
    <p:sldId id="1177" r:id="rId7"/>
    <p:sldId id="557" r:id="rId8"/>
    <p:sldId id="1178" r:id="rId9"/>
    <p:sldId id="1179" r:id="rId11"/>
    <p:sldId id="1180" r:id="rId12"/>
    <p:sldId id="1181" r:id="rId13"/>
    <p:sldId id="584" r:id="rId14"/>
    <p:sldId id="585" r:id="rId15"/>
    <p:sldId id="1258" r:id="rId16"/>
    <p:sldId id="586" r:id="rId17"/>
    <p:sldId id="588" r:id="rId18"/>
    <p:sldId id="589" r:id="rId19"/>
    <p:sldId id="570" r:id="rId20"/>
    <p:sldId id="990" r:id="rId21"/>
    <p:sldId id="580" r:id="rId22"/>
    <p:sldId id="581" r:id="rId23"/>
    <p:sldId id="739" r:id="rId24"/>
    <p:sldId id="740" r:id="rId25"/>
    <p:sldId id="590" r:id="rId26"/>
    <p:sldId id="632" r:id="rId27"/>
    <p:sldId id="633" r:id="rId28"/>
    <p:sldId id="634" r:id="rId29"/>
    <p:sldId id="635" r:id="rId30"/>
    <p:sldId id="636" r:id="rId31"/>
    <p:sldId id="637" r:id="rId32"/>
    <p:sldId id="638" r:id="rId33"/>
    <p:sldId id="639" r:id="rId34"/>
    <p:sldId id="640" r:id="rId35"/>
    <p:sldId id="641" r:id="rId36"/>
    <p:sldId id="642" r:id="rId37"/>
    <p:sldId id="1062" r:id="rId38"/>
    <p:sldId id="1063" r:id="rId39"/>
    <p:sldId id="655" r:id="rId40"/>
    <p:sldId id="741" r:id="rId41"/>
    <p:sldId id="867" r:id="rId42"/>
    <p:sldId id="742" r:id="rId43"/>
    <p:sldId id="743" r:id="rId44"/>
    <p:sldId id="744" r:id="rId45"/>
    <p:sldId id="745" r:id="rId46"/>
    <p:sldId id="746" r:id="rId47"/>
    <p:sldId id="747" r:id="rId48"/>
    <p:sldId id="748" r:id="rId49"/>
    <p:sldId id="749" r:id="rId50"/>
    <p:sldId id="868" r:id="rId51"/>
    <p:sldId id="869" r:id="rId52"/>
    <p:sldId id="870" r:id="rId53"/>
    <p:sldId id="871" r:id="rId54"/>
    <p:sldId id="872" r:id="rId55"/>
    <p:sldId id="873" r:id="rId56"/>
    <p:sldId id="874" r:id="rId57"/>
    <p:sldId id="875" r:id="rId58"/>
    <p:sldId id="876" r:id="rId59"/>
    <p:sldId id="877" r:id="rId60"/>
    <p:sldId id="878" r:id="rId61"/>
    <p:sldId id="879" r:id="rId62"/>
    <p:sldId id="880" r:id="rId63"/>
    <p:sldId id="883" r:id="rId64"/>
    <p:sldId id="881" r:id="rId65"/>
    <p:sldId id="884" r:id="rId66"/>
    <p:sldId id="885" r:id="rId67"/>
    <p:sldId id="548" r:id="rId68"/>
    <p:sldId id="592" r:id="rId69"/>
    <p:sldId id="596" r:id="rId70"/>
    <p:sldId id="593" r:id="rId71"/>
    <p:sldId id="594" r:id="rId72"/>
    <p:sldId id="550" r:id="rId73"/>
    <p:sldId id="554" r:id="rId74"/>
    <p:sldId id="555" r:id="rId75"/>
    <p:sldId id="595" r:id="rId76"/>
    <p:sldId id="727" r:id="rId77"/>
    <p:sldId id="728" r:id="rId78"/>
    <p:sldId id="729" r:id="rId79"/>
    <p:sldId id="730" r:id="rId80"/>
    <p:sldId id="731" r:id="rId81"/>
    <p:sldId id="732" r:id="rId82"/>
    <p:sldId id="733" r:id="rId83"/>
    <p:sldId id="734" r:id="rId84"/>
    <p:sldId id="735" r:id="rId85"/>
    <p:sldId id="736" r:id="rId86"/>
    <p:sldId id="737" r:id="rId87"/>
    <p:sldId id="382" r:id="rId88"/>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CC"/>
    <a:srgbClr val="FFFFFF"/>
    <a:srgbClr val="FFCCFF"/>
    <a:srgbClr val="9966FF"/>
    <a:srgbClr val="0000FF"/>
    <a:srgbClr val="CC99FF"/>
    <a:srgbClr val="00FF00"/>
    <a:srgbClr val="66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121"/>
        <p:guide pos="2848"/>
      </p:guideLst>
    </p:cSldViewPr>
  </p:slideViewPr>
  <p:gridSpacing cx="72008" cy="72008"/>
</p:viewPr>
</file>

<file path=ppt/_rels/presentation.xml.rels><?xml version="1.0" encoding="UTF-8" standalone="yes"?>
<Relationships xmlns="http://schemas.openxmlformats.org/package/2006/relationships"><Relationship Id="rId91" Type="http://schemas.openxmlformats.org/officeDocument/2006/relationships/tableStyles" Target="tableStyles.xml"/><Relationship Id="rId90" Type="http://schemas.openxmlformats.org/officeDocument/2006/relationships/viewProps" Target="viewProps.xml"/><Relationship Id="rId9" Type="http://schemas.openxmlformats.org/officeDocument/2006/relationships/slide" Target="slides/slide7.xml"/><Relationship Id="rId89" Type="http://schemas.openxmlformats.org/officeDocument/2006/relationships/presProps" Target="presProps.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页眉占位符 3073"/>
          <p:cNvSpPr>
            <a:spLocks noGrp="1"/>
          </p:cNvSpPr>
          <p:nvPr>
            <p:ph type="hdr" sz="quarter"/>
          </p:nvPr>
        </p:nvSpPr>
        <p:spPr>
          <a:xfrm>
            <a:off x="0" y="0"/>
            <a:ext cx="2970213" cy="457200"/>
          </a:xfrm>
          <a:prstGeom prst="rect">
            <a:avLst/>
          </a:prstGeom>
          <a:noFill/>
          <a:ln w="9525">
            <a:noFill/>
            <a:miter/>
          </a:ln>
        </p:spPr>
        <p:txBody>
          <a:bodyPr/>
          <a:p>
            <a:pPr lvl="0" fontAlgn="base"/>
            <a:endParaRPr lang="zh-CN" sz="1200" strike="noStrike" noProof="1"/>
          </a:p>
        </p:txBody>
      </p:sp>
      <p:sp>
        <p:nvSpPr>
          <p:cNvPr id="3075" name="日期占位符 3074"/>
          <p:cNvSpPr>
            <a:spLocks noGrp="1"/>
          </p:cNvSpPr>
          <p:nvPr>
            <p:ph type="dt" idx="1"/>
          </p:nvPr>
        </p:nvSpPr>
        <p:spPr>
          <a:xfrm>
            <a:off x="3883025" y="0"/>
            <a:ext cx="2973388" cy="457200"/>
          </a:xfrm>
          <a:prstGeom prst="rect">
            <a:avLst/>
          </a:prstGeom>
          <a:noFill/>
          <a:ln w="9525">
            <a:noFill/>
            <a:miter/>
          </a:ln>
        </p:spPr>
        <p:txBody>
          <a:bodyPr/>
          <a:p>
            <a:pPr lvl="0" algn="r" fontAlgn="base"/>
            <a:endParaRPr lang="zh-CN" altLang="en-US" sz="1200" strike="noStrike" noProof="1"/>
          </a:p>
        </p:txBody>
      </p:sp>
      <p:sp>
        <p:nvSpPr>
          <p:cNvPr id="3076" name="幻灯片图像占位符 3075"/>
          <p:cNvSpPr>
            <a:spLocks noGrp="1" noRot="1"/>
          </p:cNvSpPr>
          <p:nvPr>
            <p:ph type="sldImg"/>
          </p:nvPr>
        </p:nvSpPr>
        <p:spPr>
          <a:xfrm>
            <a:off x="1143000" y="685800"/>
            <a:ext cx="4572000" cy="3429000"/>
          </a:xfrm>
          <a:prstGeom prst="rect">
            <a:avLst/>
          </a:prstGeom>
          <a:noFill/>
          <a:ln w="9525">
            <a:noFill/>
          </a:ln>
        </p:spPr>
      </p:sp>
      <p:sp>
        <p:nvSpPr>
          <p:cNvPr id="3077" name="文本占位符 3076"/>
          <p:cNvSpPr>
            <a:spLocks noGrp="1" noRot="1"/>
          </p:cNvSpPr>
          <p:nvPr>
            <p:ph type="body" sz="quarter"/>
          </p:nvPr>
        </p:nvSpPr>
        <p:spPr>
          <a:xfrm>
            <a:off x="685800" y="4343400"/>
            <a:ext cx="5486400" cy="4114800"/>
          </a:xfrm>
          <a:prstGeom prst="rect">
            <a:avLst/>
          </a:prstGeom>
          <a:noFill/>
          <a:ln w="9525">
            <a:noFill/>
          </a:ln>
        </p:spPr>
        <p:txBody>
          <a:bodyPr anchor="ctr"/>
          <a:p>
            <a:pPr lvl="0" indent="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3078" name="页脚占位符 3077"/>
          <p:cNvSpPr>
            <a:spLocks noGrp="1"/>
          </p:cNvSpPr>
          <p:nvPr>
            <p:ph type="ftr" sz="quarter" idx="4"/>
          </p:nvPr>
        </p:nvSpPr>
        <p:spPr>
          <a:xfrm>
            <a:off x="0" y="8685213"/>
            <a:ext cx="2970213" cy="457200"/>
          </a:xfrm>
          <a:prstGeom prst="rect">
            <a:avLst/>
          </a:prstGeom>
          <a:noFill/>
          <a:ln w="9525">
            <a:noFill/>
            <a:miter/>
          </a:ln>
        </p:spPr>
        <p:txBody>
          <a:bodyPr anchor="b"/>
          <a:p>
            <a:pPr lvl="0" fontAlgn="base"/>
            <a:endParaRPr lang="zh-CN" sz="1200" strike="noStrike" noProof="1"/>
          </a:p>
        </p:txBody>
      </p:sp>
      <p:sp>
        <p:nvSpPr>
          <p:cNvPr id="3079" name="灯片编号占位符 3078"/>
          <p:cNvSpPr>
            <a:spLocks noGrp="1"/>
          </p:cNvSpPr>
          <p:nvPr>
            <p:ph type="sldNum" sz="quarter" idx="5"/>
          </p:nvPr>
        </p:nvSpPr>
        <p:spPr>
          <a:xfrm>
            <a:off x="3883025" y="8685213"/>
            <a:ext cx="2973388" cy="457200"/>
          </a:xfrm>
          <a:prstGeom prst="rect">
            <a:avLst/>
          </a:prstGeom>
          <a:noFill/>
          <a:ln w="9525">
            <a:noFill/>
            <a:miter/>
          </a:ln>
        </p:spPr>
        <p:txBody>
          <a:bodyPr anchor="b"/>
          <a:p>
            <a:pPr lvl="0" algn="r" fontAlgn="base"/>
            <a:fld id="{9A0DB2DC-4C9A-4742-B13C-FB6460FD3503}" type="slidenum">
              <a:rPr lang="zh-CN" sz="1200" strike="noStrike" noProof="1">
                <a:latin typeface="Arial" panose="020B0604020202020204" pitchFamily="34" charset="0"/>
                <a:ea typeface="宋体" panose="02010600030101010101" pitchFamily="2" charset="-122"/>
                <a:cs typeface="+mn-ea"/>
              </a:rPr>
            </a:fld>
            <a:endParaRPr lang="zh-CN" sz="1200" strike="noStrike" noProof="1"/>
          </a:p>
        </p:txBody>
      </p:sp>
    </p:spTree>
  </p:cSld>
  <p:clrMap bg1="lt1" tx1="dk1" bg2="lt2" tx2="dk2" accent1="accent1" accent2="accent2" accent3="accent3" accent4="accent4" accent5="accent5" accent6="accent6" hlink="hlink" folHlink="folHlink"/>
  <p:hf sldNum="0" hdr="0" ftr="0" dt="0"/>
  <p:notesStyle>
    <a:lvl1pPr marL="0" lvl="0"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b="1">
                <a:solidFill>
                  <a:srgbClr val="000000"/>
                </a:solidFill>
                <a:uFillTx/>
                <a:sym typeface="+mn-ea"/>
              </a:rPr>
              <a:t>根据被测软件的规格说明书找出影响其功能实现的操作对象和外部因素，将其作为因子，将各因子的取值作为状态</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609600" indent="-609600">
              <a:lnSpc>
                <a:spcPct val="110000"/>
              </a:lnSpc>
              <a:spcBef>
                <a:spcPct val="5000"/>
              </a:spcBef>
              <a:spcAft>
                <a:spcPct val="5000"/>
              </a:spcAft>
              <a:buClr>
                <a:schemeClr val="hlink"/>
              </a:buClr>
              <a:buSzPct val="70000"/>
              <a:buFont typeface="Wingdings" panose="05000000000000000000" pitchFamily="2" charset="2"/>
              <a:buChar char="v"/>
            </a:pPr>
            <a:r>
              <a:rPr lang="zh-CN" altLang="en-US" b="1">
                <a:ea typeface="楷体_GB2312" pitchFamily="1" charset="-122"/>
                <a:sym typeface="+mn-ea"/>
              </a:rPr>
              <a:t>对因子与状态的选择可按其重要程度分别加权</a:t>
            </a:r>
            <a:endParaRPr lang="zh-CN" altLang="en-US" b="1">
              <a:latin typeface="Arial" panose="020B0604020202020204" pitchFamily="34" charset="0"/>
              <a:ea typeface="楷体_GB2312" pitchFamily="1" charset="-122"/>
            </a:endParaRPr>
          </a:p>
          <a:p>
            <a:pPr marL="609600" indent="-609600">
              <a:lnSpc>
                <a:spcPct val="110000"/>
              </a:lnSpc>
              <a:spcBef>
                <a:spcPct val="5000"/>
              </a:spcBef>
              <a:spcAft>
                <a:spcPct val="5000"/>
              </a:spcAft>
              <a:buClr>
                <a:schemeClr val="hlink"/>
              </a:buClr>
              <a:buSzPct val="70000"/>
              <a:buFont typeface="Wingdings" panose="05000000000000000000" pitchFamily="2" charset="2"/>
              <a:buChar char="v"/>
            </a:pPr>
            <a:r>
              <a:rPr lang="zh-CN" altLang="en-US" b="1">
                <a:ea typeface="楷体_GB2312" pitchFamily="1" charset="-122"/>
                <a:sym typeface="+mn-ea"/>
              </a:rPr>
              <a:t>作用、出现频率、测试需要</a:t>
            </a:r>
            <a:endParaRPr lang="zh-CN" altLang="en-US" b="1">
              <a:latin typeface="Arial" panose="020B0604020202020204" pitchFamily="34" charset="0"/>
              <a:ea typeface="楷体_GB2312" pitchFamily="1" charset="-122"/>
            </a:endParaRPr>
          </a:p>
          <a:p>
            <a:pPr marL="609600" indent="-609600">
              <a:lnSpc>
                <a:spcPct val="110000"/>
              </a:lnSpc>
              <a:spcBef>
                <a:spcPct val="5000"/>
              </a:spcBef>
              <a:spcAft>
                <a:spcPct val="5000"/>
              </a:spcAft>
              <a:buClr>
                <a:schemeClr val="hlink"/>
              </a:buClr>
              <a:buSzPct val="70000"/>
              <a:buFont typeface="Wingdings" panose="05000000000000000000" pitchFamily="2" charset="2"/>
              <a:buChar char="v"/>
            </a:pPr>
            <a:r>
              <a:rPr lang="zh-CN" altLang="en-US" b="1">
                <a:ea typeface="楷体_GB2312" pitchFamily="1" charset="-122"/>
                <a:sym typeface="+mn-ea"/>
              </a:rPr>
              <a:t>不同的子系统或模块</a:t>
            </a:r>
            <a:endParaRPr lang="zh-CN" altLang="en-US" b="1">
              <a:latin typeface="Arial" panose="020B0604020202020204" pitchFamily="34" charset="0"/>
              <a:ea typeface="楷体_GB2312" pitchFamily="1" charset="-122"/>
            </a:endParaRPr>
          </a:p>
          <a:p>
            <a:pPr marL="609600" indent="-609600">
              <a:lnSpc>
                <a:spcPct val="110000"/>
              </a:lnSpc>
              <a:spcBef>
                <a:spcPct val="5000"/>
              </a:spcBef>
              <a:spcAft>
                <a:spcPct val="5000"/>
              </a:spcAft>
              <a:buClr>
                <a:schemeClr val="hlink"/>
              </a:buClr>
              <a:buSzPct val="70000"/>
              <a:buFont typeface="Wingdings" panose="05000000000000000000" pitchFamily="2" charset="2"/>
              <a:buChar char="v"/>
            </a:pPr>
            <a:r>
              <a:rPr lang="zh-CN" altLang="en-US" b="1">
                <a:ea typeface="楷体_GB2312" pitchFamily="1" charset="-122"/>
                <a:sym typeface="+mn-ea"/>
              </a:rPr>
              <a:t>不同的测试阶段</a:t>
            </a:r>
            <a:endParaRPr lang="zh-CN" altLang="en-US" b="1">
              <a:latin typeface="Arial" panose="020B0604020202020204" pitchFamily="34" charset="0"/>
              <a:ea typeface="楷体_GB2312" pitchFamily="1" charset="-122"/>
            </a:endParaRPr>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b="1">
                <a:ea typeface="楷体_GB2312" pitchFamily="1" charset="-122"/>
                <a:sym typeface="+mn-ea"/>
              </a:rPr>
              <a:t>通过保留下来的因子与状态以二维表格形式表示，得到设计测试用例所需的因素分析表</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blipFill rotWithShape="0">
          <a:blip r:embed="rId2"/>
          <a:stretch>
            <a:fillRect/>
          </a:stretch>
        </a:blipFill>
        <a:effectLst/>
      </p:bgPr>
    </p:bg>
    <p:spTree>
      <p:nvGrpSpPr>
        <p:cNvPr id="1" name=""/>
        <p:cNvGrpSpPr/>
        <p:nvPr/>
      </p:nvGrpSpPr>
      <p:grpSpPr/>
      <p:sp>
        <p:nvSpPr>
          <p:cNvPr id="2050" name="标题 2049"/>
          <p:cNvSpPr>
            <a:spLocks noGrp="1" noRot="1"/>
          </p:cNvSpPr>
          <p:nvPr>
            <p:ph type="ctrTitle"/>
          </p:nvPr>
        </p:nvSpPr>
        <p:spPr>
          <a:xfrm>
            <a:off x="3962400" y="1066800"/>
            <a:ext cx="4648200" cy="1981200"/>
          </a:xfrm>
          <a:prstGeom prst="rect">
            <a:avLst/>
          </a:prstGeom>
          <a:noFill/>
          <a:ln w="9525">
            <a:noFill/>
            <a:miter/>
          </a:ln>
        </p:spPr>
        <p:txBody>
          <a:bodyPr anchor="ctr"/>
          <a:lstStyle>
            <a:lvl1pPr lvl="0">
              <a:defRPr kern="1200"/>
            </a:lvl1pPr>
          </a:lstStyle>
          <a:p>
            <a:pPr lvl="0" fontAlgn="base"/>
            <a:r>
              <a:rPr lang="zh-CN" altLang="en-US" strike="noStrike" noProof="1"/>
              <a:t>单击此处编辑母版标题样式</a:t>
            </a:r>
            <a:endParaRPr lang="zh-CN" altLang="en-US" strike="noStrike" noProof="1"/>
          </a:p>
        </p:txBody>
      </p:sp>
      <p:sp>
        <p:nvSpPr>
          <p:cNvPr id="2051" name="副标题 2050"/>
          <p:cNvSpPr>
            <a:spLocks noGrp="1" noRot="1"/>
          </p:cNvSpPr>
          <p:nvPr>
            <p:ph type="subTitle" idx="1"/>
          </p:nvPr>
        </p:nvSpPr>
        <p:spPr>
          <a:xfrm>
            <a:off x="3962400" y="3657600"/>
            <a:ext cx="4572000" cy="1676400"/>
          </a:xfrm>
          <a:prstGeom prst="rect">
            <a:avLst/>
          </a:prstGeom>
          <a:noFill/>
          <a:ln w="9525">
            <a:noFill/>
            <a:miter/>
          </a:ln>
        </p:spPr>
        <p:txBody>
          <a:bodyPr anchor="t"/>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fontAlgn="base"/>
            <a:r>
              <a:rPr lang="zh-CN" altLang="en-US" strike="noStrike" noProof="1"/>
              <a:t>单击此处编辑母版副标题样式</a:t>
            </a:r>
            <a:endParaRPr lang="zh-CN" altLang="en-US" strike="noStrike" noProof="1"/>
          </a:p>
        </p:txBody>
      </p:sp>
      <p:sp>
        <p:nvSpPr>
          <p:cNvPr id="2052" name="日期占位符 2051"/>
          <p:cNvSpPr>
            <a:spLocks noGrp="1"/>
          </p:cNvSpPr>
          <p:nvPr>
            <p:ph type="dt" sz="half" idx="2"/>
          </p:nvPr>
        </p:nvSpPr>
        <p:spPr>
          <a:xfrm>
            <a:off x="301625" y="6076950"/>
            <a:ext cx="2289175" cy="476250"/>
          </a:xfrm>
          <a:prstGeom prst="rect">
            <a:avLst/>
          </a:prstGeom>
          <a:noFill/>
          <a:ln w="9525">
            <a:noFill/>
            <a:miter/>
          </a:ln>
        </p:spPr>
        <p:txBody>
          <a:bodyPr anchor="t"/>
          <a:p>
            <a:endParaRPr lang="zh-CN" altLang="en-US">
              <a:ea typeface="楷体_GB2312" pitchFamily="1" charset="-122"/>
            </a:endParaRPr>
          </a:p>
        </p:txBody>
      </p:sp>
      <p:sp>
        <p:nvSpPr>
          <p:cNvPr id="2053" name="页脚占位符 2052"/>
          <p:cNvSpPr>
            <a:spLocks noGrp="1"/>
          </p:cNvSpPr>
          <p:nvPr>
            <p:ph type="ftr" sz="quarter" idx="3"/>
          </p:nvPr>
        </p:nvSpPr>
        <p:spPr>
          <a:xfrm>
            <a:off x="3124200" y="6076950"/>
            <a:ext cx="2895600" cy="476250"/>
          </a:xfrm>
          <a:prstGeom prst="rect">
            <a:avLst/>
          </a:prstGeom>
          <a:noFill/>
          <a:ln w="9525">
            <a:noFill/>
            <a:miter/>
          </a:ln>
        </p:spPr>
        <p:txBody>
          <a:bodyPr anchor="t"/>
          <a:p>
            <a:pPr algn="ctr"/>
            <a:endParaRPr lang="zh-CN" altLang="en-US">
              <a:ea typeface="楷体_GB2312" pitchFamily="1" charset="-122"/>
            </a:endParaRPr>
          </a:p>
        </p:txBody>
      </p:sp>
      <p:sp>
        <p:nvSpPr>
          <p:cNvPr id="2054" name="灯片编号占位符 2053"/>
          <p:cNvSpPr>
            <a:spLocks noGrp="1"/>
          </p:cNvSpPr>
          <p:nvPr>
            <p:ph type="sldNum" sz="quarter" idx="4"/>
          </p:nvPr>
        </p:nvSpPr>
        <p:spPr>
          <a:xfrm>
            <a:off x="6553200" y="6076950"/>
            <a:ext cx="2289175" cy="476250"/>
          </a:xfrm>
          <a:prstGeom prst="rect">
            <a:avLst/>
          </a:prstGeom>
          <a:noFill/>
          <a:ln w="9525">
            <a:noFill/>
            <a:miter/>
          </a:ln>
        </p:spPr>
        <p:txBody>
          <a:bodyPr anchor="t"/>
          <a:p>
            <a:pPr algn="r"/>
            <a:fld id="{9A0DB2DC-4C9A-4742-B13C-FB6460FD3503}" type="slidenum">
              <a:rPr lang="zh-CN" altLang="en-US">
                <a:latin typeface="Times New Roman" panose="02020603050405020304" pitchFamily="2" charset="0"/>
                <a:ea typeface="楷体_GB2312" pitchFamily="1" charset="-122"/>
              </a:rPr>
            </a:fld>
            <a:endParaRPr lang="zh-CN" altLang="en-US">
              <a:latin typeface="Times New Roman" panose="02020603050405020304" pitchFamily="2" charset="0"/>
              <a:ea typeface="楷体_GB2312" pitchFamily="1"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p>
            <a:pPr lvl="0"/>
            <a:fld id="{9A0DB2DC-4C9A-4742-B13C-FB6460FD3503}"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9569" y="685800"/>
            <a:ext cx="2135981" cy="5181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01625" y="685800"/>
            <a:ext cx="6284119" cy="5181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p>
            <a:pPr lvl="0"/>
            <a:fld id="{9A0DB2DC-4C9A-4742-B13C-FB6460FD3503}"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quarter" idx="1"/>
          </p:nvPr>
        </p:nvSpPr>
        <p:spPr>
          <a:xfrm>
            <a:off x="628650" y="1825625"/>
            <a:ext cx="3886200" cy="2098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29150" y="1825625"/>
            <a:ext cx="3886200" cy="2098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628650" y="4076700"/>
            <a:ext cx="3886200" cy="21002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内容占位符 5"/>
          <p:cNvSpPr>
            <a:spLocks noGrp="1"/>
          </p:cNvSpPr>
          <p:nvPr>
            <p:ph sz="quarter" idx="4"/>
          </p:nvPr>
        </p:nvSpPr>
        <p:spPr>
          <a:xfrm>
            <a:off x="4629150" y="4076700"/>
            <a:ext cx="3886200" cy="21002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p>
            <a:pPr lvl="0"/>
            <a:fld id="{9A0DB2DC-4C9A-4742-B13C-FB6460FD3503}"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685800"/>
            <a:ext cx="8543925" cy="51816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p:txBody>
          <a:bodyPr/>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p>
            <a:pPr lvl="0"/>
            <a:fld id="{9A0DB2DC-4C9A-4742-B13C-FB6460FD3503}"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日期占位符 3"/>
          <p:cNvSpPr>
            <a:spLocks noGrp="1"/>
          </p:cNvSpPr>
          <p:nvPr>
            <p:ph type="dt" sz="half" idx="10"/>
          </p:nvPr>
        </p:nvSpPr>
        <p:spPr/>
        <p:txBody>
          <a:bodyPr/>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p>
            <a:pPr lvl="0"/>
            <a:fld id="{9A0DB2DC-4C9A-4742-B13C-FB6460FD3503}"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p>
            <a:pPr lvl="0"/>
            <a:fld id="{9A0DB2DC-4C9A-4742-B13C-FB6460FD3503}"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p>
            <a:pPr lvl="0"/>
            <a:fld id="{9A0DB2DC-4C9A-4742-B13C-FB6460FD3503}"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04800" y="1981200"/>
            <a:ext cx="4184968" cy="3886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60583" y="1981200"/>
            <a:ext cx="4184968" cy="3886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p>
            <a:pPr lvl="0"/>
            <a:fld id="{9A0DB2DC-4C9A-4742-B13C-FB6460FD3503}"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p>
            <a:pPr lvl="0"/>
            <a:fld id="{9A0DB2DC-4C9A-4742-B13C-FB6460FD3503}"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p>
            <a:pPr lvl="0"/>
            <a:fld id="{9A0DB2DC-4C9A-4742-B13C-FB6460FD3503}"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p>
            <a:pPr lvl="0"/>
            <a:fld id="{9A0DB2DC-4C9A-4742-B13C-FB6460FD3503}"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p>
            <a:pPr lvl="0"/>
            <a:fld id="{9A0DB2DC-4C9A-4742-B13C-FB6460FD3503}"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p>
            <a:pPr lvl="0"/>
            <a:fld id="{9A0DB2DC-4C9A-4742-B13C-FB6460FD3503}"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2.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fillRect/>
          </a:stretch>
        </a:blipFill>
        <a:effectLst/>
      </p:bgPr>
    </p:bg>
    <p:spTree>
      <p:nvGrpSpPr>
        <p:cNvPr id="1" name=""/>
        <p:cNvGrpSpPr/>
        <p:nvPr/>
      </p:nvGrpSpPr>
      <p:grpSpPr/>
      <p:sp>
        <p:nvSpPr>
          <p:cNvPr id="1026" name="标题 1025"/>
          <p:cNvSpPr>
            <a:spLocks noGrp="1" noRot="1"/>
          </p:cNvSpPr>
          <p:nvPr>
            <p:ph type="title"/>
          </p:nvPr>
        </p:nvSpPr>
        <p:spPr>
          <a:xfrm>
            <a:off x="301625" y="685800"/>
            <a:ext cx="8540750" cy="1143000"/>
          </a:xfrm>
          <a:prstGeom prst="rect">
            <a:avLst/>
          </a:prstGeom>
          <a:noFill/>
          <a:ln w="9525">
            <a:noFill/>
          </a:ln>
        </p:spPr>
        <p:txBody>
          <a:bodyPr anchor="ctr"/>
          <a:p>
            <a:pPr lvl="0" indent="0"/>
            <a:r>
              <a:rPr lang="zh-CN" altLang="en-US"/>
              <a:t>单击此处编辑母版标题样式</a:t>
            </a:r>
            <a:endParaRPr lang="zh-CN" altLang="en-US"/>
          </a:p>
        </p:txBody>
      </p:sp>
      <p:sp>
        <p:nvSpPr>
          <p:cNvPr id="1027" name="文本占位符 1026"/>
          <p:cNvSpPr>
            <a:spLocks noGrp="1" noRot="1"/>
          </p:cNvSpPr>
          <p:nvPr>
            <p:ph type="body"/>
          </p:nvPr>
        </p:nvSpPr>
        <p:spPr>
          <a:xfrm>
            <a:off x="304800" y="1981200"/>
            <a:ext cx="8540750" cy="3886200"/>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日期占位符 1027"/>
          <p:cNvSpPr>
            <a:spLocks noGrp="1"/>
          </p:cNvSpPr>
          <p:nvPr>
            <p:ph type="dt" sz="half" idx="2"/>
          </p:nvPr>
        </p:nvSpPr>
        <p:spPr>
          <a:xfrm>
            <a:off x="301625" y="6019800"/>
            <a:ext cx="2289175" cy="476250"/>
          </a:xfrm>
          <a:prstGeom prst="rect">
            <a:avLst/>
          </a:prstGeom>
          <a:noFill/>
          <a:ln w="9525">
            <a:noFill/>
            <a:miter/>
          </a:ln>
        </p:spPr>
        <p:txBody>
          <a:bodyPr/>
          <a:lstStyle>
            <a:lvl1pPr indent="0">
              <a:defRPr sz="1400" b="1">
                <a:ea typeface="楷体_GB2312" pitchFamily="1" charset="-122"/>
              </a:defRPr>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019800"/>
            <a:ext cx="2895600" cy="476250"/>
          </a:xfrm>
          <a:prstGeom prst="rect">
            <a:avLst/>
          </a:prstGeom>
          <a:noFill/>
          <a:ln w="9525">
            <a:noFill/>
            <a:miter/>
          </a:ln>
        </p:spPr>
        <p:txBody>
          <a:bodyPr/>
          <a:lstStyle>
            <a:lvl1pPr indent="0" algn="ctr">
              <a:defRPr sz="1400" b="1">
                <a:ea typeface="楷体_GB2312" pitchFamily="1" charset="-122"/>
              </a:defRPr>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019800"/>
            <a:ext cx="2289175" cy="476250"/>
          </a:xfrm>
          <a:prstGeom prst="rect">
            <a:avLst/>
          </a:prstGeom>
          <a:noFill/>
          <a:ln w="9525">
            <a:noFill/>
            <a:miter/>
          </a:ln>
        </p:spPr>
        <p:txBody>
          <a:bodyPr/>
          <a:lstStyle>
            <a:lvl1pPr indent="0" algn="r">
              <a:defRPr sz="1400" b="1">
                <a:latin typeface="Times New Roman" panose="02020603050405020304" pitchFamily="2" charset="0"/>
                <a:ea typeface="楷体_GB2312" pitchFamily="1" charset="-122"/>
              </a:defRPr>
            </a:lvl1pPr>
          </a:lstStyle>
          <a:p>
            <a:pPr lvl="0"/>
            <a:fld id="{9A0DB2DC-4C9A-4742-B13C-FB6460FD3503}"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marL="0" lvl="0" indent="0" algn="ctr" defTabSz="914400" eaLnBrk="1" fontAlgn="base" latinLnBrk="0" hangingPunct="1">
        <a:spcBef>
          <a:spcPct val="0"/>
        </a:spcBef>
        <a:spcAft>
          <a:spcPct val="0"/>
        </a:spcAft>
        <a:buClr>
          <a:srgbClr val="000000"/>
        </a:buClr>
        <a:buNone/>
        <a:defRPr sz="4400" b="1"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3200" b="1" i="0" u="none" kern="1200" baseline="0">
          <a:solidFill>
            <a:schemeClr val="tx1"/>
          </a:solidFill>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85000"/>
        <a:buFont typeface="Wingdings" panose="05000000000000000000" pitchFamily="2" charset="2"/>
        <a:buChar char=""/>
        <a:defRPr sz="2800" b="1" i="0" u="none" kern="1200" baseline="0">
          <a:solidFill>
            <a:schemeClr val="tx1"/>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80000"/>
        <a:buFont typeface="Wingdings" panose="05000000000000000000" pitchFamily="2" charset="2"/>
        <a:buChar char="v"/>
        <a:defRPr sz="2400" b="1" i="0" u="none" kern="1200" baseline="0">
          <a:solidFill>
            <a:schemeClr val="tx1"/>
          </a:solidFill>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90000"/>
        <a:buFont typeface="Wingdings" panose="05000000000000000000" pitchFamily="2" charset="2"/>
        <a:buChar char=""/>
        <a:defRPr sz="2000" b="1" i="0" u="none" kern="1200" baseline="0">
          <a:solidFill>
            <a:schemeClr val="tx1"/>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85000"/>
        <a:buFont typeface="Wingdings" panose="05000000000000000000" pitchFamily="2" charset="2"/>
        <a:buChar char="v"/>
        <a:defRPr sz="2000" b="1" i="0" u="none" kern="1200" baseline="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85000"/>
        <a:buFont typeface="Wingdings" panose="05000000000000000000" pitchFamily="2" charset="2"/>
        <a:buChar char="v"/>
        <a:defRPr sz="2000" b="1"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85000"/>
        <a:buFont typeface="Wingdings" panose="05000000000000000000" pitchFamily="2" charset="2"/>
        <a:buChar char="v"/>
        <a:defRPr sz="2000" b="1"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85000"/>
        <a:buFont typeface="Wingdings" panose="05000000000000000000" pitchFamily="2" charset="2"/>
        <a:buChar char="v"/>
        <a:defRPr sz="2000" b="1"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85000"/>
        <a:buFont typeface="Wingdings" panose="05000000000000000000" pitchFamily="2" charset="2"/>
        <a:buChar char="v"/>
        <a:defRPr sz="2000" b="1"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hyperlink" Target="http://www.sunteam.com.cn/putong/yingxiao.htm"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14.xml"/><Relationship Id="rId4" Type="http://schemas.openxmlformats.org/officeDocument/2006/relationships/image" Target="../media/image14.wmf"/><Relationship Id="rId3" Type="http://schemas.openxmlformats.org/officeDocument/2006/relationships/oleObject" Target="../embeddings/oleObject7.bin"/><Relationship Id="rId2" Type="http://schemas.openxmlformats.org/officeDocument/2006/relationships/image" Target="../media/image13.wmf"/><Relationship Id="rId1"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NULL" TargetMode="External"/><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NULL" TargetMode="External"/><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slide" Target="slide66.xml"/><Relationship Id="rId4" Type="http://schemas.openxmlformats.org/officeDocument/2006/relationships/slide" Target="slide24.xml"/><Relationship Id="rId3" Type="http://schemas.openxmlformats.org/officeDocument/2006/relationships/slide" Target="slide1.xml"/><Relationship Id="rId2" Type="http://schemas.openxmlformats.org/officeDocument/2006/relationships/hyperlink" Target="&#31532;2&#31456;%20&#40657;&#30418;&#27979;&#35797;(2).ppt" TargetMode="External"/><Relationship Id="rId1" Type="http://schemas.openxmlformats.org/officeDocument/2006/relationships/hyperlink" Target="&#31532;2&#31456;%20&#40657;&#30418;&#27979;&#35797;(1).ppt"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emf"/></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38.xml"/><Relationship Id="rId1" Type="http://schemas.openxmlformats.org/officeDocument/2006/relationships/image" Target="../media/image18.emf"/></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png"/><Relationship Id="rId1"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image" Target="../media/image22.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jpe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65.xml"/><Relationship Id="rId1" Type="http://schemas.openxmlformats.org/officeDocument/2006/relationships/image" Target="../media/image27.GIF"/></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5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6.png"/><Relationship Id="rId1" Type="http://schemas.openxmlformats.org/officeDocument/2006/relationships/image" Target="../media/image35.png"/></Relationships>
</file>

<file path=ppt/slides/_rels/slide5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3.png"/><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7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4.xml"/><Relationship Id="rId1" Type="http://schemas.openxmlformats.org/officeDocument/2006/relationships/tags" Target="../tags/tag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7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7.wmf"/><Relationship Id="rId3" Type="http://schemas.openxmlformats.org/officeDocument/2006/relationships/oleObject" Target="../embeddings/oleObject2.bin"/><Relationship Id="rId2" Type="http://schemas.openxmlformats.org/officeDocument/2006/relationships/image" Target="../media/image6.wmf"/><Relationship Id="rId1"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oleObject" Target="../embeddings/oleObject5.bin"/><Relationship Id="rId4" Type="http://schemas.openxmlformats.org/officeDocument/2006/relationships/image" Target="../media/image9.wmf"/><Relationship Id="rId3" Type="http://schemas.openxmlformats.org/officeDocument/2006/relationships/oleObject" Target="../embeddings/oleObject4.bin"/><Relationship Id="rId2" Type="http://schemas.openxmlformats.org/officeDocument/2006/relationships/image" Target="../media/image8.wmf"/><Relationship Id="rId1"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矩形 4097"/>
          <p:cNvSpPr>
            <a:spLocks noRot="1"/>
          </p:cNvSpPr>
          <p:nvPr/>
        </p:nvSpPr>
        <p:spPr>
          <a:xfrm>
            <a:off x="684213" y="917575"/>
            <a:ext cx="7935912" cy="1725613"/>
          </a:xfrm>
          <a:prstGeom prst="rect">
            <a:avLst/>
          </a:prstGeom>
          <a:noFill/>
          <a:ln w="9525">
            <a:noFill/>
          </a:ln>
        </p:spPr>
        <p:txBody>
          <a:bodyPr anchor="ctr"/>
          <a:p>
            <a:pPr algn="ctr"/>
            <a:r>
              <a:rPr lang="zh-CN" altLang="en-US" sz="8800" b="1">
                <a:solidFill>
                  <a:schemeClr val="tx2"/>
                </a:solidFill>
                <a:latin typeface="黑体" panose="02010609060101010101" pitchFamily="2" charset="-122"/>
                <a:ea typeface="黑体" panose="02010609060101010101" pitchFamily="2" charset="-122"/>
              </a:rPr>
              <a:t>软件测试</a:t>
            </a:r>
            <a:endParaRPr lang="zh-CN" altLang="en-US" sz="8800" b="1">
              <a:solidFill>
                <a:schemeClr val="tx2"/>
              </a:solidFill>
              <a:latin typeface="黑体" panose="02010609060101010101" pitchFamily="2" charset="-122"/>
              <a:ea typeface="黑体" panose="02010609060101010101" pitchFamily="2" charset="-122"/>
            </a:endParaRPr>
          </a:p>
        </p:txBody>
      </p:sp>
      <p:sp>
        <p:nvSpPr>
          <p:cNvPr id="4098" name="矩形 4098"/>
          <p:cNvSpPr>
            <a:spLocks noRot="1"/>
          </p:cNvSpPr>
          <p:nvPr/>
        </p:nvSpPr>
        <p:spPr>
          <a:xfrm>
            <a:off x="539750" y="3094038"/>
            <a:ext cx="8135938" cy="2495550"/>
          </a:xfrm>
          <a:prstGeom prst="rect">
            <a:avLst/>
          </a:prstGeom>
          <a:noFill/>
          <a:ln w="9525">
            <a:noFill/>
          </a:ln>
        </p:spPr>
        <p:txBody>
          <a:bodyPr anchor="t"/>
          <a:p>
            <a:pPr marL="342900" indent="-342900" algn="ctr">
              <a:lnSpc>
                <a:spcPct val="105000"/>
              </a:lnSpc>
              <a:spcBef>
                <a:spcPct val="20000"/>
              </a:spcBef>
              <a:spcAft>
                <a:spcPct val="5000"/>
              </a:spcAft>
              <a:buClr>
                <a:schemeClr val="hlink"/>
              </a:buClr>
              <a:buSzPct val="70000"/>
              <a:buFont typeface="Wingdings" panose="05000000000000000000" pitchFamily="2" charset="2"/>
              <a:buNone/>
            </a:pPr>
            <a:r>
              <a:rPr lang="zh-CN" altLang="en-US" sz="4400" b="1" dirty="0">
                <a:solidFill>
                  <a:schemeClr val="tx2"/>
                </a:solidFill>
                <a:latin typeface="楷体_GB2312" pitchFamily="1" charset="-122"/>
                <a:ea typeface="楷体_GB2312" pitchFamily="1" charset="-122"/>
              </a:rPr>
              <a:t>授课教师：苏  晶</a:t>
            </a:r>
            <a:endParaRPr lang="zh-CN" altLang="en-US" sz="4400" b="1" dirty="0">
              <a:solidFill>
                <a:schemeClr val="tx2"/>
              </a:solidFill>
              <a:latin typeface="楷体_GB2312" pitchFamily="1" charset="-122"/>
              <a:ea typeface="楷体_GB2312" pitchFamily="1" charset="-122"/>
            </a:endParaRPr>
          </a:p>
          <a:p>
            <a:pPr marL="342900" indent="-342900" algn="ctr">
              <a:lnSpc>
                <a:spcPct val="105000"/>
              </a:lnSpc>
              <a:spcBef>
                <a:spcPct val="20000"/>
              </a:spcBef>
              <a:spcAft>
                <a:spcPct val="5000"/>
              </a:spcAft>
              <a:buClr>
                <a:schemeClr val="hlink"/>
              </a:buClr>
              <a:buSzPct val="70000"/>
              <a:buFont typeface="Wingdings" panose="05000000000000000000" pitchFamily="2" charset="2"/>
              <a:buNone/>
            </a:pPr>
            <a:r>
              <a:rPr lang="zh-CN" altLang="en-US" sz="4400" b="1" dirty="0">
                <a:solidFill>
                  <a:schemeClr val="tx2"/>
                </a:solidFill>
                <a:latin typeface="楷体_GB2312" pitchFamily="1" charset="-122"/>
                <a:ea typeface="楷体_GB2312" pitchFamily="1" charset="-122"/>
              </a:rPr>
              <a:t>联系方式：</a:t>
            </a:r>
            <a:r>
              <a:rPr lang="zh-CN" altLang="en-US" sz="4400" b="1" dirty="0">
                <a:solidFill>
                  <a:schemeClr val="tx2"/>
                </a:solidFill>
                <a:latin typeface="Arial" panose="020B0604020202020204" pitchFamily="34" charset="0"/>
                <a:ea typeface="楷体_GB2312" pitchFamily="1" charset="-122"/>
              </a:rPr>
              <a:t>advasesj@126.com</a:t>
            </a:r>
            <a:endParaRPr lang="zh-CN" altLang="en-US" sz="4400" b="1" dirty="0">
              <a:solidFill>
                <a:schemeClr val="tx2"/>
              </a:solidFill>
              <a:latin typeface="Arial" panose="020B0604020202020204" pitchFamily="34" charset="0"/>
              <a:ea typeface="楷体_GB2312" pitchFamily="1" charset="-122"/>
            </a:endParaRPr>
          </a:p>
          <a:p>
            <a:pPr marL="342900" indent="-342900" algn="ctr">
              <a:lnSpc>
                <a:spcPct val="105000"/>
              </a:lnSpc>
              <a:spcBef>
                <a:spcPct val="20000"/>
              </a:spcBef>
              <a:spcAft>
                <a:spcPct val="5000"/>
              </a:spcAft>
              <a:buClr>
                <a:schemeClr val="hlink"/>
              </a:buClr>
              <a:buSzPct val="70000"/>
              <a:buFont typeface="Wingdings" panose="05000000000000000000" pitchFamily="2" charset="2"/>
              <a:buNone/>
            </a:pPr>
            <a:r>
              <a:rPr lang="zh-CN" altLang="en-US" sz="4400" b="1" dirty="0">
                <a:solidFill>
                  <a:schemeClr val="tx2"/>
                </a:solidFill>
                <a:latin typeface="Arial" panose="020B0604020202020204" pitchFamily="34" charset="0"/>
                <a:ea typeface="楷体_GB2312" pitchFamily="1" charset="-122"/>
              </a:rPr>
              <a:t>QQ：12426822</a:t>
            </a:r>
            <a:endParaRPr lang="zh-CN" altLang="en-US" sz="4400" b="1" dirty="0">
              <a:solidFill>
                <a:schemeClr val="tx2"/>
              </a:solidFill>
              <a:latin typeface="Arial" panose="020B0604020202020204" pitchFamily="34" charset="0"/>
              <a:ea typeface="楷体_GB2312" pitchFamily="1" charset="-122"/>
            </a:endParaRPr>
          </a:p>
        </p:txBody>
      </p:sp>
      <p:pic>
        <p:nvPicPr>
          <p:cNvPr id="4099" name="图片 4099" descr="tuli">
            <a:hlinkClick r:id="rId1"/>
          </p:cNvPr>
          <p:cNvPicPr>
            <a:picLocks noChangeAspect="1"/>
          </p:cNvPicPr>
          <p:nvPr/>
        </p:nvPicPr>
        <p:blipFill>
          <a:blip r:embed="rId2"/>
          <a:stretch>
            <a:fillRect/>
          </a:stretch>
        </p:blipFill>
        <p:spPr>
          <a:xfrm>
            <a:off x="7524750" y="5300663"/>
            <a:ext cx="1133475" cy="114300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矩形 57345"/>
          <p:cNvSpPr>
            <a:spLocks noRot="1"/>
          </p:cNvSpPr>
          <p:nvPr/>
        </p:nvSpPr>
        <p:spPr>
          <a:xfrm>
            <a:off x="323850" y="1125538"/>
            <a:ext cx="8424863" cy="5400675"/>
          </a:xfrm>
          <a:prstGeom prst="rect">
            <a:avLst/>
          </a:prstGeom>
          <a:noFill/>
          <a:ln w="9525">
            <a:noFill/>
          </a:ln>
        </p:spPr>
        <p:txBody>
          <a:bodyPr anchor="t"/>
          <a:p>
            <a:pPr marL="609600" indent="-609600" algn="l">
              <a:lnSpc>
                <a:spcPct val="110000"/>
              </a:lnSpc>
              <a:spcBef>
                <a:spcPct val="5000"/>
              </a:spcBef>
              <a:spcAft>
                <a:spcPct val="5000"/>
              </a:spcAft>
              <a:buClr>
                <a:schemeClr val="hlink"/>
              </a:buClr>
              <a:buSzPct val="70000"/>
              <a:buFont typeface="Wingdings" panose="05000000000000000000" pitchFamily="2" charset="2"/>
              <a:buNone/>
            </a:pPr>
            <a:r>
              <a:rPr lang="en-US" altLang="zh-CN" sz="3600" b="1" dirty="0">
                <a:solidFill>
                  <a:srgbClr val="FF3300"/>
                </a:solidFill>
                <a:ea typeface="华文行楷" panose="02010800040101010101" pitchFamily="2" charset="-122"/>
              </a:rPr>
              <a:t>(2) </a:t>
            </a:r>
            <a:r>
              <a:rPr lang="en-US" altLang="zh-CN" sz="3600" b="1" dirty="0">
                <a:solidFill>
                  <a:srgbClr val="FF3300"/>
                </a:solidFill>
                <a:latin typeface="Arial" panose="020B0604020202020204" pitchFamily="34" charset="0"/>
                <a:ea typeface="华文行楷" panose="02010800040101010101" pitchFamily="2" charset="-122"/>
              </a:rPr>
              <a:t>加权筛选，生成因素分析表</a:t>
            </a:r>
            <a:endParaRPr lang="en-US" altLang="zh-CN" sz="3600" b="1" dirty="0">
              <a:solidFill>
                <a:srgbClr val="FF3300"/>
              </a:solidFill>
              <a:latin typeface="Arial" panose="020B0604020202020204" pitchFamily="34" charset="0"/>
              <a:ea typeface="华文行楷" panose="02010800040101010101" pitchFamily="2" charset="-122"/>
            </a:endParaRPr>
          </a:p>
          <a:p>
            <a:pPr marL="609600" indent="-609600">
              <a:lnSpc>
                <a:spcPct val="105000"/>
              </a:lnSpc>
              <a:spcBef>
                <a:spcPct val="5000"/>
              </a:spcBef>
              <a:spcAft>
                <a:spcPct val="5000"/>
              </a:spcAft>
              <a:buClr>
                <a:schemeClr val="hlink"/>
              </a:buClr>
              <a:buFont typeface="Wingdings" panose="05000000000000000000" pitchFamily="2" charset="2"/>
              <a:buAutoNum type="circleNumDbPlain" startAt="4"/>
            </a:pPr>
            <a:r>
              <a:rPr lang="zh-CN" altLang="en-US" sz="3400" b="1" dirty="0">
                <a:solidFill>
                  <a:srgbClr val="000000"/>
                </a:solidFill>
                <a:uFillTx/>
                <a:ea typeface="微软雅黑" panose="020B0503020204020204" charset="-122"/>
                <a:sym typeface="+mn-ea"/>
              </a:rPr>
              <a:t>对于保留下来的各个因子采用同样方法对其状态进行筛选</a:t>
            </a:r>
            <a:endParaRPr lang="zh-CN" altLang="en-US" sz="3400" b="1" dirty="0">
              <a:solidFill>
                <a:srgbClr val="000000"/>
              </a:solidFill>
              <a:uFillTx/>
              <a:latin typeface="Arial" panose="020B0604020202020204" pitchFamily="34" charset="0"/>
              <a:ea typeface="微软雅黑" panose="020B0503020204020204" charset="-122"/>
              <a:sym typeface="+mn-ea"/>
            </a:endParaRPr>
          </a:p>
        </p:txBody>
      </p:sp>
      <p:sp>
        <p:nvSpPr>
          <p:cNvPr id="15362" name="矩形 57346"/>
          <p:cNvSpPr/>
          <p:nvPr/>
        </p:nvSpPr>
        <p:spPr>
          <a:xfrm>
            <a:off x="0" y="2999423"/>
            <a:ext cx="9144000" cy="0"/>
          </a:xfrm>
          <a:prstGeom prst="rect">
            <a:avLst/>
          </a:prstGeom>
          <a:no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15363" name="标题 57347"/>
          <p:cNvSpPr>
            <a:spLocks noGrp="1" noRot="1"/>
          </p:cNvSpPr>
          <p:nvPr>
            <p:ph type="title"/>
          </p:nvPr>
        </p:nvSpPr>
        <p:spPr>
          <a:xfrm>
            <a:off x="250825" y="188913"/>
            <a:ext cx="8540750" cy="1143000"/>
          </a:xfrm>
        </p:spPr>
        <p:txBody>
          <a:bodyPr anchor="ctr"/>
          <a:p>
            <a:pPr algn="l"/>
            <a:r>
              <a:rPr lang="en-US" altLang="zh-CN" spc="200">
                <a:solidFill>
                  <a:srgbClr val="C00000"/>
                </a:solidFill>
                <a:uFillTx/>
                <a:latin typeface="Arial" panose="020B0604020202020204" pitchFamily="34" charset="0"/>
                <a:ea typeface="微软雅黑" panose="020B0503020204020204" charset="-122"/>
                <a:sym typeface="+mn-ea"/>
              </a:rPr>
              <a:t>2. 测试步骤</a:t>
            </a:r>
            <a:endParaRPr lang="en-US" altLang="zh-CN"/>
          </a:p>
        </p:txBody>
      </p:sp>
      <p:sp>
        <p:nvSpPr>
          <p:cNvPr id="15364" name="矩形 57348"/>
          <p:cNvSpPr/>
          <p:nvPr/>
        </p:nvSpPr>
        <p:spPr>
          <a:xfrm>
            <a:off x="0" y="0"/>
            <a:ext cx="9144000" cy="0"/>
          </a:xfrm>
          <a:prstGeom prst="rect">
            <a:avLst/>
          </a:prstGeom>
          <a:no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15365" name="矩形 57349"/>
          <p:cNvSpPr/>
          <p:nvPr/>
        </p:nvSpPr>
        <p:spPr>
          <a:xfrm>
            <a:off x="0" y="0"/>
            <a:ext cx="9144000" cy="0"/>
          </a:xfrm>
          <a:prstGeom prst="rect">
            <a:avLst/>
          </a:prstGeom>
          <a:no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15366" name="矩形 57350"/>
          <p:cNvSpPr/>
          <p:nvPr/>
        </p:nvSpPr>
        <p:spPr>
          <a:xfrm>
            <a:off x="0" y="3018473"/>
            <a:ext cx="9144000" cy="0"/>
          </a:xfrm>
          <a:prstGeom prst="rect">
            <a:avLst/>
          </a:prstGeom>
          <a:noFill/>
          <a:ln w="9525">
            <a:noFill/>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3" name="表格 2"/>
          <p:cNvGraphicFramePr/>
          <p:nvPr>
            <p:custDataLst>
              <p:tags r:id="rId1"/>
            </p:custDataLst>
          </p:nvPr>
        </p:nvGraphicFramePr>
        <p:xfrm>
          <a:off x="242570" y="3338195"/>
          <a:ext cx="8642350" cy="3076575"/>
        </p:xfrm>
        <a:graphic>
          <a:graphicData uri="http://schemas.openxmlformats.org/drawingml/2006/table">
            <a:tbl>
              <a:tblPr firstRow="1" bandRow="1">
                <a:tableStyleId>{10A1B5D5-9B99-4C35-A422-299274C87663}</a:tableStyleId>
              </a:tblPr>
              <a:tblGrid>
                <a:gridCol w="1728470"/>
                <a:gridCol w="1728470"/>
                <a:gridCol w="2054225"/>
                <a:gridCol w="1614805"/>
                <a:gridCol w="1516380"/>
              </a:tblGrid>
              <a:tr h="615315">
                <a:tc>
                  <a:txBody>
                    <a:bodyPr/>
                    <a:p>
                      <a:pPr algn="ctr">
                        <a:buNone/>
                      </a:pPr>
                      <a:r>
                        <a:rPr lang="zh-CN" altLang="en-US" sz="2400" b="1">
                          <a:latin typeface="Arial" panose="020B0604020202020204" pitchFamily="34" charset="0"/>
                          <a:ea typeface="微软雅黑" panose="020B0503020204020204" charset="-122"/>
                        </a:rPr>
                        <a:t>因子</a:t>
                      </a:r>
                      <a:endParaRPr lang="zh-CN" altLang="en-US" sz="2400" b="1">
                        <a:latin typeface="Arial" panose="020B0604020202020204" pitchFamily="34" charset="0"/>
                        <a:ea typeface="微软雅黑" panose="020B0503020204020204" charset="-122"/>
                      </a:endParaRPr>
                    </a:p>
                  </a:txBody>
                  <a:tcPr anchor="ctr" anchorCtr="0"/>
                </a:tc>
                <a:tc gridSpan="4">
                  <a:txBody>
                    <a:bodyPr/>
                    <a:p>
                      <a:pPr algn="ctr">
                        <a:buNone/>
                      </a:pPr>
                      <a:r>
                        <a:rPr lang="zh-CN" altLang="en-US" sz="2400" b="1">
                          <a:latin typeface="Arial" panose="020B0604020202020204" pitchFamily="34" charset="0"/>
                          <a:ea typeface="微软雅黑" panose="020B0503020204020204" charset="-122"/>
                        </a:rPr>
                        <a:t>状态</a:t>
                      </a:r>
                      <a:endParaRPr lang="zh-CN" altLang="en-US" sz="2400" b="1">
                        <a:latin typeface="Arial" panose="020B0604020202020204" pitchFamily="34" charset="0"/>
                        <a:ea typeface="微软雅黑" panose="020B0503020204020204" charset="-122"/>
                      </a:endParaRPr>
                    </a:p>
                  </a:txBody>
                  <a:tcPr anchor="ctr" anchorCtr="0"/>
                </a:tc>
                <a:tc hMerge="1">
                  <a:tcPr/>
                </a:tc>
                <a:tc hMerge="1">
                  <a:tcPr/>
                </a:tc>
                <a:tc hMerge="1">
                  <a:tcPr/>
                </a:tc>
              </a:tr>
              <a:tr h="615315">
                <a:tc>
                  <a:txBody>
                    <a:bodyPr/>
                    <a:p>
                      <a:pPr>
                        <a:buNone/>
                      </a:pPr>
                      <a:r>
                        <a:rPr lang="zh-CN" altLang="en-US" sz="2400" b="1">
                          <a:solidFill>
                            <a:srgbClr val="000000"/>
                          </a:solidFill>
                          <a:uFillTx/>
                          <a:ea typeface="微软雅黑" panose="020B0503020204020204" charset="-122"/>
                        </a:rPr>
                        <a:t>打印范围</a:t>
                      </a:r>
                      <a:endParaRPr lang="zh-CN" altLang="en-US" sz="2400" b="1">
                        <a:solidFill>
                          <a:srgbClr val="000000"/>
                        </a:solidFill>
                        <a:uFillTx/>
                        <a:ea typeface="微软雅黑" panose="020B0503020204020204" charset="-122"/>
                      </a:endParaRPr>
                    </a:p>
                  </a:txBody>
                  <a:tcPr anchor="ctr" anchorCtr="0"/>
                </a:tc>
                <a:tc>
                  <a:txBody>
                    <a:bodyPr/>
                    <a:p>
                      <a:pPr>
                        <a:buNone/>
                      </a:pPr>
                      <a:r>
                        <a:rPr lang="zh-CN" altLang="en-US" sz="2400" b="1">
                          <a:solidFill>
                            <a:srgbClr val="000000"/>
                          </a:solidFill>
                          <a:uFillTx/>
                          <a:ea typeface="微软雅黑" panose="020B0503020204020204" charset="-122"/>
                        </a:rPr>
                        <a:t>全部</a:t>
                      </a:r>
                      <a:endParaRPr lang="zh-CN" altLang="en-US" sz="2400" b="1">
                        <a:solidFill>
                          <a:srgbClr val="000000"/>
                        </a:solidFill>
                        <a:uFillTx/>
                        <a:ea typeface="微软雅黑" panose="020B0503020204020204" charset="-122"/>
                      </a:endParaRPr>
                    </a:p>
                  </a:txBody>
                  <a:tcPr anchor="ctr" anchorCtr="0"/>
                </a:tc>
                <a:tc>
                  <a:txBody>
                    <a:bodyPr/>
                    <a:p>
                      <a:pPr>
                        <a:buNone/>
                      </a:pPr>
                      <a:r>
                        <a:rPr lang="zh-CN" altLang="en-US" sz="2400" b="1">
                          <a:solidFill>
                            <a:srgbClr val="000000"/>
                          </a:solidFill>
                          <a:uFillTx/>
                          <a:ea typeface="微软雅黑" panose="020B0503020204020204" charset="-122"/>
                        </a:rPr>
                        <a:t>当前幻灯片</a:t>
                      </a:r>
                      <a:endParaRPr lang="zh-CN" altLang="en-US" sz="2400" b="1">
                        <a:solidFill>
                          <a:srgbClr val="000000"/>
                        </a:solidFill>
                        <a:uFillTx/>
                        <a:ea typeface="微软雅黑" panose="020B0503020204020204" charset="-122"/>
                      </a:endParaRPr>
                    </a:p>
                  </a:txBody>
                  <a:tcPr anchor="ctr" anchorCtr="0"/>
                </a:tc>
                <a:tc>
                  <a:txBody>
                    <a:bodyPr/>
                    <a:p>
                      <a:pPr>
                        <a:buNone/>
                      </a:pPr>
                      <a:r>
                        <a:rPr lang="zh-CN" altLang="en-US" sz="2400" b="1">
                          <a:solidFill>
                            <a:srgbClr val="000000"/>
                          </a:solidFill>
                          <a:uFillTx/>
                          <a:ea typeface="微软雅黑" panose="020B0503020204020204" charset="-122"/>
                        </a:rPr>
                        <a:t>给定范围</a:t>
                      </a:r>
                      <a:endParaRPr lang="zh-CN" altLang="en-US" sz="2400" b="1">
                        <a:solidFill>
                          <a:srgbClr val="000000"/>
                        </a:solidFill>
                        <a:uFillTx/>
                        <a:ea typeface="微软雅黑" panose="020B0503020204020204" charset="-122"/>
                      </a:endParaRPr>
                    </a:p>
                  </a:txBody>
                  <a:tcPr anchor="ctr" anchorCtr="0"/>
                </a:tc>
                <a:tc>
                  <a:txBody>
                    <a:bodyPr/>
                    <a:p>
                      <a:pPr>
                        <a:buNone/>
                      </a:pPr>
                      <a:endParaRPr lang="zh-CN" altLang="en-US" sz="2400" b="1">
                        <a:solidFill>
                          <a:srgbClr val="000000"/>
                        </a:solidFill>
                        <a:uFillTx/>
                        <a:ea typeface="微软雅黑" panose="020B0503020204020204" charset="-122"/>
                      </a:endParaRPr>
                    </a:p>
                  </a:txBody>
                  <a:tcPr anchor="ctr" anchorCtr="0"/>
                </a:tc>
              </a:tr>
              <a:tr h="615315">
                <a:tc>
                  <a:txBody>
                    <a:bodyPr/>
                    <a:p>
                      <a:pPr>
                        <a:buNone/>
                      </a:pPr>
                      <a:r>
                        <a:rPr lang="zh-CN" altLang="en-US" sz="2400" b="1">
                          <a:solidFill>
                            <a:srgbClr val="000000"/>
                          </a:solidFill>
                          <a:uFillTx/>
                          <a:ea typeface="微软雅黑" panose="020B0503020204020204" charset="-122"/>
                        </a:rPr>
                        <a:t>打印内容</a:t>
                      </a:r>
                      <a:endParaRPr lang="zh-CN" altLang="en-US" sz="2400" b="1">
                        <a:solidFill>
                          <a:srgbClr val="000000"/>
                        </a:solidFill>
                        <a:uFillTx/>
                        <a:ea typeface="微软雅黑" panose="020B0503020204020204" charset="-122"/>
                      </a:endParaRPr>
                    </a:p>
                  </a:txBody>
                  <a:tcPr anchor="ctr" anchorCtr="0"/>
                </a:tc>
                <a:tc>
                  <a:txBody>
                    <a:bodyPr/>
                    <a:p>
                      <a:pPr>
                        <a:buNone/>
                      </a:pPr>
                      <a:r>
                        <a:rPr lang="zh-CN" altLang="en-US" sz="2400" b="1">
                          <a:solidFill>
                            <a:srgbClr val="000000"/>
                          </a:solidFill>
                          <a:uFillTx/>
                          <a:ea typeface="微软雅黑" panose="020B0503020204020204" charset="-122"/>
                        </a:rPr>
                        <a:t>幻灯片</a:t>
                      </a:r>
                      <a:endParaRPr lang="zh-CN" altLang="en-US" sz="2400" b="1">
                        <a:solidFill>
                          <a:srgbClr val="000000"/>
                        </a:solidFill>
                        <a:uFillTx/>
                        <a:ea typeface="微软雅黑" panose="020B0503020204020204" charset="-122"/>
                      </a:endParaRPr>
                    </a:p>
                  </a:txBody>
                  <a:tcPr anchor="ctr" anchorCtr="0"/>
                </a:tc>
                <a:tc>
                  <a:txBody>
                    <a:bodyPr/>
                    <a:p>
                      <a:pPr>
                        <a:buNone/>
                      </a:pPr>
                      <a:r>
                        <a:rPr lang="zh-CN" altLang="en-US" sz="2400" b="1">
                          <a:solidFill>
                            <a:srgbClr val="000000"/>
                          </a:solidFill>
                          <a:uFillTx/>
                          <a:ea typeface="微软雅黑" panose="020B0503020204020204" charset="-122"/>
                        </a:rPr>
                        <a:t>讲义</a:t>
                      </a:r>
                      <a:endParaRPr lang="zh-CN" altLang="en-US" sz="2400" b="1">
                        <a:solidFill>
                          <a:srgbClr val="000000"/>
                        </a:solidFill>
                        <a:uFillTx/>
                        <a:ea typeface="微软雅黑" panose="020B0503020204020204" charset="-122"/>
                      </a:endParaRPr>
                    </a:p>
                  </a:txBody>
                  <a:tcPr anchor="ctr" anchorCtr="0"/>
                </a:tc>
                <a:tc>
                  <a:txBody>
                    <a:bodyPr/>
                    <a:p>
                      <a:pPr>
                        <a:buNone/>
                      </a:pPr>
                      <a:r>
                        <a:rPr lang="zh-CN" altLang="en-US" sz="2400" b="1">
                          <a:solidFill>
                            <a:srgbClr val="000000"/>
                          </a:solidFill>
                          <a:uFillTx/>
                          <a:ea typeface="微软雅黑" panose="020B0503020204020204" charset="-122"/>
                        </a:rPr>
                        <a:t>备注页</a:t>
                      </a:r>
                      <a:endParaRPr lang="zh-CN" altLang="en-US" sz="2400" b="1">
                        <a:solidFill>
                          <a:srgbClr val="000000"/>
                        </a:solidFill>
                        <a:uFillTx/>
                        <a:ea typeface="微软雅黑" panose="020B0503020204020204" charset="-122"/>
                      </a:endParaRPr>
                    </a:p>
                  </a:txBody>
                  <a:tcPr anchor="ctr" anchorCtr="0"/>
                </a:tc>
                <a:tc>
                  <a:txBody>
                    <a:bodyPr/>
                    <a:p>
                      <a:pPr>
                        <a:buNone/>
                      </a:pPr>
                      <a:r>
                        <a:rPr lang="zh-CN" altLang="en-US" sz="2400" b="1">
                          <a:solidFill>
                            <a:srgbClr val="000000"/>
                          </a:solidFill>
                          <a:uFillTx/>
                          <a:ea typeface="微软雅黑" panose="020B0503020204020204" charset="-122"/>
                        </a:rPr>
                        <a:t>大纲视图</a:t>
                      </a:r>
                      <a:endParaRPr lang="zh-CN" altLang="en-US" sz="2400" b="1">
                        <a:solidFill>
                          <a:srgbClr val="000000"/>
                        </a:solidFill>
                        <a:uFillTx/>
                        <a:ea typeface="微软雅黑" panose="020B0503020204020204" charset="-122"/>
                      </a:endParaRPr>
                    </a:p>
                  </a:txBody>
                  <a:tcPr anchor="ctr" anchorCtr="0"/>
                </a:tc>
              </a:tr>
              <a:tr h="615315">
                <a:tc>
                  <a:txBody>
                    <a:bodyPr/>
                    <a:p>
                      <a:pPr>
                        <a:buNone/>
                      </a:pPr>
                      <a:r>
                        <a:rPr lang="zh-CN" altLang="en-US" sz="2400" b="1">
                          <a:solidFill>
                            <a:srgbClr val="000000"/>
                          </a:solidFill>
                          <a:uFillTx/>
                          <a:ea typeface="微软雅黑" panose="020B0503020204020204" charset="-122"/>
                        </a:rPr>
                        <a:t>打印颜色</a:t>
                      </a:r>
                      <a:endParaRPr lang="zh-CN" altLang="en-US" sz="2400" b="1">
                        <a:solidFill>
                          <a:srgbClr val="000000"/>
                        </a:solidFill>
                        <a:uFillTx/>
                        <a:ea typeface="微软雅黑" panose="020B0503020204020204" charset="-122"/>
                      </a:endParaRPr>
                    </a:p>
                  </a:txBody>
                  <a:tcPr anchor="ctr" anchorCtr="0"/>
                </a:tc>
                <a:tc>
                  <a:txBody>
                    <a:bodyPr/>
                    <a:p>
                      <a:pPr>
                        <a:buNone/>
                      </a:pPr>
                      <a:r>
                        <a:rPr lang="zh-CN" altLang="en-US" sz="2400" b="1">
                          <a:solidFill>
                            <a:srgbClr val="000000"/>
                          </a:solidFill>
                          <a:uFillTx/>
                          <a:ea typeface="微软雅黑" panose="020B0503020204020204" charset="-122"/>
                        </a:rPr>
                        <a:t>灰度</a:t>
                      </a:r>
                      <a:endParaRPr lang="zh-CN" altLang="en-US" sz="2400" b="1">
                        <a:solidFill>
                          <a:srgbClr val="000000"/>
                        </a:solidFill>
                        <a:uFillTx/>
                        <a:ea typeface="微软雅黑" panose="020B0503020204020204" charset="-122"/>
                      </a:endParaRPr>
                    </a:p>
                  </a:txBody>
                  <a:tcPr anchor="ctr" anchorCtr="0"/>
                </a:tc>
                <a:tc>
                  <a:txBody>
                    <a:bodyPr/>
                    <a:p>
                      <a:pPr>
                        <a:buNone/>
                      </a:pPr>
                      <a:r>
                        <a:rPr lang="zh-CN" altLang="en-US" sz="2400" b="1">
                          <a:solidFill>
                            <a:srgbClr val="000000"/>
                          </a:solidFill>
                          <a:uFillTx/>
                          <a:ea typeface="微软雅黑" panose="020B0503020204020204" charset="-122"/>
                        </a:rPr>
                        <a:t>纯黑白</a:t>
                      </a:r>
                      <a:endParaRPr lang="zh-CN" altLang="en-US" sz="2400" b="1">
                        <a:solidFill>
                          <a:srgbClr val="000000"/>
                        </a:solidFill>
                        <a:uFillTx/>
                        <a:ea typeface="微软雅黑" panose="020B0503020204020204" charset="-122"/>
                      </a:endParaRPr>
                    </a:p>
                  </a:txBody>
                  <a:tcPr anchor="ctr" anchorCtr="0"/>
                </a:tc>
                <a:tc>
                  <a:txBody>
                    <a:bodyPr/>
                    <a:p>
                      <a:pPr>
                        <a:buNone/>
                      </a:pPr>
                      <a:r>
                        <a:rPr lang="zh-CN" altLang="en-US" sz="2400" b="1">
                          <a:solidFill>
                            <a:srgbClr val="000000"/>
                          </a:solidFill>
                          <a:uFillTx/>
                          <a:ea typeface="微软雅黑" panose="020B0503020204020204" charset="-122"/>
                        </a:rPr>
                        <a:t>彩色</a:t>
                      </a:r>
                      <a:endParaRPr lang="zh-CN" altLang="en-US" sz="2400" b="1">
                        <a:solidFill>
                          <a:srgbClr val="000000"/>
                        </a:solidFill>
                        <a:uFillTx/>
                        <a:ea typeface="微软雅黑" panose="020B0503020204020204" charset="-122"/>
                      </a:endParaRPr>
                    </a:p>
                  </a:txBody>
                  <a:tcPr anchor="ctr" anchorCtr="0"/>
                </a:tc>
                <a:tc>
                  <a:txBody>
                    <a:bodyPr/>
                    <a:p>
                      <a:pPr>
                        <a:buNone/>
                      </a:pPr>
                      <a:endParaRPr lang="zh-CN" altLang="en-US" sz="2400" b="1">
                        <a:solidFill>
                          <a:srgbClr val="000000"/>
                        </a:solidFill>
                        <a:uFillTx/>
                        <a:ea typeface="微软雅黑" panose="020B0503020204020204" charset="-122"/>
                      </a:endParaRPr>
                    </a:p>
                  </a:txBody>
                  <a:tcPr anchor="ctr" anchorCtr="0"/>
                </a:tc>
              </a:tr>
              <a:tr h="615315">
                <a:tc>
                  <a:txBody>
                    <a:bodyPr/>
                    <a:p>
                      <a:pPr>
                        <a:buNone/>
                      </a:pPr>
                      <a:r>
                        <a:rPr lang="zh-CN" altLang="en-US" sz="2400" b="1">
                          <a:solidFill>
                            <a:srgbClr val="000000"/>
                          </a:solidFill>
                          <a:uFillTx/>
                          <a:ea typeface="微软雅黑" panose="020B0503020204020204" charset="-122"/>
                        </a:rPr>
                        <a:t>打印效果</a:t>
                      </a:r>
                      <a:endParaRPr lang="zh-CN" altLang="en-US" sz="2400" b="1">
                        <a:solidFill>
                          <a:srgbClr val="000000"/>
                        </a:solidFill>
                        <a:uFillTx/>
                        <a:ea typeface="微软雅黑" panose="020B0503020204020204" charset="-122"/>
                      </a:endParaRPr>
                    </a:p>
                  </a:txBody>
                  <a:tcPr anchor="ctr" anchorCtr="0"/>
                </a:tc>
                <a:tc>
                  <a:txBody>
                    <a:bodyPr/>
                    <a:p>
                      <a:pPr>
                        <a:buNone/>
                      </a:pPr>
                      <a:r>
                        <a:rPr lang="zh-CN" altLang="en-US" sz="2400" b="1">
                          <a:solidFill>
                            <a:srgbClr val="000000"/>
                          </a:solidFill>
                          <a:uFillTx/>
                          <a:ea typeface="微软雅黑" panose="020B0503020204020204" charset="-122"/>
                        </a:rPr>
                        <a:t>幻灯片加框</a:t>
                      </a:r>
                      <a:endParaRPr lang="zh-CN" altLang="en-US" sz="2400" b="1">
                        <a:solidFill>
                          <a:srgbClr val="000000"/>
                        </a:solidFill>
                        <a:uFillTx/>
                        <a:ea typeface="微软雅黑" panose="020B0503020204020204" charset="-122"/>
                      </a:endParaRPr>
                    </a:p>
                  </a:txBody>
                  <a:tcPr anchor="ctr" anchorCtr="0"/>
                </a:tc>
                <a:tc>
                  <a:txBody>
                    <a:bodyPr/>
                    <a:p>
                      <a:pPr>
                        <a:buNone/>
                      </a:pPr>
                      <a:r>
                        <a:rPr lang="zh-CN" altLang="en-US" sz="2400" b="1">
                          <a:solidFill>
                            <a:srgbClr val="000000"/>
                          </a:solidFill>
                          <a:uFillTx/>
                          <a:ea typeface="微软雅黑" panose="020B0503020204020204" charset="-122"/>
                        </a:rPr>
                        <a:t>幻灯片不加框</a:t>
                      </a:r>
                      <a:endParaRPr lang="zh-CN" altLang="en-US" sz="2400" b="1">
                        <a:solidFill>
                          <a:srgbClr val="000000"/>
                        </a:solidFill>
                        <a:uFillTx/>
                        <a:ea typeface="微软雅黑" panose="020B0503020204020204" charset="-122"/>
                      </a:endParaRPr>
                    </a:p>
                  </a:txBody>
                  <a:tcPr anchor="ctr" anchorCtr="0"/>
                </a:tc>
                <a:tc>
                  <a:txBody>
                    <a:bodyPr/>
                    <a:p>
                      <a:pPr>
                        <a:buNone/>
                      </a:pPr>
                      <a:endParaRPr lang="zh-CN" altLang="en-US" sz="2400" b="1">
                        <a:solidFill>
                          <a:srgbClr val="000000"/>
                        </a:solidFill>
                        <a:uFillTx/>
                        <a:ea typeface="微软雅黑" panose="020B0503020204020204" charset="-122"/>
                      </a:endParaRPr>
                    </a:p>
                  </a:txBody>
                  <a:tcPr anchor="ctr" anchorCtr="0"/>
                </a:tc>
                <a:tc>
                  <a:txBody>
                    <a:bodyPr/>
                    <a:p>
                      <a:pPr>
                        <a:buNone/>
                      </a:pPr>
                      <a:endParaRPr lang="zh-CN" altLang="en-US" sz="2400" b="1">
                        <a:solidFill>
                          <a:srgbClr val="000000"/>
                        </a:solidFill>
                        <a:uFillTx/>
                        <a:ea typeface="微软雅黑" panose="020B0503020204020204" charset="-122"/>
                      </a:endParaRPr>
                    </a:p>
                  </a:txBody>
                  <a:tcPr anchor="ctr" anchorCtr="0"/>
                </a:tc>
              </a:tr>
            </a:tbl>
          </a:graphicData>
        </a:graphic>
      </p:graphicFrame>
      <p:sp>
        <p:nvSpPr>
          <p:cNvPr id="4" name="矩形 3"/>
          <p:cNvSpPr/>
          <p:nvPr/>
        </p:nvSpPr>
        <p:spPr>
          <a:xfrm>
            <a:off x="323850" y="5878195"/>
            <a:ext cx="5400040" cy="431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5796280" y="5301615"/>
            <a:ext cx="791845" cy="432435"/>
          </a:xfrm>
          <a:prstGeom prst="rect">
            <a:avLst/>
          </a:prstGeom>
          <a:solidFill>
            <a:srgbClr val="E8ED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5368925" y="422910"/>
            <a:ext cx="3019425" cy="583565"/>
          </a:xfrm>
          <a:prstGeom prst="rect">
            <a:avLst/>
          </a:prstGeom>
          <a:noFill/>
        </p:spPr>
        <p:txBody>
          <a:bodyPr wrap="square" rtlCol="0">
            <a:spAutoFit/>
          </a:bodyPr>
          <a:p>
            <a:r>
              <a:rPr lang="en-US" altLang="zh-CN" sz="3200" b="1">
                <a:solidFill>
                  <a:srgbClr val="FF0000"/>
                </a:solidFill>
                <a:uFillTx/>
                <a:ea typeface="微软雅黑" panose="020B0503020204020204" charset="-122"/>
              </a:rPr>
              <a:t>3</a:t>
            </a:r>
            <a:r>
              <a:rPr lang="zh-CN" altLang="en-US" sz="3200" b="1">
                <a:solidFill>
                  <a:srgbClr val="FF0000"/>
                </a:solidFill>
                <a:uFillTx/>
                <a:ea typeface="微软雅黑" panose="020B0503020204020204" charset="-122"/>
              </a:rPr>
              <a:t>×</a:t>
            </a:r>
            <a:r>
              <a:rPr lang="en-US" altLang="zh-CN" sz="3200" b="1">
                <a:solidFill>
                  <a:srgbClr val="FF0000"/>
                </a:solidFill>
                <a:uFillTx/>
                <a:ea typeface="微软雅黑" panose="020B0503020204020204" charset="-122"/>
              </a:rPr>
              <a:t>4</a:t>
            </a:r>
            <a:r>
              <a:rPr lang="zh-CN" altLang="en-US" sz="3200" b="1">
                <a:solidFill>
                  <a:srgbClr val="FF0000"/>
                </a:solidFill>
                <a:uFillTx/>
                <a:ea typeface="微软雅黑" panose="020B0503020204020204" charset="-122"/>
                <a:sym typeface="+mn-ea"/>
              </a:rPr>
              <a:t>×</a:t>
            </a:r>
            <a:r>
              <a:rPr lang="en-US" altLang="zh-CN" sz="3200" b="1">
                <a:solidFill>
                  <a:srgbClr val="FF0000"/>
                </a:solidFill>
                <a:uFillTx/>
                <a:ea typeface="微软雅黑" panose="020B0503020204020204" charset="-122"/>
                <a:sym typeface="+mn-ea"/>
              </a:rPr>
              <a:t>3=36</a:t>
            </a:r>
            <a:endParaRPr lang="en-US" altLang="zh-CN" sz="3200" b="1">
              <a:solidFill>
                <a:srgbClr val="FF0000"/>
              </a:solidFill>
              <a:uFillTx/>
              <a:ea typeface="微软雅黑" panose="020B0503020204020204" charset="-122"/>
              <a:sym typeface="+mn-ea"/>
            </a:endParaRPr>
          </a:p>
        </p:txBody>
      </p:sp>
      <p:sp>
        <p:nvSpPr>
          <p:cNvPr id="6" name="文本框 5"/>
          <p:cNvSpPr txBox="1"/>
          <p:nvPr/>
        </p:nvSpPr>
        <p:spPr>
          <a:xfrm>
            <a:off x="5366385" y="450215"/>
            <a:ext cx="3019425" cy="583565"/>
          </a:xfrm>
          <a:prstGeom prst="rect">
            <a:avLst/>
          </a:prstGeom>
          <a:noFill/>
        </p:spPr>
        <p:txBody>
          <a:bodyPr wrap="square" rtlCol="0">
            <a:spAutoFit/>
          </a:bodyPr>
          <a:p>
            <a:r>
              <a:rPr lang="en-US" altLang="zh-CN" sz="3200" b="1">
                <a:solidFill>
                  <a:srgbClr val="FF0000"/>
                </a:solidFill>
                <a:uFillTx/>
                <a:ea typeface="微软雅黑" panose="020B0503020204020204" charset="-122"/>
              </a:rPr>
              <a:t>3</a:t>
            </a:r>
            <a:r>
              <a:rPr lang="zh-CN" altLang="en-US" sz="3200" b="1">
                <a:solidFill>
                  <a:srgbClr val="FF0000"/>
                </a:solidFill>
                <a:uFillTx/>
                <a:ea typeface="微软雅黑" panose="020B0503020204020204" charset="-122"/>
              </a:rPr>
              <a:t>×</a:t>
            </a:r>
            <a:r>
              <a:rPr lang="en-US" altLang="zh-CN" sz="3200" b="1">
                <a:solidFill>
                  <a:srgbClr val="FF0000"/>
                </a:solidFill>
                <a:uFillTx/>
                <a:ea typeface="微软雅黑" panose="020B0503020204020204" charset="-122"/>
              </a:rPr>
              <a:t>4</a:t>
            </a:r>
            <a:r>
              <a:rPr lang="zh-CN" altLang="en-US" sz="3200" b="1">
                <a:solidFill>
                  <a:srgbClr val="FF0000"/>
                </a:solidFill>
                <a:uFillTx/>
                <a:ea typeface="微软雅黑" panose="020B0503020204020204" charset="-122"/>
                <a:sym typeface="+mn-ea"/>
              </a:rPr>
              <a:t>×</a:t>
            </a:r>
            <a:r>
              <a:rPr lang="en-US" altLang="zh-CN" sz="3200" b="1">
                <a:solidFill>
                  <a:srgbClr val="FF0000"/>
                </a:solidFill>
                <a:uFillTx/>
                <a:ea typeface="微软雅黑" panose="020B0503020204020204" charset="-122"/>
                <a:sym typeface="+mn-ea"/>
              </a:rPr>
              <a:t>2</a:t>
            </a:r>
            <a:r>
              <a:rPr lang="en-US" altLang="zh-CN" sz="3200" b="1">
                <a:solidFill>
                  <a:srgbClr val="FF0000"/>
                </a:solidFill>
                <a:uFillTx/>
                <a:ea typeface="微软雅黑" panose="020B0503020204020204" charset="-122"/>
                <a:sym typeface="+mn-ea"/>
              </a:rPr>
              <a:t>=24</a:t>
            </a:r>
            <a:endParaRPr lang="en-US" altLang="zh-CN" sz="3200" b="1">
              <a:solidFill>
                <a:srgbClr val="FF0000"/>
              </a:solidFill>
              <a:uFillTx/>
              <a:ea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xit" presetSubtype="2" fill="hold" grpId="1" nodeType="clickEffect">
                                  <p:stCondLst>
                                    <p:cond delay="0"/>
                                  </p:stCondLst>
                                  <p:childTnLst>
                                    <p:animEffect transition="out" filter="wipe(right)">
                                      <p:cBhvr>
                                        <p:cTn id="22" dur="500"/>
                                        <p:tgtEl>
                                          <p:spTgt spid="2"/>
                                        </p:tgtEl>
                                      </p:cBhvr>
                                    </p:animEffect>
                                    <p:set>
                                      <p:cBhvr>
                                        <p:cTn id="23" dur="1" fill="hold">
                                          <p:stCondLst>
                                            <p:cond delay="499"/>
                                          </p:stCondLst>
                                        </p:cTn>
                                        <p:tgtEl>
                                          <p:spTgt spid="2"/>
                                        </p:tgtEl>
                                        <p:attrNameLst>
                                          <p:attrName>style.visibility</p:attrName>
                                        </p:attrNameLst>
                                      </p:cBhvr>
                                      <p:to>
                                        <p:strVal val="hidden"/>
                                      </p:to>
                                    </p:set>
                                  </p:childTnLst>
                                </p:cTn>
                              </p:par>
                            </p:childTnLst>
                          </p:cTn>
                        </p:par>
                        <p:par>
                          <p:cTn id="24" fill="hold">
                            <p:stCondLst>
                              <p:cond delay="500"/>
                            </p:stCondLst>
                            <p:childTnLst>
                              <p:par>
                                <p:cTn id="25" presetID="3" presetClass="entr" presetSubtype="10" fill="hold" nodeType="afterEffect">
                                  <p:stCondLst>
                                    <p:cond delay="0"/>
                                  </p:stCondLst>
                                  <p:childTnLst>
                                    <p:set>
                                      <p:cBhvr>
                                        <p:cTn id="26" dur="1" fill="hold">
                                          <p:stCondLst>
                                            <p:cond delay="0"/>
                                          </p:stCondLst>
                                        </p:cTn>
                                        <p:tgtEl>
                                          <p:spTgt spid="15361">
                                            <p:txEl>
                                              <p:pRg st="1" end="1"/>
                                            </p:txEl>
                                          </p:spTgt>
                                        </p:tgtEl>
                                        <p:attrNameLst>
                                          <p:attrName>style.visibility</p:attrName>
                                        </p:attrNameLst>
                                      </p:cBhvr>
                                      <p:to>
                                        <p:strVal val="visible"/>
                                      </p:to>
                                    </p:set>
                                    <p:animEffect transition="in" filter="blinds(horizontal)">
                                      <p:cBhvr>
                                        <p:cTn id="27" dur="500"/>
                                        <p:tgtEl>
                                          <p:spTgt spid="15361">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2" grpId="0"/>
      <p:bldP spid="6" grpId="0"/>
      <p:bldP spid="2"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矩形 58369"/>
          <p:cNvSpPr>
            <a:spLocks noRot="1"/>
          </p:cNvSpPr>
          <p:nvPr/>
        </p:nvSpPr>
        <p:spPr>
          <a:xfrm>
            <a:off x="323850" y="1125538"/>
            <a:ext cx="8424863" cy="719137"/>
          </a:xfrm>
          <a:prstGeom prst="rect">
            <a:avLst/>
          </a:prstGeom>
          <a:noFill/>
          <a:ln w="9525">
            <a:noFill/>
          </a:ln>
        </p:spPr>
        <p:txBody>
          <a:bodyPr anchor="t"/>
          <a:p>
            <a:pPr marL="609600" indent="-609600">
              <a:lnSpc>
                <a:spcPct val="105000"/>
              </a:lnSpc>
              <a:spcBef>
                <a:spcPct val="5000"/>
              </a:spcBef>
              <a:spcAft>
                <a:spcPct val="5000"/>
              </a:spcAft>
              <a:buClr>
                <a:schemeClr val="hlink"/>
              </a:buClr>
              <a:buSzPct val="70000"/>
              <a:buFont typeface="Wingdings" panose="05000000000000000000" pitchFamily="2" charset="2"/>
              <a:buNone/>
            </a:pPr>
            <a:r>
              <a:rPr lang="en-US" altLang="zh-CN" sz="4000" b="1" dirty="0">
                <a:solidFill>
                  <a:srgbClr val="FF3300"/>
                </a:solidFill>
                <a:ea typeface="华文行楷" panose="02010800040101010101" pitchFamily="2" charset="-122"/>
                <a:sym typeface="+mn-ea"/>
              </a:rPr>
              <a:t>(3) </a:t>
            </a:r>
            <a:r>
              <a:rPr lang="zh-CN" altLang="en-US" sz="4000" b="1" dirty="0">
                <a:solidFill>
                  <a:srgbClr val="FF3300"/>
                </a:solidFill>
                <a:ea typeface="华文行楷" panose="02010800040101010101" pitchFamily="2" charset="-122"/>
                <a:sym typeface="+mn-ea"/>
              </a:rPr>
              <a:t>利用正交表构造测试数据集</a:t>
            </a:r>
            <a:endParaRPr lang="zh-CN" altLang="en-US" sz="3600" b="1">
              <a:latin typeface="Arial" panose="020B0604020202020204" pitchFamily="34" charset="0"/>
              <a:ea typeface="楷体_GB2312" pitchFamily="1" charset="-122"/>
            </a:endParaRPr>
          </a:p>
        </p:txBody>
      </p:sp>
      <p:sp>
        <p:nvSpPr>
          <p:cNvPr id="16387" name="矩形 58371"/>
          <p:cNvSpPr/>
          <p:nvPr/>
        </p:nvSpPr>
        <p:spPr>
          <a:xfrm>
            <a:off x="0" y="0"/>
            <a:ext cx="9144000" cy="0"/>
          </a:xfrm>
          <a:prstGeom prst="rect">
            <a:avLst/>
          </a:prstGeom>
          <a:no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16388" name="矩形 58372"/>
          <p:cNvSpPr/>
          <p:nvPr/>
        </p:nvSpPr>
        <p:spPr>
          <a:xfrm>
            <a:off x="0" y="0"/>
            <a:ext cx="9144000" cy="0"/>
          </a:xfrm>
          <a:prstGeom prst="rect">
            <a:avLst/>
          </a:prstGeom>
          <a:noFill/>
          <a:ln w="9525">
            <a:noFill/>
          </a:ln>
        </p:spPr>
        <p:txBody>
          <a:bodyPr anchor="t"/>
          <a:p>
            <a:endParaRPr lang="zh-CN" altLang="en-US">
              <a:latin typeface="Arial" panose="020B0604020202020204" pitchFamily="34" charset="0"/>
              <a:ea typeface="宋体" panose="02010600030101010101" pitchFamily="2" charset="-122"/>
            </a:endParaRPr>
          </a:p>
        </p:txBody>
      </p:sp>
      <p:pic>
        <p:nvPicPr>
          <p:cNvPr id="58374" name="图片 58373"/>
          <p:cNvPicPr>
            <a:picLocks noChangeAspect="1"/>
          </p:cNvPicPr>
          <p:nvPr/>
        </p:nvPicPr>
        <p:blipFill>
          <a:blip r:embed="rId1"/>
          <a:srcRect l="4644" r="2043"/>
          <a:stretch>
            <a:fillRect/>
          </a:stretch>
        </p:blipFill>
        <p:spPr>
          <a:xfrm>
            <a:off x="250825" y="1782445"/>
            <a:ext cx="8671337" cy="5075301"/>
          </a:xfrm>
          <a:prstGeom prst="rect">
            <a:avLst/>
          </a:prstGeom>
          <a:noFill/>
          <a:ln w="9525">
            <a:noFill/>
          </a:ln>
        </p:spPr>
      </p:pic>
      <p:sp>
        <p:nvSpPr>
          <p:cNvPr id="15363" name="标题 57347"/>
          <p:cNvSpPr>
            <a:spLocks noGrp="1" noRot="1"/>
          </p:cNvSpPr>
          <p:nvPr>
            <p:ph type="title"/>
          </p:nvPr>
        </p:nvSpPr>
        <p:spPr>
          <a:xfrm>
            <a:off x="250825" y="188913"/>
            <a:ext cx="8540750" cy="1143000"/>
          </a:xfrm>
        </p:spPr>
        <p:txBody>
          <a:bodyPr anchor="ctr"/>
          <a:p>
            <a:pPr algn="l"/>
            <a:r>
              <a:rPr lang="en-US" altLang="zh-CN" spc="200">
                <a:solidFill>
                  <a:srgbClr val="C00000"/>
                </a:solidFill>
                <a:uFillTx/>
                <a:latin typeface="Arial" panose="020B0604020202020204" pitchFamily="34" charset="0"/>
                <a:ea typeface="微软雅黑" panose="020B0503020204020204" charset="-122"/>
                <a:sym typeface="+mn-ea"/>
              </a:rPr>
              <a:t>2. 测试步骤</a:t>
            </a:r>
            <a:endParaRPr lang="en-US" altLang="zh-CN"/>
          </a:p>
        </p:txBody>
      </p:sp>
      <p:sp>
        <p:nvSpPr>
          <p:cNvPr id="2" name="线形标注 3 1"/>
          <p:cNvSpPr/>
          <p:nvPr/>
        </p:nvSpPr>
        <p:spPr>
          <a:xfrm>
            <a:off x="3657600" y="346710"/>
            <a:ext cx="1152525" cy="647700"/>
          </a:xfrm>
          <a:prstGeom prst="borderCallout3">
            <a:avLst>
              <a:gd name="adj1" fmla="val 18750"/>
              <a:gd name="adj2" fmla="val -8333"/>
              <a:gd name="adj3" fmla="val 18750"/>
              <a:gd name="adj4" fmla="val -16667"/>
              <a:gd name="adj5" fmla="val 180588"/>
              <a:gd name="adj6" fmla="val -14269"/>
              <a:gd name="adj7" fmla="val 271960"/>
              <a:gd name="adj8" fmla="val 123966"/>
            </a:avLst>
          </a:prstGeom>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rgbClr val="000000"/>
                </a:solidFill>
                <a:latin typeface="微软雅黑" panose="020B0503020204020204" charset="-122"/>
                <a:ea typeface="微软雅黑" panose="020B0503020204020204" charset="-122"/>
              </a:rPr>
              <a:t>正交表</a:t>
            </a:r>
            <a:endParaRPr lang="zh-CN" altLang="en-US" b="1">
              <a:solidFill>
                <a:srgbClr val="000000"/>
              </a:solidFill>
              <a:latin typeface="微软雅黑" panose="020B0503020204020204" charset="-122"/>
              <a:ea typeface="微软雅黑" panose="020B0503020204020204" charset="-122"/>
            </a:endParaRPr>
          </a:p>
        </p:txBody>
      </p:sp>
      <p:sp>
        <p:nvSpPr>
          <p:cNvPr id="3" name="线形标注 3 2"/>
          <p:cNvSpPr/>
          <p:nvPr/>
        </p:nvSpPr>
        <p:spPr>
          <a:xfrm>
            <a:off x="5147945" y="344170"/>
            <a:ext cx="1419860" cy="647700"/>
          </a:xfrm>
          <a:prstGeom prst="borderCallout3">
            <a:avLst>
              <a:gd name="adj1" fmla="val 18750"/>
              <a:gd name="adj2" fmla="val -8333"/>
              <a:gd name="adj3" fmla="val 18750"/>
              <a:gd name="adj4" fmla="val -16667"/>
              <a:gd name="adj5" fmla="val 180588"/>
              <a:gd name="adj6" fmla="val -14269"/>
              <a:gd name="adj7" fmla="val 285000"/>
              <a:gd name="adj8" fmla="val 17397"/>
            </a:avLst>
          </a:prstGeom>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rgbClr val="000000"/>
                </a:solidFill>
                <a:latin typeface="微软雅黑" panose="020B0503020204020204" charset="-122"/>
                <a:ea typeface="微软雅黑" panose="020B0503020204020204" charset="-122"/>
              </a:rPr>
              <a:t>测试用例数</a:t>
            </a:r>
            <a:endParaRPr lang="zh-CN" altLang="en-US" b="1">
              <a:solidFill>
                <a:srgbClr val="000000"/>
              </a:solidFill>
              <a:latin typeface="微软雅黑" panose="020B0503020204020204" charset="-122"/>
              <a:ea typeface="微软雅黑" panose="020B0503020204020204" charset="-122"/>
            </a:endParaRPr>
          </a:p>
          <a:p>
            <a:pPr algn="ctr"/>
            <a:r>
              <a:rPr lang="zh-CN" altLang="en-US" b="1">
                <a:solidFill>
                  <a:srgbClr val="000000"/>
                </a:solidFill>
                <a:latin typeface="微软雅黑" panose="020B0503020204020204" charset="-122"/>
                <a:ea typeface="微软雅黑" panose="020B0503020204020204" charset="-122"/>
              </a:rPr>
              <a:t>（试验数）</a:t>
            </a:r>
            <a:endParaRPr lang="zh-CN" altLang="en-US" b="1">
              <a:solidFill>
                <a:srgbClr val="000000"/>
              </a:solidFill>
              <a:latin typeface="微软雅黑" panose="020B0503020204020204" charset="-122"/>
              <a:ea typeface="微软雅黑" panose="020B0503020204020204" charset="-122"/>
            </a:endParaRPr>
          </a:p>
        </p:txBody>
      </p:sp>
      <p:sp>
        <p:nvSpPr>
          <p:cNvPr id="4" name="线形标注 2 3"/>
          <p:cNvSpPr/>
          <p:nvPr/>
        </p:nvSpPr>
        <p:spPr>
          <a:xfrm>
            <a:off x="7496175" y="1574800"/>
            <a:ext cx="1426210" cy="647700"/>
          </a:xfrm>
          <a:prstGeom prst="borderCallout2">
            <a:avLst>
              <a:gd name="adj1" fmla="val 18750"/>
              <a:gd name="adj2" fmla="val -8333"/>
              <a:gd name="adj3" fmla="val 25294"/>
              <a:gd name="adj4" fmla="val -52385"/>
              <a:gd name="adj5" fmla="val 71078"/>
              <a:gd name="adj6" fmla="val -107390"/>
            </a:avLst>
          </a:prstGeom>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rgbClr val="000000"/>
                </a:solidFill>
                <a:latin typeface="微软雅黑" panose="020B0503020204020204" charset="-122"/>
                <a:ea typeface="微软雅黑" panose="020B0503020204020204" charset="-122"/>
              </a:rPr>
              <a:t>输入条件数</a:t>
            </a:r>
            <a:endParaRPr lang="zh-CN" altLang="en-US" b="1">
              <a:solidFill>
                <a:srgbClr val="000000"/>
              </a:solidFill>
              <a:latin typeface="微软雅黑" panose="020B0503020204020204" charset="-122"/>
              <a:ea typeface="微软雅黑" panose="020B0503020204020204" charset="-122"/>
            </a:endParaRPr>
          </a:p>
          <a:p>
            <a:pPr algn="ctr"/>
            <a:r>
              <a:rPr lang="zh-CN" altLang="en-US" b="1">
                <a:solidFill>
                  <a:srgbClr val="000000"/>
                </a:solidFill>
                <a:latin typeface="微软雅黑" panose="020B0503020204020204" charset="-122"/>
                <a:ea typeface="微软雅黑" panose="020B0503020204020204" charset="-122"/>
              </a:rPr>
              <a:t>（因子数）</a:t>
            </a:r>
            <a:endParaRPr lang="zh-CN" altLang="en-US" b="1">
              <a:solidFill>
                <a:srgbClr val="000000"/>
              </a:solidFill>
              <a:latin typeface="微软雅黑" panose="020B0503020204020204" charset="-122"/>
              <a:ea typeface="微软雅黑" panose="020B0503020204020204" charset="-122"/>
            </a:endParaRPr>
          </a:p>
        </p:txBody>
      </p:sp>
      <p:sp>
        <p:nvSpPr>
          <p:cNvPr id="5" name="线形标注 3 4"/>
          <p:cNvSpPr/>
          <p:nvPr/>
        </p:nvSpPr>
        <p:spPr>
          <a:xfrm>
            <a:off x="6939280" y="345440"/>
            <a:ext cx="1953260" cy="647700"/>
          </a:xfrm>
          <a:prstGeom prst="borderCallout3">
            <a:avLst>
              <a:gd name="adj1" fmla="val 18750"/>
              <a:gd name="adj2" fmla="val -8333"/>
              <a:gd name="adj3" fmla="val 18750"/>
              <a:gd name="adj4" fmla="val -16667"/>
              <a:gd name="adj5" fmla="val 180588"/>
              <a:gd name="adj6" fmla="val -14269"/>
              <a:gd name="adj7" fmla="val 252254"/>
              <a:gd name="adj8" fmla="val -61573"/>
            </a:avLst>
          </a:prstGeom>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rgbClr val="000000"/>
                </a:solidFill>
                <a:latin typeface="微软雅黑" panose="020B0503020204020204" charset="-122"/>
                <a:ea typeface="微软雅黑" panose="020B0503020204020204" charset="-122"/>
              </a:rPr>
              <a:t>输入条件取值数</a:t>
            </a:r>
            <a:endParaRPr lang="zh-CN" altLang="en-US" b="1">
              <a:solidFill>
                <a:srgbClr val="000000"/>
              </a:solidFill>
              <a:latin typeface="微软雅黑" panose="020B0503020204020204" charset="-122"/>
              <a:ea typeface="微软雅黑" panose="020B0503020204020204" charset="-122"/>
            </a:endParaRPr>
          </a:p>
          <a:p>
            <a:pPr algn="ctr"/>
            <a:r>
              <a:rPr lang="zh-CN" altLang="en-US" b="1">
                <a:solidFill>
                  <a:srgbClr val="000000"/>
                </a:solidFill>
                <a:latin typeface="微软雅黑" panose="020B0503020204020204" charset="-122"/>
                <a:ea typeface="微软雅黑" panose="020B0503020204020204" charset="-122"/>
              </a:rPr>
              <a:t>（水平数）</a:t>
            </a:r>
            <a:endParaRPr lang="zh-CN" altLang="en-US" b="1">
              <a:solidFill>
                <a:srgbClr val="000000"/>
              </a:solidFill>
              <a:latin typeface="微软雅黑" panose="020B0503020204020204" charset="-122"/>
              <a:ea typeface="微软雅黑" panose="020B0503020204020204" charset="-122"/>
            </a:endParaRPr>
          </a:p>
        </p:txBody>
      </p:sp>
      <p:sp>
        <p:nvSpPr>
          <p:cNvPr id="6" name="矩形 5"/>
          <p:cNvSpPr/>
          <p:nvPr/>
        </p:nvSpPr>
        <p:spPr>
          <a:xfrm>
            <a:off x="323215" y="3830955"/>
            <a:ext cx="2995295" cy="2405380"/>
          </a:xfrm>
          <a:prstGeom prst="rect">
            <a:avLst/>
          </a:prstGeom>
          <a:solidFill>
            <a:srgbClr val="CC99FF"/>
          </a:solidFill>
          <a:ln>
            <a:solidFill>
              <a:srgbClr val="99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lnSpc>
                <a:spcPct val="150000"/>
              </a:lnSpc>
              <a:buClr>
                <a:srgbClr val="C00000"/>
              </a:buClr>
            </a:pPr>
            <a:r>
              <a:rPr lang="zh-CN" altLang="en-US" sz="2400" b="1">
                <a:solidFill>
                  <a:srgbClr val="000000"/>
                </a:solidFill>
                <a:latin typeface="微软雅黑" panose="020B0503020204020204" charset="-122"/>
                <a:ea typeface="微软雅黑" panose="020B0503020204020204" charset="-122"/>
              </a:rPr>
              <a:t>正交表特征：</a:t>
            </a:r>
            <a:endParaRPr lang="zh-CN" altLang="en-US" sz="2400" b="1">
              <a:solidFill>
                <a:srgbClr val="000000"/>
              </a:solidFill>
              <a:latin typeface="微软雅黑" panose="020B0503020204020204" charset="-122"/>
              <a:ea typeface="微软雅黑" panose="020B0503020204020204" charset="-122"/>
            </a:endParaRPr>
          </a:p>
          <a:p>
            <a:pPr marL="457200" indent="-457200" algn="l">
              <a:lnSpc>
                <a:spcPct val="150000"/>
              </a:lnSpc>
              <a:buClr>
                <a:srgbClr val="C00000"/>
              </a:buClr>
            </a:pPr>
            <a:r>
              <a:rPr lang="zh-CN" altLang="en-US" sz="2400" b="1">
                <a:solidFill>
                  <a:srgbClr val="000000"/>
                </a:solidFill>
                <a:latin typeface="微软雅黑" panose="020B0503020204020204" charset="-122"/>
                <a:ea typeface="微软雅黑" panose="020B0503020204020204" charset="-122"/>
              </a:rPr>
              <a:t>① 取值的均匀分配</a:t>
            </a:r>
            <a:endParaRPr lang="zh-CN" altLang="en-US" sz="2400" b="1">
              <a:solidFill>
                <a:srgbClr val="000000"/>
              </a:solidFill>
              <a:latin typeface="微软雅黑" panose="020B0503020204020204" charset="-122"/>
              <a:ea typeface="微软雅黑" panose="020B0503020204020204" charset="-122"/>
            </a:endParaRPr>
          </a:p>
          <a:p>
            <a:pPr marL="457200" indent="-457200" algn="l">
              <a:lnSpc>
                <a:spcPct val="150000"/>
              </a:lnSpc>
              <a:buClr>
                <a:srgbClr val="C00000"/>
              </a:buClr>
            </a:pPr>
            <a:r>
              <a:rPr lang="zh-CN" altLang="en-US" sz="2400" b="1">
                <a:solidFill>
                  <a:srgbClr val="000000"/>
                </a:solidFill>
                <a:latin typeface="微软雅黑" panose="020B0503020204020204" charset="-122"/>
                <a:ea typeface="微软雅黑" panose="020B0503020204020204" charset="-122"/>
              </a:rPr>
              <a:t>② 两两组合取值的均匀搭配</a:t>
            </a:r>
            <a:endParaRPr lang="zh-CN" altLang="en-US" sz="2400" b="1">
              <a:solidFill>
                <a:srgbClr val="00000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374"/>
                                        </p:tgtEl>
                                        <p:attrNameLst>
                                          <p:attrName>style.visibility</p:attrName>
                                        </p:attrNameLst>
                                      </p:cBhvr>
                                      <p:to>
                                        <p:strVal val="visible"/>
                                      </p:to>
                                    </p:set>
                                    <p:anim calcmode="lin" valueType="num">
                                      <p:cBhvr additive="base">
                                        <p:cTn id="7" dur="500" fill="hold"/>
                                        <p:tgtEl>
                                          <p:spTgt spid="58374"/>
                                        </p:tgtEl>
                                        <p:attrNameLst>
                                          <p:attrName>ppt_x</p:attrName>
                                        </p:attrNameLst>
                                      </p:cBhvr>
                                      <p:tavLst>
                                        <p:tav tm="0">
                                          <p:val>
                                            <p:strVal val="#ppt_x"/>
                                          </p:val>
                                        </p:tav>
                                        <p:tav tm="100000">
                                          <p:val>
                                            <p:strVal val="#ppt_x"/>
                                          </p:val>
                                        </p:tav>
                                      </p:tavLst>
                                    </p:anim>
                                    <p:anim calcmode="lin" valueType="num">
                                      <p:cBhvr additive="base">
                                        <p:cTn id="8" dur="500" fill="hold"/>
                                        <p:tgtEl>
                                          <p:spTgt spid="583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down)">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p:tgtEl>
                                          <p:spTgt spid="6"/>
                                        </p:tgtEl>
                                        <p:attrNameLst>
                                          <p:attrName>ppt_y</p:attrName>
                                        </p:attrNameLst>
                                      </p:cBhvr>
                                      <p:tavLst>
                                        <p:tav tm="0">
                                          <p:val>
                                            <p:strVal val="#ppt_y+#ppt_h*1.125000"/>
                                          </p:val>
                                        </p:tav>
                                        <p:tav tm="100000">
                                          <p:val>
                                            <p:strVal val="#ppt_y"/>
                                          </p:val>
                                        </p:tav>
                                      </p:tavLst>
                                    </p:anim>
                                    <p:animEffect transition="in" filter="wipe(up)">
                                      <p:cBhvr>
                                        <p:cTn id="34" dur="500"/>
                                        <p:tgtEl>
                                          <p:spTgt spid="6"/>
                                        </p:tgtEl>
                                      </p:cBhvr>
                                    </p:animEffect>
                                  </p:childTnLst>
                                </p:cTn>
                              </p:par>
                            </p:childTnLst>
                          </p:cTn>
                        </p:par>
                        <p:par>
                          <p:cTn id="35" fill="hold">
                            <p:stCondLst>
                              <p:cond delay="500"/>
                            </p:stCondLst>
                            <p:childTnLst>
                              <p:par>
                                <p:cTn id="36" presetID="3" presetClass="entr" presetSubtype="10" fill="hold" nodeType="afterEffect">
                                  <p:stCondLst>
                                    <p:cond delay="0"/>
                                  </p:stCondLst>
                                  <p:childTnLst>
                                    <p:set>
                                      <p:cBhvr>
                                        <p:cTn id="37" dur="1" fill="hold">
                                          <p:stCondLst>
                                            <p:cond delay="0"/>
                                          </p:stCondLst>
                                        </p:cTn>
                                        <p:tgtEl>
                                          <p:spTgt spid="6">
                                            <p:txEl>
                                              <p:pRg st="0" end="0"/>
                                            </p:txEl>
                                          </p:spTgt>
                                        </p:tgtEl>
                                        <p:attrNameLst>
                                          <p:attrName>style.visibility</p:attrName>
                                        </p:attrNameLst>
                                      </p:cBhvr>
                                      <p:to>
                                        <p:strVal val="visible"/>
                                      </p:to>
                                    </p:set>
                                    <p:animEffect transition="in" filter="blinds(horizontal)">
                                      <p:cBhvr>
                                        <p:cTn id="38" dur="500"/>
                                        <p:tgtEl>
                                          <p:spTgt spid="6">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animEffect transition="in" filter="blinds(horizontal)">
                                      <p:cBhvr>
                                        <p:cTn id="43" dur="500"/>
                                        <p:tgtEl>
                                          <p:spTgt spid="6">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6">
                                            <p:txEl>
                                              <p:pRg st="2" end="2"/>
                                            </p:txEl>
                                          </p:spTgt>
                                        </p:tgtEl>
                                        <p:attrNameLst>
                                          <p:attrName>style.visibility</p:attrName>
                                        </p:attrNameLst>
                                      </p:cBhvr>
                                      <p:to>
                                        <p:strVal val="visible"/>
                                      </p:to>
                                    </p:set>
                                    <p:animEffect transition="in" filter="blinds(horizontal)">
                                      <p:cBhvr>
                                        <p:cTn id="48"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矩形 59393"/>
          <p:cNvSpPr>
            <a:spLocks noRot="1"/>
          </p:cNvSpPr>
          <p:nvPr/>
        </p:nvSpPr>
        <p:spPr>
          <a:xfrm>
            <a:off x="323850" y="1125538"/>
            <a:ext cx="8424863" cy="5400675"/>
          </a:xfrm>
          <a:prstGeom prst="rect">
            <a:avLst/>
          </a:prstGeom>
          <a:noFill/>
          <a:ln w="9525">
            <a:noFill/>
          </a:ln>
        </p:spPr>
        <p:txBody>
          <a:bodyPr anchor="t"/>
          <a:p>
            <a:pPr marL="609600" indent="-609600">
              <a:lnSpc>
                <a:spcPct val="110000"/>
              </a:lnSpc>
              <a:spcBef>
                <a:spcPct val="5000"/>
              </a:spcBef>
              <a:spcAft>
                <a:spcPct val="5000"/>
              </a:spcAft>
              <a:buClr>
                <a:schemeClr val="hlink"/>
              </a:buClr>
              <a:buSzPct val="70000"/>
              <a:buFont typeface="Wingdings" panose="05000000000000000000" pitchFamily="2" charset="2"/>
              <a:buNone/>
            </a:pPr>
            <a:r>
              <a:rPr lang="en-US" altLang="zh-CN" sz="4000" b="1" dirty="0">
                <a:solidFill>
                  <a:srgbClr val="FF3300"/>
                </a:solidFill>
                <a:ea typeface="华文行楷" panose="02010800040101010101" pitchFamily="2" charset="-122"/>
                <a:sym typeface="+mn-ea"/>
              </a:rPr>
              <a:t>(3) </a:t>
            </a:r>
            <a:r>
              <a:rPr lang="zh-CN" altLang="en-US" sz="4000" b="1" dirty="0">
                <a:solidFill>
                  <a:srgbClr val="FF3300"/>
                </a:solidFill>
                <a:ea typeface="华文行楷" panose="02010800040101010101" pitchFamily="2" charset="-122"/>
                <a:sym typeface="+mn-ea"/>
              </a:rPr>
              <a:t>利用正交表构造测试数据集</a:t>
            </a:r>
            <a:endParaRPr lang="zh-CN" altLang="en-US" sz="3600" b="1">
              <a:latin typeface="Arial" panose="020B0604020202020204" pitchFamily="34" charset="0"/>
              <a:ea typeface="楷体_GB2312" pitchFamily="1" charset="-122"/>
            </a:endParaRPr>
          </a:p>
          <a:p>
            <a:pPr marL="609600" indent="-609600">
              <a:lnSpc>
                <a:spcPct val="110000"/>
              </a:lnSpc>
              <a:spcBef>
                <a:spcPct val="5000"/>
              </a:spcBef>
              <a:spcAft>
                <a:spcPct val="5000"/>
              </a:spcAft>
              <a:buClr>
                <a:schemeClr val="hlink"/>
              </a:buClr>
              <a:buSzPct val="70000"/>
              <a:buFont typeface="Wingdings" panose="05000000000000000000" pitchFamily="2" charset="2"/>
              <a:buChar char="v"/>
            </a:pPr>
            <a:r>
              <a:rPr lang="zh-CN" altLang="en-US" sz="3400" b="1">
                <a:latin typeface="Arial" panose="020B0604020202020204" pitchFamily="34" charset="0"/>
                <a:ea typeface="楷体_GB2312" pitchFamily="1" charset="-122"/>
              </a:rPr>
              <a:t>“</a:t>
            </a:r>
            <a:r>
              <a:rPr lang="en-US" altLang="zh-CN" sz="3400" b="1">
                <a:latin typeface="Times New Roman" panose="02020603050405020304" pitchFamily="2" charset="0"/>
                <a:ea typeface="宋体" panose="02010600030101010101" pitchFamily="2" charset="-122"/>
              </a:rPr>
              <a:t>L”</a:t>
            </a:r>
            <a:r>
              <a:rPr lang="zh-CN" altLang="en-US" sz="3400" b="1">
                <a:latin typeface="Arial" panose="020B0604020202020204" pitchFamily="34" charset="0"/>
                <a:ea typeface="楷体_GB2312" pitchFamily="1" charset="-122"/>
              </a:rPr>
              <a:t>为正交表的代号</a:t>
            </a:r>
            <a:endParaRPr lang="zh-CN" altLang="en-US" sz="3400" b="1">
              <a:latin typeface="Arial" panose="020B0604020202020204" pitchFamily="34" charset="0"/>
              <a:ea typeface="楷体_GB2312" pitchFamily="1" charset="-122"/>
            </a:endParaRPr>
          </a:p>
          <a:p>
            <a:pPr marL="609600" indent="-609600">
              <a:lnSpc>
                <a:spcPct val="110000"/>
              </a:lnSpc>
              <a:spcBef>
                <a:spcPct val="5000"/>
              </a:spcBef>
              <a:spcAft>
                <a:spcPct val="5000"/>
              </a:spcAft>
              <a:buClr>
                <a:schemeClr val="hlink"/>
              </a:buClr>
              <a:buSzPct val="70000"/>
              <a:buFont typeface="Wingdings" panose="05000000000000000000" pitchFamily="2" charset="2"/>
              <a:buChar char="v"/>
            </a:pPr>
            <a:r>
              <a:rPr lang="zh-CN" altLang="en-US" sz="3400" b="1">
                <a:latin typeface="Arial" panose="020B0604020202020204" pitchFamily="34" charset="0"/>
                <a:ea typeface="楷体_GB2312" pitchFamily="1" charset="-122"/>
              </a:rPr>
              <a:t>下标“</a:t>
            </a:r>
            <a:r>
              <a:rPr lang="en-US" altLang="zh-CN" sz="3400" b="1">
                <a:latin typeface="Times New Roman" panose="02020603050405020304" pitchFamily="2" charset="0"/>
                <a:ea typeface="宋体" panose="02010600030101010101" pitchFamily="2" charset="-122"/>
              </a:rPr>
              <a:t>9”</a:t>
            </a:r>
            <a:r>
              <a:rPr lang="zh-CN" altLang="en-US" sz="3400" b="1">
                <a:latin typeface="Arial" panose="020B0604020202020204" pitchFamily="34" charset="0"/>
                <a:ea typeface="楷体_GB2312" pitchFamily="1" charset="-122"/>
              </a:rPr>
              <a:t>：表的行数，表示</a:t>
            </a:r>
            <a:r>
              <a:rPr lang="en-US" altLang="zh-CN" sz="3400" b="1">
                <a:latin typeface="Times New Roman" panose="02020603050405020304" pitchFamily="2" charset="0"/>
                <a:ea typeface="宋体" panose="02010600030101010101" pitchFamily="2" charset="-122"/>
              </a:rPr>
              <a:t>9</a:t>
            </a:r>
            <a:r>
              <a:rPr lang="zh-CN" altLang="en-US" sz="3400" b="1">
                <a:latin typeface="Arial" panose="020B0604020202020204" pitchFamily="34" charset="0"/>
                <a:ea typeface="楷体_GB2312" pitchFamily="1" charset="-122"/>
              </a:rPr>
              <a:t>个不同条件的试验</a:t>
            </a:r>
            <a:endParaRPr lang="zh-CN" altLang="en-US" sz="3400" b="1">
              <a:latin typeface="Arial" panose="020B0604020202020204" pitchFamily="34" charset="0"/>
              <a:ea typeface="楷体_GB2312" pitchFamily="1" charset="-122"/>
            </a:endParaRPr>
          </a:p>
          <a:p>
            <a:pPr marL="609600" indent="-609600">
              <a:lnSpc>
                <a:spcPct val="110000"/>
              </a:lnSpc>
              <a:spcBef>
                <a:spcPct val="5000"/>
              </a:spcBef>
              <a:spcAft>
                <a:spcPct val="5000"/>
              </a:spcAft>
              <a:buClr>
                <a:schemeClr val="hlink"/>
              </a:buClr>
              <a:buSzPct val="70000"/>
              <a:buFont typeface="Wingdings" panose="05000000000000000000" pitchFamily="2" charset="2"/>
              <a:buChar char="v"/>
            </a:pPr>
            <a:r>
              <a:rPr lang="zh-CN" altLang="en-US" sz="3400" b="1">
                <a:latin typeface="Arial" panose="020B0604020202020204" pitchFamily="34" charset="0"/>
                <a:ea typeface="楷体_GB2312" pitchFamily="1" charset="-122"/>
              </a:rPr>
              <a:t>指数“</a:t>
            </a:r>
            <a:r>
              <a:rPr lang="en-US" altLang="zh-CN" sz="3400" b="1">
                <a:latin typeface="Times New Roman" panose="02020603050405020304" pitchFamily="2" charset="0"/>
                <a:ea typeface="宋体" panose="02010600030101010101" pitchFamily="2" charset="-122"/>
              </a:rPr>
              <a:t>4”</a:t>
            </a:r>
            <a:r>
              <a:rPr lang="zh-CN" altLang="en-US" sz="3400" b="1">
                <a:latin typeface="Arial" panose="020B0604020202020204" pitchFamily="34" charset="0"/>
                <a:ea typeface="楷体_GB2312" pitchFamily="1" charset="-122"/>
              </a:rPr>
              <a:t>：表的列数，最多可安排</a:t>
            </a:r>
            <a:r>
              <a:rPr lang="en-US" altLang="zh-CN" sz="3400" b="1">
                <a:latin typeface="Times New Roman" panose="02020603050405020304" pitchFamily="2" charset="0"/>
                <a:ea typeface="宋体" panose="02010600030101010101" pitchFamily="2" charset="-122"/>
              </a:rPr>
              <a:t>4</a:t>
            </a:r>
            <a:r>
              <a:rPr lang="zh-CN" altLang="en-US" sz="3400" b="1">
                <a:latin typeface="Arial" panose="020B0604020202020204" pitchFamily="34" charset="0"/>
                <a:ea typeface="楷体_GB2312" pitchFamily="1" charset="-122"/>
              </a:rPr>
              <a:t>个因子</a:t>
            </a:r>
            <a:endParaRPr lang="zh-CN" altLang="en-US" sz="3400" b="1">
              <a:latin typeface="Arial" panose="020B0604020202020204" pitchFamily="34" charset="0"/>
              <a:ea typeface="楷体_GB2312" pitchFamily="1" charset="-122"/>
            </a:endParaRPr>
          </a:p>
          <a:p>
            <a:pPr marL="609600" indent="-609600">
              <a:lnSpc>
                <a:spcPct val="110000"/>
              </a:lnSpc>
              <a:spcBef>
                <a:spcPct val="5000"/>
              </a:spcBef>
              <a:spcAft>
                <a:spcPct val="5000"/>
              </a:spcAft>
              <a:buClr>
                <a:schemeClr val="hlink"/>
              </a:buClr>
              <a:buSzPct val="70000"/>
              <a:buFont typeface="Wingdings" panose="05000000000000000000" pitchFamily="2" charset="2"/>
              <a:buChar char="v"/>
            </a:pPr>
            <a:r>
              <a:rPr lang="zh-CN" altLang="en-US" sz="3400" b="1">
                <a:latin typeface="Arial" panose="020B0604020202020204" pitchFamily="34" charset="0"/>
                <a:ea typeface="楷体_GB2312" pitchFamily="1" charset="-122"/>
              </a:rPr>
              <a:t>底数“</a:t>
            </a:r>
            <a:r>
              <a:rPr lang="en-US" altLang="zh-CN" sz="3400" b="1">
                <a:latin typeface="Times New Roman" panose="02020603050405020304" pitchFamily="2" charset="0"/>
                <a:ea typeface="宋体" panose="02010600030101010101" pitchFamily="2" charset="-122"/>
              </a:rPr>
              <a:t>3”</a:t>
            </a:r>
            <a:r>
              <a:rPr lang="zh-CN" altLang="en-US" sz="3400" b="1">
                <a:latin typeface="Arial" panose="020B0604020202020204" pitchFamily="34" charset="0"/>
                <a:ea typeface="楷体_GB2312" pitchFamily="1" charset="-122"/>
              </a:rPr>
              <a:t>：每个因子取</a:t>
            </a:r>
            <a:r>
              <a:rPr lang="en-US" altLang="zh-CN" sz="3400" b="1">
                <a:latin typeface="Times New Roman" panose="02020603050405020304" pitchFamily="2" charset="0"/>
                <a:ea typeface="宋体" panose="02010600030101010101" pitchFamily="2" charset="-122"/>
              </a:rPr>
              <a:t>3</a:t>
            </a:r>
            <a:r>
              <a:rPr lang="zh-CN" altLang="en-US" sz="3400" b="1">
                <a:latin typeface="Arial" panose="020B0604020202020204" pitchFamily="34" charset="0"/>
                <a:ea typeface="楷体_GB2312" pitchFamily="1" charset="-122"/>
              </a:rPr>
              <a:t>个不同的水平</a:t>
            </a:r>
            <a:endParaRPr lang="zh-CN" altLang="en-US" sz="3400" b="1">
              <a:latin typeface="Arial" panose="020B0604020202020204" pitchFamily="34" charset="0"/>
              <a:ea typeface="楷体_GB2312" pitchFamily="1" charset="-122"/>
            </a:endParaRPr>
          </a:p>
          <a:p>
            <a:pPr marL="609600" indent="-609600">
              <a:lnSpc>
                <a:spcPct val="110000"/>
              </a:lnSpc>
              <a:spcBef>
                <a:spcPct val="5000"/>
              </a:spcBef>
              <a:spcAft>
                <a:spcPct val="5000"/>
              </a:spcAft>
              <a:buClr>
                <a:schemeClr val="hlink"/>
              </a:buClr>
              <a:buSzPct val="70000"/>
              <a:buFont typeface="Wingdings" panose="05000000000000000000" pitchFamily="2" charset="2"/>
              <a:buChar char="v"/>
            </a:pPr>
            <a:r>
              <a:rPr lang="en-US" altLang="zh-CN" sz="3400" b="1">
                <a:latin typeface="Times New Roman" panose="02020603050405020304" pitchFamily="2" charset="0"/>
                <a:ea typeface="宋体" panose="02010600030101010101" pitchFamily="2" charset="-122"/>
              </a:rPr>
              <a:t>L</a:t>
            </a:r>
            <a:r>
              <a:rPr lang="en-US" altLang="zh-CN" sz="3400" b="1" baseline="-25000">
                <a:latin typeface="Times New Roman" panose="02020603050405020304" pitchFamily="2" charset="0"/>
                <a:ea typeface="宋体" panose="02010600030101010101" pitchFamily="2" charset="-122"/>
              </a:rPr>
              <a:t>9</a:t>
            </a:r>
            <a:r>
              <a:rPr lang="en-US" altLang="zh-CN" sz="3400" b="1">
                <a:latin typeface="Times New Roman" panose="02020603050405020304" pitchFamily="2" charset="0"/>
                <a:ea typeface="宋体" panose="02010600030101010101" pitchFamily="2" charset="-122"/>
              </a:rPr>
              <a:t>(3</a:t>
            </a:r>
            <a:r>
              <a:rPr lang="en-US" altLang="zh-CN" sz="3400" b="1" baseline="30000">
                <a:latin typeface="Times New Roman" panose="02020603050405020304" pitchFamily="2" charset="0"/>
                <a:ea typeface="宋体" panose="02010600030101010101" pitchFamily="2" charset="-122"/>
              </a:rPr>
              <a:t>4</a:t>
            </a:r>
            <a:r>
              <a:rPr lang="en-US" altLang="zh-CN" sz="3400" b="1">
                <a:latin typeface="Times New Roman" panose="02020603050405020304" pitchFamily="2" charset="0"/>
                <a:ea typeface="宋体" panose="02010600030101010101" pitchFamily="2" charset="-122"/>
              </a:rPr>
              <a:t>)</a:t>
            </a:r>
            <a:r>
              <a:rPr lang="zh-CN" altLang="en-US" sz="3400" b="1">
                <a:latin typeface="Arial" panose="020B0604020202020204" pitchFamily="34" charset="0"/>
                <a:ea typeface="楷体_GB2312" pitchFamily="1" charset="-122"/>
              </a:rPr>
              <a:t>为三水平的正交表</a:t>
            </a:r>
            <a:endParaRPr lang="zh-CN" altLang="en-US" sz="3400" b="1">
              <a:latin typeface="Arial" panose="020B0604020202020204" pitchFamily="34" charset="0"/>
              <a:ea typeface="楷体_GB2312" pitchFamily="1" charset="-122"/>
            </a:endParaRPr>
          </a:p>
        </p:txBody>
      </p:sp>
      <p:sp>
        <p:nvSpPr>
          <p:cNvPr id="15363" name="标题 57347"/>
          <p:cNvSpPr>
            <a:spLocks noGrp="1" noRot="1"/>
          </p:cNvSpPr>
          <p:nvPr>
            <p:ph type="title"/>
          </p:nvPr>
        </p:nvSpPr>
        <p:spPr>
          <a:xfrm>
            <a:off x="250825" y="188913"/>
            <a:ext cx="8540750" cy="1143000"/>
          </a:xfrm>
        </p:spPr>
        <p:txBody>
          <a:bodyPr anchor="ctr"/>
          <a:p>
            <a:pPr algn="l"/>
            <a:r>
              <a:rPr lang="en-US" altLang="zh-CN" spc="200">
                <a:solidFill>
                  <a:srgbClr val="C00000"/>
                </a:solidFill>
                <a:uFillTx/>
                <a:latin typeface="Arial" panose="020B0604020202020204" pitchFamily="34" charset="0"/>
                <a:ea typeface="微软雅黑" panose="020B0503020204020204" charset="-122"/>
                <a:sym typeface="+mn-ea"/>
              </a:rPr>
              <a:t>2. 测试步骤</a:t>
            </a:r>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矩形 61441"/>
          <p:cNvSpPr>
            <a:spLocks noRot="1"/>
          </p:cNvSpPr>
          <p:nvPr/>
        </p:nvSpPr>
        <p:spPr>
          <a:xfrm>
            <a:off x="323850" y="1125538"/>
            <a:ext cx="8424863" cy="5400675"/>
          </a:xfrm>
          <a:prstGeom prst="rect">
            <a:avLst/>
          </a:prstGeom>
          <a:noFill/>
          <a:ln w="9525">
            <a:noFill/>
          </a:ln>
        </p:spPr>
        <p:txBody>
          <a:bodyPr anchor="t"/>
          <a:p>
            <a:pPr marL="812800" indent="-812800">
              <a:lnSpc>
                <a:spcPct val="110000"/>
              </a:lnSpc>
              <a:spcBef>
                <a:spcPct val="5000"/>
              </a:spcBef>
              <a:spcAft>
                <a:spcPct val="5000"/>
              </a:spcAft>
              <a:buClr>
                <a:schemeClr val="hlink"/>
              </a:buClr>
              <a:buSzPct val="70000"/>
              <a:buFont typeface="Wingdings" panose="05000000000000000000" pitchFamily="2" charset="2"/>
              <a:buNone/>
            </a:pPr>
            <a:r>
              <a:rPr lang="en-US" altLang="zh-CN" sz="4000" b="1" dirty="0">
                <a:solidFill>
                  <a:srgbClr val="FF3300"/>
                </a:solidFill>
                <a:ea typeface="华文行楷" panose="02010800040101010101" pitchFamily="2" charset="-122"/>
                <a:sym typeface="+mn-ea"/>
              </a:rPr>
              <a:t>(3) </a:t>
            </a:r>
            <a:r>
              <a:rPr lang="zh-CN" altLang="en-US" sz="4000" b="1" dirty="0">
                <a:solidFill>
                  <a:srgbClr val="FF3300"/>
                </a:solidFill>
                <a:ea typeface="华文行楷" panose="02010800040101010101" pitchFamily="2" charset="-122"/>
                <a:sym typeface="+mn-ea"/>
              </a:rPr>
              <a:t>利用正交表构造测试数据集</a:t>
            </a:r>
            <a:endParaRPr lang="zh-CN" altLang="en-US" sz="3600" b="1">
              <a:latin typeface="Arial" panose="020B0604020202020204" pitchFamily="34" charset="0"/>
              <a:ea typeface="楷体_GB2312" pitchFamily="1" charset="-122"/>
            </a:endParaRPr>
          </a:p>
          <a:p>
            <a:pPr marL="812800" indent="-812800">
              <a:lnSpc>
                <a:spcPct val="110000"/>
              </a:lnSpc>
              <a:spcBef>
                <a:spcPct val="5000"/>
              </a:spcBef>
              <a:spcAft>
                <a:spcPct val="5000"/>
              </a:spcAft>
              <a:buClr>
                <a:schemeClr val="hlink"/>
              </a:buClr>
              <a:buSzPct val="70000"/>
              <a:buFont typeface="Wingdings" panose="05000000000000000000" pitchFamily="2" charset="2"/>
              <a:buChar char="v"/>
            </a:pPr>
            <a:r>
              <a:rPr lang="zh-CN" altLang="en-US" sz="3400" b="1">
                <a:latin typeface="Arial" panose="020B0604020202020204" pitchFamily="34" charset="0"/>
                <a:ea typeface="楷体_GB2312" pitchFamily="1" charset="-122"/>
              </a:rPr>
              <a:t>正交表的正交特性：</a:t>
            </a:r>
            <a:endParaRPr lang="zh-CN" altLang="en-US" sz="3400" b="1">
              <a:latin typeface="Arial" panose="020B0604020202020204" pitchFamily="34" charset="0"/>
              <a:ea typeface="楷体_GB2312" pitchFamily="1" charset="-122"/>
            </a:endParaRPr>
          </a:p>
          <a:p>
            <a:pPr marL="812800" indent="-812800">
              <a:lnSpc>
                <a:spcPct val="110000"/>
              </a:lnSpc>
              <a:spcBef>
                <a:spcPct val="5000"/>
              </a:spcBef>
              <a:spcAft>
                <a:spcPct val="5000"/>
              </a:spcAft>
              <a:buClr>
                <a:schemeClr val="hlink"/>
              </a:buClr>
              <a:buFont typeface="Wingdings" panose="05000000000000000000" pitchFamily="2" charset="2"/>
              <a:buAutoNum type="circleNumDbPlain"/>
            </a:pPr>
            <a:r>
              <a:rPr lang="zh-CN" altLang="en-US" sz="3400" b="1">
                <a:solidFill>
                  <a:schemeClr val="hlink"/>
                </a:solidFill>
                <a:latin typeface="Arial" panose="020B0604020202020204" pitchFamily="34" charset="0"/>
                <a:ea typeface="华文新魏" panose="02010800040101010101" pitchFamily="2" charset="-122"/>
              </a:rPr>
              <a:t>每列中不同的数字重复次数相同</a:t>
            </a:r>
            <a:endParaRPr lang="zh-CN" altLang="en-US" sz="3400" b="1">
              <a:solidFill>
                <a:schemeClr val="hlink"/>
              </a:solidFill>
              <a:latin typeface="Arial" panose="020B0604020202020204" pitchFamily="34" charset="0"/>
              <a:ea typeface="华文新魏" panose="02010800040101010101" pitchFamily="2" charset="-122"/>
            </a:endParaRPr>
          </a:p>
          <a:p>
            <a:pPr marL="812800" indent="-812800">
              <a:lnSpc>
                <a:spcPct val="110000"/>
              </a:lnSpc>
              <a:spcBef>
                <a:spcPct val="5000"/>
              </a:spcBef>
              <a:spcAft>
                <a:spcPct val="5000"/>
              </a:spcAft>
              <a:buClr>
                <a:schemeClr val="hlink"/>
              </a:buClr>
              <a:buSzPct val="70000"/>
              <a:buFont typeface="Wingdings" panose="05000000000000000000" pitchFamily="2" charset="2"/>
              <a:buChar char="v"/>
            </a:pPr>
            <a:r>
              <a:rPr lang="zh-CN" altLang="en-US" sz="3200" b="1">
                <a:latin typeface="Arial" panose="020B0604020202020204" pitchFamily="34" charset="0"/>
                <a:ea typeface="楷体_GB2312" pitchFamily="1" charset="-122"/>
              </a:rPr>
              <a:t>在表</a:t>
            </a:r>
            <a:r>
              <a:rPr lang="en-US" altLang="zh-CN" sz="3200" b="1">
                <a:latin typeface="Times New Roman" panose="02020603050405020304" pitchFamily="2" charset="0"/>
                <a:ea typeface="宋体" panose="02010600030101010101" pitchFamily="2" charset="-122"/>
              </a:rPr>
              <a:t>L</a:t>
            </a:r>
            <a:r>
              <a:rPr lang="en-US" altLang="zh-CN" sz="3200" b="1" baseline="-25000">
                <a:latin typeface="Times New Roman" panose="02020603050405020304" pitchFamily="2" charset="0"/>
                <a:ea typeface="宋体" panose="02010600030101010101" pitchFamily="2" charset="-122"/>
              </a:rPr>
              <a:t>8</a:t>
            </a:r>
            <a:r>
              <a:rPr lang="en-US" altLang="zh-CN" sz="3200" b="1">
                <a:latin typeface="Times New Roman" panose="02020603050405020304" pitchFamily="2" charset="0"/>
                <a:ea typeface="宋体" panose="02010600030101010101" pitchFamily="2" charset="-122"/>
              </a:rPr>
              <a:t>(2</a:t>
            </a:r>
            <a:r>
              <a:rPr lang="en-US" altLang="zh-CN" sz="3200" b="1" baseline="30000">
                <a:latin typeface="Times New Roman" panose="02020603050405020304" pitchFamily="2" charset="0"/>
                <a:ea typeface="宋体" panose="02010600030101010101" pitchFamily="2" charset="-122"/>
              </a:rPr>
              <a:t>7</a:t>
            </a:r>
            <a:r>
              <a:rPr lang="en-US" altLang="zh-CN" sz="3200" b="1">
                <a:latin typeface="Times New Roman" panose="02020603050405020304" pitchFamily="2" charset="0"/>
                <a:ea typeface="宋体" panose="02010600030101010101" pitchFamily="2" charset="-122"/>
              </a:rPr>
              <a:t>)</a:t>
            </a:r>
            <a:r>
              <a:rPr lang="zh-CN" altLang="en-US" sz="3200" b="1">
                <a:latin typeface="Arial" panose="020B0604020202020204" pitchFamily="34" charset="0"/>
                <a:ea typeface="楷体_GB2312" pitchFamily="1" charset="-122"/>
              </a:rPr>
              <a:t>中，每列有</a:t>
            </a:r>
            <a:r>
              <a:rPr lang="en-US" altLang="zh-CN" sz="3200" b="1">
                <a:latin typeface="Times New Roman" panose="02020603050405020304" pitchFamily="2" charset="0"/>
                <a:ea typeface="宋体" panose="02010600030101010101" pitchFamily="2" charset="-122"/>
              </a:rPr>
              <a:t>2</a:t>
            </a:r>
            <a:r>
              <a:rPr lang="zh-CN" altLang="en-US" sz="3200" b="1">
                <a:latin typeface="Arial" panose="020B0604020202020204" pitchFamily="34" charset="0"/>
                <a:ea typeface="楷体_GB2312" pitchFamily="1" charset="-122"/>
              </a:rPr>
              <a:t>个不同数字：</a:t>
            </a:r>
            <a:r>
              <a:rPr lang="en-US" altLang="zh-CN" sz="3200" b="1">
                <a:latin typeface="Times New Roman" panose="02020603050405020304" pitchFamily="2" charset="0"/>
                <a:ea typeface="宋体" panose="02010600030101010101" pitchFamily="2" charset="-122"/>
              </a:rPr>
              <a:t>1</a:t>
            </a:r>
            <a:r>
              <a:rPr lang="zh-CN" altLang="en-US" sz="3200" b="1">
                <a:latin typeface="Arial" panose="020B0604020202020204" pitchFamily="34" charset="0"/>
                <a:ea typeface="楷体_GB2312" pitchFamily="1" charset="-122"/>
              </a:rPr>
              <a:t>和</a:t>
            </a:r>
            <a:r>
              <a:rPr lang="en-US" altLang="zh-CN" sz="3200" b="1">
                <a:latin typeface="Times New Roman" panose="02020603050405020304" pitchFamily="2" charset="0"/>
                <a:ea typeface="宋体" panose="02010600030101010101" pitchFamily="2" charset="-122"/>
              </a:rPr>
              <a:t>2</a:t>
            </a:r>
            <a:r>
              <a:rPr lang="zh-CN" altLang="en-US" sz="3200" b="1">
                <a:latin typeface="Arial" panose="020B0604020202020204" pitchFamily="34" charset="0"/>
                <a:ea typeface="楷体_GB2312" pitchFamily="1" charset="-122"/>
              </a:rPr>
              <a:t>，每一个各出现</a:t>
            </a:r>
            <a:r>
              <a:rPr lang="en-US" altLang="zh-CN" sz="3200" b="1">
                <a:latin typeface="Times New Roman" panose="02020603050405020304" pitchFamily="2" charset="0"/>
                <a:ea typeface="宋体" panose="02010600030101010101" pitchFamily="2" charset="-122"/>
              </a:rPr>
              <a:t>4</a:t>
            </a:r>
            <a:r>
              <a:rPr lang="zh-CN" altLang="en-US" sz="3200" b="1">
                <a:latin typeface="Arial" panose="020B0604020202020204" pitchFamily="34" charset="0"/>
                <a:ea typeface="楷体_GB2312" pitchFamily="1" charset="-122"/>
              </a:rPr>
              <a:t>次</a:t>
            </a:r>
            <a:endParaRPr lang="zh-CN" altLang="en-US" sz="3200" b="1">
              <a:latin typeface="Arial" panose="020B0604020202020204" pitchFamily="34" charset="0"/>
              <a:ea typeface="楷体_GB2312" pitchFamily="1" charset="-122"/>
            </a:endParaRPr>
          </a:p>
          <a:p>
            <a:pPr marL="812800" indent="-812800">
              <a:lnSpc>
                <a:spcPct val="110000"/>
              </a:lnSpc>
              <a:spcBef>
                <a:spcPct val="5000"/>
              </a:spcBef>
              <a:spcAft>
                <a:spcPct val="5000"/>
              </a:spcAft>
              <a:buClr>
                <a:schemeClr val="hlink"/>
              </a:buClr>
              <a:buFont typeface="Wingdings" panose="05000000000000000000" pitchFamily="2" charset="2"/>
              <a:buAutoNum type="circleNumDbPlain" startAt="2"/>
            </a:pPr>
            <a:r>
              <a:rPr lang="zh-CN" altLang="en-US" sz="3400" b="1">
                <a:solidFill>
                  <a:schemeClr val="hlink"/>
                </a:solidFill>
                <a:latin typeface="Arial" panose="020B0604020202020204" pitchFamily="34" charset="0"/>
                <a:ea typeface="华文新魏" panose="02010800040101010101" pitchFamily="2" charset="-122"/>
              </a:rPr>
              <a:t>将任意两列的同行数字看成一个数对，那么一切可能数对重复次数相同</a:t>
            </a:r>
            <a:endParaRPr lang="zh-CN" altLang="en-US" sz="3400" b="1">
              <a:solidFill>
                <a:schemeClr val="hlink"/>
              </a:solidFill>
              <a:latin typeface="Arial" panose="020B0604020202020204" pitchFamily="34" charset="0"/>
              <a:ea typeface="华文新魏" panose="02010800040101010101" pitchFamily="2" charset="-122"/>
            </a:endParaRPr>
          </a:p>
          <a:p>
            <a:pPr marL="812800" indent="-812800">
              <a:lnSpc>
                <a:spcPct val="110000"/>
              </a:lnSpc>
              <a:spcBef>
                <a:spcPct val="5000"/>
              </a:spcBef>
              <a:spcAft>
                <a:spcPct val="5000"/>
              </a:spcAft>
              <a:buClr>
                <a:schemeClr val="hlink"/>
              </a:buClr>
              <a:buSzPct val="70000"/>
              <a:buFont typeface="Wingdings" panose="05000000000000000000" pitchFamily="2" charset="2"/>
              <a:buChar char="v"/>
            </a:pPr>
            <a:r>
              <a:rPr lang="zh-CN" altLang="en-US" sz="3200" b="1">
                <a:latin typeface="Arial" panose="020B0604020202020204" pitchFamily="34" charset="0"/>
                <a:ea typeface="楷体_GB2312" pitchFamily="1" charset="-122"/>
              </a:rPr>
              <a:t>在表</a:t>
            </a:r>
            <a:r>
              <a:rPr lang="en-US" altLang="zh-CN" sz="3200" b="1">
                <a:latin typeface="Times New Roman" panose="02020603050405020304" pitchFamily="2" charset="0"/>
                <a:ea typeface="宋体" panose="02010600030101010101" pitchFamily="2" charset="-122"/>
              </a:rPr>
              <a:t>L</a:t>
            </a:r>
            <a:r>
              <a:rPr lang="en-US" altLang="zh-CN" sz="3200" b="1" baseline="-25000">
                <a:latin typeface="Times New Roman" panose="02020603050405020304" pitchFamily="2" charset="0"/>
                <a:ea typeface="宋体" panose="02010600030101010101" pitchFamily="2" charset="-122"/>
              </a:rPr>
              <a:t>8</a:t>
            </a:r>
            <a:r>
              <a:rPr lang="en-US" altLang="zh-CN" sz="3200" b="1">
                <a:latin typeface="Times New Roman" panose="02020603050405020304" pitchFamily="2" charset="0"/>
                <a:ea typeface="宋体" panose="02010600030101010101" pitchFamily="2" charset="-122"/>
              </a:rPr>
              <a:t>(2</a:t>
            </a:r>
            <a:r>
              <a:rPr lang="en-US" altLang="zh-CN" sz="3200" b="1" baseline="30000">
                <a:latin typeface="Times New Roman" panose="02020603050405020304" pitchFamily="2" charset="0"/>
                <a:ea typeface="宋体" panose="02010600030101010101" pitchFamily="2" charset="-122"/>
              </a:rPr>
              <a:t>7</a:t>
            </a:r>
            <a:r>
              <a:rPr lang="en-US" altLang="zh-CN" sz="3200" b="1">
                <a:latin typeface="Times New Roman" panose="02020603050405020304" pitchFamily="2" charset="0"/>
                <a:ea typeface="宋体" panose="02010600030101010101" pitchFamily="2" charset="-122"/>
              </a:rPr>
              <a:t>)</a:t>
            </a:r>
            <a:r>
              <a:rPr lang="zh-CN" altLang="en-US" sz="3200" b="1">
                <a:latin typeface="Arial" panose="020B0604020202020204" pitchFamily="34" charset="0"/>
                <a:ea typeface="楷体_GB2312" pitchFamily="1" charset="-122"/>
              </a:rPr>
              <a:t>中，任意两列有</a:t>
            </a:r>
            <a:r>
              <a:rPr lang="en-US" altLang="zh-CN" sz="3200" b="1">
                <a:latin typeface="Times New Roman" panose="02020603050405020304" pitchFamily="2" charset="0"/>
                <a:ea typeface="宋体" panose="02010600030101010101" pitchFamily="2" charset="-122"/>
              </a:rPr>
              <a:t>4</a:t>
            </a:r>
            <a:r>
              <a:rPr lang="zh-CN" altLang="en-US" sz="3200" b="1">
                <a:latin typeface="Arial" panose="020B0604020202020204" pitchFamily="34" charset="0"/>
                <a:ea typeface="楷体_GB2312" pitchFamily="1" charset="-122"/>
              </a:rPr>
              <a:t>种可能的数对</a:t>
            </a:r>
            <a:r>
              <a:rPr lang="zh-CN" altLang="en-US" sz="3200" b="1">
                <a:latin typeface="Arial" panose="020B0604020202020204" pitchFamily="34" charset="0"/>
                <a:ea typeface="楷体_GB2312" pitchFamily="1" charset="-122"/>
                <a:sym typeface="Wingdings" panose="05000000000000000000" pitchFamily="2" charset="2"/>
              </a:rPr>
              <a:t>：</a:t>
            </a:r>
            <a:r>
              <a:rPr lang="en-US" altLang="zh-CN" sz="3200" b="1">
                <a:latin typeface="Times New Roman" panose="02020603050405020304" pitchFamily="2" charset="0"/>
                <a:ea typeface="宋体" panose="02010600030101010101" pitchFamily="2" charset="-122"/>
                <a:sym typeface="Wingdings" panose="05000000000000000000" pitchFamily="2" charset="2"/>
              </a:rPr>
              <a:t>(1,1),(1,2),(2,1),(2,2)</a:t>
            </a:r>
            <a:r>
              <a:rPr lang="zh-CN" altLang="en-US" sz="3200" b="1">
                <a:latin typeface="Arial" panose="020B0604020202020204" pitchFamily="34" charset="0"/>
                <a:ea typeface="楷体_GB2312" pitchFamily="1" charset="-122"/>
                <a:sym typeface="Wingdings" panose="05000000000000000000" pitchFamily="2" charset="2"/>
              </a:rPr>
              <a:t>，每一对各出现</a:t>
            </a:r>
            <a:r>
              <a:rPr lang="en-US" altLang="zh-CN" sz="3200" b="1">
                <a:latin typeface="Times New Roman" panose="02020603050405020304" pitchFamily="2" charset="0"/>
                <a:ea typeface="宋体" panose="02010600030101010101" pitchFamily="2" charset="-122"/>
                <a:sym typeface="Wingdings" panose="05000000000000000000" pitchFamily="2" charset="2"/>
              </a:rPr>
              <a:t>2</a:t>
            </a:r>
            <a:r>
              <a:rPr lang="zh-CN" altLang="en-US" sz="3200" b="1">
                <a:latin typeface="Arial" panose="020B0604020202020204" pitchFamily="34" charset="0"/>
                <a:ea typeface="楷体_GB2312" pitchFamily="1" charset="-122"/>
                <a:sym typeface="Wingdings" panose="05000000000000000000" pitchFamily="2" charset="2"/>
              </a:rPr>
              <a:t>次</a:t>
            </a:r>
            <a:endParaRPr lang="zh-CN" altLang="en-US" sz="3200" b="1">
              <a:latin typeface="Arial" panose="020B0604020202020204" pitchFamily="34" charset="0"/>
              <a:ea typeface="楷体_GB2312" pitchFamily="1" charset="-122"/>
              <a:sym typeface="Wingdings" panose="05000000000000000000" pitchFamily="2" charset="2"/>
            </a:endParaRPr>
          </a:p>
        </p:txBody>
      </p:sp>
      <p:sp>
        <p:nvSpPr>
          <p:cNvPr id="15363" name="标题 57347"/>
          <p:cNvSpPr>
            <a:spLocks noGrp="1" noRot="1"/>
          </p:cNvSpPr>
          <p:nvPr>
            <p:ph type="title"/>
          </p:nvPr>
        </p:nvSpPr>
        <p:spPr>
          <a:xfrm>
            <a:off x="250825" y="188913"/>
            <a:ext cx="8540750" cy="1143000"/>
          </a:xfrm>
        </p:spPr>
        <p:txBody>
          <a:bodyPr anchor="ctr"/>
          <a:p>
            <a:pPr algn="l"/>
            <a:r>
              <a:rPr lang="en-US" altLang="zh-CN" spc="200">
                <a:solidFill>
                  <a:srgbClr val="C00000"/>
                </a:solidFill>
                <a:uFillTx/>
                <a:latin typeface="Arial" panose="020B0604020202020204" pitchFamily="34" charset="0"/>
                <a:ea typeface="微软雅黑" panose="020B0503020204020204" charset="-122"/>
                <a:sym typeface="+mn-ea"/>
              </a:rPr>
              <a:t>2. 测试步骤</a:t>
            </a:r>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矩形 60417"/>
          <p:cNvSpPr>
            <a:spLocks noRot="1"/>
          </p:cNvSpPr>
          <p:nvPr/>
        </p:nvSpPr>
        <p:spPr>
          <a:xfrm>
            <a:off x="323850" y="1125538"/>
            <a:ext cx="8424863" cy="719137"/>
          </a:xfrm>
          <a:prstGeom prst="rect">
            <a:avLst/>
          </a:prstGeom>
          <a:noFill/>
          <a:ln w="9525">
            <a:noFill/>
          </a:ln>
        </p:spPr>
        <p:txBody>
          <a:bodyPr anchor="t"/>
          <a:p>
            <a:pPr marL="609600" indent="-609600">
              <a:lnSpc>
                <a:spcPct val="105000"/>
              </a:lnSpc>
              <a:spcBef>
                <a:spcPct val="5000"/>
              </a:spcBef>
              <a:spcAft>
                <a:spcPct val="5000"/>
              </a:spcAft>
              <a:buClr>
                <a:schemeClr val="hlink"/>
              </a:buClr>
              <a:buSzPct val="70000"/>
              <a:buFont typeface="Wingdings" panose="05000000000000000000" pitchFamily="2" charset="2"/>
              <a:buNone/>
            </a:pPr>
            <a:r>
              <a:rPr lang="en-US" altLang="zh-CN" sz="4000" b="1" dirty="0">
                <a:solidFill>
                  <a:srgbClr val="FF3300"/>
                </a:solidFill>
                <a:ea typeface="华文行楷" panose="02010800040101010101" pitchFamily="2" charset="-122"/>
                <a:sym typeface="+mn-ea"/>
              </a:rPr>
              <a:t>(3) </a:t>
            </a:r>
            <a:r>
              <a:rPr lang="zh-CN" altLang="en-US" sz="4000" b="1" dirty="0">
                <a:solidFill>
                  <a:srgbClr val="FF3300"/>
                </a:solidFill>
                <a:ea typeface="华文行楷" panose="02010800040101010101" pitchFamily="2" charset="-122"/>
                <a:sym typeface="+mn-ea"/>
              </a:rPr>
              <a:t>利用正交表构造测试数据集</a:t>
            </a:r>
            <a:endParaRPr lang="zh-CN" altLang="en-US" sz="4000" b="1">
              <a:solidFill>
                <a:srgbClr val="FF3300"/>
              </a:solidFill>
              <a:latin typeface="Arial" panose="020B0604020202020204" pitchFamily="34" charset="0"/>
              <a:ea typeface="华文行楷" panose="02010800040101010101" pitchFamily="2" charset="-122"/>
            </a:endParaRPr>
          </a:p>
        </p:txBody>
      </p:sp>
      <p:sp>
        <p:nvSpPr>
          <p:cNvPr id="18435" name="矩形 60419"/>
          <p:cNvSpPr/>
          <p:nvPr/>
        </p:nvSpPr>
        <p:spPr>
          <a:xfrm>
            <a:off x="0" y="0"/>
            <a:ext cx="9144000" cy="0"/>
          </a:xfrm>
          <a:prstGeom prst="rect">
            <a:avLst/>
          </a:prstGeom>
          <a:no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18436" name="矩形 60420"/>
          <p:cNvSpPr/>
          <p:nvPr/>
        </p:nvSpPr>
        <p:spPr>
          <a:xfrm>
            <a:off x="0" y="0"/>
            <a:ext cx="9144000" cy="0"/>
          </a:xfrm>
          <a:prstGeom prst="rect">
            <a:avLst/>
          </a:prstGeom>
          <a:noFill/>
          <a:ln w="9525">
            <a:noFill/>
          </a:ln>
        </p:spPr>
        <p:txBody>
          <a:bodyPr anchor="t"/>
          <a:p>
            <a:endParaRPr lang="zh-CN" altLang="en-US">
              <a:latin typeface="Arial" panose="020B0604020202020204" pitchFamily="34" charset="0"/>
              <a:ea typeface="宋体" panose="02010600030101010101" pitchFamily="2" charset="-122"/>
            </a:endParaRPr>
          </a:p>
        </p:txBody>
      </p:sp>
      <p:pic>
        <p:nvPicPr>
          <p:cNvPr id="60422" name="图片 60421"/>
          <p:cNvPicPr>
            <a:picLocks noChangeAspect="1"/>
          </p:cNvPicPr>
          <p:nvPr/>
        </p:nvPicPr>
        <p:blipFill>
          <a:blip r:embed="rId1"/>
          <a:stretch>
            <a:fillRect/>
          </a:stretch>
        </p:blipFill>
        <p:spPr>
          <a:xfrm>
            <a:off x="181293" y="1989138"/>
            <a:ext cx="8690304" cy="4243388"/>
          </a:xfrm>
          <a:prstGeom prst="rect">
            <a:avLst/>
          </a:prstGeom>
          <a:noFill/>
          <a:ln w="9525">
            <a:noFill/>
          </a:ln>
        </p:spPr>
      </p:pic>
      <p:sp>
        <p:nvSpPr>
          <p:cNvPr id="15363" name="标题 57347"/>
          <p:cNvSpPr>
            <a:spLocks noGrp="1" noRot="1"/>
          </p:cNvSpPr>
          <p:nvPr>
            <p:ph type="title"/>
          </p:nvPr>
        </p:nvSpPr>
        <p:spPr>
          <a:xfrm>
            <a:off x="250825" y="188913"/>
            <a:ext cx="8540750" cy="1143000"/>
          </a:xfrm>
        </p:spPr>
        <p:txBody>
          <a:bodyPr anchor="ctr"/>
          <a:p>
            <a:pPr algn="l"/>
            <a:r>
              <a:rPr lang="en-US" altLang="zh-CN" spc="200">
                <a:solidFill>
                  <a:srgbClr val="C00000"/>
                </a:solidFill>
                <a:uFillTx/>
                <a:latin typeface="Arial" panose="020B0604020202020204" pitchFamily="34" charset="0"/>
                <a:ea typeface="微软雅黑" panose="020B0503020204020204" charset="-122"/>
                <a:sym typeface="+mn-ea"/>
              </a:rPr>
              <a:t>2. 测试步骤</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422"/>
                                        </p:tgtEl>
                                        <p:attrNameLst>
                                          <p:attrName>style.visibility</p:attrName>
                                        </p:attrNameLst>
                                      </p:cBhvr>
                                      <p:to>
                                        <p:strVal val="visible"/>
                                      </p:to>
                                    </p:set>
                                    <p:anim calcmode="lin" valueType="num">
                                      <p:cBhvr additive="base">
                                        <p:cTn id="7" dur="500" fill="hold"/>
                                        <p:tgtEl>
                                          <p:spTgt spid="60422"/>
                                        </p:tgtEl>
                                        <p:attrNameLst>
                                          <p:attrName>ppt_x</p:attrName>
                                        </p:attrNameLst>
                                      </p:cBhvr>
                                      <p:tavLst>
                                        <p:tav tm="0">
                                          <p:val>
                                            <p:strVal val="#ppt_x"/>
                                          </p:val>
                                        </p:tav>
                                        <p:tav tm="100000">
                                          <p:val>
                                            <p:strVal val="#ppt_x"/>
                                          </p:val>
                                        </p:tav>
                                      </p:tavLst>
                                    </p:anim>
                                    <p:anim calcmode="lin" valueType="num">
                                      <p:cBhvr additive="base">
                                        <p:cTn id="8" dur="500" fill="hold"/>
                                        <p:tgtEl>
                                          <p:spTgt spid="604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矩形 62465"/>
          <p:cNvSpPr>
            <a:spLocks noRot="1"/>
          </p:cNvSpPr>
          <p:nvPr/>
        </p:nvSpPr>
        <p:spPr>
          <a:xfrm>
            <a:off x="323850" y="1125538"/>
            <a:ext cx="8424863" cy="5400675"/>
          </a:xfrm>
          <a:prstGeom prst="rect">
            <a:avLst/>
          </a:prstGeom>
          <a:noFill/>
          <a:ln w="9525">
            <a:noFill/>
          </a:ln>
        </p:spPr>
        <p:txBody>
          <a:bodyPr anchor="t"/>
          <a:p>
            <a:pPr marL="812800" indent="-812800">
              <a:lnSpc>
                <a:spcPct val="110000"/>
              </a:lnSpc>
              <a:spcBef>
                <a:spcPct val="5000"/>
              </a:spcBef>
              <a:spcAft>
                <a:spcPct val="5000"/>
              </a:spcAft>
              <a:buClr>
                <a:schemeClr val="hlink"/>
              </a:buClr>
              <a:buSzPct val="70000"/>
              <a:buFont typeface="Wingdings" panose="05000000000000000000" pitchFamily="2" charset="2"/>
              <a:buNone/>
            </a:pPr>
            <a:r>
              <a:rPr lang="en-US" altLang="zh-CN" sz="4000" b="1" dirty="0">
                <a:solidFill>
                  <a:srgbClr val="FF3300"/>
                </a:solidFill>
                <a:ea typeface="华文行楷" panose="02010800040101010101" pitchFamily="2" charset="-122"/>
                <a:sym typeface="+mn-ea"/>
              </a:rPr>
              <a:t>(3) </a:t>
            </a:r>
            <a:r>
              <a:rPr lang="zh-CN" altLang="en-US" sz="4000" b="1" dirty="0">
                <a:solidFill>
                  <a:srgbClr val="FF3300"/>
                </a:solidFill>
                <a:ea typeface="华文行楷" panose="02010800040101010101" pitchFamily="2" charset="-122"/>
                <a:sym typeface="+mn-ea"/>
              </a:rPr>
              <a:t>利用正交表构造测试数据集</a:t>
            </a:r>
            <a:r>
              <a:rPr lang="en-US" altLang="zh-CN" sz="4000" b="1" dirty="0">
                <a:solidFill>
                  <a:srgbClr val="FF3300"/>
                </a:solidFill>
                <a:ea typeface="华文行楷" panose="02010800040101010101" pitchFamily="2" charset="-122"/>
                <a:sym typeface="+mn-ea"/>
              </a:rPr>
              <a:t>-</a:t>
            </a:r>
            <a:r>
              <a:rPr lang="zh-CN" altLang="zh-CN" sz="4000" b="1" dirty="0">
                <a:solidFill>
                  <a:srgbClr val="FF3300"/>
                </a:solidFill>
                <a:ea typeface="华文行楷" panose="02010800040101010101" pitchFamily="2" charset="-122"/>
                <a:sym typeface="+mn-ea"/>
              </a:rPr>
              <a:t>分类</a:t>
            </a:r>
            <a:endParaRPr lang="zh-CN" altLang="en-US" sz="3600" b="1">
              <a:latin typeface="Arial" panose="020B0604020202020204" pitchFamily="34" charset="0"/>
              <a:ea typeface="楷体_GB2312" pitchFamily="1" charset="-122"/>
            </a:endParaRPr>
          </a:p>
          <a:p>
            <a:pPr marL="812800" indent="-812800">
              <a:lnSpc>
                <a:spcPct val="110000"/>
              </a:lnSpc>
              <a:spcBef>
                <a:spcPct val="5000"/>
              </a:spcBef>
              <a:spcAft>
                <a:spcPct val="5000"/>
              </a:spcAft>
              <a:buClr>
                <a:schemeClr val="hlink"/>
              </a:buClr>
              <a:buFont typeface="Wingdings" panose="05000000000000000000" pitchFamily="2" charset="2"/>
              <a:buAutoNum type="circleNumDbPlain"/>
            </a:pPr>
            <a:r>
              <a:rPr lang="zh-CN" altLang="en-US" sz="3400" b="1">
                <a:latin typeface="Arial" panose="020B0604020202020204" pitchFamily="34" charset="0"/>
                <a:ea typeface="楷体_GB2312" pitchFamily="1" charset="-122"/>
              </a:rPr>
              <a:t>二水平正交表：</a:t>
            </a:r>
            <a:r>
              <a:rPr lang="en-US" altLang="zh-CN" sz="3400" b="1">
                <a:latin typeface="Times New Roman" panose="02020603050405020304" pitchFamily="2" charset="0"/>
                <a:ea typeface="宋体" panose="02010600030101010101" pitchFamily="2" charset="-122"/>
              </a:rPr>
              <a:t>L</a:t>
            </a:r>
            <a:r>
              <a:rPr lang="en-US" altLang="zh-CN" sz="3400" b="1" baseline="-25000">
                <a:latin typeface="Times New Roman" panose="02020603050405020304" pitchFamily="2" charset="0"/>
                <a:ea typeface="宋体" panose="02010600030101010101" pitchFamily="2" charset="-122"/>
              </a:rPr>
              <a:t>4</a:t>
            </a:r>
            <a:r>
              <a:rPr lang="en-US" altLang="zh-CN" sz="3400" b="1">
                <a:latin typeface="Times New Roman" panose="02020603050405020304" pitchFamily="2" charset="0"/>
                <a:ea typeface="宋体" panose="02010600030101010101" pitchFamily="2" charset="-122"/>
              </a:rPr>
              <a:t>(2</a:t>
            </a:r>
            <a:r>
              <a:rPr lang="en-US" altLang="zh-CN" sz="3400" b="1" baseline="30000">
                <a:latin typeface="Times New Roman" panose="02020603050405020304" pitchFamily="2" charset="0"/>
                <a:ea typeface="宋体" panose="02010600030101010101" pitchFamily="2" charset="-122"/>
              </a:rPr>
              <a:t>3</a:t>
            </a:r>
            <a:r>
              <a:rPr lang="en-US" altLang="zh-CN" sz="3400" b="1">
                <a:latin typeface="Times New Roman" panose="02020603050405020304" pitchFamily="2" charset="0"/>
                <a:ea typeface="宋体" panose="02010600030101010101" pitchFamily="2" charset="-122"/>
              </a:rPr>
              <a:t>)</a:t>
            </a:r>
            <a:r>
              <a:rPr lang="zh-CN" altLang="en-US" sz="3400" b="1">
                <a:latin typeface="Arial" panose="020B0604020202020204" pitchFamily="34" charset="0"/>
                <a:ea typeface="楷体_GB2312" pitchFamily="1" charset="-122"/>
              </a:rPr>
              <a:t>、 </a:t>
            </a:r>
            <a:r>
              <a:rPr lang="en-US" altLang="zh-CN" sz="3400" b="1">
                <a:latin typeface="Times New Roman" panose="02020603050405020304" pitchFamily="2" charset="0"/>
                <a:ea typeface="宋体" panose="02010600030101010101" pitchFamily="2" charset="-122"/>
              </a:rPr>
              <a:t>L</a:t>
            </a:r>
            <a:r>
              <a:rPr lang="en-US" altLang="zh-CN" sz="3400" b="1" baseline="-25000">
                <a:latin typeface="Times New Roman" panose="02020603050405020304" pitchFamily="2" charset="0"/>
                <a:ea typeface="宋体" panose="02010600030101010101" pitchFamily="2" charset="-122"/>
              </a:rPr>
              <a:t>8</a:t>
            </a:r>
            <a:r>
              <a:rPr lang="en-US" altLang="zh-CN" sz="3400" b="1">
                <a:latin typeface="Times New Roman" panose="02020603050405020304" pitchFamily="2" charset="0"/>
                <a:ea typeface="宋体" panose="02010600030101010101" pitchFamily="2" charset="-122"/>
              </a:rPr>
              <a:t>(2</a:t>
            </a:r>
            <a:r>
              <a:rPr lang="en-US" altLang="zh-CN" sz="3400" b="1" baseline="30000">
                <a:latin typeface="Times New Roman" panose="02020603050405020304" pitchFamily="2" charset="0"/>
                <a:ea typeface="宋体" panose="02010600030101010101" pitchFamily="2" charset="-122"/>
              </a:rPr>
              <a:t>7</a:t>
            </a:r>
            <a:r>
              <a:rPr lang="en-US" altLang="zh-CN" sz="3400" b="1">
                <a:latin typeface="Times New Roman" panose="02020603050405020304" pitchFamily="2" charset="0"/>
                <a:ea typeface="宋体" panose="02010600030101010101" pitchFamily="2" charset="-122"/>
              </a:rPr>
              <a:t>)</a:t>
            </a:r>
            <a:r>
              <a:rPr lang="zh-CN" altLang="en-US" sz="3400" b="1">
                <a:latin typeface="Arial" panose="020B0604020202020204" pitchFamily="34" charset="0"/>
                <a:ea typeface="楷体_GB2312" pitchFamily="1" charset="-122"/>
              </a:rPr>
              <a:t>、 </a:t>
            </a:r>
            <a:r>
              <a:rPr lang="en-US" altLang="zh-CN" sz="3400" b="1">
                <a:latin typeface="Times New Roman" panose="02020603050405020304" pitchFamily="2" charset="0"/>
                <a:ea typeface="宋体" panose="02010600030101010101" pitchFamily="2" charset="-122"/>
              </a:rPr>
              <a:t>L</a:t>
            </a:r>
            <a:r>
              <a:rPr lang="en-US" altLang="zh-CN" sz="3400" b="1" baseline="-25000">
                <a:latin typeface="Times New Roman" panose="02020603050405020304" pitchFamily="2" charset="0"/>
                <a:ea typeface="宋体" panose="02010600030101010101" pitchFamily="2" charset="-122"/>
              </a:rPr>
              <a:t>12</a:t>
            </a:r>
            <a:r>
              <a:rPr lang="en-US" altLang="zh-CN" sz="3400" b="1">
                <a:latin typeface="Times New Roman" panose="02020603050405020304" pitchFamily="2" charset="0"/>
                <a:ea typeface="宋体" panose="02010600030101010101" pitchFamily="2" charset="-122"/>
              </a:rPr>
              <a:t>(2</a:t>
            </a:r>
            <a:r>
              <a:rPr lang="en-US" altLang="zh-CN" sz="3400" b="1" baseline="30000">
                <a:latin typeface="Times New Roman" panose="02020603050405020304" pitchFamily="2" charset="0"/>
                <a:ea typeface="宋体" panose="02010600030101010101" pitchFamily="2" charset="-122"/>
              </a:rPr>
              <a:t>11</a:t>
            </a:r>
            <a:r>
              <a:rPr lang="en-US" altLang="zh-CN" sz="3400" b="1">
                <a:latin typeface="Times New Roman" panose="02020603050405020304" pitchFamily="2" charset="0"/>
                <a:ea typeface="宋体" panose="02010600030101010101" pitchFamily="2" charset="-122"/>
              </a:rPr>
              <a:t>) </a:t>
            </a:r>
            <a:r>
              <a:rPr lang="zh-CN" altLang="en-US" sz="3400" b="1">
                <a:latin typeface="Arial" panose="020B0604020202020204" pitchFamily="34" charset="0"/>
                <a:ea typeface="楷体_GB2312" pitchFamily="1" charset="-122"/>
              </a:rPr>
              <a:t>、 </a:t>
            </a:r>
            <a:r>
              <a:rPr lang="en-US" altLang="zh-CN" sz="3400" b="1">
                <a:latin typeface="Times New Roman" panose="02020603050405020304" pitchFamily="2" charset="0"/>
                <a:ea typeface="宋体" panose="02010600030101010101" pitchFamily="2" charset="-122"/>
              </a:rPr>
              <a:t>L</a:t>
            </a:r>
            <a:r>
              <a:rPr lang="en-US" altLang="zh-CN" sz="3400" b="1" baseline="-25000">
                <a:latin typeface="Times New Roman" panose="02020603050405020304" pitchFamily="2" charset="0"/>
                <a:ea typeface="宋体" panose="02010600030101010101" pitchFamily="2" charset="-122"/>
              </a:rPr>
              <a:t>16</a:t>
            </a:r>
            <a:r>
              <a:rPr lang="en-US" altLang="zh-CN" sz="3400" b="1">
                <a:latin typeface="Times New Roman" panose="02020603050405020304" pitchFamily="2" charset="0"/>
                <a:ea typeface="宋体" panose="02010600030101010101" pitchFamily="2" charset="-122"/>
              </a:rPr>
              <a:t>(2</a:t>
            </a:r>
            <a:r>
              <a:rPr lang="en-US" altLang="zh-CN" sz="3400" b="1" baseline="30000">
                <a:latin typeface="Times New Roman" panose="02020603050405020304" pitchFamily="2" charset="0"/>
                <a:ea typeface="宋体" panose="02010600030101010101" pitchFamily="2" charset="-122"/>
              </a:rPr>
              <a:t>15</a:t>
            </a:r>
            <a:r>
              <a:rPr lang="en-US" altLang="zh-CN" sz="3400" b="1">
                <a:latin typeface="Times New Roman" panose="02020603050405020304" pitchFamily="2" charset="0"/>
                <a:ea typeface="宋体" panose="02010600030101010101" pitchFamily="2" charset="-122"/>
              </a:rPr>
              <a:t>)</a:t>
            </a:r>
            <a:endParaRPr lang="en-US" altLang="zh-CN" sz="3400" b="1">
              <a:latin typeface="Times New Roman" panose="02020603050405020304" pitchFamily="2" charset="0"/>
              <a:ea typeface="宋体" panose="02010600030101010101" pitchFamily="2" charset="-122"/>
            </a:endParaRPr>
          </a:p>
          <a:p>
            <a:pPr marL="812800" indent="-812800">
              <a:lnSpc>
                <a:spcPct val="110000"/>
              </a:lnSpc>
              <a:spcBef>
                <a:spcPct val="5000"/>
              </a:spcBef>
              <a:spcAft>
                <a:spcPct val="5000"/>
              </a:spcAft>
              <a:buClr>
                <a:schemeClr val="hlink"/>
              </a:buClr>
              <a:buFont typeface="Wingdings" panose="05000000000000000000" pitchFamily="2" charset="2"/>
              <a:buAutoNum type="circleNumDbPlain" startAt="2"/>
            </a:pPr>
            <a:r>
              <a:rPr lang="zh-CN" altLang="en-US" sz="3400" b="1">
                <a:latin typeface="Arial" panose="020B0604020202020204" pitchFamily="34" charset="0"/>
                <a:ea typeface="楷体_GB2312" pitchFamily="1" charset="-122"/>
              </a:rPr>
              <a:t>三水平正交表： </a:t>
            </a:r>
            <a:r>
              <a:rPr lang="en-US" altLang="zh-CN" sz="3400" b="1">
                <a:latin typeface="Times New Roman" panose="02020603050405020304" pitchFamily="2" charset="0"/>
                <a:ea typeface="宋体" panose="02010600030101010101" pitchFamily="2" charset="-122"/>
              </a:rPr>
              <a:t>L</a:t>
            </a:r>
            <a:r>
              <a:rPr lang="en-US" altLang="zh-CN" sz="3400" b="1" baseline="-25000">
                <a:latin typeface="Times New Roman" panose="02020603050405020304" pitchFamily="2" charset="0"/>
                <a:ea typeface="宋体" panose="02010600030101010101" pitchFamily="2" charset="-122"/>
              </a:rPr>
              <a:t>9</a:t>
            </a:r>
            <a:r>
              <a:rPr lang="en-US" altLang="zh-CN" sz="3400" b="1">
                <a:latin typeface="Times New Roman" panose="02020603050405020304" pitchFamily="2" charset="0"/>
                <a:ea typeface="宋体" panose="02010600030101010101" pitchFamily="2" charset="-122"/>
              </a:rPr>
              <a:t>(3</a:t>
            </a:r>
            <a:r>
              <a:rPr lang="en-US" altLang="zh-CN" sz="3400" b="1" baseline="30000">
                <a:latin typeface="Times New Roman" panose="02020603050405020304" pitchFamily="2" charset="0"/>
                <a:ea typeface="宋体" panose="02010600030101010101" pitchFamily="2" charset="-122"/>
              </a:rPr>
              <a:t>4</a:t>
            </a:r>
            <a:r>
              <a:rPr lang="en-US" altLang="zh-CN" sz="3400" b="1">
                <a:latin typeface="Times New Roman" panose="02020603050405020304" pitchFamily="2" charset="0"/>
                <a:ea typeface="宋体" panose="02010600030101010101" pitchFamily="2" charset="-122"/>
              </a:rPr>
              <a:t>)</a:t>
            </a:r>
            <a:r>
              <a:rPr lang="zh-CN" altLang="en-US" sz="3400" b="1">
                <a:latin typeface="Arial" panose="020B0604020202020204" pitchFamily="34" charset="0"/>
                <a:ea typeface="楷体_GB2312" pitchFamily="1" charset="-122"/>
              </a:rPr>
              <a:t>、 </a:t>
            </a:r>
            <a:r>
              <a:rPr lang="en-US" altLang="zh-CN" sz="3400" b="1">
                <a:latin typeface="Times New Roman" panose="02020603050405020304" pitchFamily="2" charset="0"/>
                <a:ea typeface="宋体" panose="02010600030101010101" pitchFamily="2" charset="-122"/>
              </a:rPr>
              <a:t>L</a:t>
            </a:r>
            <a:r>
              <a:rPr lang="en-US" altLang="zh-CN" sz="3400" b="1" baseline="-25000">
                <a:latin typeface="Times New Roman" panose="02020603050405020304" pitchFamily="2" charset="0"/>
                <a:ea typeface="宋体" panose="02010600030101010101" pitchFamily="2" charset="-122"/>
              </a:rPr>
              <a:t>18</a:t>
            </a:r>
            <a:r>
              <a:rPr lang="en-US" altLang="zh-CN" sz="3400" b="1">
                <a:latin typeface="Times New Roman" panose="02020603050405020304" pitchFamily="2" charset="0"/>
                <a:ea typeface="宋体" panose="02010600030101010101" pitchFamily="2" charset="-122"/>
              </a:rPr>
              <a:t>(3</a:t>
            </a:r>
            <a:r>
              <a:rPr lang="en-US" altLang="zh-CN" sz="3400" b="1" baseline="30000">
                <a:latin typeface="Times New Roman" panose="02020603050405020304" pitchFamily="2" charset="0"/>
                <a:ea typeface="宋体" panose="02010600030101010101" pitchFamily="2" charset="-122"/>
              </a:rPr>
              <a:t>7</a:t>
            </a:r>
            <a:r>
              <a:rPr lang="en-US" altLang="zh-CN" sz="3400" b="1">
                <a:latin typeface="Times New Roman" panose="02020603050405020304" pitchFamily="2" charset="0"/>
                <a:ea typeface="宋体" panose="02010600030101010101" pitchFamily="2" charset="-122"/>
              </a:rPr>
              <a:t>)</a:t>
            </a:r>
            <a:r>
              <a:rPr lang="zh-CN" altLang="en-US" sz="3400" b="1">
                <a:latin typeface="Arial" panose="020B0604020202020204" pitchFamily="34" charset="0"/>
                <a:ea typeface="楷体_GB2312" pitchFamily="1" charset="-122"/>
              </a:rPr>
              <a:t>、 </a:t>
            </a:r>
            <a:r>
              <a:rPr lang="en-US" altLang="zh-CN" sz="3400" b="1">
                <a:latin typeface="Times New Roman" panose="02020603050405020304" pitchFamily="2" charset="0"/>
                <a:ea typeface="宋体" panose="02010600030101010101" pitchFamily="2" charset="-122"/>
              </a:rPr>
              <a:t>L</a:t>
            </a:r>
            <a:r>
              <a:rPr lang="en-US" altLang="zh-CN" sz="3400" b="1" baseline="-25000">
                <a:latin typeface="Times New Roman" panose="02020603050405020304" pitchFamily="2" charset="0"/>
                <a:ea typeface="宋体" panose="02010600030101010101" pitchFamily="2" charset="-122"/>
              </a:rPr>
              <a:t>27</a:t>
            </a:r>
            <a:r>
              <a:rPr lang="en-US" altLang="zh-CN" sz="3400" b="1">
                <a:latin typeface="Times New Roman" panose="02020603050405020304" pitchFamily="2" charset="0"/>
                <a:ea typeface="宋体" panose="02010600030101010101" pitchFamily="2" charset="-122"/>
              </a:rPr>
              <a:t>(3</a:t>
            </a:r>
            <a:r>
              <a:rPr lang="en-US" altLang="zh-CN" sz="3400" b="1" baseline="30000">
                <a:latin typeface="Times New Roman" panose="02020603050405020304" pitchFamily="2" charset="0"/>
                <a:ea typeface="宋体" panose="02010600030101010101" pitchFamily="2" charset="-122"/>
              </a:rPr>
              <a:t>13</a:t>
            </a:r>
            <a:r>
              <a:rPr lang="en-US" altLang="zh-CN" sz="3400" b="1">
                <a:latin typeface="Times New Roman" panose="02020603050405020304" pitchFamily="2" charset="0"/>
                <a:ea typeface="宋体" panose="02010600030101010101" pitchFamily="2" charset="-122"/>
              </a:rPr>
              <a:t>) </a:t>
            </a:r>
            <a:endParaRPr lang="en-US" altLang="zh-CN" sz="3400" b="1">
              <a:latin typeface="Times New Roman" panose="02020603050405020304" pitchFamily="2" charset="0"/>
              <a:ea typeface="宋体" panose="02010600030101010101" pitchFamily="2" charset="-122"/>
            </a:endParaRPr>
          </a:p>
          <a:p>
            <a:pPr marL="812800" indent="-812800">
              <a:lnSpc>
                <a:spcPct val="110000"/>
              </a:lnSpc>
              <a:spcBef>
                <a:spcPct val="5000"/>
              </a:spcBef>
              <a:spcAft>
                <a:spcPct val="5000"/>
              </a:spcAft>
              <a:buClr>
                <a:schemeClr val="hlink"/>
              </a:buClr>
              <a:buFont typeface="Wingdings" panose="05000000000000000000" pitchFamily="2" charset="2"/>
              <a:buAutoNum type="circleNumDbPlain" startAt="2"/>
            </a:pPr>
            <a:r>
              <a:rPr lang="zh-CN" altLang="en-US" sz="3400" b="1">
                <a:latin typeface="Arial" panose="020B0604020202020204" pitchFamily="34" charset="0"/>
                <a:ea typeface="楷体_GB2312" pitchFamily="1" charset="-122"/>
              </a:rPr>
              <a:t>四水平正交表： </a:t>
            </a:r>
            <a:r>
              <a:rPr lang="en-US" altLang="zh-CN" sz="3400" b="1">
                <a:latin typeface="Times New Roman" panose="02020603050405020304" pitchFamily="2" charset="0"/>
                <a:ea typeface="宋体" panose="02010600030101010101" pitchFamily="2" charset="-122"/>
              </a:rPr>
              <a:t>L</a:t>
            </a:r>
            <a:r>
              <a:rPr lang="en-US" altLang="zh-CN" sz="3400" b="1" baseline="-25000">
                <a:latin typeface="Times New Roman" panose="02020603050405020304" pitchFamily="2" charset="0"/>
                <a:ea typeface="宋体" panose="02010600030101010101" pitchFamily="2" charset="-122"/>
              </a:rPr>
              <a:t>16</a:t>
            </a:r>
            <a:r>
              <a:rPr lang="en-US" altLang="zh-CN" sz="3400" b="1">
                <a:latin typeface="Times New Roman" panose="02020603050405020304" pitchFamily="2" charset="0"/>
                <a:ea typeface="宋体" panose="02010600030101010101" pitchFamily="2" charset="-122"/>
              </a:rPr>
              <a:t>(4</a:t>
            </a:r>
            <a:r>
              <a:rPr lang="en-US" altLang="zh-CN" sz="3400" b="1" baseline="30000">
                <a:latin typeface="Times New Roman" panose="02020603050405020304" pitchFamily="2" charset="0"/>
                <a:ea typeface="宋体" panose="02010600030101010101" pitchFamily="2" charset="-122"/>
              </a:rPr>
              <a:t>5</a:t>
            </a:r>
            <a:r>
              <a:rPr lang="en-US" altLang="zh-CN" sz="3400" b="1">
                <a:latin typeface="Times New Roman" panose="02020603050405020304" pitchFamily="2" charset="0"/>
                <a:ea typeface="宋体" panose="02010600030101010101" pitchFamily="2" charset="-122"/>
              </a:rPr>
              <a:t>)</a:t>
            </a:r>
            <a:endParaRPr lang="en-US" altLang="zh-CN" sz="3400" b="1">
              <a:latin typeface="Times New Roman" panose="02020603050405020304" pitchFamily="2" charset="0"/>
              <a:ea typeface="宋体" panose="02010600030101010101" pitchFamily="2" charset="-122"/>
            </a:endParaRPr>
          </a:p>
          <a:p>
            <a:pPr marL="812800" indent="-812800">
              <a:lnSpc>
                <a:spcPct val="110000"/>
              </a:lnSpc>
              <a:spcBef>
                <a:spcPct val="5000"/>
              </a:spcBef>
              <a:spcAft>
                <a:spcPct val="5000"/>
              </a:spcAft>
              <a:buClr>
                <a:schemeClr val="hlink"/>
              </a:buClr>
              <a:buFont typeface="Wingdings" panose="05000000000000000000" pitchFamily="2" charset="2"/>
              <a:buAutoNum type="circleNumDbPlain" startAt="2"/>
            </a:pPr>
            <a:r>
              <a:rPr lang="zh-CN" altLang="en-US" sz="3400" b="1">
                <a:latin typeface="Arial" panose="020B0604020202020204" pitchFamily="34" charset="0"/>
                <a:ea typeface="楷体_GB2312" pitchFamily="1" charset="-122"/>
              </a:rPr>
              <a:t>五水平正交表： </a:t>
            </a:r>
            <a:r>
              <a:rPr lang="en-US" altLang="zh-CN" sz="3400" b="1">
                <a:latin typeface="Times New Roman" panose="02020603050405020304" pitchFamily="2" charset="0"/>
                <a:ea typeface="宋体" panose="02010600030101010101" pitchFamily="2" charset="-122"/>
              </a:rPr>
              <a:t>L</a:t>
            </a:r>
            <a:r>
              <a:rPr lang="en-US" altLang="zh-CN" sz="3400" b="1" baseline="-25000">
                <a:latin typeface="Times New Roman" panose="02020603050405020304" pitchFamily="2" charset="0"/>
                <a:ea typeface="宋体" panose="02010600030101010101" pitchFamily="2" charset="-122"/>
              </a:rPr>
              <a:t>25</a:t>
            </a:r>
            <a:r>
              <a:rPr lang="en-US" altLang="zh-CN" sz="3400" b="1">
                <a:latin typeface="Times New Roman" panose="02020603050405020304" pitchFamily="2" charset="0"/>
                <a:ea typeface="宋体" panose="02010600030101010101" pitchFamily="2" charset="-122"/>
              </a:rPr>
              <a:t>(5</a:t>
            </a:r>
            <a:r>
              <a:rPr lang="en-US" altLang="zh-CN" sz="3400" b="1" baseline="30000">
                <a:latin typeface="Times New Roman" panose="02020603050405020304" pitchFamily="2" charset="0"/>
                <a:ea typeface="宋体" panose="02010600030101010101" pitchFamily="2" charset="-122"/>
              </a:rPr>
              <a:t>6</a:t>
            </a:r>
            <a:r>
              <a:rPr lang="en-US" altLang="zh-CN" sz="3400" b="1">
                <a:latin typeface="Times New Roman" panose="02020603050405020304" pitchFamily="2" charset="0"/>
                <a:ea typeface="宋体" panose="02010600030101010101" pitchFamily="2" charset="-122"/>
              </a:rPr>
              <a:t>)</a:t>
            </a:r>
            <a:endParaRPr lang="en-US" altLang="zh-CN" sz="3400" b="1">
              <a:latin typeface="Times New Roman" panose="02020603050405020304" pitchFamily="2" charset="0"/>
              <a:ea typeface="宋体" panose="02010600030101010101" pitchFamily="2" charset="-122"/>
            </a:endParaRPr>
          </a:p>
          <a:p>
            <a:pPr marL="812800" indent="-812800">
              <a:lnSpc>
                <a:spcPct val="110000"/>
              </a:lnSpc>
              <a:spcBef>
                <a:spcPct val="5000"/>
              </a:spcBef>
              <a:spcAft>
                <a:spcPct val="5000"/>
              </a:spcAft>
              <a:buClr>
                <a:schemeClr val="hlink"/>
              </a:buClr>
              <a:buFont typeface="Wingdings" panose="05000000000000000000" pitchFamily="2" charset="2"/>
              <a:buAutoNum type="circleNumDbPlain" startAt="2"/>
            </a:pPr>
            <a:r>
              <a:rPr lang="zh-CN" altLang="en-US" sz="3400" b="1">
                <a:latin typeface="Arial" panose="020B0604020202020204" pitchFamily="34" charset="0"/>
                <a:ea typeface="楷体_GB2312" pitchFamily="1" charset="-122"/>
              </a:rPr>
              <a:t>混合水平正交表：</a:t>
            </a:r>
            <a:r>
              <a:rPr lang="en-US" altLang="zh-CN" sz="3400" b="1">
                <a:latin typeface="Times New Roman" panose="02020603050405020304" pitchFamily="2" charset="0"/>
                <a:ea typeface="宋体" panose="02010600030101010101" pitchFamily="2" charset="-122"/>
              </a:rPr>
              <a:t>L</a:t>
            </a:r>
            <a:r>
              <a:rPr lang="en-US" altLang="zh-CN" sz="3400" b="1" baseline="-25000">
                <a:latin typeface="Times New Roman" panose="02020603050405020304" pitchFamily="2" charset="0"/>
                <a:ea typeface="宋体" panose="02010600030101010101" pitchFamily="2" charset="-122"/>
              </a:rPr>
              <a:t>18</a:t>
            </a:r>
            <a:r>
              <a:rPr lang="en-US" altLang="zh-CN" sz="3400" b="1">
                <a:latin typeface="Times New Roman" panose="02020603050405020304" pitchFamily="2" charset="0"/>
                <a:ea typeface="宋体" panose="02010600030101010101" pitchFamily="2" charset="-122"/>
              </a:rPr>
              <a:t>(2×3</a:t>
            </a:r>
            <a:r>
              <a:rPr lang="en-US" altLang="zh-CN" sz="3400" b="1" baseline="30000">
                <a:latin typeface="Times New Roman" panose="02020603050405020304" pitchFamily="2" charset="0"/>
                <a:ea typeface="宋体" panose="02010600030101010101" pitchFamily="2" charset="-122"/>
              </a:rPr>
              <a:t>7</a:t>
            </a:r>
            <a:r>
              <a:rPr lang="en-US" altLang="zh-CN" sz="3400" b="1">
                <a:latin typeface="Times New Roman" panose="02020603050405020304" pitchFamily="2" charset="0"/>
                <a:ea typeface="宋体" panose="02010600030101010101" pitchFamily="2" charset="-122"/>
              </a:rPr>
              <a:t>)</a:t>
            </a:r>
            <a:endParaRPr lang="en-US" altLang="zh-CN" sz="3400" b="1">
              <a:latin typeface="Times New Roman" panose="02020603050405020304" pitchFamily="2" charset="0"/>
              <a:ea typeface="宋体" panose="02010600030101010101" pitchFamily="2" charset="-122"/>
            </a:endParaRPr>
          </a:p>
        </p:txBody>
      </p:sp>
      <p:sp>
        <p:nvSpPr>
          <p:cNvPr id="15363" name="标题 57347"/>
          <p:cNvSpPr>
            <a:spLocks noGrp="1" noRot="1"/>
          </p:cNvSpPr>
          <p:nvPr>
            <p:ph type="title"/>
          </p:nvPr>
        </p:nvSpPr>
        <p:spPr>
          <a:xfrm>
            <a:off x="266065" y="174308"/>
            <a:ext cx="8540750" cy="1143000"/>
          </a:xfrm>
        </p:spPr>
        <p:txBody>
          <a:bodyPr anchor="ctr"/>
          <a:p>
            <a:pPr algn="l"/>
            <a:r>
              <a:rPr lang="en-US" altLang="zh-CN" spc="200">
                <a:solidFill>
                  <a:srgbClr val="C00000"/>
                </a:solidFill>
                <a:uFillTx/>
                <a:latin typeface="Arial" panose="020B0604020202020204" pitchFamily="34" charset="0"/>
                <a:ea typeface="微软雅黑" panose="020B0503020204020204" charset="-122"/>
                <a:sym typeface="+mn-ea"/>
              </a:rPr>
              <a:t>2. 测试步骤</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466">
                                            <p:txEl>
                                              <p:pRg st="0" end="0"/>
                                            </p:txEl>
                                          </p:spTgt>
                                        </p:tgtEl>
                                        <p:attrNameLst>
                                          <p:attrName>style.visibility</p:attrName>
                                        </p:attrNameLst>
                                      </p:cBhvr>
                                      <p:to>
                                        <p:strVal val="visible"/>
                                      </p:to>
                                    </p:set>
                                    <p:animEffect transition="in" filter="blinds(horizontal)">
                                      <p:cBhvr>
                                        <p:cTn id="7" dur="500"/>
                                        <p:tgtEl>
                                          <p:spTgt spid="624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466">
                                            <p:txEl>
                                              <p:pRg st="1" end="1"/>
                                            </p:txEl>
                                          </p:spTgt>
                                        </p:tgtEl>
                                        <p:attrNameLst>
                                          <p:attrName>style.visibility</p:attrName>
                                        </p:attrNameLst>
                                      </p:cBhvr>
                                      <p:to>
                                        <p:strVal val="visible"/>
                                      </p:to>
                                    </p:set>
                                    <p:animEffect transition="in" filter="blinds(horizontal)">
                                      <p:cBhvr>
                                        <p:cTn id="12" dur="500"/>
                                        <p:tgtEl>
                                          <p:spTgt spid="624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2466">
                                            <p:txEl>
                                              <p:pRg st="2" end="2"/>
                                            </p:txEl>
                                          </p:spTgt>
                                        </p:tgtEl>
                                        <p:attrNameLst>
                                          <p:attrName>style.visibility</p:attrName>
                                        </p:attrNameLst>
                                      </p:cBhvr>
                                      <p:to>
                                        <p:strVal val="visible"/>
                                      </p:to>
                                    </p:set>
                                    <p:animEffect transition="in" filter="blinds(horizontal)">
                                      <p:cBhvr>
                                        <p:cTn id="17" dur="500"/>
                                        <p:tgtEl>
                                          <p:spTgt spid="6246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2466">
                                            <p:txEl>
                                              <p:pRg st="3" end="3"/>
                                            </p:txEl>
                                          </p:spTgt>
                                        </p:tgtEl>
                                        <p:attrNameLst>
                                          <p:attrName>style.visibility</p:attrName>
                                        </p:attrNameLst>
                                      </p:cBhvr>
                                      <p:to>
                                        <p:strVal val="visible"/>
                                      </p:to>
                                    </p:set>
                                    <p:animEffect transition="in" filter="blinds(horizontal)">
                                      <p:cBhvr>
                                        <p:cTn id="22" dur="500"/>
                                        <p:tgtEl>
                                          <p:spTgt spid="6246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2466">
                                            <p:txEl>
                                              <p:pRg st="4" end="4"/>
                                            </p:txEl>
                                          </p:spTgt>
                                        </p:tgtEl>
                                        <p:attrNameLst>
                                          <p:attrName>style.visibility</p:attrName>
                                        </p:attrNameLst>
                                      </p:cBhvr>
                                      <p:to>
                                        <p:strVal val="visible"/>
                                      </p:to>
                                    </p:set>
                                    <p:animEffect transition="in" filter="blinds(horizontal)">
                                      <p:cBhvr>
                                        <p:cTn id="27" dur="500"/>
                                        <p:tgtEl>
                                          <p:spTgt spid="6246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2466">
                                            <p:txEl>
                                              <p:pRg st="5" end="5"/>
                                            </p:txEl>
                                          </p:spTgt>
                                        </p:tgtEl>
                                        <p:attrNameLst>
                                          <p:attrName>style.visibility</p:attrName>
                                        </p:attrNameLst>
                                      </p:cBhvr>
                                      <p:to>
                                        <p:strVal val="visible"/>
                                      </p:to>
                                    </p:set>
                                    <p:animEffect transition="in" filter="blinds(horizontal)">
                                      <p:cBhvr>
                                        <p:cTn id="32" dur="500"/>
                                        <p:tgtEl>
                                          <p:spTgt spid="6246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矩形 63489"/>
          <p:cNvSpPr>
            <a:spLocks noRot="1"/>
          </p:cNvSpPr>
          <p:nvPr/>
        </p:nvSpPr>
        <p:spPr>
          <a:xfrm>
            <a:off x="323850" y="1125538"/>
            <a:ext cx="8424863" cy="5400675"/>
          </a:xfrm>
          <a:prstGeom prst="rect">
            <a:avLst/>
          </a:prstGeom>
          <a:noFill/>
          <a:ln w="9525">
            <a:noFill/>
          </a:ln>
        </p:spPr>
        <p:txBody>
          <a:bodyPr anchor="t"/>
          <a:p>
            <a:pPr marL="812800" indent="-812800">
              <a:lnSpc>
                <a:spcPct val="110000"/>
              </a:lnSpc>
              <a:spcBef>
                <a:spcPct val="5000"/>
              </a:spcBef>
              <a:spcAft>
                <a:spcPct val="5000"/>
              </a:spcAft>
              <a:buClr>
                <a:schemeClr val="hlink"/>
              </a:buClr>
              <a:buSzPct val="70000"/>
              <a:buFont typeface="Wingdings" panose="05000000000000000000" pitchFamily="2" charset="2"/>
              <a:buNone/>
            </a:pPr>
            <a:r>
              <a:rPr lang="en-US" altLang="zh-CN" sz="4000" b="1" dirty="0">
                <a:solidFill>
                  <a:srgbClr val="FF3300"/>
                </a:solidFill>
                <a:ea typeface="华文行楷" panose="02010800040101010101" pitchFamily="2" charset="-122"/>
                <a:sym typeface="+mn-ea"/>
              </a:rPr>
              <a:t>(3) </a:t>
            </a:r>
            <a:r>
              <a:rPr lang="zh-CN" altLang="en-US" sz="4000" b="1" dirty="0">
                <a:solidFill>
                  <a:srgbClr val="FF3300"/>
                </a:solidFill>
                <a:ea typeface="华文行楷" panose="02010800040101010101" pitchFamily="2" charset="-122"/>
                <a:sym typeface="+mn-ea"/>
              </a:rPr>
              <a:t>利用正交表构造测试数据集</a:t>
            </a:r>
            <a:r>
              <a:rPr lang="en-US" altLang="zh-CN" sz="4000" b="1" dirty="0">
                <a:solidFill>
                  <a:srgbClr val="FF3300"/>
                </a:solidFill>
                <a:ea typeface="华文行楷" panose="02010800040101010101" pitchFamily="2" charset="-122"/>
                <a:sym typeface="+mn-ea"/>
              </a:rPr>
              <a:t>-</a:t>
            </a:r>
            <a:r>
              <a:rPr lang="zh-CN" altLang="en-US" sz="4000" b="1" dirty="0">
                <a:solidFill>
                  <a:srgbClr val="FF3300"/>
                </a:solidFill>
                <a:ea typeface="华文行楷" panose="02010800040101010101" pitchFamily="2" charset="-122"/>
                <a:sym typeface="+mn-ea"/>
              </a:rPr>
              <a:t>分类</a:t>
            </a:r>
            <a:endParaRPr lang="zh-CN" altLang="en-US" sz="3600" b="1">
              <a:latin typeface="Arial" panose="020B0604020202020204" pitchFamily="34" charset="0"/>
              <a:ea typeface="楷体_GB2312" pitchFamily="1" charset="-122"/>
            </a:endParaRPr>
          </a:p>
          <a:p>
            <a:pPr marL="812800" indent="-812800">
              <a:lnSpc>
                <a:spcPct val="110000"/>
              </a:lnSpc>
              <a:spcBef>
                <a:spcPct val="5000"/>
              </a:spcBef>
              <a:spcAft>
                <a:spcPct val="5000"/>
              </a:spcAft>
              <a:buClr>
                <a:schemeClr val="hlink"/>
              </a:buClr>
              <a:buFont typeface="Wingdings" panose="05000000000000000000" pitchFamily="2" charset="2"/>
              <a:buAutoNum type="circleNumDbPlain"/>
            </a:pPr>
            <a:r>
              <a:rPr lang="zh-CN" altLang="en-US" sz="3600" b="1">
                <a:latin typeface="Arial" panose="020B0604020202020204" pitchFamily="34" charset="0"/>
                <a:ea typeface="楷体_GB2312" pitchFamily="1" charset="-122"/>
              </a:rPr>
              <a:t>完全正交表：行数</a:t>
            </a:r>
            <a:r>
              <a:rPr lang="en-US" altLang="zh-CN" sz="3600" b="1" i="1">
                <a:latin typeface="Times New Roman" panose="02020603050405020304" pitchFamily="2" charset="0"/>
                <a:ea typeface="宋体" panose="02010600030101010101" pitchFamily="2" charset="-122"/>
              </a:rPr>
              <a:t>n</a:t>
            </a:r>
            <a:r>
              <a:rPr lang="zh-CN" altLang="en-US" sz="3600" b="1">
                <a:latin typeface="Arial" panose="020B0604020202020204" pitchFamily="34" charset="0"/>
                <a:ea typeface="楷体_GB2312" pitchFamily="1" charset="-122"/>
              </a:rPr>
              <a:t>、列数</a:t>
            </a:r>
            <a:r>
              <a:rPr lang="en-US" altLang="zh-CN" sz="3600" b="1" i="1">
                <a:latin typeface="Times New Roman" panose="02020603050405020304" pitchFamily="2" charset="0"/>
                <a:ea typeface="宋体" panose="02010600030101010101" pitchFamily="2" charset="-122"/>
              </a:rPr>
              <a:t>p</a:t>
            </a:r>
            <a:r>
              <a:rPr lang="zh-CN" altLang="en-US" sz="3600" b="1">
                <a:latin typeface="Arial" panose="020B0604020202020204" pitchFamily="34" charset="0"/>
                <a:ea typeface="楷体_GB2312" pitchFamily="1" charset="-122"/>
              </a:rPr>
              <a:t>和水平</a:t>
            </a:r>
            <a:r>
              <a:rPr lang="en-US" altLang="zh-CN" sz="3600" b="1" i="1">
                <a:latin typeface="Times New Roman" panose="02020603050405020304" pitchFamily="2" charset="0"/>
                <a:ea typeface="宋体" panose="02010600030101010101" pitchFamily="2" charset="-122"/>
              </a:rPr>
              <a:t>q</a:t>
            </a:r>
            <a:r>
              <a:rPr lang="zh-CN" altLang="en-US" sz="3600" b="1">
                <a:latin typeface="Arial" panose="020B0604020202020204" pitchFamily="34" charset="0"/>
                <a:ea typeface="楷体_GB2312" pitchFamily="1" charset="-122"/>
              </a:rPr>
              <a:t>之间满足以下关系</a:t>
            </a:r>
            <a:endParaRPr lang="zh-CN" altLang="en-US" sz="3600" b="1">
              <a:latin typeface="Arial" panose="020B0604020202020204" pitchFamily="34" charset="0"/>
              <a:ea typeface="楷体_GB2312" pitchFamily="1" charset="-122"/>
            </a:endParaRPr>
          </a:p>
          <a:p>
            <a:pPr marL="812800" indent="-812800">
              <a:lnSpc>
                <a:spcPct val="110000"/>
              </a:lnSpc>
              <a:spcBef>
                <a:spcPct val="5000"/>
              </a:spcBef>
              <a:spcAft>
                <a:spcPct val="5000"/>
              </a:spcAft>
              <a:buClr>
                <a:schemeClr val="hlink"/>
              </a:buClr>
              <a:buFont typeface="Wingdings" panose="05000000000000000000" pitchFamily="2" charset="2"/>
              <a:buAutoNum type="circleNumDbPlain"/>
            </a:pPr>
            <a:endParaRPr lang="zh-CN" altLang="en-US" sz="3600" b="1">
              <a:latin typeface="Arial" panose="020B0604020202020204" pitchFamily="34" charset="0"/>
              <a:ea typeface="楷体_GB2312" pitchFamily="1" charset="-122"/>
            </a:endParaRPr>
          </a:p>
          <a:p>
            <a:pPr marL="812800" indent="-812800">
              <a:lnSpc>
                <a:spcPct val="110000"/>
              </a:lnSpc>
              <a:spcBef>
                <a:spcPct val="5000"/>
              </a:spcBef>
              <a:spcAft>
                <a:spcPct val="5000"/>
              </a:spcAft>
              <a:buClr>
                <a:schemeClr val="hlink"/>
              </a:buClr>
              <a:buFont typeface="Wingdings" panose="05000000000000000000" pitchFamily="2" charset="2"/>
              <a:buAutoNum type="circleNumDbPlain"/>
            </a:pPr>
            <a:endParaRPr lang="zh-CN" altLang="en-US" sz="3600" b="1">
              <a:latin typeface="Arial" panose="020B0604020202020204" pitchFamily="34" charset="0"/>
              <a:ea typeface="楷体_GB2312" pitchFamily="1" charset="-122"/>
            </a:endParaRPr>
          </a:p>
          <a:p>
            <a:pPr marL="812800" indent="-812800">
              <a:lnSpc>
                <a:spcPct val="110000"/>
              </a:lnSpc>
              <a:spcBef>
                <a:spcPct val="5000"/>
              </a:spcBef>
              <a:spcAft>
                <a:spcPct val="5000"/>
              </a:spcAft>
              <a:buClr>
                <a:schemeClr val="hlink"/>
              </a:buClr>
              <a:buFont typeface="Wingdings" panose="05000000000000000000" pitchFamily="2" charset="2"/>
              <a:buAutoNum type="circleNumDbPlain" startAt="2"/>
            </a:pPr>
            <a:r>
              <a:rPr lang="zh-CN" altLang="en-US" sz="3600" b="1">
                <a:latin typeface="Arial" panose="020B0604020202020204" pitchFamily="34" charset="0"/>
                <a:ea typeface="楷体_GB2312" pitchFamily="1" charset="-122"/>
              </a:rPr>
              <a:t>其他类型正交表</a:t>
            </a:r>
            <a:endParaRPr lang="zh-CN" altLang="en-US" sz="3600" b="1">
              <a:latin typeface="Arial" panose="020B0604020202020204" pitchFamily="34" charset="0"/>
              <a:ea typeface="楷体_GB2312" pitchFamily="1" charset="-122"/>
            </a:endParaRPr>
          </a:p>
        </p:txBody>
      </p:sp>
      <p:graphicFrame>
        <p:nvGraphicFramePr>
          <p:cNvPr id="63492" name="对象 63491"/>
          <p:cNvGraphicFramePr>
            <a:graphicFrameLocks noChangeAspect="1"/>
          </p:cNvGraphicFramePr>
          <p:nvPr/>
        </p:nvGraphicFramePr>
        <p:xfrm>
          <a:off x="1474788" y="3429000"/>
          <a:ext cx="2952750" cy="649288"/>
        </p:xfrm>
        <a:graphic>
          <a:graphicData uri="http://schemas.openxmlformats.org/presentationml/2006/ole">
            <mc:AlternateContent xmlns:mc="http://schemas.openxmlformats.org/markup-compatibility/2006">
              <mc:Choice xmlns:v="urn:schemas-microsoft-com:vml" Requires="v">
                <p:oleObj spid="_x0000_s3080" name="" r:id="rId1" imgW="1052195" imgH="231140" progId="Equation.3">
                  <p:embed/>
                </p:oleObj>
              </mc:Choice>
              <mc:Fallback>
                <p:oleObj name="" r:id="rId1" imgW="1052195" imgH="231140" progId="Equation.3">
                  <p:embed/>
                  <p:pic>
                    <p:nvPicPr>
                      <p:cNvPr id="0" name="图片 3079"/>
                      <p:cNvPicPr/>
                      <p:nvPr/>
                    </p:nvPicPr>
                    <p:blipFill>
                      <a:blip r:embed="rId2"/>
                      <a:stretch>
                        <a:fillRect/>
                      </a:stretch>
                    </p:blipFill>
                    <p:spPr>
                      <a:xfrm>
                        <a:off x="1474788" y="3429000"/>
                        <a:ext cx="2952750" cy="649288"/>
                      </a:xfrm>
                      <a:prstGeom prst="rect">
                        <a:avLst/>
                      </a:prstGeom>
                      <a:solidFill>
                        <a:schemeClr val="accent1"/>
                      </a:solidFill>
                      <a:ln w="38100">
                        <a:noFill/>
                        <a:miter/>
                      </a:ln>
                    </p:spPr>
                  </p:pic>
                </p:oleObj>
              </mc:Fallback>
            </mc:AlternateContent>
          </a:graphicData>
        </a:graphic>
      </p:graphicFrame>
      <p:graphicFrame>
        <p:nvGraphicFramePr>
          <p:cNvPr id="63493" name="对象 63492"/>
          <p:cNvGraphicFramePr>
            <a:graphicFrameLocks noChangeAspect="1"/>
          </p:cNvGraphicFramePr>
          <p:nvPr/>
        </p:nvGraphicFramePr>
        <p:xfrm>
          <a:off x="5076825" y="3284538"/>
          <a:ext cx="1511300" cy="1055687"/>
        </p:xfrm>
        <a:graphic>
          <a:graphicData uri="http://schemas.openxmlformats.org/presentationml/2006/ole">
            <mc:AlternateContent xmlns:mc="http://schemas.openxmlformats.org/markup-compatibility/2006">
              <mc:Choice xmlns:v="urn:schemas-microsoft-com:vml" Requires="v">
                <p:oleObj spid="_x0000_s3079" name="" r:id="rId3" imgW="603250" imgH="423545" progId="Equation.3">
                  <p:embed/>
                </p:oleObj>
              </mc:Choice>
              <mc:Fallback>
                <p:oleObj name="" r:id="rId3" imgW="603250" imgH="423545" progId="Equation.3">
                  <p:embed/>
                  <p:pic>
                    <p:nvPicPr>
                      <p:cNvPr id="0" name="图片 3078"/>
                      <p:cNvPicPr/>
                      <p:nvPr/>
                    </p:nvPicPr>
                    <p:blipFill>
                      <a:blip r:embed="rId4"/>
                      <a:stretch>
                        <a:fillRect/>
                      </a:stretch>
                    </p:blipFill>
                    <p:spPr>
                      <a:xfrm>
                        <a:off x="5076825" y="3284538"/>
                        <a:ext cx="1511300" cy="1055687"/>
                      </a:xfrm>
                      <a:prstGeom prst="rect">
                        <a:avLst/>
                      </a:prstGeom>
                      <a:solidFill>
                        <a:schemeClr val="accent1"/>
                      </a:solidFill>
                      <a:ln w="38100">
                        <a:noFill/>
                        <a:miter/>
                      </a:ln>
                    </p:spPr>
                  </p:pic>
                </p:oleObj>
              </mc:Fallback>
            </mc:AlternateContent>
          </a:graphicData>
        </a:graphic>
      </p:graphicFrame>
      <p:sp>
        <p:nvSpPr>
          <p:cNvPr id="21509" name="矩形 63493"/>
          <p:cNvSpPr/>
          <p:nvPr/>
        </p:nvSpPr>
        <p:spPr>
          <a:xfrm>
            <a:off x="0" y="2982913"/>
            <a:ext cx="9144000" cy="0"/>
          </a:xfrm>
          <a:prstGeom prst="rect">
            <a:avLst/>
          </a:prstGeom>
          <a:no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21510" name="矩形 63494"/>
          <p:cNvSpPr/>
          <p:nvPr/>
        </p:nvSpPr>
        <p:spPr>
          <a:xfrm>
            <a:off x="0" y="3211513"/>
            <a:ext cx="247650" cy="244475"/>
          </a:xfrm>
          <a:prstGeom prst="rect">
            <a:avLst/>
          </a:prstGeom>
          <a:noFill/>
          <a:ln w="9525">
            <a:noFill/>
          </a:ln>
        </p:spPr>
        <p:txBody>
          <a:bodyPr wrap="none" anchor="ctr">
            <a:spAutoFit/>
          </a:bodyPr>
          <a:p>
            <a:r>
              <a:rPr lang="en-US" altLang="zh-CN" sz="1000">
                <a:latin typeface="Times New Roman" panose="02020603050405020304" pitchFamily="2" charset="0"/>
                <a:ea typeface="宋体" panose="02010600030101010101" pitchFamily="2" charset="-122"/>
                <a:cs typeface="Times New Roman" panose="02020603050405020304" pitchFamily="2" charset="0"/>
              </a:rPr>
              <a:t>  </a:t>
            </a:r>
            <a:endParaRPr lang="en-US" altLang="zh-CN">
              <a:latin typeface="Arial" panose="020B0604020202020204" pitchFamily="34" charset="0"/>
              <a:ea typeface="宋体" panose="02010600030101010101" pitchFamily="2" charset="-122"/>
            </a:endParaRPr>
          </a:p>
        </p:txBody>
      </p:sp>
      <p:sp>
        <p:nvSpPr>
          <p:cNvPr id="15363" name="标题 57347"/>
          <p:cNvSpPr>
            <a:spLocks noGrp="1" noRot="1"/>
          </p:cNvSpPr>
          <p:nvPr>
            <p:ph type="title"/>
          </p:nvPr>
        </p:nvSpPr>
        <p:spPr>
          <a:xfrm>
            <a:off x="266065" y="174308"/>
            <a:ext cx="8540750" cy="1143000"/>
          </a:xfrm>
        </p:spPr>
        <p:txBody>
          <a:bodyPr anchor="ctr"/>
          <a:p>
            <a:pPr algn="l"/>
            <a:r>
              <a:rPr lang="en-US" altLang="zh-CN" spc="200">
                <a:solidFill>
                  <a:srgbClr val="C00000"/>
                </a:solidFill>
                <a:uFillTx/>
                <a:latin typeface="Arial" panose="020B0604020202020204" pitchFamily="34" charset="0"/>
                <a:ea typeface="微软雅黑" panose="020B0503020204020204" charset="-122"/>
                <a:sym typeface="+mn-ea"/>
              </a:rPr>
              <a:t>2. 测试步骤</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3490">
                                            <p:txEl>
                                              <p:pRg st="1" end="1"/>
                                            </p:txEl>
                                          </p:spTgt>
                                        </p:tgtEl>
                                        <p:attrNameLst>
                                          <p:attrName>style.visibility</p:attrName>
                                        </p:attrNameLst>
                                      </p:cBhvr>
                                      <p:to>
                                        <p:strVal val="visible"/>
                                      </p:to>
                                    </p:set>
                                    <p:animEffect transition="in" filter="blinds(horizontal)">
                                      <p:cBhvr>
                                        <p:cTn id="7" dur="500"/>
                                        <p:tgtEl>
                                          <p:spTgt spid="6349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3492"/>
                                        </p:tgtEl>
                                        <p:attrNameLst>
                                          <p:attrName>style.visibility</p:attrName>
                                        </p:attrNameLst>
                                      </p:cBhvr>
                                      <p:to>
                                        <p:strVal val="visible"/>
                                      </p:to>
                                    </p:set>
                                    <p:animEffect transition="in" filter="wipe(left)">
                                      <p:cBhvr>
                                        <p:cTn id="12" dur="500"/>
                                        <p:tgtEl>
                                          <p:spTgt spid="6349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63493"/>
                                        </p:tgtEl>
                                        <p:attrNameLst>
                                          <p:attrName>style.visibility</p:attrName>
                                        </p:attrNameLst>
                                      </p:cBhvr>
                                      <p:to>
                                        <p:strVal val="visible"/>
                                      </p:to>
                                    </p:set>
                                    <p:animEffect transition="in" filter="wipe(left)">
                                      <p:cBhvr>
                                        <p:cTn id="16" dur="500"/>
                                        <p:tgtEl>
                                          <p:spTgt spid="6349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63490">
                                            <p:txEl>
                                              <p:pRg st="4" end="4"/>
                                            </p:txEl>
                                          </p:spTgt>
                                        </p:tgtEl>
                                        <p:attrNameLst>
                                          <p:attrName>style.visibility</p:attrName>
                                        </p:attrNameLst>
                                      </p:cBhvr>
                                      <p:to>
                                        <p:strVal val="visible"/>
                                      </p:to>
                                    </p:set>
                                    <p:animEffect transition="in" filter="blinds(horizontal)">
                                      <p:cBhvr>
                                        <p:cTn id="21" dur="500"/>
                                        <p:tgtEl>
                                          <p:spTgt spid="6349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矩形 64513"/>
          <p:cNvSpPr>
            <a:spLocks noRot="1"/>
          </p:cNvSpPr>
          <p:nvPr/>
        </p:nvSpPr>
        <p:spPr>
          <a:xfrm>
            <a:off x="323850" y="1127125"/>
            <a:ext cx="8569325" cy="5256213"/>
          </a:xfrm>
          <a:prstGeom prst="rect">
            <a:avLst/>
          </a:prstGeom>
          <a:noFill/>
          <a:ln w="9525">
            <a:noFill/>
          </a:ln>
        </p:spPr>
        <p:txBody>
          <a:bodyPr anchor="t"/>
          <a:p>
            <a:pPr marL="609600" indent="-609600">
              <a:lnSpc>
                <a:spcPct val="105000"/>
              </a:lnSpc>
              <a:spcBef>
                <a:spcPct val="5000"/>
              </a:spcBef>
              <a:spcAft>
                <a:spcPct val="5000"/>
              </a:spcAft>
              <a:buClr>
                <a:schemeClr val="hlink"/>
              </a:buClr>
              <a:buSzPct val="70000"/>
              <a:buFont typeface="Wingdings" panose="05000000000000000000" pitchFamily="2" charset="2"/>
              <a:buNone/>
            </a:pPr>
            <a:r>
              <a:rPr lang="en-US" altLang="zh-CN" sz="4000" b="1" dirty="0">
                <a:solidFill>
                  <a:srgbClr val="FF3300"/>
                </a:solidFill>
                <a:ea typeface="华文行楷" panose="02010800040101010101" pitchFamily="2" charset="-122"/>
                <a:sym typeface="+mn-ea"/>
              </a:rPr>
              <a:t>(3) </a:t>
            </a:r>
            <a:r>
              <a:rPr lang="zh-CN" altLang="en-US" sz="4000" b="1" dirty="0">
                <a:solidFill>
                  <a:srgbClr val="FF3300"/>
                </a:solidFill>
                <a:latin typeface="Arial" panose="020B0604020202020204" pitchFamily="34" charset="0"/>
                <a:ea typeface="华文行楷" panose="02010800040101010101" pitchFamily="2" charset="-122"/>
              </a:rPr>
              <a:t>利用正交表构造测试数据集</a:t>
            </a:r>
            <a:endParaRPr lang="zh-CN" altLang="en-US" sz="4000" b="1" dirty="0">
              <a:solidFill>
                <a:srgbClr val="FF3300"/>
              </a:solidFill>
              <a:latin typeface="Arial" panose="020B0604020202020204" pitchFamily="34" charset="0"/>
              <a:ea typeface="华文行楷" panose="02010800040101010101" pitchFamily="2" charset="-122"/>
            </a:endParaRPr>
          </a:p>
          <a:p>
            <a:pPr marL="609600" indent="-609600">
              <a:lnSpc>
                <a:spcPct val="110000"/>
              </a:lnSpc>
              <a:spcBef>
                <a:spcPct val="5000"/>
              </a:spcBef>
              <a:spcAft>
                <a:spcPct val="5000"/>
              </a:spcAft>
              <a:buClr>
                <a:schemeClr val="hlink"/>
              </a:buClr>
              <a:buSzPct val="70000"/>
              <a:buFont typeface="Wingdings" panose="05000000000000000000" pitchFamily="2" charset="2"/>
              <a:buChar char="v"/>
            </a:pPr>
            <a:r>
              <a:rPr lang="zh-CN" altLang="en-US" sz="3400" b="1" dirty="0">
                <a:latin typeface="Arial" panose="020B0604020202020204" pitchFamily="34" charset="0"/>
                <a:ea typeface="楷体_GB2312" pitchFamily="1" charset="-122"/>
              </a:rPr>
              <a:t>设计用例时包括以下情况：</a:t>
            </a:r>
            <a:endParaRPr lang="zh-CN" altLang="en-US" sz="3400" b="1" dirty="0">
              <a:latin typeface="Arial" panose="020B0604020202020204" pitchFamily="34" charset="0"/>
              <a:ea typeface="楷体_GB2312" pitchFamily="1" charset="-122"/>
            </a:endParaRPr>
          </a:p>
          <a:p>
            <a:pPr marL="609600" indent="-609600">
              <a:lnSpc>
                <a:spcPct val="110000"/>
              </a:lnSpc>
              <a:spcBef>
                <a:spcPct val="5000"/>
              </a:spcBef>
              <a:spcAft>
                <a:spcPct val="5000"/>
              </a:spcAft>
              <a:buClr>
                <a:schemeClr val="hlink"/>
              </a:buClr>
              <a:buFont typeface="Wingdings" panose="05000000000000000000" pitchFamily="2" charset="2"/>
              <a:buAutoNum type="circleNumDbPlain"/>
            </a:pPr>
            <a:r>
              <a:rPr lang="zh-CN" altLang="en-US" sz="3200" b="1" dirty="0">
                <a:solidFill>
                  <a:schemeClr val="hlink"/>
                </a:solidFill>
                <a:latin typeface="Arial" panose="020B0604020202020204" pitchFamily="34" charset="0"/>
                <a:ea typeface="华文新魏" panose="02010800040101010101" pitchFamily="2" charset="-122"/>
              </a:rPr>
              <a:t>测试输入参数个数取值=正交表因子水平数</a:t>
            </a:r>
            <a:endParaRPr lang="zh-CN" altLang="en-US" sz="3200" b="1" dirty="0">
              <a:solidFill>
                <a:schemeClr val="hlink"/>
              </a:solidFill>
              <a:latin typeface="Arial" panose="020B0604020202020204" pitchFamily="34" charset="0"/>
              <a:ea typeface="华文新魏" panose="02010800040101010101" pitchFamily="2" charset="-122"/>
            </a:endParaRPr>
          </a:p>
          <a:p>
            <a:pPr marL="609600" indent="-609600">
              <a:lnSpc>
                <a:spcPct val="110000"/>
              </a:lnSpc>
              <a:spcBef>
                <a:spcPct val="5000"/>
              </a:spcBef>
              <a:spcAft>
                <a:spcPct val="5000"/>
              </a:spcAft>
              <a:buClr>
                <a:schemeClr val="hlink"/>
              </a:buClr>
              <a:buSzPct val="70000"/>
              <a:buFont typeface="Wingdings" panose="05000000000000000000" pitchFamily="2" charset="2"/>
              <a:buChar char="v"/>
            </a:pPr>
            <a:r>
              <a:rPr lang="zh-CN" altLang="en-US" sz="3200" b="1" dirty="0">
                <a:latin typeface="Arial" panose="020B0604020202020204" pitchFamily="34" charset="0"/>
                <a:ea typeface="楷体_GB2312" pitchFamily="1" charset="-122"/>
              </a:rPr>
              <a:t>套用正交表+补充测试用例</a:t>
            </a:r>
            <a:endParaRPr lang="zh-CN" altLang="en-US" sz="3200" b="1" dirty="0">
              <a:latin typeface="Arial" panose="020B0604020202020204" pitchFamily="34" charset="0"/>
              <a:ea typeface="楷体_GB2312" pitchFamily="1" charset="-122"/>
            </a:endParaRPr>
          </a:p>
          <a:p>
            <a:pPr marL="609600" indent="-609600">
              <a:lnSpc>
                <a:spcPct val="110000"/>
              </a:lnSpc>
              <a:spcBef>
                <a:spcPct val="5000"/>
              </a:spcBef>
              <a:spcAft>
                <a:spcPct val="5000"/>
              </a:spcAft>
              <a:buClr>
                <a:schemeClr val="hlink"/>
              </a:buClr>
              <a:buFont typeface="Wingdings" panose="05000000000000000000" pitchFamily="2" charset="2"/>
              <a:buAutoNum type="circleNumDbPlain" startAt="2"/>
            </a:pPr>
            <a:r>
              <a:rPr lang="zh-CN" altLang="en-US" sz="3200" b="1" dirty="0">
                <a:solidFill>
                  <a:schemeClr val="hlink"/>
                </a:solidFill>
                <a:latin typeface="Arial" panose="020B0604020202020204" pitchFamily="34" charset="0"/>
                <a:ea typeface="华文新魏" panose="02010800040101010101" pitchFamily="2" charset="-122"/>
              </a:rPr>
              <a:t>测试输入参数个数</a:t>
            </a:r>
            <a:r>
              <a:rPr lang="zh-CN" altLang="en-US" sz="3200" b="1" dirty="0">
                <a:solidFill>
                  <a:schemeClr val="hlink"/>
                </a:solidFill>
                <a:latin typeface="Arial" panose="020B0604020202020204" pitchFamily="34" charset="0"/>
                <a:ea typeface="华文新魏" panose="02010800040101010101" pitchFamily="2" charset="-122"/>
                <a:sym typeface="Arial" panose="020B0604020202020204" pitchFamily="34" charset="0"/>
              </a:rPr>
              <a:t>≠</a:t>
            </a:r>
            <a:r>
              <a:rPr lang="zh-CN" altLang="en-US" sz="3200" b="1" dirty="0">
                <a:solidFill>
                  <a:schemeClr val="hlink"/>
                </a:solidFill>
                <a:latin typeface="Arial" panose="020B0604020202020204" pitchFamily="34" charset="0"/>
                <a:ea typeface="华文新魏" panose="02010800040101010101" pitchFamily="2" charset="-122"/>
              </a:rPr>
              <a:t>正交表因子数</a:t>
            </a:r>
            <a:endParaRPr lang="zh-CN" altLang="en-US" sz="3200" b="1" dirty="0">
              <a:solidFill>
                <a:schemeClr val="hlink"/>
              </a:solidFill>
              <a:latin typeface="Arial" panose="020B0604020202020204" pitchFamily="34" charset="0"/>
              <a:ea typeface="华文新魏" panose="02010800040101010101" pitchFamily="2" charset="-122"/>
            </a:endParaRPr>
          </a:p>
          <a:p>
            <a:pPr marL="609600" indent="-609600">
              <a:lnSpc>
                <a:spcPct val="110000"/>
              </a:lnSpc>
              <a:spcBef>
                <a:spcPct val="5000"/>
              </a:spcBef>
              <a:spcAft>
                <a:spcPct val="5000"/>
              </a:spcAft>
              <a:buClr>
                <a:schemeClr val="hlink"/>
              </a:buClr>
              <a:buSzPct val="70000"/>
              <a:buFont typeface="Wingdings" panose="05000000000000000000" pitchFamily="2" charset="2"/>
              <a:buChar char="v"/>
            </a:pPr>
            <a:r>
              <a:rPr lang="zh-CN" altLang="en-US" sz="3200" b="1" dirty="0">
                <a:latin typeface="Arial" panose="020B0604020202020204" pitchFamily="34" charset="0"/>
                <a:ea typeface="楷体_GB2312" pitchFamily="1" charset="-122"/>
              </a:rPr>
              <a:t>选择正交表中因子数略大的，多余因子舍弃</a:t>
            </a:r>
            <a:endParaRPr lang="zh-CN" altLang="en-US" sz="3200" b="1" dirty="0">
              <a:latin typeface="Arial" panose="020B0604020202020204" pitchFamily="34" charset="0"/>
              <a:ea typeface="楷体_GB2312" pitchFamily="1" charset="-122"/>
            </a:endParaRPr>
          </a:p>
          <a:p>
            <a:pPr marL="609600" indent="-609600">
              <a:lnSpc>
                <a:spcPct val="110000"/>
              </a:lnSpc>
              <a:spcBef>
                <a:spcPct val="5000"/>
              </a:spcBef>
              <a:spcAft>
                <a:spcPct val="5000"/>
              </a:spcAft>
              <a:buClr>
                <a:schemeClr val="hlink"/>
              </a:buClr>
              <a:buFont typeface="Wingdings" panose="05000000000000000000" pitchFamily="2" charset="2"/>
              <a:buAutoNum type="circleNumDbPlain" startAt="2"/>
            </a:pPr>
            <a:r>
              <a:rPr lang="zh-CN" altLang="en-US" sz="3200" b="1" dirty="0">
                <a:solidFill>
                  <a:schemeClr val="hlink"/>
                </a:solidFill>
                <a:latin typeface="Arial" panose="020B0604020202020204" pitchFamily="34" charset="0"/>
                <a:ea typeface="华文新魏" panose="02010800040101010101" pitchFamily="2" charset="-122"/>
              </a:rPr>
              <a:t>测试输入参数取值数</a:t>
            </a:r>
            <a:r>
              <a:rPr lang="zh-CN" altLang="en-US" sz="3200" b="1" dirty="0">
                <a:solidFill>
                  <a:schemeClr val="hlink"/>
                </a:solidFill>
                <a:latin typeface="Arial" panose="020B0604020202020204" pitchFamily="34" charset="0"/>
                <a:ea typeface="华文新魏" panose="02010800040101010101" pitchFamily="2" charset="-122"/>
                <a:sym typeface="Arial" panose="020B0604020202020204" pitchFamily="34" charset="0"/>
              </a:rPr>
              <a:t>≠</a:t>
            </a:r>
            <a:r>
              <a:rPr lang="zh-CN" altLang="en-US" sz="3200" b="1" dirty="0">
                <a:solidFill>
                  <a:schemeClr val="hlink"/>
                </a:solidFill>
                <a:latin typeface="Arial" panose="020B0604020202020204" pitchFamily="34" charset="0"/>
                <a:ea typeface="华文新魏" panose="02010800040101010101" pitchFamily="2" charset="-122"/>
              </a:rPr>
              <a:t>正交表水平数</a:t>
            </a:r>
            <a:endParaRPr lang="zh-CN" altLang="en-US" sz="3200" b="1" dirty="0">
              <a:solidFill>
                <a:schemeClr val="hlink"/>
              </a:solidFill>
              <a:latin typeface="Arial" panose="020B0604020202020204" pitchFamily="34" charset="0"/>
              <a:ea typeface="华文新魏" panose="02010800040101010101" pitchFamily="2" charset="-122"/>
            </a:endParaRPr>
          </a:p>
          <a:p>
            <a:pPr marL="609600" indent="-609600">
              <a:lnSpc>
                <a:spcPct val="110000"/>
              </a:lnSpc>
              <a:spcBef>
                <a:spcPct val="5000"/>
              </a:spcBef>
              <a:spcAft>
                <a:spcPct val="5000"/>
              </a:spcAft>
              <a:buClr>
                <a:schemeClr val="hlink"/>
              </a:buClr>
              <a:buSzPct val="70000"/>
              <a:buFont typeface="Wingdings" panose="05000000000000000000" pitchFamily="2" charset="2"/>
              <a:buChar char="v"/>
            </a:pPr>
            <a:r>
              <a:rPr lang="zh-CN" altLang="en-US" sz="3200" b="1" dirty="0">
                <a:latin typeface="Arial" panose="020B0604020202020204" pitchFamily="34" charset="0"/>
                <a:ea typeface="楷体_GB2312" pitchFamily="1" charset="-122"/>
              </a:rPr>
              <a:t>选择正交表中因子及水平数略大且总实验次数最少的，多余因子舍弃，多余水平均分</a:t>
            </a:r>
            <a:endParaRPr lang="zh-CN" altLang="en-US" sz="3200" b="1" dirty="0">
              <a:latin typeface="Arial" panose="020B0604020202020204" pitchFamily="34" charset="0"/>
              <a:ea typeface="楷体_GB2312" pitchFamily="1" charset="-122"/>
            </a:endParaRPr>
          </a:p>
        </p:txBody>
      </p:sp>
      <p:sp>
        <p:nvSpPr>
          <p:cNvPr id="22530" name="矩形 64514"/>
          <p:cNvSpPr/>
          <p:nvPr/>
        </p:nvSpPr>
        <p:spPr>
          <a:xfrm>
            <a:off x="0" y="3214688"/>
            <a:ext cx="9144000" cy="0"/>
          </a:xfrm>
          <a:prstGeom prst="rect">
            <a:avLst/>
          </a:prstGeom>
          <a:no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22532" name="矩形 64516"/>
          <p:cNvSpPr/>
          <p:nvPr/>
        </p:nvSpPr>
        <p:spPr>
          <a:xfrm>
            <a:off x="0" y="0"/>
            <a:ext cx="9144000" cy="0"/>
          </a:xfrm>
          <a:prstGeom prst="rect">
            <a:avLst/>
          </a:prstGeom>
          <a:no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22533" name="矩形 64517"/>
          <p:cNvSpPr/>
          <p:nvPr/>
        </p:nvSpPr>
        <p:spPr>
          <a:xfrm>
            <a:off x="0" y="0"/>
            <a:ext cx="9144000" cy="0"/>
          </a:xfrm>
          <a:prstGeom prst="rect">
            <a:avLst/>
          </a:prstGeom>
          <a:no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15363" name="标题 57347"/>
          <p:cNvSpPr>
            <a:spLocks noGrp="1" noRot="1"/>
          </p:cNvSpPr>
          <p:nvPr>
            <p:ph type="title"/>
          </p:nvPr>
        </p:nvSpPr>
        <p:spPr>
          <a:xfrm>
            <a:off x="266065" y="174308"/>
            <a:ext cx="8540750" cy="1143000"/>
          </a:xfrm>
        </p:spPr>
        <p:txBody>
          <a:bodyPr anchor="ctr"/>
          <a:p>
            <a:pPr algn="l"/>
            <a:r>
              <a:rPr lang="en-US" altLang="zh-CN" spc="200">
                <a:solidFill>
                  <a:srgbClr val="C00000"/>
                </a:solidFill>
                <a:uFillTx/>
                <a:latin typeface="Arial" panose="020B0604020202020204" pitchFamily="34" charset="0"/>
                <a:ea typeface="微软雅黑" panose="020B0503020204020204" charset="-122"/>
                <a:sym typeface="+mn-ea"/>
              </a:rPr>
              <a:t>2. 测试步骤</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矩形 65537"/>
          <p:cNvSpPr>
            <a:spLocks noRot="1"/>
          </p:cNvSpPr>
          <p:nvPr/>
        </p:nvSpPr>
        <p:spPr>
          <a:xfrm>
            <a:off x="323850" y="1125538"/>
            <a:ext cx="8424863" cy="790575"/>
          </a:xfrm>
          <a:prstGeom prst="rect">
            <a:avLst/>
          </a:prstGeom>
          <a:noFill/>
          <a:ln w="9525">
            <a:noFill/>
          </a:ln>
        </p:spPr>
        <p:txBody>
          <a:bodyPr anchor="t"/>
          <a:p>
            <a:pPr marL="609600" indent="-609600">
              <a:lnSpc>
                <a:spcPct val="105000"/>
              </a:lnSpc>
              <a:spcBef>
                <a:spcPct val="5000"/>
              </a:spcBef>
              <a:spcAft>
                <a:spcPct val="5000"/>
              </a:spcAft>
              <a:buClr>
                <a:schemeClr val="hlink"/>
              </a:buClr>
              <a:buSzPct val="70000"/>
              <a:buFont typeface="Wingdings" panose="05000000000000000000" pitchFamily="2" charset="2"/>
              <a:buNone/>
            </a:pPr>
            <a:r>
              <a:rPr lang="en-US" altLang="zh-CN" sz="4000" b="1">
                <a:solidFill>
                  <a:srgbClr val="FF3300"/>
                </a:solidFill>
                <a:latin typeface="Times New Roman" panose="02020603050405020304" pitchFamily="2" charset="0"/>
                <a:ea typeface="华文行楷" panose="02010800040101010101" pitchFamily="2" charset="-122"/>
              </a:rPr>
              <a:t>5. </a:t>
            </a:r>
            <a:r>
              <a:rPr lang="zh-CN" altLang="en-US" sz="4000" b="1">
                <a:solidFill>
                  <a:srgbClr val="FF3300"/>
                </a:solidFill>
                <a:latin typeface="Arial" panose="020B0604020202020204" pitchFamily="34" charset="0"/>
                <a:ea typeface="华文行楷" panose="02010800040101010101" pitchFamily="2" charset="-122"/>
              </a:rPr>
              <a:t>利用正交表构造测试数据集</a:t>
            </a:r>
            <a:endParaRPr lang="zh-CN" altLang="en-US" sz="3600" b="1">
              <a:latin typeface="Arial" panose="020B0604020202020204" pitchFamily="34" charset="0"/>
              <a:ea typeface="楷体_GB2312" pitchFamily="1" charset="-122"/>
            </a:endParaRPr>
          </a:p>
        </p:txBody>
      </p:sp>
      <p:sp>
        <p:nvSpPr>
          <p:cNvPr id="23554" name="矩形 65538"/>
          <p:cNvSpPr/>
          <p:nvPr/>
        </p:nvSpPr>
        <p:spPr>
          <a:xfrm>
            <a:off x="0" y="3214688"/>
            <a:ext cx="9144000" cy="0"/>
          </a:xfrm>
          <a:prstGeom prst="rect">
            <a:avLst/>
          </a:prstGeom>
          <a:no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23555" name="标题 65539"/>
          <p:cNvSpPr>
            <a:spLocks noGrp="1" noRot="1"/>
          </p:cNvSpPr>
          <p:nvPr>
            <p:ph type="title"/>
          </p:nvPr>
        </p:nvSpPr>
        <p:spPr>
          <a:xfrm>
            <a:off x="250825" y="188913"/>
            <a:ext cx="8540750" cy="1143000"/>
          </a:xfrm>
        </p:spPr>
        <p:txBody>
          <a:bodyPr anchor="ctr"/>
          <a:p>
            <a:pPr algn="l"/>
            <a:r>
              <a:rPr lang="en-US" altLang="zh-CN"/>
              <a:t>2.5 </a:t>
            </a:r>
            <a:r>
              <a:rPr lang="zh-CN" altLang="en-US"/>
              <a:t>正交试验法 </a:t>
            </a:r>
            <a:r>
              <a:rPr lang="en-US" altLang="zh-CN"/>
              <a:t>P57</a:t>
            </a:r>
            <a:endParaRPr lang="en-US" altLang="zh-CN"/>
          </a:p>
        </p:txBody>
      </p:sp>
      <p:sp>
        <p:nvSpPr>
          <p:cNvPr id="23556" name="矩形 65540"/>
          <p:cNvSpPr/>
          <p:nvPr/>
        </p:nvSpPr>
        <p:spPr>
          <a:xfrm>
            <a:off x="0" y="0"/>
            <a:ext cx="9144000" cy="0"/>
          </a:xfrm>
          <a:prstGeom prst="rect">
            <a:avLst/>
          </a:prstGeom>
          <a:no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23557" name="矩形 65541"/>
          <p:cNvSpPr/>
          <p:nvPr/>
        </p:nvSpPr>
        <p:spPr>
          <a:xfrm>
            <a:off x="0" y="0"/>
            <a:ext cx="9144000" cy="0"/>
          </a:xfrm>
          <a:prstGeom prst="rect">
            <a:avLst/>
          </a:prstGeom>
          <a:noFill/>
          <a:ln w="9525">
            <a:noFill/>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65543" name="表格 65542"/>
          <p:cNvGraphicFramePr/>
          <p:nvPr/>
        </p:nvGraphicFramePr>
        <p:xfrm>
          <a:off x="323850" y="119063"/>
          <a:ext cx="8353425" cy="6650038"/>
        </p:xfrm>
        <a:graphic>
          <a:graphicData uri="http://schemas.openxmlformats.org/drawingml/2006/table">
            <a:tbl>
              <a:tblPr/>
              <a:tblGrid>
                <a:gridCol w="784225"/>
                <a:gridCol w="504825"/>
                <a:gridCol w="504825"/>
                <a:gridCol w="504825"/>
                <a:gridCol w="504825"/>
                <a:gridCol w="503238"/>
                <a:gridCol w="504825"/>
                <a:gridCol w="506412"/>
                <a:gridCol w="503238"/>
                <a:gridCol w="504825"/>
                <a:gridCol w="504825"/>
                <a:gridCol w="503237"/>
                <a:gridCol w="504825"/>
                <a:gridCol w="504825"/>
                <a:gridCol w="504825"/>
                <a:gridCol w="504825"/>
              </a:tblGrid>
              <a:tr h="350838">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endParaRPr sz="1700"/>
                    </a:p>
                  </a:txBody>
                  <a:tcPr vert="horz" anchor="t">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2</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3</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4</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5</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6</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7</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8</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9</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12</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13</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14</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15</a:t>
                      </a:r>
                      <a:endParaRPr lang="en-US" altLang="zh-CN" sz="1700"/>
                    </a:p>
                  </a:txBody>
                  <a:tcPr vert="horz" anchor="t">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r>
              <a:tr h="3937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T</a:t>
                      </a:r>
                      <a:r>
                        <a:rPr lang="en-US" altLang="zh-CN" sz="1700" baseline="-25000"/>
                        <a:t>1</a:t>
                      </a:r>
                      <a:endParaRPr lang="en-US" altLang="zh-CN" sz="1700" baseline="-25000"/>
                    </a:p>
                  </a:txBody>
                  <a:tcPr vert="horz" anchor="t">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r>
              <a:tr h="3937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T</a:t>
                      </a:r>
                      <a:r>
                        <a:rPr lang="en-US" altLang="zh-CN" sz="1700" baseline="-25000"/>
                        <a:t>2</a:t>
                      </a:r>
                      <a:endParaRPr lang="en-US" altLang="zh-CN" sz="1700"/>
                    </a:p>
                  </a:txBody>
                  <a:tcPr vert="horz" anchor="t">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r>
              <a:tr h="3937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T</a:t>
                      </a:r>
                      <a:r>
                        <a:rPr lang="en-US" altLang="zh-CN" sz="1700" baseline="-25000"/>
                        <a:t>3</a:t>
                      </a:r>
                      <a:endParaRPr lang="en-US" altLang="zh-CN" sz="1700" baseline="-25000"/>
                    </a:p>
                  </a:txBody>
                  <a:tcPr vert="horz" anchor="t">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r>
              <a:tr h="3937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T</a:t>
                      </a:r>
                      <a:r>
                        <a:rPr lang="en-US" altLang="zh-CN" sz="1700" baseline="-25000"/>
                        <a:t>4</a:t>
                      </a:r>
                      <a:endParaRPr lang="en-US" altLang="zh-CN" sz="1700" baseline="-25000"/>
                    </a:p>
                  </a:txBody>
                  <a:tcPr vert="horz" anchor="t">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r>
              <a:tr h="3937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T</a:t>
                      </a:r>
                      <a:r>
                        <a:rPr lang="en-US" altLang="zh-CN" sz="1700" baseline="-25000"/>
                        <a:t>5</a:t>
                      </a:r>
                      <a:endParaRPr lang="en-US" altLang="zh-CN" sz="1700" baseline="-25000"/>
                    </a:p>
                  </a:txBody>
                  <a:tcPr vert="horz" anchor="t">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r>
              <a:tr h="3937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T</a:t>
                      </a:r>
                      <a:r>
                        <a:rPr lang="en-US" altLang="zh-CN" sz="1700" baseline="-25000"/>
                        <a:t>6</a:t>
                      </a:r>
                      <a:endParaRPr lang="en-US" altLang="zh-CN" sz="1700" baseline="-25000"/>
                    </a:p>
                  </a:txBody>
                  <a:tcPr vert="horz" anchor="t">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r>
              <a:tr h="3937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T</a:t>
                      </a:r>
                      <a:r>
                        <a:rPr lang="en-US" altLang="zh-CN" sz="1700" baseline="-25000"/>
                        <a:t>7</a:t>
                      </a:r>
                      <a:endParaRPr lang="en-US" altLang="zh-CN" sz="1700" baseline="-25000"/>
                    </a:p>
                  </a:txBody>
                  <a:tcPr vert="horz" anchor="t">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r>
              <a:tr h="3937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T</a:t>
                      </a:r>
                      <a:r>
                        <a:rPr lang="en-US" altLang="zh-CN" sz="1700" baseline="-25000"/>
                        <a:t>8</a:t>
                      </a:r>
                      <a:endParaRPr lang="en-US" altLang="zh-CN" sz="1700" baseline="-25000"/>
                    </a:p>
                  </a:txBody>
                  <a:tcPr vert="horz" anchor="t">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r>
              <a:tr h="3937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T</a:t>
                      </a:r>
                      <a:r>
                        <a:rPr lang="en-US" altLang="zh-CN" sz="1700" baseline="-25000"/>
                        <a:t>9</a:t>
                      </a:r>
                      <a:endParaRPr lang="en-US" altLang="zh-CN" sz="1700" baseline="-25000"/>
                    </a:p>
                  </a:txBody>
                  <a:tcPr vert="horz" anchor="t">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r>
              <a:tr h="3937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T</a:t>
                      </a:r>
                      <a:r>
                        <a:rPr lang="en-US" altLang="zh-CN" sz="1700" baseline="-25000"/>
                        <a:t>10</a:t>
                      </a:r>
                      <a:endParaRPr lang="en-US" altLang="zh-CN" sz="1700" baseline="-25000"/>
                    </a:p>
                  </a:txBody>
                  <a:tcPr vert="horz" anchor="t">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r>
              <a:tr h="3937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T</a:t>
                      </a:r>
                      <a:r>
                        <a:rPr lang="en-US" altLang="zh-CN" sz="1700" baseline="-25000"/>
                        <a:t>11</a:t>
                      </a:r>
                      <a:endParaRPr lang="en-US" altLang="zh-CN" sz="1700" baseline="-25000"/>
                    </a:p>
                  </a:txBody>
                  <a:tcPr vert="horz" anchor="t">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r>
              <a:tr h="3937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T</a:t>
                      </a:r>
                      <a:r>
                        <a:rPr lang="en-US" altLang="zh-CN" sz="1700" baseline="-25000"/>
                        <a:t>12</a:t>
                      </a:r>
                      <a:endParaRPr lang="en-US" altLang="zh-CN" sz="1700" baseline="-25000"/>
                    </a:p>
                  </a:txBody>
                  <a:tcPr vert="horz" anchor="t">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r>
              <a:tr h="3937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T</a:t>
                      </a:r>
                      <a:r>
                        <a:rPr lang="en-US" altLang="zh-CN" sz="1700" baseline="-25000"/>
                        <a:t>13</a:t>
                      </a:r>
                      <a:endParaRPr lang="en-US" altLang="zh-CN" sz="1700" baseline="-25000"/>
                    </a:p>
                  </a:txBody>
                  <a:tcPr vert="horz" anchor="t">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r>
              <a:tr h="3937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T</a:t>
                      </a:r>
                      <a:r>
                        <a:rPr lang="en-US" altLang="zh-CN" sz="1700" baseline="-25000"/>
                        <a:t>14</a:t>
                      </a:r>
                      <a:endParaRPr lang="en-US" altLang="zh-CN" sz="1700" baseline="-25000"/>
                    </a:p>
                  </a:txBody>
                  <a:tcPr vert="horz" anchor="t">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r>
              <a:tr h="3937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T</a:t>
                      </a:r>
                      <a:r>
                        <a:rPr lang="en-US" altLang="zh-CN" sz="1700" baseline="-25000"/>
                        <a:t>15</a:t>
                      </a:r>
                      <a:endParaRPr lang="en-US" altLang="zh-CN" sz="1700" baseline="-25000"/>
                    </a:p>
                  </a:txBody>
                  <a:tcPr vert="horz" anchor="t">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r>
              <a:tr h="3937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T</a:t>
                      </a:r>
                      <a:r>
                        <a:rPr lang="en-US" altLang="zh-CN" sz="1700" baseline="-25000"/>
                        <a:t>16</a:t>
                      </a:r>
                      <a:endParaRPr lang="en-US" altLang="zh-CN" sz="1700" baseline="-25000"/>
                    </a:p>
                  </a:txBody>
                  <a:tcPr vert="horz" anchor="t">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1</a:t>
                      </a:r>
                      <a:endParaRPr lang="en-US" altLang="zh-CN" sz="1700"/>
                    </a:p>
                  </a:txBody>
                  <a:tcPr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700"/>
                        <a:t>0</a:t>
                      </a:r>
                      <a:endParaRPr lang="en-US" altLang="zh-CN" sz="1700"/>
                    </a:p>
                  </a:txBody>
                  <a:tcPr vert="horz" anchor="t">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solidFill>
                      <a:srgbClr val="FFFFFF">
                        <a:alpha val="100000"/>
                      </a:srgbClr>
                    </a:solidFill>
                  </a:tcPr>
                </a:tc>
              </a:tr>
            </a:tbl>
          </a:graphicData>
        </a:graphic>
      </p:graphicFrame>
      <p:sp>
        <p:nvSpPr>
          <p:cNvPr id="23866" name="动作按钮: 自定义 65850">
            <a:hlinkClick r:id="rId1" action="ppaction://hlinksldjump"/>
          </p:cNvPr>
          <p:cNvSpPr/>
          <p:nvPr/>
        </p:nvSpPr>
        <p:spPr>
          <a:xfrm>
            <a:off x="539750" y="188913"/>
            <a:ext cx="287338" cy="215900"/>
          </a:xfrm>
          <a:prstGeom prst="actionButtonBlank">
            <a:avLst/>
          </a:prstGeom>
          <a:solidFill>
            <a:schemeClr val="bg1"/>
          </a:solidFill>
          <a:ln w="9525">
            <a:noFill/>
          </a:ln>
        </p:spPr>
        <p:txBody>
          <a:bodyPr anchor="t"/>
          <a:p>
            <a:endParaRPr lang="zh-CN" alt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543"/>
                                        </p:tgtEl>
                                        <p:attrNameLst>
                                          <p:attrName>style.visibility</p:attrName>
                                        </p:attrNameLst>
                                      </p:cBhvr>
                                      <p:to>
                                        <p:strVal val="visible"/>
                                      </p:to>
                                    </p:set>
                                    <p:anim calcmode="lin" valueType="num">
                                      <p:cBhvr additive="base">
                                        <p:cTn id="7" dur="500" fill="hold"/>
                                        <p:tgtEl>
                                          <p:spTgt spid="65543"/>
                                        </p:tgtEl>
                                        <p:attrNameLst>
                                          <p:attrName>ppt_x</p:attrName>
                                        </p:attrNameLst>
                                      </p:cBhvr>
                                      <p:tavLst>
                                        <p:tav tm="0">
                                          <p:val>
                                            <p:strVal val="#ppt_x"/>
                                          </p:val>
                                        </p:tav>
                                        <p:tav tm="100000">
                                          <p:val>
                                            <p:strVal val="#ppt_x"/>
                                          </p:val>
                                        </p:tav>
                                      </p:tavLst>
                                    </p:anim>
                                    <p:anim calcmode="lin" valueType="num">
                                      <p:cBhvr additive="base">
                                        <p:cTn id="8" dur="500" fill="hold"/>
                                        <p:tgtEl>
                                          <p:spTgt spid="655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矩形 69633"/>
          <p:cNvSpPr>
            <a:spLocks noRot="1"/>
          </p:cNvSpPr>
          <p:nvPr/>
        </p:nvSpPr>
        <p:spPr>
          <a:xfrm>
            <a:off x="250825" y="188913"/>
            <a:ext cx="8540750" cy="1143000"/>
          </a:xfrm>
          <a:prstGeom prst="rect">
            <a:avLst/>
          </a:prstGeom>
          <a:noFill/>
          <a:ln w="9525">
            <a:noFill/>
          </a:ln>
        </p:spPr>
        <p:txBody>
          <a:bodyPr anchor="ctr"/>
          <a:p>
            <a:r>
              <a:rPr lang="en-US" altLang="zh-CN" sz="4400" b="1">
                <a:solidFill>
                  <a:schemeClr val="tx2"/>
                </a:solidFill>
                <a:latin typeface="Times New Roman" panose="02020603050405020304" pitchFamily="2" charset="0"/>
                <a:ea typeface="宋体" panose="02010600030101010101" pitchFamily="2" charset="-122"/>
              </a:rPr>
              <a:t>2.5 </a:t>
            </a:r>
            <a:r>
              <a:rPr lang="zh-CN" altLang="en-US" sz="4400" b="1">
                <a:solidFill>
                  <a:schemeClr val="tx2"/>
                </a:solidFill>
                <a:latin typeface="Arial" panose="020B0604020202020204" pitchFamily="34" charset="0"/>
                <a:ea typeface="楷体_GB2312" pitchFamily="1" charset="-122"/>
              </a:rPr>
              <a:t>正交试验法</a:t>
            </a:r>
            <a:endParaRPr lang="en-US" altLang="zh-CN" sz="4400" b="1">
              <a:solidFill>
                <a:schemeClr val="tx2"/>
              </a:solidFill>
              <a:latin typeface="Times New Roman" panose="02020603050405020304" pitchFamily="2" charset="0"/>
              <a:ea typeface="宋体" panose="02010600030101010101" pitchFamily="2" charset="-122"/>
            </a:endParaRPr>
          </a:p>
        </p:txBody>
      </p:sp>
      <p:sp>
        <p:nvSpPr>
          <p:cNvPr id="69635" name="矩形 69634"/>
          <p:cNvSpPr>
            <a:spLocks noRot="1"/>
          </p:cNvSpPr>
          <p:nvPr/>
        </p:nvSpPr>
        <p:spPr>
          <a:xfrm>
            <a:off x="323850" y="1052513"/>
            <a:ext cx="8569325" cy="5400675"/>
          </a:xfrm>
          <a:prstGeom prst="rect">
            <a:avLst/>
          </a:prstGeom>
          <a:noFill/>
          <a:ln w="9525">
            <a:noFill/>
          </a:ln>
        </p:spPr>
        <p:txBody>
          <a:bodyPr anchor="t"/>
          <a:p>
            <a:pPr marL="609600" indent="-609600">
              <a:lnSpc>
                <a:spcPct val="110000"/>
              </a:lnSpc>
              <a:spcBef>
                <a:spcPct val="5000"/>
              </a:spcBef>
              <a:spcAft>
                <a:spcPct val="5000"/>
              </a:spcAft>
              <a:buClr>
                <a:schemeClr val="hlink"/>
              </a:buClr>
              <a:buSzPct val="70000"/>
              <a:buFont typeface="Wingdings" panose="05000000000000000000" pitchFamily="2" charset="2"/>
              <a:buNone/>
            </a:pPr>
            <a:r>
              <a:rPr lang="en-US" altLang="zh-CN" sz="4000" b="1">
                <a:solidFill>
                  <a:srgbClr val="FF3300"/>
                </a:solidFill>
                <a:latin typeface="Times New Roman" panose="02020603050405020304" pitchFamily="2" charset="0"/>
                <a:ea typeface="华文行楷" panose="02010800040101010101" pitchFamily="2" charset="-122"/>
              </a:rPr>
              <a:t>3. </a:t>
            </a:r>
            <a:r>
              <a:rPr lang="zh-CN" altLang="en-US" sz="4000" b="1">
                <a:solidFill>
                  <a:srgbClr val="FF3300"/>
                </a:solidFill>
                <a:latin typeface="Arial" panose="020B0604020202020204" pitchFamily="34" charset="0"/>
                <a:ea typeface="华文行楷" panose="02010800040101010101" pitchFamily="2" charset="-122"/>
              </a:rPr>
              <a:t>应用实例</a:t>
            </a:r>
            <a:endParaRPr lang="zh-CN" altLang="en-US" sz="4000" b="1">
              <a:solidFill>
                <a:srgbClr val="FF3300"/>
              </a:solidFill>
              <a:latin typeface="Arial" panose="020B0604020202020204" pitchFamily="34" charset="0"/>
              <a:ea typeface="华文行楷" panose="02010800040101010101" pitchFamily="2" charset="-122"/>
            </a:endParaRPr>
          </a:p>
          <a:p>
            <a:pPr marL="609600" indent="-609600">
              <a:lnSpc>
                <a:spcPct val="110000"/>
              </a:lnSpc>
              <a:spcBef>
                <a:spcPct val="5000"/>
              </a:spcBef>
              <a:spcAft>
                <a:spcPct val="5000"/>
              </a:spcAft>
              <a:buClr>
                <a:schemeClr val="hlink"/>
              </a:buClr>
              <a:buSzPct val="70000"/>
              <a:buFont typeface="Wingdings" panose="05000000000000000000" pitchFamily="2" charset="2"/>
              <a:buChar char="v"/>
            </a:pPr>
            <a:r>
              <a:rPr lang="zh-CN" altLang="en-US" sz="3600" b="1">
                <a:latin typeface="Arial" panose="020B0604020202020204" pitchFamily="34" charset="0"/>
                <a:ea typeface="楷体_GB2312" pitchFamily="1" charset="-122"/>
              </a:rPr>
              <a:t>【例</a:t>
            </a:r>
            <a:r>
              <a:rPr lang="en-US" altLang="zh-CN" sz="3600" b="1">
                <a:latin typeface="Times New Roman" panose="02020603050405020304" pitchFamily="2" charset="0"/>
                <a:ea typeface="宋体" panose="02010600030101010101" pitchFamily="2" charset="-122"/>
              </a:rPr>
              <a:t>2.13</a:t>
            </a:r>
            <a:r>
              <a:rPr lang="zh-CN" altLang="en-US" sz="3600" b="1">
                <a:latin typeface="Arial" panose="020B0604020202020204" pitchFamily="34" charset="0"/>
                <a:ea typeface="楷体_GB2312" pitchFamily="1" charset="-122"/>
              </a:rPr>
              <a:t>】应用程序的输入条件组合</a:t>
            </a:r>
            <a:endParaRPr lang="zh-CN" altLang="en-US" sz="3600" b="1">
              <a:latin typeface="Arial" panose="020B0604020202020204" pitchFamily="34" charset="0"/>
              <a:ea typeface="楷体_GB2312" pitchFamily="1" charset="-122"/>
            </a:endParaRPr>
          </a:p>
          <a:p>
            <a:pPr marL="609600" indent="-609600">
              <a:lnSpc>
                <a:spcPct val="110000"/>
              </a:lnSpc>
              <a:spcBef>
                <a:spcPct val="5000"/>
              </a:spcBef>
              <a:spcAft>
                <a:spcPct val="5000"/>
              </a:spcAft>
              <a:buClr>
                <a:schemeClr val="hlink"/>
              </a:buClr>
              <a:buSzPct val="70000"/>
              <a:buFont typeface="Wingdings" panose="05000000000000000000" pitchFamily="2" charset="2"/>
              <a:buChar char="v"/>
            </a:pPr>
            <a:endParaRPr lang="zh-CN" altLang="en-US" sz="3600" b="1">
              <a:latin typeface="Arial" panose="020B0604020202020204" pitchFamily="34" charset="0"/>
              <a:ea typeface="楷体_GB2312" pitchFamily="1" charset="-122"/>
            </a:endParaRPr>
          </a:p>
          <a:p>
            <a:pPr marL="609600" indent="-609600">
              <a:lnSpc>
                <a:spcPct val="110000"/>
              </a:lnSpc>
              <a:spcBef>
                <a:spcPct val="5000"/>
              </a:spcBef>
              <a:spcAft>
                <a:spcPct val="5000"/>
              </a:spcAft>
              <a:buClr>
                <a:schemeClr val="hlink"/>
              </a:buClr>
              <a:buSzPct val="70000"/>
              <a:buFont typeface="Wingdings" panose="05000000000000000000" pitchFamily="2" charset="2"/>
              <a:buChar char="v"/>
            </a:pPr>
            <a:endParaRPr lang="zh-CN" altLang="en-US" sz="3600" b="1">
              <a:latin typeface="Arial" panose="020B0604020202020204" pitchFamily="34" charset="0"/>
              <a:ea typeface="楷体_GB2312" pitchFamily="1" charset="-122"/>
            </a:endParaRPr>
          </a:p>
          <a:p>
            <a:pPr marL="609600" indent="-609600">
              <a:lnSpc>
                <a:spcPct val="110000"/>
              </a:lnSpc>
              <a:spcBef>
                <a:spcPct val="5000"/>
              </a:spcBef>
              <a:spcAft>
                <a:spcPct val="5000"/>
              </a:spcAft>
              <a:buClr>
                <a:schemeClr val="hlink"/>
              </a:buClr>
              <a:buSzPct val="70000"/>
              <a:buFont typeface="Wingdings" panose="05000000000000000000" pitchFamily="2" charset="2"/>
              <a:buChar char="v"/>
            </a:pPr>
            <a:endParaRPr lang="zh-CN" altLang="en-US" sz="3600" b="1">
              <a:latin typeface="Arial" panose="020B0604020202020204" pitchFamily="34" charset="0"/>
              <a:ea typeface="楷体_GB2312" pitchFamily="1" charset="-122"/>
            </a:endParaRPr>
          </a:p>
          <a:p>
            <a:pPr marL="609600" indent="-609600">
              <a:lnSpc>
                <a:spcPct val="110000"/>
              </a:lnSpc>
              <a:spcBef>
                <a:spcPct val="5000"/>
              </a:spcBef>
              <a:spcAft>
                <a:spcPct val="5000"/>
              </a:spcAft>
              <a:buClr>
                <a:schemeClr val="hlink"/>
              </a:buClr>
              <a:buFont typeface="Wingdings" panose="05000000000000000000" pitchFamily="2" charset="2"/>
              <a:buAutoNum type="circleNumDbPlain"/>
            </a:pPr>
            <a:r>
              <a:rPr lang="zh-CN" altLang="en-US" sz="3600" b="1">
                <a:latin typeface="Arial" panose="020B0604020202020204" pitchFamily="34" charset="0"/>
                <a:ea typeface="楷体_GB2312" pitchFamily="1" charset="-122"/>
              </a:rPr>
              <a:t>确定因子</a:t>
            </a:r>
            <a:r>
              <a:rPr lang="en-US" altLang="zh-CN" sz="3600" b="1">
                <a:latin typeface="Times New Roman" panose="02020603050405020304" pitchFamily="2" charset="0"/>
                <a:ea typeface="宋体" panose="02010600030101010101" pitchFamily="2" charset="-122"/>
              </a:rPr>
              <a:t>(</a:t>
            </a:r>
            <a:r>
              <a:rPr lang="zh-CN" altLang="en-US" sz="3600" b="1">
                <a:latin typeface="Arial" panose="020B0604020202020204" pitchFamily="34" charset="0"/>
                <a:ea typeface="楷体_GB2312" pitchFamily="1" charset="-122"/>
              </a:rPr>
              <a:t>输入条件</a:t>
            </a:r>
            <a:r>
              <a:rPr lang="en-US" altLang="zh-CN" sz="3600" b="1">
                <a:latin typeface="Times New Roman" panose="02020603050405020304" pitchFamily="2" charset="0"/>
                <a:ea typeface="宋体" panose="02010600030101010101" pitchFamily="2" charset="-122"/>
              </a:rPr>
              <a:t>)</a:t>
            </a:r>
            <a:endParaRPr lang="en-US" altLang="zh-CN" sz="3600" b="1">
              <a:latin typeface="Times New Roman" panose="02020603050405020304" pitchFamily="2" charset="0"/>
              <a:ea typeface="宋体" panose="02010600030101010101" pitchFamily="2" charset="-122"/>
            </a:endParaRPr>
          </a:p>
          <a:p>
            <a:pPr marL="609600" indent="-609600">
              <a:lnSpc>
                <a:spcPct val="110000"/>
              </a:lnSpc>
              <a:spcBef>
                <a:spcPct val="5000"/>
              </a:spcBef>
              <a:spcAft>
                <a:spcPct val="5000"/>
              </a:spcAft>
              <a:buClr>
                <a:schemeClr val="hlink"/>
              </a:buClr>
              <a:buFont typeface="Wingdings" panose="05000000000000000000" pitchFamily="2" charset="2"/>
              <a:buAutoNum type="circleNumDbPlain"/>
            </a:pPr>
            <a:r>
              <a:rPr lang="zh-CN" altLang="en-US" sz="3600" b="1">
                <a:latin typeface="Arial" panose="020B0604020202020204" pitchFamily="34" charset="0"/>
                <a:ea typeface="楷体_GB2312" pitchFamily="1" charset="-122"/>
              </a:rPr>
              <a:t>确定水平</a:t>
            </a:r>
            <a:r>
              <a:rPr lang="en-US" altLang="zh-CN" sz="3600" b="1">
                <a:latin typeface="Times New Roman" panose="02020603050405020304" pitchFamily="2" charset="0"/>
                <a:ea typeface="宋体" panose="02010600030101010101" pitchFamily="2" charset="-122"/>
              </a:rPr>
              <a:t>(</a:t>
            </a:r>
            <a:r>
              <a:rPr lang="zh-CN" altLang="en-US" sz="3600" b="1">
                <a:latin typeface="Arial" panose="020B0604020202020204" pitchFamily="34" charset="0"/>
                <a:ea typeface="楷体_GB2312" pitchFamily="1" charset="-122"/>
              </a:rPr>
              <a:t>参数</a:t>
            </a:r>
            <a:r>
              <a:rPr lang="en-US" altLang="zh-CN" sz="3600" b="1">
                <a:latin typeface="Times New Roman" panose="02020603050405020304" pitchFamily="2" charset="0"/>
                <a:ea typeface="宋体" panose="02010600030101010101" pitchFamily="2" charset="-122"/>
              </a:rPr>
              <a:t>)</a:t>
            </a:r>
            <a:endParaRPr lang="en-US" altLang="zh-CN" sz="3600" b="1">
              <a:latin typeface="Times New Roman" panose="02020603050405020304" pitchFamily="2" charset="0"/>
              <a:ea typeface="宋体" panose="02010600030101010101" pitchFamily="2" charset="-122"/>
            </a:endParaRPr>
          </a:p>
          <a:p>
            <a:pPr marL="609600" indent="-609600">
              <a:lnSpc>
                <a:spcPct val="110000"/>
              </a:lnSpc>
              <a:spcBef>
                <a:spcPct val="5000"/>
              </a:spcBef>
              <a:spcAft>
                <a:spcPct val="5000"/>
              </a:spcAft>
              <a:buClr>
                <a:schemeClr val="hlink"/>
              </a:buClr>
              <a:buFont typeface="Wingdings" panose="05000000000000000000" pitchFamily="2" charset="2"/>
              <a:buAutoNum type="circleNumDbPlain"/>
            </a:pPr>
            <a:r>
              <a:rPr lang="zh-CN" altLang="en-US" sz="3600" b="1">
                <a:latin typeface="Arial" panose="020B0604020202020204" pitchFamily="34" charset="0"/>
                <a:ea typeface="楷体_GB2312" pitchFamily="1" charset="-122"/>
              </a:rPr>
              <a:t>选择合适的正交表</a:t>
            </a:r>
            <a:r>
              <a:rPr lang="en-US" altLang="zh-CN" sz="3600" b="1">
                <a:latin typeface="Times New Roman" panose="02020603050405020304" pitchFamily="2" charset="0"/>
                <a:ea typeface="宋体" panose="02010600030101010101" pitchFamily="2" charset="-122"/>
              </a:rPr>
              <a:t>L</a:t>
            </a:r>
            <a:r>
              <a:rPr lang="en-US" altLang="zh-CN" sz="3600" b="1" baseline="-25000">
                <a:latin typeface="Times New Roman" panose="02020603050405020304" pitchFamily="2" charset="0"/>
                <a:ea typeface="宋体" panose="02010600030101010101" pitchFamily="2" charset="-122"/>
              </a:rPr>
              <a:t>4</a:t>
            </a:r>
            <a:r>
              <a:rPr lang="en-US" altLang="zh-CN" sz="3600" b="1">
                <a:latin typeface="Times New Roman" panose="02020603050405020304" pitchFamily="2" charset="0"/>
                <a:ea typeface="宋体" panose="02010600030101010101" pitchFamily="2" charset="-122"/>
              </a:rPr>
              <a:t>(2</a:t>
            </a:r>
            <a:r>
              <a:rPr lang="en-US" altLang="zh-CN" sz="3600" b="1" baseline="30000">
                <a:latin typeface="Times New Roman" panose="02020603050405020304" pitchFamily="2" charset="0"/>
                <a:ea typeface="宋体" panose="02010600030101010101" pitchFamily="2" charset="-122"/>
              </a:rPr>
              <a:t>3</a:t>
            </a:r>
            <a:r>
              <a:rPr lang="en-US" altLang="zh-CN" sz="3600" b="1">
                <a:latin typeface="Times New Roman" panose="02020603050405020304" pitchFamily="2" charset="0"/>
                <a:ea typeface="宋体" panose="02010600030101010101" pitchFamily="2" charset="-122"/>
              </a:rPr>
              <a:t>)</a:t>
            </a:r>
            <a:endParaRPr lang="en-US" altLang="zh-CN" sz="3600" b="1">
              <a:latin typeface="Times New Roman" panose="02020603050405020304" pitchFamily="2" charset="0"/>
              <a:ea typeface="宋体" panose="02010600030101010101" pitchFamily="2" charset="-122"/>
            </a:endParaRPr>
          </a:p>
        </p:txBody>
      </p:sp>
      <p:sp>
        <p:nvSpPr>
          <p:cNvPr id="69636" name="矩形 69635"/>
          <p:cNvSpPr/>
          <p:nvPr/>
        </p:nvSpPr>
        <p:spPr>
          <a:xfrm>
            <a:off x="611188" y="2565400"/>
            <a:ext cx="4537075" cy="179863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nSpc>
                <a:spcPct val="105000"/>
              </a:lnSpc>
              <a:spcBef>
                <a:spcPct val="5000"/>
              </a:spcBef>
              <a:spcAft>
                <a:spcPct val="5000"/>
              </a:spcAft>
            </a:pPr>
            <a:r>
              <a:rPr lang="zh-CN" altLang="en-US" sz="3200" b="1">
                <a:latin typeface="Arial" panose="020B0604020202020204" pitchFamily="34" charset="0"/>
                <a:ea typeface="黑体" panose="02010609060101010101" pitchFamily="2" charset="-122"/>
              </a:rPr>
              <a:t>姓名：填写，不填</a:t>
            </a:r>
            <a:endParaRPr lang="zh-CN" altLang="en-US" sz="3200" b="1">
              <a:latin typeface="Arial" panose="020B0604020202020204" pitchFamily="34" charset="0"/>
              <a:ea typeface="黑体" panose="02010609060101010101" pitchFamily="2" charset="-122"/>
            </a:endParaRPr>
          </a:p>
          <a:p>
            <a:pPr>
              <a:lnSpc>
                <a:spcPct val="105000"/>
              </a:lnSpc>
              <a:spcBef>
                <a:spcPct val="5000"/>
              </a:spcBef>
              <a:spcAft>
                <a:spcPct val="5000"/>
              </a:spcAft>
            </a:pPr>
            <a:r>
              <a:rPr lang="zh-CN" altLang="en-US" sz="3200" b="1">
                <a:latin typeface="Arial" panose="020B0604020202020204" pitchFamily="34" charset="0"/>
                <a:ea typeface="黑体" panose="02010609060101010101" pitchFamily="2" charset="-122"/>
              </a:rPr>
              <a:t>性别：男，女</a:t>
            </a:r>
            <a:endParaRPr lang="zh-CN" altLang="en-US" sz="3200" b="1">
              <a:latin typeface="Arial" panose="020B0604020202020204" pitchFamily="34" charset="0"/>
              <a:ea typeface="黑体" panose="02010609060101010101" pitchFamily="2" charset="-122"/>
            </a:endParaRPr>
          </a:p>
          <a:p>
            <a:pPr>
              <a:lnSpc>
                <a:spcPct val="105000"/>
              </a:lnSpc>
              <a:spcBef>
                <a:spcPct val="5000"/>
              </a:spcBef>
              <a:spcAft>
                <a:spcPct val="5000"/>
              </a:spcAft>
            </a:pPr>
            <a:r>
              <a:rPr lang="zh-CN" altLang="en-US" sz="3200" b="1">
                <a:latin typeface="Arial" panose="020B0604020202020204" pitchFamily="34" charset="0"/>
                <a:ea typeface="黑体" panose="02010609060101010101" pitchFamily="2" charset="-122"/>
              </a:rPr>
              <a:t>状态：激活，未激活</a:t>
            </a:r>
            <a:endParaRPr lang="zh-CN" altLang="en-US" sz="3200" b="1">
              <a:latin typeface="Arial" panose="020B0604020202020204" pitchFamily="34" charset="0"/>
              <a:ea typeface="黑体" panose="02010609060101010101" pitchFamily="2" charset="-122"/>
            </a:endParaRPr>
          </a:p>
        </p:txBody>
      </p:sp>
      <p:graphicFrame>
        <p:nvGraphicFramePr>
          <p:cNvPr id="69637" name="表格 69636"/>
          <p:cNvGraphicFramePr/>
          <p:nvPr/>
        </p:nvGraphicFramePr>
        <p:xfrm>
          <a:off x="5580063" y="2706688"/>
          <a:ext cx="3024188" cy="2746375"/>
        </p:xfrm>
        <a:graphic>
          <a:graphicData uri="http://schemas.openxmlformats.org/drawingml/2006/table">
            <a:tbl>
              <a:tblPr/>
              <a:tblGrid>
                <a:gridCol w="757238"/>
                <a:gridCol w="755650"/>
                <a:gridCol w="755650"/>
                <a:gridCol w="755650"/>
              </a:tblGrid>
              <a:tr h="549275">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endParaRPr sz="3000"/>
                    </a:p>
                  </a:txBody>
                  <a:tcPr vert="horz" anchor="t">
                    <a:lnL cap="flat">
                      <a:noFill/>
                    </a:lnL>
                    <a:lnR w="12700" cap="flat" cmpd="sng">
                      <a:solidFill>
                        <a:schemeClr val="tx1"/>
                      </a:solidFill>
                      <a:prstDash val="solid"/>
                      <a:headEnd type="none" w="med" len="med"/>
                      <a:tailEnd type="none" w="med" len="med"/>
                    </a:lnR>
                    <a:lnT cap="flat">
                      <a:noFill/>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3000"/>
                        <a:t>1</a:t>
                      </a:r>
                      <a:endParaRPr lang="en-US" altLang="zh-CN" sz="3000"/>
                    </a:p>
                  </a:txBody>
                  <a:tcPr vert="horz" anchor="t">
                    <a:lnL w="12700" cap="flat" cmpd="sng">
                      <a:solidFill>
                        <a:schemeClr val="tx1"/>
                      </a:solidFill>
                      <a:prstDash val="solid"/>
                      <a:headEnd type="none" w="med" len="med"/>
                      <a:tailEnd type="none" w="med" len="med"/>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3000"/>
                        <a:t>2</a:t>
                      </a:r>
                      <a:endParaRPr lang="en-US" altLang="zh-CN" sz="3000"/>
                    </a:p>
                  </a:txBody>
                  <a:tcPr vert="horz" anchor="t">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3000"/>
                        <a:t>3</a:t>
                      </a:r>
                      <a:endParaRPr lang="en-US" altLang="zh-CN" sz="3000"/>
                    </a:p>
                  </a:txBody>
                  <a:tcPr vert="horz" anchor="t">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r>
              <a:tr h="549275">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3000"/>
                        <a:t>1</a:t>
                      </a:r>
                      <a:endParaRPr lang="en-US" altLang="zh-CN" sz="3000"/>
                    </a:p>
                  </a:txBody>
                  <a:tcPr vert="horz" anchor="t">
                    <a:lnL cap="flat">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cap="flat">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3000"/>
                        <a:t>0</a:t>
                      </a:r>
                      <a:endParaRPr lang="en-US" altLang="zh-CN" sz="3000"/>
                    </a:p>
                  </a:txBody>
                  <a:tcPr vert="horz" anchor="t">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cap="flat">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3000"/>
                        <a:t>0</a:t>
                      </a:r>
                      <a:endParaRPr lang="en-US" altLang="zh-CN" sz="3000"/>
                    </a:p>
                  </a:txBody>
                  <a:tcPr vert="horz" anchor="t">
                    <a:lnL cap="flat">
                      <a:noFill/>
                    </a:lnL>
                    <a:lnR cap="flat">
                      <a:noFill/>
                    </a:lnR>
                    <a:lnT w="12700" cap="flat" cmpd="sng">
                      <a:solidFill>
                        <a:schemeClr val="tx1"/>
                      </a:solidFill>
                      <a:prstDash val="solid"/>
                      <a:headEnd type="none" w="med" len="med"/>
                      <a:tailEnd type="none" w="med" len="med"/>
                    </a:lnT>
                    <a:lnB cap="flat">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3000"/>
                        <a:t>0</a:t>
                      </a:r>
                      <a:endParaRPr lang="en-US" altLang="zh-CN" sz="3000"/>
                    </a:p>
                  </a:txBody>
                  <a:tcPr vert="horz" anchor="t">
                    <a:lnL cap="flat">
                      <a:noFill/>
                    </a:lnL>
                    <a:lnR cap="flat">
                      <a:noFill/>
                    </a:lnR>
                    <a:lnT w="12700" cap="flat" cmpd="sng">
                      <a:solidFill>
                        <a:schemeClr val="tx1"/>
                      </a:solidFill>
                      <a:prstDash val="solid"/>
                      <a:headEnd type="none" w="med" len="med"/>
                      <a:tailEnd type="none" w="med" len="med"/>
                    </a:lnT>
                    <a:lnB cap="flat">
                      <a:noFill/>
                    </a:lnB>
                    <a:lnTlToBr>
                      <a:noFill/>
                    </a:lnTlToBr>
                    <a:lnBlToTr>
                      <a:noFill/>
                    </a:lnBlToTr>
                    <a:noFill/>
                  </a:tcPr>
                </a:tc>
              </a:tr>
              <a:tr h="549275">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3000"/>
                        <a:t>2</a:t>
                      </a:r>
                      <a:endParaRPr lang="en-US" altLang="zh-CN" sz="3000"/>
                    </a:p>
                  </a:txBody>
                  <a:tcPr vert="horz" anchor="t">
                    <a:lnL cap="flat">
                      <a:noFill/>
                    </a:lnL>
                    <a:lnR w="12700" cap="flat" cmpd="sng">
                      <a:solidFill>
                        <a:schemeClr val="tx1"/>
                      </a:solidFill>
                      <a:prstDash val="solid"/>
                      <a:headEnd type="none" w="med" len="med"/>
                      <a:tailEnd type="none" w="med" len="med"/>
                    </a:lnR>
                    <a:lnT cap="fla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3000"/>
                        <a:t>1</a:t>
                      </a:r>
                      <a:endParaRPr lang="en-US" altLang="zh-CN" sz="3000"/>
                    </a:p>
                  </a:txBody>
                  <a:tcPr vert="horz" anchor="t">
                    <a:lnL w="12700" cap="flat" cmpd="sng">
                      <a:solidFill>
                        <a:schemeClr val="tx1"/>
                      </a:solidFill>
                      <a:prstDash val="solid"/>
                      <a:headEnd type="none" w="med" len="med"/>
                      <a:tailEnd type="none" w="med" len="med"/>
                    </a:lnL>
                    <a:lnR cap="flat">
                      <a:noFill/>
                    </a:lnR>
                    <a:lnT cap="fla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3000"/>
                        <a:t>0</a:t>
                      </a:r>
                      <a:endParaRPr lang="en-US" altLang="zh-CN" sz="3000"/>
                    </a:p>
                  </a:txBody>
                  <a:tcPr vert="horz" anchor="t">
                    <a:lnL cap="flat">
                      <a:noFill/>
                    </a:lnL>
                    <a:lnR cap="flat">
                      <a:noFill/>
                    </a:lnR>
                    <a:lnT cap="fla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3000"/>
                        <a:t>1</a:t>
                      </a:r>
                      <a:endParaRPr lang="en-US" altLang="zh-CN" sz="3000"/>
                    </a:p>
                  </a:txBody>
                  <a:tcPr vert="horz" anchor="t">
                    <a:lnL cap="flat">
                      <a:noFill/>
                    </a:lnL>
                    <a:lnR cap="flat">
                      <a:noFill/>
                    </a:lnR>
                    <a:lnT cap="flat">
                      <a:noFill/>
                    </a:lnT>
                    <a:lnB>
                      <a:noFill/>
                    </a:lnB>
                    <a:lnTlToBr>
                      <a:noFill/>
                    </a:lnTlToBr>
                    <a:lnBlToTr>
                      <a:noFill/>
                    </a:lnBlToTr>
                    <a:noFill/>
                  </a:tcPr>
                </a:tc>
              </a:tr>
              <a:tr h="549275">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3000"/>
                        <a:t>3</a:t>
                      </a:r>
                      <a:endParaRPr lang="en-US" altLang="zh-CN" sz="3000"/>
                    </a:p>
                  </a:txBody>
                  <a:tcPr vert="horz" anchor="t">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3000"/>
                        <a:t>0</a:t>
                      </a:r>
                      <a:endParaRPr lang="en-US" altLang="zh-CN" sz="3000"/>
                    </a:p>
                  </a:txBody>
                  <a:tcPr vert="horz" anchor="t">
                    <a:lnL w="12700" cap="flat" cmpd="sng">
                      <a:solidFill>
                        <a:schemeClr val="tx1"/>
                      </a:solidFill>
                      <a:prstDash val="solid"/>
                      <a:headEnd type="none" w="med" len="med"/>
                      <a:tailEnd type="none" w="med" len="med"/>
                    </a:lnL>
                    <a:lnR cap="flat">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3000"/>
                        <a:t>1</a:t>
                      </a:r>
                      <a:endParaRPr lang="en-US" altLang="zh-CN" sz="3000"/>
                    </a:p>
                  </a:txBody>
                  <a:tcPr vert="horz" anchor="t">
                    <a:lnL cap="flat">
                      <a:noFill/>
                    </a:lnL>
                    <a:lnR cap="flat">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3000"/>
                        <a:t>1</a:t>
                      </a:r>
                      <a:endParaRPr lang="en-US" altLang="zh-CN" sz="3000"/>
                    </a:p>
                  </a:txBody>
                  <a:tcPr vert="horz" anchor="t">
                    <a:lnL cap="flat">
                      <a:noFill/>
                    </a:lnL>
                    <a:lnR cap="flat">
                      <a:noFill/>
                    </a:lnR>
                    <a:lnT>
                      <a:noFill/>
                    </a:lnT>
                    <a:lnB>
                      <a:noFill/>
                    </a:lnB>
                    <a:lnTlToBr>
                      <a:noFill/>
                    </a:lnTlToBr>
                    <a:lnBlToTr>
                      <a:noFill/>
                    </a:lnBlToTr>
                    <a:noFill/>
                  </a:tcPr>
                </a:tc>
              </a:tr>
              <a:tr h="549275">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3000"/>
                        <a:t>4</a:t>
                      </a:r>
                      <a:endParaRPr lang="en-US" altLang="zh-CN" sz="3000"/>
                    </a:p>
                  </a:txBody>
                  <a:tcPr vert="horz" anchor="t">
                    <a:lnL cap="flat">
                      <a:noFill/>
                    </a:lnL>
                    <a:lnR w="12700" cap="flat" cmpd="sng">
                      <a:solidFill>
                        <a:schemeClr val="tx1"/>
                      </a:solidFill>
                      <a:prstDash val="solid"/>
                      <a:headEnd type="none" w="med" len="med"/>
                      <a:tailEnd type="none" w="med" len="med"/>
                    </a:lnR>
                    <a:lnT>
                      <a:noFill/>
                    </a:lnT>
                    <a:lnB cap="flat">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3000"/>
                        <a:t>1</a:t>
                      </a:r>
                      <a:endParaRPr lang="en-US" altLang="zh-CN" sz="3000"/>
                    </a:p>
                  </a:txBody>
                  <a:tcPr vert="horz" anchor="t">
                    <a:lnL w="12700" cap="flat" cmpd="sng">
                      <a:solidFill>
                        <a:schemeClr val="tx1"/>
                      </a:solidFill>
                      <a:prstDash val="solid"/>
                      <a:headEnd type="none" w="med" len="med"/>
                      <a:tailEnd type="none" w="med" len="med"/>
                    </a:lnL>
                    <a:lnR cap="flat">
                      <a:noFill/>
                    </a:lnR>
                    <a:lnT>
                      <a:noFill/>
                    </a:lnT>
                    <a:lnB cap="flat">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3000"/>
                        <a:t>1</a:t>
                      </a:r>
                      <a:endParaRPr lang="en-US" altLang="zh-CN" sz="3000"/>
                    </a:p>
                  </a:txBody>
                  <a:tcPr vert="horz" anchor="t">
                    <a:lnL cap="flat">
                      <a:noFill/>
                    </a:lnL>
                    <a:lnR cap="flat">
                      <a:noFill/>
                    </a:lnR>
                    <a:lnT>
                      <a:noFill/>
                    </a:lnT>
                    <a:lnB cap="flat">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3000"/>
                        <a:t>0</a:t>
                      </a:r>
                      <a:endParaRPr lang="en-US" altLang="zh-CN" sz="3000"/>
                    </a:p>
                  </a:txBody>
                  <a:tcPr vert="horz" anchor="t">
                    <a:lnL cap="flat">
                      <a:noFill/>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635">
                                            <p:txEl>
                                              <p:charRg st="8" end="27"/>
                                            </p:txEl>
                                          </p:spTgt>
                                        </p:tgtEl>
                                        <p:attrNameLst>
                                          <p:attrName>style.visibility</p:attrName>
                                        </p:attrNameLst>
                                      </p:cBhvr>
                                      <p:to>
                                        <p:strVal val="visible"/>
                                      </p:to>
                                    </p:set>
                                    <p:animEffect transition="in" filter="blinds(horizontal)">
                                      <p:cBhvr>
                                        <p:cTn id="7" dur="500"/>
                                        <p:tgtEl>
                                          <p:spTgt spid="69635">
                                            <p:txEl>
                                              <p:charRg st="8" end="27"/>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9636"/>
                                        </p:tgtEl>
                                        <p:attrNameLst>
                                          <p:attrName>style.visibility</p:attrName>
                                        </p:attrNameLst>
                                      </p:cBhvr>
                                      <p:to>
                                        <p:strVal val="visible"/>
                                      </p:to>
                                    </p:set>
                                    <p:animEffect transition="in" filter="box(in)">
                                      <p:cBhvr>
                                        <p:cTn id="12" dur="500"/>
                                        <p:tgtEl>
                                          <p:spTgt spid="6963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9635">
                                            <p:txEl>
                                              <p:charRg st="30" end="41"/>
                                            </p:txEl>
                                          </p:spTgt>
                                        </p:tgtEl>
                                        <p:attrNameLst>
                                          <p:attrName>style.visibility</p:attrName>
                                        </p:attrNameLst>
                                      </p:cBhvr>
                                      <p:to>
                                        <p:strVal val="visible"/>
                                      </p:to>
                                    </p:set>
                                    <p:animEffect transition="in" filter="blinds(horizontal)">
                                      <p:cBhvr>
                                        <p:cTn id="17" dur="500"/>
                                        <p:tgtEl>
                                          <p:spTgt spid="69635">
                                            <p:txEl>
                                              <p:charRg st="30" end="4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9635">
                                            <p:txEl>
                                              <p:charRg st="41" end="50"/>
                                            </p:txEl>
                                          </p:spTgt>
                                        </p:tgtEl>
                                        <p:attrNameLst>
                                          <p:attrName>style.visibility</p:attrName>
                                        </p:attrNameLst>
                                      </p:cBhvr>
                                      <p:to>
                                        <p:strVal val="visible"/>
                                      </p:to>
                                    </p:set>
                                    <p:animEffect transition="in" filter="blinds(horizontal)">
                                      <p:cBhvr>
                                        <p:cTn id="22" dur="500"/>
                                        <p:tgtEl>
                                          <p:spTgt spid="69635">
                                            <p:txEl>
                                              <p:charRg st="41" end="5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9635">
                                            <p:txEl>
                                              <p:charRg st="50" end="65"/>
                                            </p:txEl>
                                          </p:spTgt>
                                        </p:tgtEl>
                                        <p:attrNameLst>
                                          <p:attrName>style.visibility</p:attrName>
                                        </p:attrNameLst>
                                      </p:cBhvr>
                                      <p:to>
                                        <p:strVal val="visible"/>
                                      </p:to>
                                    </p:set>
                                    <p:animEffect transition="in" filter="blinds(horizontal)">
                                      <p:cBhvr>
                                        <p:cTn id="27" dur="500"/>
                                        <p:tgtEl>
                                          <p:spTgt spid="69635">
                                            <p:txEl>
                                              <p:charRg st="50" end="6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69637"/>
                                        </p:tgtEl>
                                        <p:attrNameLst>
                                          <p:attrName>style.visibility</p:attrName>
                                        </p:attrNameLst>
                                      </p:cBhvr>
                                      <p:to>
                                        <p:strVal val="visible"/>
                                      </p:to>
                                    </p:set>
                                    <p:anim calcmode="lin" valueType="num">
                                      <p:cBhvr additive="base">
                                        <p:cTn id="32" dur="500" fill="hold"/>
                                        <p:tgtEl>
                                          <p:spTgt spid="69637"/>
                                        </p:tgtEl>
                                        <p:attrNameLst>
                                          <p:attrName>ppt_x</p:attrName>
                                        </p:attrNameLst>
                                      </p:cBhvr>
                                      <p:tavLst>
                                        <p:tav tm="0">
                                          <p:val>
                                            <p:strVal val="#ppt_x"/>
                                          </p:val>
                                        </p:tav>
                                        <p:tav tm="100000">
                                          <p:val>
                                            <p:strVal val="#ppt_x"/>
                                          </p:val>
                                        </p:tav>
                                      </p:tavLst>
                                    </p:anim>
                                    <p:anim calcmode="lin" valueType="num">
                                      <p:cBhvr additive="base">
                                        <p:cTn id="33" dur="500" fill="hold"/>
                                        <p:tgtEl>
                                          <p:spTgt spid="696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矩形 5121"/>
          <p:cNvSpPr>
            <a:spLocks noRot="1"/>
          </p:cNvSpPr>
          <p:nvPr/>
        </p:nvSpPr>
        <p:spPr>
          <a:xfrm>
            <a:off x="250825" y="2895600"/>
            <a:ext cx="8497888" cy="1143000"/>
          </a:xfrm>
          <a:prstGeom prst="rect">
            <a:avLst/>
          </a:prstGeom>
          <a:noFill/>
          <a:ln w="9525">
            <a:noFill/>
          </a:ln>
        </p:spPr>
        <p:txBody>
          <a:bodyPr anchor="ctr"/>
          <a:p>
            <a:pPr algn="ctr"/>
            <a:r>
              <a:rPr lang="zh-CN" altLang="en-US" sz="8000" b="1">
                <a:solidFill>
                  <a:srgbClr val="FF3300"/>
                </a:solidFill>
                <a:latin typeface="Arial" panose="020B0604020202020204" pitchFamily="34" charset="0"/>
                <a:ea typeface="隶书" panose="02010509060101010101" pitchFamily="1" charset="-122"/>
              </a:rPr>
              <a:t>第二章 黑盒测试</a:t>
            </a:r>
            <a:endParaRPr lang="zh-CN" altLang="en-US" sz="8000" b="1">
              <a:solidFill>
                <a:srgbClr val="FF3300"/>
              </a:solidFill>
              <a:latin typeface="Arial" panose="020B0604020202020204" pitchFamily="34" charset="0"/>
              <a:ea typeface="隶书" panose="02010509060101010101" pitchFamily="1" charset="-122"/>
            </a:endParaRPr>
          </a:p>
        </p:txBody>
      </p:sp>
      <p:pic>
        <p:nvPicPr>
          <p:cNvPr id="5122" name="图片 5122" descr="Bj0034"/>
          <p:cNvPicPr>
            <a:picLocks noChangeAspect="1"/>
          </p:cNvPicPr>
          <p:nvPr/>
        </p:nvPicPr>
        <p:blipFill>
          <a:blip r:embed="rId1"/>
          <a:stretch>
            <a:fillRect/>
          </a:stretch>
        </p:blipFill>
        <p:spPr>
          <a:xfrm>
            <a:off x="0" y="1066800"/>
            <a:ext cx="9144000" cy="838200"/>
          </a:xfrm>
          <a:prstGeom prst="rect">
            <a:avLst/>
          </a:prstGeom>
          <a:noFill/>
          <a:ln w="9525">
            <a:noFill/>
          </a:ln>
        </p:spPr>
      </p:pic>
      <p:pic>
        <p:nvPicPr>
          <p:cNvPr id="5123" name="图片 5123" descr="Bj0034"/>
          <p:cNvPicPr>
            <a:picLocks noChangeAspect="1"/>
          </p:cNvPicPr>
          <p:nvPr/>
        </p:nvPicPr>
        <p:blipFill>
          <a:blip r:embed="rId1"/>
          <a:stretch>
            <a:fillRect/>
          </a:stretch>
        </p:blipFill>
        <p:spPr>
          <a:xfrm>
            <a:off x="0" y="5562600"/>
            <a:ext cx="9144000" cy="838200"/>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矩形 70657"/>
          <p:cNvSpPr>
            <a:spLocks noRot="1"/>
          </p:cNvSpPr>
          <p:nvPr/>
        </p:nvSpPr>
        <p:spPr>
          <a:xfrm>
            <a:off x="250825" y="188913"/>
            <a:ext cx="8540750" cy="1143000"/>
          </a:xfrm>
          <a:prstGeom prst="rect">
            <a:avLst/>
          </a:prstGeom>
          <a:noFill/>
          <a:ln w="9525">
            <a:noFill/>
          </a:ln>
        </p:spPr>
        <p:txBody>
          <a:bodyPr anchor="ctr"/>
          <a:p>
            <a:r>
              <a:rPr lang="en-US" altLang="zh-CN" sz="4400" b="1">
                <a:solidFill>
                  <a:schemeClr val="tx2"/>
                </a:solidFill>
                <a:latin typeface="Times New Roman" panose="02020603050405020304" pitchFamily="2" charset="0"/>
                <a:ea typeface="宋体" panose="02010600030101010101" pitchFamily="2" charset="-122"/>
              </a:rPr>
              <a:t>2.5 </a:t>
            </a:r>
            <a:r>
              <a:rPr lang="zh-CN" altLang="en-US" sz="4400" b="1">
                <a:solidFill>
                  <a:schemeClr val="tx2"/>
                </a:solidFill>
                <a:latin typeface="Arial" panose="020B0604020202020204" pitchFamily="34" charset="0"/>
                <a:ea typeface="楷体_GB2312" pitchFamily="1" charset="-122"/>
              </a:rPr>
              <a:t>正交试验法</a:t>
            </a:r>
            <a:endParaRPr lang="en-US" altLang="zh-CN" sz="4400" b="1">
              <a:solidFill>
                <a:schemeClr val="tx2"/>
              </a:solidFill>
              <a:latin typeface="Times New Roman" panose="02020603050405020304" pitchFamily="2" charset="0"/>
              <a:ea typeface="宋体" panose="02010600030101010101" pitchFamily="2" charset="-122"/>
            </a:endParaRPr>
          </a:p>
        </p:txBody>
      </p:sp>
      <p:sp>
        <p:nvSpPr>
          <p:cNvPr id="70659" name="矩形 70658"/>
          <p:cNvSpPr>
            <a:spLocks noRot="1"/>
          </p:cNvSpPr>
          <p:nvPr/>
        </p:nvSpPr>
        <p:spPr>
          <a:xfrm>
            <a:off x="323850" y="1052513"/>
            <a:ext cx="8569325" cy="5400675"/>
          </a:xfrm>
          <a:prstGeom prst="rect">
            <a:avLst/>
          </a:prstGeom>
          <a:noFill/>
          <a:ln w="9525">
            <a:noFill/>
          </a:ln>
        </p:spPr>
        <p:txBody>
          <a:bodyPr anchor="t"/>
          <a:p>
            <a:pPr marL="609600" indent="-609600">
              <a:lnSpc>
                <a:spcPct val="110000"/>
              </a:lnSpc>
              <a:spcBef>
                <a:spcPct val="5000"/>
              </a:spcBef>
              <a:spcAft>
                <a:spcPct val="5000"/>
              </a:spcAft>
              <a:buClr>
                <a:schemeClr val="hlink"/>
              </a:buClr>
              <a:buSzPct val="70000"/>
              <a:buFont typeface="Wingdings" panose="05000000000000000000" pitchFamily="2" charset="2"/>
              <a:buNone/>
            </a:pPr>
            <a:r>
              <a:rPr lang="en-US" altLang="zh-CN" sz="4000" b="1">
                <a:solidFill>
                  <a:srgbClr val="FF3300"/>
                </a:solidFill>
                <a:latin typeface="Times New Roman" panose="02020603050405020304" pitchFamily="2" charset="0"/>
                <a:ea typeface="华文行楷" panose="02010800040101010101" pitchFamily="2" charset="-122"/>
              </a:rPr>
              <a:t>3. </a:t>
            </a:r>
            <a:r>
              <a:rPr lang="zh-CN" altLang="en-US" sz="4000" b="1">
                <a:solidFill>
                  <a:srgbClr val="FF3300"/>
                </a:solidFill>
                <a:latin typeface="Arial" panose="020B0604020202020204" pitchFamily="34" charset="0"/>
                <a:ea typeface="华文行楷" panose="02010800040101010101" pitchFamily="2" charset="-122"/>
              </a:rPr>
              <a:t>应用实例</a:t>
            </a:r>
            <a:endParaRPr lang="zh-CN" altLang="en-US" sz="4000" b="1">
              <a:solidFill>
                <a:srgbClr val="FF3300"/>
              </a:solidFill>
              <a:latin typeface="Arial" panose="020B0604020202020204" pitchFamily="34" charset="0"/>
              <a:ea typeface="华文行楷" panose="02010800040101010101" pitchFamily="2" charset="-122"/>
            </a:endParaRPr>
          </a:p>
          <a:p>
            <a:pPr marL="609600" indent="-609600">
              <a:lnSpc>
                <a:spcPct val="110000"/>
              </a:lnSpc>
              <a:spcBef>
                <a:spcPct val="5000"/>
              </a:spcBef>
              <a:spcAft>
                <a:spcPct val="5000"/>
              </a:spcAft>
              <a:buClr>
                <a:schemeClr val="hlink"/>
              </a:buClr>
              <a:buFont typeface="Wingdings" panose="05000000000000000000" pitchFamily="2" charset="2"/>
              <a:buAutoNum type="circleNumDbPlain" startAt="4"/>
            </a:pPr>
            <a:r>
              <a:rPr lang="zh-CN" altLang="en-US" sz="3600" b="1">
                <a:latin typeface="Arial" panose="020B0604020202020204" pitchFamily="34" charset="0"/>
                <a:ea typeface="楷体_GB2312" pitchFamily="1" charset="-122"/>
              </a:rPr>
              <a:t>将变量的值映射到表中</a:t>
            </a:r>
            <a:endParaRPr lang="zh-CN" altLang="en-US" sz="3600" b="1">
              <a:latin typeface="Arial" panose="020B0604020202020204" pitchFamily="34" charset="0"/>
              <a:ea typeface="楷体_GB2312" pitchFamily="1" charset="-122"/>
            </a:endParaRPr>
          </a:p>
          <a:p>
            <a:pPr marL="609600" indent="-609600">
              <a:lnSpc>
                <a:spcPct val="110000"/>
              </a:lnSpc>
              <a:spcBef>
                <a:spcPct val="5000"/>
              </a:spcBef>
              <a:spcAft>
                <a:spcPct val="5000"/>
              </a:spcAft>
              <a:buClr>
                <a:schemeClr val="hlink"/>
              </a:buClr>
              <a:buFont typeface="Wingdings" panose="05000000000000000000" pitchFamily="2" charset="2"/>
              <a:buAutoNum type="circleNumDbPlain" startAt="4"/>
            </a:pPr>
            <a:r>
              <a:rPr lang="zh-CN" altLang="en-US" sz="3600" b="1">
                <a:latin typeface="Arial" panose="020B0604020202020204" pitchFamily="34" charset="0"/>
                <a:ea typeface="楷体_GB2312" pitchFamily="1" charset="-122"/>
              </a:rPr>
              <a:t>设计测试用例</a:t>
            </a:r>
            <a:endParaRPr lang="zh-CN" altLang="en-US" sz="3600" b="1">
              <a:latin typeface="Arial" panose="020B0604020202020204" pitchFamily="34" charset="0"/>
              <a:ea typeface="楷体_GB2312" pitchFamily="1" charset="-122"/>
            </a:endParaRPr>
          </a:p>
        </p:txBody>
      </p:sp>
      <p:graphicFrame>
        <p:nvGraphicFramePr>
          <p:cNvPr id="70660" name="表格 70659"/>
          <p:cNvGraphicFramePr/>
          <p:nvPr/>
        </p:nvGraphicFramePr>
        <p:xfrm>
          <a:off x="3779838" y="3354388"/>
          <a:ext cx="4824413" cy="2746375"/>
        </p:xfrm>
        <a:graphic>
          <a:graphicData uri="http://schemas.openxmlformats.org/drawingml/2006/table">
            <a:tbl>
              <a:tblPr/>
              <a:tblGrid>
                <a:gridCol w="863600"/>
                <a:gridCol w="1295400"/>
                <a:gridCol w="1225550"/>
                <a:gridCol w="1439863"/>
              </a:tblGrid>
              <a:tr h="549275">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endParaRPr sz="3000"/>
                    </a:p>
                  </a:txBody>
                  <a:tcPr vert="horz" anchor="t">
                    <a:lnL cap="flat">
                      <a:noFill/>
                    </a:lnL>
                    <a:lnR w="12700" cap="flat" cmpd="sng">
                      <a:solidFill>
                        <a:schemeClr val="tx1"/>
                      </a:solidFill>
                      <a:prstDash val="solid"/>
                      <a:headEnd type="none" w="med" len="med"/>
                      <a:tailEnd type="none" w="med" len="med"/>
                    </a:lnR>
                    <a:lnT cap="flat">
                      <a:noFill/>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3000"/>
                        <a:t>姓名</a:t>
                      </a:r>
                      <a:endParaRPr lang="zh-CN" altLang="en-US" sz="3000"/>
                    </a:p>
                  </a:txBody>
                  <a:tcPr vert="horz" anchor="t">
                    <a:lnL w="12700" cap="flat" cmpd="sng">
                      <a:solidFill>
                        <a:schemeClr val="tx1"/>
                      </a:solidFill>
                      <a:prstDash val="solid"/>
                      <a:headEnd type="none" w="med" len="med"/>
                      <a:tailEnd type="none" w="med" len="med"/>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3000"/>
                        <a:t>性别</a:t>
                      </a:r>
                      <a:endParaRPr lang="zh-CN" altLang="en-US" sz="3000"/>
                    </a:p>
                  </a:txBody>
                  <a:tcPr vert="horz" anchor="t">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3000"/>
                        <a:t>状态</a:t>
                      </a:r>
                      <a:endParaRPr lang="zh-CN" altLang="en-US" sz="3000"/>
                    </a:p>
                  </a:txBody>
                  <a:tcPr vert="horz" anchor="t">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r>
              <a:tr h="549275">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3000"/>
                        <a:t>1</a:t>
                      </a:r>
                      <a:endParaRPr lang="en-US" altLang="zh-CN" sz="3000"/>
                    </a:p>
                  </a:txBody>
                  <a:tcPr vert="horz" anchor="t">
                    <a:lnL cap="flat">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cap="flat">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3000"/>
                        <a:t>不填</a:t>
                      </a:r>
                      <a:endParaRPr lang="zh-CN" altLang="en-US" sz="3000"/>
                    </a:p>
                  </a:txBody>
                  <a:tcPr vert="horz" anchor="t">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cap="flat">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3000"/>
                        <a:t>女</a:t>
                      </a:r>
                      <a:endParaRPr lang="zh-CN" altLang="en-US" sz="3000"/>
                    </a:p>
                  </a:txBody>
                  <a:tcPr vert="horz" anchor="t">
                    <a:lnL cap="flat">
                      <a:noFill/>
                    </a:lnL>
                    <a:lnR cap="flat">
                      <a:noFill/>
                    </a:lnR>
                    <a:lnT w="12700" cap="flat" cmpd="sng">
                      <a:solidFill>
                        <a:schemeClr val="tx1"/>
                      </a:solidFill>
                      <a:prstDash val="solid"/>
                      <a:headEnd type="none" w="med" len="med"/>
                      <a:tailEnd type="none" w="med" len="med"/>
                    </a:lnT>
                    <a:lnB cap="flat">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3000"/>
                        <a:t>未激活</a:t>
                      </a:r>
                      <a:endParaRPr lang="zh-CN" altLang="en-US" sz="3000"/>
                    </a:p>
                  </a:txBody>
                  <a:tcPr vert="horz" anchor="t">
                    <a:lnL cap="flat">
                      <a:noFill/>
                    </a:lnL>
                    <a:lnR cap="flat">
                      <a:noFill/>
                    </a:lnR>
                    <a:lnT w="12700" cap="flat" cmpd="sng">
                      <a:solidFill>
                        <a:schemeClr val="tx1"/>
                      </a:solidFill>
                      <a:prstDash val="solid"/>
                      <a:headEnd type="none" w="med" len="med"/>
                      <a:tailEnd type="none" w="med" len="med"/>
                    </a:lnT>
                    <a:lnB cap="flat">
                      <a:noFill/>
                    </a:lnB>
                    <a:lnTlToBr>
                      <a:noFill/>
                    </a:lnTlToBr>
                    <a:lnBlToTr>
                      <a:noFill/>
                    </a:lnBlToTr>
                    <a:noFill/>
                  </a:tcPr>
                </a:tc>
              </a:tr>
              <a:tr h="549275">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3000"/>
                        <a:t>2</a:t>
                      </a:r>
                      <a:endParaRPr lang="en-US" altLang="zh-CN" sz="3000"/>
                    </a:p>
                  </a:txBody>
                  <a:tcPr vert="horz" anchor="t">
                    <a:lnL cap="flat">
                      <a:noFill/>
                    </a:lnL>
                    <a:lnR w="12700" cap="flat" cmpd="sng">
                      <a:solidFill>
                        <a:schemeClr val="tx1"/>
                      </a:solidFill>
                      <a:prstDash val="solid"/>
                      <a:headEnd type="none" w="med" len="med"/>
                      <a:tailEnd type="none" w="med" len="med"/>
                    </a:lnR>
                    <a:lnT cap="fla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3000"/>
                        <a:t>填写</a:t>
                      </a:r>
                      <a:endParaRPr lang="zh-CN" altLang="en-US" sz="3000"/>
                    </a:p>
                  </a:txBody>
                  <a:tcPr vert="horz" anchor="t">
                    <a:lnL w="12700" cap="flat" cmpd="sng">
                      <a:solidFill>
                        <a:schemeClr val="tx1"/>
                      </a:solidFill>
                      <a:prstDash val="solid"/>
                      <a:headEnd type="none" w="med" len="med"/>
                      <a:tailEnd type="none" w="med" len="med"/>
                    </a:lnL>
                    <a:lnR cap="flat">
                      <a:noFill/>
                    </a:lnR>
                    <a:lnT cap="fla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3000"/>
                        <a:t>女</a:t>
                      </a:r>
                      <a:endParaRPr lang="zh-CN" altLang="en-US" sz="3000"/>
                    </a:p>
                  </a:txBody>
                  <a:tcPr vert="horz" anchor="t">
                    <a:lnL cap="flat">
                      <a:noFill/>
                    </a:lnL>
                    <a:lnR cap="flat">
                      <a:noFill/>
                    </a:lnR>
                    <a:lnT cap="fla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3000"/>
                        <a:t>激活</a:t>
                      </a:r>
                      <a:endParaRPr lang="zh-CN" altLang="en-US" sz="3000"/>
                    </a:p>
                  </a:txBody>
                  <a:tcPr vert="horz" anchor="t">
                    <a:lnL cap="flat">
                      <a:noFill/>
                    </a:lnL>
                    <a:lnR cap="flat">
                      <a:noFill/>
                    </a:lnR>
                    <a:lnT cap="flat">
                      <a:noFill/>
                    </a:lnT>
                    <a:lnB>
                      <a:noFill/>
                    </a:lnB>
                    <a:lnTlToBr>
                      <a:noFill/>
                    </a:lnTlToBr>
                    <a:lnBlToTr>
                      <a:noFill/>
                    </a:lnBlToTr>
                    <a:noFill/>
                  </a:tcPr>
                </a:tc>
              </a:tr>
              <a:tr h="549275">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3000"/>
                        <a:t>3</a:t>
                      </a:r>
                      <a:endParaRPr lang="en-US" altLang="zh-CN" sz="3000"/>
                    </a:p>
                  </a:txBody>
                  <a:tcPr vert="horz" anchor="t">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3000"/>
                        <a:t>不填</a:t>
                      </a:r>
                      <a:endParaRPr lang="zh-CN" altLang="en-US" sz="3000"/>
                    </a:p>
                  </a:txBody>
                  <a:tcPr vert="horz" anchor="t">
                    <a:lnL w="12700" cap="flat" cmpd="sng">
                      <a:solidFill>
                        <a:schemeClr val="tx1"/>
                      </a:solidFill>
                      <a:prstDash val="solid"/>
                      <a:headEnd type="none" w="med" len="med"/>
                      <a:tailEnd type="none" w="med" len="med"/>
                    </a:lnL>
                    <a:lnR cap="flat">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3000"/>
                        <a:t>男</a:t>
                      </a:r>
                      <a:endParaRPr lang="zh-CN" altLang="en-US" sz="3000"/>
                    </a:p>
                  </a:txBody>
                  <a:tcPr vert="horz" anchor="t">
                    <a:lnL cap="flat">
                      <a:noFill/>
                    </a:lnL>
                    <a:lnR cap="flat">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3000"/>
                        <a:t>激活</a:t>
                      </a:r>
                      <a:endParaRPr lang="zh-CN" altLang="en-US" sz="3000"/>
                    </a:p>
                  </a:txBody>
                  <a:tcPr vert="horz" anchor="t">
                    <a:lnL cap="flat">
                      <a:noFill/>
                    </a:lnL>
                    <a:lnR cap="flat">
                      <a:noFill/>
                    </a:lnR>
                    <a:lnT>
                      <a:noFill/>
                    </a:lnT>
                    <a:lnB>
                      <a:noFill/>
                    </a:lnB>
                    <a:lnTlToBr>
                      <a:noFill/>
                    </a:lnTlToBr>
                    <a:lnBlToTr>
                      <a:noFill/>
                    </a:lnBlToTr>
                    <a:noFill/>
                  </a:tcPr>
                </a:tc>
              </a:tr>
              <a:tr h="549275">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3000"/>
                        <a:t>4</a:t>
                      </a:r>
                      <a:endParaRPr lang="en-US" altLang="zh-CN" sz="3000"/>
                    </a:p>
                  </a:txBody>
                  <a:tcPr vert="horz" anchor="t">
                    <a:lnL cap="flat">
                      <a:noFill/>
                    </a:lnL>
                    <a:lnR w="12700" cap="flat" cmpd="sng">
                      <a:solidFill>
                        <a:schemeClr val="tx1"/>
                      </a:solidFill>
                      <a:prstDash val="solid"/>
                      <a:headEnd type="none" w="med" len="med"/>
                      <a:tailEnd type="none" w="med" len="med"/>
                    </a:lnR>
                    <a:lnT>
                      <a:noFill/>
                    </a:lnT>
                    <a:lnB cap="flat">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3000"/>
                        <a:t>填写</a:t>
                      </a:r>
                      <a:endParaRPr lang="zh-CN" altLang="en-US" sz="3000"/>
                    </a:p>
                  </a:txBody>
                  <a:tcPr vert="horz" anchor="t">
                    <a:lnL w="12700" cap="flat" cmpd="sng">
                      <a:solidFill>
                        <a:schemeClr val="tx1"/>
                      </a:solidFill>
                      <a:prstDash val="solid"/>
                      <a:headEnd type="none" w="med" len="med"/>
                      <a:tailEnd type="none" w="med" len="med"/>
                    </a:lnL>
                    <a:lnR cap="flat">
                      <a:noFill/>
                    </a:lnR>
                    <a:lnT>
                      <a:noFill/>
                    </a:lnT>
                    <a:lnB cap="flat">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3000"/>
                        <a:t>男</a:t>
                      </a:r>
                      <a:endParaRPr lang="zh-CN" altLang="en-US" sz="3000"/>
                    </a:p>
                  </a:txBody>
                  <a:tcPr vert="horz" anchor="t">
                    <a:lnL cap="flat">
                      <a:noFill/>
                    </a:lnL>
                    <a:lnR cap="flat">
                      <a:noFill/>
                    </a:lnR>
                    <a:lnT>
                      <a:noFill/>
                    </a:lnT>
                    <a:lnB cap="flat">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3000"/>
                        <a:t>未激活</a:t>
                      </a:r>
                      <a:endParaRPr lang="zh-CN" altLang="en-US" sz="3000"/>
                    </a:p>
                  </a:txBody>
                  <a:tcPr vert="horz" anchor="t">
                    <a:lnL cap="flat">
                      <a:noFill/>
                    </a:lnL>
                    <a:lnR cap="flat">
                      <a:noFill/>
                    </a:lnR>
                    <a:lnT>
                      <a:noFill/>
                    </a:lnT>
                    <a:lnB cap="flat">
                      <a:noFill/>
                    </a:lnB>
                    <a:lnTlToBr>
                      <a:noFill/>
                    </a:lnTlToBr>
                    <a:lnBlToTr>
                      <a:noFill/>
                    </a:lnBlToTr>
                    <a:noFill/>
                  </a:tcPr>
                </a:tc>
              </a:tr>
            </a:tbl>
          </a:graphicData>
        </a:graphic>
      </p:graphicFrame>
      <p:graphicFrame>
        <p:nvGraphicFramePr>
          <p:cNvPr id="70690" name="表格 70689"/>
          <p:cNvGraphicFramePr/>
          <p:nvPr/>
        </p:nvGraphicFramePr>
        <p:xfrm>
          <a:off x="322263" y="3351213"/>
          <a:ext cx="3024188" cy="2746375"/>
        </p:xfrm>
        <a:graphic>
          <a:graphicData uri="http://schemas.openxmlformats.org/drawingml/2006/table">
            <a:tbl>
              <a:tblPr/>
              <a:tblGrid>
                <a:gridCol w="757238"/>
                <a:gridCol w="755650"/>
                <a:gridCol w="755650"/>
                <a:gridCol w="755650"/>
              </a:tblGrid>
              <a:tr h="549275">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endParaRPr sz="3000"/>
                    </a:p>
                  </a:txBody>
                  <a:tcPr vert="horz" anchor="t">
                    <a:lnL cap="flat">
                      <a:noFill/>
                    </a:lnL>
                    <a:lnR w="12700" cap="flat" cmpd="sng">
                      <a:solidFill>
                        <a:schemeClr val="tx1"/>
                      </a:solidFill>
                      <a:prstDash val="solid"/>
                      <a:headEnd type="none" w="med" len="med"/>
                      <a:tailEnd type="none" w="med" len="med"/>
                    </a:lnR>
                    <a:lnT cap="flat">
                      <a:noFill/>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3000"/>
                        <a:t>1</a:t>
                      </a:r>
                      <a:endParaRPr lang="en-US" altLang="zh-CN" sz="3000"/>
                    </a:p>
                  </a:txBody>
                  <a:tcPr vert="horz" anchor="t">
                    <a:lnL w="12700" cap="flat" cmpd="sng">
                      <a:solidFill>
                        <a:schemeClr val="tx1"/>
                      </a:solidFill>
                      <a:prstDash val="solid"/>
                      <a:headEnd type="none" w="med" len="med"/>
                      <a:tailEnd type="none" w="med" len="med"/>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3000"/>
                        <a:t>2</a:t>
                      </a:r>
                      <a:endParaRPr lang="en-US" altLang="zh-CN" sz="3000"/>
                    </a:p>
                  </a:txBody>
                  <a:tcPr vert="horz" anchor="t">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3000"/>
                        <a:t>3</a:t>
                      </a:r>
                      <a:endParaRPr lang="en-US" altLang="zh-CN" sz="3000"/>
                    </a:p>
                  </a:txBody>
                  <a:tcPr vert="horz" anchor="t">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r>
              <a:tr h="549275">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3000"/>
                        <a:t>1</a:t>
                      </a:r>
                      <a:endParaRPr lang="en-US" altLang="zh-CN" sz="3000"/>
                    </a:p>
                  </a:txBody>
                  <a:tcPr vert="horz" anchor="t">
                    <a:lnL cap="flat">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cap="flat">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3000"/>
                        <a:t>0</a:t>
                      </a:r>
                      <a:endParaRPr lang="en-US" altLang="zh-CN" sz="3000"/>
                    </a:p>
                  </a:txBody>
                  <a:tcPr vert="horz" anchor="t">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cap="flat">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3000"/>
                        <a:t>0</a:t>
                      </a:r>
                      <a:endParaRPr lang="en-US" altLang="zh-CN" sz="3000"/>
                    </a:p>
                  </a:txBody>
                  <a:tcPr vert="horz" anchor="t">
                    <a:lnL cap="flat">
                      <a:noFill/>
                    </a:lnL>
                    <a:lnR cap="flat">
                      <a:noFill/>
                    </a:lnR>
                    <a:lnT w="12700" cap="flat" cmpd="sng">
                      <a:solidFill>
                        <a:schemeClr val="tx1"/>
                      </a:solidFill>
                      <a:prstDash val="solid"/>
                      <a:headEnd type="none" w="med" len="med"/>
                      <a:tailEnd type="none" w="med" len="med"/>
                    </a:lnT>
                    <a:lnB cap="flat">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3000"/>
                        <a:t>0</a:t>
                      </a:r>
                      <a:endParaRPr lang="en-US" altLang="zh-CN" sz="3000"/>
                    </a:p>
                  </a:txBody>
                  <a:tcPr vert="horz" anchor="t">
                    <a:lnL cap="flat">
                      <a:noFill/>
                    </a:lnL>
                    <a:lnR cap="flat">
                      <a:noFill/>
                    </a:lnR>
                    <a:lnT w="12700" cap="flat" cmpd="sng">
                      <a:solidFill>
                        <a:schemeClr val="tx1"/>
                      </a:solidFill>
                      <a:prstDash val="solid"/>
                      <a:headEnd type="none" w="med" len="med"/>
                      <a:tailEnd type="none" w="med" len="med"/>
                    </a:lnT>
                    <a:lnB cap="flat">
                      <a:noFill/>
                    </a:lnB>
                    <a:lnTlToBr>
                      <a:noFill/>
                    </a:lnTlToBr>
                    <a:lnBlToTr>
                      <a:noFill/>
                    </a:lnBlToTr>
                    <a:noFill/>
                  </a:tcPr>
                </a:tc>
              </a:tr>
              <a:tr h="549275">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3000"/>
                        <a:t>2</a:t>
                      </a:r>
                      <a:endParaRPr lang="en-US" altLang="zh-CN" sz="3000"/>
                    </a:p>
                  </a:txBody>
                  <a:tcPr vert="horz" anchor="t">
                    <a:lnL cap="flat">
                      <a:noFill/>
                    </a:lnL>
                    <a:lnR w="12700" cap="flat" cmpd="sng">
                      <a:solidFill>
                        <a:schemeClr val="tx1"/>
                      </a:solidFill>
                      <a:prstDash val="solid"/>
                      <a:headEnd type="none" w="med" len="med"/>
                      <a:tailEnd type="none" w="med" len="med"/>
                    </a:lnR>
                    <a:lnT cap="fla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3000"/>
                        <a:t>1</a:t>
                      </a:r>
                      <a:endParaRPr lang="en-US" altLang="zh-CN" sz="3000"/>
                    </a:p>
                  </a:txBody>
                  <a:tcPr vert="horz" anchor="t">
                    <a:lnL w="12700" cap="flat" cmpd="sng">
                      <a:solidFill>
                        <a:schemeClr val="tx1"/>
                      </a:solidFill>
                      <a:prstDash val="solid"/>
                      <a:headEnd type="none" w="med" len="med"/>
                      <a:tailEnd type="none" w="med" len="med"/>
                    </a:lnL>
                    <a:lnR cap="flat">
                      <a:noFill/>
                    </a:lnR>
                    <a:lnT cap="fla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3000"/>
                        <a:t>0</a:t>
                      </a:r>
                      <a:endParaRPr lang="en-US" altLang="zh-CN" sz="3000"/>
                    </a:p>
                  </a:txBody>
                  <a:tcPr vert="horz" anchor="t">
                    <a:lnL cap="flat">
                      <a:noFill/>
                    </a:lnL>
                    <a:lnR cap="flat">
                      <a:noFill/>
                    </a:lnR>
                    <a:lnT cap="fla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3000"/>
                        <a:t>1</a:t>
                      </a:r>
                      <a:endParaRPr lang="en-US" altLang="zh-CN" sz="3000"/>
                    </a:p>
                  </a:txBody>
                  <a:tcPr vert="horz" anchor="t">
                    <a:lnL cap="flat">
                      <a:noFill/>
                    </a:lnL>
                    <a:lnR cap="flat">
                      <a:noFill/>
                    </a:lnR>
                    <a:lnT cap="flat">
                      <a:noFill/>
                    </a:lnT>
                    <a:lnB>
                      <a:noFill/>
                    </a:lnB>
                    <a:lnTlToBr>
                      <a:noFill/>
                    </a:lnTlToBr>
                    <a:lnBlToTr>
                      <a:noFill/>
                    </a:lnBlToTr>
                    <a:noFill/>
                  </a:tcPr>
                </a:tc>
              </a:tr>
              <a:tr h="549275">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3000"/>
                        <a:t>3</a:t>
                      </a:r>
                      <a:endParaRPr lang="en-US" altLang="zh-CN" sz="3000"/>
                    </a:p>
                  </a:txBody>
                  <a:tcPr vert="horz" anchor="t">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3000"/>
                        <a:t>0</a:t>
                      </a:r>
                      <a:endParaRPr lang="en-US" altLang="zh-CN" sz="3000"/>
                    </a:p>
                  </a:txBody>
                  <a:tcPr vert="horz" anchor="t">
                    <a:lnL w="12700" cap="flat" cmpd="sng">
                      <a:solidFill>
                        <a:schemeClr val="tx1"/>
                      </a:solidFill>
                      <a:prstDash val="solid"/>
                      <a:headEnd type="none" w="med" len="med"/>
                      <a:tailEnd type="none" w="med" len="med"/>
                    </a:lnL>
                    <a:lnR cap="flat">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3000"/>
                        <a:t>1</a:t>
                      </a:r>
                      <a:endParaRPr lang="en-US" altLang="zh-CN" sz="3000"/>
                    </a:p>
                  </a:txBody>
                  <a:tcPr vert="horz" anchor="t">
                    <a:lnL cap="flat">
                      <a:noFill/>
                    </a:lnL>
                    <a:lnR cap="flat">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3000"/>
                        <a:t>1</a:t>
                      </a:r>
                      <a:endParaRPr lang="en-US" altLang="zh-CN" sz="3000"/>
                    </a:p>
                  </a:txBody>
                  <a:tcPr vert="horz" anchor="t">
                    <a:lnL cap="flat">
                      <a:noFill/>
                    </a:lnL>
                    <a:lnR cap="flat">
                      <a:noFill/>
                    </a:lnR>
                    <a:lnT>
                      <a:noFill/>
                    </a:lnT>
                    <a:lnB>
                      <a:noFill/>
                    </a:lnB>
                    <a:lnTlToBr>
                      <a:noFill/>
                    </a:lnTlToBr>
                    <a:lnBlToTr>
                      <a:noFill/>
                    </a:lnBlToTr>
                    <a:noFill/>
                  </a:tcPr>
                </a:tc>
              </a:tr>
              <a:tr h="549275">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3000"/>
                        <a:t>4</a:t>
                      </a:r>
                      <a:endParaRPr lang="en-US" altLang="zh-CN" sz="3000"/>
                    </a:p>
                  </a:txBody>
                  <a:tcPr vert="horz" anchor="t">
                    <a:lnL cap="flat">
                      <a:noFill/>
                    </a:lnL>
                    <a:lnR w="12700" cap="flat" cmpd="sng">
                      <a:solidFill>
                        <a:schemeClr val="tx1"/>
                      </a:solidFill>
                      <a:prstDash val="solid"/>
                      <a:headEnd type="none" w="med" len="med"/>
                      <a:tailEnd type="none" w="med" len="med"/>
                    </a:lnR>
                    <a:lnT>
                      <a:noFill/>
                    </a:lnT>
                    <a:lnB cap="flat">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3000"/>
                        <a:t>1</a:t>
                      </a:r>
                      <a:endParaRPr lang="en-US" altLang="zh-CN" sz="3000"/>
                    </a:p>
                  </a:txBody>
                  <a:tcPr vert="horz" anchor="t">
                    <a:lnL w="12700" cap="flat" cmpd="sng">
                      <a:solidFill>
                        <a:schemeClr val="tx1"/>
                      </a:solidFill>
                      <a:prstDash val="solid"/>
                      <a:headEnd type="none" w="med" len="med"/>
                      <a:tailEnd type="none" w="med" len="med"/>
                    </a:lnL>
                    <a:lnR cap="flat">
                      <a:noFill/>
                    </a:lnR>
                    <a:lnT>
                      <a:noFill/>
                    </a:lnT>
                    <a:lnB cap="flat">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3000"/>
                        <a:t>1</a:t>
                      </a:r>
                      <a:endParaRPr lang="en-US" altLang="zh-CN" sz="3000"/>
                    </a:p>
                  </a:txBody>
                  <a:tcPr vert="horz" anchor="t">
                    <a:lnL cap="flat">
                      <a:noFill/>
                    </a:lnL>
                    <a:lnR cap="flat">
                      <a:noFill/>
                    </a:lnR>
                    <a:lnT>
                      <a:noFill/>
                    </a:lnT>
                    <a:lnB cap="flat">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3000"/>
                        <a:t>0</a:t>
                      </a:r>
                      <a:endParaRPr lang="en-US" altLang="zh-CN" sz="3000"/>
                    </a:p>
                  </a:txBody>
                  <a:tcPr vert="horz" anchor="t">
                    <a:lnL cap="flat">
                      <a:noFill/>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659">
                                            <p:txEl>
                                              <p:charRg st="8" end="19"/>
                                            </p:txEl>
                                          </p:spTgt>
                                        </p:tgtEl>
                                        <p:attrNameLst>
                                          <p:attrName>style.visibility</p:attrName>
                                        </p:attrNameLst>
                                      </p:cBhvr>
                                      <p:to>
                                        <p:strVal val="visible"/>
                                      </p:to>
                                    </p:set>
                                    <p:animEffect transition="in" filter="blinds(horizontal)">
                                      <p:cBhvr>
                                        <p:cTn id="7" dur="500"/>
                                        <p:tgtEl>
                                          <p:spTgt spid="70659">
                                            <p:txEl>
                                              <p:charRg st="8" end="1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0690"/>
                                        </p:tgtEl>
                                        <p:attrNameLst>
                                          <p:attrName>style.visibility</p:attrName>
                                        </p:attrNameLst>
                                      </p:cBhvr>
                                      <p:to>
                                        <p:strVal val="visible"/>
                                      </p:to>
                                    </p:set>
                                    <p:anim calcmode="lin" valueType="num">
                                      <p:cBhvr additive="base">
                                        <p:cTn id="12" dur="500" fill="hold"/>
                                        <p:tgtEl>
                                          <p:spTgt spid="70690"/>
                                        </p:tgtEl>
                                        <p:attrNameLst>
                                          <p:attrName>ppt_x</p:attrName>
                                        </p:attrNameLst>
                                      </p:cBhvr>
                                      <p:tavLst>
                                        <p:tav tm="0">
                                          <p:val>
                                            <p:strVal val="#ppt_x"/>
                                          </p:val>
                                        </p:tav>
                                        <p:tav tm="100000">
                                          <p:val>
                                            <p:strVal val="#ppt_x"/>
                                          </p:val>
                                        </p:tav>
                                      </p:tavLst>
                                    </p:anim>
                                    <p:anim calcmode="lin" valueType="num">
                                      <p:cBhvr additive="base">
                                        <p:cTn id="13" dur="500" fill="hold"/>
                                        <p:tgtEl>
                                          <p:spTgt spid="7069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0660"/>
                                        </p:tgtEl>
                                        <p:attrNameLst>
                                          <p:attrName>style.visibility</p:attrName>
                                        </p:attrNameLst>
                                      </p:cBhvr>
                                      <p:to>
                                        <p:strVal val="visible"/>
                                      </p:to>
                                    </p:set>
                                    <p:anim calcmode="lin" valueType="num">
                                      <p:cBhvr additive="base">
                                        <p:cTn id="18" dur="500" fill="hold"/>
                                        <p:tgtEl>
                                          <p:spTgt spid="70660"/>
                                        </p:tgtEl>
                                        <p:attrNameLst>
                                          <p:attrName>ppt_x</p:attrName>
                                        </p:attrNameLst>
                                      </p:cBhvr>
                                      <p:tavLst>
                                        <p:tav tm="0">
                                          <p:val>
                                            <p:strVal val="#ppt_x"/>
                                          </p:val>
                                        </p:tav>
                                        <p:tav tm="100000">
                                          <p:val>
                                            <p:strVal val="#ppt_x"/>
                                          </p:val>
                                        </p:tav>
                                      </p:tavLst>
                                    </p:anim>
                                    <p:anim calcmode="lin" valueType="num">
                                      <p:cBhvr additive="base">
                                        <p:cTn id="19" dur="500" fill="hold"/>
                                        <p:tgtEl>
                                          <p:spTgt spid="7066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70659">
                                            <p:txEl>
                                              <p:charRg st="19" end="26"/>
                                            </p:txEl>
                                          </p:spTgt>
                                        </p:tgtEl>
                                        <p:attrNameLst>
                                          <p:attrName>style.visibility</p:attrName>
                                        </p:attrNameLst>
                                      </p:cBhvr>
                                      <p:to>
                                        <p:strVal val="visible"/>
                                      </p:to>
                                    </p:set>
                                    <p:animEffect transition="in" filter="blinds(horizontal)">
                                      <p:cBhvr>
                                        <p:cTn id="24" dur="500"/>
                                        <p:tgtEl>
                                          <p:spTgt spid="70659">
                                            <p:txEl>
                                              <p:charRg st="19"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矩形 72705"/>
          <p:cNvSpPr>
            <a:spLocks noRot="1"/>
          </p:cNvSpPr>
          <p:nvPr/>
        </p:nvSpPr>
        <p:spPr>
          <a:xfrm>
            <a:off x="250825" y="188913"/>
            <a:ext cx="8540750" cy="1143000"/>
          </a:xfrm>
          <a:prstGeom prst="rect">
            <a:avLst/>
          </a:prstGeom>
          <a:noFill/>
          <a:ln w="9525">
            <a:noFill/>
          </a:ln>
        </p:spPr>
        <p:txBody>
          <a:bodyPr anchor="ctr"/>
          <a:p>
            <a:r>
              <a:rPr lang="en-US" altLang="zh-CN" sz="4400" b="1">
                <a:solidFill>
                  <a:schemeClr val="tx2"/>
                </a:solidFill>
                <a:latin typeface="Times New Roman" panose="02020603050405020304" pitchFamily="2" charset="0"/>
                <a:ea typeface="宋体" panose="02010600030101010101" pitchFamily="2" charset="-122"/>
              </a:rPr>
              <a:t>2.5 </a:t>
            </a:r>
            <a:r>
              <a:rPr lang="zh-CN" altLang="en-US" sz="4400" b="1">
                <a:solidFill>
                  <a:schemeClr val="tx2"/>
                </a:solidFill>
                <a:latin typeface="Arial" panose="020B0604020202020204" pitchFamily="34" charset="0"/>
                <a:ea typeface="楷体_GB2312" pitchFamily="1" charset="-122"/>
              </a:rPr>
              <a:t>正交试验法</a:t>
            </a:r>
            <a:endParaRPr lang="en-US" altLang="zh-CN" sz="4400" b="1">
              <a:solidFill>
                <a:schemeClr val="tx2"/>
              </a:solidFill>
              <a:latin typeface="Times New Roman" panose="02020603050405020304" pitchFamily="2" charset="0"/>
              <a:ea typeface="宋体" panose="02010600030101010101" pitchFamily="2" charset="-122"/>
            </a:endParaRPr>
          </a:p>
        </p:txBody>
      </p:sp>
      <p:sp>
        <p:nvSpPr>
          <p:cNvPr id="72707" name="矩形 72706"/>
          <p:cNvSpPr>
            <a:spLocks noRot="1"/>
          </p:cNvSpPr>
          <p:nvPr/>
        </p:nvSpPr>
        <p:spPr>
          <a:xfrm>
            <a:off x="323850" y="1052513"/>
            <a:ext cx="8569325" cy="5400675"/>
          </a:xfrm>
          <a:prstGeom prst="rect">
            <a:avLst/>
          </a:prstGeom>
          <a:noFill/>
          <a:ln w="9525">
            <a:noFill/>
          </a:ln>
        </p:spPr>
        <p:txBody>
          <a:bodyPr anchor="t"/>
          <a:p>
            <a:pPr marL="609600" indent="-609600">
              <a:lnSpc>
                <a:spcPct val="105000"/>
              </a:lnSpc>
              <a:spcBef>
                <a:spcPct val="5000"/>
              </a:spcBef>
              <a:spcAft>
                <a:spcPct val="5000"/>
              </a:spcAft>
              <a:buClr>
                <a:schemeClr val="hlink"/>
              </a:buClr>
              <a:buSzPct val="70000"/>
              <a:buFont typeface="Wingdings" panose="05000000000000000000" pitchFamily="2" charset="2"/>
              <a:buNone/>
            </a:pPr>
            <a:r>
              <a:rPr lang="en-US" altLang="zh-CN" sz="4000" b="1">
                <a:solidFill>
                  <a:srgbClr val="FF3300"/>
                </a:solidFill>
                <a:latin typeface="Times New Roman" panose="02020603050405020304" pitchFamily="2" charset="0"/>
                <a:ea typeface="华文行楷" panose="02010800040101010101" pitchFamily="2" charset="-122"/>
              </a:rPr>
              <a:t>3. 应用实例</a:t>
            </a:r>
            <a:endParaRPr lang="en-US" altLang="zh-CN" sz="4000" b="1">
              <a:solidFill>
                <a:srgbClr val="FF3300"/>
              </a:solidFill>
              <a:latin typeface="Times New Roman" panose="02020603050405020304" pitchFamily="2" charset="0"/>
              <a:ea typeface="华文行楷" panose="02010800040101010101" pitchFamily="2" charset="-122"/>
            </a:endParaRPr>
          </a:p>
          <a:p>
            <a:pPr marL="609600" indent="-609600">
              <a:lnSpc>
                <a:spcPct val="105000"/>
              </a:lnSpc>
              <a:spcBef>
                <a:spcPct val="5000"/>
              </a:spcBef>
              <a:spcAft>
                <a:spcPct val="5000"/>
              </a:spcAft>
              <a:buClr>
                <a:schemeClr val="hlink"/>
              </a:buClr>
              <a:buSzPct val="70000"/>
              <a:buFont typeface="Wingdings" panose="05000000000000000000" pitchFamily="2" charset="2"/>
              <a:buChar char="v"/>
            </a:pPr>
            <a:r>
              <a:rPr lang="zh-CN" altLang="en-US" sz="3200" b="1" dirty="0">
                <a:latin typeface="Arial" panose="020B0604020202020204" pitchFamily="34" charset="0"/>
                <a:ea typeface="楷体_GB2312" pitchFamily="1" charset="-122"/>
              </a:rPr>
              <a:t>【例2.15】某Web站点进行兼容性测试，其具体测试情况如下：</a:t>
            </a:r>
            <a:endParaRPr lang="zh-CN" altLang="en-US" sz="3200" b="1" dirty="0">
              <a:latin typeface="Arial" panose="020B0604020202020204" pitchFamily="34" charset="0"/>
              <a:ea typeface="楷体_GB2312" pitchFamily="1" charset="-122"/>
            </a:endParaRPr>
          </a:p>
          <a:p>
            <a:pPr marL="609600" indent="-609600">
              <a:lnSpc>
                <a:spcPct val="105000"/>
              </a:lnSpc>
              <a:spcBef>
                <a:spcPct val="5000"/>
              </a:spcBef>
              <a:spcAft>
                <a:spcPct val="5000"/>
              </a:spcAft>
              <a:buClr>
                <a:schemeClr val="hlink"/>
              </a:buClr>
              <a:buFont typeface="Wingdings" panose="05000000000000000000" pitchFamily="2" charset="2"/>
              <a:buAutoNum type="circleNumDbPlain"/>
            </a:pPr>
            <a:r>
              <a:rPr lang="zh-CN" altLang="en-US" sz="3200" b="1" dirty="0">
                <a:solidFill>
                  <a:schemeClr val="hlink"/>
                </a:solidFill>
                <a:latin typeface="Arial" panose="020B0604020202020204" pitchFamily="34" charset="0"/>
                <a:ea typeface="华文新魏" panose="02010800040101010101" pitchFamily="2" charset="-122"/>
              </a:rPr>
              <a:t>Web浏览器</a:t>
            </a:r>
            <a:r>
              <a:rPr lang="zh-CN" altLang="en-US" sz="3200" b="1" dirty="0">
                <a:solidFill>
                  <a:schemeClr val="hlink"/>
                </a:solidFill>
                <a:latin typeface="Arial" panose="020B0604020202020204" pitchFamily="34" charset="0"/>
                <a:ea typeface="华文隶书" panose="02010800040101010101" charset="-122"/>
              </a:rPr>
              <a:t>：</a:t>
            </a:r>
            <a:r>
              <a:rPr lang="zh-CN" altLang="en-US" sz="3200" b="1" dirty="0">
                <a:ea typeface="楷体_GB2312" pitchFamily="1" charset="-122"/>
                <a:sym typeface="+mn-ea"/>
              </a:rPr>
              <a:t>Chrome 72、IE 10、Firefox 69</a:t>
            </a:r>
            <a:endParaRPr lang="zh-CN" altLang="en-US" sz="3200" b="1" dirty="0">
              <a:latin typeface="Arial" panose="020B0604020202020204" pitchFamily="34" charset="0"/>
              <a:ea typeface="楷体_GB2312" pitchFamily="1" charset="-122"/>
            </a:endParaRPr>
          </a:p>
          <a:p>
            <a:pPr marL="609600" indent="-609600">
              <a:lnSpc>
                <a:spcPct val="105000"/>
              </a:lnSpc>
              <a:spcBef>
                <a:spcPct val="5000"/>
              </a:spcBef>
              <a:spcAft>
                <a:spcPct val="5000"/>
              </a:spcAft>
              <a:buClr>
                <a:schemeClr val="hlink"/>
              </a:buClr>
              <a:buFont typeface="Wingdings" panose="05000000000000000000" pitchFamily="2" charset="2"/>
              <a:buAutoNum type="circleNumDbPlain"/>
            </a:pPr>
            <a:r>
              <a:rPr lang="zh-CN" altLang="en-US" sz="3200" b="1" dirty="0">
                <a:solidFill>
                  <a:schemeClr val="hlink"/>
                </a:solidFill>
                <a:latin typeface="Arial" panose="020B0604020202020204" pitchFamily="34" charset="0"/>
                <a:ea typeface="华文新魏" panose="02010800040101010101" pitchFamily="2" charset="-122"/>
                <a:sym typeface="Arial" panose="020B0604020202020204" pitchFamily="34" charset="0"/>
              </a:rPr>
              <a:t>插件：</a:t>
            </a:r>
            <a:r>
              <a:rPr lang="zh-CN" altLang="en-US" sz="3200" b="1" dirty="0">
                <a:latin typeface="Arial" panose="020B0604020202020204" pitchFamily="34" charset="0"/>
                <a:ea typeface="楷体_GB2312" pitchFamily="1" charset="-122"/>
              </a:rPr>
              <a:t>无、RealPlayer、MediaPlayer</a:t>
            </a:r>
            <a:endParaRPr lang="zh-CN" altLang="en-US" sz="3200" b="1" dirty="0">
              <a:latin typeface="Arial" panose="020B0604020202020204" pitchFamily="34" charset="0"/>
              <a:ea typeface="楷体_GB2312" pitchFamily="1" charset="-122"/>
            </a:endParaRPr>
          </a:p>
          <a:p>
            <a:pPr marL="609600" indent="-609600">
              <a:lnSpc>
                <a:spcPct val="105000"/>
              </a:lnSpc>
              <a:spcBef>
                <a:spcPct val="5000"/>
              </a:spcBef>
              <a:spcAft>
                <a:spcPct val="5000"/>
              </a:spcAft>
              <a:buClr>
                <a:schemeClr val="hlink"/>
              </a:buClr>
              <a:buFont typeface="Wingdings" panose="05000000000000000000" pitchFamily="2" charset="2"/>
              <a:buAutoNum type="circleNumDbPlain"/>
            </a:pPr>
            <a:r>
              <a:rPr lang="zh-CN" altLang="en-US" sz="3200" b="1" dirty="0">
                <a:solidFill>
                  <a:schemeClr val="hlink"/>
                </a:solidFill>
                <a:latin typeface="Arial" panose="020B0604020202020204" pitchFamily="34" charset="0"/>
                <a:ea typeface="华文新魏" panose="02010800040101010101" pitchFamily="2" charset="-122"/>
                <a:sym typeface="Arial" panose="020B0604020202020204" pitchFamily="34" charset="0"/>
              </a:rPr>
              <a:t>应用服务器：</a:t>
            </a:r>
            <a:r>
              <a:rPr lang="zh-CN" altLang="en-US" sz="3200" b="1" dirty="0">
                <a:latin typeface="Arial" panose="020B0604020202020204" pitchFamily="34" charset="0"/>
                <a:ea typeface="楷体_GB2312" pitchFamily="1" charset="-122"/>
              </a:rPr>
              <a:t>IIS、Apache、Netscape Enterprise </a:t>
            </a:r>
            <a:endParaRPr lang="zh-CN" altLang="en-US" sz="3200" b="1" dirty="0">
              <a:latin typeface="Arial" panose="020B0604020202020204" pitchFamily="34" charset="0"/>
              <a:ea typeface="楷体_GB2312" pitchFamily="1" charset="-122"/>
            </a:endParaRPr>
          </a:p>
          <a:p>
            <a:pPr marL="609600" indent="-609600">
              <a:lnSpc>
                <a:spcPct val="105000"/>
              </a:lnSpc>
              <a:spcBef>
                <a:spcPct val="5000"/>
              </a:spcBef>
              <a:spcAft>
                <a:spcPct val="5000"/>
              </a:spcAft>
              <a:buClr>
                <a:schemeClr val="hlink"/>
              </a:buClr>
              <a:buFont typeface="Wingdings" panose="05000000000000000000" pitchFamily="2" charset="2"/>
              <a:buAutoNum type="circleNumDbPlain"/>
            </a:pPr>
            <a:r>
              <a:rPr lang="zh-CN" altLang="en-US" sz="3200" b="1" dirty="0">
                <a:solidFill>
                  <a:schemeClr val="hlink"/>
                </a:solidFill>
                <a:latin typeface="Arial" panose="020B0604020202020204" pitchFamily="34" charset="0"/>
                <a:ea typeface="华文新魏" panose="02010800040101010101" pitchFamily="2" charset="-122"/>
                <a:sym typeface="Arial" panose="020B0604020202020204" pitchFamily="34" charset="0"/>
              </a:rPr>
              <a:t>操作系统：</a:t>
            </a:r>
            <a:r>
              <a:rPr lang="zh-CN" altLang="en-US" sz="3200" b="1" dirty="0">
                <a:ea typeface="楷体_GB2312" pitchFamily="1" charset="-122"/>
                <a:sym typeface="+mn-ea"/>
              </a:rPr>
              <a:t>Windows 7、Windows 10、Linux</a:t>
            </a:r>
            <a:endParaRPr lang="zh-CN" altLang="en-US" sz="3200" b="1" dirty="0">
              <a:latin typeface="Arial" panose="020B0604020202020204" pitchFamily="34" charset="0"/>
              <a:ea typeface="楷体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707">
                                            <p:txEl>
                                              <p:charRg st="8" end="40"/>
                                            </p:txEl>
                                          </p:spTgt>
                                        </p:tgtEl>
                                        <p:attrNameLst>
                                          <p:attrName>style.visibility</p:attrName>
                                        </p:attrNameLst>
                                      </p:cBhvr>
                                      <p:to>
                                        <p:strVal val="visible"/>
                                      </p:to>
                                    </p:set>
                                    <p:animEffect transition="in" filter="blinds(horizontal)">
                                      <p:cBhvr>
                                        <p:cTn id="7" dur="500"/>
                                        <p:tgtEl>
                                          <p:spTgt spid="72707">
                                            <p:txEl>
                                              <p:charRg st="8" end="4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2707">
                                            <p:txEl>
                                              <p:charRg st="40" end="77"/>
                                            </p:txEl>
                                          </p:spTgt>
                                        </p:tgtEl>
                                        <p:attrNameLst>
                                          <p:attrName>style.visibility</p:attrName>
                                        </p:attrNameLst>
                                      </p:cBhvr>
                                      <p:to>
                                        <p:strVal val="visible"/>
                                      </p:to>
                                    </p:set>
                                    <p:animEffect transition="in" filter="blinds(horizontal)">
                                      <p:cBhvr>
                                        <p:cTn id="12" dur="500"/>
                                        <p:tgtEl>
                                          <p:spTgt spid="72707">
                                            <p:txEl>
                                              <p:charRg st="40" end="7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2707">
                                            <p:txEl>
                                              <p:charRg st="77" end="105"/>
                                            </p:txEl>
                                          </p:spTgt>
                                        </p:tgtEl>
                                        <p:attrNameLst>
                                          <p:attrName>style.visibility</p:attrName>
                                        </p:attrNameLst>
                                      </p:cBhvr>
                                      <p:to>
                                        <p:strVal val="visible"/>
                                      </p:to>
                                    </p:set>
                                    <p:animEffect transition="in" filter="blinds(horizontal)">
                                      <p:cBhvr>
                                        <p:cTn id="17" dur="500"/>
                                        <p:tgtEl>
                                          <p:spTgt spid="72707">
                                            <p:txEl>
                                              <p:charRg st="77" end="10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2707">
                                            <p:txEl>
                                              <p:charRg st="105" end="143"/>
                                            </p:txEl>
                                          </p:spTgt>
                                        </p:tgtEl>
                                        <p:attrNameLst>
                                          <p:attrName>style.visibility</p:attrName>
                                        </p:attrNameLst>
                                      </p:cBhvr>
                                      <p:to>
                                        <p:strVal val="visible"/>
                                      </p:to>
                                    </p:set>
                                    <p:animEffect transition="in" filter="blinds(horizontal)">
                                      <p:cBhvr>
                                        <p:cTn id="22" dur="500"/>
                                        <p:tgtEl>
                                          <p:spTgt spid="72707">
                                            <p:txEl>
                                              <p:charRg st="105" end="14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2707">
                                            <p:txEl>
                                              <p:charRg st="143" end="178"/>
                                            </p:txEl>
                                          </p:spTgt>
                                        </p:tgtEl>
                                        <p:attrNameLst>
                                          <p:attrName>style.visibility</p:attrName>
                                        </p:attrNameLst>
                                      </p:cBhvr>
                                      <p:to>
                                        <p:strVal val="visible"/>
                                      </p:to>
                                    </p:set>
                                    <p:animEffect transition="in" filter="blinds(horizontal)">
                                      <p:cBhvr>
                                        <p:cTn id="27" dur="500"/>
                                        <p:tgtEl>
                                          <p:spTgt spid="72707">
                                            <p:txEl>
                                              <p:charRg st="143" end="17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矩形 73729"/>
          <p:cNvSpPr>
            <a:spLocks noRot="1"/>
          </p:cNvSpPr>
          <p:nvPr/>
        </p:nvSpPr>
        <p:spPr>
          <a:xfrm>
            <a:off x="250825" y="188913"/>
            <a:ext cx="8540750" cy="1143000"/>
          </a:xfrm>
          <a:prstGeom prst="rect">
            <a:avLst/>
          </a:prstGeom>
          <a:noFill/>
          <a:ln w="9525">
            <a:noFill/>
          </a:ln>
        </p:spPr>
        <p:txBody>
          <a:bodyPr anchor="ctr"/>
          <a:p>
            <a:r>
              <a:rPr lang="en-US" altLang="zh-CN" sz="4400" b="1">
                <a:solidFill>
                  <a:schemeClr val="tx2"/>
                </a:solidFill>
                <a:latin typeface="Times New Roman" panose="02020603050405020304" pitchFamily="2" charset="0"/>
                <a:ea typeface="宋体" panose="02010600030101010101" pitchFamily="2" charset="-122"/>
              </a:rPr>
              <a:t>2.5 </a:t>
            </a:r>
            <a:r>
              <a:rPr lang="zh-CN" altLang="en-US" sz="4400" b="1">
                <a:solidFill>
                  <a:schemeClr val="tx2"/>
                </a:solidFill>
                <a:latin typeface="Arial" panose="020B0604020202020204" pitchFamily="34" charset="0"/>
                <a:ea typeface="楷体_GB2312" pitchFamily="1" charset="-122"/>
              </a:rPr>
              <a:t>正交试验法</a:t>
            </a:r>
            <a:endParaRPr lang="en-US" altLang="zh-CN" sz="4400" b="1">
              <a:solidFill>
                <a:schemeClr val="tx2"/>
              </a:solidFill>
              <a:latin typeface="Times New Roman" panose="02020603050405020304" pitchFamily="2" charset="0"/>
              <a:ea typeface="宋体" panose="02010600030101010101" pitchFamily="2" charset="-122"/>
            </a:endParaRPr>
          </a:p>
        </p:txBody>
      </p:sp>
      <p:sp>
        <p:nvSpPr>
          <p:cNvPr id="31746" name="矩形 73730"/>
          <p:cNvSpPr>
            <a:spLocks noRot="1"/>
          </p:cNvSpPr>
          <p:nvPr/>
        </p:nvSpPr>
        <p:spPr>
          <a:xfrm>
            <a:off x="323850" y="1052513"/>
            <a:ext cx="8569325" cy="5400675"/>
          </a:xfrm>
          <a:prstGeom prst="rect">
            <a:avLst/>
          </a:prstGeom>
          <a:noFill/>
          <a:ln w="9525">
            <a:noFill/>
          </a:ln>
        </p:spPr>
        <p:txBody>
          <a:bodyPr anchor="t"/>
          <a:p>
            <a:pPr marL="609600" indent="-609600">
              <a:lnSpc>
                <a:spcPct val="105000"/>
              </a:lnSpc>
              <a:spcBef>
                <a:spcPct val="5000"/>
              </a:spcBef>
              <a:spcAft>
                <a:spcPct val="5000"/>
              </a:spcAft>
              <a:buClr>
                <a:schemeClr val="hlink"/>
              </a:buClr>
              <a:buSzPct val="70000"/>
              <a:buFont typeface="Wingdings" panose="05000000000000000000" pitchFamily="2" charset="2"/>
              <a:buNone/>
            </a:pPr>
            <a:r>
              <a:rPr lang="en-US" altLang="zh-CN" sz="4000" b="1">
                <a:solidFill>
                  <a:srgbClr val="FF3300"/>
                </a:solidFill>
                <a:latin typeface="Times New Roman" panose="02020603050405020304" pitchFamily="2" charset="0"/>
                <a:ea typeface="华文行楷" panose="02010800040101010101" pitchFamily="2" charset="-122"/>
              </a:rPr>
              <a:t>3. </a:t>
            </a:r>
            <a:r>
              <a:rPr lang="zh-CN" altLang="en-US" sz="4000" b="1">
                <a:solidFill>
                  <a:srgbClr val="FF3300"/>
                </a:solidFill>
                <a:latin typeface="Arial" panose="020B0604020202020204" pitchFamily="34" charset="0"/>
                <a:ea typeface="华文行楷" panose="02010800040101010101" pitchFamily="2" charset="-122"/>
              </a:rPr>
              <a:t>应用实例</a:t>
            </a:r>
            <a:endParaRPr lang="zh-CN" altLang="en-US" sz="4000" b="1">
              <a:solidFill>
                <a:srgbClr val="FF3300"/>
              </a:solidFill>
              <a:latin typeface="Arial" panose="020B0604020202020204" pitchFamily="34" charset="0"/>
              <a:ea typeface="华文行楷" panose="02010800040101010101" pitchFamily="2" charset="-122"/>
            </a:endParaRPr>
          </a:p>
        </p:txBody>
      </p:sp>
      <p:graphicFrame>
        <p:nvGraphicFramePr>
          <p:cNvPr id="73732" name="表格 73731"/>
          <p:cNvGraphicFramePr/>
          <p:nvPr/>
        </p:nvGraphicFramePr>
        <p:xfrm>
          <a:off x="252413" y="1989138"/>
          <a:ext cx="2657475" cy="4572000"/>
        </p:xfrm>
        <a:graphic>
          <a:graphicData uri="http://schemas.openxmlformats.org/drawingml/2006/table">
            <a:tbl>
              <a:tblPr/>
              <a:tblGrid>
                <a:gridCol w="531813"/>
                <a:gridCol w="531812"/>
                <a:gridCol w="530225"/>
                <a:gridCol w="531813"/>
                <a:gridCol w="531812"/>
              </a:tblGrid>
              <a:tr h="4572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endParaRPr sz="2400"/>
                    </a:p>
                  </a:txBody>
                  <a:tcPr vert="horz" anchor="t">
                    <a:lnL cap="flat">
                      <a:noFill/>
                    </a:lnL>
                    <a:lnR w="12700" cap="flat" cmpd="sng">
                      <a:solidFill>
                        <a:schemeClr val="tx1"/>
                      </a:solidFill>
                      <a:prstDash val="solid"/>
                      <a:headEnd type="none" w="med" len="med"/>
                      <a:tailEnd type="none" w="med" len="med"/>
                    </a:lnR>
                    <a:lnT cap="flat">
                      <a:noFill/>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2400"/>
                        <a:t>1</a:t>
                      </a:r>
                      <a:endParaRPr lang="en-US" altLang="zh-CN" sz="2400"/>
                    </a:p>
                  </a:txBody>
                  <a:tcPr vert="horz" anchor="t">
                    <a:lnL w="12700" cap="flat" cmpd="sng">
                      <a:solidFill>
                        <a:schemeClr val="tx1"/>
                      </a:solidFill>
                      <a:prstDash val="solid"/>
                      <a:headEnd type="none" w="med" len="med"/>
                      <a:tailEnd type="none" w="med" len="med"/>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2400"/>
                        <a:t>2</a:t>
                      </a:r>
                      <a:endParaRPr lang="en-US" altLang="zh-CN" sz="2400"/>
                    </a:p>
                  </a:txBody>
                  <a:tcPr vert="horz" anchor="t">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2400"/>
                        <a:t>3</a:t>
                      </a:r>
                      <a:endParaRPr lang="en-US" altLang="zh-CN" sz="2400"/>
                    </a:p>
                  </a:txBody>
                  <a:tcPr vert="horz" anchor="t">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t>4</a:t>
                      </a:r>
                      <a:endParaRPr lang="zh-CN" altLang="en-US" sz="2400" dirty="0"/>
                    </a:p>
                  </a:txBody>
                  <a:tcPr vert="horz" anchor="t">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2400"/>
                        <a:t>1</a:t>
                      </a:r>
                      <a:endParaRPr lang="en-US" altLang="zh-CN" sz="2400"/>
                    </a:p>
                  </a:txBody>
                  <a:tcPr vert="horz" anchor="t">
                    <a:lnL cap="flat">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cap="flat">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2400"/>
                        <a:t>0</a:t>
                      </a:r>
                      <a:endParaRPr lang="en-US" altLang="zh-CN" sz="2400"/>
                    </a:p>
                  </a:txBody>
                  <a:tcPr vert="horz" anchor="t">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cap="flat">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2400"/>
                        <a:t>0</a:t>
                      </a:r>
                      <a:endParaRPr lang="en-US" altLang="zh-CN" sz="2400"/>
                    </a:p>
                  </a:txBody>
                  <a:tcPr vert="horz" anchor="t">
                    <a:lnL cap="flat">
                      <a:noFill/>
                    </a:lnL>
                    <a:lnR cap="flat">
                      <a:noFill/>
                    </a:lnR>
                    <a:lnT w="12700" cap="flat" cmpd="sng">
                      <a:solidFill>
                        <a:schemeClr val="tx1"/>
                      </a:solidFill>
                      <a:prstDash val="solid"/>
                      <a:headEnd type="none" w="med" len="med"/>
                      <a:tailEnd type="none" w="med" len="med"/>
                    </a:lnT>
                    <a:lnB cap="flat">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2400"/>
                        <a:t>0</a:t>
                      </a:r>
                      <a:endParaRPr lang="en-US" altLang="zh-CN" sz="2400"/>
                    </a:p>
                  </a:txBody>
                  <a:tcPr vert="horz" anchor="t">
                    <a:lnL cap="flat">
                      <a:noFill/>
                    </a:lnL>
                    <a:lnR cap="flat">
                      <a:noFill/>
                    </a:lnR>
                    <a:lnT w="12700" cap="flat" cmpd="sng">
                      <a:solidFill>
                        <a:schemeClr val="tx1"/>
                      </a:solidFill>
                      <a:prstDash val="solid"/>
                      <a:headEnd type="none" w="med" len="med"/>
                      <a:tailEnd type="none" w="med" len="med"/>
                    </a:lnT>
                    <a:lnB cap="flat">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t>0</a:t>
                      </a:r>
                      <a:endParaRPr lang="zh-CN" altLang="en-US" sz="2400" dirty="0"/>
                    </a:p>
                  </a:txBody>
                  <a:tcPr vert="horz" anchor="t">
                    <a:lnL cap="flat">
                      <a:noFill/>
                    </a:lnL>
                    <a:lnR cap="flat">
                      <a:noFill/>
                    </a:lnR>
                    <a:lnT w="12700" cap="flat" cmpd="sng">
                      <a:solidFill>
                        <a:schemeClr val="tx1"/>
                      </a:solidFill>
                      <a:prstDash val="solid"/>
                      <a:headEnd type="none" w="med" len="med"/>
                      <a:tailEnd type="none" w="med" len="med"/>
                    </a:lnT>
                    <a:lnB cap="flat">
                      <a:noFill/>
                    </a:lnB>
                    <a:lnTlToBr>
                      <a:noFill/>
                    </a:lnTlToBr>
                    <a:lnBlToTr>
                      <a:noFill/>
                    </a:lnBlToTr>
                    <a:noFill/>
                  </a:tcPr>
                </a:tc>
              </a:tr>
              <a:tr h="4572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2400"/>
                        <a:t>2</a:t>
                      </a:r>
                      <a:endParaRPr lang="en-US" altLang="zh-CN" sz="2400"/>
                    </a:p>
                  </a:txBody>
                  <a:tcPr vert="horz" anchor="t">
                    <a:lnL cap="flat">
                      <a:noFill/>
                    </a:lnL>
                    <a:lnR w="12700" cap="flat" cmpd="sng">
                      <a:solidFill>
                        <a:schemeClr val="tx1"/>
                      </a:solidFill>
                      <a:prstDash val="solid"/>
                      <a:headEnd type="none" w="med" len="med"/>
                      <a:tailEnd type="none" w="med" len="med"/>
                    </a:lnR>
                    <a:lnT cap="fla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t>0</a:t>
                      </a:r>
                      <a:endParaRPr lang="zh-CN" altLang="en-US" sz="2400" dirty="0"/>
                    </a:p>
                  </a:txBody>
                  <a:tcPr vert="horz" anchor="t">
                    <a:lnL w="12700" cap="flat" cmpd="sng">
                      <a:solidFill>
                        <a:schemeClr val="tx1"/>
                      </a:solidFill>
                      <a:prstDash val="solid"/>
                      <a:headEnd type="none" w="med" len="med"/>
                      <a:tailEnd type="none" w="med" len="med"/>
                    </a:lnL>
                    <a:lnR cap="flat">
                      <a:noFill/>
                    </a:lnR>
                    <a:lnT cap="fla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t>1</a:t>
                      </a:r>
                      <a:endParaRPr lang="zh-CN" altLang="en-US" sz="2400" dirty="0"/>
                    </a:p>
                  </a:txBody>
                  <a:tcPr vert="horz" anchor="t">
                    <a:lnL cap="flat">
                      <a:noFill/>
                    </a:lnL>
                    <a:lnR cap="flat">
                      <a:noFill/>
                    </a:lnR>
                    <a:lnT cap="fla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2400"/>
                        <a:t>1</a:t>
                      </a:r>
                      <a:endParaRPr lang="en-US" altLang="zh-CN" sz="2400"/>
                    </a:p>
                  </a:txBody>
                  <a:tcPr vert="horz" anchor="t">
                    <a:lnL cap="flat">
                      <a:noFill/>
                    </a:lnL>
                    <a:lnR cap="flat">
                      <a:noFill/>
                    </a:lnR>
                    <a:lnT cap="fla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t>1</a:t>
                      </a:r>
                      <a:endParaRPr lang="zh-CN" altLang="en-US" sz="2400" dirty="0"/>
                    </a:p>
                  </a:txBody>
                  <a:tcPr vert="horz" anchor="t">
                    <a:lnL cap="flat">
                      <a:noFill/>
                    </a:lnL>
                    <a:lnR cap="flat">
                      <a:noFill/>
                    </a:lnR>
                    <a:lnT cap="flat">
                      <a:noFill/>
                    </a:lnT>
                    <a:lnB>
                      <a:noFill/>
                    </a:lnB>
                    <a:lnTlToBr>
                      <a:noFill/>
                    </a:lnTlToBr>
                    <a:lnBlToTr>
                      <a:noFill/>
                    </a:lnBlToTr>
                    <a:noFill/>
                  </a:tcPr>
                </a:tc>
              </a:tr>
              <a:tr h="4572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2400"/>
                        <a:t>3</a:t>
                      </a:r>
                      <a:endParaRPr lang="en-US" altLang="zh-CN" sz="2400"/>
                    </a:p>
                  </a:txBody>
                  <a:tcPr vert="horz" anchor="t">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2400"/>
                        <a:t>0</a:t>
                      </a:r>
                      <a:endParaRPr lang="en-US" altLang="zh-CN" sz="2400"/>
                    </a:p>
                  </a:txBody>
                  <a:tcPr vert="horz" anchor="t">
                    <a:lnL w="12700" cap="flat" cmpd="sng">
                      <a:solidFill>
                        <a:schemeClr val="tx1"/>
                      </a:solidFill>
                      <a:prstDash val="solid"/>
                      <a:headEnd type="none" w="med" len="med"/>
                      <a:tailEnd type="none" w="med" len="med"/>
                    </a:lnL>
                    <a:lnR cap="flat">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t>2</a:t>
                      </a:r>
                      <a:endParaRPr lang="zh-CN" altLang="en-US" sz="2400" dirty="0"/>
                    </a:p>
                  </a:txBody>
                  <a:tcPr vert="horz" anchor="t">
                    <a:lnL cap="flat">
                      <a:noFill/>
                    </a:lnL>
                    <a:lnR cap="flat">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t>2</a:t>
                      </a:r>
                      <a:endParaRPr lang="zh-CN" altLang="en-US" sz="2400" dirty="0"/>
                    </a:p>
                  </a:txBody>
                  <a:tcPr vert="horz" anchor="t">
                    <a:lnL cap="flat">
                      <a:noFill/>
                    </a:lnL>
                    <a:lnR cap="flat">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t>2</a:t>
                      </a:r>
                      <a:endParaRPr lang="zh-CN" altLang="en-US" sz="2400" dirty="0"/>
                    </a:p>
                  </a:txBody>
                  <a:tcPr vert="horz" anchor="t">
                    <a:lnL cap="flat">
                      <a:noFill/>
                    </a:lnL>
                    <a:lnR cap="flat">
                      <a:noFill/>
                    </a:lnR>
                    <a:lnT>
                      <a:noFill/>
                    </a:lnT>
                    <a:lnB>
                      <a:noFill/>
                    </a:lnB>
                    <a:lnTlToBr>
                      <a:noFill/>
                    </a:lnTlToBr>
                    <a:lnBlToTr>
                      <a:noFill/>
                    </a:lnBlToTr>
                    <a:noFill/>
                  </a:tcPr>
                </a:tc>
              </a:tr>
              <a:tr h="4572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2400"/>
                        <a:t>4</a:t>
                      </a:r>
                      <a:endParaRPr lang="en-US" altLang="zh-CN" sz="2400"/>
                    </a:p>
                  </a:txBody>
                  <a:tcPr vert="horz" anchor="t">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2400"/>
                        <a:t>1</a:t>
                      </a:r>
                      <a:endParaRPr lang="en-US" altLang="zh-CN" sz="2400"/>
                    </a:p>
                  </a:txBody>
                  <a:tcPr vert="horz" anchor="t">
                    <a:lnL w="12700" cap="flat" cmpd="sng">
                      <a:solidFill>
                        <a:schemeClr val="tx1"/>
                      </a:solidFill>
                      <a:prstDash val="solid"/>
                      <a:headEnd type="none" w="med" len="med"/>
                      <a:tailEnd type="none" w="med" len="med"/>
                    </a:lnL>
                    <a:lnR cap="flat">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t>0</a:t>
                      </a:r>
                      <a:endParaRPr lang="zh-CN" altLang="en-US" sz="2400" dirty="0"/>
                    </a:p>
                  </a:txBody>
                  <a:tcPr vert="horz" anchor="t">
                    <a:lnL cap="flat">
                      <a:noFill/>
                    </a:lnL>
                    <a:lnR cap="flat">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t>1</a:t>
                      </a:r>
                      <a:endParaRPr lang="zh-CN" altLang="en-US" sz="2400" dirty="0"/>
                    </a:p>
                  </a:txBody>
                  <a:tcPr vert="horz" anchor="t">
                    <a:lnL cap="flat">
                      <a:noFill/>
                    </a:lnL>
                    <a:lnR cap="flat">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t>2</a:t>
                      </a:r>
                      <a:endParaRPr lang="zh-CN" altLang="en-US" sz="2400" dirty="0"/>
                    </a:p>
                  </a:txBody>
                  <a:tcPr vert="horz" anchor="t">
                    <a:lnL cap="flat">
                      <a:noFill/>
                    </a:lnL>
                    <a:lnR cap="flat">
                      <a:noFill/>
                    </a:lnR>
                    <a:lnT>
                      <a:noFill/>
                    </a:lnT>
                    <a:lnB>
                      <a:noFill/>
                    </a:lnB>
                    <a:lnTlToBr>
                      <a:noFill/>
                    </a:lnTlToBr>
                    <a:lnBlToTr>
                      <a:noFill/>
                    </a:lnBlToTr>
                    <a:noFill/>
                  </a:tcPr>
                </a:tc>
              </a:tr>
              <a:tr h="4572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t>5</a:t>
                      </a:r>
                      <a:endParaRPr lang="zh-CN" altLang="en-US" sz="2400" dirty="0"/>
                    </a:p>
                  </a:txBody>
                  <a:tcPr vert="horz" anchor="t">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t>1</a:t>
                      </a:r>
                      <a:endParaRPr lang="zh-CN" altLang="en-US" sz="2400" dirty="0"/>
                    </a:p>
                  </a:txBody>
                  <a:tcPr vert="horz" anchor="t">
                    <a:lnL w="12700" cap="flat" cmpd="sng">
                      <a:solidFill>
                        <a:schemeClr val="tx1"/>
                      </a:solidFill>
                      <a:prstDash val="solid"/>
                      <a:headEnd type="none" w="med" len="med"/>
                      <a:tailEnd type="none" w="med" len="med"/>
                    </a:lnL>
                    <a:lnR cap="flat">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t>1</a:t>
                      </a:r>
                      <a:endParaRPr lang="zh-CN" altLang="en-US" sz="2400" dirty="0"/>
                    </a:p>
                  </a:txBody>
                  <a:tcPr vert="horz" anchor="t">
                    <a:lnL cap="flat">
                      <a:noFill/>
                    </a:lnL>
                    <a:lnR cap="flat">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t>2</a:t>
                      </a:r>
                      <a:endParaRPr lang="zh-CN" altLang="en-US" sz="2400" dirty="0"/>
                    </a:p>
                  </a:txBody>
                  <a:tcPr vert="horz" anchor="t">
                    <a:lnL cap="flat">
                      <a:noFill/>
                    </a:lnL>
                    <a:lnR cap="flat">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t>0</a:t>
                      </a:r>
                      <a:endParaRPr lang="zh-CN" altLang="en-US" sz="2400" dirty="0"/>
                    </a:p>
                  </a:txBody>
                  <a:tcPr vert="horz" anchor="t">
                    <a:lnL cap="flat">
                      <a:noFill/>
                    </a:lnL>
                    <a:lnR cap="flat">
                      <a:noFill/>
                    </a:lnR>
                    <a:lnT>
                      <a:noFill/>
                    </a:lnT>
                    <a:lnB>
                      <a:noFill/>
                    </a:lnB>
                    <a:lnTlToBr>
                      <a:noFill/>
                    </a:lnTlToBr>
                    <a:lnBlToTr>
                      <a:noFill/>
                    </a:lnBlToTr>
                    <a:noFill/>
                  </a:tcPr>
                </a:tc>
              </a:tr>
              <a:tr h="4572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t>6</a:t>
                      </a:r>
                      <a:endParaRPr lang="zh-CN" altLang="en-US" sz="2400" dirty="0"/>
                    </a:p>
                  </a:txBody>
                  <a:tcPr vert="horz" anchor="t">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t>1</a:t>
                      </a:r>
                      <a:endParaRPr lang="zh-CN" altLang="en-US" sz="2400" dirty="0"/>
                    </a:p>
                  </a:txBody>
                  <a:tcPr vert="horz" anchor="t">
                    <a:lnL w="12700" cap="flat" cmpd="sng">
                      <a:solidFill>
                        <a:schemeClr val="tx1"/>
                      </a:solidFill>
                      <a:prstDash val="solid"/>
                      <a:headEnd type="none" w="med" len="med"/>
                      <a:tailEnd type="none" w="med" len="med"/>
                    </a:lnL>
                    <a:lnR cap="flat">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t>2</a:t>
                      </a:r>
                      <a:endParaRPr lang="zh-CN" altLang="en-US" sz="2400" dirty="0"/>
                    </a:p>
                  </a:txBody>
                  <a:tcPr vert="horz" anchor="t">
                    <a:lnL cap="flat">
                      <a:noFill/>
                    </a:lnL>
                    <a:lnR cap="flat">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t>0</a:t>
                      </a:r>
                      <a:endParaRPr lang="zh-CN" altLang="en-US" sz="2400" dirty="0"/>
                    </a:p>
                  </a:txBody>
                  <a:tcPr vert="horz" anchor="t">
                    <a:lnL cap="flat">
                      <a:noFill/>
                    </a:lnL>
                    <a:lnR cap="flat">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t>1</a:t>
                      </a:r>
                      <a:endParaRPr lang="zh-CN" altLang="en-US" sz="2400" dirty="0"/>
                    </a:p>
                  </a:txBody>
                  <a:tcPr vert="horz" anchor="t">
                    <a:lnL cap="flat">
                      <a:noFill/>
                    </a:lnL>
                    <a:lnR cap="flat">
                      <a:noFill/>
                    </a:lnR>
                    <a:lnT>
                      <a:noFill/>
                    </a:lnT>
                    <a:lnB>
                      <a:noFill/>
                    </a:lnB>
                    <a:lnTlToBr>
                      <a:noFill/>
                    </a:lnTlToBr>
                    <a:lnBlToTr>
                      <a:noFill/>
                    </a:lnBlToTr>
                    <a:noFill/>
                  </a:tcPr>
                </a:tc>
              </a:tr>
              <a:tr h="4572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t>7</a:t>
                      </a:r>
                      <a:endParaRPr lang="zh-CN" altLang="en-US" sz="2400" dirty="0"/>
                    </a:p>
                  </a:txBody>
                  <a:tcPr vert="horz" anchor="t">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t>2</a:t>
                      </a:r>
                      <a:endParaRPr lang="zh-CN" altLang="en-US" sz="2400" dirty="0"/>
                    </a:p>
                  </a:txBody>
                  <a:tcPr vert="horz" anchor="t">
                    <a:lnL w="12700" cap="flat" cmpd="sng">
                      <a:solidFill>
                        <a:schemeClr val="tx1"/>
                      </a:solidFill>
                      <a:prstDash val="solid"/>
                      <a:headEnd type="none" w="med" len="med"/>
                      <a:tailEnd type="none" w="med" len="med"/>
                    </a:lnL>
                    <a:lnR cap="flat">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t>0</a:t>
                      </a:r>
                      <a:endParaRPr lang="zh-CN" altLang="en-US" sz="2400" dirty="0"/>
                    </a:p>
                  </a:txBody>
                  <a:tcPr vert="horz" anchor="t">
                    <a:lnL cap="flat">
                      <a:noFill/>
                    </a:lnL>
                    <a:lnR cap="flat">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t>2</a:t>
                      </a:r>
                      <a:endParaRPr lang="zh-CN" altLang="en-US" sz="2400" dirty="0"/>
                    </a:p>
                  </a:txBody>
                  <a:tcPr vert="horz" anchor="t">
                    <a:lnL cap="flat">
                      <a:noFill/>
                    </a:lnL>
                    <a:lnR cap="flat">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t>1</a:t>
                      </a:r>
                      <a:endParaRPr lang="zh-CN" altLang="en-US" sz="2400" dirty="0"/>
                    </a:p>
                  </a:txBody>
                  <a:tcPr vert="horz" anchor="t">
                    <a:lnL cap="flat">
                      <a:noFill/>
                    </a:lnL>
                    <a:lnR cap="flat">
                      <a:noFill/>
                    </a:lnR>
                    <a:lnT>
                      <a:noFill/>
                    </a:lnT>
                    <a:lnB>
                      <a:noFill/>
                    </a:lnB>
                    <a:lnTlToBr>
                      <a:noFill/>
                    </a:lnTlToBr>
                    <a:lnBlToTr>
                      <a:noFill/>
                    </a:lnBlToTr>
                    <a:noFill/>
                  </a:tcPr>
                </a:tc>
              </a:tr>
              <a:tr h="4572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t>8</a:t>
                      </a:r>
                      <a:endParaRPr lang="zh-CN" altLang="en-US" sz="2400" dirty="0"/>
                    </a:p>
                  </a:txBody>
                  <a:tcPr vert="horz" anchor="t">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t>2</a:t>
                      </a:r>
                      <a:endParaRPr lang="zh-CN" altLang="en-US" sz="2400" dirty="0"/>
                    </a:p>
                  </a:txBody>
                  <a:tcPr vert="horz" anchor="t">
                    <a:lnL w="12700" cap="flat" cmpd="sng">
                      <a:solidFill>
                        <a:schemeClr val="tx1"/>
                      </a:solidFill>
                      <a:prstDash val="solid"/>
                      <a:headEnd type="none" w="med" len="med"/>
                      <a:tailEnd type="none" w="med" len="med"/>
                    </a:lnL>
                    <a:lnR cap="flat">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t>1</a:t>
                      </a:r>
                      <a:endParaRPr lang="zh-CN" altLang="en-US" sz="2400" dirty="0"/>
                    </a:p>
                  </a:txBody>
                  <a:tcPr vert="horz" anchor="t">
                    <a:lnL cap="flat">
                      <a:noFill/>
                    </a:lnL>
                    <a:lnR cap="flat">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t>0</a:t>
                      </a:r>
                      <a:endParaRPr lang="zh-CN" altLang="en-US" sz="2400" dirty="0"/>
                    </a:p>
                  </a:txBody>
                  <a:tcPr vert="horz" anchor="t">
                    <a:lnL cap="flat">
                      <a:noFill/>
                    </a:lnL>
                    <a:lnR cap="flat">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t>2</a:t>
                      </a:r>
                      <a:endParaRPr lang="zh-CN" altLang="en-US" sz="2400" dirty="0"/>
                    </a:p>
                  </a:txBody>
                  <a:tcPr vert="horz" anchor="t">
                    <a:lnL cap="flat">
                      <a:noFill/>
                    </a:lnL>
                    <a:lnR cap="flat">
                      <a:noFill/>
                    </a:lnR>
                    <a:lnT>
                      <a:noFill/>
                    </a:lnT>
                    <a:lnB>
                      <a:noFill/>
                    </a:lnB>
                    <a:lnTlToBr>
                      <a:noFill/>
                    </a:lnTlToBr>
                    <a:lnBlToTr>
                      <a:noFill/>
                    </a:lnBlToTr>
                    <a:noFill/>
                  </a:tcPr>
                </a:tc>
              </a:tr>
              <a:tr h="4572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t>9</a:t>
                      </a:r>
                      <a:endParaRPr lang="zh-CN" altLang="en-US" sz="2400" dirty="0"/>
                    </a:p>
                  </a:txBody>
                  <a:tcPr vert="horz" anchor="t">
                    <a:lnL cap="flat">
                      <a:noFill/>
                    </a:lnL>
                    <a:lnR w="12700" cap="flat" cmpd="sng">
                      <a:solidFill>
                        <a:schemeClr val="tx1"/>
                      </a:solidFill>
                      <a:prstDash val="solid"/>
                      <a:headEnd type="none" w="med" len="med"/>
                      <a:tailEnd type="none" w="med" len="med"/>
                    </a:lnR>
                    <a:lnT>
                      <a:noFill/>
                    </a:lnT>
                    <a:lnB cap="flat">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t>2</a:t>
                      </a:r>
                      <a:endParaRPr lang="zh-CN" altLang="en-US" sz="2400" dirty="0"/>
                    </a:p>
                  </a:txBody>
                  <a:tcPr vert="horz" anchor="t">
                    <a:lnL w="12700" cap="flat" cmpd="sng">
                      <a:solidFill>
                        <a:schemeClr val="tx1"/>
                      </a:solidFill>
                      <a:prstDash val="solid"/>
                      <a:headEnd type="none" w="med" len="med"/>
                      <a:tailEnd type="none" w="med" len="med"/>
                    </a:lnL>
                    <a:lnR cap="flat">
                      <a:noFill/>
                    </a:lnR>
                    <a:lnT>
                      <a:noFill/>
                    </a:lnT>
                    <a:lnB cap="flat">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t>2</a:t>
                      </a:r>
                      <a:endParaRPr lang="zh-CN" altLang="en-US" sz="2400" dirty="0"/>
                    </a:p>
                  </a:txBody>
                  <a:tcPr vert="horz" anchor="t">
                    <a:lnL cap="flat">
                      <a:noFill/>
                    </a:lnL>
                    <a:lnR cap="flat">
                      <a:noFill/>
                    </a:lnR>
                    <a:lnT>
                      <a:noFill/>
                    </a:lnT>
                    <a:lnB cap="flat">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t>1</a:t>
                      </a:r>
                      <a:endParaRPr lang="zh-CN" altLang="en-US" sz="2400" dirty="0"/>
                    </a:p>
                  </a:txBody>
                  <a:tcPr vert="horz" anchor="t">
                    <a:lnL cap="flat">
                      <a:noFill/>
                    </a:lnL>
                    <a:lnR cap="flat">
                      <a:noFill/>
                    </a:lnR>
                    <a:lnT>
                      <a:noFill/>
                    </a:lnT>
                    <a:lnB cap="flat">
                      <a:noFill/>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t>0</a:t>
                      </a:r>
                      <a:endParaRPr lang="zh-CN" altLang="en-US" sz="2400" dirty="0"/>
                    </a:p>
                  </a:txBody>
                  <a:tcPr vert="horz" anchor="t">
                    <a:lnL cap="flat">
                      <a:noFill/>
                    </a:lnL>
                    <a:lnR cap="flat">
                      <a:noFill/>
                    </a:lnR>
                    <a:lnT>
                      <a:noFill/>
                    </a:lnT>
                    <a:lnB cap="flat">
                      <a:noFill/>
                    </a:lnB>
                    <a:lnTlToBr>
                      <a:noFill/>
                    </a:lnTlToBr>
                    <a:lnBlToTr>
                      <a:noFill/>
                    </a:lnBlToTr>
                    <a:noFill/>
                  </a:tcPr>
                </a:tc>
              </a:tr>
            </a:tbl>
          </a:graphicData>
        </a:graphic>
      </p:graphicFrame>
      <p:graphicFrame>
        <p:nvGraphicFramePr>
          <p:cNvPr id="73793" name="表格 73792"/>
          <p:cNvGraphicFramePr/>
          <p:nvPr>
            <p:custDataLst>
              <p:tags r:id="rId1"/>
            </p:custDataLst>
          </p:nvPr>
        </p:nvGraphicFramePr>
        <p:xfrm>
          <a:off x="3094038" y="1236663"/>
          <a:ext cx="5967730" cy="5318760"/>
        </p:xfrm>
        <a:graphic>
          <a:graphicData uri="http://schemas.openxmlformats.org/drawingml/2006/table">
            <a:tbl>
              <a:tblPr/>
              <a:tblGrid>
                <a:gridCol w="376238"/>
                <a:gridCol w="1203960"/>
                <a:gridCol w="1445577"/>
                <a:gridCol w="1339215"/>
                <a:gridCol w="1602423"/>
              </a:tblGrid>
              <a:tr h="639763">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ea typeface="宋体" panose="02010600030101010101" pitchFamily="2" charset="-122"/>
                        </a:rPr>
                        <a:t>用例</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ea typeface="宋体" panose="02010600030101010101" pitchFamily="2" charset="-122"/>
                        </a:rPr>
                        <a:t>浏览器</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ea typeface="宋体" panose="02010600030101010101" pitchFamily="2" charset="-122"/>
                        </a:rPr>
                        <a:t>插件</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ea typeface="宋体" panose="02010600030101010101" pitchFamily="2" charset="-122"/>
                        </a:rPr>
                        <a:t>服务器</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ea typeface="宋体" panose="02010600030101010101" pitchFamily="2" charset="-122"/>
                        </a:rPr>
                        <a:t>操作系统</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r>
              <a:tr h="639762">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ea typeface="宋体" panose="02010600030101010101" pitchFamily="2" charset="-122"/>
                        </a:rPr>
                        <a:t>1</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en-US" altLang="zh-CN" sz="1800" dirty="0">
                          <a:solidFill>
                            <a:srgbClr val="000000"/>
                          </a:solidFill>
                          <a:uFillTx/>
                          <a:ea typeface="微软雅黑" panose="020B0503020204020204" charset="-122"/>
                        </a:rPr>
                        <a:t>Chrome 72</a:t>
                      </a:r>
                      <a:endParaRPr lang="en-US" altLang="zh-CN" sz="1800" dirty="0">
                        <a:solidFill>
                          <a:srgbClr val="000000"/>
                        </a:solidFill>
                        <a:uFillTx/>
                        <a:ea typeface="微软雅黑" panose="020B0503020204020204"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uFillTx/>
                          <a:ea typeface="微软雅黑" panose="020B0503020204020204" charset="-122"/>
                        </a:rPr>
                        <a:t>None</a:t>
                      </a:r>
                      <a:endParaRPr lang="zh-CN" altLang="en-US" sz="1800" dirty="0">
                        <a:solidFill>
                          <a:srgbClr val="000000"/>
                        </a:solidFill>
                        <a:uFillTx/>
                        <a:ea typeface="微软雅黑" panose="020B0503020204020204"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uFillTx/>
                          <a:ea typeface="微软雅黑" panose="020B0503020204020204" charset="-122"/>
                        </a:rPr>
                        <a:t>IIS</a:t>
                      </a:r>
                      <a:endParaRPr lang="zh-CN" altLang="en-US" sz="1800" dirty="0">
                        <a:solidFill>
                          <a:srgbClr val="000000"/>
                        </a:solidFill>
                        <a:uFillTx/>
                        <a:ea typeface="微软雅黑" panose="020B0503020204020204"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uFillTx/>
                          <a:ea typeface="微软雅黑" panose="020B0503020204020204" charset="-122"/>
                        </a:rPr>
                        <a:t>Windows </a:t>
                      </a:r>
                      <a:r>
                        <a:rPr lang="en-US" altLang="zh-CN" sz="1800" dirty="0">
                          <a:solidFill>
                            <a:srgbClr val="000000"/>
                          </a:solidFill>
                          <a:uFillTx/>
                          <a:ea typeface="微软雅黑" panose="020B0503020204020204" charset="-122"/>
                        </a:rPr>
                        <a:t>7</a:t>
                      </a:r>
                      <a:endParaRPr lang="en-US" altLang="zh-CN" sz="1800" dirty="0">
                        <a:solidFill>
                          <a:srgbClr val="000000"/>
                        </a:solidFill>
                        <a:uFillTx/>
                        <a:ea typeface="微软雅黑" panose="020B0503020204020204"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644525">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ea typeface="宋体" panose="02010600030101010101" pitchFamily="2" charset="-122"/>
                        </a:rPr>
                        <a:t>2</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en-US" altLang="zh-CN" sz="1800" dirty="0">
                          <a:solidFill>
                            <a:srgbClr val="000000"/>
                          </a:solidFill>
                          <a:uFillTx/>
                          <a:ea typeface="微软雅黑" panose="020B0503020204020204" charset="-122"/>
                          <a:sym typeface="+mn-ea"/>
                        </a:rPr>
                        <a:t>Chrome 72</a:t>
                      </a:r>
                      <a:endParaRPr lang="en-US" altLang="zh-CN" sz="1800" dirty="0">
                        <a:solidFill>
                          <a:srgbClr val="000000"/>
                        </a:solidFill>
                        <a:uFillTx/>
                        <a:ea typeface="微软雅黑" panose="020B0503020204020204" charset="-122"/>
                        <a:sym typeface="+mn-ea"/>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uFillTx/>
                          <a:ea typeface="微软雅黑" panose="020B0503020204020204" charset="-122"/>
                        </a:rPr>
                        <a:t>RealPlayer</a:t>
                      </a:r>
                      <a:endParaRPr lang="zh-CN" altLang="en-US" sz="1800" dirty="0">
                        <a:solidFill>
                          <a:srgbClr val="000000"/>
                        </a:solidFill>
                        <a:uFillTx/>
                        <a:ea typeface="微软雅黑" panose="020B0503020204020204"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uFillTx/>
                          <a:ea typeface="微软雅黑" panose="020B0503020204020204" charset="-122"/>
                        </a:rPr>
                        <a:t>Apache</a:t>
                      </a:r>
                      <a:endParaRPr lang="zh-CN" altLang="en-US" sz="1800" dirty="0">
                        <a:solidFill>
                          <a:srgbClr val="000000"/>
                        </a:solidFill>
                        <a:uFillTx/>
                        <a:ea typeface="微软雅黑" panose="020B0503020204020204"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uFillTx/>
                          <a:ea typeface="微软雅黑" panose="020B0503020204020204" charset="-122"/>
                        </a:rPr>
                        <a:t>Windows </a:t>
                      </a:r>
                      <a:r>
                        <a:rPr lang="en-US" altLang="zh-CN" sz="1800" dirty="0">
                          <a:solidFill>
                            <a:srgbClr val="000000"/>
                          </a:solidFill>
                          <a:uFillTx/>
                          <a:ea typeface="微软雅黑" panose="020B0503020204020204" charset="-122"/>
                        </a:rPr>
                        <a:t>10</a:t>
                      </a:r>
                      <a:endParaRPr lang="en-US" altLang="zh-CN" sz="1800" dirty="0">
                        <a:solidFill>
                          <a:srgbClr val="000000"/>
                        </a:solidFill>
                        <a:uFillTx/>
                        <a:ea typeface="微软雅黑" panose="020B0503020204020204"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64135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ea typeface="宋体" panose="02010600030101010101" pitchFamily="2" charset="-122"/>
                        </a:rPr>
                        <a:t>3</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en-US" altLang="zh-CN" sz="1800" dirty="0">
                          <a:solidFill>
                            <a:srgbClr val="000000"/>
                          </a:solidFill>
                          <a:uFillTx/>
                          <a:ea typeface="微软雅黑" panose="020B0503020204020204" charset="-122"/>
                          <a:sym typeface="+mn-ea"/>
                        </a:rPr>
                        <a:t>Chrome 72</a:t>
                      </a:r>
                      <a:endParaRPr lang="en-US" altLang="zh-CN" sz="1800" dirty="0">
                        <a:solidFill>
                          <a:srgbClr val="000000"/>
                        </a:solidFill>
                        <a:uFillTx/>
                        <a:ea typeface="微软雅黑" panose="020B0503020204020204" charset="-122"/>
                        <a:sym typeface="+mn-ea"/>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uFillTx/>
                          <a:ea typeface="微软雅黑" panose="020B0503020204020204" charset="-122"/>
                        </a:rPr>
                        <a:t>MediaPlayer</a:t>
                      </a:r>
                      <a:endParaRPr lang="zh-CN" altLang="en-US" sz="1800" dirty="0">
                        <a:solidFill>
                          <a:srgbClr val="000000"/>
                        </a:solidFill>
                        <a:uFillTx/>
                        <a:ea typeface="微软雅黑" panose="020B0503020204020204"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uFillTx/>
                          <a:ea typeface="微软雅黑" panose="020B0503020204020204" charset="-122"/>
                          <a:sym typeface="Arial" panose="020B0604020202020204" pitchFamily="34" charset="0"/>
                        </a:rPr>
                        <a:t>Netscape Enterprise</a:t>
                      </a:r>
                      <a:endParaRPr lang="zh-CN" altLang="en-US" sz="1800" dirty="0">
                        <a:solidFill>
                          <a:srgbClr val="000000"/>
                        </a:solidFill>
                        <a:uFillTx/>
                        <a:ea typeface="微软雅黑" panose="020B0503020204020204" charset="-122"/>
                        <a:sym typeface="Arial" panose="020B0604020202020204" pitchFamily="34" charset="0"/>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uFillTx/>
                          <a:ea typeface="微软雅黑" panose="020B0503020204020204" charset="-122"/>
                        </a:rPr>
                        <a:t>Linux</a:t>
                      </a:r>
                      <a:endParaRPr lang="zh-CN" altLang="en-US" sz="1800" dirty="0">
                        <a:solidFill>
                          <a:srgbClr val="000000"/>
                        </a:solidFill>
                        <a:uFillTx/>
                        <a:ea typeface="微软雅黑" panose="020B0503020204020204"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3683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ea typeface="宋体" panose="02010600030101010101" pitchFamily="2" charset="-122"/>
                        </a:rPr>
                        <a:t>4</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uFillTx/>
                          <a:ea typeface="微软雅黑" panose="020B0503020204020204" charset="-122"/>
                        </a:rPr>
                        <a:t>IE </a:t>
                      </a:r>
                      <a:r>
                        <a:rPr lang="en-US" altLang="zh-CN" sz="1800" dirty="0">
                          <a:solidFill>
                            <a:srgbClr val="000000"/>
                          </a:solidFill>
                          <a:uFillTx/>
                          <a:ea typeface="微软雅黑" panose="020B0503020204020204" charset="-122"/>
                        </a:rPr>
                        <a:t>10</a:t>
                      </a:r>
                      <a:endParaRPr lang="en-US" altLang="zh-CN" sz="1800" dirty="0">
                        <a:solidFill>
                          <a:srgbClr val="000000"/>
                        </a:solidFill>
                        <a:uFillTx/>
                        <a:ea typeface="微软雅黑" panose="020B0503020204020204"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uFillTx/>
                          <a:ea typeface="微软雅黑" panose="020B0503020204020204" charset="-122"/>
                        </a:rPr>
                        <a:t>None</a:t>
                      </a:r>
                      <a:endParaRPr lang="zh-CN" altLang="en-US" sz="1800" dirty="0">
                        <a:solidFill>
                          <a:srgbClr val="000000"/>
                        </a:solidFill>
                        <a:uFillTx/>
                        <a:ea typeface="微软雅黑" panose="020B0503020204020204"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uFillTx/>
                          <a:ea typeface="微软雅黑" panose="020B0503020204020204" charset="-122"/>
                        </a:rPr>
                        <a:t>Apache</a:t>
                      </a:r>
                      <a:endParaRPr lang="zh-CN" altLang="en-US" sz="1800" dirty="0">
                        <a:solidFill>
                          <a:srgbClr val="000000"/>
                        </a:solidFill>
                        <a:uFillTx/>
                        <a:ea typeface="微软雅黑" panose="020B0503020204020204"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uFillTx/>
                          <a:ea typeface="微软雅黑" panose="020B0503020204020204" charset="-122"/>
                        </a:rPr>
                        <a:t>Linux</a:t>
                      </a:r>
                      <a:endParaRPr lang="zh-CN" altLang="en-US" sz="1800" dirty="0">
                        <a:solidFill>
                          <a:srgbClr val="000000"/>
                        </a:solidFill>
                        <a:uFillTx/>
                        <a:ea typeface="微软雅黑" panose="020B0503020204020204"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64135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ea typeface="宋体" panose="02010600030101010101" pitchFamily="2" charset="-122"/>
                        </a:rPr>
                        <a:t>5</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uFillTx/>
                          <a:ea typeface="微软雅黑" panose="020B0503020204020204" charset="-122"/>
                        </a:rPr>
                        <a:t>IE </a:t>
                      </a:r>
                      <a:r>
                        <a:rPr lang="en-US" altLang="zh-CN" sz="1800" dirty="0">
                          <a:solidFill>
                            <a:srgbClr val="000000"/>
                          </a:solidFill>
                          <a:uFillTx/>
                          <a:ea typeface="微软雅黑" panose="020B0503020204020204" charset="-122"/>
                        </a:rPr>
                        <a:t>10</a:t>
                      </a:r>
                      <a:endParaRPr lang="en-US" altLang="zh-CN" sz="1800" dirty="0">
                        <a:solidFill>
                          <a:srgbClr val="000000"/>
                        </a:solidFill>
                        <a:uFillTx/>
                        <a:ea typeface="微软雅黑" panose="020B0503020204020204"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uFillTx/>
                          <a:ea typeface="微软雅黑" panose="020B0503020204020204" charset="-122"/>
                        </a:rPr>
                        <a:t>RealPlayer</a:t>
                      </a:r>
                      <a:endParaRPr lang="zh-CN" altLang="en-US" sz="1800" dirty="0">
                        <a:solidFill>
                          <a:srgbClr val="000000"/>
                        </a:solidFill>
                        <a:uFillTx/>
                        <a:ea typeface="微软雅黑" panose="020B0503020204020204"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uFillTx/>
                          <a:ea typeface="微软雅黑" panose="020B0503020204020204" charset="-122"/>
                          <a:sym typeface="Arial" panose="020B0604020202020204" pitchFamily="34" charset="0"/>
                        </a:rPr>
                        <a:t>Netscape Enterprise</a:t>
                      </a:r>
                      <a:endParaRPr lang="zh-CN" altLang="en-US" sz="1800" dirty="0">
                        <a:solidFill>
                          <a:srgbClr val="000000"/>
                        </a:solidFill>
                        <a:uFillTx/>
                        <a:ea typeface="微软雅黑" panose="020B0503020204020204" charset="-122"/>
                        <a:sym typeface="Arial" panose="020B0604020202020204" pitchFamily="34" charset="0"/>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uFillTx/>
                          <a:ea typeface="微软雅黑" panose="020B0503020204020204" charset="-122"/>
                        </a:rPr>
                        <a:t>Windows </a:t>
                      </a:r>
                      <a:r>
                        <a:rPr lang="en-US" altLang="zh-CN" sz="1800" dirty="0">
                          <a:solidFill>
                            <a:srgbClr val="000000"/>
                          </a:solidFill>
                          <a:uFillTx/>
                          <a:ea typeface="微软雅黑" panose="020B0503020204020204" charset="-122"/>
                        </a:rPr>
                        <a:t>7</a:t>
                      </a:r>
                      <a:endParaRPr lang="en-US" altLang="zh-CN" sz="1800" dirty="0">
                        <a:solidFill>
                          <a:srgbClr val="000000"/>
                        </a:solidFill>
                        <a:uFillTx/>
                        <a:ea typeface="微软雅黑" panose="020B0503020204020204"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366713">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ea typeface="宋体" panose="02010600030101010101" pitchFamily="2" charset="-122"/>
                        </a:rPr>
                        <a:t>6</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uFillTx/>
                          <a:ea typeface="微软雅黑" panose="020B0503020204020204" charset="-122"/>
                        </a:rPr>
                        <a:t>IE </a:t>
                      </a:r>
                      <a:r>
                        <a:rPr lang="en-US" altLang="zh-CN" sz="1800" dirty="0">
                          <a:solidFill>
                            <a:srgbClr val="000000"/>
                          </a:solidFill>
                          <a:uFillTx/>
                          <a:ea typeface="微软雅黑" panose="020B0503020204020204" charset="-122"/>
                        </a:rPr>
                        <a:t>10</a:t>
                      </a:r>
                      <a:endParaRPr lang="en-US" altLang="zh-CN" sz="1800" dirty="0">
                        <a:solidFill>
                          <a:srgbClr val="000000"/>
                        </a:solidFill>
                        <a:uFillTx/>
                        <a:ea typeface="微软雅黑" panose="020B0503020204020204"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uFillTx/>
                          <a:ea typeface="微软雅黑" panose="020B0503020204020204" charset="-122"/>
                        </a:rPr>
                        <a:t>MediaPlayer</a:t>
                      </a:r>
                      <a:endParaRPr lang="zh-CN" altLang="en-US" sz="1800" dirty="0">
                        <a:solidFill>
                          <a:srgbClr val="000000"/>
                        </a:solidFill>
                        <a:uFillTx/>
                        <a:ea typeface="微软雅黑" panose="020B0503020204020204"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uFillTx/>
                          <a:ea typeface="微软雅黑" panose="020B0503020204020204" charset="-122"/>
                        </a:rPr>
                        <a:t>IIS</a:t>
                      </a:r>
                      <a:endParaRPr lang="zh-CN" altLang="en-US" sz="1800" dirty="0">
                        <a:solidFill>
                          <a:srgbClr val="000000"/>
                        </a:solidFill>
                        <a:uFillTx/>
                        <a:ea typeface="微软雅黑" panose="020B0503020204020204"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uFillTx/>
                          <a:ea typeface="微软雅黑" panose="020B0503020204020204" charset="-122"/>
                        </a:rPr>
                        <a:t>Windows </a:t>
                      </a:r>
                      <a:r>
                        <a:rPr lang="en-US" altLang="zh-CN" sz="1800" dirty="0">
                          <a:solidFill>
                            <a:srgbClr val="000000"/>
                          </a:solidFill>
                          <a:uFillTx/>
                          <a:ea typeface="微软雅黑" panose="020B0503020204020204" charset="-122"/>
                        </a:rPr>
                        <a:t>10</a:t>
                      </a:r>
                      <a:endParaRPr lang="en-US" altLang="zh-CN" sz="1800" dirty="0">
                        <a:solidFill>
                          <a:srgbClr val="000000"/>
                        </a:solidFill>
                        <a:uFillTx/>
                        <a:ea typeface="微软雅黑" panose="020B0503020204020204"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64135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ea typeface="宋体" panose="02010600030101010101" pitchFamily="2" charset="-122"/>
                        </a:rPr>
                        <a:t>7</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en-US" altLang="zh-CN" sz="1800" dirty="0">
                          <a:solidFill>
                            <a:srgbClr val="000000"/>
                          </a:solidFill>
                          <a:uFillTx/>
                          <a:ea typeface="微软雅黑" panose="020B0503020204020204" charset="-122"/>
                        </a:rPr>
                        <a:t>Firefox 69</a:t>
                      </a:r>
                      <a:endParaRPr lang="en-US" altLang="zh-CN" sz="1800" dirty="0">
                        <a:solidFill>
                          <a:srgbClr val="000000"/>
                        </a:solidFill>
                        <a:uFillTx/>
                        <a:ea typeface="微软雅黑" panose="020B0503020204020204"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uFillTx/>
                          <a:ea typeface="微软雅黑" panose="020B0503020204020204" charset="-122"/>
                        </a:rPr>
                        <a:t>None</a:t>
                      </a:r>
                      <a:endParaRPr lang="zh-CN" altLang="en-US" sz="1800" dirty="0">
                        <a:solidFill>
                          <a:srgbClr val="000000"/>
                        </a:solidFill>
                        <a:uFillTx/>
                        <a:ea typeface="微软雅黑" panose="020B0503020204020204"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uFillTx/>
                          <a:ea typeface="微软雅黑" panose="020B0503020204020204" charset="-122"/>
                          <a:sym typeface="Arial" panose="020B0604020202020204" pitchFamily="34" charset="0"/>
                        </a:rPr>
                        <a:t>Netscape Enterprise</a:t>
                      </a:r>
                      <a:endParaRPr lang="zh-CN" altLang="en-US" sz="1800" dirty="0">
                        <a:solidFill>
                          <a:srgbClr val="000000"/>
                        </a:solidFill>
                        <a:uFillTx/>
                        <a:ea typeface="微软雅黑" panose="020B0503020204020204" charset="-122"/>
                        <a:sym typeface="Arial" panose="020B0604020202020204" pitchFamily="34" charset="0"/>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uFillTx/>
                          <a:ea typeface="微软雅黑" panose="020B0503020204020204" charset="-122"/>
                        </a:rPr>
                        <a:t>Windows </a:t>
                      </a:r>
                      <a:r>
                        <a:rPr lang="en-US" altLang="zh-CN" sz="1800" dirty="0">
                          <a:solidFill>
                            <a:srgbClr val="000000"/>
                          </a:solidFill>
                          <a:uFillTx/>
                          <a:ea typeface="微软雅黑" panose="020B0503020204020204" charset="-122"/>
                        </a:rPr>
                        <a:t>10</a:t>
                      </a:r>
                      <a:endParaRPr lang="en-US" altLang="zh-CN" sz="1800" dirty="0">
                        <a:solidFill>
                          <a:srgbClr val="000000"/>
                        </a:solidFill>
                        <a:uFillTx/>
                        <a:ea typeface="微软雅黑" panose="020B0503020204020204"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3683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ea typeface="宋体" panose="02010600030101010101" pitchFamily="2" charset="-122"/>
                        </a:rPr>
                        <a:t>8</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en-US" altLang="zh-CN" sz="1800" dirty="0">
                          <a:solidFill>
                            <a:srgbClr val="000000"/>
                          </a:solidFill>
                          <a:uFillTx/>
                          <a:ea typeface="微软雅黑" panose="020B0503020204020204" charset="-122"/>
                          <a:sym typeface="+mn-ea"/>
                        </a:rPr>
                        <a:t>Firefox 69</a:t>
                      </a:r>
                      <a:endParaRPr lang="en-US" altLang="zh-CN" sz="1800" dirty="0">
                        <a:solidFill>
                          <a:srgbClr val="000000"/>
                        </a:solidFill>
                        <a:uFillTx/>
                        <a:ea typeface="微软雅黑" panose="020B0503020204020204" charset="-122"/>
                        <a:sym typeface="+mn-ea"/>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uFillTx/>
                          <a:ea typeface="微软雅黑" panose="020B0503020204020204" charset="-122"/>
                        </a:rPr>
                        <a:t>RealPlayer</a:t>
                      </a:r>
                      <a:endParaRPr lang="zh-CN" altLang="en-US" sz="1800" dirty="0">
                        <a:solidFill>
                          <a:srgbClr val="000000"/>
                        </a:solidFill>
                        <a:uFillTx/>
                        <a:ea typeface="微软雅黑" panose="020B0503020204020204"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uFillTx/>
                          <a:ea typeface="微软雅黑" panose="020B0503020204020204" charset="-122"/>
                        </a:rPr>
                        <a:t>IIS</a:t>
                      </a:r>
                      <a:endParaRPr lang="zh-CN" altLang="en-US" sz="1800" dirty="0">
                        <a:solidFill>
                          <a:srgbClr val="000000"/>
                        </a:solidFill>
                        <a:uFillTx/>
                        <a:ea typeface="微软雅黑" panose="020B0503020204020204"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uFillTx/>
                          <a:ea typeface="微软雅黑" panose="020B0503020204020204" charset="-122"/>
                        </a:rPr>
                        <a:t>Linux</a:t>
                      </a:r>
                      <a:endParaRPr lang="zh-CN" altLang="en-US" sz="1800" dirty="0">
                        <a:solidFill>
                          <a:srgbClr val="000000"/>
                        </a:solidFill>
                        <a:uFillTx/>
                        <a:ea typeface="微软雅黑" panose="020B0503020204020204"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366712">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ea typeface="宋体" panose="02010600030101010101" pitchFamily="2" charset="-122"/>
                        </a:rPr>
                        <a:t>9</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algn="l">
                        <a:buNone/>
                      </a:pPr>
                      <a:r>
                        <a:rPr lang="zh-CN" altLang="en-US" sz="1800" dirty="0">
                          <a:solidFill>
                            <a:srgbClr val="000000"/>
                          </a:solidFill>
                          <a:uFillTx/>
                          <a:ea typeface="微软雅黑" panose="020B0503020204020204" charset="-122"/>
                          <a:sym typeface="+mn-ea"/>
                        </a:rPr>
                        <a:t>Firefox 69</a:t>
                      </a:r>
                      <a:endParaRPr lang="zh-CN" altLang="en-US" sz="1800" dirty="0">
                        <a:solidFill>
                          <a:srgbClr val="000000"/>
                        </a:solidFill>
                        <a:uFillTx/>
                        <a:ea typeface="微软雅黑" panose="020B0503020204020204"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algn="l">
                        <a:buNone/>
                      </a:pPr>
                      <a:r>
                        <a:rPr lang="zh-CN" altLang="en-US" sz="1800" dirty="0">
                          <a:solidFill>
                            <a:srgbClr val="000000"/>
                          </a:solidFill>
                          <a:uFillTx/>
                          <a:ea typeface="微软雅黑" panose="020B0503020204020204" charset="-122"/>
                        </a:rPr>
                        <a:t>MediaPlayer</a:t>
                      </a:r>
                      <a:endParaRPr lang="zh-CN" altLang="en-US" sz="1800" dirty="0">
                        <a:solidFill>
                          <a:srgbClr val="000000"/>
                        </a:solidFill>
                        <a:uFillTx/>
                        <a:ea typeface="微软雅黑" panose="020B0503020204020204"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algn="l">
                        <a:buNone/>
                      </a:pPr>
                      <a:r>
                        <a:rPr lang="zh-CN" altLang="en-US" sz="1800" dirty="0">
                          <a:solidFill>
                            <a:srgbClr val="000000"/>
                          </a:solidFill>
                          <a:uFillTx/>
                          <a:ea typeface="微软雅黑" panose="020B0503020204020204" charset="-122"/>
                        </a:rPr>
                        <a:t>Apache</a:t>
                      </a:r>
                      <a:endParaRPr lang="zh-CN" altLang="en-US" sz="1800" dirty="0">
                        <a:solidFill>
                          <a:srgbClr val="000000"/>
                        </a:solidFill>
                        <a:uFillTx/>
                        <a:ea typeface="微软雅黑" panose="020B0503020204020204"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algn="l">
                        <a:buNone/>
                      </a:pPr>
                      <a:r>
                        <a:rPr lang="zh-CN" altLang="en-US" sz="1800" dirty="0">
                          <a:solidFill>
                            <a:srgbClr val="000000"/>
                          </a:solidFill>
                          <a:uFillTx/>
                          <a:ea typeface="微软雅黑" panose="020B0503020204020204" charset="-122"/>
                        </a:rPr>
                        <a:t>Windows 7</a:t>
                      </a:r>
                      <a:endParaRPr lang="zh-CN" altLang="en-US" sz="1800" dirty="0">
                        <a:solidFill>
                          <a:srgbClr val="000000"/>
                        </a:solidFill>
                        <a:uFillTx/>
                        <a:ea typeface="微软雅黑" panose="020B0503020204020204"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bl>
          </a:graphicData>
        </a:graphic>
      </p:graphicFrame>
      <p:sp>
        <p:nvSpPr>
          <p:cNvPr id="73959" name="文本框 73958"/>
          <p:cNvSpPr txBox="1"/>
          <p:nvPr/>
        </p:nvSpPr>
        <p:spPr>
          <a:xfrm>
            <a:off x="6156325" y="333375"/>
            <a:ext cx="1220788" cy="660400"/>
          </a:xfrm>
          <a:prstGeom prst="rect">
            <a:avLst/>
          </a:prstGeom>
          <a:noFill/>
          <a:ln w="9525">
            <a:noFill/>
          </a:ln>
        </p:spPr>
        <p:txBody>
          <a:bodyPr wrap="none" anchor="t">
            <a:spAutoFit/>
          </a:bodyPr>
          <a:p>
            <a:r>
              <a:rPr lang="zh-CN" altLang="en-US" sz="3200" b="1" dirty="0">
                <a:solidFill>
                  <a:schemeClr val="hlink"/>
                </a:solidFill>
                <a:latin typeface="Arial" panose="020B0604020202020204" pitchFamily="34" charset="0"/>
                <a:ea typeface="宋体" panose="02010600030101010101" pitchFamily="2" charset="-122"/>
              </a:rPr>
              <a:t>L</a:t>
            </a:r>
            <a:r>
              <a:rPr lang="zh-CN" altLang="en-US" sz="3200" b="1" baseline="-25000" dirty="0">
                <a:solidFill>
                  <a:schemeClr val="hlink"/>
                </a:solidFill>
                <a:latin typeface="Arial" panose="020B0604020202020204" pitchFamily="34" charset="0"/>
                <a:ea typeface="宋体" panose="02010600030101010101" pitchFamily="2" charset="-122"/>
              </a:rPr>
              <a:t>9</a:t>
            </a:r>
            <a:r>
              <a:rPr lang="zh-CN" altLang="en-US" sz="3200" b="1" dirty="0">
                <a:solidFill>
                  <a:schemeClr val="hlink"/>
                </a:solidFill>
                <a:latin typeface="Arial" panose="020B0604020202020204" pitchFamily="34" charset="0"/>
                <a:ea typeface="宋体" panose="02010600030101010101" pitchFamily="2" charset="-122"/>
              </a:rPr>
              <a:t>(3</a:t>
            </a:r>
            <a:r>
              <a:rPr lang="zh-CN" altLang="en-US" sz="3200" b="1" baseline="30000" dirty="0">
                <a:solidFill>
                  <a:schemeClr val="hlink"/>
                </a:solidFill>
                <a:latin typeface="Arial" panose="020B0604020202020204" pitchFamily="34" charset="0"/>
                <a:ea typeface="宋体" panose="02010600030101010101" pitchFamily="2" charset="-122"/>
              </a:rPr>
              <a:t>4</a:t>
            </a:r>
            <a:r>
              <a:rPr lang="zh-CN" altLang="en-US" sz="3200" b="1" dirty="0">
                <a:solidFill>
                  <a:schemeClr val="hlink"/>
                </a:solidFill>
                <a:latin typeface="Arial" panose="020B0604020202020204" pitchFamily="34" charset="0"/>
                <a:ea typeface="宋体" panose="02010600030101010101" pitchFamily="2" charset="-122"/>
              </a:rPr>
              <a:t>)</a:t>
            </a:r>
            <a:endParaRPr lang="zh-CN" altLang="en-US" sz="3200" b="1" dirty="0">
              <a:solidFill>
                <a:schemeClr val="hlink"/>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3959"/>
                                        </p:tgtEl>
                                        <p:attrNameLst>
                                          <p:attrName>style.visibility</p:attrName>
                                        </p:attrNameLst>
                                      </p:cBhvr>
                                      <p:to>
                                        <p:strVal val="visible"/>
                                      </p:to>
                                    </p:set>
                                    <p:animEffect transition="in" filter="box(in)">
                                      <p:cBhvr>
                                        <p:cTn id="7" dur="500"/>
                                        <p:tgtEl>
                                          <p:spTgt spid="7395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3732"/>
                                        </p:tgtEl>
                                        <p:attrNameLst>
                                          <p:attrName>style.visibility</p:attrName>
                                        </p:attrNameLst>
                                      </p:cBhvr>
                                      <p:to>
                                        <p:strVal val="visible"/>
                                      </p:to>
                                    </p:set>
                                    <p:anim calcmode="lin" valueType="num">
                                      <p:cBhvr additive="base">
                                        <p:cTn id="12" dur="500" fill="hold"/>
                                        <p:tgtEl>
                                          <p:spTgt spid="73732"/>
                                        </p:tgtEl>
                                        <p:attrNameLst>
                                          <p:attrName>ppt_x</p:attrName>
                                        </p:attrNameLst>
                                      </p:cBhvr>
                                      <p:tavLst>
                                        <p:tav tm="0">
                                          <p:val>
                                            <p:strVal val="#ppt_x"/>
                                          </p:val>
                                        </p:tav>
                                        <p:tav tm="100000">
                                          <p:val>
                                            <p:strVal val="#ppt_x"/>
                                          </p:val>
                                        </p:tav>
                                      </p:tavLst>
                                    </p:anim>
                                    <p:anim calcmode="lin" valueType="num">
                                      <p:cBhvr additive="base">
                                        <p:cTn id="13" dur="500" fill="hold"/>
                                        <p:tgtEl>
                                          <p:spTgt spid="7373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3793"/>
                                        </p:tgtEl>
                                        <p:attrNameLst>
                                          <p:attrName>style.visibility</p:attrName>
                                        </p:attrNameLst>
                                      </p:cBhvr>
                                      <p:to>
                                        <p:strVal val="visible"/>
                                      </p:to>
                                    </p:set>
                                    <p:anim calcmode="lin" valueType="num">
                                      <p:cBhvr additive="base">
                                        <p:cTn id="18" dur="500" fill="hold"/>
                                        <p:tgtEl>
                                          <p:spTgt spid="73793"/>
                                        </p:tgtEl>
                                        <p:attrNameLst>
                                          <p:attrName>ppt_x</p:attrName>
                                        </p:attrNameLst>
                                      </p:cBhvr>
                                      <p:tavLst>
                                        <p:tav tm="0">
                                          <p:val>
                                            <p:strVal val="#ppt_x"/>
                                          </p:val>
                                        </p:tav>
                                        <p:tav tm="100000">
                                          <p:val>
                                            <p:strVal val="#ppt_x"/>
                                          </p:val>
                                        </p:tav>
                                      </p:tavLst>
                                    </p:anim>
                                    <p:anim calcmode="lin" valueType="num">
                                      <p:cBhvr additive="base">
                                        <p:cTn id="19" dur="500" fill="hold"/>
                                        <p:tgtEl>
                                          <p:spTgt spid="737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59" grpId="0" bldLvl="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矩形 74753"/>
          <p:cNvSpPr>
            <a:spLocks noRot="1"/>
          </p:cNvSpPr>
          <p:nvPr/>
        </p:nvSpPr>
        <p:spPr>
          <a:xfrm>
            <a:off x="250825" y="188913"/>
            <a:ext cx="8540750" cy="1143000"/>
          </a:xfrm>
          <a:prstGeom prst="rect">
            <a:avLst/>
          </a:prstGeom>
          <a:noFill/>
          <a:ln w="9525">
            <a:noFill/>
          </a:ln>
        </p:spPr>
        <p:txBody>
          <a:bodyPr anchor="ctr"/>
          <a:p>
            <a:r>
              <a:rPr lang="en-US" altLang="zh-CN" sz="4400" b="1">
                <a:solidFill>
                  <a:schemeClr val="tx2"/>
                </a:solidFill>
                <a:latin typeface="Times New Roman" panose="02020603050405020304" pitchFamily="2" charset="0"/>
                <a:ea typeface="宋体" panose="02010600030101010101" pitchFamily="2" charset="-122"/>
              </a:rPr>
              <a:t>2.5 </a:t>
            </a:r>
            <a:r>
              <a:rPr lang="zh-CN" altLang="en-US" sz="4400" b="1">
                <a:solidFill>
                  <a:schemeClr val="tx2"/>
                </a:solidFill>
                <a:latin typeface="Arial" panose="020B0604020202020204" pitchFamily="34" charset="0"/>
                <a:ea typeface="楷体_GB2312" pitchFamily="1" charset="-122"/>
              </a:rPr>
              <a:t>正交试验法</a:t>
            </a:r>
            <a:endParaRPr lang="en-US" altLang="zh-CN" sz="4400" b="1">
              <a:solidFill>
                <a:schemeClr val="tx2"/>
              </a:solidFill>
              <a:latin typeface="Times New Roman" panose="02020603050405020304" pitchFamily="2" charset="0"/>
              <a:ea typeface="宋体" panose="02010600030101010101" pitchFamily="2" charset="-122"/>
            </a:endParaRPr>
          </a:p>
        </p:txBody>
      </p:sp>
      <p:sp>
        <p:nvSpPr>
          <p:cNvPr id="74755" name="矩形 74754"/>
          <p:cNvSpPr>
            <a:spLocks noRot="1"/>
          </p:cNvSpPr>
          <p:nvPr/>
        </p:nvSpPr>
        <p:spPr>
          <a:xfrm>
            <a:off x="323850" y="1052513"/>
            <a:ext cx="8569325" cy="5400675"/>
          </a:xfrm>
          <a:prstGeom prst="rect">
            <a:avLst/>
          </a:prstGeom>
          <a:noFill/>
          <a:ln w="9525">
            <a:noFill/>
          </a:ln>
        </p:spPr>
        <p:txBody>
          <a:bodyPr anchor="t"/>
          <a:p>
            <a:pPr marL="609600" indent="-609600">
              <a:lnSpc>
                <a:spcPct val="110000"/>
              </a:lnSpc>
              <a:spcBef>
                <a:spcPct val="5000"/>
              </a:spcBef>
              <a:spcAft>
                <a:spcPct val="5000"/>
              </a:spcAft>
              <a:buClr>
                <a:schemeClr val="hlink"/>
              </a:buClr>
              <a:buSzPct val="70000"/>
              <a:buFont typeface="Wingdings" panose="05000000000000000000" pitchFamily="2" charset="2"/>
              <a:buNone/>
            </a:pPr>
            <a:r>
              <a:rPr lang="en-US" altLang="zh-CN" sz="4000" b="1">
                <a:solidFill>
                  <a:srgbClr val="FF3300"/>
                </a:solidFill>
                <a:latin typeface="Times New Roman" panose="02020603050405020304" pitchFamily="2" charset="0"/>
                <a:ea typeface="华文行楷" panose="02010800040101010101" pitchFamily="2" charset="-122"/>
              </a:rPr>
              <a:t>4. 方法评价</a:t>
            </a:r>
            <a:endParaRPr lang="en-US" altLang="zh-CN" sz="4000" b="1">
              <a:solidFill>
                <a:srgbClr val="FF3300"/>
              </a:solidFill>
              <a:latin typeface="Times New Roman" panose="02020603050405020304" pitchFamily="2" charset="0"/>
              <a:ea typeface="华文行楷" panose="02010800040101010101" pitchFamily="2" charset="-122"/>
            </a:endParaRPr>
          </a:p>
          <a:p>
            <a:pPr marL="609600" indent="-609600">
              <a:lnSpc>
                <a:spcPct val="110000"/>
              </a:lnSpc>
              <a:spcBef>
                <a:spcPct val="5000"/>
              </a:spcBef>
              <a:spcAft>
                <a:spcPct val="5000"/>
              </a:spcAft>
              <a:buClr>
                <a:schemeClr val="hlink"/>
              </a:buClr>
              <a:buSzPct val="70000"/>
              <a:buFont typeface="Wingdings" panose="05000000000000000000" pitchFamily="2" charset="2"/>
              <a:buChar char="v"/>
            </a:pPr>
            <a:r>
              <a:rPr lang="zh-CN" altLang="en-US" sz="3400" b="1" dirty="0">
                <a:latin typeface="Arial" panose="020B0604020202020204" pitchFamily="34" charset="0"/>
                <a:ea typeface="楷体_GB2312" pitchFamily="1" charset="-122"/>
              </a:rPr>
              <a:t>优点：</a:t>
            </a:r>
            <a:endParaRPr lang="zh-CN" altLang="en-US" sz="3400" b="1" dirty="0">
              <a:latin typeface="Arial" panose="020B0604020202020204" pitchFamily="34" charset="0"/>
              <a:ea typeface="楷体_GB2312" pitchFamily="1" charset="-122"/>
            </a:endParaRPr>
          </a:p>
          <a:p>
            <a:pPr marL="878205" lvl="1" indent="-533400" algn="l" eaLnBrk="1" fontAlgn="base" latinLnBrk="0" hangingPunct="1">
              <a:lnSpc>
                <a:spcPct val="110000"/>
              </a:lnSpc>
              <a:spcBef>
                <a:spcPct val="5000"/>
              </a:spcBef>
              <a:spcAft>
                <a:spcPct val="5000"/>
              </a:spcAft>
              <a:buClr>
                <a:schemeClr val="accent2"/>
              </a:buClr>
              <a:buSzPct val="85000"/>
              <a:buFont typeface="Wingdings" panose="05000000000000000000" pitchFamily="2" charset="2"/>
              <a:buChar char=""/>
            </a:pPr>
            <a:r>
              <a:rPr lang="zh-CN" altLang="en-US" sz="3200" b="1" u="none" baseline="0" dirty="0">
                <a:solidFill>
                  <a:schemeClr val="tx1"/>
                </a:solidFill>
                <a:latin typeface="Arial" panose="020B0604020202020204" pitchFamily="34" charset="0"/>
                <a:ea typeface="宋体" panose="02010600030101010101" pitchFamily="2" charset="-122"/>
              </a:rPr>
              <a:t>节省测试工作工时</a:t>
            </a:r>
            <a:r>
              <a:rPr lang="zh-CN" altLang="en-US" sz="3200" b="1" u="none" baseline="0" dirty="0">
                <a:solidFill>
                  <a:schemeClr val="tx1"/>
                </a:solidFill>
                <a:latin typeface="Times New Roman" panose="02020603050405020304" pitchFamily="2" charset="0"/>
                <a:ea typeface="宋体" panose="02010600030101010101" pitchFamily="2" charset="-122"/>
              </a:rPr>
              <a:t>—</a:t>
            </a:r>
            <a:r>
              <a:rPr lang="zh-CN" altLang="en-US" sz="3200" b="1" u="none" baseline="0" dirty="0">
                <a:solidFill>
                  <a:schemeClr val="tx1"/>
                </a:solidFill>
                <a:latin typeface="Arial" panose="020B0604020202020204" pitchFamily="34" charset="0"/>
                <a:ea typeface="宋体" panose="02010600030101010101" pitchFamily="2" charset="-122"/>
              </a:rPr>
              <a:t>设计简单</a:t>
            </a:r>
            <a:endParaRPr lang="zh-CN" altLang="en-US" sz="3200" b="1" u="none" baseline="0" dirty="0">
              <a:solidFill>
                <a:schemeClr val="tx1"/>
              </a:solidFill>
              <a:latin typeface="Arial" panose="020B0604020202020204" pitchFamily="34" charset="0"/>
              <a:ea typeface="宋体" panose="02010600030101010101" pitchFamily="2" charset="-122"/>
            </a:endParaRPr>
          </a:p>
          <a:p>
            <a:pPr marL="878205" lvl="1" indent="-533400" algn="l" eaLnBrk="1" fontAlgn="base" latinLnBrk="0" hangingPunct="1">
              <a:lnSpc>
                <a:spcPct val="110000"/>
              </a:lnSpc>
              <a:spcBef>
                <a:spcPct val="5000"/>
              </a:spcBef>
              <a:spcAft>
                <a:spcPct val="5000"/>
              </a:spcAft>
              <a:buClr>
                <a:schemeClr val="accent2"/>
              </a:buClr>
              <a:buSzPct val="85000"/>
              <a:buFont typeface="Wingdings" panose="05000000000000000000" pitchFamily="2" charset="2"/>
              <a:buChar char=""/>
            </a:pPr>
            <a:r>
              <a:rPr lang="zh-CN" altLang="en-US" sz="3200" b="1" u="none" baseline="0" dirty="0">
                <a:solidFill>
                  <a:schemeClr val="tx1"/>
                </a:solidFill>
                <a:latin typeface="Arial" panose="020B0604020202020204" pitchFamily="34" charset="0"/>
                <a:ea typeface="宋体" panose="02010600030101010101" pitchFamily="2" charset="-122"/>
              </a:rPr>
              <a:t>可控制生成测试用例的数量</a:t>
            </a:r>
            <a:r>
              <a:rPr lang="zh-CN" altLang="en-US" sz="3200" b="1" u="none" baseline="0" dirty="0">
                <a:solidFill>
                  <a:schemeClr val="tx1"/>
                </a:solidFill>
                <a:latin typeface="Times New Roman" panose="02020603050405020304" pitchFamily="2" charset="0"/>
                <a:ea typeface="宋体" panose="02010600030101010101" pitchFamily="2" charset="-122"/>
              </a:rPr>
              <a:t>—</a:t>
            </a:r>
            <a:r>
              <a:rPr lang="zh-CN" altLang="en-US" sz="3200" b="1" u="none" baseline="0" dirty="0">
                <a:solidFill>
                  <a:schemeClr val="tx1"/>
                </a:solidFill>
                <a:latin typeface="Arial" panose="020B0604020202020204" pitchFamily="34" charset="0"/>
                <a:ea typeface="宋体" panose="02010600030101010101" pitchFamily="2" charset="-122"/>
              </a:rPr>
              <a:t>加权筛选</a:t>
            </a:r>
            <a:endParaRPr lang="zh-CN" altLang="en-US" sz="3200" b="1" u="none" baseline="0" dirty="0">
              <a:solidFill>
                <a:schemeClr val="tx1"/>
              </a:solidFill>
              <a:latin typeface="Arial" panose="020B0604020202020204" pitchFamily="34" charset="0"/>
              <a:ea typeface="宋体" panose="02010600030101010101" pitchFamily="2" charset="-122"/>
            </a:endParaRPr>
          </a:p>
          <a:p>
            <a:pPr marL="878205" lvl="1" indent="-533400" algn="l" eaLnBrk="1" fontAlgn="base" latinLnBrk="0" hangingPunct="1">
              <a:lnSpc>
                <a:spcPct val="110000"/>
              </a:lnSpc>
              <a:spcBef>
                <a:spcPct val="5000"/>
              </a:spcBef>
              <a:spcAft>
                <a:spcPct val="5000"/>
              </a:spcAft>
              <a:buClr>
                <a:schemeClr val="accent2"/>
              </a:buClr>
              <a:buSzPct val="85000"/>
              <a:buFont typeface="Wingdings" panose="05000000000000000000" pitchFamily="2" charset="2"/>
              <a:buChar char=""/>
            </a:pPr>
            <a:r>
              <a:rPr lang="zh-CN" altLang="en-US" sz="3200" b="1" u="none" baseline="0" dirty="0">
                <a:solidFill>
                  <a:schemeClr val="tx1"/>
                </a:solidFill>
                <a:latin typeface="Arial" panose="020B0604020202020204" pitchFamily="34" charset="0"/>
                <a:ea typeface="宋体" panose="02010600030101010101" pitchFamily="2" charset="-122"/>
              </a:rPr>
              <a:t>测试用例具有一定的覆盖度</a:t>
            </a:r>
            <a:r>
              <a:rPr lang="zh-CN" altLang="en-US" sz="3200" b="1" u="none" baseline="0" dirty="0">
                <a:solidFill>
                  <a:schemeClr val="tx1"/>
                </a:solidFill>
                <a:latin typeface="Times New Roman" panose="02020603050405020304" pitchFamily="2" charset="0"/>
                <a:ea typeface="宋体" panose="02010600030101010101" pitchFamily="2" charset="-122"/>
              </a:rPr>
              <a:t>—</a:t>
            </a:r>
            <a:r>
              <a:rPr lang="zh-CN" altLang="en-US" sz="3200" b="1" u="none" baseline="0" dirty="0">
                <a:solidFill>
                  <a:schemeClr val="tx1"/>
                </a:solidFill>
                <a:latin typeface="Arial" panose="020B0604020202020204" pitchFamily="34" charset="0"/>
                <a:ea typeface="宋体" panose="02010600030101010101" pitchFamily="2" charset="-122"/>
              </a:rPr>
              <a:t>覆盖均匀</a:t>
            </a:r>
            <a:endParaRPr lang="zh-CN" altLang="en-US" sz="3200" b="1" u="none" baseline="0" dirty="0">
              <a:solidFill>
                <a:schemeClr val="tx1"/>
              </a:solidFill>
              <a:latin typeface="Arial" panose="020B0604020202020204" pitchFamily="34" charset="0"/>
              <a:ea typeface="宋体" panose="02010600030101010101" pitchFamily="2" charset="-122"/>
            </a:endParaRPr>
          </a:p>
          <a:p>
            <a:pPr marL="609600" indent="-609600">
              <a:lnSpc>
                <a:spcPct val="110000"/>
              </a:lnSpc>
              <a:spcBef>
                <a:spcPct val="5000"/>
              </a:spcBef>
              <a:spcAft>
                <a:spcPct val="5000"/>
              </a:spcAft>
              <a:buClr>
                <a:schemeClr val="hlink"/>
              </a:buClr>
              <a:buSzPct val="70000"/>
              <a:buFont typeface="Wingdings" panose="05000000000000000000" pitchFamily="2" charset="2"/>
              <a:buChar char="v"/>
            </a:pPr>
            <a:r>
              <a:rPr lang="zh-CN" altLang="en-US" sz="3400" b="1" dirty="0">
                <a:latin typeface="Arial" panose="020B0604020202020204" pitchFamily="34" charset="0"/>
                <a:ea typeface="楷体_GB2312" pitchFamily="1" charset="-122"/>
                <a:sym typeface="Arial" panose="020B0604020202020204" pitchFamily="34" charset="0"/>
              </a:rPr>
              <a:t>问题：</a:t>
            </a:r>
            <a:endParaRPr lang="zh-CN" altLang="en-US" sz="3400" b="1" dirty="0">
              <a:latin typeface="Arial" panose="020B0604020202020204" pitchFamily="34" charset="0"/>
              <a:ea typeface="楷体_GB2312" pitchFamily="1" charset="-122"/>
              <a:sym typeface="Arial" panose="020B0604020202020204" pitchFamily="34" charset="0"/>
            </a:endParaRPr>
          </a:p>
          <a:p>
            <a:pPr marL="878205" lvl="1" indent="-533400" algn="l" eaLnBrk="1" fontAlgn="base" latinLnBrk="0" hangingPunct="1">
              <a:lnSpc>
                <a:spcPct val="110000"/>
              </a:lnSpc>
              <a:spcBef>
                <a:spcPct val="5000"/>
              </a:spcBef>
              <a:spcAft>
                <a:spcPct val="5000"/>
              </a:spcAft>
              <a:buClr>
                <a:schemeClr val="accent2"/>
              </a:buClr>
              <a:buSzPct val="85000"/>
              <a:buFont typeface="Wingdings" panose="05000000000000000000" pitchFamily="2" charset="2"/>
              <a:buChar char=""/>
            </a:pPr>
            <a:r>
              <a:rPr lang="zh-CN" altLang="en-US" sz="3200" b="1" u="none" baseline="0" dirty="0">
                <a:solidFill>
                  <a:schemeClr val="tx1"/>
                </a:solidFill>
                <a:latin typeface="Arial" panose="020B0604020202020204" pitchFamily="34" charset="0"/>
                <a:ea typeface="宋体" panose="02010600030101010101" pitchFamily="2" charset="-122"/>
                <a:sym typeface="Arial" panose="020B0604020202020204" pitchFamily="34" charset="0"/>
              </a:rPr>
              <a:t>无法考虑输入参数相互组合的实际意义</a:t>
            </a:r>
            <a:endParaRPr lang="zh-CN" altLang="en-US" sz="3200" b="1" u="none" baseline="0" dirty="0">
              <a:solidFill>
                <a:schemeClr val="tx1"/>
              </a:solidFill>
              <a:latin typeface="Arial" panose="020B0604020202020204" pitchFamily="34" charset="0"/>
              <a:ea typeface="宋体" panose="02010600030101010101" pitchFamily="2"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755">
                                            <p:txEl>
                                              <p:pRg st="1" end="1"/>
                                            </p:txEl>
                                          </p:spTgt>
                                        </p:tgtEl>
                                        <p:attrNameLst>
                                          <p:attrName>style.visibility</p:attrName>
                                        </p:attrNameLst>
                                      </p:cBhvr>
                                      <p:to>
                                        <p:strVal val="visible"/>
                                      </p:to>
                                    </p:set>
                                    <p:animEffect transition="in" filter="blinds(horizontal)">
                                      <p:cBhvr>
                                        <p:cTn id="7" dur="500"/>
                                        <p:tgtEl>
                                          <p:spTgt spid="747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755">
                                            <p:txEl>
                                              <p:pRg st="2" end="2"/>
                                            </p:txEl>
                                          </p:spTgt>
                                        </p:tgtEl>
                                        <p:attrNameLst>
                                          <p:attrName>style.visibility</p:attrName>
                                        </p:attrNameLst>
                                      </p:cBhvr>
                                      <p:to>
                                        <p:strVal val="visible"/>
                                      </p:to>
                                    </p:set>
                                    <p:animEffect transition="in" filter="blinds(horizontal)">
                                      <p:cBhvr>
                                        <p:cTn id="12" dur="500"/>
                                        <p:tgtEl>
                                          <p:spTgt spid="7475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4755">
                                            <p:txEl>
                                              <p:pRg st="3" end="3"/>
                                            </p:txEl>
                                          </p:spTgt>
                                        </p:tgtEl>
                                        <p:attrNameLst>
                                          <p:attrName>style.visibility</p:attrName>
                                        </p:attrNameLst>
                                      </p:cBhvr>
                                      <p:to>
                                        <p:strVal val="visible"/>
                                      </p:to>
                                    </p:set>
                                    <p:animEffect transition="in" filter="blinds(horizontal)">
                                      <p:cBhvr>
                                        <p:cTn id="17" dur="500"/>
                                        <p:tgtEl>
                                          <p:spTgt spid="7475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755">
                                            <p:txEl>
                                              <p:pRg st="4" end="4"/>
                                            </p:txEl>
                                          </p:spTgt>
                                        </p:tgtEl>
                                        <p:attrNameLst>
                                          <p:attrName>style.visibility</p:attrName>
                                        </p:attrNameLst>
                                      </p:cBhvr>
                                      <p:to>
                                        <p:strVal val="visible"/>
                                      </p:to>
                                    </p:set>
                                    <p:animEffect transition="in" filter="blinds(horizontal)">
                                      <p:cBhvr>
                                        <p:cTn id="22" dur="500"/>
                                        <p:tgtEl>
                                          <p:spTgt spid="7475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4755">
                                            <p:txEl>
                                              <p:pRg st="5" end="5"/>
                                            </p:txEl>
                                          </p:spTgt>
                                        </p:tgtEl>
                                        <p:attrNameLst>
                                          <p:attrName>style.visibility</p:attrName>
                                        </p:attrNameLst>
                                      </p:cBhvr>
                                      <p:to>
                                        <p:strVal val="visible"/>
                                      </p:to>
                                    </p:set>
                                    <p:animEffect transition="in" filter="blinds(horizontal)">
                                      <p:cBhvr>
                                        <p:cTn id="27" dur="500"/>
                                        <p:tgtEl>
                                          <p:spTgt spid="7475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4755">
                                            <p:txEl>
                                              <p:pRg st="6" end="6"/>
                                            </p:txEl>
                                          </p:spTgt>
                                        </p:tgtEl>
                                        <p:attrNameLst>
                                          <p:attrName>style.visibility</p:attrName>
                                        </p:attrNameLst>
                                      </p:cBhvr>
                                      <p:to>
                                        <p:strVal val="visible"/>
                                      </p:to>
                                    </p:set>
                                    <p:animEffect transition="in" filter="blinds(horizontal)">
                                      <p:cBhvr>
                                        <p:cTn id="32" dur="500"/>
                                        <p:tgtEl>
                                          <p:spTgt spid="747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矩形 75777"/>
          <p:cNvSpPr>
            <a:spLocks noRot="1"/>
          </p:cNvSpPr>
          <p:nvPr/>
        </p:nvSpPr>
        <p:spPr>
          <a:xfrm>
            <a:off x="250825" y="188913"/>
            <a:ext cx="8540750" cy="1143000"/>
          </a:xfrm>
          <a:prstGeom prst="rect">
            <a:avLst/>
          </a:prstGeom>
          <a:noFill/>
          <a:ln w="9525">
            <a:noFill/>
          </a:ln>
        </p:spPr>
        <p:txBody>
          <a:bodyPr anchor="ctr"/>
          <a:p>
            <a:r>
              <a:rPr lang="zh-CN" altLang="en-US" sz="4400" b="1" dirty="0">
                <a:solidFill>
                  <a:schemeClr val="tx2"/>
                </a:solidFill>
                <a:latin typeface="Arial" panose="020B0604020202020204" pitchFamily="34" charset="0"/>
                <a:ea typeface="楷体_GB2312" pitchFamily="1" charset="-122"/>
              </a:rPr>
              <a:t>2.6 其他黑盒测试方法</a:t>
            </a:r>
            <a:endParaRPr lang="en-US" altLang="zh-CN" sz="4400" b="1" dirty="0">
              <a:solidFill>
                <a:schemeClr val="tx2"/>
              </a:solidFill>
              <a:latin typeface="Arial" panose="020B0604020202020204" pitchFamily="34" charset="0"/>
              <a:ea typeface="楷体_GB2312" pitchFamily="1" charset="-122"/>
            </a:endParaRPr>
          </a:p>
        </p:txBody>
      </p:sp>
      <p:sp>
        <p:nvSpPr>
          <p:cNvPr id="75779" name="矩形 75778"/>
          <p:cNvSpPr>
            <a:spLocks noRot="1"/>
          </p:cNvSpPr>
          <p:nvPr/>
        </p:nvSpPr>
        <p:spPr>
          <a:xfrm>
            <a:off x="323850" y="1054100"/>
            <a:ext cx="4032250" cy="5400675"/>
          </a:xfrm>
          <a:prstGeom prst="rect">
            <a:avLst/>
          </a:prstGeom>
          <a:noFill/>
          <a:ln w="9525">
            <a:noFill/>
          </a:ln>
        </p:spPr>
        <p:txBody>
          <a:bodyPr anchor="t"/>
          <a:p>
            <a:pPr marL="609600" indent="-609600">
              <a:lnSpc>
                <a:spcPct val="110000"/>
              </a:lnSpc>
              <a:spcBef>
                <a:spcPct val="5000"/>
              </a:spcBef>
              <a:spcAft>
                <a:spcPct val="5000"/>
              </a:spcAft>
              <a:buClr>
                <a:schemeClr val="hlink"/>
              </a:buClr>
              <a:buSzPct val="70000"/>
              <a:buFont typeface="Wingdings" panose="05000000000000000000" pitchFamily="2" charset="2"/>
              <a:buNone/>
            </a:pPr>
            <a:r>
              <a:rPr lang="zh-CN" altLang="en-US" sz="4000" b="1" dirty="0">
                <a:solidFill>
                  <a:srgbClr val="FF3300"/>
                </a:solidFill>
                <a:latin typeface="Arial" panose="020B0604020202020204" pitchFamily="34" charset="0"/>
                <a:ea typeface="华文行楷" panose="02010800040101010101" pitchFamily="2" charset="-122"/>
              </a:rPr>
              <a:t>1. 场景法</a:t>
            </a:r>
            <a:r>
              <a:rPr lang="zh-CN" altLang="en-US" sz="4000" b="1" dirty="0">
                <a:solidFill>
                  <a:srgbClr val="FF3300"/>
                </a:solidFill>
                <a:latin typeface="Times New Roman" panose="02020603050405020304" pitchFamily="2" charset="0"/>
                <a:ea typeface="华文行楷" panose="02010800040101010101" pitchFamily="2" charset="-122"/>
              </a:rPr>
              <a:t>—</a:t>
            </a:r>
            <a:r>
              <a:rPr lang="zh-CN" altLang="en-US" sz="4000" b="1" dirty="0">
                <a:solidFill>
                  <a:srgbClr val="FF3300"/>
                </a:solidFill>
                <a:latin typeface="Arial" panose="020B0604020202020204" pitchFamily="34" charset="0"/>
                <a:ea typeface="华文行楷" panose="02010800040101010101" pitchFamily="2" charset="-122"/>
              </a:rPr>
              <a:t>概述</a:t>
            </a:r>
            <a:endParaRPr lang="zh-CN" altLang="en-US" sz="4000" b="1" dirty="0">
              <a:solidFill>
                <a:srgbClr val="FF3300"/>
              </a:solidFill>
              <a:latin typeface="Arial" panose="020B0604020202020204" pitchFamily="34" charset="0"/>
              <a:ea typeface="华文行楷" panose="02010800040101010101" pitchFamily="2" charset="-122"/>
            </a:endParaRPr>
          </a:p>
          <a:p>
            <a:pPr marL="609600" indent="-609600">
              <a:lnSpc>
                <a:spcPct val="110000"/>
              </a:lnSpc>
              <a:spcBef>
                <a:spcPct val="5000"/>
              </a:spcBef>
              <a:spcAft>
                <a:spcPct val="5000"/>
              </a:spcAft>
              <a:buClr>
                <a:schemeClr val="hlink"/>
              </a:buClr>
              <a:buSzPct val="70000"/>
              <a:buFont typeface="Wingdings" panose="05000000000000000000" pitchFamily="2" charset="2"/>
              <a:buChar char="v"/>
            </a:pPr>
            <a:r>
              <a:rPr lang="zh-CN" altLang="en-US" sz="3600" b="1" dirty="0">
                <a:latin typeface="Arial" panose="020B0604020202020204" pitchFamily="34" charset="0"/>
                <a:ea typeface="楷体_GB2312" pitchFamily="1" charset="-122"/>
              </a:rPr>
              <a:t>从一个流程开始，通过描述经过的路径来确定的过程，经过遍历所有的基本流和备用流来完成整个场景</a:t>
            </a:r>
            <a:endParaRPr lang="zh-CN" altLang="en-US" sz="3600" b="1" dirty="0">
              <a:latin typeface="Arial" panose="020B0604020202020204" pitchFamily="34" charset="0"/>
              <a:ea typeface="楷体_GB2312" pitchFamily="1" charset="-122"/>
            </a:endParaRPr>
          </a:p>
        </p:txBody>
      </p:sp>
      <p:pic>
        <p:nvPicPr>
          <p:cNvPr id="75780" name="图片 75779" descr="E:/软件测试A/053822-01/9787302-331926-软件测试-周元哲-PPT/http:/www.woodpecker.org.cn/share/doc/RationalUnifiedProcess.zh_cn/process/modguide/images/tstcs_1.gif"/>
          <p:cNvPicPr>
            <a:picLocks noRot="1" noChangeAspect="1"/>
          </p:cNvPicPr>
          <p:nvPr/>
        </p:nvPicPr>
        <p:blipFill>
          <a:blip r:embed="rId1" r:link="rId2"/>
          <a:srcRect l="12959" r="13031"/>
          <a:stretch>
            <a:fillRect/>
          </a:stretch>
        </p:blipFill>
        <p:spPr>
          <a:xfrm>
            <a:off x="4425950" y="1628775"/>
            <a:ext cx="4638675" cy="40322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5780"/>
                                        </p:tgtEl>
                                        <p:attrNameLst>
                                          <p:attrName>style.visibility</p:attrName>
                                        </p:attrNameLst>
                                      </p:cBhvr>
                                      <p:to>
                                        <p:strVal val="visible"/>
                                      </p:to>
                                    </p:set>
                                    <p:anim calcmode="lin" valueType="num">
                                      <p:cBhvr additive="base">
                                        <p:cTn id="7" dur="500" fill="hold"/>
                                        <p:tgtEl>
                                          <p:spTgt spid="75780"/>
                                        </p:tgtEl>
                                        <p:attrNameLst>
                                          <p:attrName>ppt_x</p:attrName>
                                        </p:attrNameLst>
                                      </p:cBhvr>
                                      <p:tavLst>
                                        <p:tav tm="0">
                                          <p:val>
                                            <p:strVal val="#ppt_x"/>
                                          </p:val>
                                        </p:tav>
                                        <p:tav tm="100000">
                                          <p:val>
                                            <p:strVal val="#ppt_x"/>
                                          </p:val>
                                        </p:tav>
                                      </p:tavLst>
                                    </p:anim>
                                    <p:anim calcmode="lin" valueType="num">
                                      <p:cBhvr additive="base">
                                        <p:cTn id="8" dur="500" fill="hold"/>
                                        <p:tgtEl>
                                          <p:spTgt spid="7578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75779">
                                            <p:txEl>
                                              <p:charRg st="10" end="56"/>
                                            </p:txEl>
                                          </p:spTgt>
                                        </p:tgtEl>
                                        <p:attrNameLst>
                                          <p:attrName>style.visibility</p:attrName>
                                        </p:attrNameLst>
                                      </p:cBhvr>
                                      <p:to>
                                        <p:strVal val="visible"/>
                                      </p:to>
                                    </p:set>
                                    <p:animEffect transition="in" filter="blinds(horizontal)">
                                      <p:cBhvr>
                                        <p:cTn id="13" dur="500"/>
                                        <p:tgtEl>
                                          <p:spTgt spid="75779">
                                            <p:txEl>
                                              <p:charRg st="10" end="5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矩形 76801"/>
          <p:cNvSpPr>
            <a:spLocks noRot="1"/>
          </p:cNvSpPr>
          <p:nvPr/>
        </p:nvSpPr>
        <p:spPr>
          <a:xfrm>
            <a:off x="250825" y="188913"/>
            <a:ext cx="8540750" cy="1143000"/>
          </a:xfrm>
          <a:prstGeom prst="rect">
            <a:avLst/>
          </a:prstGeom>
          <a:noFill/>
          <a:ln w="9525">
            <a:noFill/>
          </a:ln>
        </p:spPr>
        <p:txBody>
          <a:bodyPr anchor="ctr"/>
          <a:p>
            <a:r>
              <a:rPr lang="zh-CN" altLang="en-US" sz="4400" b="1" dirty="0">
                <a:solidFill>
                  <a:schemeClr val="tx2"/>
                </a:solidFill>
                <a:latin typeface="Arial" panose="020B0604020202020204" pitchFamily="34" charset="0"/>
                <a:ea typeface="楷体_GB2312" pitchFamily="1" charset="-122"/>
              </a:rPr>
              <a:t>2.6 其他黑盒测试方法</a:t>
            </a:r>
            <a:endParaRPr lang="en-US" altLang="zh-CN" sz="4400" b="1" dirty="0">
              <a:solidFill>
                <a:schemeClr val="tx2"/>
              </a:solidFill>
              <a:latin typeface="Arial" panose="020B0604020202020204" pitchFamily="34" charset="0"/>
              <a:ea typeface="楷体_GB2312" pitchFamily="1" charset="-122"/>
            </a:endParaRPr>
          </a:p>
        </p:txBody>
      </p:sp>
      <p:sp>
        <p:nvSpPr>
          <p:cNvPr id="76803" name="矩形 76802"/>
          <p:cNvSpPr>
            <a:spLocks noRot="1"/>
          </p:cNvSpPr>
          <p:nvPr/>
        </p:nvSpPr>
        <p:spPr>
          <a:xfrm>
            <a:off x="323850" y="1054100"/>
            <a:ext cx="8281988" cy="5400675"/>
          </a:xfrm>
          <a:prstGeom prst="rect">
            <a:avLst/>
          </a:prstGeom>
          <a:noFill/>
          <a:ln w="9525">
            <a:noFill/>
          </a:ln>
        </p:spPr>
        <p:txBody>
          <a:bodyPr anchor="t"/>
          <a:p>
            <a:pPr marL="609600" indent="-609600">
              <a:lnSpc>
                <a:spcPct val="110000"/>
              </a:lnSpc>
              <a:spcBef>
                <a:spcPct val="5000"/>
              </a:spcBef>
              <a:spcAft>
                <a:spcPct val="5000"/>
              </a:spcAft>
              <a:buClr>
                <a:schemeClr val="hlink"/>
              </a:buClr>
              <a:buSzPct val="70000"/>
              <a:buFont typeface="Wingdings" panose="05000000000000000000" pitchFamily="2" charset="2"/>
              <a:buNone/>
            </a:pPr>
            <a:r>
              <a:rPr lang="zh-CN" altLang="en-US" sz="4000" b="1" dirty="0">
                <a:solidFill>
                  <a:srgbClr val="FF3300"/>
                </a:solidFill>
                <a:latin typeface="Arial" panose="020B0604020202020204" pitchFamily="34" charset="0"/>
                <a:ea typeface="华文行楷" panose="02010800040101010101" pitchFamily="2" charset="-122"/>
              </a:rPr>
              <a:t>1. 场景法</a:t>
            </a:r>
            <a:r>
              <a:rPr lang="zh-CN" altLang="en-US" sz="4000" b="1" dirty="0">
                <a:solidFill>
                  <a:srgbClr val="FF3300"/>
                </a:solidFill>
                <a:latin typeface="Times New Roman" panose="02020603050405020304" pitchFamily="2" charset="0"/>
                <a:ea typeface="华文行楷" panose="02010800040101010101" pitchFamily="2" charset="-122"/>
              </a:rPr>
              <a:t>—</a:t>
            </a:r>
            <a:r>
              <a:rPr lang="zh-CN" altLang="en-US" sz="4000" b="1" dirty="0">
                <a:solidFill>
                  <a:srgbClr val="FF3300"/>
                </a:solidFill>
                <a:latin typeface="Arial" panose="020B0604020202020204" pitchFamily="34" charset="0"/>
                <a:ea typeface="华文行楷" panose="02010800040101010101" pitchFamily="2" charset="-122"/>
              </a:rPr>
              <a:t>设计步骤</a:t>
            </a:r>
            <a:endParaRPr lang="zh-CN" altLang="en-US" sz="4000" b="1" dirty="0">
              <a:solidFill>
                <a:srgbClr val="FF3300"/>
              </a:solidFill>
              <a:latin typeface="Arial" panose="020B0604020202020204" pitchFamily="34" charset="0"/>
              <a:ea typeface="华文行楷" panose="02010800040101010101" pitchFamily="2" charset="-122"/>
            </a:endParaRPr>
          </a:p>
          <a:p>
            <a:pPr marL="609600" indent="-609600">
              <a:lnSpc>
                <a:spcPct val="110000"/>
              </a:lnSpc>
              <a:spcBef>
                <a:spcPct val="5000"/>
              </a:spcBef>
              <a:spcAft>
                <a:spcPct val="5000"/>
              </a:spcAft>
              <a:buClr>
                <a:schemeClr val="hlink"/>
              </a:buClr>
              <a:buFont typeface="Wingdings" panose="05000000000000000000" pitchFamily="2" charset="2"/>
              <a:buAutoNum type="circleNumDbPlain"/>
            </a:pPr>
            <a:r>
              <a:rPr lang="zh-CN" altLang="en-US" sz="3400" b="1" dirty="0">
                <a:latin typeface="Arial" panose="020B0604020202020204" pitchFamily="34" charset="0"/>
                <a:ea typeface="楷体_GB2312" pitchFamily="1" charset="-122"/>
              </a:rPr>
              <a:t>根据说明，描述程序的基本流及各项备选流</a:t>
            </a:r>
            <a:endParaRPr lang="zh-CN" altLang="en-US" sz="3400" b="1" dirty="0">
              <a:latin typeface="Arial" panose="020B0604020202020204" pitchFamily="34" charset="0"/>
              <a:ea typeface="楷体_GB2312" pitchFamily="1" charset="-122"/>
            </a:endParaRPr>
          </a:p>
          <a:p>
            <a:pPr marL="609600" indent="-609600">
              <a:lnSpc>
                <a:spcPct val="110000"/>
              </a:lnSpc>
              <a:spcBef>
                <a:spcPct val="5000"/>
              </a:spcBef>
              <a:spcAft>
                <a:spcPct val="5000"/>
              </a:spcAft>
              <a:buClr>
                <a:schemeClr val="hlink"/>
              </a:buClr>
              <a:buFont typeface="Wingdings" panose="05000000000000000000" pitchFamily="2" charset="2"/>
              <a:buAutoNum type="circleNumDbPlain"/>
            </a:pPr>
            <a:r>
              <a:rPr lang="zh-CN" altLang="en-US" sz="3400" b="1" dirty="0">
                <a:latin typeface="Arial" panose="020B0604020202020204" pitchFamily="34" charset="0"/>
                <a:ea typeface="楷体_GB2312" pitchFamily="1" charset="-122"/>
              </a:rPr>
              <a:t>根据基本流和各项备选流生成不同的场景</a:t>
            </a:r>
            <a:endParaRPr lang="zh-CN" altLang="en-US" sz="3400" b="1" dirty="0">
              <a:latin typeface="Arial" panose="020B0604020202020204" pitchFamily="34" charset="0"/>
              <a:ea typeface="楷体_GB2312" pitchFamily="1" charset="-122"/>
            </a:endParaRPr>
          </a:p>
          <a:p>
            <a:pPr marL="609600" indent="-609600">
              <a:lnSpc>
                <a:spcPct val="110000"/>
              </a:lnSpc>
              <a:spcBef>
                <a:spcPct val="5000"/>
              </a:spcBef>
              <a:spcAft>
                <a:spcPct val="5000"/>
              </a:spcAft>
              <a:buClr>
                <a:schemeClr val="hlink"/>
              </a:buClr>
              <a:buFont typeface="Wingdings" panose="05000000000000000000" pitchFamily="2" charset="2"/>
              <a:buAutoNum type="circleNumDbPlain"/>
            </a:pPr>
            <a:r>
              <a:rPr lang="zh-CN" altLang="en-US" sz="3400" b="1" dirty="0">
                <a:latin typeface="Arial" panose="020B0604020202020204" pitchFamily="34" charset="0"/>
                <a:ea typeface="楷体_GB2312" pitchFamily="1" charset="-122"/>
              </a:rPr>
              <a:t>对每一个场景生成相应的测试用例</a:t>
            </a:r>
            <a:endParaRPr lang="zh-CN" altLang="en-US" sz="3400" b="1" dirty="0">
              <a:latin typeface="Arial" panose="020B0604020202020204" pitchFamily="34" charset="0"/>
              <a:ea typeface="楷体_GB2312" pitchFamily="1" charset="-122"/>
            </a:endParaRPr>
          </a:p>
          <a:p>
            <a:pPr marL="609600" indent="-609600">
              <a:lnSpc>
                <a:spcPct val="110000"/>
              </a:lnSpc>
              <a:spcBef>
                <a:spcPct val="5000"/>
              </a:spcBef>
              <a:spcAft>
                <a:spcPct val="5000"/>
              </a:spcAft>
              <a:buClr>
                <a:schemeClr val="hlink"/>
              </a:buClr>
              <a:buFont typeface="Wingdings" panose="05000000000000000000" pitchFamily="2" charset="2"/>
              <a:buAutoNum type="circleNumDbPlain"/>
            </a:pPr>
            <a:r>
              <a:rPr lang="zh-CN" altLang="en-US" sz="3400" b="1" dirty="0">
                <a:latin typeface="Arial" panose="020B0604020202020204" pitchFamily="34" charset="0"/>
                <a:ea typeface="楷体_GB2312" pitchFamily="1" charset="-122"/>
              </a:rPr>
              <a:t>对生成的所有测试用例重新复审，去掉多余的测试用例，测试用例确定后，对每一个测试用例确定测试数据值</a:t>
            </a:r>
            <a:endParaRPr lang="zh-CN" altLang="en-US" sz="3400" b="1" dirty="0">
              <a:latin typeface="Arial" panose="020B0604020202020204" pitchFamily="34" charset="0"/>
              <a:ea typeface="楷体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803">
                                            <p:txEl>
                                              <p:charRg st="12" end="32"/>
                                            </p:txEl>
                                          </p:spTgt>
                                        </p:tgtEl>
                                        <p:attrNameLst>
                                          <p:attrName>style.visibility</p:attrName>
                                        </p:attrNameLst>
                                      </p:cBhvr>
                                      <p:to>
                                        <p:strVal val="visible"/>
                                      </p:to>
                                    </p:set>
                                    <p:animEffect transition="in" filter="blinds(horizontal)">
                                      <p:cBhvr>
                                        <p:cTn id="7" dur="500"/>
                                        <p:tgtEl>
                                          <p:spTgt spid="76803">
                                            <p:txEl>
                                              <p:charRg st="12" end="3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6803">
                                            <p:txEl>
                                              <p:charRg st="32" end="51"/>
                                            </p:txEl>
                                          </p:spTgt>
                                        </p:tgtEl>
                                        <p:attrNameLst>
                                          <p:attrName>style.visibility</p:attrName>
                                        </p:attrNameLst>
                                      </p:cBhvr>
                                      <p:to>
                                        <p:strVal val="visible"/>
                                      </p:to>
                                    </p:set>
                                    <p:animEffect transition="in" filter="blinds(horizontal)">
                                      <p:cBhvr>
                                        <p:cTn id="12" dur="500"/>
                                        <p:tgtEl>
                                          <p:spTgt spid="76803">
                                            <p:txEl>
                                              <p:charRg st="32" end="5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6803">
                                            <p:txEl>
                                              <p:charRg st="51" end="67"/>
                                            </p:txEl>
                                          </p:spTgt>
                                        </p:tgtEl>
                                        <p:attrNameLst>
                                          <p:attrName>style.visibility</p:attrName>
                                        </p:attrNameLst>
                                      </p:cBhvr>
                                      <p:to>
                                        <p:strVal val="visible"/>
                                      </p:to>
                                    </p:set>
                                    <p:animEffect transition="in" filter="blinds(horizontal)">
                                      <p:cBhvr>
                                        <p:cTn id="17" dur="500"/>
                                        <p:tgtEl>
                                          <p:spTgt spid="76803">
                                            <p:txEl>
                                              <p:charRg st="51" end="6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6803">
                                            <p:txEl>
                                              <p:charRg st="67" end="116"/>
                                            </p:txEl>
                                          </p:spTgt>
                                        </p:tgtEl>
                                        <p:attrNameLst>
                                          <p:attrName>style.visibility</p:attrName>
                                        </p:attrNameLst>
                                      </p:cBhvr>
                                      <p:to>
                                        <p:strVal val="visible"/>
                                      </p:to>
                                    </p:set>
                                    <p:animEffect transition="in" filter="blinds(horizontal)">
                                      <p:cBhvr>
                                        <p:cTn id="22" dur="500"/>
                                        <p:tgtEl>
                                          <p:spTgt spid="76803">
                                            <p:txEl>
                                              <p:charRg st="67" end="1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矩形 77825"/>
          <p:cNvSpPr>
            <a:spLocks noRot="1"/>
          </p:cNvSpPr>
          <p:nvPr/>
        </p:nvSpPr>
        <p:spPr>
          <a:xfrm>
            <a:off x="250825" y="188913"/>
            <a:ext cx="8540750" cy="1143000"/>
          </a:xfrm>
          <a:prstGeom prst="rect">
            <a:avLst/>
          </a:prstGeom>
          <a:noFill/>
          <a:ln w="9525">
            <a:noFill/>
          </a:ln>
        </p:spPr>
        <p:txBody>
          <a:bodyPr anchor="ctr"/>
          <a:p>
            <a:r>
              <a:rPr lang="zh-CN" altLang="en-US" sz="4400" b="1" dirty="0">
                <a:solidFill>
                  <a:schemeClr val="tx2"/>
                </a:solidFill>
                <a:latin typeface="Arial" panose="020B0604020202020204" pitchFamily="34" charset="0"/>
                <a:ea typeface="楷体_GB2312" pitchFamily="1" charset="-122"/>
              </a:rPr>
              <a:t>2.6 其他黑盒测试方法</a:t>
            </a:r>
            <a:endParaRPr lang="en-US" altLang="zh-CN" sz="4400" b="1" dirty="0">
              <a:solidFill>
                <a:schemeClr val="tx2"/>
              </a:solidFill>
              <a:latin typeface="Arial" panose="020B0604020202020204" pitchFamily="34" charset="0"/>
              <a:ea typeface="楷体_GB2312" pitchFamily="1" charset="-122"/>
            </a:endParaRPr>
          </a:p>
        </p:txBody>
      </p:sp>
      <p:sp>
        <p:nvSpPr>
          <p:cNvPr id="77827" name="矩形 77826"/>
          <p:cNvSpPr>
            <a:spLocks noRot="1"/>
          </p:cNvSpPr>
          <p:nvPr/>
        </p:nvSpPr>
        <p:spPr>
          <a:xfrm>
            <a:off x="323850" y="1054100"/>
            <a:ext cx="8281988" cy="5400675"/>
          </a:xfrm>
          <a:prstGeom prst="rect">
            <a:avLst/>
          </a:prstGeom>
          <a:noFill/>
          <a:ln w="9525">
            <a:noFill/>
          </a:ln>
        </p:spPr>
        <p:txBody>
          <a:bodyPr anchor="t"/>
          <a:p>
            <a:pPr marL="609600" indent="-609600">
              <a:lnSpc>
                <a:spcPct val="110000"/>
              </a:lnSpc>
              <a:spcBef>
                <a:spcPct val="5000"/>
              </a:spcBef>
              <a:spcAft>
                <a:spcPct val="5000"/>
              </a:spcAft>
              <a:buClr>
                <a:schemeClr val="hlink"/>
              </a:buClr>
              <a:buSzPct val="70000"/>
              <a:buFont typeface="Wingdings" panose="05000000000000000000" pitchFamily="2" charset="2"/>
              <a:buNone/>
            </a:pPr>
            <a:r>
              <a:rPr lang="zh-CN" altLang="en-US" sz="4000" b="1" dirty="0">
                <a:solidFill>
                  <a:srgbClr val="FF3300"/>
                </a:solidFill>
                <a:latin typeface="Arial" panose="020B0604020202020204" pitchFamily="34" charset="0"/>
                <a:ea typeface="华文行楷" panose="02010800040101010101" pitchFamily="2" charset="-122"/>
              </a:rPr>
              <a:t>1. 场景法</a:t>
            </a:r>
            <a:r>
              <a:rPr lang="zh-CN" altLang="en-US" sz="4000" b="1" dirty="0">
                <a:solidFill>
                  <a:srgbClr val="FF3300"/>
                </a:solidFill>
                <a:latin typeface="Times New Roman" panose="02020603050405020304" pitchFamily="2" charset="0"/>
                <a:ea typeface="华文行楷" panose="02010800040101010101" pitchFamily="2" charset="-122"/>
              </a:rPr>
              <a:t>—</a:t>
            </a:r>
            <a:r>
              <a:rPr lang="zh-CN" altLang="en-US" sz="4000" b="1" dirty="0">
                <a:solidFill>
                  <a:srgbClr val="FF3300"/>
                </a:solidFill>
                <a:latin typeface="Arial" panose="020B0604020202020204" pitchFamily="34" charset="0"/>
                <a:ea typeface="华文行楷" panose="02010800040101010101" pitchFamily="2" charset="-122"/>
              </a:rPr>
              <a:t>示例</a:t>
            </a:r>
            <a:endParaRPr lang="zh-CN" altLang="en-US" sz="4000" b="1" dirty="0">
              <a:solidFill>
                <a:srgbClr val="FF3300"/>
              </a:solidFill>
              <a:latin typeface="Arial" panose="020B0604020202020204" pitchFamily="34" charset="0"/>
              <a:ea typeface="华文行楷" panose="02010800040101010101" pitchFamily="2" charset="-122"/>
            </a:endParaRPr>
          </a:p>
          <a:p>
            <a:pPr marL="609600" indent="-609600">
              <a:lnSpc>
                <a:spcPct val="110000"/>
              </a:lnSpc>
              <a:spcBef>
                <a:spcPct val="5000"/>
              </a:spcBef>
              <a:spcAft>
                <a:spcPct val="5000"/>
              </a:spcAft>
              <a:buClr>
                <a:schemeClr val="hlink"/>
              </a:buClr>
              <a:buFont typeface="Wingdings" panose="05000000000000000000" pitchFamily="2" charset="2"/>
              <a:buChar char="v"/>
            </a:pPr>
            <a:r>
              <a:rPr lang="zh-CN" altLang="en-US" sz="3400" b="1" dirty="0">
                <a:latin typeface="Arial" panose="020B0604020202020204" pitchFamily="34" charset="0"/>
                <a:ea typeface="楷体_GB2312" pitchFamily="1" charset="-122"/>
              </a:rPr>
              <a:t>设计ATM系统测试用例</a:t>
            </a:r>
            <a:endParaRPr lang="zh-CN" altLang="en-US" sz="3400" b="1" dirty="0">
              <a:latin typeface="Arial" panose="020B0604020202020204" pitchFamily="34" charset="0"/>
              <a:ea typeface="楷体_GB2312" pitchFamily="1" charset="-122"/>
            </a:endParaRPr>
          </a:p>
          <a:p>
            <a:pPr marL="609600" indent="-609600">
              <a:lnSpc>
                <a:spcPct val="110000"/>
              </a:lnSpc>
              <a:spcBef>
                <a:spcPct val="5000"/>
              </a:spcBef>
              <a:spcAft>
                <a:spcPct val="5000"/>
              </a:spcAft>
              <a:buClr>
                <a:schemeClr val="hlink"/>
              </a:buClr>
              <a:buFont typeface="Wingdings" panose="05000000000000000000" pitchFamily="2" charset="2"/>
              <a:buAutoNum type="circleNumDbPlain"/>
            </a:pPr>
            <a:r>
              <a:rPr lang="zh-CN" altLang="en-US" sz="3400" b="1" dirty="0">
                <a:latin typeface="Arial" panose="020B0604020202020204" pitchFamily="34" charset="0"/>
                <a:ea typeface="华文新魏" panose="02010800040101010101" pitchFamily="2" charset="-122"/>
              </a:rPr>
              <a:t>例子描述</a:t>
            </a:r>
            <a:endParaRPr lang="zh-CN" altLang="en-US" sz="3400" b="1" dirty="0">
              <a:latin typeface="Arial" panose="020B0604020202020204" pitchFamily="34" charset="0"/>
              <a:ea typeface="华文新魏" panose="02010800040101010101" pitchFamily="2" charset="-122"/>
            </a:endParaRPr>
          </a:p>
        </p:txBody>
      </p:sp>
      <p:pic>
        <p:nvPicPr>
          <p:cNvPr id="77828" name="图片 77827"/>
          <p:cNvPicPr>
            <a:picLocks noChangeAspect="1"/>
          </p:cNvPicPr>
          <p:nvPr/>
        </p:nvPicPr>
        <p:blipFill>
          <a:blip r:embed="rId1"/>
          <a:stretch>
            <a:fillRect/>
          </a:stretch>
        </p:blipFill>
        <p:spPr>
          <a:xfrm>
            <a:off x="3565525" y="1720850"/>
            <a:ext cx="5316538" cy="51244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827">
                                            <p:txEl>
                                              <p:charRg st="10" end="22"/>
                                            </p:txEl>
                                          </p:spTgt>
                                        </p:tgtEl>
                                        <p:attrNameLst>
                                          <p:attrName>style.visibility</p:attrName>
                                        </p:attrNameLst>
                                      </p:cBhvr>
                                      <p:to>
                                        <p:strVal val="visible"/>
                                      </p:to>
                                    </p:set>
                                    <p:animEffect transition="in" filter="blinds(horizontal)">
                                      <p:cBhvr>
                                        <p:cTn id="7" dur="500"/>
                                        <p:tgtEl>
                                          <p:spTgt spid="77827">
                                            <p:txEl>
                                              <p:charRg st="10" end="2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827">
                                            <p:txEl>
                                              <p:charRg st="22" end="27"/>
                                            </p:txEl>
                                          </p:spTgt>
                                        </p:tgtEl>
                                        <p:attrNameLst>
                                          <p:attrName>style.visibility</p:attrName>
                                        </p:attrNameLst>
                                      </p:cBhvr>
                                      <p:to>
                                        <p:strVal val="visible"/>
                                      </p:to>
                                    </p:set>
                                    <p:animEffect transition="in" filter="blinds(horizontal)">
                                      <p:cBhvr>
                                        <p:cTn id="12" dur="500"/>
                                        <p:tgtEl>
                                          <p:spTgt spid="77827">
                                            <p:txEl>
                                              <p:charRg st="22" end="2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7828"/>
                                        </p:tgtEl>
                                        <p:attrNameLst>
                                          <p:attrName>style.visibility</p:attrName>
                                        </p:attrNameLst>
                                      </p:cBhvr>
                                      <p:to>
                                        <p:strVal val="visible"/>
                                      </p:to>
                                    </p:set>
                                    <p:anim calcmode="lin" valueType="num">
                                      <p:cBhvr additive="base">
                                        <p:cTn id="17" dur="500" fill="hold"/>
                                        <p:tgtEl>
                                          <p:spTgt spid="77828"/>
                                        </p:tgtEl>
                                        <p:attrNameLst>
                                          <p:attrName>ppt_x</p:attrName>
                                        </p:attrNameLst>
                                      </p:cBhvr>
                                      <p:tavLst>
                                        <p:tav tm="0">
                                          <p:val>
                                            <p:strVal val="#ppt_x"/>
                                          </p:val>
                                        </p:tav>
                                        <p:tav tm="100000">
                                          <p:val>
                                            <p:strVal val="#ppt_x"/>
                                          </p:val>
                                        </p:tav>
                                      </p:tavLst>
                                    </p:anim>
                                    <p:anim calcmode="lin" valueType="num">
                                      <p:cBhvr additive="base">
                                        <p:cTn id="18" dur="500" fill="hold"/>
                                        <p:tgtEl>
                                          <p:spTgt spid="778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矩形 78849"/>
          <p:cNvSpPr>
            <a:spLocks noRot="1"/>
          </p:cNvSpPr>
          <p:nvPr/>
        </p:nvSpPr>
        <p:spPr>
          <a:xfrm>
            <a:off x="250825" y="188913"/>
            <a:ext cx="8540750" cy="1143000"/>
          </a:xfrm>
          <a:prstGeom prst="rect">
            <a:avLst/>
          </a:prstGeom>
          <a:noFill/>
          <a:ln w="9525">
            <a:noFill/>
          </a:ln>
        </p:spPr>
        <p:txBody>
          <a:bodyPr anchor="ctr"/>
          <a:p>
            <a:r>
              <a:rPr lang="zh-CN" altLang="en-US" sz="4400" b="1" dirty="0">
                <a:solidFill>
                  <a:schemeClr val="tx2"/>
                </a:solidFill>
                <a:latin typeface="Arial" panose="020B0604020202020204" pitchFamily="34" charset="0"/>
                <a:ea typeface="楷体_GB2312" pitchFamily="1" charset="-122"/>
              </a:rPr>
              <a:t>2.6 其他黑盒测试方法</a:t>
            </a:r>
            <a:endParaRPr lang="zh-CN" altLang="en-US" sz="4400" b="1" dirty="0">
              <a:solidFill>
                <a:schemeClr val="tx2"/>
              </a:solidFill>
              <a:latin typeface="Arial" panose="020B0604020202020204" pitchFamily="34" charset="0"/>
              <a:ea typeface="楷体_GB2312" pitchFamily="1" charset="-122"/>
            </a:endParaRPr>
          </a:p>
        </p:txBody>
      </p:sp>
      <p:sp>
        <p:nvSpPr>
          <p:cNvPr id="36866" name="矩形 78850"/>
          <p:cNvSpPr>
            <a:spLocks noRot="1"/>
          </p:cNvSpPr>
          <p:nvPr/>
        </p:nvSpPr>
        <p:spPr>
          <a:xfrm>
            <a:off x="323850" y="1054100"/>
            <a:ext cx="8281988" cy="5400675"/>
          </a:xfrm>
          <a:prstGeom prst="rect">
            <a:avLst/>
          </a:prstGeom>
          <a:noFill/>
          <a:ln w="9525">
            <a:noFill/>
          </a:ln>
        </p:spPr>
        <p:txBody>
          <a:bodyPr anchor="t"/>
          <a:p>
            <a:pPr marL="609600" indent="-609600">
              <a:lnSpc>
                <a:spcPct val="110000"/>
              </a:lnSpc>
              <a:spcBef>
                <a:spcPct val="5000"/>
              </a:spcBef>
              <a:spcAft>
                <a:spcPct val="5000"/>
              </a:spcAft>
              <a:buClr>
                <a:schemeClr val="hlink"/>
              </a:buClr>
              <a:buSzPct val="70000"/>
              <a:buFont typeface="Wingdings" panose="05000000000000000000" pitchFamily="2" charset="2"/>
              <a:buNone/>
            </a:pPr>
            <a:r>
              <a:rPr lang="zh-CN" altLang="en-US" sz="4000" b="1" dirty="0">
                <a:solidFill>
                  <a:srgbClr val="FF3300"/>
                </a:solidFill>
                <a:latin typeface="Arial" panose="020B0604020202020204" pitchFamily="34" charset="0"/>
                <a:ea typeface="华文行楷" panose="02010800040101010101" pitchFamily="2" charset="-122"/>
              </a:rPr>
              <a:t>1. 场景法</a:t>
            </a:r>
            <a:r>
              <a:rPr lang="zh-CN" altLang="en-US" sz="4000" b="1" dirty="0">
                <a:solidFill>
                  <a:srgbClr val="FF3300"/>
                </a:solidFill>
                <a:latin typeface="Times New Roman" panose="02020603050405020304" pitchFamily="2" charset="0"/>
                <a:ea typeface="华文行楷" panose="02010800040101010101" pitchFamily="2" charset="-122"/>
              </a:rPr>
              <a:t>—</a:t>
            </a:r>
            <a:r>
              <a:rPr lang="zh-CN" altLang="en-US" sz="4000" b="1" dirty="0">
                <a:solidFill>
                  <a:srgbClr val="FF3300"/>
                </a:solidFill>
                <a:latin typeface="Arial" panose="020B0604020202020204" pitchFamily="34" charset="0"/>
                <a:ea typeface="华文行楷" panose="02010800040101010101" pitchFamily="2" charset="-122"/>
              </a:rPr>
              <a:t>示例</a:t>
            </a:r>
            <a:endParaRPr lang="zh-CN" altLang="en-US" sz="4000" b="1" dirty="0">
              <a:solidFill>
                <a:srgbClr val="FF3300"/>
              </a:solidFill>
              <a:latin typeface="Arial" panose="020B0604020202020204" pitchFamily="34" charset="0"/>
              <a:ea typeface="华文行楷" panose="02010800040101010101" pitchFamily="2" charset="-122"/>
            </a:endParaRPr>
          </a:p>
          <a:p>
            <a:pPr marL="609600" indent="-609600">
              <a:lnSpc>
                <a:spcPct val="110000"/>
              </a:lnSpc>
              <a:spcBef>
                <a:spcPct val="5000"/>
              </a:spcBef>
              <a:spcAft>
                <a:spcPct val="5000"/>
              </a:spcAft>
              <a:buClr>
                <a:schemeClr val="hlink"/>
              </a:buClr>
              <a:buFont typeface="Wingdings" panose="05000000000000000000" pitchFamily="2" charset="2"/>
              <a:buAutoNum type="circleNumDbPlain" startAt="2"/>
            </a:pPr>
            <a:r>
              <a:rPr lang="zh-CN" altLang="en-US" sz="3400" b="1" dirty="0">
                <a:latin typeface="Arial" panose="020B0604020202020204" pitchFamily="34" charset="0"/>
                <a:ea typeface="华文新魏" panose="02010800040101010101" pitchFamily="2" charset="-122"/>
                <a:sym typeface="Arial" panose="020B0604020202020204" pitchFamily="34" charset="0"/>
              </a:rPr>
              <a:t>描述程序基本流和备选流</a:t>
            </a:r>
            <a:endParaRPr lang="zh-CN" altLang="en-US" sz="3400" b="1" dirty="0">
              <a:latin typeface="Arial" panose="020B0604020202020204" pitchFamily="34" charset="0"/>
              <a:ea typeface="华文新魏" panose="02010800040101010101" pitchFamily="2" charset="-122"/>
              <a:sym typeface="Arial" panose="020B0604020202020204" pitchFamily="34" charset="0"/>
            </a:endParaRPr>
          </a:p>
        </p:txBody>
      </p:sp>
      <p:sp>
        <p:nvSpPr>
          <p:cNvPr id="78852" name="文本框 78851"/>
          <p:cNvSpPr txBox="1"/>
          <p:nvPr/>
        </p:nvSpPr>
        <p:spPr>
          <a:xfrm>
            <a:off x="468313" y="2486025"/>
            <a:ext cx="8208962" cy="4117975"/>
          </a:xfrm>
          <a:prstGeom prst="rect">
            <a:avLst/>
          </a:prstGeom>
          <a:solidFill>
            <a:schemeClr val="accent1"/>
          </a:solidFill>
          <a:ln w="9525" cap="flat" cmpd="sng">
            <a:solidFill>
              <a:schemeClr val="hlink"/>
            </a:solidFill>
            <a:prstDash val="solid"/>
            <a:miter/>
            <a:headEnd type="none" w="med" len="med"/>
            <a:tailEnd type="none" w="med" len="med"/>
          </a:ln>
        </p:spPr>
        <p:txBody>
          <a:bodyPr wrap="square" anchor="t">
            <a:spAutoFit/>
          </a:bodyPr>
          <a:p>
            <a:pPr>
              <a:lnSpc>
                <a:spcPct val="105000"/>
              </a:lnSpc>
            </a:pPr>
            <a:r>
              <a:rPr lang="zh-CN" altLang="en-US" b="1" dirty="0">
                <a:latin typeface="Times New Roman" panose="02020603050405020304" pitchFamily="2" charset="0"/>
                <a:ea typeface="宋体" panose="02010600030101010101" pitchFamily="2" charset="-122"/>
                <a:cs typeface="Times New Roman" panose="02020603050405020304" pitchFamily="2" charset="0"/>
              </a:rPr>
              <a:t>步骤1：准备取款。客户将银行卡插入ATM机的读卡机</a:t>
            </a:r>
            <a:endParaRPr lang="zh-CN" altLang="en-US" b="1" dirty="0">
              <a:latin typeface="Times New Roman" panose="02020603050405020304" pitchFamily="2" charset="0"/>
              <a:ea typeface="宋体" panose="02010600030101010101" pitchFamily="2" charset="-122"/>
              <a:cs typeface="Times New Roman" panose="02020603050405020304" pitchFamily="2" charset="0"/>
            </a:endParaRPr>
          </a:p>
          <a:p>
            <a:pPr>
              <a:lnSpc>
                <a:spcPct val="105000"/>
              </a:lnSpc>
            </a:pPr>
            <a:r>
              <a:rPr lang="zh-CN" altLang="en-US" b="1" dirty="0">
                <a:latin typeface="Times New Roman" panose="02020603050405020304" pitchFamily="2" charset="0"/>
                <a:ea typeface="宋体" panose="02010600030101010101" pitchFamily="2" charset="-122"/>
                <a:cs typeface="Times New Roman" panose="02020603050405020304" pitchFamily="2" charset="0"/>
              </a:rPr>
              <a:t>步骤2：验证银行卡。ATM机从银行卡的磁条中读取账户代码，并检查是否属于可以接收的银行卡</a:t>
            </a:r>
            <a:endParaRPr lang="zh-CN" altLang="en-US" b="1" dirty="0">
              <a:latin typeface="Times New Roman" panose="02020603050405020304" pitchFamily="2" charset="0"/>
              <a:ea typeface="宋体" panose="02010600030101010101" pitchFamily="2" charset="-122"/>
              <a:cs typeface="Times New Roman" panose="02020603050405020304" pitchFamily="2" charset="0"/>
            </a:endParaRPr>
          </a:p>
          <a:p>
            <a:pPr>
              <a:lnSpc>
                <a:spcPct val="105000"/>
              </a:lnSpc>
            </a:pPr>
            <a:r>
              <a:rPr lang="zh-CN" altLang="en-US" b="1" dirty="0">
                <a:latin typeface="Times New Roman" panose="02020603050405020304" pitchFamily="2" charset="0"/>
                <a:ea typeface="宋体" panose="02010600030101010101" pitchFamily="2" charset="-122"/>
                <a:cs typeface="Times New Roman" panose="02020603050405020304" pitchFamily="2" charset="0"/>
              </a:rPr>
              <a:t>步骤3：输入密码(</a:t>
            </a:r>
            <a:r>
              <a:rPr lang="en-US" altLang="zh-CN" b="1" dirty="0">
                <a:latin typeface="Times New Roman" panose="02020603050405020304" pitchFamily="2" charset="0"/>
                <a:ea typeface="宋体" panose="02010600030101010101" pitchFamily="2" charset="-122"/>
                <a:cs typeface="Times New Roman" panose="02020603050405020304" pitchFamily="2" charset="0"/>
              </a:rPr>
              <a:t>6</a:t>
            </a:r>
            <a:r>
              <a:rPr lang="zh-CN" altLang="en-US" b="1" dirty="0">
                <a:latin typeface="Times New Roman" panose="02020603050405020304" pitchFamily="2" charset="0"/>
                <a:ea typeface="宋体" panose="02010600030101010101" pitchFamily="2" charset="-122"/>
                <a:cs typeface="Times New Roman" panose="02020603050405020304" pitchFamily="2" charset="0"/>
              </a:rPr>
              <a:t>位)。验证账户代码和密码，以确定该账户是否有效以及所输入的密码对于该账户是否正确</a:t>
            </a:r>
            <a:endParaRPr lang="zh-CN" altLang="en-US" b="1" dirty="0">
              <a:latin typeface="Times New Roman" panose="02020603050405020304" pitchFamily="2" charset="0"/>
              <a:ea typeface="宋体" panose="02010600030101010101" pitchFamily="2" charset="-122"/>
              <a:cs typeface="Times New Roman" panose="02020603050405020304" pitchFamily="2" charset="0"/>
            </a:endParaRPr>
          </a:p>
          <a:p>
            <a:pPr>
              <a:lnSpc>
                <a:spcPct val="105000"/>
              </a:lnSpc>
            </a:pPr>
            <a:r>
              <a:rPr lang="zh-CN" altLang="en-US" b="1" dirty="0">
                <a:latin typeface="Times New Roman" panose="02020603050405020304" pitchFamily="2" charset="0"/>
                <a:ea typeface="宋体" panose="02010600030101010101" pitchFamily="2" charset="-122"/>
                <a:cs typeface="Times New Roman" panose="02020603050405020304" pitchFamily="2" charset="0"/>
              </a:rPr>
              <a:t>步骤4：ATM选项。ATM显示在本机上可用的各种选项。在此事件流中，银行客户通常选择“取款”</a:t>
            </a:r>
            <a:endParaRPr lang="zh-CN" altLang="en-US" b="1" dirty="0">
              <a:latin typeface="Times New Roman" panose="02020603050405020304" pitchFamily="2" charset="0"/>
              <a:ea typeface="宋体" panose="02010600030101010101" pitchFamily="2" charset="-122"/>
              <a:cs typeface="Times New Roman" panose="02020603050405020304" pitchFamily="2" charset="0"/>
            </a:endParaRPr>
          </a:p>
          <a:p>
            <a:pPr>
              <a:lnSpc>
                <a:spcPct val="105000"/>
              </a:lnSpc>
            </a:pPr>
            <a:r>
              <a:rPr lang="zh-CN" altLang="en-US" b="1" dirty="0">
                <a:latin typeface="Times New Roman" panose="02020603050405020304" pitchFamily="2" charset="0"/>
                <a:ea typeface="宋体" panose="02010600030101010101" pitchFamily="2" charset="-122"/>
                <a:cs typeface="Times New Roman" panose="02020603050405020304" pitchFamily="2" charset="0"/>
              </a:rPr>
              <a:t>步骤5：输入金额。客户输入或选择要从ATM中提取的金额。对于此事件流，客户需选择预设的金额。授权ATM通过将卡ID、密码、金额以及账户信息作为一笔交易发送给银行系统来启动验证过程。对于此事件流，银行系统处于联机状态，而且对授权请求给予答复，批准完成提款过程，并且据此更新账户余额</a:t>
            </a:r>
            <a:endParaRPr lang="zh-CN" altLang="en-US" b="1" dirty="0">
              <a:latin typeface="Times New Roman" panose="02020603050405020304" pitchFamily="2" charset="0"/>
              <a:ea typeface="宋体" panose="02010600030101010101" pitchFamily="2" charset="-122"/>
              <a:cs typeface="Times New Roman" panose="02020603050405020304" pitchFamily="2" charset="0"/>
            </a:endParaRPr>
          </a:p>
          <a:p>
            <a:pPr>
              <a:lnSpc>
                <a:spcPct val="105000"/>
              </a:lnSpc>
            </a:pPr>
            <a:r>
              <a:rPr lang="zh-CN" altLang="en-US" b="1" dirty="0">
                <a:latin typeface="Times New Roman" panose="02020603050405020304" pitchFamily="2" charset="0"/>
                <a:ea typeface="宋体" panose="02010600030101010101" pitchFamily="2" charset="-122"/>
                <a:cs typeface="Times New Roman" panose="02020603050405020304" pitchFamily="2" charset="0"/>
              </a:rPr>
              <a:t>步骤6：出钞。提供现金</a:t>
            </a:r>
            <a:endParaRPr lang="zh-CN" altLang="en-US" b="1" dirty="0">
              <a:latin typeface="Times New Roman" panose="02020603050405020304" pitchFamily="2" charset="0"/>
              <a:ea typeface="宋体" panose="02010600030101010101" pitchFamily="2" charset="-122"/>
              <a:cs typeface="Times New Roman" panose="02020603050405020304" pitchFamily="2" charset="0"/>
            </a:endParaRPr>
          </a:p>
          <a:p>
            <a:pPr>
              <a:lnSpc>
                <a:spcPct val="105000"/>
              </a:lnSpc>
            </a:pPr>
            <a:r>
              <a:rPr lang="zh-CN" altLang="en-US" b="1" dirty="0">
                <a:latin typeface="Times New Roman" panose="02020603050405020304" pitchFamily="2" charset="0"/>
                <a:ea typeface="宋体" panose="02010600030101010101" pitchFamily="2" charset="-122"/>
                <a:cs typeface="Times New Roman" panose="02020603050405020304" pitchFamily="2" charset="0"/>
              </a:rPr>
              <a:t>步骤7：收据。打印收据并提供给客户。ATM相应更新内部记录</a:t>
            </a:r>
            <a:endParaRPr lang="zh-CN" altLang="en-US" b="1" dirty="0">
              <a:latin typeface="Times New Roman" panose="02020603050405020304" pitchFamily="2" charset="0"/>
              <a:ea typeface="宋体" panose="02010600030101010101" pitchFamily="2" charset="-122"/>
              <a:cs typeface="Times New Roman" panose="02020603050405020304" pitchFamily="2" charset="0"/>
            </a:endParaRPr>
          </a:p>
          <a:p>
            <a:pPr>
              <a:lnSpc>
                <a:spcPct val="105000"/>
              </a:lnSpc>
            </a:pPr>
            <a:r>
              <a:rPr lang="zh-CN" altLang="en-US" b="1" dirty="0">
                <a:latin typeface="Times New Roman" panose="02020603050405020304" pitchFamily="2" charset="0"/>
                <a:ea typeface="宋体" panose="02010600030101010101" pitchFamily="2" charset="-122"/>
                <a:cs typeface="Times New Roman" panose="02020603050405020304" pitchFamily="2" charset="0"/>
              </a:rPr>
              <a:t>步骤8：返回银行卡。银行卡被返还</a:t>
            </a:r>
            <a:endParaRPr lang="zh-CN" altLang="en-US" b="1" dirty="0">
              <a:latin typeface="Times New Roman" panose="02020603050405020304" pitchFamily="2" charset="0"/>
              <a:ea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852"/>
                                        </p:tgtEl>
                                        <p:attrNameLst>
                                          <p:attrName>style.visibility</p:attrName>
                                        </p:attrNameLst>
                                      </p:cBhvr>
                                      <p:to>
                                        <p:strVal val="visible"/>
                                      </p:to>
                                    </p:set>
                                    <p:anim calcmode="lin" valueType="num">
                                      <p:cBhvr additive="base">
                                        <p:cTn id="7" dur="500" fill="hold"/>
                                        <p:tgtEl>
                                          <p:spTgt spid="78852"/>
                                        </p:tgtEl>
                                        <p:attrNameLst>
                                          <p:attrName>ppt_x</p:attrName>
                                        </p:attrNameLst>
                                      </p:cBhvr>
                                      <p:tavLst>
                                        <p:tav tm="0">
                                          <p:val>
                                            <p:strVal val="#ppt_x"/>
                                          </p:val>
                                        </p:tav>
                                        <p:tav tm="100000">
                                          <p:val>
                                            <p:strVal val="#ppt_x"/>
                                          </p:val>
                                        </p:tav>
                                      </p:tavLst>
                                    </p:anim>
                                    <p:anim calcmode="lin" valueType="num">
                                      <p:cBhvr additive="base">
                                        <p:cTn id="8" dur="500" fill="hold"/>
                                        <p:tgtEl>
                                          <p:spTgt spid="788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矩形 79873"/>
          <p:cNvSpPr>
            <a:spLocks noRot="1"/>
          </p:cNvSpPr>
          <p:nvPr/>
        </p:nvSpPr>
        <p:spPr>
          <a:xfrm>
            <a:off x="250825" y="188913"/>
            <a:ext cx="8540750" cy="1143000"/>
          </a:xfrm>
          <a:prstGeom prst="rect">
            <a:avLst/>
          </a:prstGeom>
          <a:noFill/>
          <a:ln w="9525">
            <a:noFill/>
          </a:ln>
        </p:spPr>
        <p:txBody>
          <a:bodyPr anchor="ctr"/>
          <a:p>
            <a:r>
              <a:rPr lang="zh-CN" altLang="en-US" sz="4400" b="1" dirty="0">
                <a:solidFill>
                  <a:schemeClr val="tx2"/>
                </a:solidFill>
                <a:latin typeface="Arial" panose="020B0604020202020204" pitchFamily="34" charset="0"/>
                <a:ea typeface="楷体_GB2312" pitchFamily="1" charset="-122"/>
              </a:rPr>
              <a:t>2.6 其他黑盒测试方法</a:t>
            </a:r>
            <a:endParaRPr lang="zh-CN" altLang="en-US" sz="4400" b="1" dirty="0">
              <a:solidFill>
                <a:schemeClr val="tx2"/>
              </a:solidFill>
              <a:latin typeface="Arial" panose="020B0604020202020204" pitchFamily="34" charset="0"/>
              <a:ea typeface="楷体_GB2312" pitchFamily="1" charset="-122"/>
            </a:endParaRPr>
          </a:p>
        </p:txBody>
      </p:sp>
      <p:graphicFrame>
        <p:nvGraphicFramePr>
          <p:cNvPr id="79875" name="表格 79874"/>
          <p:cNvGraphicFramePr/>
          <p:nvPr>
            <p:custDataLst>
              <p:tags r:id="rId1"/>
            </p:custDataLst>
          </p:nvPr>
        </p:nvGraphicFramePr>
        <p:xfrm>
          <a:off x="395288" y="1200150"/>
          <a:ext cx="8353425" cy="5341938"/>
        </p:xfrm>
        <a:graphic>
          <a:graphicData uri="http://schemas.openxmlformats.org/drawingml/2006/table">
            <a:tbl>
              <a:tblPr/>
              <a:tblGrid>
                <a:gridCol w="2278063"/>
                <a:gridCol w="6075362"/>
              </a:tblGrid>
              <a:tr h="396875">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000" dirty="0">
                          <a:solidFill>
                            <a:srgbClr val="FFFFFF"/>
                          </a:solidFill>
                          <a:latin typeface="Calibri" panose="020F0502020204030204" charset="0"/>
                          <a:ea typeface="宋体" panose="02010600030101010101" pitchFamily="2" charset="-122"/>
                        </a:rPr>
                        <a:t>备选流</a:t>
                      </a:r>
                      <a:endParaRPr lang="zh-CN" altLang="en-US" sz="2000" dirty="0">
                        <a:solidFill>
                          <a:srgbClr val="FFFFFF"/>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000" dirty="0">
                          <a:solidFill>
                            <a:srgbClr val="FFFFFF"/>
                          </a:solidFill>
                          <a:latin typeface="Calibri" panose="020F0502020204030204" charset="0"/>
                          <a:ea typeface="宋体" panose="02010600030101010101" pitchFamily="2" charset="-122"/>
                        </a:rPr>
                        <a:t>说明</a:t>
                      </a:r>
                      <a:endParaRPr lang="zh-CN" altLang="en-US" sz="2000" dirty="0">
                        <a:solidFill>
                          <a:srgbClr val="FFFFFF"/>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r>
              <a:tr h="701675">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000" dirty="0">
                          <a:solidFill>
                            <a:srgbClr val="000000"/>
                          </a:solidFill>
                          <a:latin typeface="Calibri" panose="020F0502020204030204" charset="0"/>
                          <a:ea typeface="宋体" panose="02010600030101010101" pitchFamily="2" charset="-122"/>
                        </a:rPr>
                        <a:t>1. ATM内没有现金</a:t>
                      </a:r>
                      <a:endParaRPr lang="zh-CN" altLang="en-US" sz="20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000" dirty="0">
                          <a:solidFill>
                            <a:srgbClr val="000000"/>
                          </a:solidFill>
                          <a:latin typeface="Calibri" panose="020F0502020204030204" charset="0"/>
                          <a:ea typeface="宋体" panose="02010600030101010101" pitchFamily="2" charset="-122"/>
                        </a:rPr>
                        <a:t>在基本流步骤4中ATM选项，选项无法使用。如果ATM内没有现金，则“取款”选项不可用</a:t>
                      </a:r>
                      <a:endParaRPr lang="zh-CN" altLang="en-US" sz="20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1006475">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000" dirty="0">
                          <a:solidFill>
                            <a:srgbClr val="000000"/>
                          </a:solidFill>
                          <a:latin typeface="Calibri" panose="020F0502020204030204" charset="0"/>
                          <a:ea typeface="宋体" panose="02010600030101010101" pitchFamily="2" charset="-122"/>
                        </a:rPr>
                        <a:t>2. ATM内现金不足</a:t>
                      </a:r>
                      <a:endParaRPr lang="zh-CN" altLang="en-US" sz="20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000" dirty="0">
                          <a:solidFill>
                            <a:srgbClr val="000000"/>
                          </a:solidFill>
                          <a:latin typeface="Calibri" panose="020F0502020204030204" charset="0"/>
                          <a:ea typeface="宋体" panose="02010600030101010101" pitchFamily="2" charset="-122"/>
                        </a:rPr>
                        <a:t>在基本流步骤5中输入金额。如果ATM机内金额少于请求提取的金额，则将显示一则适当消息，并在步骤6输入金额处重新加入基本流</a:t>
                      </a:r>
                      <a:endParaRPr lang="zh-CN" altLang="en-US" sz="20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1920875">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000" dirty="0">
                          <a:solidFill>
                            <a:srgbClr val="000000"/>
                          </a:solidFill>
                          <a:latin typeface="Calibri" panose="020F0502020204030204" charset="0"/>
                          <a:ea typeface="宋体" panose="02010600030101010101" pitchFamily="2" charset="-122"/>
                        </a:rPr>
                        <a:t>3. 密码有误</a:t>
                      </a:r>
                      <a:endParaRPr lang="zh-CN" altLang="en-US" sz="20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000" dirty="0">
                          <a:solidFill>
                            <a:srgbClr val="000000"/>
                          </a:solidFill>
                          <a:latin typeface="Calibri" panose="020F0502020204030204" charset="0"/>
                          <a:ea typeface="宋体" panose="02010600030101010101" pitchFamily="2" charset="-122"/>
                        </a:rPr>
                        <a:t>在基本流步骤3中验证账户和密码，客户有三次机会输入密码。如果输入有误，ATM将显示适当的消息。如果还存在输入机会，则此事件流在步骤3输入密码处重新加入基本流。如果最后一次尝试输入的密码仍然错误，则该卡将被ATM机保留，同时ATM返回到准备就绪状态，本用例终止</a:t>
                      </a:r>
                      <a:endParaRPr lang="zh-CN" altLang="en-US" sz="20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1311275">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000" dirty="0">
                          <a:solidFill>
                            <a:srgbClr val="000000"/>
                          </a:solidFill>
                          <a:latin typeface="Calibri" panose="020F0502020204030204" charset="0"/>
                          <a:ea typeface="宋体" panose="02010600030101010101" pitchFamily="2" charset="-122"/>
                        </a:rPr>
                        <a:t>4. 账面金额不足</a:t>
                      </a:r>
                      <a:endParaRPr lang="zh-CN" altLang="en-US" sz="20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000" dirty="0">
                          <a:solidFill>
                            <a:srgbClr val="000000"/>
                          </a:solidFill>
                          <a:latin typeface="Calibri" panose="020F0502020204030204" charset="0"/>
                          <a:ea typeface="宋体" panose="02010600030101010101" pitchFamily="2" charset="-122"/>
                        </a:rPr>
                        <a:t>在基本流步骤6中，银行系统返回的代码表明账户余额少于在基本流步骤5输入金额内输入的金额，则ATM显示适当信息，并在步骤5输入金额处重新加入基本流</a:t>
                      </a:r>
                      <a:endParaRPr lang="zh-CN" altLang="en-US" sz="20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9875"/>
                                        </p:tgtEl>
                                        <p:attrNameLst>
                                          <p:attrName>style.visibility</p:attrName>
                                        </p:attrNameLst>
                                      </p:cBhvr>
                                      <p:to>
                                        <p:strVal val="visible"/>
                                      </p:to>
                                    </p:set>
                                    <p:anim calcmode="lin" valueType="num">
                                      <p:cBhvr additive="base">
                                        <p:cTn id="7" dur="500" fill="hold"/>
                                        <p:tgtEl>
                                          <p:spTgt spid="79875"/>
                                        </p:tgtEl>
                                        <p:attrNameLst>
                                          <p:attrName>ppt_x</p:attrName>
                                        </p:attrNameLst>
                                      </p:cBhvr>
                                      <p:tavLst>
                                        <p:tav tm="0">
                                          <p:val>
                                            <p:strVal val="#ppt_x"/>
                                          </p:val>
                                        </p:tav>
                                        <p:tav tm="100000">
                                          <p:val>
                                            <p:strVal val="#ppt_x"/>
                                          </p:val>
                                        </p:tav>
                                      </p:tavLst>
                                    </p:anim>
                                    <p:anim calcmode="lin" valueType="num">
                                      <p:cBhvr additive="base">
                                        <p:cTn id="8" dur="500" fill="hold"/>
                                        <p:tgtEl>
                                          <p:spTgt spid="798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矩形 80897"/>
          <p:cNvSpPr>
            <a:spLocks noRot="1"/>
          </p:cNvSpPr>
          <p:nvPr/>
        </p:nvSpPr>
        <p:spPr>
          <a:xfrm>
            <a:off x="250825" y="188913"/>
            <a:ext cx="8540750" cy="1143000"/>
          </a:xfrm>
          <a:prstGeom prst="rect">
            <a:avLst/>
          </a:prstGeom>
          <a:noFill/>
          <a:ln w="9525">
            <a:noFill/>
          </a:ln>
        </p:spPr>
        <p:txBody>
          <a:bodyPr anchor="ctr"/>
          <a:p>
            <a:r>
              <a:rPr lang="zh-CN" altLang="en-US" sz="4400" b="1" dirty="0">
                <a:solidFill>
                  <a:schemeClr val="tx2"/>
                </a:solidFill>
                <a:latin typeface="Arial" panose="020B0604020202020204" pitchFamily="34" charset="0"/>
                <a:ea typeface="楷体_GB2312" pitchFamily="1" charset="-122"/>
              </a:rPr>
              <a:t>2.6 其他黑盒测试方法</a:t>
            </a:r>
            <a:endParaRPr lang="zh-CN" altLang="en-US" sz="4400" b="1" dirty="0">
              <a:solidFill>
                <a:schemeClr val="tx2"/>
              </a:solidFill>
              <a:latin typeface="Arial" panose="020B0604020202020204" pitchFamily="34" charset="0"/>
              <a:ea typeface="楷体_GB2312" pitchFamily="1" charset="-122"/>
            </a:endParaRPr>
          </a:p>
        </p:txBody>
      </p:sp>
      <p:sp>
        <p:nvSpPr>
          <p:cNvPr id="80899" name="矩形 80898"/>
          <p:cNvSpPr>
            <a:spLocks noRot="1"/>
          </p:cNvSpPr>
          <p:nvPr/>
        </p:nvSpPr>
        <p:spPr>
          <a:xfrm>
            <a:off x="323850" y="1054100"/>
            <a:ext cx="8281988" cy="5400675"/>
          </a:xfrm>
          <a:prstGeom prst="rect">
            <a:avLst/>
          </a:prstGeom>
          <a:noFill/>
          <a:ln w="9525">
            <a:noFill/>
          </a:ln>
        </p:spPr>
        <p:txBody>
          <a:bodyPr anchor="t"/>
          <a:p>
            <a:pPr marL="609600" indent="-609600">
              <a:lnSpc>
                <a:spcPct val="110000"/>
              </a:lnSpc>
              <a:spcBef>
                <a:spcPct val="5000"/>
              </a:spcBef>
              <a:spcAft>
                <a:spcPct val="5000"/>
              </a:spcAft>
              <a:buClr>
                <a:schemeClr val="hlink"/>
              </a:buClr>
              <a:buSzPct val="70000"/>
              <a:buFont typeface="Wingdings" panose="05000000000000000000" pitchFamily="2" charset="2"/>
              <a:buNone/>
            </a:pPr>
            <a:r>
              <a:rPr lang="zh-CN" altLang="en-US" sz="4000" b="1" dirty="0">
                <a:solidFill>
                  <a:srgbClr val="FF3300"/>
                </a:solidFill>
                <a:latin typeface="Arial" panose="020B0604020202020204" pitchFamily="34" charset="0"/>
                <a:ea typeface="华文行楷" panose="02010800040101010101" pitchFamily="2" charset="-122"/>
              </a:rPr>
              <a:t>1. 场景法</a:t>
            </a:r>
            <a:r>
              <a:rPr lang="zh-CN" altLang="en-US" sz="4000" b="1" dirty="0">
                <a:solidFill>
                  <a:srgbClr val="FF3300"/>
                </a:solidFill>
                <a:latin typeface="Times New Roman" panose="02020603050405020304" pitchFamily="2" charset="0"/>
                <a:ea typeface="华文行楷" panose="02010800040101010101" pitchFamily="2" charset="-122"/>
              </a:rPr>
              <a:t>—</a:t>
            </a:r>
            <a:r>
              <a:rPr lang="zh-CN" altLang="en-US" sz="4000" b="1" dirty="0">
                <a:solidFill>
                  <a:srgbClr val="FF3300"/>
                </a:solidFill>
                <a:latin typeface="Arial" panose="020B0604020202020204" pitchFamily="34" charset="0"/>
                <a:ea typeface="华文行楷" panose="02010800040101010101" pitchFamily="2" charset="-122"/>
              </a:rPr>
              <a:t>示例</a:t>
            </a:r>
            <a:endParaRPr lang="zh-CN" altLang="en-US" sz="4000" b="1" dirty="0">
              <a:solidFill>
                <a:srgbClr val="FF3300"/>
              </a:solidFill>
              <a:latin typeface="Arial" panose="020B0604020202020204" pitchFamily="34" charset="0"/>
              <a:ea typeface="华文行楷" panose="02010800040101010101" pitchFamily="2" charset="-122"/>
            </a:endParaRPr>
          </a:p>
          <a:p>
            <a:pPr marL="609600" indent="-609600">
              <a:lnSpc>
                <a:spcPct val="110000"/>
              </a:lnSpc>
              <a:spcBef>
                <a:spcPct val="5000"/>
              </a:spcBef>
              <a:spcAft>
                <a:spcPct val="5000"/>
              </a:spcAft>
              <a:buClr>
                <a:schemeClr val="hlink"/>
              </a:buClr>
              <a:buFont typeface="Wingdings" panose="05000000000000000000" pitchFamily="2" charset="2"/>
              <a:buAutoNum type="circleNumDbPlain" startAt="3"/>
            </a:pPr>
            <a:r>
              <a:rPr lang="zh-CN" altLang="en-US" sz="3400" b="1" dirty="0">
                <a:latin typeface="Arial" panose="020B0604020202020204" pitchFamily="34" charset="0"/>
                <a:ea typeface="华文新魏" panose="02010800040101010101" pitchFamily="2" charset="-122"/>
                <a:sym typeface="Arial" panose="020B0604020202020204" pitchFamily="34" charset="0"/>
              </a:rPr>
              <a:t>生成场景</a:t>
            </a:r>
            <a:endParaRPr lang="zh-CN" altLang="en-US" sz="3400" b="1" dirty="0">
              <a:latin typeface="Arial" panose="020B0604020202020204" pitchFamily="34" charset="0"/>
              <a:ea typeface="华文新魏" panose="02010800040101010101" pitchFamily="2" charset="-122"/>
              <a:sym typeface="Arial" panose="020B0604020202020204" pitchFamily="34" charset="0"/>
            </a:endParaRPr>
          </a:p>
          <a:p>
            <a:pPr marL="609600" indent="-609600">
              <a:lnSpc>
                <a:spcPct val="110000"/>
              </a:lnSpc>
              <a:spcBef>
                <a:spcPct val="5000"/>
              </a:spcBef>
              <a:spcAft>
                <a:spcPct val="5000"/>
              </a:spcAft>
              <a:buClr>
                <a:schemeClr val="hlink"/>
              </a:buClr>
              <a:buFont typeface="Wingdings" panose="05000000000000000000" pitchFamily="2" charset="2"/>
              <a:buAutoNum type="circleNumDbPlain" startAt="3"/>
            </a:pPr>
            <a:endParaRPr lang="zh-CN" altLang="en-US" sz="3200" b="1" dirty="0">
              <a:latin typeface="Arial" panose="020B0604020202020204" pitchFamily="34" charset="0"/>
              <a:ea typeface="楷体_GB2312" pitchFamily="1" charset="-122"/>
            </a:endParaRPr>
          </a:p>
          <a:p>
            <a:pPr marL="609600" indent="-609600">
              <a:lnSpc>
                <a:spcPct val="110000"/>
              </a:lnSpc>
              <a:spcBef>
                <a:spcPct val="5000"/>
              </a:spcBef>
              <a:spcAft>
                <a:spcPct val="5000"/>
              </a:spcAft>
              <a:buClr>
                <a:schemeClr val="hlink"/>
              </a:buClr>
              <a:buFont typeface="Wingdings" panose="05000000000000000000" pitchFamily="2" charset="2"/>
              <a:buAutoNum type="circleNumDbPlain" startAt="3"/>
            </a:pPr>
            <a:endParaRPr lang="zh-CN" altLang="en-US" sz="3200" b="1" dirty="0">
              <a:latin typeface="Arial" panose="020B0604020202020204" pitchFamily="34" charset="0"/>
              <a:ea typeface="楷体_GB2312" pitchFamily="1" charset="-122"/>
            </a:endParaRPr>
          </a:p>
          <a:p>
            <a:pPr marL="609600" indent="-609600">
              <a:lnSpc>
                <a:spcPct val="110000"/>
              </a:lnSpc>
              <a:spcBef>
                <a:spcPct val="5000"/>
              </a:spcBef>
              <a:spcAft>
                <a:spcPct val="5000"/>
              </a:spcAft>
              <a:buClr>
                <a:schemeClr val="hlink"/>
              </a:buClr>
              <a:buFont typeface="Wingdings" panose="05000000000000000000" pitchFamily="2" charset="2"/>
              <a:buAutoNum type="circleNumDbPlain" startAt="3"/>
            </a:pPr>
            <a:endParaRPr lang="zh-CN" altLang="en-US" sz="3200" b="1" dirty="0">
              <a:latin typeface="Arial" panose="020B0604020202020204" pitchFamily="34" charset="0"/>
              <a:ea typeface="楷体_GB2312" pitchFamily="1" charset="-122"/>
            </a:endParaRPr>
          </a:p>
          <a:p>
            <a:pPr marL="609600" indent="-609600">
              <a:lnSpc>
                <a:spcPct val="110000"/>
              </a:lnSpc>
              <a:spcBef>
                <a:spcPct val="5000"/>
              </a:spcBef>
              <a:spcAft>
                <a:spcPct val="5000"/>
              </a:spcAft>
              <a:buClr>
                <a:schemeClr val="hlink"/>
              </a:buClr>
              <a:buFont typeface="Wingdings" panose="05000000000000000000" pitchFamily="2" charset="2"/>
              <a:buAutoNum type="circleNumDbPlain" startAt="3"/>
            </a:pPr>
            <a:endParaRPr lang="zh-CN" altLang="en-US" sz="3200" b="1" dirty="0">
              <a:latin typeface="Arial" panose="020B0604020202020204" pitchFamily="34" charset="0"/>
              <a:ea typeface="楷体_GB2312" pitchFamily="1" charset="-122"/>
            </a:endParaRPr>
          </a:p>
          <a:p>
            <a:pPr marL="609600" indent="-609600">
              <a:lnSpc>
                <a:spcPct val="110000"/>
              </a:lnSpc>
              <a:spcBef>
                <a:spcPct val="5000"/>
              </a:spcBef>
              <a:spcAft>
                <a:spcPct val="5000"/>
              </a:spcAft>
              <a:buClr>
                <a:schemeClr val="hlink"/>
              </a:buClr>
              <a:buFont typeface="Wingdings" panose="05000000000000000000" pitchFamily="2" charset="2"/>
              <a:buAutoNum type="circleNumDbPlain" startAt="3"/>
            </a:pPr>
            <a:endParaRPr lang="zh-CN" altLang="en-US" sz="3200" b="1" dirty="0">
              <a:latin typeface="Arial" panose="020B0604020202020204" pitchFamily="34" charset="0"/>
              <a:ea typeface="楷体_GB2312" pitchFamily="1" charset="-122"/>
            </a:endParaRPr>
          </a:p>
          <a:p>
            <a:pPr marL="609600" indent="-609600">
              <a:lnSpc>
                <a:spcPct val="110000"/>
              </a:lnSpc>
              <a:spcBef>
                <a:spcPct val="5000"/>
              </a:spcBef>
              <a:spcAft>
                <a:spcPct val="5000"/>
              </a:spcAft>
              <a:buClr>
                <a:schemeClr val="hlink"/>
              </a:buClr>
              <a:buFont typeface="Wingdings" panose="05000000000000000000" pitchFamily="2" charset="2"/>
              <a:buAutoNum type="circleNumDbPlain" startAt="3"/>
            </a:pPr>
            <a:endParaRPr lang="zh-CN" altLang="en-US" sz="3200" b="1" dirty="0">
              <a:latin typeface="Arial" panose="020B0604020202020204" pitchFamily="34" charset="0"/>
              <a:ea typeface="楷体_GB2312" pitchFamily="1" charset="-122"/>
            </a:endParaRPr>
          </a:p>
          <a:p>
            <a:pPr marL="609600" indent="-609600">
              <a:lnSpc>
                <a:spcPct val="110000"/>
              </a:lnSpc>
              <a:spcBef>
                <a:spcPct val="5000"/>
              </a:spcBef>
              <a:spcAft>
                <a:spcPct val="5000"/>
              </a:spcAft>
              <a:buClr>
                <a:schemeClr val="hlink"/>
              </a:buClr>
              <a:buFont typeface="Wingdings" panose="05000000000000000000" pitchFamily="2" charset="2"/>
              <a:buAutoNum type="circleNumDbPlain" startAt="3"/>
            </a:pPr>
            <a:r>
              <a:rPr lang="zh-CN" altLang="en-US" sz="3400" b="1" dirty="0">
                <a:latin typeface="Arial" panose="020B0604020202020204" pitchFamily="34" charset="0"/>
                <a:ea typeface="华文新魏" panose="02010800040101010101" pitchFamily="2" charset="-122"/>
                <a:sym typeface="Arial" panose="020B0604020202020204" pitchFamily="34" charset="0"/>
              </a:rPr>
              <a:t>用例设计</a:t>
            </a:r>
            <a:endParaRPr lang="zh-CN" altLang="en-US" sz="3200" b="1" dirty="0">
              <a:latin typeface="Arial" panose="020B0604020202020204" pitchFamily="34" charset="0"/>
              <a:ea typeface="楷体_GB2312" pitchFamily="1" charset="-122"/>
            </a:endParaRPr>
          </a:p>
        </p:txBody>
      </p:sp>
      <p:graphicFrame>
        <p:nvGraphicFramePr>
          <p:cNvPr id="80900" name="表格 80899"/>
          <p:cNvGraphicFramePr/>
          <p:nvPr/>
        </p:nvGraphicFramePr>
        <p:xfrm>
          <a:off x="395288" y="2635250"/>
          <a:ext cx="8353425" cy="3121025"/>
        </p:xfrm>
        <a:graphic>
          <a:graphicData uri="http://schemas.openxmlformats.org/drawingml/2006/table">
            <a:tbl>
              <a:tblPr/>
              <a:tblGrid>
                <a:gridCol w="3717925"/>
                <a:gridCol w="4635500"/>
              </a:tblGrid>
              <a:tr h="365125">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FFFF"/>
                          </a:solidFill>
                          <a:latin typeface="Calibri" panose="020F0502020204030204" charset="0"/>
                          <a:ea typeface="宋体" panose="02010600030101010101" pitchFamily="2" charset="-122"/>
                        </a:rPr>
                        <a:t>场景</a:t>
                      </a:r>
                      <a:endParaRPr lang="zh-CN" altLang="en-US" sz="1800" dirty="0">
                        <a:solidFill>
                          <a:srgbClr val="FFFFFF"/>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FFFF"/>
                          </a:solidFill>
                          <a:latin typeface="Calibri" panose="020F0502020204030204" charset="0"/>
                          <a:ea typeface="宋体" panose="02010600030101010101" pitchFamily="2" charset="-122"/>
                        </a:rPr>
                        <a:t>处理流程</a:t>
                      </a:r>
                      <a:endParaRPr lang="zh-CN" altLang="en-US" sz="1800" dirty="0">
                        <a:solidFill>
                          <a:srgbClr val="FFFFFF"/>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r>
              <a:tr h="460375">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400" dirty="0">
                          <a:solidFill>
                            <a:srgbClr val="000000"/>
                          </a:solidFill>
                          <a:latin typeface="Calibri" panose="020F0502020204030204" charset="0"/>
                          <a:ea typeface="宋体" panose="02010600030101010101" pitchFamily="2" charset="-122"/>
                        </a:rPr>
                        <a:t>1. 成功提款</a:t>
                      </a:r>
                      <a:endParaRPr lang="zh-CN" altLang="en-US" sz="24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400" dirty="0">
                          <a:solidFill>
                            <a:srgbClr val="000000"/>
                          </a:solidFill>
                          <a:latin typeface="Calibri" panose="020F0502020204030204" charset="0"/>
                          <a:ea typeface="宋体" panose="02010600030101010101" pitchFamily="2" charset="-122"/>
                        </a:rPr>
                        <a:t>基本流</a:t>
                      </a:r>
                      <a:endParaRPr lang="zh-CN" altLang="en-US" sz="24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4572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400" dirty="0">
                          <a:solidFill>
                            <a:srgbClr val="000000"/>
                          </a:solidFill>
                          <a:latin typeface="Calibri" panose="020F0502020204030204" charset="0"/>
                          <a:ea typeface="宋体" panose="02010600030101010101" pitchFamily="2" charset="-122"/>
                        </a:rPr>
                        <a:t>2. ATM内没有现金</a:t>
                      </a:r>
                      <a:endParaRPr lang="zh-CN" altLang="en-US" sz="24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400" dirty="0">
                          <a:solidFill>
                            <a:srgbClr val="000000"/>
                          </a:solidFill>
                          <a:latin typeface="Calibri" panose="020F0502020204030204" charset="0"/>
                          <a:ea typeface="宋体" panose="02010600030101010101" pitchFamily="2" charset="-122"/>
                        </a:rPr>
                        <a:t>基本流——备选流1</a:t>
                      </a:r>
                      <a:endParaRPr lang="zh-CN" altLang="en-US" sz="24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4572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400" dirty="0">
                          <a:solidFill>
                            <a:srgbClr val="000000"/>
                          </a:solidFill>
                          <a:latin typeface="Calibri" panose="020F0502020204030204" charset="0"/>
                          <a:ea typeface="宋体" panose="02010600030101010101" pitchFamily="2" charset="-122"/>
                        </a:rPr>
                        <a:t>3. ATM内现金不足</a:t>
                      </a:r>
                      <a:endParaRPr lang="zh-CN" altLang="en-US" sz="24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400" dirty="0">
                          <a:solidFill>
                            <a:srgbClr val="000000"/>
                          </a:solidFill>
                          <a:latin typeface="Calibri" panose="020F0502020204030204" charset="0"/>
                          <a:ea typeface="宋体" panose="02010600030101010101" pitchFamily="2" charset="-122"/>
                        </a:rPr>
                        <a:t>基本流——备选流2</a:t>
                      </a:r>
                      <a:endParaRPr lang="zh-CN" altLang="en-US" sz="24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4572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400" dirty="0">
                          <a:solidFill>
                            <a:srgbClr val="000000"/>
                          </a:solidFill>
                          <a:latin typeface="Calibri" panose="020F0502020204030204" charset="0"/>
                          <a:ea typeface="宋体" panose="02010600030101010101" pitchFamily="2" charset="-122"/>
                        </a:rPr>
                        <a:t>4. 密码有误(还有输入机会)</a:t>
                      </a:r>
                      <a:endParaRPr lang="zh-CN" altLang="en-US" sz="24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400" dirty="0">
                          <a:solidFill>
                            <a:srgbClr val="000000"/>
                          </a:solidFill>
                          <a:latin typeface="Calibri" panose="020F0502020204030204" charset="0"/>
                          <a:ea typeface="宋体" panose="02010600030101010101" pitchFamily="2" charset="-122"/>
                        </a:rPr>
                        <a:t>基本流——备选流3</a:t>
                      </a:r>
                      <a:endParaRPr lang="zh-CN" altLang="en-US" sz="24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4572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400" dirty="0">
                          <a:solidFill>
                            <a:srgbClr val="000000"/>
                          </a:solidFill>
                          <a:latin typeface="Calibri" panose="020F0502020204030204" charset="0"/>
                          <a:ea typeface="宋体" panose="02010600030101010101" pitchFamily="2" charset="-122"/>
                        </a:rPr>
                        <a:t>5. 密码有误(没有输入机会)</a:t>
                      </a:r>
                      <a:endParaRPr lang="zh-CN" altLang="en-US" sz="24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400" dirty="0">
                          <a:solidFill>
                            <a:srgbClr val="000000"/>
                          </a:solidFill>
                          <a:latin typeface="Calibri" panose="020F0502020204030204" charset="0"/>
                          <a:ea typeface="宋体" panose="02010600030101010101" pitchFamily="2" charset="-122"/>
                        </a:rPr>
                        <a:t>基本流——备选流3</a:t>
                      </a:r>
                      <a:endParaRPr lang="zh-CN" altLang="en-US" sz="24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4572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400" dirty="0">
                          <a:solidFill>
                            <a:srgbClr val="000000"/>
                          </a:solidFill>
                          <a:latin typeface="Calibri" panose="020F0502020204030204" charset="0"/>
                          <a:ea typeface="宋体" panose="02010600030101010101" pitchFamily="2" charset="-122"/>
                        </a:rPr>
                        <a:t>6. 账户余额不足</a:t>
                      </a:r>
                      <a:endParaRPr lang="zh-CN" altLang="en-US" sz="24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400" dirty="0">
                          <a:solidFill>
                            <a:srgbClr val="000000"/>
                          </a:solidFill>
                          <a:latin typeface="Calibri" panose="020F0502020204030204" charset="0"/>
                          <a:ea typeface="宋体" panose="02010600030101010101" pitchFamily="2" charset="-122"/>
                        </a:rPr>
                        <a:t>基本流——备选流4</a:t>
                      </a:r>
                      <a:endParaRPr lang="zh-CN" altLang="en-US" sz="24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bl>
          </a:graphicData>
        </a:graphic>
      </p:graphicFrame>
      <p:pic>
        <p:nvPicPr>
          <p:cNvPr id="75780" name="图片 75779" descr="E:/软件测试A/053822-01/9787302-331926-软件测试-周元哲-PPT/http:/www.woodpecker.org.cn/share/doc/RationalUnifiedProcess.zh_cn/process/modguide/images/tstcs_1.gif"/>
          <p:cNvPicPr>
            <a:picLocks noRot="1" noChangeAspect="1"/>
          </p:cNvPicPr>
          <p:nvPr/>
        </p:nvPicPr>
        <p:blipFill>
          <a:blip r:embed="rId1" r:link="rId2"/>
          <a:srcRect l="12959" r="13031"/>
          <a:stretch>
            <a:fillRect/>
          </a:stretch>
        </p:blipFill>
        <p:spPr>
          <a:xfrm>
            <a:off x="5412740" y="117475"/>
            <a:ext cx="3362857" cy="292322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0900"/>
                                        </p:tgtEl>
                                        <p:attrNameLst>
                                          <p:attrName>style.visibility</p:attrName>
                                        </p:attrNameLst>
                                      </p:cBhvr>
                                      <p:to>
                                        <p:strVal val="visible"/>
                                      </p:to>
                                    </p:set>
                                    <p:anim calcmode="lin" valueType="num">
                                      <p:cBhvr additive="base">
                                        <p:cTn id="7" dur="500" fill="hold"/>
                                        <p:tgtEl>
                                          <p:spTgt spid="80900"/>
                                        </p:tgtEl>
                                        <p:attrNameLst>
                                          <p:attrName>ppt_x</p:attrName>
                                        </p:attrNameLst>
                                      </p:cBhvr>
                                      <p:tavLst>
                                        <p:tav tm="0">
                                          <p:val>
                                            <p:strVal val="#ppt_x"/>
                                          </p:val>
                                        </p:tav>
                                        <p:tav tm="100000">
                                          <p:val>
                                            <p:strVal val="#ppt_x"/>
                                          </p:val>
                                        </p:tav>
                                      </p:tavLst>
                                    </p:anim>
                                    <p:anim calcmode="lin" valueType="num">
                                      <p:cBhvr additive="base">
                                        <p:cTn id="8" dur="500" fill="hold"/>
                                        <p:tgtEl>
                                          <p:spTgt spid="809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5780"/>
                                        </p:tgtEl>
                                        <p:attrNameLst>
                                          <p:attrName>style.visibility</p:attrName>
                                        </p:attrNameLst>
                                      </p:cBhvr>
                                      <p:to>
                                        <p:strVal val="visible"/>
                                      </p:to>
                                    </p:set>
                                    <p:anim calcmode="lin" valueType="num">
                                      <p:cBhvr additive="base">
                                        <p:cTn id="13" dur="500" fill="hold"/>
                                        <p:tgtEl>
                                          <p:spTgt spid="75780"/>
                                        </p:tgtEl>
                                        <p:attrNameLst>
                                          <p:attrName>ppt_x</p:attrName>
                                        </p:attrNameLst>
                                      </p:cBhvr>
                                      <p:tavLst>
                                        <p:tav tm="0">
                                          <p:val>
                                            <p:strVal val="#ppt_x"/>
                                          </p:val>
                                        </p:tav>
                                        <p:tav tm="100000">
                                          <p:val>
                                            <p:strVal val="#ppt_x"/>
                                          </p:val>
                                        </p:tav>
                                      </p:tavLst>
                                    </p:anim>
                                    <p:anim calcmode="lin" valueType="num">
                                      <p:cBhvr additive="base">
                                        <p:cTn id="14" dur="500" fill="hold"/>
                                        <p:tgtEl>
                                          <p:spTgt spid="7578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80899">
                                            <p:txEl>
                                              <p:charRg st="21" end="26"/>
                                            </p:txEl>
                                          </p:spTgt>
                                        </p:tgtEl>
                                        <p:attrNameLst>
                                          <p:attrName>style.visibility</p:attrName>
                                        </p:attrNameLst>
                                      </p:cBhvr>
                                      <p:to>
                                        <p:strVal val="visible"/>
                                      </p:to>
                                    </p:set>
                                    <p:animEffect transition="in" filter="blinds(horizontal)">
                                      <p:cBhvr>
                                        <p:cTn id="19" dur="500"/>
                                        <p:tgtEl>
                                          <p:spTgt spid="80899">
                                            <p:txEl>
                                              <p:charRg st="21"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6145"/>
          <p:cNvSpPr>
            <a:spLocks noGrp="1" noRot="1"/>
          </p:cNvSpPr>
          <p:nvPr>
            <p:ph type="title"/>
          </p:nvPr>
        </p:nvSpPr>
        <p:spPr>
          <a:xfrm>
            <a:off x="609600" y="304800"/>
            <a:ext cx="8153400" cy="838200"/>
          </a:xfrm>
        </p:spPr>
        <p:txBody>
          <a:bodyPr wrap="square" anchor="ctr"/>
          <a:p>
            <a:r>
              <a:rPr lang="zh-CN" altLang="en-US" sz="4800" i="1">
                <a:solidFill>
                  <a:srgbClr val="FF3300"/>
                </a:solidFill>
              </a:rPr>
              <a:t>第二章   黑盒测试</a:t>
            </a:r>
            <a:endParaRPr lang="zh-CN" altLang="en-US" sz="4800" i="1">
              <a:solidFill>
                <a:schemeClr val="bg2"/>
              </a:solidFill>
            </a:endParaRPr>
          </a:p>
        </p:txBody>
      </p:sp>
      <p:sp>
        <p:nvSpPr>
          <p:cNvPr id="6146" name="文本占位符 6146"/>
          <p:cNvSpPr>
            <a:spLocks noGrp="1" noRot="1"/>
          </p:cNvSpPr>
          <p:nvPr>
            <p:ph idx="1"/>
          </p:nvPr>
        </p:nvSpPr>
        <p:spPr>
          <a:xfrm>
            <a:off x="971550" y="1347788"/>
            <a:ext cx="7777163" cy="5176837"/>
          </a:xfrm>
        </p:spPr>
        <p:txBody>
          <a:bodyPr anchor="t"/>
          <a:p>
            <a:pPr marL="371475" indent="-371475" defTabSz="990600">
              <a:lnSpc>
                <a:spcPct val="80000"/>
              </a:lnSpc>
              <a:spcBef>
                <a:spcPct val="50000"/>
              </a:spcBef>
              <a:buNone/>
            </a:pPr>
            <a:r>
              <a:rPr lang="zh-CN" altLang="en-US" sz="3800" dirty="0">
                <a:latin typeface="楷体_GB2312" pitchFamily="1" charset="-122"/>
                <a:hlinkClick r:id="rId1" action="ppaction://hlinkpres?slideindex=1&amp;slidetitle="/>
              </a:rPr>
              <a:t>2.1  等价类划分</a:t>
            </a:r>
            <a:endParaRPr lang="zh-CN" altLang="en-US" sz="3800" dirty="0">
              <a:latin typeface="楷体_GB2312" pitchFamily="1" charset="-122"/>
            </a:endParaRPr>
          </a:p>
          <a:p>
            <a:pPr marL="371475" indent="-371475" defTabSz="990600">
              <a:lnSpc>
                <a:spcPct val="80000"/>
              </a:lnSpc>
              <a:spcBef>
                <a:spcPct val="50000"/>
              </a:spcBef>
              <a:buNone/>
            </a:pPr>
            <a:r>
              <a:rPr lang="zh-CN" altLang="en-US" sz="3800" dirty="0">
                <a:latin typeface="楷体_GB2312" pitchFamily="1" charset="-122"/>
                <a:hlinkClick r:id="rId1" action="ppaction://hlinkpres?slideindex=1&amp;slidetitle="/>
              </a:rPr>
              <a:t>2.2  边界值分析</a:t>
            </a:r>
            <a:endParaRPr lang="zh-CN" altLang="en-US" sz="3800" dirty="0">
              <a:latin typeface="楷体_GB2312" pitchFamily="1" charset="-122"/>
            </a:endParaRPr>
          </a:p>
          <a:p>
            <a:pPr marL="371475" indent="-371475" defTabSz="990600">
              <a:lnSpc>
                <a:spcPct val="80000"/>
              </a:lnSpc>
              <a:spcBef>
                <a:spcPct val="50000"/>
              </a:spcBef>
              <a:buNone/>
            </a:pPr>
            <a:r>
              <a:rPr lang="zh-CN" altLang="en-US" sz="3800" dirty="0">
                <a:latin typeface="楷体_GB2312" pitchFamily="1" charset="-122"/>
                <a:hlinkClick r:id="rId2" action="ppaction://hlinkpres?slideindex=1&amp;slidetitle="/>
              </a:rPr>
              <a:t>2.3  因果图法</a:t>
            </a:r>
            <a:endParaRPr lang="zh-CN" altLang="en-US" sz="3800" dirty="0">
              <a:latin typeface="楷体_GB2312" pitchFamily="1" charset="-122"/>
            </a:endParaRPr>
          </a:p>
          <a:p>
            <a:pPr marL="371475" indent="-371475" defTabSz="990600">
              <a:lnSpc>
                <a:spcPct val="80000"/>
              </a:lnSpc>
              <a:spcBef>
                <a:spcPct val="50000"/>
              </a:spcBef>
              <a:buNone/>
            </a:pPr>
            <a:r>
              <a:rPr lang="zh-CN" altLang="en-US" sz="3800" dirty="0">
                <a:latin typeface="楷体_GB2312" pitchFamily="1" charset="-122"/>
                <a:hlinkClick r:id="rId2" action="ppaction://hlinkpres?slideindex=1&amp;slidetitle="/>
              </a:rPr>
              <a:t>2.4  判定表驱动</a:t>
            </a:r>
            <a:endParaRPr lang="zh-CN" altLang="en-US" sz="3800" dirty="0">
              <a:latin typeface="楷体_GB2312" pitchFamily="1" charset="-122"/>
            </a:endParaRPr>
          </a:p>
          <a:p>
            <a:pPr marL="371475" indent="-371475" defTabSz="990600">
              <a:lnSpc>
                <a:spcPct val="80000"/>
              </a:lnSpc>
              <a:spcBef>
                <a:spcPct val="50000"/>
              </a:spcBef>
              <a:buNone/>
            </a:pPr>
            <a:r>
              <a:rPr lang="zh-CN" altLang="en-US" sz="3800" dirty="0">
                <a:latin typeface="楷体_GB2312" pitchFamily="1" charset="-122"/>
                <a:hlinkClick r:id="rId3" action="ppaction://hlinksldjump"/>
              </a:rPr>
              <a:t>2.5  正交试验法</a:t>
            </a:r>
            <a:endParaRPr lang="zh-CN" altLang="en-US" sz="3800" dirty="0">
              <a:latin typeface="楷体_GB2312" pitchFamily="1" charset="-122"/>
              <a:hlinkClick r:id="rId3" action="ppaction://hlinksldjump"/>
            </a:endParaRPr>
          </a:p>
          <a:p>
            <a:pPr marL="371475" indent="-371475" defTabSz="990600">
              <a:lnSpc>
                <a:spcPct val="80000"/>
              </a:lnSpc>
              <a:spcBef>
                <a:spcPct val="50000"/>
              </a:spcBef>
              <a:buNone/>
            </a:pPr>
            <a:r>
              <a:rPr lang="zh-CN" altLang="en-US" sz="3800" dirty="0">
                <a:latin typeface="楷体_GB2312" pitchFamily="1" charset="-122"/>
                <a:hlinkClick r:id="rId4" action="ppaction://hlinksldjump"/>
              </a:rPr>
              <a:t>2.6  其他黑盒测试方法</a:t>
            </a:r>
            <a:endParaRPr lang="zh-CN" altLang="en-US" sz="3800" dirty="0">
              <a:latin typeface="楷体_GB2312" pitchFamily="1" charset="-122"/>
            </a:endParaRPr>
          </a:p>
          <a:p>
            <a:pPr marL="371475" indent="-371475" defTabSz="990600">
              <a:lnSpc>
                <a:spcPct val="80000"/>
              </a:lnSpc>
              <a:spcBef>
                <a:spcPct val="50000"/>
              </a:spcBef>
              <a:buNone/>
            </a:pPr>
            <a:r>
              <a:rPr lang="zh-CN" altLang="en-US" sz="3800" dirty="0">
                <a:latin typeface="楷体_GB2312" pitchFamily="1" charset="-122"/>
                <a:hlinkClick r:id="rId5" action="ppaction://hlinksldjump"/>
              </a:rPr>
              <a:t>2.7  功能性测试总结</a:t>
            </a:r>
            <a:endParaRPr lang="zh-CN" altLang="en-US" sz="3800" dirty="0">
              <a:latin typeface="楷体_GB2312" pitchFamily="1"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矩形 81921"/>
          <p:cNvSpPr>
            <a:spLocks noRot="1"/>
          </p:cNvSpPr>
          <p:nvPr/>
        </p:nvSpPr>
        <p:spPr>
          <a:xfrm>
            <a:off x="250825" y="188913"/>
            <a:ext cx="8540750" cy="1143000"/>
          </a:xfrm>
          <a:prstGeom prst="rect">
            <a:avLst/>
          </a:prstGeom>
          <a:noFill/>
          <a:ln w="9525">
            <a:noFill/>
          </a:ln>
        </p:spPr>
        <p:txBody>
          <a:bodyPr anchor="ctr"/>
          <a:p>
            <a:r>
              <a:rPr lang="zh-CN" altLang="en-US" sz="4400" b="1" dirty="0">
                <a:solidFill>
                  <a:schemeClr val="tx2"/>
                </a:solidFill>
                <a:latin typeface="Arial" panose="020B0604020202020204" pitchFamily="34" charset="0"/>
                <a:ea typeface="楷体_GB2312" pitchFamily="1" charset="-122"/>
              </a:rPr>
              <a:t>2.6 其他黑盒测试方法</a:t>
            </a:r>
            <a:endParaRPr lang="zh-CN" altLang="en-US" sz="4400" b="1" dirty="0">
              <a:solidFill>
                <a:schemeClr val="tx2"/>
              </a:solidFill>
              <a:latin typeface="Arial" panose="020B0604020202020204" pitchFamily="34" charset="0"/>
              <a:ea typeface="楷体_GB2312" pitchFamily="1" charset="-122"/>
            </a:endParaRPr>
          </a:p>
        </p:txBody>
      </p:sp>
      <p:sp>
        <p:nvSpPr>
          <p:cNvPr id="39938" name="矩形 81922"/>
          <p:cNvSpPr>
            <a:spLocks noRot="1"/>
          </p:cNvSpPr>
          <p:nvPr/>
        </p:nvSpPr>
        <p:spPr>
          <a:xfrm>
            <a:off x="323850" y="1054100"/>
            <a:ext cx="8281988" cy="5400675"/>
          </a:xfrm>
          <a:prstGeom prst="rect">
            <a:avLst/>
          </a:prstGeom>
          <a:noFill/>
          <a:ln w="9525">
            <a:noFill/>
          </a:ln>
        </p:spPr>
        <p:txBody>
          <a:bodyPr anchor="t"/>
          <a:p>
            <a:pPr marL="609600" indent="-609600">
              <a:lnSpc>
                <a:spcPct val="110000"/>
              </a:lnSpc>
              <a:spcBef>
                <a:spcPct val="5000"/>
              </a:spcBef>
              <a:spcAft>
                <a:spcPct val="5000"/>
              </a:spcAft>
              <a:buClr>
                <a:schemeClr val="hlink"/>
              </a:buClr>
              <a:buSzPct val="70000"/>
              <a:buFont typeface="Wingdings" panose="05000000000000000000" pitchFamily="2" charset="2"/>
              <a:buNone/>
            </a:pPr>
            <a:r>
              <a:rPr lang="zh-CN" altLang="en-US" sz="4000" b="1" dirty="0">
                <a:solidFill>
                  <a:srgbClr val="FF3300"/>
                </a:solidFill>
                <a:latin typeface="Arial" panose="020B0604020202020204" pitchFamily="34" charset="0"/>
                <a:ea typeface="华文行楷" panose="02010800040101010101" pitchFamily="2" charset="-122"/>
              </a:rPr>
              <a:t>1. 场景法</a:t>
            </a:r>
            <a:r>
              <a:rPr lang="zh-CN" altLang="en-US" sz="4000" b="1" dirty="0">
                <a:solidFill>
                  <a:srgbClr val="FF3300"/>
                </a:solidFill>
                <a:latin typeface="Times New Roman" panose="02020603050405020304" pitchFamily="2" charset="0"/>
                <a:ea typeface="华文行楷" panose="02010800040101010101" pitchFamily="2" charset="-122"/>
              </a:rPr>
              <a:t>—</a:t>
            </a:r>
            <a:r>
              <a:rPr lang="zh-CN" altLang="en-US" sz="4000" b="1" dirty="0">
                <a:solidFill>
                  <a:srgbClr val="FF3300"/>
                </a:solidFill>
                <a:latin typeface="Arial" panose="020B0604020202020204" pitchFamily="34" charset="0"/>
                <a:ea typeface="华文行楷" panose="02010800040101010101" pitchFamily="2" charset="-122"/>
              </a:rPr>
              <a:t>示例</a:t>
            </a:r>
            <a:endParaRPr lang="zh-CN" altLang="en-US" sz="4000" b="1" dirty="0">
              <a:solidFill>
                <a:srgbClr val="FF3300"/>
              </a:solidFill>
              <a:latin typeface="Arial" panose="020B0604020202020204" pitchFamily="34" charset="0"/>
              <a:ea typeface="华文行楷" panose="02010800040101010101" pitchFamily="2" charset="-122"/>
            </a:endParaRPr>
          </a:p>
        </p:txBody>
      </p:sp>
      <p:graphicFrame>
        <p:nvGraphicFramePr>
          <p:cNvPr id="81924" name="表格 81923"/>
          <p:cNvGraphicFramePr/>
          <p:nvPr/>
        </p:nvGraphicFramePr>
        <p:xfrm>
          <a:off x="147638" y="1784350"/>
          <a:ext cx="8731250" cy="4856163"/>
        </p:xfrm>
        <a:graphic>
          <a:graphicData uri="http://schemas.openxmlformats.org/drawingml/2006/table">
            <a:tbl>
              <a:tblPr/>
              <a:tblGrid>
                <a:gridCol w="742315"/>
                <a:gridCol w="2133600"/>
                <a:gridCol w="492125"/>
                <a:gridCol w="584835"/>
                <a:gridCol w="676275"/>
                <a:gridCol w="756920"/>
                <a:gridCol w="889000"/>
                <a:gridCol w="2456180"/>
              </a:tblGrid>
              <a:tr h="639763">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FFFF"/>
                          </a:solidFill>
                          <a:latin typeface="Calibri" panose="020F0502020204030204" charset="0"/>
                          <a:ea typeface="宋体" panose="02010600030101010101" pitchFamily="2" charset="-122"/>
                        </a:rPr>
                        <a:t>TC编号</a:t>
                      </a:r>
                      <a:endParaRPr lang="zh-CN" altLang="en-US" sz="1800" dirty="0">
                        <a:solidFill>
                          <a:srgbClr val="FFFFFF"/>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FFFF"/>
                          </a:solidFill>
                          <a:latin typeface="Calibri" panose="020F0502020204030204" charset="0"/>
                          <a:ea typeface="宋体" panose="02010600030101010101" pitchFamily="2" charset="-122"/>
                        </a:rPr>
                        <a:t>场景/条件</a:t>
                      </a:r>
                      <a:endParaRPr lang="zh-CN" altLang="en-US" sz="1800" dirty="0">
                        <a:solidFill>
                          <a:srgbClr val="FFFFFF"/>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FFFF"/>
                          </a:solidFill>
                          <a:latin typeface="Calibri" panose="020F0502020204030204" charset="0"/>
                          <a:ea typeface="宋体" panose="02010600030101010101" pitchFamily="2" charset="-122"/>
                        </a:rPr>
                        <a:t>密码</a:t>
                      </a:r>
                      <a:endParaRPr lang="zh-CN" altLang="en-US" sz="1800" dirty="0">
                        <a:solidFill>
                          <a:srgbClr val="FFFFFF"/>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FFFF"/>
                          </a:solidFill>
                          <a:latin typeface="Calibri" panose="020F0502020204030204" charset="0"/>
                          <a:ea typeface="宋体" panose="02010600030101010101" pitchFamily="2" charset="-122"/>
                        </a:rPr>
                        <a:t>账号</a:t>
                      </a:r>
                      <a:endParaRPr lang="zh-CN" altLang="en-US" sz="1800" dirty="0">
                        <a:solidFill>
                          <a:srgbClr val="FFFFFF"/>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FFFF"/>
                          </a:solidFill>
                          <a:latin typeface="Calibri" panose="020F0502020204030204" charset="0"/>
                          <a:ea typeface="宋体" panose="02010600030101010101" pitchFamily="2" charset="-122"/>
                        </a:rPr>
                        <a:t>输入金额</a:t>
                      </a:r>
                      <a:endParaRPr lang="zh-CN" altLang="en-US" sz="1800" dirty="0">
                        <a:solidFill>
                          <a:srgbClr val="FFFFFF"/>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FFFF"/>
                          </a:solidFill>
                          <a:latin typeface="Calibri" panose="020F0502020204030204" charset="0"/>
                          <a:ea typeface="宋体" panose="02010600030101010101" pitchFamily="2" charset="-122"/>
                        </a:rPr>
                        <a:t>账面金额</a:t>
                      </a:r>
                      <a:endParaRPr lang="zh-CN" altLang="en-US" sz="1800" dirty="0">
                        <a:solidFill>
                          <a:srgbClr val="FFFFFF"/>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FFFF"/>
                          </a:solidFill>
                          <a:latin typeface="Calibri" panose="020F0502020204030204" charset="0"/>
                          <a:ea typeface="宋体" panose="02010600030101010101" pitchFamily="2" charset="-122"/>
                        </a:rPr>
                        <a:t>ATM内金额</a:t>
                      </a:r>
                      <a:endParaRPr lang="zh-CN" altLang="en-US" sz="1800" dirty="0">
                        <a:solidFill>
                          <a:srgbClr val="FFFFFF"/>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FFFF"/>
                          </a:solidFill>
                          <a:latin typeface="Calibri" panose="020F0502020204030204" charset="0"/>
                          <a:ea typeface="宋体" panose="02010600030101010101" pitchFamily="2" charset="-122"/>
                        </a:rPr>
                        <a:t>预期结果</a:t>
                      </a:r>
                      <a:endParaRPr lang="zh-CN" altLang="en-US" sz="1800" dirty="0">
                        <a:solidFill>
                          <a:srgbClr val="FFFFFF"/>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r>
              <a:tr h="366712">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CW1</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latin typeface="Calibri" panose="020F0502020204030204" charset="0"/>
                          <a:ea typeface="宋体" panose="02010600030101010101" pitchFamily="2" charset="-122"/>
                        </a:rPr>
                        <a:t>场景1：成功提款</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V</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V</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V</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V</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V</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latin typeface="Calibri" panose="020F0502020204030204" charset="0"/>
                          <a:ea typeface="宋体" panose="02010600030101010101" pitchFamily="2" charset="-122"/>
                        </a:rPr>
                        <a:t>成功提款</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639763">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CW2</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latin typeface="Calibri" panose="020F0502020204030204" charset="0"/>
                          <a:ea typeface="宋体" panose="02010600030101010101" pitchFamily="2" charset="-122"/>
                        </a:rPr>
                        <a:t>场景2：ATM内没有现金</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800">
                          <a:solidFill>
                            <a:srgbClr val="000000"/>
                          </a:solidFill>
                          <a:latin typeface="Calibri" panose="020F0502020204030204" charset="0"/>
                          <a:ea typeface="宋体" panose="02010600030101010101" pitchFamily="2" charset="-122"/>
                        </a:rPr>
                        <a:t>V</a:t>
                      </a:r>
                      <a:endParaRPr lang="en-US" altLang="zh-CN" sz="180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800">
                          <a:solidFill>
                            <a:srgbClr val="000000"/>
                          </a:solidFill>
                          <a:latin typeface="Calibri" panose="020F0502020204030204" charset="0"/>
                          <a:ea typeface="宋体" panose="02010600030101010101" pitchFamily="2" charset="-122"/>
                        </a:rPr>
                        <a:t>V</a:t>
                      </a:r>
                      <a:endParaRPr lang="en-US" altLang="zh-CN" sz="180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800">
                          <a:solidFill>
                            <a:srgbClr val="000000"/>
                          </a:solidFill>
                          <a:latin typeface="Calibri" panose="020F0502020204030204" charset="0"/>
                          <a:ea typeface="宋体" panose="02010600030101010101" pitchFamily="2" charset="-122"/>
                        </a:rPr>
                        <a:t>V</a:t>
                      </a:r>
                      <a:endParaRPr lang="en-US" altLang="zh-CN" sz="180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800">
                          <a:solidFill>
                            <a:srgbClr val="000000"/>
                          </a:solidFill>
                          <a:latin typeface="Calibri" panose="020F0502020204030204" charset="0"/>
                          <a:ea typeface="宋体" panose="02010600030101010101" pitchFamily="2" charset="-122"/>
                        </a:rPr>
                        <a:t>V</a:t>
                      </a:r>
                      <a:endParaRPr lang="en-US" altLang="zh-CN" sz="180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I</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latin typeface="Calibri" panose="020F0502020204030204" charset="0"/>
                          <a:ea typeface="宋体" panose="02010600030101010101" pitchFamily="2" charset="-122"/>
                        </a:rPr>
                        <a:t>取款选项不可用，用例结束</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639762">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CW3</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latin typeface="Calibri" panose="020F0502020204030204" charset="0"/>
                          <a:ea typeface="宋体" panose="02010600030101010101" pitchFamily="2" charset="-122"/>
                        </a:rPr>
                        <a:t>场景3：ATM内现金不足</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800">
                          <a:solidFill>
                            <a:srgbClr val="000000"/>
                          </a:solidFill>
                          <a:latin typeface="Calibri" panose="020F0502020204030204" charset="0"/>
                          <a:ea typeface="宋体" panose="02010600030101010101" pitchFamily="2" charset="-122"/>
                        </a:rPr>
                        <a:t>V</a:t>
                      </a:r>
                      <a:endParaRPr lang="en-US" altLang="zh-CN" sz="180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800">
                          <a:solidFill>
                            <a:srgbClr val="000000"/>
                          </a:solidFill>
                          <a:latin typeface="Calibri" panose="020F0502020204030204" charset="0"/>
                          <a:ea typeface="宋体" panose="02010600030101010101" pitchFamily="2" charset="-122"/>
                        </a:rPr>
                        <a:t>V</a:t>
                      </a:r>
                      <a:endParaRPr lang="en-US" altLang="zh-CN" sz="180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800">
                          <a:solidFill>
                            <a:srgbClr val="000000"/>
                          </a:solidFill>
                          <a:latin typeface="Calibri" panose="020F0502020204030204" charset="0"/>
                          <a:ea typeface="宋体" panose="02010600030101010101" pitchFamily="2" charset="-122"/>
                        </a:rPr>
                        <a:t>V</a:t>
                      </a:r>
                      <a:endParaRPr lang="en-US" altLang="zh-CN" sz="180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800">
                          <a:solidFill>
                            <a:srgbClr val="000000"/>
                          </a:solidFill>
                          <a:latin typeface="Calibri" panose="020F0502020204030204" charset="0"/>
                          <a:ea typeface="宋体" panose="02010600030101010101" pitchFamily="2" charset="-122"/>
                        </a:rPr>
                        <a:t>V</a:t>
                      </a:r>
                      <a:endParaRPr lang="en-US" altLang="zh-CN" sz="180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800">
                          <a:solidFill>
                            <a:srgbClr val="000000"/>
                          </a:solidFill>
                          <a:latin typeface="Calibri" panose="020F0502020204030204" charset="0"/>
                          <a:ea typeface="宋体" panose="02010600030101010101" pitchFamily="2" charset="-122"/>
                        </a:rPr>
                        <a:t>I</a:t>
                      </a:r>
                      <a:endParaRPr lang="en-US" altLang="zh-CN" sz="180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latin typeface="Calibri" panose="020F0502020204030204" charset="0"/>
                          <a:ea typeface="宋体" panose="02010600030101010101" pitchFamily="2" charset="-122"/>
                        </a:rPr>
                        <a:t>警告信息，返回基本流步骤5，输入金额</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64135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CW4</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latin typeface="Calibri" panose="020F0502020204030204" charset="0"/>
                          <a:ea typeface="宋体" panose="02010600030101010101" pitchFamily="2" charset="-122"/>
                        </a:rPr>
                        <a:t>场景4：</a:t>
                      </a:r>
                      <a:r>
                        <a:rPr lang="zh-CN" altLang="en-US" sz="1800" dirty="0">
                          <a:solidFill>
                            <a:srgbClr val="000000"/>
                          </a:solidFill>
                          <a:latin typeface="Calibri" panose="020F0502020204030204" charset="0"/>
                          <a:ea typeface="宋体" panose="02010600030101010101" pitchFamily="2" charset="-122"/>
                          <a:sym typeface="+mn-ea"/>
                        </a:rPr>
                        <a:t>密码</a:t>
                      </a:r>
                      <a:r>
                        <a:rPr lang="zh-CN" altLang="en-US" sz="1800" dirty="0">
                          <a:solidFill>
                            <a:srgbClr val="000000"/>
                          </a:solidFill>
                          <a:latin typeface="Calibri" panose="020F0502020204030204" charset="0"/>
                          <a:ea typeface="宋体" panose="02010600030101010101" pitchFamily="2" charset="-122"/>
                        </a:rPr>
                        <a:t>有误(还有不止一次机会)</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I</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800">
                          <a:solidFill>
                            <a:srgbClr val="000000"/>
                          </a:solidFill>
                          <a:latin typeface="Calibri" panose="020F0502020204030204" charset="0"/>
                          <a:ea typeface="宋体" panose="02010600030101010101" pitchFamily="2" charset="-122"/>
                        </a:rPr>
                        <a:t>V</a:t>
                      </a:r>
                      <a:endParaRPr lang="en-US" altLang="zh-CN" sz="180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n/a</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800">
                          <a:solidFill>
                            <a:srgbClr val="000000"/>
                          </a:solidFill>
                          <a:latin typeface="Calibri" panose="020F0502020204030204" charset="0"/>
                          <a:ea typeface="宋体" panose="02010600030101010101" pitchFamily="2" charset="-122"/>
                        </a:rPr>
                        <a:t>V</a:t>
                      </a:r>
                      <a:endParaRPr lang="en-US" altLang="zh-CN" sz="180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V</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latin typeface="Calibri" panose="020F0502020204030204" charset="0"/>
                          <a:ea typeface="宋体" panose="02010600030101010101" pitchFamily="2" charset="-122"/>
                        </a:rPr>
                        <a:t>警告信息，返回基本流步骤3，输入密码</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64135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CW5</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latin typeface="Calibri" panose="020F0502020204030204" charset="0"/>
                          <a:ea typeface="宋体" panose="02010600030101010101" pitchFamily="2" charset="-122"/>
                        </a:rPr>
                        <a:t>场景4：密码有误(还有一次输入机会)</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800">
                          <a:solidFill>
                            <a:srgbClr val="000000"/>
                          </a:solidFill>
                          <a:latin typeface="Calibri" panose="020F0502020204030204" charset="0"/>
                          <a:ea typeface="宋体" panose="02010600030101010101" pitchFamily="2" charset="-122"/>
                        </a:rPr>
                        <a:t>I</a:t>
                      </a:r>
                      <a:endParaRPr lang="en-US" altLang="zh-CN" sz="180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800">
                          <a:solidFill>
                            <a:srgbClr val="000000"/>
                          </a:solidFill>
                          <a:latin typeface="Calibri" panose="020F0502020204030204" charset="0"/>
                          <a:ea typeface="宋体" panose="02010600030101010101" pitchFamily="2" charset="-122"/>
                        </a:rPr>
                        <a:t>V</a:t>
                      </a:r>
                      <a:endParaRPr lang="en-US" altLang="zh-CN" sz="180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800">
                          <a:solidFill>
                            <a:srgbClr val="000000"/>
                          </a:solidFill>
                          <a:latin typeface="Calibri" panose="020F0502020204030204" charset="0"/>
                          <a:ea typeface="宋体" panose="02010600030101010101" pitchFamily="2" charset="-122"/>
                        </a:rPr>
                        <a:t>n/a</a:t>
                      </a:r>
                      <a:endParaRPr lang="en-US" altLang="zh-CN" sz="180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800">
                          <a:solidFill>
                            <a:srgbClr val="000000"/>
                          </a:solidFill>
                          <a:latin typeface="Calibri" panose="020F0502020204030204" charset="0"/>
                          <a:ea typeface="宋体" panose="02010600030101010101" pitchFamily="2" charset="-122"/>
                        </a:rPr>
                        <a:t>V</a:t>
                      </a:r>
                      <a:endParaRPr lang="en-US" altLang="zh-CN" sz="180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800">
                          <a:solidFill>
                            <a:srgbClr val="000000"/>
                          </a:solidFill>
                          <a:latin typeface="Calibri" panose="020F0502020204030204" charset="0"/>
                          <a:ea typeface="宋体" panose="02010600030101010101" pitchFamily="2" charset="-122"/>
                        </a:rPr>
                        <a:t>V</a:t>
                      </a:r>
                      <a:endParaRPr lang="en-US" altLang="zh-CN" sz="180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a:solidFill>
                            <a:srgbClr val="000000"/>
                          </a:solidFill>
                          <a:latin typeface="Calibri" panose="020F0502020204030204" charset="0"/>
                          <a:ea typeface="宋体" panose="02010600030101010101" pitchFamily="2" charset="-122"/>
                        </a:rPr>
                        <a:t>警告信息，返回基本流步骤</a:t>
                      </a:r>
                      <a:r>
                        <a:rPr lang="en-US" altLang="zh-CN" sz="1800">
                          <a:solidFill>
                            <a:srgbClr val="000000"/>
                          </a:solidFill>
                          <a:latin typeface="Calibri" panose="020F0502020204030204" charset="0"/>
                          <a:ea typeface="宋体" panose="02010600030101010101" pitchFamily="2" charset="-122"/>
                        </a:rPr>
                        <a:t>3</a:t>
                      </a:r>
                      <a:r>
                        <a:rPr lang="zh-CN" altLang="en-US" sz="1800">
                          <a:solidFill>
                            <a:srgbClr val="000000"/>
                          </a:solidFill>
                          <a:latin typeface="Calibri" panose="020F0502020204030204" charset="0"/>
                          <a:ea typeface="宋体" panose="02010600030101010101" pitchFamily="2" charset="-122"/>
                        </a:rPr>
                        <a:t>，输入</a:t>
                      </a:r>
                      <a:r>
                        <a:rPr lang="zh-CN" altLang="en-US" sz="1800" dirty="0">
                          <a:solidFill>
                            <a:srgbClr val="000000"/>
                          </a:solidFill>
                          <a:latin typeface="Calibri" panose="020F0502020204030204" charset="0"/>
                          <a:ea typeface="宋体" panose="02010600030101010101" pitchFamily="2" charset="-122"/>
                          <a:sym typeface="+mn-ea"/>
                        </a:rPr>
                        <a:t>密码</a:t>
                      </a:r>
                      <a:endParaRPr lang="en-US" altLang="zh-CN" sz="180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64135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CW6</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latin typeface="Calibri" panose="020F0502020204030204" charset="0"/>
                          <a:ea typeface="宋体" panose="02010600030101010101" pitchFamily="2" charset="-122"/>
                        </a:rPr>
                        <a:t>场景5：</a:t>
                      </a:r>
                      <a:r>
                        <a:rPr lang="zh-CN" altLang="en-US" sz="1800" dirty="0">
                          <a:solidFill>
                            <a:srgbClr val="000000"/>
                          </a:solidFill>
                          <a:latin typeface="Calibri" panose="020F0502020204030204" charset="0"/>
                          <a:ea typeface="宋体" panose="02010600030101010101" pitchFamily="2" charset="-122"/>
                          <a:sym typeface="+mn-ea"/>
                        </a:rPr>
                        <a:t>密码</a:t>
                      </a:r>
                      <a:r>
                        <a:rPr lang="zh-CN" altLang="en-US" sz="1800" dirty="0">
                          <a:solidFill>
                            <a:srgbClr val="000000"/>
                          </a:solidFill>
                          <a:latin typeface="Calibri" panose="020F0502020204030204" charset="0"/>
                          <a:ea typeface="宋体" panose="02010600030101010101" pitchFamily="2" charset="-122"/>
                        </a:rPr>
                        <a:t>有误(不再有输入机会)</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800">
                          <a:solidFill>
                            <a:srgbClr val="000000"/>
                          </a:solidFill>
                          <a:latin typeface="Calibri" panose="020F0502020204030204" charset="0"/>
                          <a:ea typeface="宋体" panose="02010600030101010101" pitchFamily="2" charset="-122"/>
                        </a:rPr>
                        <a:t>I</a:t>
                      </a:r>
                      <a:endParaRPr lang="en-US" altLang="zh-CN" sz="180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800">
                          <a:solidFill>
                            <a:srgbClr val="000000"/>
                          </a:solidFill>
                          <a:latin typeface="Calibri" panose="020F0502020204030204" charset="0"/>
                          <a:ea typeface="宋体" panose="02010600030101010101" pitchFamily="2" charset="-122"/>
                        </a:rPr>
                        <a:t>V</a:t>
                      </a:r>
                      <a:endParaRPr lang="en-US" altLang="zh-CN" sz="180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800">
                          <a:solidFill>
                            <a:srgbClr val="000000"/>
                          </a:solidFill>
                          <a:latin typeface="Calibri" panose="020F0502020204030204" charset="0"/>
                          <a:ea typeface="宋体" panose="02010600030101010101" pitchFamily="2" charset="-122"/>
                        </a:rPr>
                        <a:t>n/a</a:t>
                      </a:r>
                      <a:endParaRPr lang="en-US" altLang="zh-CN" sz="180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V</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V</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latin typeface="Calibri" panose="020F0502020204030204" charset="0"/>
                          <a:ea typeface="宋体" panose="02010600030101010101" pitchFamily="2" charset="-122"/>
                        </a:rPr>
                        <a:t>警告信息，卡予以保留，用例结束</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64135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CW7</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latin typeface="Calibri" panose="020F0502020204030204" charset="0"/>
                          <a:ea typeface="宋体" panose="02010600030101010101" pitchFamily="2" charset="-122"/>
                        </a:rPr>
                        <a:t>场景6：账户余额不足</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800">
                          <a:solidFill>
                            <a:srgbClr val="000000"/>
                          </a:solidFill>
                          <a:latin typeface="Calibri" panose="020F0502020204030204" charset="0"/>
                          <a:ea typeface="宋体" panose="02010600030101010101" pitchFamily="2" charset="-122"/>
                        </a:rPr>
                        <a:t>V</a:t>
                      </a:r>
                      <a:endParaRPr lang="en-US" altLang="zh-CN" sz="180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800">
                          <a:solidFill>
                            <a:srgbClr val="000000"/>
                          </a:solidFill>
                          <a:latin typeface="Calibri" panose="020F0502020204030204" charset="0"/>
                          <a:ea typeface="宋体" panose="02010600030101010101" pitchFamily="2" charset="-122"/>
                        </a:rPr>
                        <a:t>V</a:t>
                      </a:r>
                      <a:endParaRPr lang="en-US" altLang="zh-CN" sz="180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800">
                          <a:solidFill>
                            <a:srgbClr val="000000"/>
                          </a:solidFill>
                          <a:latin typeface="Calibri" panose="020F0502020204030204" charset="0"/>
                          <a:ea typeface="宋体" panose="02010600030101010101" pitchFamily="2" charset="-122"/>
                        </a:rPr>
                        <a:t>V</a:t>
                      </a:r>
                      <a:endParaRPr lang="en-US" altLang="zh-CN" sz="180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I</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V</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latin typeface="Calibri" panose="020F0502020204030204" charset="0"/>
                          <a:ea typeface="宋体" panose="02010600030101010101" pitchFamily="2" charset="-122"/>
                        </a:rPr>
                        <a:t>警告信息，返回基本流步骤5，输入金额</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24"/>
                                        </p:tgtEl>
                                        <p:attrNameLst>
                                          <p:attrName>style.visibility</p:attrName>
                                        </p:attrNameLst>
                                      </p:cBhvr>
                                      <p:to>
                                        <p:strVal val="visible"/>
                                      </p:to>
                                    </p:set>
                                    <p:anim calcmode="lin" valueType="num">
                                      <p:cBhvr additive="base">
                                        <p:cTn id="7" dur="500" fill="hold"/>
                                        <p:tgtEl>
                                          <p:spTgt spid="81924"/>
                                        </p:tgtEl>
                                        <p:attrNameLst>
                                          <p:attrName>ppt_x</p:attrName>
                                        </p:attrNameLst>
                                      </p:cBhvr>
                                      <p:tavLst>
                                        <p:tav tm="0">
                                          <p:val>
                                            <p:strVal val="#ppt_x"/>
                                          </p:val>
                                        </p:tav>
                                        <p:tav tm="100000">
                                          <p:val>
                                            <p:strVal val="#ppt_x"/>
                                          </p:val>
                                        </p:tav>
                                      </p:tavLst>
                                    </p:anim>
                                    <p:anim calcmode="lin" valueType="num">
                                      <p:cBhvr additive="base">
                                        <p:cTn id="8" dur="500" fill="hold"/>
                                        <p:tgtEl>
                                          <p:spTgt spid="819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矩形 82945"/>
          <p:cNvSpPr>
            <a:spLocks noRot="1"/>
          </p:cNvSpPr>
          <p:nvPr/>
        </p:nvSpPr>
        <p:spPr>
          <a:xfrm>
            <a:off x="250825" y="188913"/>
            <a:ext cx="8540750" cy="1143000"/>
          </a:xfrm>
          <a:prstGeom prst="rect">
            <a:avLst/>
          </a:prstGeom>
          <a:noFill/>
          <a:ln w="9525">
            <a:noFill/>
          </a:ln>
        </p:spPr>
        <p:txBody>
          <a:bodyPr anchor="ctr"/>
          <a:p>
            <a:r>
              <a:rPr lang="zh-CN" altLang="en-US" sz="4400" b="1" dirty="0">
                <a:solidFill>
                  <a:schemeClr val="tx2"/>
                </a:solidFill>
                <a:latin typeface="Arial" panose="020B0604020202020204" pitchFamily="34" charset="0"/>
                <a:ea typeface="楷体_GB2312" pitchFamily="1" charset="-122"/>
              </a:rPr>
              <a:t>2.6 其他黑盒测试方法</a:t>
            </a:r>
            <a:endParaRPr lang="zh-CN" altLang="en-US" sz="4400" b="1" dirty="0">
              <a:solidFill>
                <a:schemeClr val="tx2"/>
              </a:solidFill>
              <a:latin typeface="Arial" panose="020B0604020202020204" pitchFamily="34" charset="0"/>
              <a:ea typeface="楷体_GB2312" pitchFamily="1" charset="-122"/>
            </a:endParaRPr>
          </a:p>
        </p:txBody>
      </p:sp>
      <p:sp>
        <p:nvSpPr>
          <p:cNvPr id="40962" name="矩形 82946"/>
          <p:cNvSpPr>
            <a:spLocks noRot="1"/>
          </p:cNvSpPr>
          <p:nvPr/>
        </p:nvSpPr>
        <p:spPr>
          <a:xfrm>
            <a:off x="323850" y="1054100"/>
            <a:ext cx="8281988" cy="5400675"/>
          </a:xfrm>
          <a:prstGeom prst="rect">
            <a:avLst/>
          </a:prstGeom>
          <a:noFill/>
          <a:ln w="9525">
            <a:noFill/>
          </a:ln>
        </p:spPr>
        <p:txBody>
          <a:bodyPr anchor="t"/>
          <a:p>
            <a:pPr marL="609600" indent="-609600">
              <a:lnSpc>
                <a:spcPct val="110000"/>
              </a:lnSpc>
              <a:spcBef>
                <a:spcPct val="5000"/>
              </a:spcBef>
              <a:spcAft>
                <a:spcPct val="5000"/>
              </a:spcAft>
              <a:buClr>
                <a:schemeClr val="hlink"/>
              </a:buClr>
              <a:buSzPct val="70000"/>
              <a:buFont typeface="Wingdings" panose="05000000000000000000" pitchFamily="2" charset="2"/>
              <a:buNone/>
            </a:pPr>
            <a:r>
              <a:rPr lang="zh-CN" altLang="en-US" sz="4000" b="1" dirty="0">
                <a:solidFill>
                  <a:srgbClr val="FF3300"/>
                </a:solidFill>
                <a:latin typeface="Arial" panose="020B0604020202020204" pitchFamily="34" charset="0"/>
                <a:ea typeface="华文行楷" panose="02010800040101010101" pitchFamily="2" charset="-122"/>
              </a:rPr>
              <a:t>1. 场景法</a:t>
            </a:r>
            <a:r>
              <a:rPr lang="zh-CN" altLang="en-US" sz="4000" b="1" dirty="0">
                <a:solidFill>
                  <a:srgbClr val="FF3300"/>
                </a:solidFill>
                <a:latin typeface="Times New Roman" panose="02020603050405020304" pitchFamily="2" charset="0"/>
                <a:ea typeface="华文行楷" panose="02010800040101010101" pitchFamily="2" charset="-122"/>
              </a:rPr>
              <a:t>—</a:t>
            </a:r>
            <a:r>
              <a:rPr lang="zh-CN" altLang="en-US" sz="4000" b="1" dirty="0">
                <a:solidFill>
                  <a:srgbClr val="FF3300"/>
                </a:solidFill>
                <a:latin typeface="Arial" panose="020B0604020202020204" pitchFamily="34" charset="0"/>
                <a:ea typeface="华文行楷" panose="02010800040101010101" pitchFamily="2" charset="-122"/>
              </a:rPr>
              <a:t>示例</a:t>
            </a:r>
            <a:endParaRPr lang="zh-CN" altLang="en-US" sz="4000" b="1" dirty="0">
              <a:solidFill>
                <a:srgbClr val="FF3300"/>
              </a:solidFill>
              <a:latin typeface="Arial" panose="020B0604020202020204" pitchFamily="34" charset="0"/>
              <a:ea typeface="华文行楷" panose="02010800040101010101" pitchFamily="2" charset="-122"/>
            </a:endParaRPr>
          </a:p>
          <a:p>
            <a:pPr marL="609600" indent="-609600">
              <a:lnSpc>
                <a:spcPct val="110000"/>
              </a:lnSpc>
              <a:spcBef>
                <a:spcPct val="5000"/>
              </a:spcBef>
              <a:spcAft>
                <a:spcPct val="5000"/>
              </a:spcAft>
              <a:buClr>
                <a:schemeClr val="hlink"/>
              </a:buClr>
              <a:buFont typeface="Wingdings" panose="05000000000000000000" pitchFamily="2" charset="2"/>
              <a:buAutoNum type="circleNumDbPlain" startAt="5"/>
            </a:pPr>
            <a:r>
              <a:rPr lang="zh-CN" altLang="en-US" sz="3400" b="1" dirty="0">
                <a:latin typeface="Arial" panose="020B0604020202020204" pitchFamily="34" charset="0"/>
                <a:ea typeface="华文新魏" panose="02010800040101010101" pitchFamily="2" charset="-122"/>
                <a:sym typeface="Arial" panose="020B0604020202020204" pitchFamily="34" charset="0"/>
              </a:rPr>
              <a:t>数据设计</a:t>
            </a:r>
            <a:endParaRPr lang="zh-CN" altLang="en-US" sz="3200" b="1" dirty="0">
              <a:latin typeface="Arial" panose="020B0604020202020204" pitchFamily="34" charset="0"/>
              <a:ea typeface="楷体_GB2312" pitchFamily="1" charset="-122"/>
            </a:endParaRPr>
          </a:p>
        </p:txBody>
      </p:sp>
      <p:graphicFrame>
        <p:nvGraphicFramePr>
          <p:cNvPr id="82948" name="表格 82947"/>
          <p:cNvGraphicFramePr/>
          <p:nvPr/>
        </p:nvGraphicFramePr>
        <p:xfrm>
          <a:off x="36513" y="1209675"/>
          <a:ext cx="9020175" cy="5405438"/>
        </p:xfrm>
        <a:graphic>
          <a:graphicData uri="http://schemas.openxmlformats.org/drawingml/2006/table">
            <a:tbl>
              <a:tblPr/>
              <a:tblGrid>
                <a:gridCol w="686435"/>
                <a:gridCol w="2139315"/>
                <a:gridCol w="767969"/>
                <a:gridCol w="767969"/>
                <a:gridCol w="767969"/>
                <a:gridCol w="767969"/>
                <a:gridCol w="846455"/>
                <a:gridCol w="2276094"/>
              </a:tblGrid>
              <a:tr h="639763">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FFFF"/>
                          </a:solidFill>
                          <a:latin typeface="Calibri" panose="020F0502020204030204" charset="0"/>
                          <a:ea typeface="宋体" panose="02010600030101010101" pitchFamily="2" charset="-122"/>
                        </a:rPr>
                        <a:t>TC编号</a:t>
                      </a:r>
                      <a:endParaRPr lang="zh-CN" altLang="en-US" sz="1800" dirty="0">
                        <a:solidFill>
                          <a:srgbClr val="FFFFFF"/>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FFFF"/>
                          </a:solidFill>
                          <a:latin typeface="Calibri" panose="020F0502020204030204" charset="0"/>
                          <a:ea typeface="宋体" panose="02010600030101010101" pitchFamily="2" charset="-122"/>
                        </a:rPr>
                        <a:t>场景/条件</a:t>
                      </a:r>
                      <a:endParaRPr lang="zh-CN" altLang="en-US" sz="1800" dirty="0">
                        <a:solidFill>
                          <a:srgbClr val="FFFFFF"/>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FFFF"/>
                          </a:solidFill>
                          <a:latin typeface="Calibri" panose="020F0502020204030204" charset="0"/>
                          <a:ea typeface="宋体" panose="02010600030101010101" pitchFamily="2" charset="-122"/>
                        </a:rPr>
                        <a:t>密码</a:t>
                      </a:r>
                      <a:endParaRPr lang="zh-CN" altLang="en-US" sz="1800" dirty="0">
                        <a:solidFill>
                          <a:srgbClr val="FFFFFF"/>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FFFF"/>
                          </a:solidFill>
                          <a:latin typeface="Calibri" panose="020F0502020204030204" charset="0"/>
                          <a:ea typeface="宋体" panose="02010600030101010101" pitchFamily="2" charset="-122"/>
                        </a:rPr>
                        <a:t>账号</a:t>
                      </a:r>
                      <a:endParaRPr lang="zh-CN" altLang="en-US" sz="1800" dirty="0">
                        <a:solidFill>
                          <a:srgbClr val="FFFFFF"/>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FFFF"/>
                          </a:solidFill>
                          <a:latin typeface="Calibri" panose="020F0502020204030204" charset="0"/>
                          <a:ea typeface="宋体" panose="02010600030101010101" pitchFamily="2" charset="-122"/>
                        </a:rPr>
                        <a:t>输入金额</a:t>
                      </a:r>
                      <a:endParaRPr lang="zh-CN" altLang="en-US" sz="1800" dirty="0">
                        <a:solidFill>
                          <a:srgbClr val="FFFFFF"/>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FFFF"/>
                          </a:solidFill>
                          <a:latin typeface="Calibri" panose="020F0502020204030204" charset="0"/>
                          <a:ea typeface="宋体" panose="02010600030101010101" pitchFamily="2" charset="-122"/>
                        </a:rPr>
                        <a:t>账面金额</a:t>
                      </a:r>
                      <a:endParaRPr lang="zh-CN" altLang="en-US" sz="1800" dirty="0">
                        <a:solidFill>
                          <a:srgbClr val="FFFFFF"/>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FFFF"/>
                          </a:solidFill>
                          <a:latin typeface="Calibri" panose="020F0502020204030204" charset="0"/>
                          <a:ea typeface="宋体" panose="02010600030101010101" pitchFamily="2" charset="-122"/>
                        </a:rPr>
                        <a:t>ATM内金额</a:t>
                      </a:r>
                      <a:endParaRPr lang="zh-CN" altLang="en-US" sz="1800" dirty="0">
                        <a:solidFill>
                          <a:srgbClr val="FFFFFF"/>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FFFF"/>
                          </a:solidFill>
                          <a:latin typeface="Calibri" panose="020F0502020204030204" charset="0"/>
                          <a:ea typeface="宋体" panose="02010600030101010101" pitchFamily="2" charset="-122"/>
                        </a:rPr>
                        <a:t>预期结果</a:t>
                      </a:r>
                      <a:endParaRPr lang="zh-CN" altLang="en-US" sz="1800" dirty="0">
                        <a:solidFill>
                          <a:srgbClr val="FFFFFF"/>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r>
              <a:tr h="639762">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CW1</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latin typeface="Calibri" panose="020F0502020204030204" charset="0"/>
                          <a:ea typeface="宋体" panose="02010600030101010101" pitchFamily="2" charset="-122"/>
                        </a:rPr>
                        <a:t>场景1：成功提款</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800" dirty="0">
                          <a:solidFill>
                            <a:srgbClr val="000000"/>
                          </a:solidFill>
                          <a:latin typeface="Calibri" panose="020F0502020204030204" charset="0"/>
                          <a:ea typeface="宋体" panose="02010600030101010101" pitchFamily="2" charset="-122"/>
                        </a:rPr>
                        <a:t>12</a:t>
                      </a:r>
                      <a:r>
                        <a:rPr lang="zh-CN" altLang="en-US" sz="1800" dirty="0">
                          <a:solidFill>
                            <a:srgbClr val="000000"/>
                          </a:solidFill>
                          <a:latin typeface="Calibri" panose="020F0502020204030204" charset="0"/>
                          <a:ea typeface="宋体" panose="02010600030101010101" pitchFamily="2" charset="-122"/>
                        </a:rPr>
                        <a:t>4987</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678-498</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50.00</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500.00</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2000</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latin typeface="Calibri" panose="020F0502020204030204" charset="0"/>
                          <a:ea typeface="宋体" panose="02010600030101010101" pitchFamily="2" charset="-122"/>
                        </a:rPr>
                        <a:t>成功提款</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64135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CW2</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latin typeface="Calibri" panose="020F0502020204030204" charset="0"/>
                          <a:ea typeface="宋体" panose="02010600030101010101" pitchFamily="2" charset="-122"/>
                        </a:rPr>
                        <a:t>场景2：ATM内没有现金</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800">
                          <a:solidFill>
                            <a:srgbClr val="000000"/>
                          </a:solidFill>
                          <a:latin typeface="Calibri" panose="020F0502020204030204" charset="0"/>
                          <a:ea typeface="宋体" panose="02010600030101010101" pitchFamily="2" charset="-122"/>
                        </a:rPr>
                        <a:t>124987</a:t>
                      </a:r>
                      <a:endParaRPr lang="en-US" altLang="zh-CN" sz="180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800">
                          <a:solidFill>
                            <a:srgbClr val="000000"/>
                          </a:solidFill>
                          <a:latin typeface="Calibri" panose="020F0502020204030204" charset="0"/>
                          <a:ea typeface="宋体" panose="02010600030101010101" pitchFamily="2" charset="-122"/>
                        </a:rPr>
                        <a:t>678-498</a:t>
                      </a:r>
                      <a:endParaRPr lang="en-US" altLang="zh-CN" sz="180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800">
                          <a:solidFill>
                            <a:srgbClr val="000000"/>
                          </a:solidFill>
                          <a:latin typeface="Calibri" panose="020F0502020204030204" charset="0"/>
                          <a:ea typeface="宋体" panose="02010600030101010101" pitchFamily="2" charset="-122"/>
                        </a:rPr>
                        <a:t>50.00</a:t>
                      </a:r>
                      <a:endParaRPr lang="en-US" altLang="zh-CN" sz="180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800">
                          <a:solidFill>
                            <a:srgbClr val="000000"/>
                          </a:solidFill>
                          <a:latin typeface="Calibri" panose="020F0502020204030204" charset="0"/>
                          <a:ea typeface="宋体" panose="02010600030101010101" pitchFamily="2" charset="-122"/>
                        </a:rPr>
                        <a:t>500.00</a:t>
                      </a:r>
                      <a:endParaRPr lang="en-US" altLang="zh-CN" sz="180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3300"/>
                          </a:solidFill>
                          <a:latin typeface="Calibri" panose="020F0502020204030204" charset="0"/>
                          <a:ea typeface="宋体" panose="02010600030101010101" pitchFamily="2" charset="-122"/>
                        </a:rPr>
                        <a:t>0.00</a:t>
                      </a:r>
                      <a:endParaRPr lang="zh-CN" altLang="en-US" sz="1800" dirty="0">
                        <a:solidFill>
                          <a:srgbClr val="FF33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latin typeface="Calibri" panose="020F0502020204030204" charset="0"/>
                          <a:ea typeface="宋体" panose="02010600030101010101" pitchFamily="2" charset="-122"/>
                          <a:sym typeface="+mn-ea"/>
                        </a:rPr>
                        <a:t>取款</a:t>
                      </a:r>
                      <a:r>
                        <a:rPr lang="zh-CN" altLang="en-US" sz="1800" dirty="0">
                          <a:solidFill>
                            <a:srgbClr val="000000"/>
                          </a:solidFill>
                          <a:latin typeface="Calibri" panose="020F0502020204030204" charset="0"/>
                          <a:ea typeface="宋体" panose="02010600030101010101" pitchFamily="2" charset="-122"/>
                        </a:rPr>
                        <a:t>选项不可用，用例结束</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64135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CW3</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latin typeface="Calibri" panose="020F0502020204030204" charset="0"/>
                          <a:ea typeface="宋体" panose="02010600030101010101" pitchFamily="2" charset="-122"/>
                        </a:rPr>
                        <a:t>场景3：ATM内现金不足</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800">
                          <a:solidFill>
                            <a:srgbClr val="000000"/>
                          </a:solidFill>
                          <a:latin typeface="Calibri" panose="020F0502020204030204" charset="0"/>
                          <a:ea typeface="宋体" panose="02010600030101010101" pitchFamily="2" charset="-122"/>
                        </a:rPr>
                        <a:t>124987</a:t>
                      </a:r>
                      <a:endParaRPr lang="en-US" altLang="zh-CN" sz="180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800">
                          <a:solidFill>
                            <a:srgbClr val="000000"/>
                          </a:solidFill>
                          <a:latin typeface="Calibri" panose="020F0502020204030204" charset="0"/>
                          <a:ea typeface="宋体" panose="02010600030101010101" pitchFamily="2" charset="-122"/>
                        </a:rPr>
                        <a:t>678-498</a:t>
                      </a:r>
                      <a:endParaRPr lang="en-US" altLang="zh-CN" sz="180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800">
                          <a:solidFill>
                            <a:srgbClr val="000000"/>
                          </a:solidFill>
                          <a:latin typeface="Calibri" panose="020F0502020204030204" charset="0"/>
                          <a:ea typeface="宋体" panose="02010600030101010101" pitchFamily="2" charset="-122"/>
                        </a:rPr>
                        <a:t>50.00</a:t>
                      </a:r>
                      <a:endParaRPr lang="en-US" altLang="zh-CN" sz="180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800">
                          <a:solidFill>
                            <a:srgbClr val="000000"/>
                          </a:solidFill>
                          <a:latin typeface="Calibri" panose="020F0502020204030204" charset="0"/>
                          <a:ea typeface="宋体" panose="02010600030101010101" pitchFamily="2" charset="-122"/>
                        </a:rPr>
                        <a:t>500.00</a:t>
                      </a:r>
                      <a:endParaRPr lang="en-US" altLang="zh-CN" sz="180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3300"/>
                          </a:solidFill>
                          <a:latin typeface="Calibri" panose="020F0502020204030204" charset="0"/>
                          <a:ea typeface="宋体" panose="02010600030101010101" pitchFamily="2" charset="-122"/>
                        </a:rPr>
                        <a:t>20.00</a:t>
                      </a:r>
                      <a:endParaRPr lang="zh-CN" altLang="en-US" sz="1800" dirty="0">
                        <a:solidFill>
                          <a:srgbClr val="FF33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latin typeface="Calibri" panose="020F0502020204030204" charset="0"/>
                          <a:ea typeface="宋体" panose="02010600030101010101" pitchFamily="2" charset="-122"/>
                        </a:rPr>
                        <a:t>警告信息，返回基本流步骤5，输入金额</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64135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CW4</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latin typeface="Calibri" panose="020F0502020204030204" charset="0"/>
                          <a:ea typeface="宋体" panose="02010600030101010101" pitchFamily="2" charset="-122"/>
                        </a:rPr>
                        <a:t>场景4：</a:t>
                      </a:r>
                      <a:r>
                        <a:rPr lang="zh-CN" altLang="en-US" sz="1800" dirty="0">
                          <a:solidFill>
                            <a:srgbClr val="000000"/>
                          </a:solidFill>
                          <a:latin typeface="Calibri" panose="020F0502020204030204" charset="0"/>
                          <a:ea typeface="宋体" panose="02010600030101010101" pitchFamily="2" charset="-122"/>
                          <a:sym typeface="+mn-ea"/>
                        </a:rPr>
                        <a:t>密码</a:t>
                      </a:r>
                      <a:r>
                        <a:rPr lang="zh-CN" altLang="en-US" sz="1800" dirty="0">
                          <a:solidFill>
                            <a:srgbClr val="000000"/>
                          </a:solidFill>
                          <a:latin typeface="Calibri" panose="020F0502020204030204" charset="0"/>
                          <a:ea typeface="宋体" panose="02010600030101010101" pitchFamily="2" charset="-122"/>
                        </a:rPr>
                        <a:t>有误(还有不止一次机会)</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800" dirty="0">
                          <a:solidFill>
                            <a:srgbClr val="FF3300"/>
                          </a:solidFill>
                          <a:latin typeface="Calibri" panose="020F0502020204030204" charset="0"/>
                          <a:ea typeface="宋体" panose="02010600030101010101" pitchFamily="2" charset="-122"/>
                        </a:rPr>
                        <a:t>12</a:t>
                      </a:r>
                      <a:r>
                        <a:rPr lang="zh-CN" altLang="en-US" sz="1800" dirty="0">
                          <a:solidFill>
                            <a:srgbClr val="FF3300"/>
                          </a:solidFill>
                          <a:latin typeface="Calibri" panose="020F0502020204030204" charset="0"/>
                          <a:ea typeface="宋体" panose="02010600030101010101" pitchFamily="2" charset="-122"/>
                        </a:rPr>
                        <a:t>4978</a:t>
                      </a:r>
                      <a:endParaRPr lang="zh-CN" altLang="en-US" sz="1800" dirty="0">
                        <a:solidFill>
                          <a:srgbClr val="FF33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800">
                          <a:solidFill>
                            <a:srgbClr val="000000"/>
                          </a:solidFill>
                          <a:latin typeface="Calibri" panose="020F0502020204030204" charset="0"/>
                          <a:ea typeface="宋体" panose="02010600030101010101" pitchFamily="2" charset="-122"/>
                        </a:rPr>
                        <a:t>678-498</a:t>
                      </a:r>
                      <a:endParaRPr lang="en-US" altLang="zh-CN" sz="180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800">
                          <a:solidFill>
                            <a:srgbClr val="000000"/>
                          </a:solidFill>
                          <a:latin typeface="Calibri" panose="020F0502020204030204" charset="0"/>
                          <a:ea typeface="宋体" panose="02010600030101010101" pitchFamily="2" charset="-122"/>
                        </a:rPr>
                        <a:t>n/a</a:t>
                      </a:r>
                      <a:endParaRPr lang="en-US" altLang="zh-CN" sz="180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800">
                          <a:solidFill>
                            <a:srgbClr val="000000"/>
                          </a:solidFill>
                          <a:latin typeface="Calibri" panose="020F0502020204030204" charset="0"/>
                          <a:ea typeface="宋体" panose="02010600030101010101" pitchFamily="2" charset="-122"/>
                        </a:rPr>
                        <a:t>500.00</a:t>
                      </a:r>
                      <a:endParaRPr lang="en-US" altLang="zh-CN" sz="180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2000</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latin typeface="Calibri" panose="020F0502020204030204" charset="0"/>
                          <a:ea typeface="宋体" panose="02010600030101010101" pitchFamily="2" charset="-122"/>
                        </a:rPr>
                        <a:t>警告信息，返回基本流步骤3，输入</a:t>
                      </a:r>
                      <a:r>
                        <a:rPr lang="zh-CN" altLang="en-US" sz="1800" dirty="0">
                          <a:solidFill>
                            <a:srgbClr val="000000"/>
                          </a:solidFill>
                          <a:latin typeface="Calibri" panose="020F0502020204030204" charset="0"/>
                          <a:ea typeface="宋体" panose="02010600030101010101" pitchFamily="2" charset="-122"/>
                          <a:sym typeface="+mn-ea"/>
                        </a:rPr>
                        <a:t>密码</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64135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CW5</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latin typeface="Calibri" panose="020F0502020204030204" charset="0"/>
                          <a:ea typeface="宋体" panose="02010600030101010101" pitchFamily="2" charset="-122"/>
                        </a:rPr>
                        <a:t>场景4：</a:t>
                      </a:r>
                      <a:r>
                        <a:rPr lang="zh-CN" altLang="en-US" sz="1800" dirty="0">
                          <a:solidFill>
                            <a:srgbClr val="000000"/>
                          </a:solidFill>
                          <a:latin typeface="Calibri" panose="020F0502020204030204" charset="0"/>
                          <a:ea typeface="宋体" panose="02010600030101010101" pitchFamily="2" charset="-122"/>
                          <a:sym typeface="+mn-ea"/>
                        </a:rPr>
                        <a:t>密码</a:t>
                      </a:r>
                      <a:r>
                        <a:rPr lang="zh-CN" altLang="en-US" sz="1800" dirty="0">
                          <a:solidFill>
                            <a:srgbClr val="000000"/>
                          </a:solidFill>
                          <a:latin typeface="Calibri" panose="020F0502020204030204" charset="0"/>
                          <a:ea typeface="宋体" panose="02010600030101010101" pitchFamily="2" charset="-122"/>
                        </a:rPr>
                        <a:t>有误(还有一次输入机会)</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800">
                          <a:solidFill>
                            <a:srgbClr val="FF3300"/>
                          </a:solidFill>
                          <a:latin typeface="Calibri" panose="020F0502020204030204" charset="0"/>
                          <a:ea typeface="宋体" panose="02010600030101010101" pitchFamily="2" charset="-122"/>
                        </a:rPr>
                        <a:t>124978</a:t>
                      </a:r>
                      <a:endParaRPr lang="en-US" altLang="zh-CN" sz="1800">
                        <a:solidFill>
                          <a:srgbClr val="FF33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800">
                          <a:solidFill>
                            <a:srgbClr val="000000"/>
                          </a:solidFill>
                          <a:latin typeface="Calibri" panose="020F0502020204030204" charset="0"/>
                          <a:ea typeface="宋体" panose="02010600030101010101" pitchFamily="2" charset="-122"/>
                        </a:rPr>
                        <a:t>678-498</a:t>
                      </a:r>
                      <a:endParaRPr lang="en-US" altLang="zh-CN" sz="180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800">
                          <a:solidFill>
                            <a:srgbClr val="000000"/>
                          </a:solidFill>
                          <a:latin typeface="Calibri" panose="020F0502020204030204" charset="0"/>
                          <a:ea typeface="宋体" panose="02010600030101010101" pitchFamily="2" charset="-122"/>
                        </a:rPr>
                        <a:t>n/a</a:t>
                      </a:r>
                      <a:endParaRPr lang="en-US" altLang="zh-CN" sz="180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800">
                          <a:solidFill>
                            <a:srgbClr val="000000"/>
                          </a:solidFill>
                          <a:latin typeface="Calibri" panose="020F0502020204030204" charset="0"/>
                          <a:ea typeface="宋体" panose="02010600030101010101" pitchFamily="2" charset="-122"/>
                        </a:rPr>
                        <a:t>500.00</a:t>
                      </a:r>
                      <a:endParaRPr lang="en-US" altLang="zh-CN" sz="180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800">
                          <a:solidFill>
                            <a:srgbClr val="000000"/>
                          </a:solidFill>
                          <a:latin typeface="Calibri" panose="020F0502020204030204" charset="0"/>
                          <a:ea typeface="宋体" panose="02010600030101010101" pitchFamily="2" charset="-122"/>
                        </a:rPr>
                        <a:t>2000</a:t>
                      </a:r>
                      <a:endParaRPr lang="en-US" altLang="zh-CN" sz="180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a:solidFill>
                            <a:srgbClr val="000000"/>
                          </a:solidFill>
                          <a:latin typeface="Calibri" panose="020F0502020204030204" charset="0"/>
                          <a:ea typeface="宋体" panose="02010600030101010101" pitchFamily="2" charset="-122"/>
                        </a:rPr>
                        <a:t>警告信息，返回基本流步骤</a:t>
                      </a:r>
                      <a:r>
                        <a:rPr lang="en-US" altLang="zh-CN" sz="1800">
                          <a:solidFill>
                            <a:srgbClr val="000000"/>
                          </a:solidFill>
                          <a:latin typeface="Calibri" panose="020F0502020204030204" charset="0"/>
                          <a:ea typeface="宋体" panose="02010600030101010101" pitchFamily="2" charset="-122"/>
                        </a:rPr>
                        <a:t>3</a:t>
                      </a:r>
                      <a:r>
                        <a:rPr lang="zh-CN" altLang="en-US" sz="1800">
                          <a:solidFill>
                            <a:srgbClr val="000000"/>
                          </a:solidFill>
                          <a:latin typeface="Calibri" panose="020F0502020204030204" charset="0"/>
                          <a:ea typeface="宋体" panose="02010600030101010101" pitchFamily="2" charset="-122"/>
                        </a:rPr>
                        <a:t>，输入</a:t>
                      </a:r>
                      <a:r>
                        <a:rPr lang="zh-CN" altLang="en-US" sz="1800" dirty="0">
                          <a:solidFill>
                            <a:srgbClr val="000000"/>
                          </a:solidFill>
                          <a:latin typeface="Calibri" panose="020F0502020204030204" charset="0"/>
                          <a:ea typeface="宋体" panose="02010600030101010101" pitchFamily="2" charset="-122"/>
                          <a:sym typeface="+mn-ea"/>
                        </a:rPr>
                        <a:t>密码</a:t>
                      </a:r>
                      <a:endParaRPr lang="en-US" altLang="zh-CN" sz="180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64135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CW6</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latin typeface="Calibri" panose="020F0502020204030204" charset="0"/>
                          <a:ea typeface="宋体" panose="02010600030101010101" pitchFamily="2" charset="-122"/>
                        </a:rPr>
                        <a:t>场景5：</a:t>
                      </a:r>
                      <a:r>
                        <a:rPr lang="zh-CN" altLang="en-US" sz="1800" dirty="0">
                          <a:solidFill>
                            <a:srgbClr val="000000"/>
                          </a:solidFill>
                          <a:latin typeface="Calibri" panose="020F0502020204030204" charset="0"/>
                          <a:ea typeface="宋体" panose="02010600030101010101" pitchFamily="2" charset="-122"/>
                          <a:sym typeface="+mn-ea"/>
                        </a:rPr>
                        <a:t>密码</a:t>
                      </a:r>
                      <a:r>
                        <a:rPr lang="zh-CN" altLang="en-US" sz="1800" dirty="0">
                          <a:solidFill>
                            <a:srgbClr val="000000"/>
                          </a:solidFill>
                          <a:latin typeface="Calibri" panose="020F0502020204030204" charset="0"/>
                          <a:ea typeface="宋体" panose="02010600030101010101" pitchFamily="2" charset="-122"/>
                        </a:rPr>
                        <a:t>有误(不再有输入机会)</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800">
                          <a:solidFill>
                            <a:srgbClr val="FF3300"/>
                          </a:solidFill>
                          <a:latin typeface="Calibri" panose="020F0502020204030204" charset="0"/>
                          <a:ea typeface="宋体" panose="02010600030101010101" pitchFamily="2" charset="-122"/>
                        </a:rPr>
                        <a:t>124978</a:t>
                      </a:r>
                      <a:endParaRPr lang="en-US" altLang="zh-CN" sz="1800">
                        <a:solidFill>
                          <a:srgbClr val="FF33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800">
                          <a:solidFill>
                            <a:srgbClr val="000000"/>
                          </a:solidFill>
                          <a:latin typeface="Calibri" panose="020F0502020204030204" charset="0"/>
                          <a:ea typeface="宋体" panose="02010600030101010101" pitchFamily="2" charset="-122"/>
                        </a:rPr>
                        <a:t>678-498</a:t>
                      </a:r>
                      <a:endParaRPr lang="en-US" altLang="zh-CN" sz="180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800">
                          <a:solidFill>
                            <a:srgbClr val="000000"/>
                          </a:solidFill>
                          <a:latin typeface="Calibri" panose="020F0502020204030204" charset="0"/>
                          <a:ea typeface="宋体" panose="02010600030101010101" pitchFamily="2" charset="-122"/>
                        </a:rPr>
                        <a:t>n/a</a:t>
                      </a:r>
                      <a:endParaRPr lang="en-US" altLang="zh-CN" sz="180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500.00</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2000</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latin typeface="Calibri" panose="020F0502020204030204" charset="0"/>
                          <a:ea typeface="宋体" panose="02010600030101010101" pitchFamily="2" charset="-122"/>
                        </a:rPr>
                        <a:t>警告信息，卡予以保留，用例结束</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64135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CW7</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latin typeface="Calibri" panose="020F0502020204030204" charset="0"/>
                          <a:ea typeface="宋体" panose="02010600030101010101" pitchFamily="2" charset="-122"/>
                        </a:rPr>
                        <a:t>场景6：账户余额不足</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800">
                          <a:solidFill>
                            <a:srgbClr val="000000"/>
                          </a:solidFill>
                          <a:latin typeface="Calibri" panose="020F0502020204030204" charset="0"/>
                          <a:ea typeface="宋体" panose="02010600030101010101" pitchFamily="2" charset="-122"/>
                        </a:rPr>
                        <a:t>4987</a:t>
                      </a:r>
                      <a:endParaRPr lang="en-US" altLang="zh-CN" sz="180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800">
                          <a:solidFill>
                            <a:srgbClr val="000000"/>
                          </a:solidFill>
                          <a:latin typeface="Calibri" panose="020F0502020204030204" charset="0"/>
                          <a:ea typeface="宋体" panose="02010600030101010101" pitchFamily="2" charset="-122"/>
                        </a:rPr>
                        <a:t>678-498</a:t>
                      </a:r>
                      <a:endParaRPr lang="en-US" altLang="zh-CN" sz="180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800">
                          <a:solidFill>
                            <a:srgbClr val="000000"/>
                          </a:solidFill>
                          <a:latin typeface="Calibri" panose="020F0502020204030204" charset="0"/>
                          <a:ea typeface="宋体" panose="02010600030101010101" pitchFamily="2" charset="-122"/>
                        </a:rPr>
                        <a:t>50.00</a:t>
                      </a:r>
                      <a:endParaRPr lang="en-US" altLang="zh-CN" sz="180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3300"/>
                          </a:solidFill>
                          <a:latin typeface="Calibri" panose="020F0502020204030204" charset="0"/>
                          <a:ea typeface="宋体" panose="02010600030101010101" pitchFamily="2" charset="-122"/>
                        </a:rPr>
                        <a:t>10.00</a:t>
                      </a:r>
                      <a:endParaRPr lang="zh-CN" altLang="en-US" sz="1800" dirty="0">
                        <a:solidFill>
                          <a:srgbClr val="FF33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en-US" altLang="zh-CN" sz="1800" dirty="0">
                          <a:solidFill>
                            <a:srgbClr val="000000"/>
                          </a:solidFill>
                          <a:latin typeface="Calibri" panose="020F0502020204030204" charset="0"/>
                          <a:ea typeface="宋体" panose="02010600030101010101" pitchFamily="2" charset="-122"/>
                        </a:rPr>
                        <a:t>2000</a:t>
                      </a:r>
                      <a:endParaRPr lang="en-US" altLang="zh-CN"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latin typeface="Calibri" panose="020F0502020204030204" charset="0"/>
                          <a:ea typeface="宋体" panose="02010600030101010101" pitchFamily="2" charset="-122"/>
                        </a:rPr>
                        <a:t>警告信息，返回基本流步骤5，输入金额</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948"/>
                                        </p:tgtEl>
                                        <p:attrNameLst>
                                          <p:attrName>style.visibility</p:attrName>
                                        </p:attrNameLst>
                                      </p:cBhvr>
                                      <p:to>
                                        <p:strVal val="visible"/>
                                      </p:to>
                                    </p:set>
                                    <p:anim calcmode="lin" valueType="num">
                                      <p:cBhvr additive="base">
                                        <p:cTn id="7" dur="500" fill="hold"/>
                                        <p:tgtEl>
                                          <p:spTgt spid="82948"/>
                                        </p:tgtEl>
                                        <p:attrNameLst>
                                          <p:attrName>ppt_x</p:attrName>
                                        </p:attrNameLst>
                                      </p:cBhvr>
                                      <p:tavLst>
                                        <p:tav tm="0">
                                          <p:val>
                                            <p:strVal val="#ppt_x"/>
                                          </p:val>
                                        </p:tav>
                                        <p:tav tm="100000">
                                          <p:val>
                                            <p:strVal val="#ppt_x"/>
                                          </p:val>
                                        </p:tav>
                                      </p:tavLst>
                                    </p:anim>
                                    <p:anim calcmode="lin" valueType="num">
                                      <p:cBhvr additive="base">
                                        <p:cTn id="8" dur="500" fill="hold"/>
                                        <p:tgtEl>
                                          <p:spTgt spid="829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矩形 83969"/>
          <p:cNvSpPr>
            <a:spLocks noRot="1"/>
          </p:cNvSpPr>
          <p:nvPr/>
        </p:nvSpPr>
        <p:spPr>
          <a:xfrm>
            <a:off x="250825" y="188913"/>
            <a:ext cx="8540750" cy="1143000"/>
          </a:xfrm>
          <a:prstGeom prst="rect">
            <a:avLst/>
          </a:prstGeom>
          <a:noFill/>
          <a:ln w="9525">
            <a:noFill/>
          </a:ln>
        </p:spPr>
        <p:txBody>
          <a:bodyPr anchor="ctr"/>
          <a:p>
            <a:r>
              <a:rPr lang="zh-CN" altLang="en-US" sz="4400" b="1" dirty="0">
                <a:solidFill>
                  <a:schemeClr val="tx2"/>
                </a:solidFill>
                <a:latin typeface="Arial" panose="020B0604020202020204" pitchFamily="34" charset="0"/>
                <a:ea typeface="楷体_GB2312" pitchFamily="1" charset="-122"/>
              </a:rPr>
              <a:t>2.6 其他黑盒测试方法</a:t>
            </a:r>
            <a:endParaRPr lang="en-US" altLang="zh-CN" sz="4400" b="1" dirty="0">
              <a:solidFill>
                <a:schemeClr val="tx2"/>
              </a:solidFill>
              <a:latin typeface="Arial" panose="020B0604020202020204" pitchFamily="34" charset="0"/>
              <a:ea typeface="楷体_GB2312" pitchFamily="1" charset="-122"/>
            </a:endParaRPr>
          </a:p>
        </p:txBody>
      </p:sp>
      <p:sp>
        <p:nvSpPr>
          <p:cNvPr id="83971" name="矩形 83970"/>
          <p:cNvSpPr>
            <a:spLocks noRot="1"/>
          </p:cNvSpPr>
          <p:nvPr/>
        </p:nvSpPr>
        <p:spPr>
          <a:xfrm>
            <a:off x="323850" y="1054100"/>
            <a:ext cx="8281988" cy="5400675"/>
          </a:xfrm>
          <a:prstGeom prst="rect">
            <a:avLst/>
          </a:prstGeom>
          <a:noFill/>
          <a:ln w="9525">
            <a:noFill/>
          </a:ln>
        </p:spPr>
        <p:txBody>
          <a:bodyPr anchor="t"/>
          <a:p>
            <a:pPr marL="609600" indent="-609600">
              <a:lnSpc>
                <a:spcPct val="110000"/>
              </a:lnSpc>
              <a:spcBef>
                <a:spcPct val="5000"/>
              </a:spcBef>
              <a:spcAft>
                <a:spcPct val="5000"/>
              </a:spcAft>
              <a:buClr>
                <a:schemeClr val="hlink"/>
              </a:buClr>
              <a:buSzPct val="70000"/>
              <a:buFont typeface="Wingdings" panose="05000000000000000000" pitchFamily="2" charset="2"/>
              <a:buNone/>
            </a:pPr>
            <a:r>
              <a:rPr lang="zh-CN" altLang="en-US" sz="4000" b="1" dirty="0">
                <a:solidFill>
                  <a:srgbClr val="FF3300"/>
                </a:solidFill>
                <a:latin typeface="Arial" panose="020B0604020202020204" pitchFamily="34" charset="0"/>
                <a:ea typeface="华文行楷" panose="02010800040101010101" pitchFamily="2" charset="-122"/>
              </a:rPr>
              <a:t>2. 状态转换法</a:t>
            </a:r>
            <a:r>
              <a:rPr lang="zh-CN" altLang="en-US" sz="4000" b="1" dirty="0">
                <a:solidFill>
                  <a:srgbClr val="FF3300"/>
                </a:solidFill>
                <a:latin typeface="Times New Roman" panose="02020603050405020304" pitchFamily="2" charset="0"/>
                <a:ea typeface="华文行楷" panose="02010800040101010101" pitchFamily="2" charset="-122"/>
              </a:rPr>
              <a:t>—</a:t>
            </a:r>
            <a:r>
              <a:rPr lang="zh-CN" altLang="en-US" sz="4000" b="1" dirty="0">
                <a:solidFill>
                  <a:srgbClr val="FF3300"/>
                </a:solidFill>
                <a:latin typeface="Arial" panose="020B0604020202020204" pitchFamily="34" charset="0"/>
                <a:ea typeface="华文行楷" panose="02010800040101010101" pitchFamily="2" charset="-122"/>
              </a:rPr>
              <a:t>概述</a:t>
            </a:r>
            <a:endParaRPr lang="zh-CN" altLang="en-US" sz="4000" b="1" dirty="0">
              <a:solidFill>
                <a:srgbClr val="FF3300"/>
              </a:solidFill>
              <a:latin typeface="Arial" panose="020B0604020202020204" pitchFamily="34" charset="0"/>
              <a:ea typeface="华文行楷" panose="02010800040101010101" pitchFamily="2" charset="-122"/>
            </a:endParaRPr>
          </a:p>
          <a:p>
            <a:pPr marL="609600" indent="-609600">
              <a:lnSpc>
                <a:spcPct val="110000"/>
              </a:lnSpc>
              <a:spcBef>
                <a:spcPct val="5000"/>
              </a:spcBef>
              <a:spcAft>
                <a:spcPct val="5000"/>
              </a:spcAft>
              <a:buClr>
                <a:schemeClr val="hlink"/>
              </a:buClr>
              <a:buFont typeface="Wingdings" panose="05000000000000000000" pitchFamily="2" charset="2"/>
              <a:buChar char="v"/>
            </a:pPr>
            <a:r>
              <a:rPr lang="zh-CN" altLang="en-US" sz="3400" b="1" dirty="0">
                <a:latin typeface="Arial" panose="020B0604020202020204" pitchFamily="34" charset="0"/>
                <a:ea typeface="楷体_GB2312" pitchFamily="1" charset="-122"/>
                <a:sym typeface="Arial" panose="020B0604020202020204" pitchFamily="34" charset="0"/>
              </a:rPr>
              <a:t>许多需求用状态机的方式来描述，状态机的测试主要关注在测试状态转移的正确性上面</a:t>
            </a:r>
            <a:endParaRPr lang="zh-CN" altLang="en-US" sz="3400" b="1" dirty="0">
              <a:latin typeface="Arial" panose="020B0604020202020204" pitchFamily="34" charset="0"/>
              <a:ea typeface="楷体_GB2312" pitchFamily="1" charset="-122"/>
              <a:sym typeface="Arial" panose="020B0604020202020204" pitchFamily="34" charset="0"/>
            </a:endParaRPr>
          </a:p>
          <a:p>
            <a:pPr marL="609600" indent="-609600">
              <a:lnSpc>
                <a:spcPct val="110000"/>
              </a:lnSpc>
              <a:spcBef>
                <a:spcPct val="5000"/>
              </a:spcBef>
              <a:spcAft>
                <a:spcPct val="5000"/>
              </a:spcAft>
              <a:buClr>
                <a:schemeClr val="hlink"/>
              </a:buClr>
              <a:buFont typeface="Wingdings" panose="05000000000000000000" pitchFamily="2" charset="2"/>
              <a:buChar char="v"/>
            </a:pPr>
            <a:r>
              <a:rPr lang="zh-CN" altLang="en-US" sz="3400" b="1" dirty="0">
                <a:latin typeface="Arial" panose="020B0604020202020204" pitchFamily="34" charset="0"/>
                <a:ea typeface="楷体_GB2312" pitchFamily="1" charset="-122"/>
                <a:sym typeface="Arial" panose="020B0604020202020204" pitchFamily="34" charset="0"/>
              </a:rPr>
              <a:t>测试要点：</a:t>
            </a:r>
            <a:endParaRPr lang="zh-CN" altLang="en-US" sz="3400" b="1" dirty="0">
              <a:latin typeface="Arial" panose="020B0604020202020204" pitchFamily="34" charset="0"/>
              <a:ea typeface="楷体_GB2312" pitchFamily="1" charset="-122"/>
              <a:sym typeface="Arial" panose="020B0604020202020204" pitchFamily="34" charset="0"/>
            </a:endParaRPr>
          </a:p>
          <a:p>
            <a:pPr marL="609600" indent="-609600">
              <a:lnSpc>
                <a:spcPct val="110000"/>
              </a:lnSpc>
              <a:spcBef>
                <a:spcPct val="5000"/>
              </a:spcBef>
              <a:spcAft>
                <a:spcPct val="5000"/>
              </a:spcAft>
              <a:buClr>
                <a:schemeClr val="hlink"/>
              </a:buClr>
              <a:buFont typeface="Wingdings" panose="05000000000000000000" pitchFamily="2" charset="2"/>
              <a:buAutoNum type="circleNumDbPlain"/>
            </a:pPr>
            <a:r>
              <a:rPr lang="zh-CN" altLang="en-US" sz="3400" b="1" dirty="0">
                <a:latin typeface="Arial" panose="020B0604020202020204" pitchFamily="34" charset="0"/>
                <a:ea typeface="楷体_GB2312" pitchFamily="1" charset="-122"/>
                <a:sym typeface="Arial" panose="020B0604020202020204" pitchFamily="34" charset="0"/>
              </a:rPr>
              <a:t>设计测试用例以覆盖所有状态</a:t>
            </a:r>
            <a:endParaRPr lang="zh-CN" altLang="en-US" sz="3400" b="1" dirty="0">
              <a:latin typeface="Arial" panose="020B0604020202020204" pitchFamily="34" charset="0"/>
              <a:ea typeface="楷体_GB2312" pitchFamily="1" charset="-122"/>
              <a:sym typeface="Arial" panose="020B0604020202020204" pitchFamily="34" charset="0"/>
            </a:endParaRPr>
          </a:p>
          <a:p>
            <a:pPr marL="609600" indent="-609600">
              <a:lnSpc>
                <a:spcPct val="110000"/>
              </a:lnSpc>
              <a:spcBef>
                <a:spcPct val="5000"/>
              </a:spcBef>
              <a:spcAft>
                <a:spcPct val="5000"/>
              </a:spcAft>
              <a:buClr>
                <a:schemeClr val="hlink"/>
              </a:buClr>
              <a:buFont typeface="Wingdings" panose="05000000000000000000" pitchFamily="2" charset="2"/>
              <a:buAutoNum type="circleNumDbPlain"/>
            </a:pPr>
            <a:r>
              <a:rPr lang="zh-CN" altLang="en-US" sz="3400" b="1" dirty="0">
                <a:latin typeface="Arial" panose="020B0604020202020204" pitchFamily="34" charset="0"/>
                <a:ea typeface="楷体_GB2312" pitchFamily="1" charset="-122"/>
                <a:sym typeface="Arial" panose="020B0604020202020204" pitchFamily="34" charset="0"/>
              </a:rPr>
              <a:t>设计测试用例以覆盖所有状态转换</a:t>
            </a:r>
            <a:endParaRPr lang="zh-CN" altLang="en-US" sz="3400" b="1" dirty="0">
              <a:latin typeface="Arial" panose="020B0604020202020204" pitchFamily="34" charset="0"/>
              <a:ea typeface="楷体_GB2312" pitchFamily="1" charset="-122"/>
              <a:sym typeface="Arial" panose="020B0604020202020204" pitchFamily="34" charset="0"/>
            </a:endParaRPr>
          </a:p>
          <a:p>
            <a:pPr marL="609600" indent="-609600">
              <a:lnSpc>
                <a:spcPct val="110000"/>
              </a:lnSpc>
              <a:spcBef>
                <a:spcPct val="5000"/>
              </a:spcBef>
              <a:spcAft>
                <a:spcPct val="5000"/>
              </a:spcAft>
              <a:buClr>
                <a:schemeClr val="hlink"/>
              </a:buClr>
              <a:buFont typeface="Wingdings" panose="05000000000000000000" pitchFamily="2" charset="2"/>
              <a:buAutoNum type="circleNumDbPlain"/>
            </a:pPr>
            <a:r>
              <a:rPr lang="zh-CN" altLang="en-US" sz="3400" b="1" dirty="0">
                <a:latin typeface="Arial" panose="020B0604020202020204" pitchFamily="34" charset="0"/>
                <a:ea typeface="楷体_GB2312" pitchFamily="1" charset="-122"/>
                <a:sym typeface="Arial" panose="020B0604020202020204" pitchFamily="34" charset="0"/>
              </a:rPr>
              <a:t>设计测试用例以覆盖所有触发事件</a:t>
            </a:r>
            <a:endParaRPr lang="zh-CN" altLang="en-US" sz="3400" b="1" dirty="0">
              <a:latin typeface="Arial" panose="020B0604020202020204" pitchFamily="34" charset="0"/>
              <a:ea typeface="楷体_GB2312" pitchFamily="1"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3971">
                                            <p:txEl>
                                              <p:charRg st="12" end="51"/>
                                            </p:txEl>
                                          </p:spTgt>
                                        </p:tgtEl>
                                        <p:attrNameLst>
                                          <p:attrName>style.visibility</p:attrName>
                                        </p:attrNameLst>
                                      </p:cBhvr>
                                      <p:to>
                                        <p:strVal val="visible"/>
                                      </p:to>
                                    </p:set>
                                    <p:animEffect transition="in" filter="blinds(horizontal)">
                                      <p:cBhvr>
                                        <p:cTn id="7" dur="500"/>
                                        <p:tgtEl>
                                          <p:spTgt spid="83971">
                                            <p:txEl>
                                              <p:charRg st="12" end="5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3971">
                                            <p:txEl>
                                              <p:charRg st="51" end="57"/>
                                            </p:txEl>
                                          </p:spTgt>
                                        </p:tgtEl>
                                        <p:attrNameLst>
                                          <p:attrName>style.visibility</p:attrName>
                                        </p:attrNameLst>
                                      </p:cBhvr>
                                      <p:to>
                                        <p:strVal val="visible"/>
                                      </p:to>
                                    </p:set>
                                    <p:animEffect transition="in" filter="blinds(horizontal)">
                                      <p:cBhvr>
                                        <p:cTn id="12" dur="500"/>
                                        <p:tgtEl>
                                          <p:spTgt spid="83971">
                                            <p:txEl>
                                              <p:charRg st="51" end="5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3971">
                                            <p:txEl>
                                              <p:charRg st="57" end="71"/>
                                            </p:txEl>
                                          </p:spTgt>
                                        </p:tgtEl>
                                        <p:attrNameLst>
                                          <p:attrName>style.visibility</p:attrName>
                                        </p:attrNameLst>
                                      </p:cBhvr>
                                      <p:to>
                                        <p:strVal val="visible"/>
                                      </p:to>
                                    </p:set>
                                    <p:animEffect transition="in" filter="blinds(horizontal)">
                                      <p:cBhvr>
                                        <p:cTn id="17" dur="500"/>
                                        <p:tgtEl>
                                          <p:spTgt spid="83971">
                                            <p:txEl>
                                              <p:charRg st="57" end="7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3971">
                                            <p:txEl>
                                              <p:charRg st="71" end="87"/>
                                            </p:txEl>
                                          </p:spTgt>
                                        </p:tgtEl>
                                        <p:attrNameLst>
                                          <p:attrName>style.visibility</p:attrName>
                                        </p:attrNameLst>
                                      </p:cBhvr>
                                      <p:to>
                                        <p:strVal val="visible"/>
                                      </p:to>
                                    </p:set>
                                    <p:animEffect transition="in" filter="blinds(horizontal)">
                                      <p:cBhvr>
                                        <p:cTn id="22" dur="500"/>
                                        <p:tgtEl>
                                          <p:spTgt spid="83971">
                                            <p:txEl>
                                              <p:charRg st="71" end="8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3971">
                                            <p:txEl>
                                              <p:charRg st="87" end="103"/>
                                            </p:txEl>
                                          </p:spTgt>
                                        </p:tgtEl>
                                        <p:attrNameLst>
                                          <p:attrName>style.visibility</p:attrName>
                                        </p:attrNameLst>
                                      </p:cBhvr>
                                      <p:to>
                                        <p:strVal val="visible"/>
                                      </p:to>
                                    </p:set>
                                    <p:animEffect transition="in" filter="blinds(horizontal)">
                                      <p:cBhvr>
                                        <p:cTn id="27" dur="500"/>
                                        <p:tgtEl>
                                          <p:spTgt spid="83971">
                                            <p:txEl>
                                              <p:charRg st="87" end="10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矩形 84993"/>
          <p:cNvSpPr>
            <a:spLocks noRot="1"/>
          </p:cNvSpPr>
          <p:nvPr/>
        </p:nvSpPr>
        <p:spPr>
          <a:xfrm>
            <a:off x="250825" y="188913"/>
            <a:ext cx="8540750" cy="1143000"/>
          </a:xfrm>
          <a:prstGeom prst="rect">
            <a:avLst/>
          </a:prstGeom>
          <a:noFill/>
          <a:ln w="9525">
            <a:noFill/>
          </a:ln>
        </p:spPr>
        <p:txBody>
          <a:bodyPr anchor="ctr"/>
          <a:p>
            <a:r>
              <a:rPr lang="zh-CN" altLang="en-US" sz="4400" b="1" dirty="0">
                <a:solidFill>
                  <a:schemeClr val="tx2"/>
                </a:solidFill>
                <a:latin typeface="Arial" panose="020B0604020202020204" pitchFamily="34" charset="0"/>
                <a:ea typeface="楷体_GB2312" pitchFamily="1" charset="-122"/>
              </a:rPr>
              <a:t>2.6 其他黑盒测试方法</a:t>
            </a:r>
            <a:endParaRPr lang="zh-CN" altLang="en-US" sz="4400" b="1" dirty="0">
              <a:solidFill>
                <a:schemeClr val="tx2"/>
              </a:solidFill>
              <a:latin typeface="Arial" panose="020B0604020202020204" pitchFamily="34" charset="0"/>
              <a:ea typeface="楷体_GB2312" pitchFamily="1" charset="-122"/>
            </a:endParaRPr>
          </a:p>
        </p:txBody>
      </p:sp>
      <p:sp>
        <p:nvSpPr>
          <p:cNvPr id="84995" name="矩形 84994"/>
          <p:cNvSpPr>
            <a:spLocks noRot="1"/>
          </p:cNvSpPr>
          <p:nvPr/>
        </p:nvSpPr>
        <p:spPr>
          <a:xfrm>
            <a:off x="323850" y="1054100"/>
            <a:ext cx="8281988" cy="5400675"/>
          </a:xfrm>
          <a:prstGeom prst="rect">
            <a:avLst/>
          </a:prstGeom>
          <a:noFill/>
          <a:ln w="9525">
            <a:noFill/>
          </a:ln>
        </p:spPr>
        <p:txBody>
          <a:bodyPr anchor="t"/>
          <a:p>
            <a:pPr marL="609600" indent="-609600">
              <a:lnSpc>
                <a:spcPct val="110000"/>
              </a:lnSpc>
              <a:spcBef>
                <a:spcPct val="5000"/>
              </a:spcBef>
              <a:spcAft>
                <a:spcPct val="5000"/>
              </a:spcAft>
              <a:buClr>
                <a:schemeClr val="hlink"/>
              </a:buClr>
              <a:buSzPct val="70000"/>
              <a:buFont typeface="Wingdings" panose="05000000000000000000" pitchFamily="2" charset="2"/>
              <a:buNone/>
            </a:pPr>
            <a:r>
              <a:rPr lang="zh-CN" altLang="en-US" sz="4000" b="1" dirty="0">
                <a:solidFill>
                  <a:srgbClr val="FF3300"/>
                </a:solidFill>
                <a:latin typeface="Arial" panose="020B0604020202020204" pitchFamily="34" charset="0"/>
                <a:ea typeface="华文行楷" panose="02010800040101010101" pitchFamily="2" charset="-122"/>
              </a:rPr>
              <a:t>2. 状态转换法</a:t>
            </a:r>
            <a:r>
              <a:rPr lang="zh-CN" altLang="en-US" sz="4000" b="1" dirty="0">
                <a:solidFill>
                  <a:srgbClr val="FF3300"/>
                </a:solidFill>
                <a:latin typeface="Times New Roman" panose="02020603050405020304" pitchFamily="2" charset="0"/>
                <a:ea typeface="华文行楷" panose="02010800040101010101" pitchFamily="2" charset="-122"/>
              </a:rPr>
              <a:t>—</a:t>
            </a:r>
            <a:r>
              <a:rPr lang="zh-CN" altLang="en-US" sz="4000" b="1" dirty="0">
                <a:solidFill>
                  <a:srgbClr val="FF3300"/>
                </a:solidFill>
                <a:latin typeface="Arial" panose="020B0604020202020204" pitchFamily="34" charset="0"/>
                <a:ea typeface="华文行楷" panose="02010800040101010101" pitchFamily="2" charset="-122"/>
              </a:rPr>
              <a:t>设计步骤</a:t>
            </a:r>
            <a:endParaRPr lang="zh-CN" altLang="en-US" sz="3400" b="1" dirty="0">
              <a:latin typeface="Arial" panose="020B0604020202020204" pitchFamily="34" charset="0"/>
              <a:ea typeface="楷体_GB2312" pitchFamily="1" charset="-122"/>
              <a:sym typeface="Arial" panose="020B0604020202020204" pitchFamily="34" charset="0"/>
            </a:endParaRPr>
          </a:p>
          <a:p>
            <a:pPr marL="609600" indent="-609600">
              <a:lnSpc>
                <a:spcPct val="110000"/>
              </a:lnSpc>
              <a:spcBef>
                <a:spcPct val="5000"/>
              </a:spcBef>
              <a:spcAft>
                <a:spcPct val="5000"/>
              </a:spcAft>
              <a:buClr>
                <a:schemeClr val="hlink"/>
              </a:buClr>
              <a:buFont typeface="Wingdings" panose="05000000000000000000" pitchFamily="2" charset="2"/>
              <a:buAutoNum type="circleNumDbPlain"/>
            </a:pPr>
            <a:r>
              <a:rPr lang="zh-CN" altLang="en-US" sz="3600" b="1" dirty="0">
                <a:latin typeface="Arial" panose="020B0604020202020204" pitchFamily="34" charset="0"/>
                <a:ea typeface="楷体_GB2312" pitchFamily="1" charset="-122"/>
                <a:sym typeface="Arial" panose="020B0604020202020204" pitchFamily="34" charset="0"/>
              </a:rPr>
              <a:t>根据需求提取全部状态</a:t>
            </a:r>
            <a:endParaRPr lang="zh-CN" altLang="en-US" sz="3600" b="1" dirty="0">
              <a:latin typeface="Arial" panose="020B0604020202020204" pitchFamily="34" charset="0"/>
              <a:ea typeface="楷体_GB2312" pitchFamily="1" charset="-122"/>
              <a:sym typeface="Arial" panose="020B0604020202020204" pitchFamily="34" charset="0"/>
            </a:endParaRPr>
          </a:p>
          <a:p>
            <a:pPr marL="609600" indent="-609600">
              <a:lnSpc>
                <a:spcPct val="110000"/>
              </a:lnSpc>
              <a:spcBef>
                <a:spcPct val="5000"/>
              </a:spcBef>
              <a:spcAft>
                <a:spcPct val="5000"/>
              </a:spcAft>
              <a:buClr>
                <a:schemeClr val="hlink"/>
              </a:buClr>
              <a:buFont typeface="Wingdings" panose="05000000000000000000" pitchFamily="2" charset="2"/>
              <a:buAutoNum type="circleNumDbPlain"/>
            </a:pPr>
            <a:r>
              <a:rPr lang="zh-CN" altLang="en-US" sz="3600" b="1" dirty="0">
                <a:latin typeface="Arial" panose="020B0604020202020204" pitchFamily="34" charset="0"/>
                <a:ea typeface="楷体_GB2312" pitchFamily="1" charset="-122"/>
                <a:sym typeface="Arial" panose="020B0604020202020204" pitchFamily="34" charset="0"/>
              </a:rPr>
              <a:t>绘制状态转换图</a:t>
            </a:r>
            <a:endParaRPr lang="zh-CN" altLang="en-US" sz="3600" b="1" dirty="0">
              <a:latin typeface="Arial" panose="020B0604020202020204" pitchFamily="34" charset="0"/>
              <a:ea typeface="楷体_GB2312" pitchFamily="1" charset="-122"/>
              <a:sym typeface="Arial" panose="020B0604020202020204" pitchFamily="34" charset="0"/>
            </a:endParaRPr>
          </a:p>
          <a:p>
            <a:pPr marL="609600" indent="-609600">
              <a:lnSpc>
                <a:spcPct val="110000"/>
              </a:lnSpc>
              <a:spcBef>
                <a:spcPct val="5000"/>
              </a:spcBef>
              <a:spcAft>
                <a:spcPct val="5000"/>
              </a:spcAft>
              <a:buClr>
                <a:schemeClr val="hlink"/>
              </a:buClr>
              <a:buFont typeface="Wingdings" panose="05000000000000000000" pitchFamily="2" charset="2"/>
              <a:buAutoNum type="circleNumDbPlain"/>
            </a:pPr>
            <a:r>
              <a:rPr lang="zh-CN" altLang="en-US" sz="3600" b="1" dirty="0">
                <a:latin typeface="Arial" panose="020B0604020202020204" pitchFamily="34" charset="0"/>
                <a:ea typeface="楷体_GB2312" pitchFamily="1" charset="-122"/>
                <a:sym typeface="Arial" panose="020B0604020202020204" pitchFamily="34" charset="0"/>
              </a:rPr>
              <a:t>根据状态迁移图推导测试路径（状态迁移树）</a:t>
            </a:r>
            <a:endParaRPr lang="zh-CN" altLang="en-US" sz="3600" b="1" dirty="0">
              <a:latin typeface="Arial" panose="020B0604020202020204" pitchFamily="34" charset="0"/>
              <a:ea typeface="楷体_GB2312" pitchFamily="1" charset="-122"/>
              <a:sym typeface="Arial" panose="020B0604020202020204" pitchFamily="34" charset="0"/>
            </a:endParaRPr>
          </a:p>
          <a:p>
            <a:pPr marL="609600" indent="-609600">
              <a:lnSpc>
                <a:spcPct val="110000"/>
              </a:lnSpc>
              <a:spcBef>
                <a:spcPct val="5000"/>
              </a:spcBef>
              <a:spcAft>
                <a:spcPct val="5000"/>
              </a:spcAft>
              <a:buClr>
                <a:schemeClr val="hlink"/>
              </a:buClr>
              <a:buFont typeface="Wingdings" panose="05000000000000000000" pitchFamily="2" charset="2"/>
              <a:buAutoNum type="circleNumDbPlain"/>
            </a:pPr>
            <a:r>
              <a:rPr lang="zh-CN" altLang="en-US" sz="3600" b="1" dirty="0">
                <a:latin typeface="Arial" panose="020B0604020202020204" pitchFamily="34" charset="0"/>
                <a:ea typeface="楷体_GB2312" pitchFamily="1" charset="-122"/>
                <a:sym typeface="Arial" panose="020B0604020202020204" pitchFamily="34" charset="0"/>
              </a:rPr>
              <a:t>选取测试数据，构造测试用例</a:t>
            </a:r>
            <a:endParaRPr lang="zh-CN" altLang="en-US" sz="3600" b="1" dirty="0">
              <a:latin typeface="Arial" panose="020B0604020202020204" pitchFamily="34" charset="0"/>
              <a:ea typeface="楷体_GB2312" pitchFamily="1"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4995">
                                            <p:txEl>
                                              <p:charRg st="14" end="25"/>
                                            </p:txEl>
                                          </p:spTgt>
                                        </p:tgtEl>
                                        <p:attrNameLst>
                                          <p:attrName>style.visibility</p:attrName>
                                        </p:attrNameLst>
                                      </p:cBhvr>
                                      <p:to>
                                        <p:strVal val="visible"/>
                                      </p:to>
                                    </p:set>
                                    <p:animEffect transition="in" filter="blinds(horizontal)">
                                      <p:cBhvr>
                                        <p:cTn id="7" dur="500"/>
                                        <p:tgtEl>
                                          <p:spTgt spid="84995">
                                            <p:txEl>
                                              <p:charRg st="14" end="2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4995">
                                            <p:txEl>
                                              <p:charRg st="25" end="33"/>
                                            </p:txEl>
                                          </p:spTgt>
                                        </p:tgtEl>
                                        <p:attrNameLst>
                                          <p:attrName>style.visibility</p:attrName>
                                        </p:attrNameLst>
                                      </p:cBhvr>
                                      <p:to>
                                        <p:strVal val="visible"/>
                                      </p:to>
                                    </p:set>
                                    <p:animEffect transition="in" filter="blinds(horizontal)">
                                      <p:cBhvr>
                                        <p:cTn id="12" dur="500"/>
                                        <p:tgtEl>
                                          <p:spTgt spid="84995">
                                            <p:txEl>
                                              <p:charRg st="25" end="3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4995">
                                            <p:txEl>
                                              <p:charRg st="33" end="54"/>
                                            </p:txEl>
                                          </p:spTgt>
                                        </p:tgtEl>
                                        <p:attrNameLst>
                                          <p:attrName>style.visibility</p:attrName>
                                        </p:attrNameLst>
                                      </p:cBhvr>
                                      <p:to>
                                        <p:strVal val="visible"/>
                                      </p:to>
                                    </p:set>
                                    <p:animEffect transition="in" filter="blinds(horizontal)">
                                      <p:cBhvr>
                                        <p:cTn id="17" dur="500"/>
                                        <p:tgtEl>
                                          <p:spTgt spid="84995">
                                            <p:txEl>
                                              <p:charRg st="33" end="5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4995">
                                            <p:txEl>
                                              <p:charRg st="54" end="68"/>
                                            </p:txEl>
                                          </p:spTgt>
                                        </p:tgtEl>
                                        <p:attrNameLst>
                                          <p:attrName>style.visibility</p:attrName>
                                        </p:attrNameLst>
                                      </p:cBhvr>
                                      <p:to>
                                        <p:strVal val="visible"/>
                                      </p:to>
                                    </p:set>
                                    <p:animEffect transition="in" filter="blinds(horizontal)">
                                      <p:cBhvr>
                                        <p:cTn id="22" dur="500"/>
                                        <p:tgtEl>
                                          <p:spTgt spid="84995">
                                            <p:txEl>
                                              <p:charRg st="54" end="6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矩形 86017"/>
          <p:cNvSpPr>
            <a:spLocks noRot="1"/>
          </p:cNvSpPr>
          <p:nvPr/>
        </p:nvSpPr>
        <p:spPr>
          <a:xfrm>
            <a:off x="250825" y="188913"/>
            <a:ext cx="8540750" cy="1143000"/>
          </a:xfrm>
          <a:prstGeom prst="rect">
            <a:avLst/>
          </a:prstGeom>
          <a:noFill/>
          <a:ln w="9525">
            <a:noFill/>
          </a:ln>
        </p:spPr>
        <p:txBody>
          <a:bodyPr anchor="ctr"/>
          <a:p>
            <a:r>
              <a:rPr lang="zh-CN" altLang="en-US" sz="4400" b="1" dirty="0">
                <a:solidFill>
                  <a:schemeClr val="tx2"/>
                </a:solidFill>
                <a:latin typeface="Arial" panose="020B0604020202020204" pitchFamily="34" charset="0"/>
                <a:ea typeface="楷体_GB2312" pitchFamily="1" charset="-122"/>
              </a:rPr>
              <a:t>2.6 其他黑盒测试方法</a:t>
            </a:r>
            <a:endParaRPr lang="zh-CN" altLang="en-US" sz="4400" b="1" dirty="0">
              <a:solidFill>
                <a:schemeClr val="tx2"/>
              </a:solidFill>
              <a:latin typeface="Arial" panose="020B0604020202020204" pitchFamily="34" charset="0"/>
              <a:ea typeface="楷体_GB2312" pitchFamily="1" charset="-122"/>
            </a:endParaRPr>
          </a:p>
        </p:txBody>
      </p:sp>
      <p:sp>
        <p:nvSpPr>
          <p:cNvPr id="44034" name="矩形 86018"/>
          <p:cNvSpPr>
            <a:spLocks noRot="1"/>
          </p:cNvSpPr>
          <p:nvPr/>
        </p:nvSpPr>
        <p:spPr>
          <a:xfrm>
            <a:off x="247650" y="1057275"/>
            <a:ext cx="8774113" cy="5400675"/>
          </a:xfrm>
          <a:prstGeom prst="rect">
            <a:avLst/>
          </a:prstGeom>
          <a:noFill/>
          <a:ln w="9525">
            <a:noFill/>
          </a:ln>
        </p:spPr>
        <p:txBody>
          <a:bodyPr anchor="t"/>
          <a:p>
            <a:pPr marL="609600" indent="-609600">
              <a:lnSpc>
                <a:spcPct val="110000"/>
              </a:lnSpc>
              <a:spcBef>
                <a:spcPct val="5000"/>
              </a:spcBef>
              <a:spcAft>
                <a:spcPct val="5000"/>
              </a:spcAft>
              <a:buClr>
                <a:schemeClr val="hlink"/>
              </a:buClr>
              <a:buSzPct val="70000"/>
              <a:buFont typeface="Wingdings" panose="05000000000000000000" pitchFamily="2" charset="2"/>
              <a:buNone/>
            </a:pPr>
            <a:r>
              <a:rPr lang="zh-CN" altLang="en-US" sz="4000" b="1" dirty="0">
                <a:solidFill>
                  <a:srgbClr val="FF3300"/>
                </a:solidFill>
                <a:latin typeface="Arial" panose="020B0604020202020204" pitchFamily="34" charset="0"/>
                <a:ea typeface="华文行楷" panose="02010800040101010101" pitchFamily="2" charset="-122"/>
              </a:rPr>
              <a:t>2. 状态转换法</a:t>
            </a:r>
            <a:r>
              <a:rPr lang="zh-CN" altLang="en-US" sz="4000" b="1" dirty="0">
                <a:solidFill>
                  <a:srgbClr val="FF3300"/>
                </a:solidFill>
                <a:latin typeface="Times New Roman" panose="02020603050405020304" pitchFamily="2" charset="0"/>
                <a:ea typeface="华文行楷" panose="02010800040101010101" pitchFamily="2" charset="-122"/>
              </a:rPr>
              <a:t>—</a:t>
            </a:r>
            <a:r>
              <a:rPr lang="zh-CN" altLang="en-US" sz="4000" b="1" dirty="0">
                <a:solidFill>
                  <a:srgbClr val="FF3300"/>
                </a:solidFill>
                <a:latin typeface="Arial" panose="020B0604020202020204" pitchFamily="34" charset="0"/>
                <a:ea typeface="华文行楷" panose="02010800040101010101" pitchFamily="2" charset="-122"/>
              </a:rPr>
              <a:t>示例</a:t>
            </a:r>
            <a:endParaRPr lang="zh-CN" altLang="en-US" sz="4000" b="1" dirty="0">
              <a:solidFill>
                <a:srgbClr val="FF3300"/>
              </a:solidFill>
              <a:latin typeface="Arial" panose="020B0604020202020204" pitchFamily="34" charset="0"/>
              <a:ea typeface="华文行楷" panose="02010800040101010101" pitchFamily="2" charset="-122"/>
            </a:endParaRPr>
          </a:p>
          <a:p>
            <a:pPr marL="609600" indent="-609600">
              <a:lnSpc>
                <a:spcPct val="110000"/>
              </a:lnSpc>
              <a:spcBef>
                <a:spcPct val="5000"/>
              </a:spcBef>
              <a:spcAft>
                <a:spcPct val="5000"/>
              </a:spcAft>
              <a:buClr>
                <a:schemeClr val="hlink"/>
              </a:buClr>
              <a:buFont typeface="Wingdings" panose="05000000000000000000" pitchFamily="2" charset="2"/>
              <a:buAutoNum type="circleNumDbPlain"/>
            </a:pPr>
            <a:r>
              <a:rPr lang="zh-CN" altLang="en-US" sz="3000" b="1" dirty="0">
                <a:latin typeface="Arial" panose="020B0604020202020204" pitchFamily="34" charset="0"/>
                <a:ea typeface="华文新魏" panose="02010800040101010101" pitchFamily="2" charset="-122"/>
                <a:sym typeface="Arial" panose="020B0604020202020204" pitchFamily="34" charset="0"/>
              </a:rPr>
              <a:t>测试需求分析</a:t>
            </a:r>
            <a:endParaRPr lang="zh-CN" altLang="en-US" sz="3000" b="1" dirty="0">
              <a:latin typeface="Arial" panose="020B0604020202020204" pitchFamily="34" charset="0"/>
              <a:ea typeface="华文新魏" panose="02010800040101010101" pitchFamily="2" charset="-122"/>
              <a:sym typeface="Arial" panose="020B0604020202020204" pitchFamily="34" charset="0"/>
            </a:endParaRPr>
          </a:p>
          <a:p>
            <a:pPr marL="609600" indent="-609600">
              <a:lnSpc>
                <a:spcPct val="110000"/>
              </a:lnSpc>
              <a:spcBef>
                <a:spcPct val="5000"/>
              </a:spcBef>
              <a:spcAft>
                <a:spcPct val="5000"/>
              </a:spcAft>
              <a:buClr>
                <a:schemeClr val="hlink"/>
              </a:buClr>
              <a:buFont typeface="Wingdings" panose="05000000000000000000" pitchFamily="2" charset="2"/>
              <a:buChar char="v"/>
            </a:pPr>
            <a:r>
              <a:rPr lang="zh-CN" altLang="en-US" sz="2800" b="1" dirty="0">
                <a:latin typeface="Arial" panose="020B0604020202020204" pitchFamily="34" charset="0"/>
                <a:ea typeface="楷体_GB2312" pitchFamily="1" charset="-122"/>
                <a:sym typeface="Arial" panose="020B0604020202020204" pitchFamily="34" charset="0"/>
              </a:rPr>
              <a:t>客户向航空公司打电话预订机票。此时，机票从“</a:t>
            </a:r>
            <a:r>
              <a:rPr lang="zh-CN" altLang="en-US" sz="2800" b="1" dirty="0">
                <a:solidFill>
                  <a:schemeClr val="hlink"/>
                </a:solidFill>
                <a:latin typeface="Arial" panose="020B0604020202020204" pitchFamily="34" charset="0"/>
                <a:ea typeface="楷体_GB2312" pitchFamily="1" charset="-122"/>
                <a:sym typeface="Arial" panose="020B0604020202020204" pitchFamily="34" charset="0"/>
              </a:rPr>
              <a:t>未预订</a:t>
            </a:r>
            <a:r>
              <a:rPr lang="zh-CN" altLang="en-US" sz="2800" b="1" dirty="0">
                <a:latin typeface="Arial" panose="020B0604020202020204" pitchFamily="34" charset="0"/>
                <a:ea typeface="楷体_GB2312" pitchFamily="1" charset="-122"/>
                <a:sym typeface="Arial" panose="020B0604020202020204" pitchFamily="34" charset="0"/>
              </a:rPr>
              <a:t>”状态进入</a:t>
            </a:r>
            <a:r>
              <a:rPr lang="zh-CN" altLang="en-US" sz="2800" b="1" dirty="0">
                <a:latin typeface="Times New Roman" panose="02020603050405020304" pitchFamily="2" charset="0"/>
                <a:ea typeface="楷体_GB2312" pitchFamily="1" charset="-122"/>
                <a:sym typeface="Arial" panose="020B0604020202020204" pitchFamily="34" charset="0"/>
              </a:rPr>
              <a:t>“</a:t>
            </a:r>
            <a:r>
              <a:rPr lang="zh-CN" altLang="en-US" sz="2800" b="1" dirty="0">
                <a:solidFill>
                  <a:schemeClr val="hlink"/>
                </a:solidFill>
                <a:latin typeface="Arial" panose="020B0604020202020204" pitchFamily="34" charset="0"/>
                <a:ea typeface="楷体_GB2312" pitchFamily="1" charset="-122"/>
                <a:sym typeface="Arial" panose="020B0604020202020204" pitchFamily="34" charset="0"/>
              </a:rPr>
              <a:t>完成预订</a:t>
            </a:r>
            <a:r>
              <a:rPr lang="zh-CN" altLang="en-US" sz="2800" b="1" dirty="0">
                <a:latin typeface="Times New Roman" panose="02020603050405020304" pitchFamily="2" charset="0"/>
                <a:ea typeface="楷体_GB2312" pitchFamily="1" charset="-122"/>
                <a:sym typeface="Arial" panose="020B0604020202020204" pitchFamily="34" charset="0"/>
              </a:rPr>
              <a:t>”</a:t>
            </a:r>
            <a:r>
              <a:rPr lang="zh-CN" altLang="en-US" sz="2800" b="1" dirty="0">
                <a:latin typeface="Arial" panose="020B0604020202020204" pitchFamily="34" charset="0"/>
                <a:ea typeface="楷体_GB2312" pitchFamily="1" charset="-122"/>
                <a:sym typeface="Arial" panose="020B0604020202020204" pitchFamily="34" charset="0"/>
              </a:rPr>
              <a:t>状态</a:t>
            </a:r>
            <a:endParaRPr lang="zh-CN" altLang="en-US" sz="2800" b="1" dirty="0">
              <a:latin typeface="Arial" panose="020B0604020202020204" pitchFamily="34" charset="0"/>
              <a:ea typeface="楷体_GB2312" pitchFamily="1" charset="-122"/>
              <a:sym typeface="Arial" panose="020B0604020202020204" pitchFamily="34" charset="0"/>
            </a:endParaRPr>
          </a:p>
          <a:p>
            <a:pPr marL="609600" indent="-609600">
              <a:lnSpc>
                <a:spcPct val="110000"/>
              </a:lnSpc>
              <a:spcBef>
                <a:spcPct val="5000"/>
              </a:spcBef>
              <a:spcAft>
                <a:spcPct val="5000"/>
              </a:spcAft>
              <a:buClr>
                <a:schemeClr val="hlink"/>
              </a:buClr>
              <a:buFont typeface="Wingdings" panose="05000000000000000000" pitchFamily="2" charset="2"/>
              <a:buChar char="v"/>
            </a:pPr>
            <a:r>
              <a:rPr lang="zh-CN" altLang="en-US" sz="2800" b="1" dirty="0">
                <a:latin typeface="Arial" panose="020B0604020202020204" pitchFamily="34" charset="0"/>
                <a:ea typeface="楷体_GB2312" pitchFamily="1" charset="-122"/>
                <a:sym typeface="Arial" panose="020B0604020202020204" pitchFamily="34" charset="0"/>
              </a:rPr>
              <a:t>顾客支付了机票款项后，机票变为</a:t>
            </a:r>
            <a:r>
              <a:rPr lang="zh-CN" altLang="en-US" sz="2800" b="1" dirty="0">
                <a:latin typeface="Times New Roman" panose="02020603050405020304" pitchFamily="2" charset="0"/>
                <a:ea typeface="楷体_GB2312" pitchFamily="1" charset="-122"/>
                <a:sym typeface="Arial" panose="020B0604020202020204" pitchFamily="34" charset="0"/>
              </a:rPr>
              <a:t>“</a:t>
            </a:r>
            <a:r>
              <a:rPr lang="zh-CN" altLang="en-US" sz="2800" b="1" dirty="0">
                <a:solidFill>
                  <a:schemeClr val="hlink"/>
                </a:solidFill>
                <a:latin typeface="Arial" panose="020B0604020202020204" pitchFamily="34" charset="0"/>
                <a:ea typeface="楷体_GB2312" pitchFamily="1" charset="-122"/>
                <a:sym typeface="Arial" panose="020B0604020202020204" pitchFamily="34" charset="0"/>
              </a:rPr>
              <a:t>已支付</a:t>
            </a:r>
            <a:r>
              <a:rPr lang="zh-CN" altLang="en-US" sz="2800" b="1" dirty="0">
                <a:latin typeface="Times New Roman" panose="02020603050405020304" pitchFamily="2" charset="0"/>
                <a:ea typeface="楷体_GB2312" pitchFamily="1" charset="-122"/>
                <a:sym typeface="Arial" panose="020B0604020202020204" pitchFamily="34" charset="0"/>
              </a:rPr>
              <a:t>”</a:t>
            </a:r>
            <a:r>
              <a:rPr lang="zh-CN" altLang="en-US" sz="2800" b="1" dirty="0">
                <a:latin typeface="Arial" panose="020B0604020202020204" pitchFamily="34" charset="0"/>
                <a:ea typeface="楷体_GB2312" pitchFamily="1" charset="-122"/>
                <a:sym typeface="Arial" panose="020B0604020202020204" pitchFamily="34" charset="0"/>
              </a:rPr>
              <a:t>状态</a:t>
            </a:r>
            <a:endParaRPr lang="zh-CN" altLang="en-US" sz="2800" b="1" dirty="0">
              <a:latin typeface="Arial" panose="020B0604020202020204" pitchFamily="34" charset="0"/>
              <a:ea typeface="楷体_GB2312" pitchFamily="1" charset="-122"/>
              <a:sym typeface="Arial" panose="020B0604020202020204" pitchFamily="34" charset="0"/>
            </a:endParaRPr>
          </a:p>
          <a:p>
            <a:pPr marL="609600" indent="-609600">
              <a:lnSpc>
                <a:spcPct val="110000"/>
              </a:lnSpc>
              <a:spcBef>
                <a:spcPct val="5000"/>
              </a:spcBef>
              <a:spcAft>
                <a:spcPct val="5000"/>
              </a:spcAft>
              <a:buClr>
                <a:schemeClr val="hlink"/>
              </a:buClr>
              <a:buFont typeface="Wingdings" panose="05000000000000000000" pitchFamily="2" charset="2"/>
              <a:buChar char="v"/>
            </a:pPr>
            <a:r>
              <a:rPr lang="zh-CN" altLang="en-US" sz="2800" b="1" dirty="0">
                <a:latin typeface="Arial" panose="020B0604020202020204" pitchFamily="34" charset="0"/>
                <a:ea typeface="楷体_GB2312" pitchFamily="1" charset="-122"/>
                <a:sym typeface="Arial" panose="020B0604020202020204" pitchFamily="34" charset="0"/>
              </a:rPr>
              <a:t>客户当天到达机场并使用身份证换领登机牌后，机票变为</a:t>
            </a:r>
            <a:r>
              <a:rPr lang="zh-CN" altLang="en-US" sz="2800" b="1" dirty="0">
                <a:latin typeface="Times New Roman" panose="02020603050405020304" pitchFamily="2" charset="0"/>
                <a:ea typeface="楷体_GB2312" pitchFamily="1" charset="-122"/>
                <a:sym typeface="Arial" panose="020B0604020202020204" pitchFamily="34" charset="0"/>
              </a:rPr>
              <a:t>“</a:t>
            </a:r>
            <a:r>
              <a:rPr lang="zh-CN" altLang="en-US" sz="2800" b="1" dirty="0">
                <a:solidFill>
                  <a:schemeClr val="hlink"/>
                </a:solidFill>
                <a:latin typeface="Arial" panose="020B0604020202020204" pitchFamily="34" charset="0"/>
                <a:ea typeface="楷体_GB2312" pitchFamily="1" charset="-122"/>
                <a:sym typeface="Arial" panose="020B0604020202020204" pitchFamily="34" charset="0"/>
              </a:rPr>
              <a:t>已出票</a:t>
            </a:r>
            <a:r>
              <a:rPr lang="zh-CN" altLang="en-US" sz="2800" b="1" dirty="0">
                <a:latin typeface="Times New Roman" panose="02020603050405020304" pitchFamily="2" charset="0"/>
                <a:ea typeface="楷体_GB2312" pitchFamily="1" charset="-122"/>
                <a:sym typeface="Arial" panose="020B0604020202020204" pitchFamily="34" charset="0"/>
              </a:rPr>
              <a:t>”</a:t>
            </a:r>
            <a:r>
              <a:rPr lang="zh-CN" altLang="en-US" sz="2800" b="1" dirty="0">
                <a:latin typeface="Arial" panose="020B0604020202020204" pitchFamily="34" charset="0"/>
                <a:ea typeface="楷体_GB2312" pitchFamily="1" charset="-122"/>
                <a:sym typeface="Arial" panose="020B0604020202020204" pitchFamily="34" charset="0"/>
              </a:rPr>
              <a:t>状态；</a:t>
            </a:r>
            <a:endParaRPr lang="zh-CN" altLang="en-US" sz="2800" b="1" dirty="0">
              <a:latin typeface="Arial" panose="020B0604020202020204" pitchFamily="34" charset="0"/>
              <a:ea typeface="楷体_GB2312" pitchFamily="1" charset="-122"/>
              <a:sym typeface="Arial" panose="020B0604020202020204" pitchFamily="34" charset="0"/>
            </a:endParaRPr>
          </a:p>
          <a:p>
            <a:pPr marL="609600" indent="-609600">
              <a:lnSpc>
                <a:spcPct val="110000"/>
              </a:lnSpc>
              <a:spcBef>
                <a:spcPct val="5000"/>
              </a:spcBef>
              <a:spcAft>
                <a:spcPct val="5000"/>
              </a:spcAft>
              <a:buClr>
                <a:schemeClr val="hlink"/>
              </a:buClr>
              <a:buFont typeface="Wingdings" panose="05000000000000000000" pitchFamily="2" charset="2"/>
              <a:buChar char="v"/>
            </a:pPr>
            <a:r>
              <a:rPr lang="zh-CN" altLang="en-US" sz="2800" b="1" dirty="0">
                <a:latin typeface="Arial" panose="020B0604020202020204" pitchFamily="34" charset="0"/>
                <a:ea typeface="楷体_GB2312" pitchFamily="1" charset="-122"/>
                <a:sym typeface="Arial" panose="020B0604020202020204" pitchFamily="34" charset="0"/>
              </a:rPr>
              <a:t>检票登机后，机票变为</a:t>
            </a:r>
            <a:r>
              <a:rPr lang="zh-CN" altLang="en-US" sz="2800" b="1" dirty="0">
                <a:latin typeface="Times New Roman" panose="02020603050405020304" pitchFamily="2" charset="0"/>
                <a:ea typeface="楷体_GB2312" pitchFamily="1" charset="-122"/>
                <a:sym typeface="Arial" panose="020B0604020202020204" pitchFamily="34" charset="0"/>
              </a:rPr>
              <a:t>“</a:t>
            </a:r>
            <a:r>
              <a:rPr lang="zh-CN" altLang="en-US" sz="2800" b="1" dirty="0">
                <a:solidFill>
                  <a:schemeClr val="hlink"/>
                </a:solidFill>
                <a:latin typeface="Arial" panose="020B0604020202020204" pitchFamily="34" charset="0"/>
                <a:ea typeface="楷体_GB2312" pitchFamily="1" charset="-122"/>
                <a:sym typeface="Arial" panose="020B0604020202020204" pitchFamily="34" charset="0"/>
              </a:rPr>
              <a:t>已使用</a:t>
            </a:r>
            <a:r>
              <a:rPr lang="zh-CN" altLang="en-US" sz="2800" b="1" dirty="0">
                <a:latin typeface="Times New Roman" panose="02020603050405020304" pitchFamily="2" charset="0"/>
                <a:ea typeface="楷体_GB2312" pitchFamily="1" charset="-122"/>
                <a:sym typeface="Arial" panose="020B0604020202020204" pitchFamily="34" charset="0"/>
              </a:rPr>
              <a:t>”</a:t>
            </a:r>
            <a:r>
              <a:rPr lang="zh-CN" altLang="en-US" sz="2800" b="1" dirty="0">
                <a:latin typeface="Arial" panose="020B0604020202020204" pitchFamily="34" charset="0"/>
                <a:ea typeface="楷体_GB2312" pitchFamily="1" charset="-122"/>
                <a:sym typeface="Arial" panose="020B0604020202020204" pitchFamily="34" charset="0"/>
              </a:rPr>
              <a:t>状态</a:t>
            </a:r>
            <a:endParaRPr lang="zh-CN" altLang="en-US" sz="2800" b="1" dirty="0">
              <a:latin typeface="Arial" panose="020B0604020202020204" pitchFamily="34" charset="0"/>
              <a:ea typeface="楷体_GB2312" pitchFamily="1" charset="-122"/>
              <a:sym typeface="Arial" panose="020B0604020202020204" pitchFamily="34" charset="0"/>
            </a:endParaRPr>
          </a:p>
          <a:p>
            <a:pPr marL="609600" indent="-609600">
              <a:lnSpc>
                <a:spcPct val="110000"/>
              </a:lnSpc>
              <a:spcBef>
                <a:spcPct val="5000"/>
              </a:spcBef>
              <a:spcAft>
                <a:spcPct val="5000"/>
              </a:spcAft>
              <a:buClr>
                <a:schemeClr val="hlink"/>
              </a:buClr>
              <a:buFont typeface="Wingdings" panose="05000000000000000000" pitchFamily="2" charset="2"/>
              <a:buChar char="v"/>
            </a:pPr>
            <a:r>
              <a:rPr lang="zh-CN" altLang="en-US" sz="2800" b="1" dirty="0">
                <a:latin typeface="Arial" panose="020B0604020202020204" pitchFamily="34" charset="0"/>
                <a:ea typeface="楷体_GB2312" pitchFamily="1" charset="-122"/>
                <a:sym typeface="Arial" panose="020B0604020202020204" pitchFamily="34" charset="0"/>
              </a:rPr>
              <a:t>在登机前，可以取消自己的订票信息，若已支付机票费用，则可以退回票款。取消后，订票信息处于</a:t>
            </a:r>
            <a:r>
              <a:rPr lang="zh-CN" altLang="en-US" sz="2800" b="1" dirty="0">
                <a:latin typeface="Times New Roman" panose="02020603050405020304" pitchFamily="2" charset="0"/>
                <a:ea typeface="楷体_GB2312" pitchFamily="1" charset="-122"/>
                <a:sym typeface="Arial" panose="020B0604020202020204" pitchFamily="34" charset="0"/>
              </a:rPr>
              <a:t>“</a:t>
            </a:r>
            <a:r>
              <a:rPr lang="zh-CN" altLang="en-US" sz="2800" b="1" dirty="0">
                <a:solidFill>
                  <a:schemeClr val="hlink"/>
                </a:solidFill>
                <a:latin typeface="Arial" panose="020B0604020202020204" pitchFamily="34" charset="0"/>
                <a:ea typeface="楷体_GB2312" pitchFamily="1" charset="-122"/>
                <a:sym typeface="Arial" panose="020B0604020202020204" pitchFamily="34" charset="0"/>
              </a:rPr>
              <a:t>已取消</a:t>
            </a:r>
            <a:r>
              <a:rPr lang="zh-CN" altLang="en-US" sz="2800" b="1" dirty="0">
                <a:latin typeface="Times New Roman" panose="02020603050405020304" pitchFamily="2" charset="0"/>
                <a:ea typeface="楷体_GB2312" pitchFamily="1" charset="-122"/>
                <a:sym typeface="Arial" panose="020B0604020202020204" pitchFamily="34" charset="0"/>
              </a:rPr>
              <a:t>”</a:t>
            </a:r>
            <a:r>
              <a:rPr lang="zh-CN" altLang="en-US" sz="2800" b="1" dirty="0">
                <a:latin typeface="Arial" panose="020B0604020202020204" pitchFamily="34" charset="0"/>
                <a:ea typeface="楷体_GB2312" pitchFamily="1" charset="-122"/>
                <a:sym typeface="Arial" panose="020B0604020202020204" pitchFamily="34" charset="0"/>
              </a:rPr>
              <a:t>状态</a:t>
            </a:r>
            <a:endParaRPr lang="zh-CN" altLang="en-US" sz="2800" b="1" dirty="0">
              <a:latin typeface="Arial" panose="020B0604020202020204" pitchFamily="34" charset="0"/>
              <a:ea typeface="楷体_GB2312" pitchFamily="1" charset="-122"/>
              <a:sym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矩形 87041"/>
          <p:cNvSpPr>
            <a:spLocks noRot="1"/>
          </p:cNvSpPr>
          <p:nvPr/>
        </p:nvSpPr>
        <p:spPr>
          <a:xfrm>
            <a:off x="250825" y="188913"/>
            <a:ext cx="8540750" cy="1143000"/>
          </a:xfrm>
          <a:prstGeom prst="rect">
            <a:avLst/>
          </a:prstGeom>
          <a:noFill/>
          <a:ln w="9525">
            <a:noFill/>
          </a:ln>
        </p:spPr>
        <p:txBody>
          <a:bodyPr anchor="ctr"/>
          <a:p>
            <a:r>
              <a:rPr lang="en-US" altLang="zh-CN" sz="4400" b="1" dirty="0">
                <a:solidFill>
                  <a:schemeClr val="tx2"/>
                </a:solidFill>
                <a:latin typeface="Arial" panose="020B0604020202020204" pitchFamily="34" charset="0"/>
                <a:ea typeface="楷体_GB2312" pitchFamily="1" charset="-122"/>
              </a:rPr>
              <a:t>2.6 </a:t>
            </a:r>
            <a:r>
              <a:rPr lang="zh-CN" altLang="en-US" sz="4400" b="1" dirty="0">
                <a:solidFill>
                  <a:schemeClr val="tx2"/>
                </a:solidFill>
                <a:latin typeface="Arial" panose="020B0604020202020204" pitchFamily="34" charset="0"/>
                <a:ea typeface="楷体_GB2312" pitchFamily="1" charset="-122"/>
              </a:rPr>
              <a:t>其他黑盒测试方法</a:t>
            </a:r>
            <a:endParaRPr lang="zh-CN" altLang="en-US" sz="4400" b="1" dirty="0">
              <a:solidFill>
                <a:schemeClr val="tx2"/>
              </a:solidFill>
              <a:latin typeface="Arial" panose="020B0604020202020204" pitchFamily="34" charset="0"/>
              <a:ea typeface="楷体_GB2312" pitchFamily="1" charset="-122"/>
            </a:endParaRPr>
          </a:p>
        </p:txBody>
      </p:sp>
      <p:sp>
        <p:nvSpPr>
          <p:cNvPr id="45058" name="矩形 87042"/>
          <p:cNvSpPr>
            <a:spLocks noRot="1"/>
          </p:cNvSpPr>
          <p:nvPr/>
        </p:nvSpPr>
        <p:spPr>
          <a:xfrm>
            <a:off x="323850" y="1054100"/>
            <a:ext cx="8281988" cy="5400675"/>
          </a:xfrm>
          <a:prstGeom prst="rect">
            <a:avLst/>
          </a:prstGeom>
          <a:noFill/>
          <a:ln w="9525">
            <a:noFill/>
          </a:ln>
        </p:spPr>
        <p:txBody>
          <a:bodyPr anchor="t"/>
          <a:p>
            <a:pPr marL="609600" indent="-609600">
              <a:lnSpc>
                <a:spcPct val="110000"/>
              </a:lnSpc>
              <a:spcBef>
                <a:spcPct val="5000"/>
              </a:spcBef>
              <a:spcAft>
                <a:spcPct val="5000"/>
              </a:spcAft>
              <a:buClr>
                <a:schemeClr val="hlink"/>
              </a:buClr>
              <a:buSzPct val="70000"/>
              <a:buFont typeface="Wingdings" panose="05000000000000000000" pitchFamily="2" charset="2"/>
              <a:buNone/>
            </a:pPr>
            <a:r>
              <a:rPr lang="zh-CN" altLang="en-US" sz="4000" b="1" dirty="0">
                <a:solidFill>
                  <a:srgbClr val="FF3300"/>
                </a:solidFill>
                <a:latin typeface="Arial" panose="020B0604020202020204" pitchFamily="34" charset="0"/>
                <a:ea typeface="华文行楷" panose="02010800040101010101" pitchFamily="2" charset="-122"/>
              </a:rPr>
              <a:t>2. 状态转换法</a:t>
            </a:r>
            <a:r>
              <a:rPr lang="zh-CN" altLang="en-US" sz="4000" b="1" dirty="0">
                <a:solidFill>
                  <a:srgbClr val="FF3300"/>
                </a:solidFill>
                <a:latin typeface="Times New Roman" panose="02020603050405020304" pitchFamily="2" charset="0"/>
                <a:ea typeface="华文行楷" panose="02010800040101010101" pitchFamily="2" charset="-122"/>
              </a:rPr>
              <a:t>—</a:t>
            </a:r>
            <a:r>
              <a:rPr lang="zh-CN" altLang="en-US" sz="4000" b="1" dirty="0">
                <a:solidFill>
                  <a:srgbClr val="FF3300"/>
                </a:solidFill>
                <a:latin typeface="Arial" panose="020B0604020202020204" pitchFamily="34" charset="0"/>
                <a:ea typeface="华文行楷" panose="02010800040101010101" pitchFamily="2" charset="-122"/>
              </a:rPr>
              <a:t>示例</a:t>
            </a:r>
            <a:endParaRPr lang="zh-CN" altLang="en-US" sz="4000" b="1" dirty="0">
              <a:solidFill>
                <a:srgbClr val="FF3300"/>
              </a:solidFill>
              <a:latin typeface="Arial" panose="020B0604020202020204" pitchFamily="34" charset="0"/>
              <a:ea typeface="华文行楷" panose="02010800040101010101" pitchFamily="2" charset="-122"/>
            </a:endParaRPr>
          </a:p>
          <a:p>
            <a:pPr marL="609600" indent="-609600">
              <a:lnSpc>
                <a:spcPct val="110000"/>
              </a:lnSpc>
              <a:spcBef>
                <a:spcPct val="5000"/>
              </a:spcBef>
              <a:spcAft>
                <a:spcPct val="5000"/>
              </a:spcAft>
              <a:buClr>
                <a:schemeClr val="hlink"/>
              </a:buClr>
              <a:buFont typeface="Wingdings" panose="05000000000000000000" pitchFamily="2" charset="2"/>
              <a:buAutoNum type="circleNumDbPlain" startAt="2"/>
            </a:pPr>
            <a:r>
              <a:rPr lang="zh-CN" altLang="en-US" sz="3400" b="1" dirty="0">
                <a:latin typeface="Arial" panose="020B0604020202020204" pitchFamily="34" charset="0"/>
                <a:ea typeface="华文新魏" panose="02010800040101010101" pitchFamily="2" charset="-122"/>
                <a:sym typeface="Arial" panose="020B0604020202020204" pitchFamily="34" charset="0"/>
              </a:rPr>
              <a:t>绘制状态转换图</a:t>
            </a:r>
            <a:endParaRPr lang="zh-CN" altLang="en-US" sz="3400" b="1" dirty="0">
              <a:latin typeface="Arial" panose="020B0604020202020204" pitchFamily="34" charset="0"/>
              <a:ea typeface="华文新魏" panose="02010800040101010101" pitchFamily="2" charset="-122"/>
              <a:sym typeface="Arial" panose="020B0604020202020204" pitchFamily="34" charset="0"/>
            </a:endParaRPr>
          </a:p>
        </p:txBody>
      </p:sp>
      <p:pic>
        <p:nvPicPr>
          <p:cNvPr id="45059" name="图片 2"/>
          <p:cNvPicPr>
            <a:picLocks noChangeAspect="1"/>
          </p:cNvPicPr>
          <p:nvPr/>
        </p:nvPicPr>
        <p:blipFill>
          <a:blip r:embed="rId1"/>
          <a:stretch>
            <a:fillRect/>
          </a:stretch>
        </p:blipFill>
        <p:spPr>
          <a:xfrm>
            <a:off x="395288" y="2420938"/>
            <a:ext cx="8501062" cy="3554412"/>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矩形 88065"/>
          <p:cNvSpPr>
            <a:spLocks noRot="1"/>
          </p:cNvSpPr>
          <p:nvPr/>
        </p:nvSpPr>
        <p:spPr>
          <a:xfrm>
            <a:off x="250825" y="188913"/>
            <a:ext cx="8540750" cy="1143000"/>
          </a:xfrm>
          <a:prstGeom prst="rect">
            <a:avLst/>
          </a:prstGeom>
          <a:noFill/>
          <a:ln w="9525">
            <a:noFill/>
          </a:ln>
        </p:spPr>
        <p:txBody>
          <a:bodyPr anchor="ctr"/>
          <a:p>
            <a:r>
              <a:rPr lang="en-US" altLang="zh-CN" sz="4400" b="1" dirty="0">
                <a:solidFill>
                  <a:schemeClr val="tx2"/>
                </a:solidFill>
                <a:latin typeface="Arial" panose="020B0604020202020204" pitchFamily="34" charset="0"/>
                <a:ea typeface="楷体_GB2312" pitchFamily="1" charset="-122"/>
              </a:rPr>
              <a:t>2.6 </a:t>
            </a:r>
            <a:r>
              <a:rPr lang="zh-CN" altLang="en-US" sz="4400" b="1" dirty="0">
                <a:solidFill>
                  <a:schemeClr val="tx2"/>
                </a:solidFill>
                <a:latin typeface="Arial" panose="020B0604020202020204" pitchFamily="34" charset="0"/>
                <a:ea typeface="楷体_GB2312" pitchFamily="1" charset="-122"/>
              </a:rPr>
              <a:t>其他黑盒测试方法</a:t>
            </a:r>
            <a:endParaRPr lang="zh-CN" altLang="en-US" sz="4400" b="1" dirty="0">
              <a:solidFill>
                <a:schemeClr val="tx2"/>
              </a:solidFill>
              <a:latin typeface="Arial" panose="020B0604020202020204" pitchFamily="34" charset="0"/>
              <a:ea typeface="楷体_GB2312" pitchFamily="1" charset="-122"/>
            </a:endParaRPr>
          </a:p>
        </p:txBody>
      </p:sp>
      <p:sp>
        <p:nvSpPr>
          <p:cNvPr id="46082" name="矩形 88066"/>
          <p:cNvSpPr>
            <a:spLocks noRot="1"/>
          </p:cNvSpPr>
          <p:nvPr/>
        </p:nvSpPr>
        <p:spPr>
          <a:xfrm>
            <a:off x="323850" y="1054100"/>
            <a:ext cx="8281988" cy="5400675"/>
          </a:xfrm>
          <a:prstGeom prst="rect">
            <a:avLst/>
          </a:prstGeom>
          <a:noFill/>
          <a:ln w="9525">
            <a:noFill/>
          </a:ln>
        </p:spPr>
        <p:txBody>
          <a:bodyPr anchor="t"/>
          <a:p>
            <a:pPr marL="609600" indent="-609600">
              <a:lnSpc>
                <a:spcPct val="110000"/>
              </a:lnSpc>
              <a:spcBef>
                <a:spcPct val="5000"/>
              </a:spcBef>
              <a:spcAft>
                <a:spcPct val="5000"/>
              </a:spcAft>
              <a:buClr>
                <a:schemeClr val="hlink"/>
              </a:buClr>
              <a:buSzPct val="70000"/>
              <a:buFont typeface="Wingdings" panose="05000000000000000000" pitchFamily="2" charset="2"/>
              <a:buNone/>
            </a:pPr>
            <a:r>
              <a:rPr lang="zh-CN" altLang="en-US" sz="4000" b="1" dirty="0">
                <a:solidFill>
                  <a:srgbClr val="FF3300"/>
                </a:solidFill>
                <a:latin typeface="Arial" panose="020B0604020202020204" pitchFamily="34" charset="0"/>
                <a:ea typeface="华文行楷" panose="02010800040101010101" pitchFamily="2" charset="-122"/>
              </a:rPr>
              <a:t>2. 状态转换法</a:t>
            </a:r>
            <a:r>
              <a:rPr lang="zh-CN" altLang="en-US" sz="4000" b="1" dirty="0">
                <a:solidFill>
                  <a:srgbClr val="FF3300"/>
                </a:solidFill>
                <a:latin typeface="Times New Roman" panose="02020603050405020304" pitchFamily="2" charset="0"/>
                <a:ea typeface="华文行楷" panose="02010800040101010101" pitchFamily="2" charset="-122"/>
              </a:rPr>
              <a:t>—</a:t>
            </a:r>
            <a:r>
              <a:rPr lang="zh-CN" altLang="en-US" sz="4000" b="1" dirty="0">
                <a:solidFill>
                  <a:srgbClr val="FF3300"/>
                </a:solidFill>
                <a:latin typeface="Arial" panose="020B0604020202020204" pitchFamily="34" charset="0"/>
                <a:ea typeface="华文行楷" panose="02010800040101010101" pitchFamily="2" charset="-122"/>
              </a:rPr>
              <a:t>示例</a:t>
            </a:r>
            <a:endParaRPr lang="zh-CN" altLang="en-US" sz="4000" b="1" dirty="0">
              <a:solidFill>
                <a:srgbClr val="FF3300"/>
              </a:solidFill>
              <a:latin typeface="Arial" panose="020B0604020202020204" pitchFamily="34" charset="0"/>
              <a:ea typeface="华文行楷" panose="02010800040101010101" pitchFamily="2" charset="-122"/>
            </a:endParaRPr>
          </a:p>
          <a:p>
            <a:pPr marL="609600" indent="-609600">
              <a:lnSpc>
                <a:spcPct val="110000"/>
              </a:lnSpc>
              <a:spcBef>
                <a:spcPct val="5000"/>
              </a:spcBef>
              <a:spcAft>
                <a:spcPct val="5000"/>
              </a:spcAft>
              <a:buClr>
                <a:schemeClr val="hlink"/>
              </a:buClr>
              <a:buFont typeface="Wingdings" panose="05000000000000000000" pitchFamily="2" charset="2"/>
              <a:buAutoNum type="circleNumDbPlain" startAt="3"/>
            </a:pPr>
            <a:r>
              <a:rPr lang="zh-CN" altLang="en-US" sz="3400" b="1" dirty="0">
                <a:latin typeface="Arial" panose="020B0604020202020204" pitchFamily="34" charset="0"/>
                <a:ea typeface="华文新魏" panose="02010800040101010101" pitchFamily="2" charset="-122"/>
                <a:sym typeface="Arial" panose="020B0604020202020204" pitchFamily="34" charset="0"/>
              </a:rPr>
              <a:t>根据状态转换图推导测试路径</a:t>
            </a:r>
            <a:endParaRPr lang="zh-CN" altLang="en-US" sz="3200" b="1" dirty="0">
              <a:latin typeface="Arial" panose="020B0604020202020204" pitchFamily="34" charset="0"/>
              <a:ea typeface="楷体_GB2312" pitchFamily="1" charset="-122"/>
            </a:endParaRPr>
          </a:p>
        </p:txBody>
      </p:sp>
      <p:sp>
        <p:nvSpPr>
          <p:cNvPr id="88068" name="文本框 88067"/>
          <p:cNvSpPr txBox="1"/>
          <p:nvPr/>
        </p:nvSpPr>
        <p:spPr>
          <a:xfrm>
            <a:off x="682625" y="3462338"/>
            <a:ext cx="3241675" cy="2981325"/>
          </a:xfrm>
          <a:prstGeom prst="rect">
            <a:avLst/>
          </a:prstGeom>
          <a:noFill/>
          <a:ln w="9525" cap="flat" cmpd="sng">
            <a:solidFill>
              <a:schemeClr val="hlink"/>
            </a:solidFill>
            <a:prstDash val="solid"/>
            <a:miter/>
            <a:headEnd type="none" w="med" len="med"/>
            <a:tailEnd type="none" w="med" len="med"/>
          </a:ln>
        </p:spPr>
        <p:txBody>
          <a:bodyPr anchor="t">
            <a:spAutoFit/>
          </a:bodyPr>
          <a:p>
            <a:pPr>
              <a:lnSpc>
                <a:spcPct val="110000"/>
              </a:lnSpc>
              <a:spcBef>
                <a:spcPct val="5000"/>
              </a:spcBef>
              <a:spcAft>
                <a:spcPct val="5000"/>
              </a:spcAft>
            </a:pPr>
            <a:r>
              <a:rPr lang="zh-CN" altLang="en-US" sz="3200" b="1" dirty="0">
                <a:latin typeface="Arial" panose="020B0604020202020204" pitchFamily="34" charset="0"/>
                <a:ea typeface="楷体_GB2312" pitchFamily="1" charset="-122"/>
              </a:rPr>
              <a:t>测试路径：</a:t>
            </a:r>
            <a:endParaRPr lang="zh-CN" altLang="en-US" sz="3200" b="1" dirty="0">
              <a:latin typeface="Arial" panose="020B0604020202020204" pitchFamily="34" charset="0"/>
              <a:ea typeface="楷体_GB2312" pitchFamily="1" charset="-122"/>
            </a:endParaRPr>
          </a:p>
          <a:p>
            <a:pPr>
              <a:lnSpc>
                <a:spcPct val="110000"/>
              </a:lnSpc>
              <a:spcBef>
                <a:spcPct val="5000"/>
              </a:spcBef>
              <a:spcAft>
                <a:spcPct val="5000"/>
              </a:spcAft>
            </a:pPr>
            <a:r>
              <a:rPr lang="zh-CN" altLang="en-US" sz="3200" b="1" dirty="0">
                <a:latin typeface="Arial" panose="020B0604020202020204" pitchFamily="34" charset="0"/>
                <a:ea typeface="楷体_GB2312" pitchFamily="1" charset="-122"/>
              </a:rPr>
              <a:t>① A-&gt;E</a:t>
            </a:r>
            <a:endParaRPr lang="zh-CN" altLang="en-US" sz="3200" b="1" dirty="0">
              <a:latin typeface="Arial" panose="020B0604020202020204" pitchFamily="34" charset="0"/>
              <a:ea typeface="楷体_GB2312" pitchFamily="1" charset="-122"/>
            </a:endParaRPr>
          </a:p>
          <a:p>
            <a:pPr>
              <a:lnSpc>
                <a:spcPct val="110000"/>
              </a:lnSpc>
              <a:spcBef>
                <a:spcPct val="5000"/>
              </a:spcBef>
              <a:spcAft>
                <a:spcPct val="5000"/>
              </a:spcAft>
            </a:pPr>
            <a:r>
              <a:rPr lang="zh-CN" altLang="en-US" sz="3200" b="1" dirty="0">
                <a:latin typeface="Arial" panose="020B0604020202020204" pitchFamily="34" charset="0"/>
                <a:ea typeface="楷体_GB2312" pitchFamily="1" charset="-122"/>
              </a:rPr>
              <a:t>② A-&gt;B-&gt;E</a:t>
            </a:r>
            <a:endParaRPr lang="zh-CN" altLang="en-US" sz="3200" b="1" dirty="0">
              <a:latin typeface="Arial" panose="020B0604020202020204" pitchFamily="34" charset="0"/>
              <a:ea typeface="楷体_GB2312" pitchFamily="1" charset="-122"/>
            </a:endParaRPr>
          </a:p>
          <a:p>
            <a:pPr>
              <a:lnSpc>
                <a:spcPct val="110000"/>
              </a:lnSpc>
              <a:spcBef>
                <a:spcPct val="5000"/>
              </a:spcBef>
              <a:spcAft>
                <a:spcPct val="5000"/>
              </a:spcAft>
            </a:pPr>
            <a:r>
              <a:rPr lang="zh-CN" altLang="en-US" sz="3200" b="1" dirty="0">
                <a:latin typeface="Arial" panose="020B0604020202020204" pitchFamily="34" charset="0"/>
                <a:ea typeface="楷体_GB2312" pitchFamily="1" charset="-122"/>
              </a:rPr>
              <a:t>③ A-&gt;B-&gt;C-&gt;E</a:t>
            </a:r>
            <a:endParaRPr lang="zh-CN" altLang="en-US" sz="3200" b="1" dirty="0">
              <a:latin typeface="Arial" panose="020B0604020202020204" pitchFamily="34" charset="0"/>
              <a:ea typeface="楷体_GB2312" pitchFamily="1" charset="-122"/>
            </a:endParaRPr>
          </a:p>
          <a:p>
            <a:pPr>
              <a:lnSpc>
                <a:spcPct val="110000"/>
              </a:lnSpc>
              <a:spcBef>
                <a:spcPct val="5000"/>
              </a:spcBef>
              <a:spcAft>
                <a:spcPct val="5000"/>
              </a:spcAft>
            </a:pPr>
            <a:r>
              <a:rPr lang="zh-CN" altLang="en-US" sz="3200" b="1" dirty="0">
                <a:latin typeface="Arial" panose="020B0604020202020204" pitchFamily="34" charset="0"/>
                <a:ea typeface="楷体_GB2312" pitchFamily="1" charset="-122"/>
              </a:rPr>
              <a:t>④ A-&gt;B-&gt;C-&gt;D</a:t>
            </a:r>
            <a:endParaRPr lang="zh-CN" altLang="en-US" sz="3200" b="1" dirty="0">
              <a:latin typeface="Arial" panose="020B0604020202020204" pitchFamily="34" charset="0"/>
              <a:ea typeface="楷体_GB2312" pitchFamily="1" charset="-122"/>
            </a:endParaRPr>
          </a:p>
        </p:txBody>
      </p:sp>
      <p:grpSp>
        <p:nvGrpSpPr>
          <p:cNvPr id="46084" name="组合 1"/>
          <p:cNvGrpSpPr/>
          <p:nvPr/>
        </p:nvGrpSpPr>
        <p:grpSpPr>
          <a:xfrm>
            <a:off x="827088" y="2495550"/>
            <a:ext cx="8255000" cy="3622675"/>
            <a:chOff x="827584" y="2495550"/>
            <a:chExt cx="8254504" cy="3622675"/>
          </a:xfrm>
        </p:grpSpPr>
        <p:grpSp>
          <p:nvGrpSpPr>
            <p:cNvPr id="46085" name="组合 88068"/>
            <p:cNvGrpSpPr/>
            <p:nvPr/>
          </p:nvGrpSpPr>
          <p:grpSpPr>
            <a:xfrm>
              <a:off x="3276600" y="2495550"/>
              <a:ext cx="5805488" cy="3622675"/>
              <a:chOff x="0" y="0"/>
              <a:chExt cx="9142" cy="5706"/>
            </a:xfrm>
          </p:grpSpPr>
          <p:pic>
            <p:nvPicPr>
              <p:cNvPr id="46086" name="图片 88069"/>
              <p:cNvPicPr>
                <a:picLocks noChangeAspect="1"/>
              </p:cNvPicPr>
              <p:nvPr/>
            </p:nvPicPr>
            <p:blipFill>
              <a:blip r:embed="rId1"/>
              <a:stretch>
                <a:fillRect/>
              </a:stretch>
            </p:blipFill>
            <p:spPr>
              <a:xfrm>
                <a:off x="0" y="0"/>
                <a:ext cx="9143" cy="5707"/>
              </a:xfrm>
              <a:prstGeom prst="rect">
                <a:avLst/>
              </a:prstGeom>
              <a:noFill/>
              <a:ln w="9525">
                <a:noFill/>
              </a:ln>
            </p:spPr>
          </p:pic>
          <p:sp>
            <p:nvSpPr>
              <p:cNvPr id="46087" name="流程图: 可选过程 88070"/>
              <p:cNvSpPr/>
              <p:nvPr/>
            </p:nvSpPr>
            <p:spPr>
              <a:xfrm>
                <a:off x="4541" y="226"/>
                <a:ext cx="1701" cy="793"/>
              </a:xfrm>
              <a:prstGeom prst="flowChartAlternateProcess">
                <a:avLst/>
              </a:prstGeom>
              <a:solidFill>
                <a:schemeClr val="bg1"/>
              </a:solidFill>
              <a:ln w="9525" cap="flat" cmpd="sng">
                <a:solidFill>
                  <a:schemeClr val="hlink"/>
                </a:solidFill>
                <a:prstDash val="solid"/>
                <a:miter/>
                <a:headEnd type="none" w="med" len="med"/>
                <a:tailEnd type="none" w="med" len="med"/>
              </a:ln>
            </p:spPr>
            <p:txBody>
              <a:bodyPr wrap="none" anchor="ctr"/>
              <a:p>
                <a:pPr algn="ctr"/>
                <a:r>
                  <a:rPr lang="zh-CN" altLang="en-US" sz="1500" dirty="0">
                    <a:solidFill>
                      <a:srgbClr val="000000"/>
                    </a:solidFill>
                    <a:latin typeface="Arial" panose="020B0604020202020204" pitchFamily="34" charset="0"/>
                    <a:ea typeface="宋体" panose="02010600030101010101" pitchFamily="2" charset="-122"/>
                  </a:rPr>
                  <a:t>已取消</a:t>
                </a:r>
                <a:endParaRPr lang="zh-CN" altLang="en-US" sz="1500" dirty="0">
                  <a:solidFill>
                    <a:srgbClr val="000000"/>
                  </a:solidFill>
                  <a:latin typeface="Arial" panose="020B0604020202020204" pitchFamily="34" charset="0"/>
                  <a:ea typeface="宋体" panose="02010600030101010101" pitchFamily="2" charset="-122"/>
                </a:endParaRPr>
              </a:p>
              <a:p>
                <a:pPr algn="ctr"/>
                <a:r>
                  <a:rPr lang="zh-CN" altLang="en-US" sz="1500" dirty="0">
                    <a:solidFill>
                      <a:srgbClr val="000000"/>
                    </a:solidFill>
                    <a:latin typeface="Arial" panose="020B0604020202020204" pitchFamily="34" charset="0"/>
                    <a:ea typeface="宋体" panose="02010600030101010101" pitchFamily="2" charset="-122"/>
                  </a:rPr>
                  <a:t>（E）</a:t>
                </a:r>
                <a:endParaRPr lang="zh-CN" altLang="en-US" sz="1500" dirty="0">
                  <a:solidFill>
                    <a:srgbClr val="000000"/>
                  </a:solidFill>
                  <a:latin typeface="Arial" panose="020B0604020202020204" pitchFamily="34" charset="0"/>
                  <a:ea typeface="宋体" panose="02010600030101010101" pitchFamily="2" charset="-122"/>
                </a:endParaRPr>
              </a:p>
            </p:txBody>
          </p:sp>
          <p:sp>
            <p:nvSpPr>
              <p:cNvPr id="46088" name="箭头 1043"/>
              <p:cNvSpPr/>
              <p:nvPr/>
            </p:nvSpPr>
            <p:spPr>
              <a:xfrm>
                <a:off x="2040" y="679"/>
                <a:ext cx="2495" cy="1"/>
              </a:xfrm>
              <a:prstGeom prst="line">
                <a:avLst/>
              </a:prstGeom>
              <a:ln w="9525" cap="flat" cmpd="sng">
                <a:solidFill>
                  <a:schemeClr val="hlink"/>
                </a:solidFill>
                <a:prstDash val="solid"/>
                <a:round/>
                <a:headEnd type="none" w="med" len="med"/>
                <a:tailEnd type="arrow" w="lg" len="lg"/>
              </a:ln>
            </p:spPr>
          </p:sp>
          <p:sp>
            <p:nvSpPr>
              <p:cNvPr id="46089" name="文本框 88072"/>
              <p:cNvSpPr txBox="1"/>
              <p:nvPr/>
            </p:nvSpPr>
            <p:spPr>
              <a:xfrm>
                <a:off x="2609" y="139"/>
                <a:ext cx="1587" cy="504"/>
              </a:xfrm>
              <a:prstGeom prst="rect">
                <a:avLst/>
              </a:prstGeom>
              <a:noFill/>
              <a:ln w="9525">
                <a:noFill/>
              </a:ln>
            </p:spPr>
            <p:txBody>
              <a:bodyPr anchor="t">
                <a:spAutoFit/>
              </a:bodyPr>
              <a:p>
                <a:r>
                  <a:rPr lang="zh-CN" altLang="en-US" sz="1500" dirty="0">
                    <a:solidFill>
                      <a:srgbClr val="000000"/>
                    </a:solidFill>
                    <a:latin typeface="Arial" panose="020B0604020202020204" pitchFamily="34" charset="0"/>
                    <a:ea typeface="宋体" panose="02010600030101010101" pitchFamily="2" charset="-122"/>
                  </a:rPr>
                  <a:t>客户取消</a:t>
                </a:r>
                <a:endParaRPr lang="zh-CN" altLang="en-US" sz="1500" dirty="0">
                  <a:solidFill>
                    <a:srgbClr val="000000"/>
                  </a:solidFill>
                  <a:latin typeface="Arial" panose="020B0604020202020204" pitchFamily="34" charset="0"/>
                  <a:ea typeface="宋体" panose="02010600030101010101" pitchFamily="2" charset="-122"/>
                </a:endParaRPr>
              </a:p>
            </p:txBody>
          </p:sp>
        </p:grpSp>
        <p:sp>
          <p:nvSpPr>
            <p:cNvPr id="46090" name="流程图: 可选过程 88070"/>
            <p:cNvSpPr/>
            <p:nvPr/>
          </p:nvSpPr>
          <p:spPr>
            <a:xfrm>
              <a:off x="827584" y="2620139"/>
              <a:ext cx="1080194" cy="503467"/>
            </a:xfrm>
            <a:prstGeom prst="flowChartAlternateProcess">
              <a:avLst/>
            </a:prstGeom>
            <a:solidFill>
              <a:schemeClr val="bg1"/>
            </a:solidFill>
            <a:ln w="9525" cap="flat" cmpd="sng">
              <a:solidFill>
                <a:schemeClr val="hlink"/>
              </a:solidFill>
              <a:prstDash val="solid"/>
              <a:miter/>
              <a:headEnd type="none" w="med" len="med"/>
              <a:tailEnd type="none" w="med" len="med"/>
            </a:ln>
          </p:spPr>
          <p:txBody>
            <a:bodyPr wrap="none" anchor="ctr"/>
            <a:p>
              <a:pPr algn="ctr"/>
              <a:r>
                <a:rPr lang="zh-CN" altLang="en-US" sz="1500" dirty="0">
                  <a:solidFill>
                    <a:srgbClr val="000000"/>
                  </a:solidFill>
                  <a:latin typeface="Arial" panose="020B0604020202020204" pitchFamily="34" charset="0"/>
                  <a:ea typeface="宋体" panose="02010600030101010101" pitchFamily="2" charset="-122"/>
                </a:rPr>
                <a:t>未预订</a:t>
              </a:r>
              <a:endParaRPr lang="en-US" altLang="zh-CN" sz="1500" dirty="0">
                <a:solidFill>
                  <a:srgbClr val="000000"/>
                </a:solidFill>
                <a:latin typeface="Arial" panose="020B0604020202020204" pitchFamily="34" charset="0"/>
                <a:ea typeface="宋体" panose="02010600030101010101" pitchFamily="2" charset="-122"/>
              </a:endParaRPr>
            </a:p>
          </p:txBody>
        </p:sp>
        <p:sp>
          <p:nvSpPr>
            <p:cNvPr id="46091" name="箭头 1043"/>
            <p:cNvSpPr/>
            <p:nvPr/>
          </p:nvSpPr>
          <p:spPr>
            <a:xfrm>
              <a:off x="1907704" y="2907743"/>
              <a:ext cx="1584412" cy="635"/>
            </a:xfrm>
            <a:prstGeom prst="line">
              <a:avLst/>
            </a:prstGeom>
            <a:ln w="9525" cap="flat" cmpd="sng">
              <a:solidFill>
                <a:schemeClr val="hlink"/>
              </a:solidFill>
              <a:prstDash val="solid"/>
              <a:round/>
              <a:headEnd type="none" w="med" len="med"/>
              <a:tailEnd type="arrow" w="lg" len="lg"/>
            </a:ln>
          </p:spPr>
        </p:sp>
        <p:sp>
          <p:nvSpPr>
            <p:cNvPr id="46092" name="文本框 88072"/>
            <p:cNvSpPr txBox="1"/>
            <p:nvPr/>
          </p:nvSpPr>
          <p:spPr>
            <a:xfrm>
              <a:off x="2051720" y="2564904"/>
              <a:ext cx="1440396" cy="323165"/>
            </a:xfrm>
            <a:prstGeom prst="rect">
              <a:avLst/>
            </a:prstGeom>
            <a:noFill/>
            <a:ln w="9525">
              <a:noFill/>
            </a:ln>
          </p:spPr>
          <p:txBody>
            <a:bodyPr anchor="t">
              <a:spAutoFit/>
            </a:bodyPr>
            <a:p>
              <a:r>
                <a:rPr lang="zh-CN" altLang="en-US" sz="1500" dirty="0">
                  <a:solidFill>
                    <a:srgbClr val="000000"/>
                  </a:solidFill>
                  <a:latin typeface="Arial" panose="020B0604020202020204" pitchFamily="34" charset="0"/>
                  <a:ea typeface="宋体" panose="02010600030101010101" pitchFamily="2" charset="-122"/>
                </a:rPr>
                <a:t>客户电话预订</a:t>
              </a:r>
              <a:endParaRPr lang="zh-CN" altLang="en-US" sz="1500" dirty="0">
                <a:solidFill>
                  <a:srgbClr val="000000"/>
                </a:solidFill>
                <a:latin typeface="Arial" panose="020B0604020202020204" pitchFamily="34" charset="0"/>
                <a:ea typeface="宋体" panose="02010600030101010101" pitchFamily="2" charset="-122"/>
              </a:endParaRPr>
            </a:p>
          </p:txBody>
        </p:sp>
      </p:grpSp>
      <p:sp>
        <p:nvSpPr>
          <p:cNvPr id="2" name="动作按钮: 前进或下一项 1">
            <a:hlinkClick r:id="rId2" action="ppaction://hlinksldjump"/>
          </p:cNvPr>
          <p:cNvSpPr/>
          <p:nvPr/>
        </p:nvSpPr>
        <p:spPr>
          <a:xfrm>
            <a:off x="8100060" y="6236970"/>
            <a:ext cx="504190" cy="28829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8068"/>
                                        </p:tgtEl>
                                        <p:attrNameLst>
                                          <p:attrName>style.visibility</p:attrName>
                                        </p:attrNameLst>
                                      </p:cBhvr>
                                      <p:to>
                                        <p:strVal val="visible"/>
                                      </p:to>
                                    </p:set>
                                    <p:anim calcmode="lin" valueType="num">
                                      <p:cBhvr>
                                        <p:cTn id="7" dur="500" fill="hold"/>
                                        <p:tgtEl>
                                          <p:spTgt spid="88068"/>
                                        </p:tgtEl>
                                        <p:attrNameLst>
                                          <p:attrName>ppt_x</p:attrName>
                                        </p:attrNameLst>
                                      </p:cBhvr>
                                      <p:tavLst>
                                        <p:tav tm="0">
                                          <p:val>
                                            <p:strVal val="#ppt_x"/>
                                          </p:val>
                                        </p:tav>
                                        <p:tav tm="100000">
                                          <p:val>
                                            <p:strVal val="#ppt_x"/>
                                          </p:val>
                                        </p:tav>
                                      </p:tavLst>
                                    </p:anim>
                                    <p:anim calcmode="lin" valueType="num">
                                      <p:cBhvr>
                                        <p:cTn id="8" dur="500" fill="hold"/>
                                        <p:tgtEl>
                                          <p:spTgt spid="880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标题 89089"/>
          <p:cNvSpPr>
            <a:spLocks noGrp="1" noRot="1"/>
          </p:cNvSpPr>
          <p:nvPr>
            <p:ph type="title"/>
          </p:nvPr>
        </p:nvSpPr>
        <p:spPr>
          <a:xfrm>
            <a:off x="250825" y="188913"/>
            <a:ext cx="8540750" cy="1143000"/>
          </a:xfrm>
        </p:spPr>
        <p:txBody>
          <a:bodyPr anchor="ctr"/>
          <a:p>
            <a:pPr algn="l"/>
            <a:r>
              <a:rPr lang="zh-CN" altLang="en-US" dirty="0"/>
              <a:t>2.6 其他黑盒测试方法</a:t>
            </a:r>
            <a:endParaRPr lang="zh-CN" altLang="en-US" dirty="0"/>
          </a:p>
        </p:txBody>
      </p:sp>
      <p:pic>
        <p:nvPicPr>
          <p:cNvPr id="89091" name="图片 89090"/>
          <p:cNvPicPr>
            <a:picLocks noChangeAspect="1"/>
          </p:cNvPicPr>
          <p:nvPr/>
        </p:nvPicPr>
        <p:blipFill>
          <a:blip r:embed="rId1"/>
          <a:stretch>
            <a:fillRect/>
          </a:stretch>
        </p:blipFill>
        <p:spPr>
          <a:xfrm>
            <a:off x="468313" y="1289050"/>
            <a:ext cx="8424862" cy="5380038"/>
          </a:xfrm>
          <a:prstGeom prst="rect">
            <a:avLst/>
          </a:prstGeom>
          <a:noFill/>
          <a:ln w="9525">
            <a:noFill/>
          </a:ln>
        </p:spPr>
      </p:pic>
      <p:sp>
        <p:nvSpPr>
          <p:cNvPr id="89092" name="矩形 89091"/>
          <p:cNvSpPr/>
          <p:nvPr/>
        </p:nvSpPr>
        <p:spPr>
          <a:xfrm>
            <a:off x="6950075" y="3284538"/>
            <a:ext cx="790575" cy="287337"/>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p>
            <a:pPr algn="ctr"/>
            <a:r>
              <a:rPr lang="zh-CN" altLang="en-US" sz="1600">
                <a:solidFill>
                  <a:srgbClr val="000000"/>
                </a:solidFill>
                <a:latin typeface="Arial" panose="020B0604020202020204" pitchFamily="34" charset="0"/>
                <a:ea typeface="宋体" panose="02010600030101010101" pitchFamily="2" charset="-122"/>
              </a:rPr>
              <a:t>发送成功</a:t>
            </a:r>
            <a:endParaRPr lang="zh-CN" altLang="en-US" sz="1600">
              <a:solidFill>
                <a:srgbClr val="000000"/>
              </a:solidFill>
              <a:latin typeface="Arial" panose="020B0604020202020204" pitchFamily="34" charset="0"/>
              <a:ea typeface="宋体" panose="02010600030101010101" pitchFamily="2" charset="-122"/>
            </a:endParaRPr>
          </a:p>
        </p:txBody>
      </p:sp>
      <p:sp>
        <p:nvSpPr>
          <p:cNvPr id="89093" name="矩形 89092"/>
          <p:cNvSpPr/>
          <p:nvPr/>
        </p:nvSpPr>
        <p:spPr>
          <a:xfrm>
            <a:off x="7742238" y="2565400"/>
            <a:ext cx="790575" cy="287338"/>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p>
            <a:pPr algn="ctr"/>
            <a:r>
              <a:rPr lang="zh-CN" altLang="en-US" sz="1600">
                <a:solidFill>
                  <a:srgbClr val="000000"/>
                </a:solidFill>
                <a:latin typeface="Arial" panose="020B0604020202020204" pitchFamily="34" charset="0"/>
                <a:ea typeface="宋体" panose="02010600030101010101" pitchFamily="2" charset="-122"/>
              </a:rPr>
              <a:t>发送失败</a:t>
            </a:r>
            <a:endParaRPr lang="zh-CN" altLang="en-US" sz="1600">
              <a:solidFill>
                <a:srgbClr val="0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9091"/>
                                        </p:tgtEl>
                                        <p:attrNameLst>
                                          <p:attrName>style.visibility</p:attrName>
                                        </p:attrNameLst>
                                      </p:cBhvr>
                                      <p:to>
                                        <p:strVal val="visible"/>
                                      </p:to>
                                    </p:set>
                                    <p:anim calcmode="lin" valueType="num">
                                      <p:cBhvr additive="base">
                                        <p:cTn id="7" dur="500" fill="hold"/>
                                        <p:tgtEl>
                                          <p:spTgt spid="89091"/>
                                        </p:tgtEl>
                                        <p:attrNameLst>
                                          <p:attrName>ppt_x</p:attrName>
                                        </p:attrNameLst>
                                      </p:cBhvr>
                                      <p:tavLst>
                                        <p:tav tm="0">
                                          <p:val>
                                            <p:strVal val="#ppt_x"/>
                                          </p:val>
                                        </p:tav>
                                        <p:tav tm="100000">
                                          <p:val>
                                            <p:strVal val="#ppt_x"/>
                                          </p:val>
                                        </p:tav>
                                      </p:tavLst>
                                    </p:anim>
                                    <p:anim calcmode="lin" valueType="num">
                                      <p:cBhvr additive="base">
                                        <p:cTn id="8" dur="500" fill="hold"/>
                                        <p:tgtEl>
                                          <p:spTgt spid="8909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9093"/>
                                        </p:tgtEl>
                                        <p:attrNameLst>
                                          <p:attrName>style.visibility</p:attrName>
                                        </p:attrNameLst>
                                      </p:cBhvr>
                                      <p:to>
                                        <p:strVal val="visible"/>
                                      </p:to>
                                    </p:set>
                                    <p:anim calcmode="lin" valueType="num">
                                      <p:cBhvr additive="base">
                                        <p:cTn id="11" dur="500" fill="hold"/>
                                        <p:tgtEl>
                                          <p:spTgt spid="89093"/>
                                        </p:tgtEl>
                                        <p:attrNameLst>
                                          <p:attrName>ppt_x</p:attrName>
                                        </p:attrNameLst>
                                      </p:cBhvr>
                                      <p:tavLst>
                                        <p:tav tm="0">
                                          <p:val>
                                            <p:strVal val="#ppt_x"/>
                                          </p:val>
                                        </p:tav>
                                        <p:tav tm="100000">
                                          <p:val>
                                            <p:strVal val="#ppt_x"/>
                                          </p:val>
                                        </p:tav>
                                      </p:tavLst>
                                    </p:anim>
                                    <p:anim calcmode="lin" valueType="num">
                                      <p:cBhvr additive="base">
                                        <p:cTn id="12" dur="500" fill="hold"/>
                                        <p:tgtEl>
                                          <p:spTgt spid="8909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9092"/>
                                        </p:tgtEl>
                                        <p:attrNameLst>
                                          <p:attrName>style.visibility</p:attrName>
                                        </p:attrNameLst>
                                      </p:cBhvr>
                                      <p:to>
                                        <p:strVal val="visible"/>
                                      </p:to>
                                    </p:set>
                                    <p:anim calcmode="lin" valueType="num">
                                      <p:cBhvr additive="base">
                                        <p:cTn id="15" dur="500" fill="hold"/>
                                        <p:tgtEl>
                                          <p:spTgt spid="89092"/>
                                        </p:tgtEl>
                                        <p:attrNameLst>
                                          <p:attrName>ppt_x</p:attrName>
                                        </p:attrNameLst>
                                      </p:cBhvr>
                                      <p:tavLst>
                                        <p:tav tm="0">
                                          <p:val>
                                            <p:strVal val="#ppt_x"/>
                                          </p:val>
                                        </p:tav>
                                        <p:tav tm="100000">
                                          <p:val>
                                            <p:strVal val="#ppt_x"/>
                                          </p:val>
                                        </p:tav>
                                      </p:tavLst>
                                    </p:anim>
                                    <p:anim calcmode="lin" valueType="num">
                                      <p:cBhvr additive="base">
                                        <p:cTn id="16" dur="500" fill="hold"/>
                                        <p:tgtEl>
                                          <p:spTgt spid="890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2" grpId="0" animBg="1"/>
      <p:bldP spid="8909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矩形 90113"/>
          <p:cNvSpPr>
            <a:spLocks noRot="1"/>
          </p:cNvSpPr>
          <p:nvPr/>
        </p:nvSpPr>
        <p:spPr>
          <a:xfrm>
            <a:off x="250825" y="188913"/>
            <a:ext cx="8540750" cy="1143000"/>
          </a:xfrm>
          <a:prstGeom prst="rect">
            <a:avLst/>
          </a:prstGeom>
          <a:noFill/>
          <a:ln w="9525">
            <a:noFill/>
          </a:ln>
        </p:spPr>
        <p:txBody>
          <a:bodyPr anchor="ctr"/>
          <a:p>
            <a:r>
              <a:rPr lang="zh-CN" altLang="en-US" sz="4400" b="1" dirty="0">
                <a:solidFill>
                  <a:schemeClr val="tx2"/>
                </a:solidFill>
                <a:latin typeface="Arial" panose="020B0604020202020204" pitchFamily="34" charset="0"/>
                <a:ea typeface="楷体_GB2312" pitchFamily="1" charset="-122"/>
              </a:rPr>
              <a:t>2.6 其他黑盒测试方法</a:t>
            </a:r>
            <a:endParaRPr lang="en-US" altLang="zh-CN" sz="4400" b="1" dirty="0">
              <a:solidFill>
                <a:schemeClr val="tx2"/>
              </a:solidFill>
              <a:latin typeface="Arial" panose="020B0604020202020204" pitchFamily="34" charset="0"/>
              <a:ea typeface="楷体_GB2312" pitchFamily="1" charset="-122"/>
            </a:endParaRPr>
          </a:p>
        </p:txBody>
      </p:sp>
      <p:sp>
        <p:nvSpPr>
          <p:cNvPr id="48130" name="矩形 90114"/>
          <p:cNvSpPr>
            <a:spLocks noRot="1"/>
          </p:cNvSpPr>
          <p:nvPr/>
        </p:nvSpPr>
        <p:spPr>
          <a:xfrm>
            <a:off x="323850" y="1054100"/>
            <a:ext cx="8281988" cy="5400675"/>
          </a:xfrm>
          <a:prstGeom prst="rect">
            <a:avLst/>
          </a:prstGeom>
          <a:noFill/>
          <a:ln w="9525">
            <a:noFill/>
          </a:ln>
        </p:spPr>
        <p:txBody>
          <a:bodyPr anchor="t"/>
          <a:p>
            <a:pPr marL="609600" indent="-609600">
              <a:lnSpc>
                <a:spcPct val="110000"/>
              </a:lnSpc>
              <a:spcBef>
                <a:spcPct val="5000"/>
              </a:spcBef>
              <a:spcAft>
                <a:spcPct val="5000"/>
              </a:spcAft>
              <a:buClr>
                <a:schemeClr val="hlink"/>
              </a:buClr>
              <a:buSzPct val="70000"/>
              <a:buFont typeface="Wingdings" panose="05000000000000000000" pitchFamily="2" charset="2"/>
              <a:buNone/>
            </a:pPr>
            <a:r>
              <a:rPr lang="zh-CN" altLang="en-US" sz="4000" b="1" dirty="0">
                <a:solidFill>
                  <a:srgbClr val="FF3300"/>
                </a:solidFill>
                <a:latin typeface="Arial" panose="020B0604020202020204" pitchFamily="34" charset="0"/>
                <a:ea typeface="华文行楷" panose="02010800040101010101" pitchFamily="2" charset="-122"/>
              </a:rPr>
              <a:t>3. 错误推测法</a:t>
            </a:r>
            <a:r>
              <a:rPr lang="zh-CN" altLang="en-US" sz="4000" b="1" dirty="0">
                <a:solidFill>
                  <a:srgbClr val="FF3300"/>
                </a:solidFill>
                <a:latin typeface="Times New Roman" panose="02020603050405020304" pitchFamily="2" charset="0"/>
                <a:ea typeface="华文行楷" panose="02010800040101010101" pitchFamily="2" charset="-122"/>
              </a:rPr>
              <a:t>—</a:t>
            </a:r>
            <a:r>
              <a:rPr lang="zh-CN" altLang="en-US" sz="4000" b="1" dirty="0">
                <a:solidFill>
                  <a:srgbClr val="FF3300"/>
                </a:solidFill>
                <a:latin typeface="Arial" panose="020B0604020202020204" pitchFamily="34" charset="0"/>
                <a:ea typeface="华文行楷" panose="02010800040101010101" pitchFamily="2" charset="-122"/>
              </a:rPr>
              <a:t>概述</a:t>
            </a:r>
            <a:endParaRPr lang="zh-CN" altLang="en-US" sz="4000" b="1" dirty="0">
              <a:solidFill>
                <a:srgbClr val="FF3300"/>
              </a:solidFill>
              <a:latin typeface="Arial" panose="020B0604020202020204" pitchFamily="34" charset="0"/>
              <a:ea typeface="华文行楷" panose="02010800040101010101" pitchFamily="2" charset="-122"/>
            </a:endParaRPr>
          </a:p>
          <a:p>
            <a:pPr marL="609600" indent="-609600">
              <a:lnSpc>
                <a:spcPct val="110000"/>
              </a:lnSpc>
              <a:spcBef>
                <a:spcPct val="5000"/>
              </a:spcBef>
              <a:spcAft>
                <a:spcPct val="5000"/>
              </a:spcAft>
              <a:buClr>
                <a:schemeClr val="hlink"/>
              </a:buClr>
              <a:buFont typeface="Wingdings" panose="05000000000000000000" pitchFamily="2" charset="2"/>
              <a:buChar char="v"/>
            </a:pPr>
            <a:r>
              <a:rPr lang="zh-CN" altLang="en-US" sz="3400" b="1" dirty="0">
                <a:latin typeface="Arial" panose="020B0604020202020204" pitchFamily="34" charset="0"/>
                <a:ea typeface="楷体_GB2312" pitchFamily="1" charset="-122"/>
                <a:sym typeface="Arial" panose="020B0604020202020204" pitchFamily="34" charset="0"/>
              </a:rPr>
              <a:t>基于</a:t>
            </a:r>
            <a:r>
              <a:rPr lang="zh-CN" altLang="en-US" sz="3400" b="1" dirty="0">
                <a:solidFill>
                  <a:schemeClr val="hlink"/>
                </a:solidFill>
                <a:latin typeface="Arial" panose="020B0604020202020204" pitchFamily="34" charset="0"/>
                <a:ea typeface="楷体_GB2312" pitchFamily="1" charset="-122"/>
                <a:sym typeface="Arial" panose="020B0604020202020204" pitchFamily="34" charset="0"/>
              </a:rPr>
              <a:t>经验和直觉</a:t>
            </a:r>
            <a:r>
              <a:rPr lang="zh-CN" altLang="en-US" sz="3400" b="1" dirty="0">
                <a:latin typeface="Arial" panose="020B0604020202020204" pitchFamily="34" charset="0"/>
                <a:ea typeface="楷体_GB2312" pitchFamily="1" charset="-122"/>
                <a:sym typeface="Arial" panose="020B0604020202020204" pitchFamily="34" charset="0"/>
              </a:rPr>
              <a:t>推测软件中容易产生缺陷的功能、模块及业务场景</a:t>
            </a:r>
            <a:endParaRPr lang="zh-CN" altLang="en-US" sz="3400" b="1" dirty="0">
              <a:latin typeface="Arial" panose="020B0604020202020204" pitchFamily="34" charset="0"/>
              <a:ea typeface="楷体_GB2312" pitchFamily="1" charset="-122"/>
              <a:sym typeface="Arial" panose="020B0604020202020204" pitchFamily="34" charset="0"/>
            </a:endParaRPr>
          </a:p>
          <a:p>
            <a:pPr marL="609600" indent="-609600">
              <a:lnSpc>
                <a:spcPct val="110000"/>
              </a:lnSpc>
              <a:spcBef>
                <a:spcPct val="5000"/>
              </a:spcBef>
              <a:spcAft>
                <a:spcPct val="5000"/>
              </a:spcAft>
              <a:buClr>
                <a:schemeClr val="hlink"/>
              </a:buClr>
              <a:buFont typeface="Wingdings" panose="05000000000000000000" pitchFamily="2" charset="2"/>
              <a:buChar char="v"/>
            </a:pPr>
            <a:r>
              <a:rPr lang="zh-CN" altLang="en-US" sz="3400" b="1" dirty="0">
                <a:latin typeface="Arial" panose="020B0604020202020204" pitchFamily="34" charset="0"/>
                <a:ea typeface="楷体_GB2312" pitchFamily="1" charset="-122"/>
                <a:sym typeface="Arial" panose="020B0604020202020204" pitchFamily="34" charset="0"/>
              </a:rPr>
              <a:t>依据推测逐一进行列举，从而有针对性的设计测试用例</a:t>
            </a:r>
            <a:endParaRPr lang="zh-CN" altLang="en-US" sz="3400" b="1" dirty="0">
              <a:latin typeface="Arial" panose="020B0604020202020204" pitchFamily="34" charset="0"/>
              <a:ea typeface="楷体_GB2312" pitchFamily="1" charset="-122"/>
              <a:sym typeface="Arial" panose="020B0604020202020204" pitchFamily="34" charset="0"/>
            </a:endParaRPr>
          </a:p>
          <a:p>
            <a:pPr marL="609600" indent="-609600">
              <a:lnSpc>
                <a:spcPct val="110000"/>
              </a:lnSpc>
              <a:spcBef>
                <a:spcPct val="5000"/>
              </a:spcBef>
              <a:spcAft>
                <a:spcPct val="5000"/>
              </a:spcAft>
              <a:buClr>
                <a:schemeClr val="hlink"/>
              </a:buClr>
              <a:buFont typeface="Wingdings" panose="05000000000000000000" pitchFamily="2" charset="2"/>
              <a:buChar char="v"/>
            </a:pPr>
            <a:r>
              <a:rPr lang="zh-CN" altLang="en-US" sz="3400" b="1" dirty="0">
                <a:latin typeface="Arial" panose="020B0604020202020204" pitchFamily="34" charset="0"/>
                <a:ea typeface="楷体_GB2312" pitchFamily="1" charset="-122"/>
                <a:sym typeface="Arial" panose="020B0604020202020204" pitchFamily="34" charset="0"/>
              </a:rPr>
              <a:t>一种提高软件质量和效率的技能</a:t>
            </a:r>
            <a:endParaRPr lang="zh-CN" altLang="en-US" sz="3400" b="1" dirty="0">
              <a:latin typeface="Arial" panose="020B0604020202020204" pitchFamily="34" charset="0"/>
              <a:ea typeface="楷体_GB2312" pitchFamily="1" charset="-122"/>
              <a:sym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矩形 91137"/>
          <p:cNvSpPr>
            <a:spLocks noRot="1"/>
          </p:cNvSpPr>
          <p:nvPr/>
        </p:nvSpPr>
        <p:spPr>
          <a:xfrm>
            <a:off x="250825" y="188913"/>
            <a:ext cx="8540750" cy="1143000"/>
          </a:xfrm>
          <a:prstGeom prst="rect">
            <a:avLst/>
          </a:prstGeom>
          <a:noFill/>
          <a:ln w="9525">
            <a:noFill/>
          </a:ln>
        </p:spPr>
        <p:txBody>
          <a:bodyPr anchor="ctr"/>
          <a:p>
            <a:r>
              <a:rPr lang="zh-CN" altLang="en-US" sz="4400" b="1" dirty="0">
                <a:solidFill>
                  <a:schemeClr val="tx2"/>
                </a:solidFill>
                <a:latin typeface="Arial" panose="020B0604020202020204" pitchFamily="34" charset="0"/>
                <a:ea typeface="楷体_GB2312" pitchFamily="1" charset="-122"/>
              </a:rPr>
              <a:t>2.6 其他黑盒测试方法</a:t>
            </a:r>
            <a:endParaRPr lang="zh-CN" altLang="en-US" sz="4400" b="1" dirty="0">
              <a:solidFill>
                <a:schemeClr val="tx2"/>
              </a:solidFill>
              <a:latin typeface="Arial" panose="020B0604020202020204" pitchFamily="34" charset="0"/>
              <a:ea typeface="楷体_GB2312" pitchFamily="1" charset="-122"/>
            </a:endParaRPr>
          </a:p>
        </p:txBody>
      </p:sp>
      <p:pic>
        <p:nvPicPr>
          <p:cNvPr id="49154" name="Picture 3"/>
          <p:cNvPicPr>
            <a:picLocks noChangeAspect="1"/>
          </p:cNvPicPr>
          <p:nvPr/>
        </p:nvPicPr>
        <p:blipFill>
          <a:blip r:embed="rId1"/>
          <a:stretch>
            <a:fillRect/>
          </a:stretch>
        </p:blipFill>
        <p:spPr>
          <a:xfrm>
            <a:off x="684213" y="1270000"/>
            <a:ext cx="7516812" cy="4776788"/>
          </a:xfrm>
          <a:prstGeom prst="rect">
            <a:avLst/>
          </a:prstGeom>
          <a:noFill/>
          <a:ln w="9525">
            <a:noFill/>
          </a:ln>
        </p:spPr>
      </p:pic>
      <p:pic>
        <p:nvPicPr>
          <p:cNvPr id="91140" name="Picture 7"/>
          <p:cNvPicPr>
            <a:picLocks noChangeAspect="1"/>
          </p:cNvPicPr>
          <p:nvPr/>
        </p:nvPicPr>
        <p:blipFill>
          <a:blip r:embed="rId2"/>
          <a:stretch>
            <a:fillRect/>
          </a:stretch>
        </p:blipFill>
        <p:spPr>
          <a:xfrm>
            <a:off x="684213" y="6165850"/>
            <a:ext cx="7639050" cy="4286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1140"/>
                                        </p:tgtEl>
                                        <p:attrNameLst>
                                          <p:attrName>style.visibility</p:attrName>
                                        </p:attrNameLst>
                                      </p:cBhvr>
                                      <p:to>
                                        <p:strVal val="visible"/>
                                      </p:to>
                                    </p:set>
                                    <p:animEffect filter="barn(inVertical)">
                                      <p:cBhvr>
                                        <p:cTn id="7" dur="500"/>
                                        <p:tgtEl>
                                          <p:spTgt spid="91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7169"/>
          <p:cNvSpPr>
            <a:spLocks noRot="1"/>
          </p:cNvSpPr>
          <p:nvPr/>
        </p:nvSpPr>
        <p:spPr>
          <a:xfrm>
            <a:off x="323850" y="549275"/>
            <a:ext cx="8424863" cy="5545138"/>
          </a:xfrm>
          <a:prstGeom prst="rect">
            <a:avLst/>
          </a:prstGeom>
          <a:noFill/>
          <a:ln w="9525">
            <a:noFill/>
          </a:ln>
        </p:spPr>
        <p:txBody>
          <a:bodyPr anchor="t"/>
          <a:p>
            <a:pPr marL="609600" indent="-609600">
              <a:lnSpc>
                <a:spcPct val="110000"/>
              </a:lnSpc>
              <a:spcBef>
                <a:spcPct val="5000"/>
              </a:spcBef>
              <a:spcAft>
                <a:spcPct val="5000"/>
              </a:spcAft>
              <a:buClr>
                <a:schemeClr val="hlink"/>
              </a:buClr>
              <a:buSzPct val="70000"/>
              <a:buFont typeface="Wingdings" panose="05000000000000000000" pitchFamily="2" charset="2"/>
              <a:buChar char="v"/>
            </a:pPr>
            <a:r>
              <a:rPr lang="zh-CN" altLang="en-US" sz="3600" b="1">
                <a:solidFill>
                  <a:srgbClr val="FF0000"/>
                </a:solidFill>
                <a:latin typeface="宋体" panose="02010600030101010101" pitchFamily="2" charset="-122"/>
                <a:ea typeface="隶书" panose="02010509060101010101" pitchFamily="1" charset="-122"/>
              </a:rPr>
              <a:t>黑盒测试：</a:t>
            </a:r>
            <a:r>
              <a:rPr lang="zh-CN" altLang="en-US" sz="3600" b="1">
                <a:latin typeface="宋体" panose="02010600030101010101" pitchFamily="2" charset="-122"/>
                <a:ea typeface="楷体_GB2312" pitchFamily="1" charset="-122"/>
              </a:rPr>
              <a:t>功能测试或数据驱动测试</a:t>
            </a:r>
            <a:endParaRPr lang="zh-CN" altLang="en-US" sz="3600" b="1">
              <a:latin typeface="宋体" panose="02010600030101010101" pitchFamily="2" charset="-122"/>
              <a:ea typeface="楷体_GB2312" pitchFamily="1" charset="-122"/>
            </a:endParaRPr>
          </a:p>
          <a:p>
            <a:pPr marL="609600" indent="-609600">
              <a:lnSpc>
                <a:spcPct val="110000"/>
              </a:lnSpc>
              <a:spcBef>
                <a:spcPct val="5000"/>
              </a:spcBef>
              <a:spcAft>
                <a:spcPct val="5000"/>
              </a:spcAft>
              <a:buClr>
                <a:schemeClr val="hlink"/>
              </a:buClr>
              <a:buSzPct val="70000"/>
              <a:buFont typeface="Wingdings" panose="05000000000000000000" pitchFamily="2" charset="2"/>
              <a:buChar char="v"/>
            </a:pPr>
            <a:r>
              <a:rPr lang="zh-CN" altLang="en-US" sz="3600" b="1">
                <a:solidFill>
                  <a:srgbClr val="FF0000"/>
                </a:solidFill>
                <a:latin typeface="宋体" panose="02010600030101010101" pitchFamily="2" charset="-122"/>
                <a:ea typeface="隶书" panose="02010509060101010101" pitchFamily="1" charset="-122"/>
              </a:rPr>
              <a:t>测试对象：</a:t>
            </a:r>
            <a:r>
              <a:rPr lang="zh-CN" altLang="en-US" sz="3600" b="1">
                <a:latin typeface="宋体" panose="02010600030101010101" pitchFamily="2" charset="-122"/>
                <a:ea typeface="楷体_GB2312" pitchFamily="1" charset="-122"/>
              </a:rPr>
              <a:t>需求规格说明书和用户手册</a:t>
            </a:r>
            <a:endParaRPr lang="zh-CN" altLang="en-US" sz="3600" b="1">
              <a:latin typeface="宋体" panose="02010600030101010101" pitchFamily="2" charset="-122"/>
              <a:ea typeface="楷体_GB2312" pitchFamily="1" charset="-122"/>
            </a:endParaRPr>
          </a:p>
          <a:p>
            <a:pPr marL="609600" indent="-609600">
              <a:lnSpc>
                <a:spcPct val="110000"/>
              </a:lnSpc>
              <a:spcBef>
                <a:spcPct val="5000"/>
              </a:spcBef>
              <a:spcAft>
                <a:spcPct val="5000"/>
              </a:spcAft>
              <a:buClr>
                <a:schemeClr val="hlink"/>
              </a:buClr>
              <a:buSzPct val="70000"/>
              <a:buFont typeface="Wingdings" panose="05000000000000000000" pitchFamily="2" charset="2"/>
              <a:buChar char="v"/>
            </a:pPr>
            <a:r>
              <a:rPr lang="zh-CN" altLang="en-US" sz="3600" b="1">
                <a:solidFill>
                  <a:srgbClr val="FF0000"/>
                </a:solidFill>
                <a:latin typeface="宋体" panose="02010600030101010101" pitchFamily="2" charset="-122"/>
                <a:ea typeface="隶书" panose="02010509060101010101" pitchFamily="1" charset="-122"/>
              </a:rPr>
              <a:t>动态黑盒测试分类：</a:t>
            </a:r>
            <a:endParaRPr lang="zh-CN" altLang="en-US" sz="3600" b="1">
              <a:solidFill>
                <a:srgbClr val="FF0000"/>
              </a:solidFill>
              <a:latin typeface="宋体" panose="02010600030101010101" pitchFamily="2" charset="-122"/>
              <a:ea typeface="隶书" panose="02010509060101010101" pitchFamily="1" charset="-122"/>
            </a:endParaRPr>
          </a:p>
          <a:p>
            <a:pPr marL="878205" lvl="1" indent="-533400" algn="l" eaLnBrk="1" fontAlgn="base" latinLnBrk="0" hangingPunct="1">
              <a:lnSpc>
                <a:spcPct val="110000"/>
              </a:lnSpc>
              <a:spcBef>
                <a:spcPct val="5000"/>
              </a:spcBef>
              <a:spcAft>
                <a:spcPct val="5000"/>
              </a:spcAft>
              <a:buClr>
                <a:schemeClr val="accent2"/>
              </a:buClr>
              <a:buSzPct val="85000"/>
              <a:buFont typeface="Wingdings" panose="05000000000000000000" pitchFamily="2" charset="2"/>
              <a:buChar char=""/>
            </a:pPr>
            <a:r>
              <a:rPr lang="zh-CN" altLang="en-US" sz="3400" b="1" i="1" u="none" baseline="0">
                <a:solidFill>
                  <a:srgbClr val="FF0000"/>
                </a:solidFill>
                <a:latin typeface="宋体" panose="02010600030101010101" pitchFamily="2" charset="-122"/>
                <a:ea typeface="隶书" panose="02010509060101010101" pitchFamily="1" charset="-122"/>
              </a:rPr>
              <a:t>功能测试：</a:t>
            </a:r>
            <a:r>
              <a:rPr lang="zh-CN" altLang="en-US" sz="3400" b="1" i="1" u="none" baseline="0">
                <a:solidFill>
                  <a:schemeClr val="tx1"/>
                </a:solidFill>
                <a:latin typeface="宋体" panose="02010600030101010101" pitchFamily="2" charset="-122"/>
                <a:ea typeface="宋体" panose="02010600030101010101" pitchFamily="2" charset="-122"/>
              </a:rPr>
              <a:t>等价类划分、边界值分析、因果图、错误推测、判定表、功能图法</a:t>
            </a:r>
            <a:endParaRPr lang="zh-CN" altLang="en-US" sz="3400" b="1" i="1" u="none" baseline="0">
              <a:solidFill>
                <a:schemeClr val="tx1"/>
              </a:solidFill>
              <a:latin typeface="宋体" panose="02010600030101010101" pitchFamily="2" charset="-122"/>
              <a:ea typeface="宋体" panose="02010600030101010101" pitchFamily="2" charset="-122"/>
            </a:endParaRPr>
          </a:p>
          <a:p>
            <a:pPr marL="878205" lvl="1" indent="-533400" algn="l" eaLnBrk="1" fontAlgn="base" latinLnBrk="0" hangingPunct="1">
              <a:lnSpc>
                <a:spcPct val="110000"/>
              </a:lnSpc>
              <a:spcBef>
                <a:spcPct val="5000"/>
              </a:spcBef>
              <a:spcAft>
                <a:spcPct val="5000"/>
              </a:spcAft>
              <a:buClr>
                <a:schemeClr val="accent2"/>
              </a:buClr>
              <a:buSzPct val="85000"/>
              <a:buFont typeface="Wingdings" panose="05000000000000000000" pitchFamily="2" charset="2"/>
              <a:buChar char=""/>
            </a:pPr>
            <a:r>
              <a:rPr lang="zh-CN" altLang="en-US" sz="3400" b="1" i="1" u="none" baseline="0">
                <a:solidFill>
                  <a:srgbClr val="FF0000"/>
                </a:solidFill>
                <a:latin typeface="宋体" panose="02010600030101010101" pitchFamily="2" charset="-122"/>
                <a:ea typeface="隶书" panose="02010509060101010101" pitchFamily="1" charset="-122"/>
              </a:rPr>
              <a:t>非功能测试：</a:t>
            </a:r>
            <a:r>
              <a:rPr lang="zh-CN" altLang="en-US" sz="3400" b="1" i="1" u="none" baseline="0">
                <a:solidFill>
                  <a:schemeClr val="tx1"/>
                </a:solidFill>
                <a:latin typeface="宋体" panose="02010600030101010101" pitchFamily="2" charset="-122"/>
                <a:ea typeface="宋体" panose="02010600030101010101" pitchFamily="2" charset="-122"/>
              </a:rPr>
              <a:t>性能测试、强度测试、兼容性测试、配置测试、安全性测试</a:t>
            </a:r>
            <a:endParaRPr lang="zh-CN" altLang="en-US" sz="3400" b="1" i="1" u="none" baseline="0">
              <a:solidFill>
                <a:schemeClr val="tx1"/>
              </a:solidFill>
              <a:latin typeface="宋体" panose="02010600030101010101" pitchFamily="2" charset="-122"/>
              <a:ea typeface="宋体" panose="02010600030101010101" pitchFamily="2" charset="-122"/>
            </a:endParaRPr>
          </a:p>
        </p:txBody>
      </p:sp>
      <p:grpSp>
        <p:nvGrpSpPr>
          <p:cNvPr id="7171" name="组合 7170"/>
          <p:cNvGrpSpPr/>
          <p:nvPr/>
        </p:nvGrpSpPr>
        <p:grpSpPr>
          <a:xfrm>
            <a:off x="6227763" y="2563813"/>
            <a:ext cx="2087562" cy="3254375"/>
            <a:chOff x="0" y="0"/>
            <a:chExt cx="1315" cy="2050"/>
          </a:xfrm>
        </p:grpSpPr>
        <p:sp>
          <p:nvSpPr>
            <p:cNvPr id="3" name="立方体 7171"/>
            <p:cNvSpPr/>
            <p:nvPr/>
          </p:nvSpPr>
          <p:spPr>
            <a:xfrm>
              <a:off x="0" y="409"/>
              <a:ext cx="1315" cy="1134"/>
            </a:xfrm>
            <a:prstGeom prst="cube">
              <a:avLst>
                <a:gd name="adj" fmla="val 25000"/>
              </a:avLst>
            </a:prstGeom>
            <a:solidFill>
              <a:srgbClr val="000000"/>
            </a:solidFill>
            <a:ln w="9525" cap="flat" cmpd="sng">
              <a:solidFill>
                <a:srgbClr val="FFFFFF"/>
              </a:solidFill>
              <a:prstDash val="solid"/>
              <a:miter/>
              <a:headEnd type="none" w="med" len="med"/>
              <a:tailEnd type="none" w="med" len="med"/>
            </a:ln>
          </p:spPr>
          <p:txBody>
            <a:bodyPr wrap="none" anchor="ctr"/>
            <a:p>
              <a:pPr algn="ctr"/>
              <a:endParaRPr lang="zh-CN" altLang="en-US" sz="2800" b="1">
                <a:solidFill>
                  <a:schemeClr val="bg1"/>
                </a:solidFill>
                <a:latin typeface="Arial" panose="020B0604020202020204" pitchFamily="34" charset="0"/>
                <a:ea typeface="黑体" panose="02010609060101010101" pitchFamily="2" charset="-122"/>
              </a:endParaRPr>
            </a:p>
          </p:txBody>
        </p:sp>
        <p:sp>
          <p:nvSpPr>
            <p:cNvPr id="7172" name="下箭头 7172"/>
            <p:cNvSpPr/>
            <p:nvPr/>
          </p:nvSpPr>
          <p:spPr>
            <a:xfrm>
              <a:off x="499" y="0"/>
              <a:ext cx="363" cy="499"/>
            </a:xfrm>
            <a:prstGeom prst="downArrow">
              <a:avLst>
                <a:gd name="adj1" fmla="val 50000"/>
                <a:gd name="adj2" fmla="val 34283"/>
              </a:avLst>
            </a:prstGeom>
            <a:gradFill rotWithShape="1">
              <a:gsLst>
                <a:gs pos="0">
                  <a:srgbClr val="C90000"/>
                </a:gs>
                <a:gs pos="100000">
                  <a:srgbClr val="FF0000"/>
                </a:gs>
              </a:gsLst>
              <a:lin ang="5400000" scaled="1"/>
              <a:tileRect/>
            </a:gradFill>
            <a:ln w="9525" cap="flat" cmpd="sng">
              <a:solidFill>
                <a:srgbClr val="FFFFFF"/>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7173" name="下箭头 7173"/>
            <p:cNvSpPr/>
            <p:nvPr/>
          </p:nvSpPr>
          <p:spPr>
            <a:xfrm>
              <a:off x="499" y="1551"/>
              <a:ext cx="363" cy="499"/>
            </a:xfrm>
            <a:prstGeom prst="downArrow">
              <a:avLst>
                <a:gd name="adj1" fmla="val 50000"/>
                <a:gd name="adj2" fmla="val 34283"/>
              </a:avLst>
            </a:prstGeom>
            <a:gradFill rotWithShape="1">
              <a:gsLst>
                <a:gs pos="0">
                  <a:srgbClr val="C90000"/>
                </a:gs>
                <a:gs pos="100000">
                  <a:srgbClr val="FF0000"/>
                </a:gs>
              </a:gsLst>
              <a:lin ang="5400000" scaled="1"/>
              <a:tileRect/>
            </a:gradFill>
            <a:ln w="9525" cap="flat" cmpd="sng">
              <a:solidFill>
                <a:srgbClr val="FFFFFF"/>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charRg st="0" end="17"/>
                                            </p:txEl>
                                          </p:spTgt>
                                        </p:tgtEl>
                                        <p:attrNameLst>
                                          <p:attrName>style.visibility</p:attrName>
                                        </p:attrNameLst>
                                      </p:cBhvr>
                                      <p:to>
                                        <p:strVal val="visible"/>
                                      </p:to>
                                    </p:set>
                                    <p:animEffect transition="in" filter="blinds(horizontal)">
                                      <p:cBhvr>
                                        <p:cTn id="7" dur="500"/>
                                        <p:tgtEl>
                                          <p:spTgt spid="2">
                                            <p:txEl>
                                              <p:charRg st="0"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charRg st="17" end="35"/>
                                            </p:txEl>
                                          </p:spTgt>
                                        </p:tgtEl>
                                        <p:attrNameLst>
                                          <p:attrName>style.visibility</p:attrName>
                                        </p:attrNameLst>
                                      </p:cBhvr>
                                      <p:to>
                                        <p:strVal val="visible"/>
                                      </p:to>
                                    </p:set>
                                    <p:animEffect transition="in" filter="blinds(horizontal)">
                                      <p:cBhvr>
                                        <p:cTn id="12" dur="500"/>
                                        <p:tgtEl>
                                          <p:spTgt spid="2">
                                            <p:txEl>
                                              <p:charRg st="17" end="3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nodeType="clickEffect">
                                  <p:stCondLst>
                                    <p:cond delay="0"/>
                                  </p:stCondLst>
                                  <p:childTnLst>
                                    <p:animEffect transition="out" filter="blinds(horizontal)">
                                      <p:cBhvr>
                                        <p:cTn id="16" dur="500"/>
                                        <p:tgtEl>
                                          <p:spTgt spid="7171"/>
                                        </p:tgtEl>
                                      </p:cBhvr>
                                    </p:animEffect>
                                    <p:set>
                                      <p:cBhvr>
                                        <p:cTn id="17" dur="1" fill="hold">
                                          <p:stCondLst>
                                            <p:cond delay="499"/>
                                          </p:stCondLst>
                                        </p:cTn>
                                        <p:tgtEl>
                                          <p:spTgt spid="717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charRg st="35" end="45"/>
                                            </p:txEl>
                                          </p:spTgt>
                                        </p:tgtEl>
                                        <p:attrNameLst>
                                          <p:attrName>style.visibility</p:attrName>
                                        </p:attrNameLst>
                                      </p:cBhvr>
                                      <p:to>
                                        <p:strVal val="visible"/>
                                      </p:to>
                                    </p:set>
                                    <p:animEffect transition="in" filter="blinds(horizontal)">
                                      <p:cBhvr>
                                        <p:cTn id="22" dur="500"/>
                                        <p:tgtEl>
                                          <p:spTgt spid="2">
                                            <p:txEl>
                                              <p:charRg st="35" end="4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charRg st="45" end="80"/>
                                            </p:txEl>
                                          </p:spTgt>
                                        </p:tgtEl>
                                        <p:attrNameLst>
                                          <p:attrName>style.visibility</p:attrName>
                                        </p:attrNameLst>
                                      </p:cBhvr>
                                      <p:to>
                                        <p:strVal val="visible"/>
                                      </p:to>
                                    </p:set>
                                    <p:animEffect transition="in" filter="blinds(horizontal)">
                                      <p:cBhvr>
                                        <p:cTn id="27" dur="500"/>
                                        <p:tgtEl>
                                          <p:spTgt spid="2">
                                            <p:txEl>
                                              <p:charRg st="45" end="8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charRg st="80" end="113"/>
                                            </p:txEl>
                                          </p:spTgt>
                                        </p:tgtEl>
                                        <p:attrNameLst>
                                          <p:attrName>style.visibility</p:attrName>
                                        </p:attrNameLst>
                                      </p:cBhvr>
                                      <p:to>
                                        <p:strVal val="visible"/>
                                      </p:to>
                                    </p:set>
                                    <p:animEffect transition="in" filter="blinds(horizontal)">
                                      <p:cBhvr>
                                        <p:cTn id="32" dur="500"/>
                                        <p:tgtEl>
                                          <p:spTgt spid="2">
                                            <p:txEl>
                                              <p:charRg st="80" end="1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矩形 92161"/>
          <p:cNvSpPr>
            <a:spLocks noRot="1"/>
          </p:cNvSpPr>
          <p:nvPr/>
        </p:nvSpPr>
        <p:spPr>
          <a:xfrm>
            <a:off x="250825" y="188913"/>
            <a:ext cx="8540750" cy="1143000"/>
          </a:xfrm>
          <a:prstGeom prst="rect">
            <a:avLst/>
          </a:prstGeom>
          <a:noFill/>
          <a:ln w="9525">
            <a:noFill/>
          </a:ln>
        </p:spPr>
        <p:txBody>
          <a:bodyPr anchor="ctr"/>
          <a:p>
            <a:r>
              <a:rPr lang="zh-CN" altLang="en-US" sz="4400" b="1" dirty="0">
                <a:solidFill>
                  <a:schemeClr val="tx2"/>
                </a:solidFill>
                <a:latin typeface="Arial" panose="020B0604020202020204" pitchFamily="34" charset="0"/>
                <a:ea typeface="楷体_GB2312" pitchFamily="1" charset="-122"/>
              </a:rPr>
              <a:t>2.6 其他黑盒测试方法</a:t>
            </a:r>
            <a:endParaRPr lang="zh-CN" altLang="en-US" sz="4400" b="1" dirty="0">
              <a:solidFill>
                <a:schemeClr val="tx2"/>
              </a:solidFill>
              <a:latin typeface="Arial" panose="020B0604020202020204" pitchFamily="34" charset="0"/>
              <a:ea typeface="楷体_GB2312" pitchFamily="1" charset="-122"/>
            </a:endParaRPr>
          </a:p>
        </p:txBody>
      </p:sp>
      <p:sp>
        <p:nvSpPr>
          <p:cNvPr id="92163" name="矩形 92162"/>
          <p:cNvSpPr>
            <a:spLocks noRot="1"/>
          </p:cNvSpPr>
          <p:nvPr/>
        </p:nvSpPr>
        <p:spPr>
          <a:xfrm>
            <a:off x="323850" y="1054100"/>
            <a:ext cx="8281988" cy="5400675"/>
          </a:xfrm>
          <a:prstGeom prst="rect">
            <a:avLst/>
          </a:prstGeom>
          <a:noFill/>
          <a:ln w="9525">
            <a:noFill/>
          </a:ln>
        </p:spPr>
        <p:txBody>
          <a:bodyPr anchor="t"/>
          <a:p>
            <a:pPr marL="609600" indent="-609600">
              <a:lnSpc>
                <a:spcPct val="110000"/>
              </a:lnSpc>
              <a:spcBef>
                <a:spcPct val="5000"/>
              </a:spcBef>
              <a:spcAft>
                <a:spcPct val="5000"/>
              </a:spcAft>
              <a:buClr>
                <a:schemeClr val="hlink"/>
              </a:buClr>
              <a:buSzPct val="70000"/>
              <a:buFont typeface="Wingdings" panose="05000000000000000000" pitchFamily="2" charset="2"/>
              <a:buNone/>
            </a:pPr>
            <a:r>
              <a:rPr lang="zh-CN" altLang="en-US" sz="4000" b="1" dirty="0">
                <a:solidFill>
                  <a:srgbClr val="FF3300"/>
                </a:solidFill>
                <a:latin typeface="Arial" panose="020B0604020202020204" pitchFamily="34" charset="0"/>
                <a:ea typeface="华文行楷" panose="02010800040101010101" pitchFamily="2" charset="-122"/>
              </a:rPr>
              <a:t>3. 错误推测法</a:t>
            </a:r>
            <a:r>
              <a:rPr lang="zh-CN" altLang="en-US" sz="4000" b="1" dirty="0">
                <a:solidFill>
                  <a:srgbClr val="FF3300"/>
                </a:solidFill>
                <a:latin typeface="Times New Roman" panose="02020603050405020304" pitchFamily="2" charset="0"/>
                <a:ea typeface="华文行楷" panose="02010800040101010101" pitchFamily="2" charset="-122"/>
              </a:rPr>
              <a:t>—</a:t>
            </a:r>
            <a:r>
              <a:rPr lang="zh-CN" altLang="en-US" sz="4000" b="1" dirty="0">
                <a:solidFill>
                  <a:srgbClr val="FF3300"/>
                </a:solidFill>
                <a:latin typeface="Arial" panose="020B0604020202020204" pitchFamily="34" charset="0"/>
                <a:ea typeface="华文行楷" panose="02010800040101010101" pitchFamily="2" charset="-122"/>
              </a:rPr>
              <a:t>示例</a:t>
            </a:r>
            <a:endParaRPr lang="zh-CN" altLang="en-US" sz="4000" b="1" dirty="0">
              <a:solidFill>
                <a:srgbClr val="FF3300"/>
              </a:solidFill>
              <a:latin typeface="Arial" panose="020B0604020202020204" pitchFamily="34" charset="0"/>
              <a:ea typeface="华文行楷" panose="02010800040101010101" pitchFamily="2" charset="-122"/>
            </a:endParaRPr>
          </a:p>
          <a:p>
            <a:pPr marL="609600" indent="-609600">
              <a:lnSpc>
                <a:spcPct val="110000"/>
              </a:lnSpc>
              <a:spcBef>
                <a:spcPct val="5000"/>
              </a:spcBef>
              <a:spcAft>
                <a:spcPct val="5000"/>
              </a:spcAft>
              <a:buClr>
                <a:schemeClr val="hlink"/>
              </a:buClr>
              <a:buSzPct val="70000"/>
              <a:buFont typeface="Wingdings" panose="05000000000000000000" pitchFamily="2" charset="2"/>
              <a:buChar char="v"/>
            </a:pPr>
            <a:r>
              <a:rPr lang="zh-CN" altLang="en-US" sz="3000" b="1" dirty="0">
                <a:latin typeface="Arial" panose="020B0604020202020204" pitchFamily="34" charset="0"/>
                <a:ea typeface="楷体_GB2312" pitchFamily="1" charset="-122"/>
                <a:sym typeface="Arial" panose="020B0604020202020204" pitchFamily="34" charset="0"/>
              </a:rPr>
              <a:t>使用错误推测法为“旅馆住宿系统”中“办理房间入住”功能设计测试用例</a:t>
            </a:r>
            <a:endParaRPr lang="zh-CN" altLang="en-US" sz="3000" b="1" dirty="0">
              <a:latin typeface="Arial" panose="020B0604020202020204" pitchFamily="34" charset="0"/>
              <a:ea typeface="楷体_GB2312" pitchFamily="1" charset="-122"/>
              <a:sym typeface="Arial" panose="020B0604020202020204" pitchFamily="34" charset="0"/>
            </a:endParaRPr>
          </a:p>
          <a:p>
            <a:pPr marL="609600" indent="-609600">
              <a:lnSpc>
                <a:spcPct val="110000"/>
              </a:lnSpc>
              <a:spcBef>
                <a:spcPct val="5000"/>
              </a:spcBef>
              <a:spcAft>
                <a:spcPct val="5000"/>
              </a:spcAft>
              <a:buClr>
                <a:schemeClr val="hlink"/>
              </a:buClr>
              <a:buSzPct val="70000"/>
              <a:buFont typeface="Wingdings" panose="05000000000000000000" pitchFamily="2" charset="2"/>
              <a:buChar char="v"/>
            </a:pPr>
            <a:r>
              <a:rPr lang="zh-CN" altLang="en-US" sz="3000" b="1" dirty="0">
                <a:latin typeface="Arial" panose="020B0604020202020204" pitchFamily="34" charset="0"/>
                <a:ea typeface="楷体_GB2312" pitchFamily="1" charset="-122"/>
                <a:sym typeface="Arial" panose="020B0604020202020204" pitchFamily="34" charset="0"/>
              </a:rPr>
              <a:t>分析易产生的房间资源占用冲突问题：</a:t>
            </a:r>
            <a:endParaRPr lang="zh-CN" altLang="en-US" sz="3000" b="1" dirty="0">
              <a:latin typeface="Arial" panose="020B0604020202020204" pitchFamily="34" charset="0"/>
              <a:ea typeface="楷体_GB2312" pitchFamily="1" charset="-122"/>
              <a:sym typeface="Arial" panose="020B0604020202020204" pitchFamily="34" charset="0"/>
            </a:endParaRPr>
          </a:p>
          <a:p>
            <a:pPr marL="609600" indent="-609600">
              <a:lnSpc>
                <a:spcPct val="110000"/>
              </a:lnSpc>
              <a:spcBef>
                <a:spcPct val="5000"/>
              </a:spcBef>
              <a:spcAft>
                <a:spcPct val="5000"/>
              </a:spcAft>
              <a:buClr>
                <a:schemeClr val="hlink"/>
              </a:buClr>
              <a:buFont typeface="Wingdings" panose="05000000000000000000" pitchFamily="2" charset="2"/>
              <a:buAutoNum type="circleNumDbPlain"/>
            </a:pPr>
            <a:r>
              <a:rPr lang="zh-CN" altLang="en-US" sz="3000" b="1" dirty="0">
                <a:latin typeface="Arial" panose="020B0604020202020204" pitchFamily="34" charset="0"/>
                <a:ea typeface="楷体_GB2312" pitchFamily="1" charset="-122"/>
                <a:sym typeface="Arial" panose="020B0604020202020204" pitchFamily="34" charset="0"/>
              </a:rPr>
              <a:t>针对</a:t>
            </a:r>
            <a:r>
              <a:rPr lang="zh-CN" altLang="en-US" sz="3000" b="1" dirty="0">
                <a:solidFill>
                  <a:schemeClr val="hlink"/>
                </a:solidFill>
                <a:latin typeface="Arial" panose="020B0604020202020204" pitchFamily="34" charset="0"/>
                <a:ea typeface="楷体_GB2312" pitchFamily="1" charset="-122"/>
                <a:sym typeface="Arial" panose="020B0604020202020204" pitchFamily="34" charset="0"/>
              </a:rPr>
              <a:t>空闲</a:t>
            </a:r>
            <a:r>
              <a:rPr lang="zh-CN" altLang="en-US" sz="3000" b="1" dirty="0">
                <a:latin typeface="Arial" panose="020B0604020202020204" pitchFamily="34" charset="0"/>
                <a:ea typeface="楷体_GB2312" pitchFamily="1" charset="-122"/>
                <a:sym typeface="Arial" panose="020B0604020202020204" pitchFamily="34" charset="0"/>
              </a:rPr>
              <a:t>的房间，其他游客办理入住时是否允许</a:t>
            </a:r>
            <a:endParaRPr lang="zh-CN" altLang="en-US" sz="3000" b="1" dirty="0">
              <a:latin typeface="Arial" panose="020B0604020202020204" pitchFamily="34" charset="0"/>
              <a:ea typeface="楷体_GB2312" pitchFamily="1" charset="-122"/>
              <a:sym typeface="Arial" panose="020B0604020202020204" pitchFamily="34" charset="0"/>
            </a:endParaRPr>
          </a:p>
          <a:p>
            <a:pPr marL="609600" indent="-609600">
              <a:lnSpc>
                <a:spcPct val="110000"/>
              </a:lnSpc>
              <a:spcBef>
                <a:spcPct val="5000"/>
              </a:spcBef>
              <a:spcAft>
                <a:spcPct val="5000"/>
              </a:spcAft>
              <a:buClr>
                <a:schemeClr val="hlink"/>
              </a:buClr>
              <a:buFont typeface="Wingdings" panose="05000000000000000000" pitchFamily="2" charset="2"/>
              <a:buAutoNum type="circleNumDbPlain"/>
            </a:pPr>
            <a:r>
              <a:rPr lang="zh-CN" altLang="en-US" sz="3000" b="1" dirty="0">
                <a:latin typeface="Arial" panose="020B0604020202020204" pitchFamily="34" charset="0"/>
                <a:ea typeface="楷体_GB2312" pitchFamily="1" charset="-122"/>
                <a:sym typeface="Arial" panose="020B0604020202020204" pitchFamily="34" charset="0"/>
              </a:rPr>
              <a:t>针对</a:t>
            </a:r>
            <a:r>
              <a:rPr lang="zh-CN" altLang="en-US" sz="3000" b="1" dirty="0">
                <a:solidFill>
                  <a:schemeClr val="hlink"/>
                </a:solidFill>
                <a:latin typeface="Arial" panose="020B0604020202020204" pitchFamily="34" charset="0"/>
                <a:ea typeface="楷体_GB2312" pitchFamily="1" charset="-122"/>
                <a:sym typeface="Arial" panose="020B0604020202020204" pitchFamily="34" charset="0"/>
              </a:rPr>
              <a:t>已被预订的某时段</a:t>
            </a:r>
            <a:r>
              <a:rPr lang="zh-CN" altLang="en-US" sz="3000" b="1" dirty="0">
                <a:latin typeface="Arial" panose="020B0604020202020204" pitchFamily="34" charset="0"/>
                <a:ea typeface="楷体_GB2312" pitchFamily="1" charset="-122"/>
                <a:sym typeface="Arial" panose="020B0604020202020204" pitchFamily="34" charset="0"/>
              </a:rPr>
              <a:t>的房间，其他游客办理该时段入住时是否允许</a:t>
            </a:r>
            <a:endParaRPr lang="zh-CN" altLang="en-US" sz="3000" b="1" dirty="0">
              <a:latin typeface="Arial" panose="020B0604020202020204" pitchFamily="34" charset="0"/>
              <a:ea typeface="楷体_GB2312" pitchFamily="1" charset="-122"/>
              <a:sym typeface="Arial" panose="020B0604020202020204" pitchFamily="34" charset="0"/>
            </a:endParaRPr>
          </a:p>
          <a:p>
            <a:pPr marL="609600" indent="-609600">
              <a:lnSpc>
                <a:spcPct val="110000"/>
              </a:lnSpc>
              <a:spcBef>
                <a:spcPct val="5000"/>
              </a:spcBef>
              <a:spcAft>
                <a:spcPct val="5000"/>
              </a:spcAft>
              <a:buClr>
                <a:schemeClr val="hlink"/>
              </a:buClr>
              <a:buFont typeface="Wingdings" panose="05000000000000000000" pitchFamily="2" charset="2"/>
              <a:buAutoNum type="circleNumDbPlain"/>
            </a:pPr>
            <a:r>
              <a:rPr lang="zh-CN" altLang="en-US" sz="3000" b="1" dirty="0">
                <a:latin typeface="Arial" panose="020B0604020202020204" pitchFamily="34" charset="0"/>
                <a:ea typeface="楷体_GB2312" pitchFamily="1" charset="-122"/>
                <a:sym typeface="Arial" panose="020B0604020202020204" pitchFamily="34" charset="0"/>
              </a:rPr>
              <a:t>针对</a:t>
            </a:r>
            <a:r>
              <a:rPr lang="zh-CN" altLang="en-US" sz="3000" b="1" dirty="0">
                <a:solidFill>
                  <a:schemeClr val="hlink"/>
                </a:solidFill>
                <a:latin typeface="Arial" panose="020B0604020202020204" pitchFamily="34" charset="0"/>
                <a:ea typeface="楷体_GB2312" pitchFamily="1" charset="-122"/>
                <a:sym typeface="Arial" panose="020B0604020202020204" pitchFamily="34" charset="0"/>
              </a:rPr>
              <a:t>已被预订但又被退订某时段</a:t>
            </a:r>
            <a:r>
              <a:rPr lang="zh-CN" altLang="en-US" sz="3000" b="1" dirty="0">
                <a:latin typeface="Arial" panose="020B0604020202020204" pitchFamily="34" charset="0"/>
                <a:ea typeface="楷体_GB2312" pitchFamily="1" charset="-122"/>
                <a:sym typeface="Arial" panose="020B0604020202020204" pitchFamily="34" charset="0"/>
              </a:rPr>
              <a:t>的房间，其他游客办理该时段入住时是否允许</a:t>
            </a:r>
            <a:endParaRPr lang="zh-CN" altLang="en-US" sz="3000" b="1" dirty="0">
              <a:latin typeface="Arial" panose="020B0604020202020204" pitchFamily="34" charset="0"/>
              <a:ea typeface="楷体_GB2312" pitchFamily="1"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163">
                                            <p:txEl>
                                              <p:charRg st="12" end="46"/>
                                            </p:txEl>
                                          </p:spTgt>
                                        </p:tgtEl>
                                        <p:attrNameLst>
                                          <p:attrName>style.visibility</p:attrName>
                                        </p:attrNameLst>
                                      </p:cBhvr>
                                      <p:to>
                                        <p:strVal val="visible"/>
                                      </p:to>
                                    </p:set>
                                    <p:animEffect transition="in" filter="blinds(horizontal)">
                                      <p:cBhvr>
                                        <p:cTn id="7" dur="500"/>
                                        <p:tgtEl>
                                          <p:spTgt spid="92163">
                                            <p:txEl>
                                              <p:charRg st="12" end="4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163">
                                            <p:txEl>
                                              <p:charRg st="46" end="64"/>
                                            </p:txEl>
                                          </p:spTgt>
                                        </p:tgtEl>
                                        <p:attrNameLst>
                                          <p:attrName>style.visibility</p:attrName>
                                        </p:attrNameLst>
                                      </p:cBhvr>
                                      <p:to>
                                        <p:strVal val="visible"/>
                                      </p:to>
                                    </p:set>
                                    <p:animEffect transition="in" filter="blinds(horizontal)">
                                      <p:cBhvr>
                                        <p:cTn id="12" dur="500"/>
                                        <p:tgtEl>
                                          <p:spTgt spid="92163">
                                            <p:txEl>
                                              <p:charRg st="46" end="6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2163">
                                            <p:txEl>
                                              <p:charRg st="64" end="86"/>
                                            </p:txEl>
                                          </p:spTgt>
                                        </p:tgtEl>
                                        <p:attrNameLst>
                                          <p:attrName>style.visibility</p:attrName>
                                        </p:attrNameLst>
                                      </p:cBhvr>
                                      <p:to>
                                        <p:strVal val="visible"/>
                                      </p:to>
                                    </p:set>
                                    <p:animEffect transition="in" filter="blinds(horizontal)">
                                      <p:cBhvr>
                                        <p:cTn id="17" dur="500"/>
                                        <p:tgtEl>
                                          <p:spTgt spid="92163">
                                            <p:txEl>
                                              <p:charRg st="64" end="8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2163">
                                            <p:txEl>
                                              <p:charRg st="86" end="117"/>
                                            </p:txEl>
                                          </p:spTgt>
                                        </p:tgtEl>
                                        <p:attrNameLst>
                                          <p:attrName>style.visibility</p:attrName>
                                        </p:attrNameLst>
                                      </p:cBhvr>
                                      <p:to>
                                        <p:strVal val="visible"/>
                                      </p:to>
                                    </p:set>
                                    <p:animEffect transition="in" filter="blinds(horizontal)">
                                      <p:cBhvr>
                                        <p:cTn id="22" dur="500"/>
                                        <p:tgtEl>
                                          <p:spTgt spid="92163">
                                            <p:txEl>
                                              <p:charRg st="86" end="11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2163">
                                            <p:txEl>
                                              <p:charRg st="117" end="152"/>
                                            </p:txEl>
                                          </p:spTgt>
                                        </p:tgtEl>
                                        <p:attrNameLst>
                                          <p:attrName>style.visibility</p:attrName>
                                        </p:attrNameLst>
                                      </p:cBhvr>
                                      <p:to>
                                        <p:strVal val="visible"/>
                                      </p:to>
                                    </p:set>
                                    <p:animEffect transition="in" filter="blinds(horizontal)">
                                      <p:cBhvr>
                                        <p:cTn id="27" dur="500"/>
                                        <p:tgtEl>
                                          <p:spTgt spid="92163">
                                            <p:txEl>
                                              <p:charRg st="117" end="1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矩形 93185"/>
          <p:cNvSpPr>
            <a:spLocks noRot="1"/>
          </p:cNvSpPr>
          <p:nvPr/>
        </p:nvSpPr>
        <p:spPr>
          <a:xfrm>
            <a:off x="250825" y="188913"/>
            <a:ext cx="8540750" cy="1143000"/>
          </a:xfrm>
          <a:prstGeom prst="rect">
            <a:avLst/>
          </a:prstGeom>
          <a:noFill/>
          <a:ln w="9525">
            <a:noFill/>
          </a:ln>
        </p:spPr>
        <p:txBody>
          <a:bodyPr anchor="ctr"/>
          <a:p>
            <a:r>
              <a:rPr lang="zh-CN" altLang="en-US" sz="4400" b="1" dirty="0">
                <a:solidFill>
                  <a:schemeClr val="tx2"/>
                </a:solidFill>
                <a:latin typeface="Arial" panose="020B0604020202020204" pitchFamily="34" charset="0"/>
                <a:ea typeface="楷体_GB2312" pitchFamily="1" charset="-122"/>
              </a:rPr>
              <a:t>2.6 其他黑盒测试方法</a:t>
            </a:r>
            <a:endParaRPr lang="zh-CN" altLang="en-US" sz="4400" b="1" dirty="0">
              <a:solidFill>
                <a:schemeClr val="tx2"/>
              </a:solidFill>
              <a:latin typeface="Arial" panose="020B0604020202020204" pitchFamily="34" charset="0"/>
              <a:ea typeface="楷体_GB2312" pitchFamily="1" charset="-122"/>
            </a:endParaRPr>
          </a:p>
        </p:txBody>
      </p:sp>
      <p:sp>
        <p:nvSpPr>
          <p:cNvPr id="93187" name="矩形 93186"/>
          <p:cNvSpPr>
            <a:spLocks noRot="1"/>
          </p:cNvSpPr>
          <p:nvPr/>
        </p:nvSpPr>
        <p:spPr>
          <a:xfrm>
            <a:off x="323850" y="1054100"/>
            <a:ext cx="8281988" cy="5400675"/>
          </a:xfrm>
          <a:prstGeom prst="rect">
            <a:avLst/>
          </a:prstGeom>
          <a:noFill/>
          <a:ln w="9525">
            <a:noFill/>
          </a:ln>
        </p:spPr>
        <p:txBody>
          <a:bodyPr anchor="t"/>
          <a:p>
            <a:pPr marL="609600" indent="-609600">
              <a:lnSpc>
                <a:spcPct val="110000"/>
              </a:lnSpc>
              <a:spcBef>
                <a:spcPct val="5000"/>
              </a:spcBef>
              <a:spcAft>
                <a:spcPct val="5000"/>
              </a:spcAft>
              <a:buClr>
                <a:schemeClr val="hlink"/>
              </a:buClr>
              <a:buSzPct val="70000"/>
              <a:buFont typeface="Wingdings" panose="05000000000000000000" pitchFamily="2" charset="2"/>
              <a:buNone/>
            </a:pPr>
            <a:r>
              <a:rPr lang="zh-CN" altLang="en-US" sz="4000" b="1" dirty="0">
                <a:solidFill>
                  <a:srgbClr val="FF3300"/>
                </a:solidFill>
                <a:latin typeface="Arial" panose="020B0604020202020204" pitchFamily="34" charset="0"/>
                <a:ea typeface="华文行楷" panose="02010800040101010101" pitchFamily="2" charset="-122"/>
              </a:rPr>
              <a:t>3. 错误推测法</a:t>
            </a:r>
            <a:r>
              <a:rPr lang="zh-CN" altLang="en-US" sz="4000" b="1" dirty="0">
                <a:solidFill>
                  <a:srgbClr val="FF3300"/>
                </a:solidFill>
                <a:latin typeface="Times New Roman" panose="02020603050405020304" pitchFamily="2" charset="0"/>
                <a:ea typeface="华文行楷" panose="02010800040101010101" pitchFamily="2" charset="-122"/>
              </a:rPr>
              <a:t>—</a:t>
            </a:r>
            <a:r>
              <a:rPr lang="zh-CN" altLang="en-US" sz="4000" b="1" dirty="0">
                <a:solidFill>
                  <a:srgbClr val="FF3300"/>
                </a:solidFill>
                <a:latin typeface="Arial" panose="020B0604020202020204" pitchFamily="34" charset="0"/>
                <a:ea typeface="华文行楷" panose="02010800040101010101" pitchFamily="2" charset="-122"/>
              </a:rPr>
              <a:t>示例</a:t>
            </a:r>
            <a:endParaRPr lang="zh-CN" altLang="en-US" sz="4000" b="1" dirty="0">
              <a:solidFill>
                <a:srgbClr val="FF3300"/>
              </a:solidFill>
              <a:latin typeface="Arial" panose="020B0604020202020204" pitchFamily="34" charset="0"/>
              <a:ea typeface="华文行楷" panose="02010800040101010101" pitchFamily="2" charset="-122"/>
            </a:endParaRPr>
          </a:p>
          <a:p>
            <a:pPr marL="609600" indent="-609600">
              <a:lnSpc>
                <a:spcPct val="110000"/>
              </a:lnSpc>
              <a:spcBef>
                <a:spcPct val="5000"/>
              </a:spcBef>
              <a:spcAft>
                <a:spcPct val="5000"/>
              </a:spcAft>
              <a:buClr>
                <a:schemeClr val="hlink"/>
              </a:buClr>
              <a:buSzPct val="70000"/>
              <a:buFont typeface="Wingdings" panose="05000000000000000000" pitchFamily="2" charset="2"/>
              <a:buChar char="v"/>
            </a:pPr>
            <a:r>
              <a:rPr lang="zh-CN" altLang="en-US" sz="3000" b="1" dirty="0">
                <a:latin typeface="Arial" panose="020B0604020202020204" pitchFamily="34" charset="0"/>
                <a:ea typeface="楷体_GB2312" pitchFamily="1" charset="-122"/>
                <a:sym typeface="Arial" panose="020B0604020202020204" pitchFamily="34" charset="0"/>
              </a:rPr>
              <a:t>分析易产生的房间资源占用冲突问题：</a:t>
            </a:r>
            <a:endParaRPr lang="zh-CN" altLang="en-US" sz="3000" b="1" dirty="0">
              <a:latin typeface="Arial" panose="020B0604020202020204" pitchFamily="34" charset="0"/>
              <a:ea typeface="楷体_GB2312" pitchFamily="1" charset="-122"/>
              <a:sym typeface="Arial" panose="020B0604020202020204" pitchFamily="34" charset="0"/>
            </a:endParaRPr>
          </a:p>
          <a:p>
            <a:pPr marL="609600" indent="-609600">
              <a:lnSpc>
                <a:spcPct val="110000"/>
              </a:lnSpc>
              <a:spcBef>
                <a:spcPct val="5000"/>
              </a:spcBef>
              <a:spcAft>
                <a:spcPct val="5000"/>
              </a:spcAft>
              <a:buClr>
                <a:schemeClr val="hlink"/>
              </a:buClr>
              <a:buFont typeface="Wingdings" panose="05000000000000000000" pitchFamily="2" charset="2"/>
              <a:buAutoNum type="circleNumDbPlain" startAt="4"/>
            </a:pPr>
            <a:r>
              <a:rPr lang="zh-CN" altLang="en-US" sz="3000" b="1" dirty="0">
                <a:latin typeface="Arial" panose="020B0604020202020204" pitchFamily="34" charset="0"/>
                <a:ea typeface="楷体_GB2312" pitchFamily="1" charset="-122"/>
                <a:sym typeface="Arial" panose="020B0604020202020204" pitchFamily="34" charset="0"/>
              </a:rPr>
              <a:t>针对</a:t>
            </a:r>
            <a:r>
              <a:rPr lang="zh-CN" altLang="en-US" sz="3000" b="1" dirty="0">
                <a:solidFill>
                  <a:schemeClr val="hlink"/>
                </a:solidFill>
                <a:latin typeface="Arial" panose="020B0604020202020204" pitchFamily="34" charset="0"/>
                <a:ea typeface="楷体_GB2312" pitchFamily="1" charset="-122"/>
                <a:sym typeface="Arial" panose="020B0604020202020204" pitchFamily="34" charset="0"/>
              </a:rPr>
              <a:t>已被他人入住的某时段</a:t>
            </a:r>
            <a:r>
              <a:rPr lang="zh-CN" altLang="en-US" sz="3000" b="1" dirty="0">
                <a:latin typeface="Arial" panose="020B0604020202020204" pitchFamily="34" charset="0"/>
                <a:ea typeface="楷体_GB2312" pitchFamily="1" charset="-122"/>
                <a:sym typeface="Arial" panose="020B0604020202020204" pitchFamily="34" charset="0"/>
              </a:rPr>
              <a:t>的房间，其他游客办理该时段入住时是否允许</a:t>
            </a:r>
            <a:endParaRPr lang="zh-CN" altLang="en-US" sz="3000" b="1" dirty="0">
              <a:latin typeface="Arial" panose="020B0604020202020204" pitchFamily="34" charset="0"/>
              <a:ea typeface="楷体_GB2312" pitchFamily="1" charset="-122"/>
              <a:sym typeface="Arial" panose="020B0604020202020204" pitchFamily="34" charset="0"/>
            </a:endParaRPr>
          </a:p>
          <a:p>
            <a:pPr marL="609600" indent="-609600">
              <a:lnSpc>
                <a:spcPct val="110000"/>
              </a:lnSpc>
              <a:spcBef>
                <a:spcPct val="5000"/>
              </a:spcBef>
              <a:spcAft>
                <a:spcPct val="5000"/>
              </a:spcAft>
              <a:buClr>
                <a:schemeClr val="hlink"/>
              </a:buClr>
              <a:buFont typeface="Wingdings" panose="05000000000000000000" pitchFamily="2" charset="2"/>
              <a:buAutoNum type="circleNumDbPlain" startAt="4"/>
            </a:pPr>
            <a:r>
              <a:rPr lang="zh-CN" altLang="en-US" sz="3000" b="1" dirty="0">
                <a:latin typeface="Arial" panose="020B0604020202020204" pitchFamily="34" charset="0"/>
                <a:ea typeface="楷体_GB2312" pitchFamily="1" charset="-122"/>
                <a:sym typeface="Arial" panose="020B0604020202020204" pitchFamily="34" charset="0"/>
              </a:rPr>
              <a:t>针对某游客</a:t>
            </a:r>
            <a:r>
              <a:rPr lang="zh-CN" altLang="en-US" sz="3000" b="1" dirty="0">
                <a:solidFill>
                  <a:schemeClr val="hlink"/>
                </a:solidFill>
                <a:latin typeface="Arial" panose="020B0604020202020204" pitchFamily="34" charset="0"/>
                <a:ea typeface="楷体_GB2312" pitchFamily="1" charset="-122"/>
                <a:sym typeface="Arial" panose="020B0604020202020204" pitchFamily="34" charset="0"/>
              </a:rPr>
              <a:t>入住到期但同时申请当前房间续租业务</a:t>
            </a:r>
            <a:r>
              <a:rPr lang="zh-CN" altLang="en-US" sz="3000" b="1" dirty="0">
                <a:latin typeface="Arial" panose="020B0604020202020204" pitchFamily="34" charset="0"/>
                <a:ea typeface="楷体_GB2312" pitchFamily="1" charset="-122"/>
                <a:sym typeface="Arial" panose="020B0604020202020204" pitchFamily="34" charset="0"/>
              </a:rPr>
              <a:t>的房间，其他游客办理该时段入住时是否允许</a:t>
            </a:r>
            <a:endParaRPr lang="zh-CN" altLang="en-US" sz="3000" b="1" dirty="0">
              <a:latin typeface="Arial" panose="020B0604020202020204" pitchFamily="34" charset="0"/>
              <a:ea typeface="楷体_GB2312" pitchFamily="1" charset="-122"/>
              <a:sym typeface="Arial" panose="020B0604020202020204" pitchFamily="34" charset="0"/>
            </a:endParaRPr>
          </a:p>
          <a:p>
            <a:pPr marL="609600" indent="-609600">
              <a:lnSpc>
                <a:spcPct val="110000"/>
              </a:lnSpc>
              <a:spcBef>
                <a:spcPct val="5000"/>
              </a:spcBef>
              <a:spcAft>
                <a:spcPct val="5000"/>
              </a:spcAft>
              <a:buClr>
                <a:schemeClr val="hlink"/>
              </a:buClr>
              <a:buFont typeface="Wingdings" panose="05000000000000000000" pitchFamily="2" charset="2"/>
              <a:buAutoNum type="circleNumDbPlain" startAt="4"/>
            </a:pPr>
            <a:r>
              <a:rPr lang="zh-CN" altLang="en-US" sz="3000" b="1" dirty="0">
                <a:latin typeface="Arial" panose="020B0604020202020204" pitchFamily="34" charset="0"/>
                <a:ea typeface="楷体_GB2312" pitchFamily="1" charset="-122"/>
                <a:sym typeface="Arial" panose="020B0604020202020204" pitchFamily="34" charset="0"/>
              </a:rPr>
              <a:t>针对某游客已</a:t>
            </a:r>
            <a:r>
              <a:rPr lang="zh-CN" altLang="en-US" sz="3000" b="1" dirty="0">
                <a:solidFill>
                  <a:schemeClr val="hlink"/>
                </a:solidFill>
                <a:latin typeface="Arial" panose="020B0604020202020204" pitchFamily="34" charset="0"/>
                <a:ea typeface="楷体_GB2312" pitchFamily="1" charset="-122"/>
                <a:sym typeface="Arial" panose="020B0604020202020204" pitchFamily="34" charset="0"/>
              </a:rPr>
              <a:t>入住但申请换房业务，且换房成功后空闲</a:t>
            </a:r>
            <a:r>
              <a:rPr lang="zh-CN" altLang="en-US" sz="3000" b="1" dirty="0">
                <a:latin typeface="Arial" panose="020B0604020202020204" pitchFamily="34" charset="0"/>
                <a:ea typeface="楷体_GB2312" pitchFamily="1" charset="-122"/>
                <a:sym typeface="Arial" panose="020B0604020202020204" pitchFamily="34" charset="0"/>
              </a:rPr>
              <a:t>的房间，其他游客办理该时段入住时是否允许</a:t>
            </a:r>
            <a:endParaRPr lang="zh-CN" altLang="en-US" sz="3200" b="1" dirty="0">
              <a:latin typeface="Arial" panose="020B0604020202020204" pitchFamily="34" charset="0"/>
              <a:ea typeface="楷体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3187">
                                            <p:txEl>
                                              <p:charRg st="30" end="63"/>
                                            </p:txEl>
                                          </p:spTgt>
                                        </p:tgtEl>
                                        <p:attrNameLst>
                                          <p:attrName>style.visibility</p:attrName>
                                        </p:attrNameLst>
                                      </p:cBhvr>
                                      <p:to>
                                        <p:strVal val="visible"/>
                                      </p:to>
                                    </p:set>
                                    <p:animEffect transition="in" filter="blinds(horizontal)">
                                      <p:cBhvr>
                                        <p:cTn id="7" dur="500"/>
                                        <p:tgtEl>
                                          <p:spTgt spid="93187">
                                            <p:txEl>
                                              <p:charRg st="30" end="6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3187">
                                            <p:txEl>
                                              <p:charRg st="63" end="106"/>
                                            </p:txEl>
                                          </p:spTgt>
                                        </p:tgtEl>
                                        <p:attrNameLst>
                                          <p:attrName>style.visibility</p:attrName>
                                        </p:attrNameLst>
                                      </p:cBhvr>
                                      <p:to>
                                        <p:strVal val="visible"/>
                                      </p:to>
                                    </p:set>
                                    <p:animEffect transition="in" filter="blinds(horizontal)">
                                      <p:cBhvr>
                                        <p:cTn id="12" dur="500"/>
                                        <p:tgtEl>
                                          <p:spTgt spid="93187">
                                            <p:txEl>
                                              <p:charRg st="63" end="10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3187">
                                            <p:txEl>
                                              <p:charRg st="106" end="151"/>
                                            </p:txEl>
                                          </p:spTgt>
                                        </p:tgtEl>
                                        <p:attrNameLst>
                                          <p:attrName>style.visibility</p:attrName>
                                        </p:attrNameLst>
                                      </p:cBhvr>
                                      <p:to>
                                        <p:strVal val="visible"/>
                                      </p:to>
                                    </p:set>
                                    <p:animEffect transition="in" filter="blinds(horizontal)">
                                      <p:cBhvr>
                                        <p:cTn id="17" dur="500"/>
                                        <p:tgtEl>
                                          <p:spTgt spid="93187">
                                            <p:txEl>
                                              <p:charRg st="106" end="15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矩形 94209"/>
          <p:cNvSpPr>
            <a:spLocks noRot="1"/>
          </p:cNvSpPr>
          <p:nvPr/>
        </p:nvSpPr>
        <p:spPr>
          <a:xfrm>
            <a:off x="250825" y="188913"/>
            <a:ext cx="8540750" cy="1143000"/>
          </a:xfrm>
          <a:prstGeom prst="rect">
            <a:avLst/>
          </a:prstGeom>
          <a:noFill/>
          <a:ln w="9525">
            <a:noFill/>
          </a:ln>
        </p:spPr>
        <p:txBody>
          <a:bodyPr anchor="ctr"/>
          <a:p>
            <a:r>
              <a:rPr lang="zh-CN" altLang="en-US" sz="4400" b="1" dirty="0">
                <a:solidFill>
                  <a:schemeClr val="tx2"/>
                </a:solidFill>
                <a:latin typeface="Arial" panose="020B0604020202020204" pitchFamily="34" charset="0"/>
                <a:ea typeface="楷体_GB2312" pitchFamily="1" charset="-122"/>
              </a:rPr>
              <a:t>2.6 其他黑盒测试方法</a:t>
            </a:r>
            <a:endParaRPr lang="zh-CN" altLang="en-US" sz="4400" b="1" dirty="0">
              <a:solidFill>
                <a:schemeClr val="tx2"/>
              </a:solidFill>
              <a:latin typeface="Arial" panose="020B0604020202020204" pitchFamily="34" charset="0"/>
              <a:ea typeface="楷体_GB2312" pitchFamily="1" charset="-122"/>
            </a:endParaRPr>
          </a:p>
        </p:txBody>
      </p:sp>
      <p:sp>
        <p:nvSpPr>
          <p:cNvPr id="94211" name="矩形 94210"/>
          <p:cNvSpPr>
            <a:spLocks noRot="1"/>
          </p:cNvSpPr>
          <p:nvPr/>
        </p:nvSpPr>
        <p:spPr>
          <a:xfrm>
            <a:off x="323850" y="1054100"/>
            <a:ext cx="8281988" cy="5400675"/>
          </a:xfrm>
          <a:prstGeom prst="rect">
            <a:avLst/>
          </a:prstGeom>
          <a:noFill/>
          <a:ln w="9525">
            <a:noFill/>
          </a:ln>
        </p:spPr>
        <p:txBody>
          <a:bodyPr anchor="t"/>
          <a:p>
            <a:pPr marL="609600" indent="-609600">
              <a:lnSpc>
                <a:spcPct val="110000"/>
              </a:lnSpc>
              <a:spcBef>
                <a:spcPct val="5000"/>
              </a:spcBef>
              <a:spcAft>
                <a:spcPct val="5000"/>
              </a:spcAft>
              <a:buClr>
                <a:schemeClr val="hlink"/>
              </a:buClr>
              <a:buSzPct val="70000"/>
              <a:buFont typeface="Wingdings" panose="05000000000000000000" pitchFamily="2" charset="2"/>
              <a:buNone/>
            </a:pPr>
            <a:r>
              <a:rPr lang="zh-CN" altLang="en-US" sz="4000" b="1" dirty="0">
                <a:solidFill>
                  <a:srgbClr val="FF3300"/>
                </a:solidFill>
                <a:latin typeface="Arial" panose="020B0604020202020204" pitchFamily="34" charset="0"/>
                <a:ea typeface="华文行楷" panose="02010800040101010101" pitchFamily="2" charset="-122"/>
              </a:rPr>
              <a:t>3. 错误推测法</a:t>
            </a:r>
            <a:r>
              <a:rPr lang="zh-CN" altLang="en-US" sz="4000" b="1" dirty="0">
                <a:solidFill>
                  <a:srgbClr val="FF3300"/>
                </a:solidFill>
                <a:latin typeface="Times New Roman" panose="02020603050405020304" pitchFamily="2" charset="0"/>
                <a:ea typeface="华文行楷" panose="02010800040101010101" pitchFamily="2" charset="-122"/>
              </a:rPr>
              <a:t>—</a:t>
            </a:r>
            <a:r>
              <a:rPr lang="zh-CN" altLang="en-US" sz="4000" b="1" dirty="0">
                <a:solidFill>
                  <a:srgbClr val="FF3300"/>
                </a:solidFill>
                <a:latin typeface="Arial" panose="020B0604020202020204" pitchFamily="34" charset="0"/>
                <a:ea typeface="华文行楷" panose="02010800040101010101" pitchFamily="2" charset="-122"/>
              </a:rPr>
              <a:t>示例</a:t>
            </a:r>
            <a:endParaRPr lang="zh-CN" altLang="en-US" sz="4000" b="1" dirty="0">
              <a:solidFill>
                <a:srgbClr val="FF3300"/>
              </a:solidFill>
              <a:latin typeface="Arial" panose="020B0604020202020204" pitchFamily="34" charset="0"/>
              <a:ea typeface="华文行楷" panose="02010800040101010101" pitchFamily="2" charset="-122"/>
            </a:endParaRPr>
          </a:p>
          <a:p>
            <a:pPr marL="609600" indent="-609600">
              <a:lnSpc>
                <a:spcPct val="110000"/>
              </a:lnSpc>
              <a:spcBef>
                <a:spcPct val="5000"/>
              </a:spcBef>
              <a:spcAft>
                <a:spcPct val="5000"/>
              </a:spcAft>
              <a:buClr>
                <a:schemeClr val="hlink"/>
              </a:buClr>
              <a:buSzPct val="70000"/>
              <a:buFont typeface="Wingdings" panose="05000000000000000000" pitchFamily="2" charset="2"/>
              <a:buChar char="v"/>
            </a:pPr>
            <a:r>
              <a:rPr lang="zh-CN" altLang="en-US" sz="3000" b="1" dirty="0">
                <a:latin typeface="Arial" panose="020B0604020202020204" pitchFamily="34" charset="0"/>
                <a:ea typeface="楷体_GB2312" pitchFamily="1" charset="-122"/>
                <a:sym typeface="Arial" panose="020B0604020202020204" pitchFamily="34" charset="0"/>
              </a:rPr>
              <a:t>分析易产生的房间资源占用冲突问题：</a:t>
            </a:r>
            <a:endParaRPr lang="zh-CN" altLang="en-US" sz="3000" b="1" dirty="0">
              <a:latin typeface="Arial" panose="020B0604020202020204" pitchFamily="34" charset="0"/>
              <a:ea typeface="楷体_GB2312" pitchFamily="1" charset="-122"/>
              <a:sym typeface="Arial" panose="020B0604020202020204" pitchFamily="34" charset="0"/>
            </a:endParaRPr>
          </a:p>
          <a:p>
            <a:pPr marL="609600" indent="-609600">
              <a:lnSpc>
                <a:spcPct val="110000"/>
              </a:lnSpc>
              <a:spcBef>
                <a:spcPct val="5000"/>
              </a:spcBef>
              <a:spcAft>
                <a:spcPct val="5000"/>
              </a:spcAft>
              <a:buClr>
                <a:schemeClr val="hlink"/>
              </a:buClr>
              <a:buFont typeface="Wingdings" panose="05000000000000000000" pitchFamily="2" charset="2"/>
              <a:buAutoNum type="circleNumDbPlain" startAt="7"/>
            </a:pPr>
            <a:r>
              <a:rPr lang="zh-CN" altLang="en-US" sz="3000" b="1" dirty="0">
                <a:latin typeface="Arial" panose="020B0604020202020204" pitchFamily="34" charset="0"/>
                <a:ea typeface="楷体_GB2312" pitchFamily="1" charset="-122"/>
                <a:sym typeface="Arial" panose="020B0604020202020204" pitchFamily="34" charset="0"/>
              </a:rPr>
              <a:t>针对某游客已</a:t>
            </a:r>
            <a:r>
              <a:rPr lang="zh-CN" altLang="en-US" sz="3000" b="1" dirty="0">
                <a:solidFill>
                  <a:schemeClr val="hlink"/>
                </a:solidFill>
                <a:latin typeface="Arial" panose="020B0604020202020204" pitchFamily="34" charset="0"/>
                <a:ea typeface="楷体_GB2312" pitchFamily="1" charset="-122"/>
                <a:sym typeface="Arial" panose="020B0604020202020204" pitchFamily="34" charset="0"/>
              </a:rPr>
              <a:t>入住但申请换房业务，且换房成功后新占用</a:t>
            </a:r>
            <a:r>
              <a:rPr lang="zh-CN" altLang="en-US" sz="3000" b="1" dirty="0">
                <a:latin typeface="Arial" panose="020B0604020202020204" pitchFamily="34" charset="0"/>
                <a:ea typeface="楷体_GB2312" pitchFamily="1" charset="-122"/>
                <a:sym typeface="Arial" panose="020B0604020202020204" pitchFamily="34" charset="0"/>
              </a:rPr>
              <a:t>的房间，其他游客办理该时段入住时是否允许</a:t>
            </a:r>
            <a:endParaRPr lang="zh-CN" altLang="en-US" sz="3000" b="1" dirty="0">
              <a:latin typeface="Arial" panose="020B0604020202020204" pitchFamily="34" charset="0"/>
              <a:ea typeface="楷体_GB2312" pitchFamily="1" charset="-122"/>
              <a:sym typeface="Arial" panose="020B0604020202020204" pitchFamily="34" charset="0"/>
            </a:endParaRPr>
          </a:p>
          <a:p>
            <a:pPr marL="609600" indent="-609600">
              <a:lnSpc>
                <a:spcPct val="110000"/>
              </a:lnSpc>
              <a:spcBef>
                <a:spcPct val="5000"/>
              </a:spcBef>
              <a:spcAft>
                <a:spcPct val="5000"/>
              </a:spcAft>
              <a:buClr>
                <a:schemeClr val="hlink"/>
              </a:buClr>
              <a:buFont typeface="Wingdings" panose="05000000000000000000" pitchFamily="2" charset="2"/>
              <a:buAutoNum type="circleNumDbPlain" startAt="7"/>
            </a:pPr>
            <a:r>
              <a:rPr lang="zh-CN" altLang="en-US" sz="3000" b="1" dirty="0">
                <a:latin typeface="Arial" panose="020B0604020202020204" pitchFamily="34" charset="0"/>
                <a:ea typeface="楷体_GB2312" pitchFamily="1" charset="-122"/>
                <a:sym typeface="Arial" panose="020B0604020202020204" pitchFamily="34" charset="0"/>
              </a:rPr>
              <a:t>针对</a:t>
            </a:r>
            <a:r>
              <a:rPr lang="zh-CN" altLang="en-US" sz="3000" b="1" dirty="0">
                <a:solidFill>
                  <a:schemeClr val="hlink"/>
                </a:solidFill>
                <a:latin typeface="Arial" panose="020B0604020202020204" pitchFamily="34" charset="0"/>
                <a:ea typeface="楷体_GB2312" pitchFamily="1" charset="-122"/>
                <a:sym typeface="Arial" panose="020B0604020202020204" pitchFamily="34" charset="0"/>
              </a:rPr>
              <a:t>刚刚办理了房间结算业务</a:t>
            </a:r>
            <a:r>
              <a:rPr lang="zh-CN" altLang="en-US" sz="3000" b="1" dirty="0">
                <a:latin typeface="Arial" panose="020B0604020202020204" pitchFamily="34" charset="0"/>
                <a:ea typeface="楷体_GB2312" pitchFamily="1" charset="-122"/>
                <a:sym typeface="Arial" panose="020B0604020202020204" pitchFamily="34" charset="0"/>
              </a:rPr>
              <a:t>的房间，其他游客办理已结算时段入住时是否允许</a:t>
            </a:r>
            <a:endParaRPr lang="zh-CN" altLang="en-US" sz="3000" b="1" dirty="0">
              <a:latin typeface="Arial" panose="020B0604020202020204" pitchFamily="34" charset="0"/>
              <a:ea typeface="楷体_GB2312" pitchFamily="1" charset="-122"/>
              <a:sym typeface="Arial" panose="020B0604020202020204" pitchFamily="34" charset="0"/>
            </a:endParaRPr>
          </a:p>
          <a:p>
            <a:pPr marL="609600" indent="-609600">
              <a:lnSpc>
                <a:spcPct val="110000"/>
              </a:lnSpc>
              <a:spcBef>
                <a:spcPct val="5000"/>
              </a:spcBef>
              <a:spcAft>
                <a:spcPct val="5000"/>
              </a:spcAft>
              <a:buClr>
                <a:schemeClr val="hlink"/>
              </a:buClr>
              <a:buFont typeface="Wingdings" panose="05000000000000000000" pitchFamily="2" charset="2"/>
              <a:buAutoNum type="circleNumDbPlain" startAt="7"/>
            </a:pPr>
            <a:r>
              <a:rPr lang="zh-CN" altLang="en-US" sz="3000" b="1" dirty="0">
                <a:latin typeface="Arial" panose="020B0604020202020204" pitchFamily="34" charset="0"/>
                <a:ea typeface="楷体_GB2312" pitchFamily="1" charset="-122"/>
                <a:sym typeface="Arial" panose="020B0604020202020204" pitchFamily="34" charset="0"/>
              </a:rPr>
              <a:t>针对一间房的多个不同时段被不同游客办理了预订、入住、续租、换房等业务的情况，其他游客办理入住时是否允许</a:t>
            </a:r>
            <a:endParaRPr lang="zh-CN" altLang="en-US" sz="3200" b="1" dirty="0">
              <a:latin typeface="Arial" panose="020B0604020202020204" pitchFamily="34" charset="0"/>
              <a:ea typeface="楷体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4211">
                                            <p:txEl>
                                              <p:charRg st="30" end="76"/>
                                            </p:txEl>
                                          </p:spTgt>
                                        </p:tgtEl>
                                        <p:attrNameLst>
                                          <p:attrName>style.visibility</p:attrName>
                                        </p:attrNameLst>
                                      </p:cBhvr>
                                      <p:to>
                                        <p:strVal val="visible"/>
                                      </p:to>
                                    </p:set>
                                    <p:animEffect transition="in" filter="blinds(horizontal)">
                                      <p:cBhvr>
                                        <p:cTn id="7" dur="500"/>
                                        <p:tgtEl>
                                          <p:spTgt spid="94211">
                                            <p:txEl>
                                              <p:charRg st="30" end="7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4211">
                                            <p:txEl>
                                              <p:charRg st="76" end="112"/>
                                            </p:txEl>
                                          </p:spTgt>
                                        </p:tgtEl>
                                        <p:attrNameLst>
                                          <p:attrName>style.visibility</p:attrName>
                                        </p:attrNameLst>
                                      </p:cBhvr>
                                      <p:to>
                                        <p:strVal val="visible"/>
                                      </p:to>
                                    </p:set>
                                    <p:animEffect transition="in" filter="blinds(horizontal)">
                                      <p:cBhvr>
                                        <p:cTn id="12" dur="500"/>
                                        <p:tgtEl>
                                          <p:spTgt spid="94211">
                                            <p:txEl>
                                              <p:charRg st="76" end="11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4211">
                                            <p:txEl>
                                              <p:charRg st="112" end="164"/>
                                            </p:txEl>
                                          </p:spTgt>
                                        </p:tgtEl>
                                        <p:attrNameLst>
                                          <p:attrName>style.visibility</p:attrName>
                                        </p:attrNameLst>
                                      </p:cBhvr>
                                      <p:to>
                                        <p:strVal val="visible"/>
                                      </p:to>
                                    </p:set>
                                    <p:animEffect transition="in" filter="blinds(horizontal)">
                                      <p:cBhvr>
                                        <p:cTn id="17" dur="500"/>
                                        <p:tgtEl>
                                          <p:spTgt spid="94211">
                                            <p:txEl>
                                              <p:charRg st="112" end="16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矩形 95233"/>
          <p:cNvSpPr>
            <a:spLocks noRot="1"/>
          </p:cNvSpPr>
          <p:nvPr/>
        </p:nvSpPr>
        <p:spPr>
          <a:xfrm>
            <a:off x="250825" y="188913"/>
            <a:ext cx="8540750" cy="1143000"/>
          </a:xfrm>
          <a:prstGeom prst="rect">
            <a:avLst/>
          </a:prstGeom>
          <a:noFill/>
          <a:ln w="9525">
            <a:noFill/>
          </a:ln>
        </p:spPr>
        <p:txBody>
          <a:bodyPr anchor="ctr"/>
          <a:p>
            <a:r>
              <a:rPr lang="zh-CN" altLang="en-US" sz="4400" b="1" dirty="0">
                <a:solidFill>
                  <a:schemeClr val="tx2"/>
                </a:solidFill>
                <a:latin typeface="Arial" panose="020B0604020202020204" pitchFamily="34" charset="0"/>
                <a:ea typeface="楷体_GB2312" pitchFamily="1" charset="-122"/>
              </a:rPr>
              <a:t>2.6 其他黑盒测试方法</a:t>
            </a:r>
            <a:endParaRPr lang="zh-CN" altLang="en-US" sz="4400" b="1" dirty="0">
              <a:solidFill>
                <a:schemeClr val="tx2"/>
              </a:solidFill>
              <a:latin typeface="Arial" panose="020B0604020202020204" pitchFamily="34" charset="0"/>
              <a:ea typeface="楷体_GB2312" pitchFamily="1" charset="-122"/>
            </a:endParaRPr>
          </a:p>
        </p:txBody>
      </p:sp>
      <p:sp>
        <p:nvSpPr>
          <p:cNvPr id="53250" name="矩形 95234"/>
          <p:cNvSpPr>
            <a:spLocks noRot="1"/>
          </p:cNvSpPr>
          <p:nvPr/>
        </p:nvSpPr>
        <p:spPr>
          <a:xfrm>
            <a:off x="323850" y="1054100"/>
            <a:ext cx="8281988" cy="5400675"/>
          </a:xfrm>
          <a:prstGeom prst="rect">
            <a:avLst/>
          </a:prstGeom>
          <a:noFill/>
          <a:ln w="9525">
            <a:noFill/>
          </a:ln>
        </p:spPr>
        <p:txBody>
          <a:bodyPr anchor="t"/>
          <a:p>
            <a:pPr marL="609600" indent="-609600">
              <a:lnSpc>
                <a:spcPct val="110000"/>
              </a:lnSpc>
              <a:spcBef>
                <a:spcPct val="5000"/>
              </a:spcBef>
              <a:spcAft>
                <a:spcPct val="5000"/>
              </a:spcAft>
              <a:buClr>
                <a:schemeClr val="hlink"/>
              </a:buClr>
              <a:buSzPct val="70000"/>
              <a:buFont typeface="Wingdings" panose="05000000000000000000" pitchFamily="2" charset="2"/>
              <a:buNone/>
            </a:pPr>
            <a:r>
              <a:rPr lang="zh-CN" altLang="en-US" sz="4000" b="1" dirty="0">
                <a:solidFill>
                  <a:srgbClr val="FF3300"/>
                </a:solidFill>
                <a:latin typeface="Arial" panose="020B0604020202020204" pitchFamily="34" charset="0"/>
                <a:ea typeface="华文行楷" panose="02010800040101010101" pitchFamily="2" charset="-122"/>
              </a:rPr>
              <a:t>3. 错误推测法</a:t>
            </a:r>
            <a:r>
              <a:rPr lang="zh-CN" altLang="en-US" sz="4000" b="1" dirty="0">
                <a:solidFill>
                  <a:srgbClr val="FF3300"/>
                </a:solidFill>
                <a:latin typeface="Times New Roman" panose="02020603050405020304" pitchFamily="2" charset="0"/>
                <a:ea typeface="华文行楷" panose="02010800040101010101" pitchFamily="2" charset="-122"/>
              </a:rPr>
              <a:t>—</a:t>
            </a:r>
            <a:r>
              <a:rPr lang="zh-CN" altLang="en-US" sz="4000" b="1" dirty="0">
                <a:solidFill>
                  <a:srgbClr val="FF3300"/>
                </a:solidFill>
                <a:latin typeface="Arial" panose="020B0604020202020204" pitchFamily="34" charset="0"/>
                <a:ea typeface="华文行楷" panose="02010800040101010101" pitchFamily="2" charset="-122"/>
              </a:rPr>
              <a:t>示例</a:t>
            </a:r>
            <a:endParaRPr lang="zh-CN" altLang="en-US" sz="4000" b="1" dirty="0">
              <a:solidFill>
                <a:srgbClr val="FF3300"/>
              </a:solidFill>
              <a:latin typeface="Arial" panose="020B0604020202020204" pitchFamily="34" charset="0"/>
              <a:ea typeface="华文行楷" panose="02010800040101010101" pitchFamily="2" charset="-122"/>
            </a:endParaRPr>
          </a:p>
          <a:p>
            <a:pPr marL="609600" indent="-609600">
              <a:lnSpc>
                <a:spcPct val="110000"/>
              </a:lnSpc>
              <a:spcBef>
                <a:spcPct val="5000"/>
              </a:spcBef>
              <a:spcAft>
                <a:spcPct val="5000"/>
              </a:spcAft>
              <a:buClr>
                <a:schemeClr val="hlink"/>
              </a:buClr>
              <a:buSzPct val="70000"/>
              <a:buFont typeface="Wingdings" panose="05000000000000000000" pitchFamily="2" charset="2"/>
              <a:buChar char="v"/>
            </a:pPr>
            <a:r>
              <a:rPr lang="zh-CN" altLang="en-US" sz="3200" b="1" dirty="0">
                <a:latin typeface="Arial" panose="020B0604020202020204" pitchFamily="34" charset="0"/>
                <a:ea typeface="楷体_GB2312" pitchFamily="1" charset="-122"/>
                <a:sym typeface="Arial" panose="020B0604020202020204" pitchFamily="34" charset="0"/>
              </a:rPr>
              <a:t>使用错误推测法为“旅馆住宿系统”中“办理房间入住”功能设计测试用例</a:t>
            </a:r>
            <a:endParaRPr lang="zh-CN" altLang="en-US" sz="3200" b="1" dirty="0">
              <a:latin typeface="Arial" panose="020B0604020202020204" pitchFamily="34" charset="0"/>
              <a:ea typeface="楷体_GB2312" pitchFamily="1" charset="-122"/>
              <a:sym typeface="Arial" panose="020B0604020202020204" pitchFamily="34" charset="0"/>
            </a:endParaRPr>
          </a:p>
        </p:txBody>
      </p:sp>
      <p:graphicFrame>
        <p:nvGraphicFramePr>
          <p:cNvPr id="95236" name="表格 95235"/>
          <p:cNvGraphicFramePr/>
          <p:nvPr/>
        </p:nvGraphicFramePr>
        <p:xfrm>
          <a:off x="612775" y="3001963"/>
          <a:ext cx="8066088" cy="3640138"/>
        </p:xfrm>
        <a:graphic>
          <a:graphicData uri="http://schemas.openxmlformats.org/drawingml/2006/table">
            <a:tbl>
              <a:tblPr/>
              <a:tblGrid>
                <a:gridCol w="1387475"/>
                <a:gridCol w="2422525"/>
                <a:gridCol w="2238375"/>
                <a:gridCol w="2017713"/>
              </a:tblGrid>
              <a:tr h="396875">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000" dirty="0">
                          <a:solidFill>
                            <a:srgbClr val="FFFFFF"/>
                          </a:solidFill>
                          <a:ea typeface="宋体" panose="02010600030101010101" pitchFamily="2" charset="-122"/>
                        </a:rPr>
                        <a:t>模块名称</a:t>
                      </a:r>
                      <a:endParaRPr lang="zh-CN" altLang="en-US" sz="2000" dirty="0">
                        <a:solidFill>
                          <a:srgbClr val="FFFFFF"/>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000" dirty="0">
                          <a:solidFill>
                            <a:srgbClr val="FFFFFF"/>
                          </a:solidFill>
                          <a:ea typeface="宋体" panose="02010600030101010101" pitchFamily="2" charset="-122"/>
                        </a:rPr>
                        <a:t>办理入住</a:t>
                      </a:r>
                      <a:endParaRPr lang="zh-CN" altLang="en-US" sz="2000" dirty="0">
                        <a:solidFill>
                          <a:srgbClr val="FFFFFF"/>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000" dirty="0">
                          <a:solidFill>
                            <a:srgbClr val="FFFFFF"/>
                          </a:solidFill>
                          <a:ea typeface="宋体" panose="02010600030101010101" pitchFamily="2" charset="-122"/>
                        </a:rPr>
                        <a:t>优先级</a:t>
                      </a:r>
                      <a:endParaRPr lang="zh-CN" altLang="en-US" sz="2000" dirty="0">
                        <a:solidFill>
                          <a:srgbClr val="FFFFFF"/>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000" dirty="0">
                          <a:solidFill>
                            <a:srgbClr val="FFFFFF"/>
                          </a:solidFill>
                          <a:ea typeface="宋体" panose="02010600030101010101" pitchFamily="2" charset="-122"/>
                        </a:rPr>
                        <a:t>高</a:t>
                      </a:r>
                      <a:endParaRPr lang="zh-CN" altLang="en-US" sz="2000" dirty="0">
                        <a:solidFill>
                          <a:srgbClr val="FFFFFF"/>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r>
              <a:tr h="4699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000" dirty="0">
                          <a:solidFill>
                            <a:srgbClr val="000000"/>
                          </a:solidFill>
                          <a:ea typeface="宋体" panose="02010600030101010101" pitchFamily="2" charset="-122"/>
                        </a:rPr>
                        <a:t>功能点</a:t>
                      </a:r>
                      <a:endParaRPr lang="zh-CN" altLang="en-US" sz="20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gridSpan="3">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000" dirty="0">
                          <a:solidFill>
                            <a:srgbClr val="000000"/>
                          </a:solidFill>
                          <a:ea typeface="宋体" panose="02010600030101010101" pitchFamily="2" charset="-122"/>
                        </a:rPr>
                        <a:t>旅馆业主给未预订房间的游客办理入住</a:t>
                      </a:r>
                      <a:endParaRPr lang="zh-CN" altLang="en-US" sz="20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hMerge="1">
                  <a:tcP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tcPr>
                </a:tc>
                <a:tc hMerge="1">
                  <a:tcPr>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tcPr>
                </a:tc>
              </a:tr>
              <a:tr h="260985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000" dirty="0">
                          <a:solidFill>
                            <a:srgbClr val="000000"/>
                          </a:solidFill>
                          <a:ea typeface="宋体" panose="02010600030101010101" pitchFamily="2" charset="-122"/>
                        </a:rPr>
                        <a:t>预置条件</a:t>
                      </a:r>
                      <a:endParaRPr lang="zh-CN" altLang="en-US" sz="20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gridSpan="3">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000" dirty="0">
                          <a:solidFill>
                            <a:srgbClr val="000000"/>
                          </a:solidFill>
                          <a:ea typeface="宋体" panose="02010600030101010101" pitchFamily="2" charset="-122"/>
                        </a:rPr>
                        <a:t>1. 以旅馆业主身份登录系统，如lvguan/123456</a:t>
                      </a:r>
                      <a:endParaRPr lang="zh-CN" altLang="en-US" sz="2000" dirty="0">
                        <a:solidFill>
                          <a:srgbClr val="000000"/>
                        </a:solidFill>
                        <a:ea typeface="宋体" panose="02010600030101010101" pitchFamily="2" charset="-122"/>
                      </a:endParaRPr>
                    </a:p>
                    <a:p>
                      <a:pPr marL="0" lvl="0" indent="0">
                        <a:buNone/>
                      </a:pPr>
                      <a:r>
                        <a:rPr lang="zh-CN" altLang="en-US" sz="2000" dirty="0">
                          <a:solidFill>
                            <a:srgbClr val="000000"/>
                          </a:solidFill>
                          <a:ea typeface="宋体" panose="02010600030101010101" pitchFamily="2" charset="-122"/>
                        </a:rPr>
                        <a:t>2. 旅馆有单人间房间类型</a:t>
                      </a:r>
                      <a:endParaRPr lang="zh-CN" altLang="en-US" sz="2000" dirty="0">
                        <a:solidFill>
                          <a:srgbClr val="000000"/>
                        </a:solidFill>
                        <a:ea typeface="宋体" panose="02010600030101010101" pitchFamily="2" charset="-122"/>
                      </a:endParaRPr>
                    </a:p>
                    <a:p>
                      <a:pPr marL="0" lvl="0" indent="0">
                        <a:buNone/>
                      </a:pPr>
                      <a:r>
                        <a:rPr lang="zh-CN" altLang="en-US" sz="2000" dirty="0">
                          <a:solidFill>
                            <a:srgbClr val="000000"/>
                          </a:solidFill>
                          <a:ea typeface="宋体" panose="02010600030101010101" pitchFamily="2" charset="-122"/>
                        </a:rPr>
                        <a:t>3. 单人间类型下有101房间，且为空房</a:t>
                      </a:r>
                      <a:endParaRPr lang="zh-CN" altLang="en-US" sz="2000" dirty="0">
                        <a:solidFill>
                          <a:srgbClr val="000000"/>
                        </a:solidFill>
                        <a:ea typeface="宋体" panose="02010600030101010101" pitchFamily="2" charset="-122"/>
                      </a:endParaRPr>
                    </a:p>
                    <a:p>
                      <a:pPr marL="0" lvl="0" indent="0">
                        <a:buNone/>
                      </a:pPr>
                      <a:r>
                        <a:rPr lang="zh-CN" altLang="en-US" sz="2000" dirty="0">
                          <a:solidFill>
                            <a:srgbClr val="000000"/>
                          </a:solidFill>
                          <a:ea typeface="宋体" panose="02010600030101010101" pitchFamily="2" charset="-122"/>
                        </a:rPr>
                        <a:t>4. 单人间类型下有102房间，该房间8月13日到8月15日已入住并续租到8月18日，8月22日到8月25日被另一游客网上预订，8月26日到8月28日业主为第三名游客办理了房间预订</a:t>
                      </a:r>
                      <a:endParaRPr lang="zh-CN" altLang="en-US" sz="2000" dirty="0">
                        <a:solidFill>
                          <a:srgbClr val="000000"/>
                        </a:solidFill>
                        <a:ea typeface="宋体" panose="02010600030101010101" pitchFamily="2" charset="-122"/>
                      </a:endParaRPr>
                    </a:p>
                    <a:p>
                      <a:pPr marL="0" lvl="0" indent="0">
                        <a:buNone/>
                      </a:pPr>
                      <a:r>
                        <a:rPr lang="zh-CN" altLang="en-US" sz="2000" dirty="0">
                          <a:solidFill>
                            <a:srgbClr val="000000"/>
                          </a:solidFill>
                          <a:ea typeface="宋体" panose="02010600030101010101" pitchFamily="2" charset="-122"/>
                        </a:rPr>
                        <a:t>5. 单人间类型下有103房间，且为空房</a:t>
                      </a:r>
                      <a:endParaRPr lang="zh-CN" altLang="en-US" sz="20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hMerge="1">
                  <a:tcP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tcPr>
                </a:tc>
                <a:tc hMerge="1">
                  <a:tcPr>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5236"/>
                                        </p:tgtEl>
                                        <p:attrNameLst>
                                          <p:attrName>style.visibility</p:attrName>
                                        </p:attrNameLst>
                                      </p:cBhvr>
                                      <p:to>
                                        <p:strVal val="visible"/>
                                      </p:to>
                                    </p:set>
                                    <p:anim calcmode="lin" valueType="num">
                                      <p:cBhvr additive="base">
                                        <p:cTn id="7" dur="500" fill="hold"/>
                                        <p:tgtEl>
                                          <p:spTgt spid="95236"/>
                                        </p:tgtEl>
                                        <p:attrNameLst>
                                          <p:attrName>ppt_x</p:attrName>
                                        </p:attrNameLst>
                                      </p:cBhvr>
                                      <p:tavLst>
                                        <p:tav tm="0">
                                          <p:val>
                                            <p:strVal val="#ppt_x"/>
                                          </p:val>
                                        </p:tav>
                                        <p:tav tm="100000">
                                          <p:val>
                                            <p:strVal val="#ppt_x"/>
                                          </p:val>
                                        </p:tav>
                                      </p:tavLst>
                                    </p:anim>
                                    <p:anim calcmode="lin" valueType="num">
                                      <p:cBhvr additive="base">
                                        <p:cTn id="8" dur="500" fill="hold"/>
                                        <p:tgtEl>
                                          <p:spTgt spid="952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6258" name="表格 96257"/>
          <p:cNvGraphicFramePr/>
          <p:nvPr/>
        </p:nvGraphicFramePr>
        <p:xfrm>
          <a:off x="254000" y="109538"/>
          <a:ext cx="8639175" cy="6661150"/>
        </p:xfrm>
        <a:graphic>
          <a:graphicData uri="http://schemas.openxmlformats.org/drawingml/2006/table">
            <a:tbl>
              <a:tblPr/>
              <a:tblGrid>
                <a:gridCol w="431800"/>
                <a:gridCol w="2028825"/>
                <a:gridCol w="914400"/>
                <a:gridCol w="2735263"/>
                <a:gridCol w="2528887"/>
              </a:tblGrid>
              <a:tr h="639763">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FFFF"/>
                          </a:solidFill>
                          <a:ea typeface="宋体" panose="02010600030101010101" pitchFamily="2" charset="-122"/>
                        </a:rPr>
                        <a:t>序号</a:t>
                      </a:r>
                      <a:endParaRPr lang="zh-CN" altLang="en-US" sz="1800" dirty="0">
                        <a:solidFill>
                          <a:srgbClr val="FFFFFF"/>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FFFF"/>
                          </a:solidFill>
                          <a:ea typeface="宋体" panose="02010600030101010101" pitchFamily="2" charset="-122"/>
                        </a:rPr>
                        <a:t>功能点</a:t>
                      </a:r>
                      <a:endParaRPr lang="zh-CN" altLang="en-US" sz="1800" dirty="0">
                        <a:solidFill>
                          <a:srgbClr val="FFFFFF"/>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FFFF"/>
                          </a:solidFill>
                          <a:ea typeface="宋体" panose="02010600030101010101" pitchFamily="2" charset="-122"/>
                        </a:rPr>
                        <a:t>子预置条件</a:t>
                      </a:r>
                      <a:endParaRPr lang="zh-CN" altLang="en-US" sz="1800" dirty="0">
                        <a:solidFill>
                          <a:srgbClr val="FFFFFF"/>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FFFF"/>
                          </a:solidFill>
                          <a:ea typeface="宋体" panose="02010600030101010101" pitchFamily="2" charset="-122"/>
                        </a:rPr>
                        <a:t>用例描述</a:t>
                      </a:r>
                      <a:endParaRPr lang="zh-CN" altLang="en-US" sz="1800" dirty="0">
                        <a:solidFill>
                          <a:srgbClr val="FFFFFF"/>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FFFF"/>
                          </a:solidFill>
                          <a:ea typeface="宋体" panose="02010600030101010101" pitchFamily="2" charset="-122"/>
                        </a:rPr>
                        <a:t>预期结果</a:t>
                      </a:r>
                      <a:endParaRPr lang="zh-CN" altLang="en-US" sz="1800" dirty="0">
                        <a:solidFill>
                          <a:srgbClr val="FFFFFF"/>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r>
              <a:tr h="2284412">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ea typeface="宋体" panose="02010600030101010101" pitchFamily="2" charset="-122"/>
                        </a:rPr>
                        <a:t>1</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ea typeface="宋体" panose="02010600030101010101" pitchFamily="2" charset="-122"/>
                        </a:rPr>
                        <a:t>办理入住</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ea typeface="宋体" panose="02010600030101010101" pitchFamily="2" charset="-122"/>
                        </a:rPr>
                        <a:t>无</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ea typeface="宋体" panose="02010600030101010101" pitchFamily="2" charset="-122"/>
                        </a:rPr>
                        <a:t>1. 在办理入住页面中填写或选择如下字段信息</a:t>
                      </a:r>
                      <a:endParaRPr lang="zh-CN" altLang="en-US" sz="1800" dirty="0">
                        <a:solidFill>
                          <a:srgbClr val="000000"/>
                        </a:solidFill>
                        <a:ea typeface="宋体" panose="02010600030101010101" pitchFamily="2" charset="-122"/>
                      </a:endParaRPr>
                    </a:p>
                    <a:p>
                      <a:pPr marL="0" lvl="0" indent="0">
                        <a:buNone/>
                      </a:pPr>
                      <a:r>
                        <a:rPr lang="zh-CN" altLang="en-US" sz="1800" dirty="0">
                          <a:solidFill>
                            <a:srgbClr val="000000"/>
                          </a:solidFill>
                          <a:ea typeface="宋体" panose="02010600030101010101" pitchFamily="2" charset="-122"/>
                        </a:rPr>
                        <a:t>房间类型：单人间</a:t>
                      </a:r>
                      <a:endParaRPr lang="zh-CN" altLang="en-US" sz="1800" dirty="0">
                        <a:solidFill>
                          <a:srgbClr val="000000"/>
                        </a:solidFill>
                        <a:ea typeface="宋体" panose="02010600030101010101" pitchFamily="2" charset="-122"/>
                      </a:endParaRPr>
                    </a:p>
                    <a:p>
                      <a:pPr marL="0" lvl="0" indent="0">
                        <a:buNone/>
                      </a:pPr>
                      <a:r>
                        <a:rPr lang="zh-CN" altLang="en-US" sz="1800" dirty="0">
                          <a:solidFill>
                            <a:srgbClr val="000000"/>
                          </a:solidFill>
                          <a:ea typeface="宋体" panose="02010600030101010101" pitchFamily="2" charset="-122"/>
                        </a:rPr>
                        <a:t>房间号：101</a:t>
                      </a:r>
                      <a:endParaRPr lang="zh-CN" altLang="en-US" sz="1800" dirty="0">
                        <a:solidFill>
                          <a:srgbClr val="000000"/>
                        </a:solidFill>
                        <a:ea typeface="宋体" panose="02010600030101010101" pitchFamily="2" charset="-122"/>
                      </a:endParaRPr>
                    </a:p>
                    <a:p>
                      <a:pPr marL="0" lvl="0" indent="0">
                        <a:buNone/>
                      </a:pPr>
                      <a:r>
                        <a:rPr lang="zh-CN" altLang="en-US" sz="1800" dirty="0">
                          <a:solidFill>
                            <a:srgbClr val="000000"/>
                          </a:solidFill>
                          <a:ea typeface="宋体" panose="02010600030101010101" pitchFamily="2" charset="-122"/>
                        </a:rPr>
                        <a:t>入住日期：当天日期</a:t>
                      </a:r>
                      <a:endParaRPr lang="zh-CN" altLang="en-US" sz="1800" dirty="0">
                        <a:solidFill>
                          <a:srgbClr val="000000"/>
                        </a:solidFill>
                        <a:ea typeface="宋体" panose="02010600030101010101" pitchFamily="2" charset="-122"/>
                      </a:endParaRPr>
                    </a:p>
                    <a:p>
                      <a:pPr marL="0" lvl="0" indent="0">
                        <a:buNone/>
                      </a:pPr>
                      <a:r>
                        <a:rPr lang="zh-CN" altLang="en-US" sz="1800" dirty="0">
                          <a:solidFill>
                            <a:srgbClr val="000000"/>
                          </a:solidFill>
                          <a:ea typeface="宋体" panose="02010600030101010101" pitchFamily="2" charset="-122"/>
                        </a:rPr>
                        <a:t>离开日期：2011-8-20</a:t>
                      </a:r>
                      <a:endParaRPr lang="zh-CN" altLang="en-US" sz="1800" dirty="0">
                        <a:solidFill>
                          <a:srgbClr val="000000"/>
                        </a:solidFill>
                        <a:ea typeface="宋体" panose="02010600030101010101" pitchFamily="2" charset="-122"/>
                      </a:endParaRPr>
                    </a:p>
                    <a:p>
                      <a:pPr marL="0" lvl="0" indent="0">
                        <a:buNone/>
                      </a:pPr>
                      <a:r>
                        <a:rPr lang="zh-CN" altLang="en-US" sz="1800" dirty="0">
                          <a:solidFill>
                            <a:srgbClr val="000000"/>
                          </a:solidFill>
                          <a:ea typeface="宋体" panose="02010600030101010101" pitchFamily="2" charset="-122"/>
                        </a:rPr>
                        <a:t>2. 单击“办理入住”按钮</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ea typeface="宋体" panose="02010600030101010101" pitchFamily="2" charset="-122"/>
                        </a:rPr>
                        <a:t>1. 系统提示办理入住成功</a:t>
                      </a:r>
                      <a:endParaRPr lang="zh-CN" altLang="en-US" sz="1800" dirty="0">
                        <a:solidFill>
                          <a:srgbClr val="000000"/>
                        </a:solidFill>
                        <a:ea typeface="宋体" panose="02010600030101010101" pitchFamily="2" charset="-122"/>
                      </a:endParaRPr>
                    </a:p>
                    <a:p>
                      <a:pPr marL="0" lvl="0" indent="0">
                        <a:buNone/>
                      </a:pPr>
                      <a:r>
                        <a:rPr lang="zh-CN" altLang="en-US" sz="1800" dirty="0">
                          <a:solidFill>
                            <a:srgbClr val="000000"/>
                          </a:solidFill>
                          <a:ea typeface="宋体" panose="02010600030101010101" pitchFamily="2" charset="-122"/>
                        </a:rPr>
                        <a:t>2. 住宿管理和结算管理模块下列表中增加一条入住记录</a:t>
                      </a:r>
                      <a:endParaRPr lang="zh-CN" altLang="en-US" sz="1800" dirty="0">
                        <a:solidFill>
                          <a:srgbClr val="000000"/>
                        </a:solidFill>
                        <a:ea typeface="宋体" panose="02010600030101010101" pitchFamily="2" charset="-122"/>
                      </a:endParaRPr>
                    </a:p>
                    <a:p>
                      <a:pPr marL="0" lvl="0" indent="0">
                        <a:buNone/>
                      </a:pPr>
                      <a:r>
                        <a:rPr lang="zh-CN" altLang="en-US" sz="1800" dirty="0">
                          <a:solidFill>
                            <a:srgbClr val="000000"/>
                          </a:solidFill>
                          <a:ea typeface="宋体" panose="02010600030101010101" pitchFamily="2" charset="-122"/>
                        </a:rPr>
                        <a:t>3. 记录的各字段显示同办理入住时添加信息</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12446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ea typeface="宋体" panose="02010600030101010101" pitchFamily="2" charset="-122"/>
                        </a:rPr>
                        <a:t>2</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ea typeface="宋体" panose="02010600030101010101" pitchFamily="2" charset="-122"/>
                        </a:rPr>
                        <a:t>能否入住验证：入住房在入住期间不能再被办理入住(不含续租)</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ea typeface="宋体" panose="02010600030101010101" pitchFamily="2" charset="-122"/>
                        </a:rPr>
                        <a:t>当前日期为8月13日</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ea typeface="宋体" panose="02010600030101010101" pitchFamily="2" charset="-122"/>
                        </a:rPr>
                        <a:t>1. 在办理入住页面中入住8月13日到8月16日的102房间(单人间)</a:t>
                      </a:r>
                      <a:endParaRPr lang="zh-CN" altLang="en-US" sz="1800" dirty="0">
                        <a:solidFill>
                          <a:srgbClr val="000000"/>
                        </a:solidFill>
                        <a:ea typeface="宋体" panose="02010600030101010101" pitchFamily="2" charset="-122"/>
                      </a:endParaRPr>
                    </a:p>
                    <a:p>
                      <a:pPr marL="0" lvl="0" indent="0">
                        <a:buNone/>
                      </a:pPr>
                      <a:r>
                        <a:rPr lang="zh-CN" altLang="en-US" sz="1800" dirty="0">
                          <a:solidFill>
                            <a:srgbClr val="000000"/>
                          </a:solidFill>
                          <a:ea typeface="宋体" panose="02010600030101010101" pitchFamily="2" charset="-122"/>
                        </a:rPr>
                        <a:t>2. 单击“办理入住”按钮</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ea typeface="宋体" panose="02010600030101010101" pitchFamily="2" charset="-122"/>
                        </a:rPr>
                        <a:t>系统提示无法进行入住，该房间在该时间段被占用</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1246188">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ea typeface="宋体" panose="02010600030101010101" pitchFamily="2" charset="-122"/>
                        </a:rPr>
                        <a:t>3</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a:solidFill>
                            <a:srgbClr val="000000"/>
                          </a:solidFill>
                          <a:ea typeface="宋体" panose="02010600030101010101" pitchFamily="2" charset="-122"/>
                        </a:rPr>
                        <a:t>能否入住验证：入住房在入住期间不能再被办理入住</a:t>
                      </a:r>
                      <a:r>
                        <a:rPr lang="en-US" altLang="zh-CN" sz="1800">
                          <a:solidFill>
                            <a:srgbClr val="000000"/>
                          </a:solidFill>
                          <a:ea typeface="宋体" panose="02010600030101010101" pitchFamily="2" charset="-122"/>
                        </a:rPr>
                        <a:t>(</a:t>
                      </a:r>
                      <a:r>
                        <a:rPr lang="zh-CN" altLang="en-US" sz="1800">
                          <a:solidFill>
                            <a:srgbClr val="000000"/>
                          </a:solidFill>
                          <a:ea typeface="宋体" panose="02010600030101010101" pitchFamily="2" charset="-122"/>
                        </a:rPr>
                        <a:t>含续租</a:t>
                      </a:r>
                      <a:r>
                        <a:rPr lang="en-US" altLang="zh-CN" sz="1800">
                          <a:solidFill>
                            <a:srgbClr val="000000"/>
                          </a:solidFill>
                          <a:ea typeface="宋体" panose="02010600030101010101" pitchFamily="2" charset="-122"/>
                        </a:rPr>
                        <a:t>)</a:t>
                      </a:r>
                      <a:endParaRPr lang="en-US" altLang="zh-CN" sz="180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ea typeface="宋体" panose="02010600030101010101" pitchFamily="2" charset="-122"/>
                        </a:rPr>
                        <a:t>当前日期为8月17日</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ea typeface="宋体" panose="02010600030101010101" pitchFamily="2" charset="-122"/>
                        </a:rPr>
                        <a:t>1. 在办理入住页面中入住8月17日到8月19日的102房间(单人间)</a:t>
                      </a:r>
                      <a:endParaRPr lang="zh-CN" altLang="en-US" sz="1800" dirty="0">
                        <a:solidFill>
                          <a:srgbClr val="000000"/>
                        </a:solidFill>
                        <a:ea typeface="宋体" panose="02010600030101010101" pitchFamily="2" charset="-122"/>
                      </a:endParaRPr>
                    </a:p>
                    <a:p>
                      <a:pPr marL="0" lvl="0" indent="0">
                        <a:buNone/>
                      </a:pPr>
                      <a:r>
                        <a:rPr lang="zh-CN" altLang="en-US" sz="1800" dirty="0">
                          <a:solidFill>
                            <a:srgbClr val="000000"/>
                          </a:solidFill>
                          <a:ea typeface="宋体" panose="02010600030101010101" pitchFamily="2" charset="-122"/>
                        </a:rPr>
                        <a:t>2. 单击“办理入住”按钮</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a:solidFill>
                            <a:srgbClr val="000000"/>
                          </a:solidFill>
                          <a:ea typeface="宋体" panose="02010600030101010101" pitchFamily="2" charset="-122"/>
                        </a:rPr>
                        <a:t>系统提示无法进行入住，该房间在该时间段被占用</a:t>
                      </a:r>
                      <a:endParaRPr lang="zh-CN" altLang="en-US" sz="180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12446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ea typeface="宋体" panose="02010600030101010101" pitchFamily="2" charset="-122"/>
                        </a:rPr>
                        <a:t>4</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ea typeface="宋体" panose="02010600030101010101" pitchFamily="2" charset="-122"/>
                        </a:rPr>
                        <a:t>能否入住验证：入住房在入住期间的边界不能再被办理入住(含续租)</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ea typeface="宋体" panose="02010600030101010101" pitchFamily="2" charset="-122"/>
                        </a:rPr>
                        <a:t>当前日期为8月18日</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ea typeface="宋体" panose="02010600030101010101" pitchFamily="2" charset="-122"/>
                        </a:rPr>
                        <a:t>1. 在办理入住页面中入住8月18日到8月20日的102房间(单人间)</a:t>
                      </a:r>
                      <a:endParaRPr lang="zh-CN" altLang="en-US" sz="1800" dirty="0">
                        <a:solidFill>
                          <a:srgbClr val="000000"/>
                        </a:solidFill>
                        <a:ea typeface="宋体" panose="02010600030101010101" pitchFamily="2" charset="-122"/>
                      </a:endParaRPr>
                    </a:p>
                    <a:p>
                      <a:pPr marL="0" lvl="0" indent="0">
                        <a:buNone/>
                      </a:pPr>
                      <a:r>
                        <a:rPr lang="zh-CN" altLang="en-US" sz="1800" dirty="0">
                          <a:solidFill>
                            <a:srgbClr val="000000"/>
                          </a:solidFill>
                          <a:ea typeface="宋体" panose="02010600030101010101" pitchFamily="2" charset="-122"/>
                        </a:rPr>
                        <a:t>2. 单击“办理入住”按钮</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a:solidFill>
                            <a:srgbClr val="000000"/>
                          </a:solidFill>
                          <a:ea typeface="宋体" panose="02010600030101010101" pitchFamily="2" charset="-122"/>
                        </a:rPr>
                        <a:t>系统提示无法进行入住，该房间在该时间段被占用</a:t>
                      </a:r>
                      <a:endParaRPr lang="zh-CN" altLang="en-US" sz="180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6258"/>
                                        </p:tgtEl>
                                        <p:attrNameLst>
                                          <p:attrName>style.visibility</p:attrName>
                                        </p:attrNameLst>
                                      </p:cBhvr>
                                      <p:to>
                                        <p:strVal val="visible"/>
                                      </p:to>
                                    </p:set>
                                    <p:anim calcmode="lin" valueType="num">
                                      <p:cBhvr additive="base">
                                        <p:cTn id="7" dur="500" fill="hold"/>
                                        <p:tgtEl>
                                          <p:spTgt spid="96258"/>
                                        </p:tgtEl>
                                        <p:attrNameLst>
                                          <p:attrName>ppt_x</p:attrName>
                                        </p:attrNameLst>
                                      </p:cBhvr>
                                      <p:tavLst>
                                        <p:tav tm="0">
                                          <p:val>
                                            <p:strVal val="#ppt_x"/>
                                          </p:val>
                                        </p:tav>
                                        <p:tav tm="100000">
                                          <p:val>
                                            <p:strVal val="#ppt_x"/>
                                          </p:val>
                                        </p:tav>
                                      </p:tavLst>
                                    </p:anim>
                                    <p:anim calcmode="lin" valueType="num">
                                      <p:cBhvr additive="base">
                                        <p:cTn id="8" dur="500" fill="hold"/>
                                        <p:tgtEl>
                                          <p:spTgt spid="962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7282" name="表格 97281"/>
          <p:cNvGraphicFramePr/>
          <p:nvPr/>
        </p:nvGraphicFramePr>
        <p:xfrm>
          <a:off x="254000" y="109538"/>
          <a:ext cx="8639175" cy="6330950"/>
        </p:xfrm>
        <a:graphic>
          <a:graphicData uri="http://schemas.openxmlformats.org/drawingml/2006/table">
            <a:tbl>
              <a:tblPr/>
              <a:tblGrid>
                <a:gridCol w="431800"/>
                <a:gridCol w="2028825"/>
                <a:gridCol w="914400"/>
                <a:gridCol w="2735263"/>
                <a:gridCol w="2528887"/>
              </a:tblGrid>
              <a:tr h="639763">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FFFF"/>
                          </a:solidFill>
                          <a:ea typeface="宋体" panose="02010600030101010101" pitchFamily="2" charset="-122"/>
                        </a:rPr>
                        <a:t>序号</a:t>
                      </a:r>
                      <a:endParaRPr lang="zh-CN" altLang="en-US" sz="1800" dirty="0">
                        <a:solidFill>
                          <a:srgbClr val="FFFFFF"/>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FFFF"/>
                          </a:solidFill>
                          <a:ea typeface="宋体" panose="02010600030101010101" pitchFamily="2" charset="-122"/>
                        </a:rPr>
                        <a:t>功能点</a:t>
                      </a:r>
                      <a:endParaRPr lang="zh-CN" altLang="en-US" sz="1800" dirty="0">
                        <a:solidFill>
                          <a:srgbClr val="FFFFFF"/>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FFFF"/>
                          </a:solidFill>
                          <a:ea typeface="宋体" panose="02010600030101010101" pitchFamily="2" charset="-122"/>
                        </a:rPr>
                        <a:t>子预置条件</a:t>
                      </a:r>
                      <a:endParaRPr lang="zh-CN" altLang="en-US" sz="1800" dirty="0">
                        <a:solidFill>
                          <a:srgbClr val="FFFFFF"/>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FFFF"/>
                          </a:solidFill>
                          <a:ea typeface="宋体" panose="02010600030101010101" pitchFamily="2" charset="-122"/>
                        </a:rPr>
                        <a:t>用例描述</a:t>
                      </a:r>
                      <a:endParaRPr lang="zh-CN" altLang="en-US" sz="1800" dirty="0">
                        <a:solidFill>
                          <a:srgbClr val="FFFFFF"/>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FFFF"/>
                          </a:solidFill>
                          <a:ea typeface="宋体" panose="02010600030101010101" pitchFamily="2" charset="-122"/>
                        </a:rPr>
                        <a:t>预期结果</a:t>
                      </a:r>
                      <a:endParaRPr lang="zh-CN" altLang="en-US" sz="1800" dirty="0">
                        <a:solidFill>
                          <a:srgbClr val="FFFFFF"/>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r>
              <a:tr h="1243012">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ea typeface="宋体" panose="02010600030101010101" pitchFamily="2" charset="-122"/>
                        </a:rPr>
                        <a:t>5</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ea typeface="宋体" panose="02010600030101010101" pitchFamily="2" charset="-122"/>
                        </a:rPr>
                        <a:t>能否入住验证：某时间范围房间为空房可被办理入住(含续租)</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ea typeface="宋体" panose="02010600030101010101" pitchFamily="2" charset="-122"/>
                        </a:rPr>
                        <a:t>当前日期为8月19日</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ea typeface="宋体" panose="02010600030101010101" pitchFamily="2" charset="-122"/>
                        </a:rPr>
                        <a:t>1. 在办理入住页面中入住8月19日到8月21日的102房间(单人间)</a:t>
                      </a:r>
                      <a:endParaRPr lang="zh-CN" altLang="en-US" sz="1800" dirty="0">
                        <a:solidFill>
                          <a:srgbClr val="000000"/>
                        </a:solidFill>
                        <a:ea typeface="宋体" panose="02010600030101010101" pitchFamily="2" charset="-122"/>
                      </a:endParaRPr>
                    </a:p>
                    <a:p>
                      <a:pPr marL="0" lvl="0" indent="0">
                        <a:buNone/>
                      </a:pPr>
                      <a:r>
                        <a:rPr lang="zh-CN" altLang="en-US" sz="1800" dirty="0">
                          <a:solidFill>
                            <a:srgbClr val="000000"/>
                          </a:solidFill>
                          <a:ea typeface="宋体" panose="02010600030101010101" pitchFamily="2" charset="-122"/>
                        </a:rPr>
                        <a:t>2. 单击“办理入住”按钮</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ea typeface="宋体" panose="02010600030101010101" pitchFamily="2" charset="-122"/>
                        </a:rPr>
                        <a:t>可成功办理入住</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1463675">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ea typeface="宋体" panose="02010600030101010101" pitchFamily="2" charset="-122"/>
                        </a:rPr>
                        <a:t>6</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ea typeface="宋体" panose="02010600030101010101" pitchFamily="2" charset="-122"/>
                        </a:rPr>
                        <a:t>能否入住验证：某时间范围房间已被游客网上预订则不可再被办理入住(含边界)</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ea typeface="宋体" panose="02010600030101010101" pitchFamily="2" charset="-122"/>
                        </a:rPr>
                        <a:t>当前日期为8月13日</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ea typeface="宋体" panose="02010600030101010101" pitchFamily="2" charset="-122"/>
                        </a:rPr>
                        <a:t>1. 在办理入住页面中入住8月19日到8月22日的102房间(单人间)</a:t>
                      </a:r>
                      <a:endParaRPr lang="zh-CN" altLang="en-US" sz="1800" dirty="0">
                        <a:solidFill>
                          <a:srgbClr val="000000"/>
                        </a:solidFill>
                        <a:ea typeface="宋体" panose="02010600030101010101" pitchFamily="2" charset="-122"/>
                      </a:endParaRPr>
                    </a:p>
                    <a:p>
                      <a:pPr marL="0" lvl="0" indent="0">
                        <a:buNone/>
                      </a:pPr>
                      <a:r>
                        <a:rPr lang="zh-CN" altLang="en-US" sz="1800" dirty="0">
                          <a:solidFill>
                            <a:srgbClr val="000000"/>
                          </a:solidFill>
                          <a:ea typeface="宋体" panose="02010600030101010101" pitchFamily="2" charset="-122"/>
                        </a:rPr>
                        <a:t>2. 单击“办理入住”按钮</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ea typeface="宋体" panose="02010600030101010101" pitchFamily="2" charset="-122"/>
                        </a:rPr>
                        <a:t>系统提示无法进行入住，该房间在该时间段被占用</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1738313">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ea typeface="宋体" panose="02010600030101010101" pitchFamily="2" charset="-122"/>
                        </a:rPr>
                        <a:t>7</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ea typeface="宋体" panose="02010600030101010101" pitchFamily="2" charset="-122"/>
                        </a:rPr>
                        <a:t>能否入住验证：某时间范围房间已被游客网上预订或业主办理了预订则不可再被办理入住(含边界)</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ea typeface="宋体" panose="02010600030101010101" pitchFamily="2" charset="-122"/>
                        </a:rPr>
                        <a:t>当前日期为8月25日</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ea typeface="宋体" panose="02010600030101010101" pitchFamily="2" charset="-122"/>
                        </a:rPr>
                        <a:t>1. 在办理入住页面中入住8月25日到8月26日的102房间(单人间)</a:t>
                      </a:r>
                      <a:endParaRPr lang="zh-CN" altLang="en-US" sz="1800" dirty="0">
                        <a:solidFill>
                          <a:srgbClr val="000000"/>
                        </a:solidFill>
                        <a:ea typeface="宋体" panose="02010600030101010101" pitchFamily="2" charset="-122"/>
                      </a:endParaRPr>
                    </a:p>
                    <a:p>
                      <a:pPr marL="0" lvl="0" indent="0">
                        <a:buNone/>
                      </a:pPr>
                      <a:r>
                        <a:rPr lang="zh-CN" altLang="en-US" sz="1800" dirty="0">
                          <a:solidFill>
                            <a:srgbClr val="000000"/>
                          </a:solidFill>
                          <a:ea typeface="宋体" panose="02010600030101010101" pitchFamily="2" charset="-122"/>
                        </a:rPr>
                        <a:t>2. 单击“办理入住”按钮</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a:solidFill>
                            <a:srgbClr val="000000"/>
                          </a:solidFill>
                          <a:ea typeface="宋体" panose="02010600030101010101" pitchFamily="2" charset="-122"/>
                        </a:rPr>
                        <a:t>系统提示无法进行入住，该房间在该时间段被占用</a:t>
                      </a:r>
                      <a:endParaRPr lang="zh-CN" altLang="en-US" sz="180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12446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ea typeface="宋体" panose="02010600030101010101" pitchFamily="2" charset="-122"/>
                        </a:rPr>
                        <a:t>8</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ea typeface="宋体" panose="02010600030101010101" pitchFamily="2" charset="-122"/>
                        </a:rPr>
                        <a:t>能否入住验证：某时间范围房间已被业主办理了预订则不可再被办理入住</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ea typeface="宋体" panose="02010600030101010101" pitchFamily="2" charset="-122"/>
                        </a:rPr>
                        <a:t>当前日期为8月26日</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ea typeface="宋体" panose="02010600030101010101" pitchFamily="2" charset="-122"/>
                        </a:rPr>
                        <a:t>1. 在办理入住页面中入住8月26日到8月28日的102房间(单人间)</a:t>
                      </a:r>
                      <a:endParaRPr lang="zh-CN" altLang="en-US" sz="1800" dirty="0">
                        <a:solidFill>
                          <a:srgbClr val="000000"/>
                        </a:solidFill>
                        <a:ea typeface="宋体" panose="02010600030101010101" pitchFamily="2" charset="-122"/>
                      </a:endParaRPr>
                    </a:p>
                    <a:p>
                      <a:pPr marL="0" lvl="0" indent="0">
                        <a:buNone/>
                      </a:pPr>
                      <a:r>
                        <a:rPr lang="zh-CN" altLang="en-US" sz="1800" dirty="0">
                          <a:solidFill>
                            <a:srgbClr val="000000"/>
                          </a:solidFill>
                          <a:ea typeface="宋体" panose="02010600030101010101" pitchFamily="2" charset="-122"/>
                        </a:rPr>
                        <a:t>2. 单击“办理入住”按钮</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a:solidFill>
                            <a:srgbClr val="000000"/>
                          </a:solidFill>
                          <a:ea typeface="宋体" panose="02010600030101010101" pitchFamily="2" charset="-122"/>
                        </a:rPr>
                        <a:t>系统提示无法进行入住，该房间在该时间段被占用</a:t>
                      </a:r>
                      <a:endParaRPr lang="zh-CN" altLang="en-US" sz="180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7282"/>
                                        </p:tgtEl>
                                        <p:attrNameLst>
                                          <p:attrName>style.visibility</p:attrName>
                                        </p:attrNameLst>
                                      </p:cBhvr>
                                      <p:to>
                                        <p:strVal val="visible"/>
                                      </p:to>
                                    </p:set>
                                    <p:anim calcmode="lin" valueType="num">
                                      <p:cBhvr additive="base">
                                        <p:cTn id="7" dur="500" fill="hold"/>
                                        <p:tgtEl>
                                          <p:spTgt spid="97282"/>
                                        </p:tgtEl>
                                        <p:attrNameLst>
                                          <p:attrName>ppt_x</p:attrName>
                                        </p:attrNameLst>
                                      </p:cBhvr>
                                      <p:tavLst>
                                        <p:tav tm="0">
                                          <p:val>
                                            <p:strVal val="#ppt_x"/>
                                          </p:val>
                                        </p:tav>
                                        <p:tav tm="100000">
                                          <p:val>
                                            <p:strVal val="#ppt_x"/>
                                          </p:val>
                                        </p:tav>
                                      </p:tavLst>
                                    </p:anim>
                                    <p:anim calcmode="lin" valueType="num">
                                      <p:cBhvr additive="base">
                                        <p:cTn id="8" dur="500" fill="hold"/>
                                        <p:tgtEl>
                                          <p:spTgt spid="972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8306" name="表格 98305"/>
          <p:cNvGraphicFramePr/>
          <p:nvPr/>
        </p:nvGraphicFramePr>
        <p:xfrm>
          <a:off x="254000" y="109538"/>
          <a:ext cx="8640763" cy="5808663"/>
        </p:xfrm>
        <a:graphic>
          <a:graphicData uri="http://schemas.openxmlformats.org/drawingml/2006/table">
            <a:tbl>
              <a:tblPr/>
              <a:tblGrid>
                <a:gridCol w="431800"/>
                <a:gridCol w="2028825"/>
                <a:gridCol w="1385888"/>
                <a:gridCol w="2265362"/>
                <a:gridCol w="2528888"/>
              </a:tblGrid>
              <a:tr h="639763">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FFFF"/>
                          </a:solidFill>
                          <a:ea typeface="宋体" panose="02010600030101010101" pitchFamily="2" charset="-122"/>
                        </a:rPr>
                        <a:t>序号</a:t>
                      </a:r>
                      <a:endParaRPr lang="zh-CN" altLang="en-US" sz="1800" dirty="0">
                        <a:solidFill>
                          <a:srgbClr val="FFFFFF"/>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FFFF"/>
                          </a:solidFill>
                          <a:ea typeface="宋体" panose="02010600030101010101" pitchFamily="2" charset="-122"/>
                        </a:rPr>
                        <a:t>功能点</a:t>
                      </a:r>
                      <a:endParaRPr lang="zh-CN" altLang="en-US" sz="1800" dirty="0">
                        <a:solidFill>
                          <a:srgbClr val="FFFFFF"/>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FFFF"/>
                          </a:solidFill>
                          <a:ea typeface="宋体" panose="02010600030101010101" pitchFamily="2" charset="-122"/>
                        </a:rPr>
                        <a:t>子预置条件</a:t>
                      </a:r>
                      <a:endParaRPr lang="zh-CN" altLang="en-US" sz="1800" dirty="0">
                        <a:solidFill>
                          <a:srgbClr val="FFFFFF"/>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FFFF"/>
                          </a:solidFill>
                          <a:ea typeface="宋体" panose="02010600030101010101" pitchFamily="2" charset="-122"/>
                        </a:rPr>
                        <a:t>用例描述</a:t>
                      </a:r>
                      <a:endParaRPr lang="zh-CN" altLang="en-US" sz="1800" dirty="0">
                        <a:solidFill>
                          <a:srgbClr val="FFFFFF"/>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FFFF"/>
                          </a:solidFill>
                          <a:ea typeface="宋体" panose="02010600030101010101" pitchFamily="2" charset="-122"/>
                        </a:rPr>
                        <a:t>预期结果</a:t>
                      </a:r>
                      <a:endParaRPr lang="zh-CN" altLang="en-US" sz="1800" dirty="0">
                        <a:solidFill>
                          <a:srgbClr val="FFFFFF"/>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r>
              <a:tr h="1700212">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ea typeface="宋体" panose="02010600030101010101" pitchFamily="2" charset="-122"/>
                        </a:rPr>
                        <a:t>9</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ea typeface="宋体" panose="02010600030101010101" pitchFamily="2" charset="-122"/>
                        </a:rPr>
                        <a:t>能否入住验证：某时间范围房间已被业主办理了预订则不可再被办理入住(含边界)</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ea typeface="宋体" panose="02010600030101010101" pitchFamily="2" charset="-122"/>
                        </a:rPr>
                        <a:t>当前日期为8月28日</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ea typeface="宋体" panose="02010600030101010101" pitchFamily="2" charset="-122"/>
                        </a:rPr>
                        <a:t>1. 在办理入住页面中入住8月28日到8月29日的102房间(单人间)</a:t>
                      </a:r>
                      <a:endParaRPr lang="zh-CN" altLang="en-US" sz="1800" dirty="0">
                        <a:solidFill>
                          <a:srgbClr val="000000"/>
                        </a:solidFill>
                        <a:ea typeface="宋体" panose="02010600030101010101" pitchFamily="2" charset="-122"/>
                      </a:endParaRPr>
                    </a:p>
                    <a:p>
                      <a:pPr marL="0" lvl="0" indent="0">
                        <a:buNone/>
                      </a:pPr>
                      <a:r>
                        <a:rPr lang="zh-CN" altLang="en-US" sz="1800" dirty="0">
                          <a:solidFill>
                            <a:srgbClr val="000000"/>
                          </a:solidFill>
                          <a:ea typeface="宋体" panose="02010600030101010101" pitchFamily="2" charset="-122"/>
                        </a:rPr>
                        <a:t>2. 单击“办理入住”按钮</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ea typeface="宋体" panose="02010600030101010101" pitchFamily="2" charset="-122"/>
                        </a:rPr>
                        <a:t>系统提示无法进行入住，该房间在该时间段被占用</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16891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ea typeface="宋体" panose="02010600030101010101" pitchFamily="2" charset="-122"/>
                        </a:rPr>
                        <a:t>10</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ea typeface="宋体" panose="02010600030101010101" pitchFamily="2" charset="-122"/>
                        </a:rPr>
                        <a:t>能否入住验证：某时间范围房间为空房可办理入住(含边界)</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ea typeface="宋体" panose="02010600030101010101" pitchFamily="2" charset="-122"/>
                        </a:rPr>
                        <a:t>当前日期为8月29日</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ea typeface="宋体" panose="02010600030101010101" pitchFamily="2" charset="-122"/>
                        </a:rPr>
                        <a:t>1. 在办理入住页面中入住8月29日到8月30日的102房间(单人间)</a:t>
                      </a:r>
                      <a:endParaRPr lang="zh-CN" altLang="en-US" sz="1800" dirty="0">
                        <a:solidFill>
                          <a:srgbClr val="000000"/>
                        </a:solidFill>
                        <a:ea typeface="宋体" panose="02010600030101010101" pitchFamily="2" charset="-122"/>
                      </a:endParaRPr>
                    </a:p>
                    <a:p>
                      <a:pPr marL="0" lvl="0" indent="0">
                        <a:buNone/>
                      </a:pPr>
                      <a:r>
                        <a:rPr lang="zh-CN" altLang="en-US" sz="1800" dirty="0">
                          <a:solidFill>
                            <a:srgbClr val="000000"/>
                          </a:solidFill>
                          <a:ea typeface="宋体" panose="02010600030101010101" pitchFamily="2" charset="-122"/>
                        </a:rPr>
                        <a:t>2. 单击“办理入住”按钮</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ea typeface="宋体" panose="02010600030101010101" pitchFamily="2" charset="-122"/>
                        </a:rPr>
                        <a:t>可成功办理入住</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1779588">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ea typeface="宋体" panose="02010600030101010101" pitchFamily="2" charset="-122"/>
                        </a:rPr>
                        <a:t>11</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ea typeface="宋体" panose="02010600030101010101" pitchFamily="2" charset="-122"/>
                        </a:rPr>
                        <a:t>能否入住验证：已入住房未到期办理结算后，剩余日期可办理入住</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ea typeface="宋体" panose="02010600030101010101" pitchFamily="2" charset="-122"/>
                        </a:rPr>
                        <a:t>1. 8月16日办理了102的结算</a:t>
                      </a:r>
                      <a:endParaRPr lang="zh-CN" altLang="en-US" sz="1800" dirty="0">
                        <a:solidFill>
                          <a:srgbClr val="000000"/>
                        </a:solidFill>
                        <a:ea typeface="宋体" panose="02010600030101010101" pitchFamily="2" charset="-122"/>
                      </a:endParaRPr>
                    </a:p>
                    <a:p>
                      <a:pPr marL="0" lvl="0" indent="0">
                        <a:buNone/>
                      </a:pPr>
                      <a:r>
                        <a:rPr lang="zh-CN" altLang="en-US" sz="1800" dirty="0">
                          <a:solidFill>
                            <a:srgbClr val="000000"/>
                          </a:solidFill>
                          <a:ea typeface="宋体" panose="02010600030101010101" pitchFamily="2" charset="-122"/>
                        </a:rPr>
                        <a:t>2. 当前日期为8月17日</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ea typeface="宋体" panose="02010600030101010101" pitchFamily="2" charset="-122"/>
                        </a:rPr>
                        <a:t>1. 在办理入住页面中入住8月17日到8月18日的102房间(单人间)</a:t>
                      </a:r>
                      <a:endParaRPr lang="zh-CN" altLang="en-US" sz="1800" dirty="0">
                        <a:solidFill>
                          <a:srgbClr val="000000"/>
                        </a:solidFill>
                        <a:ea typeface="宋体" panose="02010600030101010101" pitchFamily="2" charset="-122"/>
                      </a:endParaRPr>
                    </a:p>
                    <a:p>
                      <a:pPr marL="0" lvl="0" indent="0">
                        <a:buNone/>
                      </a:pPr>
                      <a:r>
                        <a:rPr lang="zh-CN" altLang="en-US" sz="1800" dirty="0">
                          <a:solidFill>
                            <a:srgbClr val="000000"/>
                          </a:solidFill>
                          <a:ea typeface="宋体" panose="02010600030101010101" pitchFamily="2" charset="-122"/>
                        </a:rPr>
                        <a:t>2. 单击“办理入住”按钮</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ea typeface="宋体" panose="02010600030101010101" pitchFamily="2" charset="-122"/>
                        </a:rPr>
                        <a:t>可成功办理入住</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8306"/>
                                        </p:tgtEl>
                                        <p:attrNameLst>
                                          <p:attrName>style.visibility</p:attrName>
                                        </p:attrNameLst>
                                      </p:cBhvr>
                                      <p:to>
                                        <p:strVal val="visible"/>
                                      </p:to>
                                    </p:set>
                                    <p:anim calcmode="lin" valueType="num">
                                      <p:cBhvr additive="base">
                                        <p:cTn id="7" dur="500" fill="hold"/>
                                        <p:tgtEl>
                                          <p:spTgt spid="98306"/>
                                        </p:tgtEl>
                                        <p:attrNameLst>
                                          <p:attrName>ppt_x</p:attrName>
                                        </p:attrNameLst>
                                      </p:cBhvr>
                                      <p:tavLst>
                                        <p:tav tm="0">
                                          <p:val>
                                            <p:strVal val="#ppt_x"/>
                                          </p:val>
                                        </p:tav>
                                        <p:tav tm="100000">
                                          <p:val>
                                            <p:strVal val="#ppt_x"/>
                                          </p:val>
                                        </p:tav>
                                      </p:tavLst>
                                    </p:anim>
                                    <p:anim calcmode="lin" valueType="num">
                                      <p:cBhvr additive="base">
                                        <p:cTn id="8" dur="500" fill="hold"/>
                                        <p:tgtEl>
                                          <p:spTgt spid="983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9330" name="表格 99329"/>
          <p:cNvGraphicFramePr/>
          <p:nvPr/>
        </p:nvGraphicFramePr>
        <p:xfrm>
          <a:off x="254000" y="109538"/>
          <a:ext cx="8639175" cy="6291263"/>
        </p:xfrm>
        <a:graphic>
          <a:graphicData uri="http://schemas.openxmlformats.org/drawingml/2006/table">
            <a:tbl>
              <a:tblPr/>
              <a:tblGrid>
                <a:gridCol w="431800"/>
                <a:gridCol w="2028825"/>
                <a:gridCol w="1438275"/>
                <a:gridCol w="2211388"/>
                <a:gridCol w="2528887"/>
              </a:tblGrid>
              <a:tr h="639763">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FFFF"/>
                          </a:solidFill>
                          <a:ea typeface="宋体" panose="02010600030101010101" pitchFamily="2" charset="-122"/>
                        </a:rPr>
                        <a:t>序号</a:t>
                      </a:r>
                      <a:endParaRPr lang="zh-CN" altLang="en-US" sz="1800" dirty="0">
                        <a:solidFill>
                          <a:srgbClr val="FFFFFF"/>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FFFF"/>
                          </a:solidFill>
                          <a:ea typeface="宋体" panose="02010600030101010101" pitchFamily="2" charset="-122"/>
                        </a:rPr>
                        <a:t>功能点</a:t>
                      </a:r>
                      <a:endParaRPr lang="zh-CN" altLang="en-US" sz="1800" dirty="0">
                        <a:solidFill>
                          <a:srgbClr val="FFFFFF"/>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FFFF"/>
                          </a:solidFill>
                          <a:ea typeface="宋体" panose="02010600030101010101" pitchFamily="2" charset="-122"/>
                        </a:rPr>
                        <a:t>子预置条件</a:t>
                      </a:r>
                      <a:endParaRPr lang="zh-CN" altLang="en-US" sz="1800" dirty="0">
                        <a:solidFill>
                          <a:srgbClr val="FFFFFF"/>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FFFF"/>
                          </a:solidFill>
                          <a:ea typeface="宋体" panose="02010600030101010101" pitchFamily="2" charset="-122"/>
                        </a:rPr>
                        <a:t>用例描述</a:t>
                      </a:r>
                      <a:endParaRPr lang="zh-CN" altLang="en-US" sz="1800" dirty="0">
                        <a:solidFill>
                          <a:srgbClr val="FFFFFF"/>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FFFF"/>
                          </a:solidFill>
                          <a:ea typeface="宋体" panose="02010600030101010101" pitchFamily="2" charset="-122"/>
                        </a:rPr>
                        <a:t>预期结果</a:t>
                      </a:r>
                      <a:endParaRPr lang="zh-CN" altLang="en-US" sz="1800" dirty="0">
                        <a:solidFill>
                          <a:srgbClr val="FFFFFF"/>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r>
              <a:tr h="1792287">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ea typeface="宋体" panose="02010600030101010101" pitchFamily="2" charset="-122"/>
                        </a:rPr>
                        <a:t>12</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ea typeface="宋体" panose="02010600030101010101" pitchFamily="2" charset="-122"/>
                        </a:rPr>
                        <a:t>能否入住验证：已入住房换房后，当前房可办理入住</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ea typeface="宋体" panose="02010600030101010101" pitchFamily="2" charset="-122"/>
                        </a:rPr>
                        <a:t>1. 8月16日办理了换房，游客从102换至了103</a:t>
                      </a:r>
                      <a:endParaRPr lang="zh-CN" altLang="en-US" sz="1800" dirty="0">
                        <a:solidFill>
                          <a:srgbClr val="000000"/>
                        </a:solidFill>
                        <a:ea typeface="宋体" panose="02010600030101010101" pitchFamily="2" charset="-122"/>
                      </a:endParaRPr>
                    </a:p>
                    <a:p>
                      <a:pPr marL="0" lvl="0" indent="0">
                        <a:buNone/>
                      </a:pPr>
                      <a:r>
                        <a:rPr lang="zh-CN" altLang="en-US" sz="1800" dirty="0">
                          <a:solidFill>
                            <a:srgbClr val="000000"/>
                          </a:solidFill>
                          <a:ea typeface="宋体" panose="02010600030101010101" pitchFamily="2" charset="-122"/>
                        </a:rPr>
                        <a:t>2. 当前日期为8月17日</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ea typeface="宋体" panose="02010600030101010101" pitchFamily="2" charset="-122"/>
                        </a:rPr>
                        <a:t>1. 在办理入住页面中入住8月17日到8月18日的102房间(单人间)</a:t>
                      </a:r>
                      <a:endParaRPr lang="zh-CN" altLang="en-US" sz="1800" dirty="0">
                        <a:solidFill>
                          <a:srgbClr val="000000"/>
                        </a:solidFill>
                        <a:ea typeface="宋体" panose="02010600030101010101" pitchFamily="2" charset="-122"/>
                      </a:endParaRPr>
                    </a:p>
                    <a:p>
                      <a:pPr marL="0" lvl="0" indent="0">
                        <a:buNone/>
                      </a:pPr>
                      <a:r>
                        <a:rPr lang="zh-CN" altLang="en-US" sz="1800" dirty="0">
                          <a:solidFill>
                            <a:srgbClr val="000000"/>
                          </a:solidFill>
                          <a:ea typeface="宋体" panose="02010600030101010101" pitchFamily="2" charset="-122"/>
                        </a:rPr>
                        <a:t>2. 单击“办理入住”按钮</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ea typeface="宋体" panose="02010600030101010101" pitchFamily="2" charset="-122"/>
                        </a:rPr>
                        <a:t>可成功办理入住</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1792288">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ea typeface="宋体" panose="02010600030101010101" pitchFamily="2" charset="-122"/>
                        </a:rPr>
                        <a:t>13</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ea typeface="宋体" panose="02010600030101010101" pitchFamily="2" charset="-122"/>
                        </a:rPr>
                        <a:t>能否入住验证：已入住房换房后，被换至的房间不可再被其他游客办理入住</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ea typeface="宋体" panose="02010600030101010101" pitchFamily="2" charset="-122"/>
                        </a:rPr>
                        <a:t>1. 8月16日办理了换房，游客从102换至了103</a:t>
                      </a:r>
                      <a:endParaRPr lang="zh-CN" altLang="en-US" sz="1800" dirty="0">
                        <a:solidFill>
                          <a:srgbClr val="000000"/>
                        </a:solidFill>
                        <a:ea typeface="宋体" panose="02010600030101010101" pitchFamily="2" charset="-122"/>
                      </a:endParaRPr>
                    </a:p>
                    <a:p>
                      <a:pPr marL="0" lvl="0" indent="0">
                        <a:buNone/>
                      </a:pPr>
                      <a:r>
                        <a:rPr lang="zh-CN" altLang="en-US" sz="1800" dirty="0">
                          <a:solidFill>
                            <a:srgbClr val="000000"/>
                          </a:solidFill>
                          <a:ea typeface="宋体" panose="02010600030101010101" pitchFamily="2" charset="-122"/>
                        </a:rPr>
                        <a:t>2. 当前日期为8月17日</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ea typeface="宋体" panose="02010600030101010101" pitchFamily="2" charset="-122"/>
                        </a:rPr>
                        <a:t>1. 在办理入住页面中入住8月17日到8月18日的103房间(单人间)</a:t>
                      </a:r>
                      <a:endParaRPr lang="zh-CN" altLang="en-US" sz="1800" dirty="0">
                        <a:solidFill>
                          <a:srgbClr val="000000"/>
                        </a:solidFill>
                        <a:ea typeface="宋体" panose="02010600030101010101" pitchFamily="2" charset="-122"/>
                      </a:endParaRPr>
                    </a:p>
                    <a:p>
                      <a:pPr marL="0" lvl="0" indent="0">
                        <a:buNone/>
                      </a:pPr>
                      <a:r>
                        <a:rPr lang="zh-CN" altLang="en-US" sz="1800" dirty="0">
                          <a:solidFill>
                            <a:srgbClr val="000000"/>
                          </a:solidFill>
                          <a:ea typeface="宋体" panose="02010600030101010101" pitchFamily="2" charset="-122"/>
                        </a:rPr>
                        <a:t>2. 单击“办理入住”按钮</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ea typeface="宋体" panose="02010600030101010101" pitchFamily="2" charset="-122"/>
                        </a:rPr>
                        <a:t>系统提示无法进行入住，该房间在该时间段被占用</a:t>
                      </a:r>
                      <a:endParaRPr lang="zh-CN" altLang="en-US" sz="1800" dirty="0">
                        <a:solidFill>
                          <a:srgbClr val="000000"/>
                        </a:solidFill>
                        <a:ea typeface="宋体" panose="02010600030101010101" pitchFamily="2" charset="-122"/>
                      </a:endParaRPr>
                    </a:p>
                    <a:p>
                      <a:pPr marL="0" lvl="0" indent="0">
                        <a:buNone/>
                      </a:pP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2066925">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ea typeface="宋体" panose="02010600030101010101" pitchFamily="2" charset="-122"/>
                        </a:rPr>
                        <a:t>14</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ea typeface="宋体" panose="02010600030101010101" pitchFamily="2" charset="-122"/>
                        </a:rPr>
                        <a:t>能否入住验证：已预订房退订后，当前房可办理入住</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ea typeface="宋体" panose="02010600030101010101" pitchFamily="2" charset="-122"/>
                        </a:rPr>
                        <a:t>1. 游客退订了8月22日到8月25日的102房间预订</a:t>
                      </a:r>
                      <a:endParaRPr lang="zh-CN" altLang="en-US" sz="1800" dirty="0">
                        <a:solidFill>
                          <a:srgbClr val="000000"/>
                        </a:solidFill>
                        <a:ea typeface="宋体" panose="02010600030101010101" pitchFamily="2" charset="-122"/>
                      </a:endParaRPr>
                    </a:p>
                    <a:p>
                      <a:pPr marL="0" lvl="0" indent="0">
                        <a:buNone/>
                      </a:pPr>
                      <a:r>
                        <a:rPr lang="zh-CN" altLang="en-US" sz="1800" dirty="0">
                          <a:solidFill>
                            <a:srgbClr val="000000"/>
                          </a:solidFill>
                          <a:ea typeface="宋体" panose="02010600030101010101" pitchFamily="2" charset="-122"/>
                        </a:rPr>
                        <a:t>2. 当前日期为8月22日</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ea typeface="宋体" panose="02010600030101010101" pitchFamily="2" charset="-122"/>
                        </a:rPr>
                        <a:t>1. 在办理入住页面中入住8月22日到8月25日的102房间(单人间)</a:t>
                      </a:r>
                      <a:endParaRPr lang="zh-CN" altLang="en-US" sz="1800" dirty="0">
                        <a:solidFill>
                          <a:srgbClr val="000000"/>
                        </a:solidFill>
                        <a:ea typeface="宋体" panose="02010600030101010101" pitchFamily="2" charset="-122"/>
                      </a:endParaRPr>
                    </a:p>
                    <a:p>
                      <a:pPr marL="0" lvl="0" indent="0">
                        <a:buNone/>
                      </a:pPr>
                      <a:r>
                        <a:rPr lang="zh-CN" altLang="en-US" sz="1800" dirty="0">
                          <a:solidFill>
                            <a:srgbClr val="000000"/>
                          </a:solidFill>
                          <a:ea typeface="宋体" panose="02010600030101010101" pitchFamily="2" charset="-122"/>
                        </a:rPr>
                        <a:t>2. 单击“办理入住”按钮</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ea typeface="宋体" panose="02010600030101010101" pitchFamily="2" charset="-122"/>
                        </a:rPr>
                        <a:t>可成功办理入住</a:t>
                      </a:r>
                      <a:endParaRPr lang="zh-CN" altLang="en-US" sz="1800" dirty="0">
                        <a:solidFill>
                          <a:srgbClr val="000000"/>
                        </a:solidFill>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9330"/>
                                        </p:tgtEl>
                                        <p:attrNameLst>
                                          <p:attrName>style.visibility</p:attrName>
                                        </p:attrNameLst>
                                      </p:cBhvr>
                                      <p:to>
                                        <p:strVal val="visible"/>
                                      </p:to>
                                    </p:set>
                                    <p:anim calcmode="lin" valueType="num">
                                      <p:cBhvr additive="base">
                                        <p:cTn id="7" dur="500" fill="hold"/>
                                        <p:tgtEl>
                                          <p:spTgt spid="99330"/>
                                        </p:tgtEl>
                                        <p:attrNameLst>
                                          <p:attrName>ppt_x</p:attrName>
                                        </p:attrNameLst>
                                      </p:cBhvr>
                                      <p:tavLst>
                                        <p:tav tm="0">
                                          <p:val>
                                            <p:strVal val="#ppt_x"/>
                                          </p:val>
                                        </p:tav>
                                        <p:tav tm="100000">
                                          <p:val>
                                            <p:strVal val="#ppt_x"/>
                                          </p:val>
                                        </p:tav>
                                      </p:tavLst>
                                    </p:anim>
                                    <p:anim calcmode="lin" valueType="num">
                                      <p:cBhvr additive="base">
                                        <p:cTn id="8" dur="500" fill="hold"/>
                                        <p:tgtEl>
                                          <p:spTgt spid="993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矩形 100353"/>
          <p:cNvSpPr>
            <a:spLocks noRot="1"/>
          </p:cNvSpPr>
          <p:nvPr/>
        </p:nvSpPr>
        <p:spPr>
          <a:xfrm>
            <a:off x="250825" y="188913"/>
            <a:ext cx="8540750" cy="1143000"/>
          </a:xfrm>
          <a:prstGeom prst="rect">
            <a:avLst/>
          </a:prstGeom>
          <a:noFill/>
          <a:ln w="9525">
            <a:noFill/>
          </a:ln>
        </p:spPr>
        <p:txBody>
          <a:bodyPr anchor="ctr"/>
          <a:p>
            <a:r>
              <a:rPr lang="zh-CN" altLang="en-US" sz="4400" b="1" dirty="0">
                <a:solidFill>
                  <a:schemeClr val="tx2"/>
                </a:solidFill>
                <a:latin typeface="Arial" panose="020B0604020202020204" pitchFamily="34" charset="0"/>
                <a:ea typeface="楷体_GB2312" pitchFamily="1" charset="-122"/>
              </a:rPr>
              <a:t>2.6 其他黑盒测试方法</a:t>
            </a:r>
            <a:endParaRPr lang="zh-CN" altLang="en-US" sz="4400" b="1" dirty="0">
              <a:solidFill>
                <a:schemeClr val="tx2"/>
              </a:solidFill>
              <a:latin typeface="Arial" panose="020B0604020202020204" pitchFamily="34" charset="0"/>
              <a:ea typeface="楷体_GB2312" pitchFamily="1" charset="-122"/>
            </a:endParaRPr>
          </a:p>
        </p:txBody>
      </p:sp>
      <p:sp>
        <p:nvSpPr>
          <p:cNvPr id="58370" name="矩形 100354"/>
          <p:cNvSpPr>
            <a:spLocks noRot="1"/>
          </p:cNvSpPr>
          <p:nvPr/>
        </p:nvSpPr>
        <p:spPr>
          <a:xfrm>
            <a:off x="323850" y="1054100"/>
            <a:ext cx="8281988" cy="5400675"/>
          </a:xfrm>
          <a:prstGeom prst="rect">
            <a:avLst/>
          </a:prstGeom>
          <a:noFill/>
          <a:ln w="9525">
            <a:noFill/>
          </a:ln>
        </p:spPr>
        <p:txBody>
          <a:bodyPr anchor="t"/>
          <a:p>
            <a:pPr marL="609600" indent="-609600">
              <a:lnSpc>
                <a:spcPct val="110000"/>
              </a:lnSpc>
              <a:spcBef>
                <a:spcPct val="5000"/>
              </a:spcBef>
              <a:spcAft>
                <a:spcPct val="5000"/>
              </a:spcAft>
              <a:buClr>
                <a:schemeClr val="hlink"/>
              </a:buClr>
              <a:buSzPct val="70000"/>
              <a:buFont typeface="Wingdings" panose="05000000000000000000" pitchFamily="2" charset="2"/>
              <a:buNone/>
            </a:pPr>
            <a:r>
              <a:rPr lang="zh-CN" altLang="en-US" sz="4000" b="1" dirty="0">
                <a:solidFill>
                  <a:srgbClr val="FF3300"/>
                </a:solidFill>
                <a:latin typeface="Arial" panose="020B0604020202020204" pitchFamily="34" charset="0"/>
                <a:ea typeface="华文行楷" panose="02010800040101010101" pitchFamily="2" charset="-122"/>
              </a:rPr>
              <a:t>3. 错误推测法</a:t>
            </a:r>
            <a:endParaRPr lang="zh-CN" altLang="en-US" sz="4000" b="1" dirty="0">
              <a:solidFill>
                <a:srgbClr val="FF3300"/>
              </a:solidFill>
              <a:latin typeface="Arial" panose="020B0604020202020204" pitchFamily="34" charset="0"/>
              <a:ea typeface="华文行楷" panose="02010800040101010101" pitchFamily="2" charset="-122"/>
            </a:endParaRPr>
          </a:p>
        </p:txBody>
      </p:sp>
      <p:pic>
        <p:nvPicPr>
          <p:cNvPr id="58371" name="Picture 2"/>
          <p:cNvPicPr>
            <a:picLocks noChangeAspect="1"/>
          </p:cNvPicPr>
          <p:nvPr/>
        </p:nvPicPr>
        <p:blipFill>
          <a:blip r:embed="rId1"/>
          <a:stretch>
            <a:fillRect/>
          </a:stretch>
        </p:blipFill>
        <p:spPr>
          <a:xfrm>
            <a:off x="6084888" y="1414463"/>
            <a:ext cx="2354262" cy="2227262"/>
          </a:xfrm>
          <a:prstGeom prst="rect">
            <a:avLst/>
          </a:prstGeom>
          <a:noFill/>
          <a:ln w="38100" cap="sq" cmpd="sng">
            <a:solidFill>
              <a:srgbClr val="000000"/>
            </a:solidFill>
            <a:prstDash val="solid"/>
            <a:miter/>
            <a:headEnd type="none" w="med" len="med"/>
            <a:tailEnd type="none" w="med" len="med"/>
          </a:ln>
        </p:spPr>
      </p:pic>
      <p:sp>
        <p:nvSpPr>
          <p:cNvPr id="58372" name="内容占位符 2"/>
          <p:cNvSpPr>
            <a:spLocks noGrp="1"/>
          </p:cNvSpPr>
          <p:nvPr/>
        </p:nvSpPr>
        <p:spPr>
          <a:xfrm>
            <a:off x="571500" y="1790700"/>
            <a:ext cx="7929563" cy="2935288"/>
          </a:xfrm>
          <a:prstGeom prst="rect">
            <a:avLst/>
          </a:prstGeom>
          <a:noFill/>
          <a:ln w="9525">
            <a:noFill/>
          </a:ln>
        </p:spPr>
        <p:txBody>
          <a:bodyPr wrap="square" anchor="t"/>
          <a:p>
            <a:pPr marL="1905" indent="-1905">
              <a:lnSpc>
                <a:spcPct val="110000"/>
              </a:lnSpc>
              <a:spcBef>
                <a:spcPct val="10000"/>
              </a:spcBef>
              <a:spcAft>
                <a:spcPct val="10000"/>
              </a:spcAft>
              <a:buClr>
                <a:schemeClr val="hlink"/>
              </a:buClr>
              <a:buFont typeface="Wingdings" panose="05000000000000000000" pitchFamily="2" charset="2"/>
              <a:buAutoNum type="circleNumDbPlain"/>
            </a:pPr>
            <a:r>
              <a:rPr lang="zh-CN" altLang="en-US" sz="3200" b="1" dirty="0">
                <a:solidFill>
                  <a:schemeClr val="hlink"/>
                </a:solidFill>
                <a:latin typeface="黑体" panose="02010609060101010101" pitchFamily="2" charset="-122"/>
                <a:ea typeface="华文新魏" panose="02010800040101010101" pitchFamily="2" charset="-122"/>
              </a:rPr>
              <a:t>时间性测试</a:t>
            </a:r>
            <a:endParaRPr lang="zh-CN" altLang="en-US" sz="3200" b="1" dirty="0">
              <a:solidFill>
                <a:schemeClr val="hlink"/>
              </a:solidFill>
              <a:latin typeface="黑体" panose="02010609060101010101" pitchFamily="2" charset="-122"/>
              <a:ea typeface="华文新魏" panose="02010800040101010101" pitchFamily="2" charset="-122"/>
            </a:endParaRPr>
          </a:p>
          <a:p>
            <a:pPr marL="1905" indent="-1905">
              <a:lnSpc>
                <a:spcPct val="110000"/>
              </a:lnSpc>
              <a:spcBef>
                <a:spcPct val="10000"/>
              </a:spcBef>
              <a:spcAft>
                <a:spcPct val="10000"/>
              </a:spcAft>
              <a:buClr>
                <a:schemeClr val="hlink"/>
              </a:buClr>
              <a:buSzPct val="70000"/>
              <a:buFont typeface="Wingdings" panose="05000000000000000000" pitchFamily="2" charset="2"/>
              <a:buChar char="v"/>
            </a:pPr>
            <a:r>
              <a:rPr lang="zh-CN" altLang="en-US" sz="2800" b="1" dirty="0">
                <a:latin typeface="黑体" panose="02010609060101010101" pitchFamily="2" charset="-122"/>
                <a:ea typeface="黑体" panose="02010609060101010101" pitchFamily="2" charset="-122"/>
              </a:rPr>
              <a:t>提交操作时限</a:t>
            </a:r>
            <a:endParaRPr lang="en-US" altLang="x-none" sz="2800" b="1" dirty="0">
              <a:latin typeface="黑体" panose="02010609060101010101" pitchFamily="2" charset="-122"/>
              <a:ea typeface="黑体" panose="02010609060101010101" pitchFamily="2" charset="-122"/>
            </a:endParaRPr>
          </a:p>
          <a:p>
            <a:pPr marL="1905" indent="-1905">
              <a:lnSpc>
                <a:spcPct val="110000"/>
              </a:lnSpc>
              <a:spcBef>
                <a:spcPct val="10000"/>
              </a:spcBef>
              <a:spcAft>
                <a:spcPct val="10000"/>
              </a:spcAft>
              <a:buClr>
                <a:schemeClr val="hlink"/>
              </a:buClr>
              <a:buSzPct val="70000"/>
              <a:buFont typeface="Wingdings" panose="05000000000000000000" pitchFamily="2" charset="2"/>
              <a:buChar char="v"/>
            </a:pPr>
            <a:r>
              <a:rPr lang="zh-CN" altLang="en-US" sz="2800" b="1" dirty="0">
                <a:latin typeface="黑体" panose="02010609060101010101" pitchFamily="2" charset="-122"/>
                <a:ea typeface="黑体" panose="02010609060101010101" pitchFamily="2" charset="-122"/>
              </a:rPr>
              <a:t>未到达的日期是否可选择</a:t>
            </a:r>
            <a:endParaRPr lang="en-US" altLang="x-none" sz="2800" b="1" dirty="0">
              <a:latin typeface="黑体" panose="02010609060101010101" pitchFamily="2" charset="-122"/>
              <a:ea typeface="黑体" panose="02010609060101010101" pitchFamily="2" charset="-122"/>
            </a:endParaRPr>
          </a:p>
          <a:p>
            <a:pPr marL="1905" indent="-1905">
              <a:lnSpc>
                <a:spcPct val="110000"/>
              </a:lnSpc>
              <a:spcBef>
                <a:spcPct val="10000"/>
              </a:spcBef>
              <a:spcAft>
                <a:spcPct val="10000"/>
              </a:spcAft>
              <a:buClr>
                <a:schemeClr val="hlink"/>
              </a:buClr>
              <a:buSzPct val="70000"/>
              <a:buFont typeface="Wingdings" panose="05000000000000000000" pitchFamily="2" charset="2"/>
              <a:buChar char="v"/>
            </a:pPr>
            <a:r>
              <a:rPr lang="zh-CN" altLang="en-US" sz="2800" b="1" dirty="0">
                <a:latin typeface="黑体" panose="02010609060101010101" pitchFamily="2" charset="-122"/>
                <a:ea typeface="黑体" panose="02010609060101010101" pitchFamily="2" charset="-122"/>
              </a:rPr>
              <a:t>前后时间限制问题</a:t>
            </a:r>
            <a:endParaRPr lang="en-US" altLang="x-none" sz="2800" b="1" dirty="0">
              <a:latin typeface="黑体" panose="02010609060101010101" pitchFamily="2" charset="-122"/>
              <a:ea typeface="黑体" panose="02010609060101010101" pitchFamily="2" charset="-122"/>
            </a:endParaRPr>
          </a:p>
          <a:p>
            <a:pPr marL="1905" indent="-1905">
              <a:lnSpc>
                <a:spcPct val="110000"/>
              </a:lnSpc>
              <a:spcBef>
                <a:spcPct val="10000"/>
              </a:spcBef>
              <a:spcAft>
                <a:spcPct val="10000"/>
              </a:spcAft>
              <a:buClr>
                <a:schemeClr val="hlink"/>
              </a:buClr>
              <a:buSzPct val="70000"/>
              <a:buFont typeface="Wingdings" panose="05000000000000000000" pitchFamily="2" charset="2"/>
              <a:buChar char="v"/>
            </a:pPr>
            <a:r>
              <a:rPr lang="zh-CN" altLang="en-US" sz="2800" b="1" dirty="0">
                <a:latin typeface="黑体" panose="02010609060101010101" pitchFamily="2" charset="-122"/>
                <a:ea typeface="黑体" panose="02010609060101010101" pitchFamily="2" charset="-122"/>
              </a:rPr>
              <a:t>系统时间的调整</a:t>
            </a:r>
            <a:endParaRPr lang="en-US" altLang="x-none" sz="2800" b="1" dirty="0">
              <a:latin typeface="黑体" panose="02010609060101010101" pitchFamily="2" charset="-122"/>
              <a:ea typeface="黑体" panose="02010609060101010101" pitchFamily="2" charset="-122"/>
            </a:endParaRPr>
          </a:p>
        </p:txBody>
      </p:sp>
      <p:pic>
        <p:nvPicPr>
          <p:cNvPr id="58373" name="Picture 1"/>
          <p:cNvPicPr>
            <a:picLocks noChangeAspect="1"/>
          </p:cNvPicPr>
          <p:nvPr/>
        </p:nvPicPr>
        <p:blipFill>
          <a:blip r:embed="rId2"/>
          <a:stretch>
            <a:fillRect/>
          </a:stretch>
        </p:blipFill>
        <p:spPr>
          <a:xfrm>
            <a:off x="1571625" y="4648200"/>
            <a:ext cx="1838325" cy="1973263"/>
          </a:xfrm>
          <a:prstGeom prst="rect">
            <a:avLst/>
          </a:prstGeom>
          <a:noFill/>
          <a:ln w="9525">
            <a:noFill/>
          </a:ln>
        </p:spPr>
      </p:pic>
      <p:sp>
        <p:nvSpPr>
          <p:cNvPr id="58374" name="矩形 7"/>
          <p:cNvSpPr/>
          <p:nvPr/>
        </p:nvSpPr>
        <p:spPr>
          <a:xfrm>
            <a:off x="5581650" y="4006850"/>
            <a:ext cx="2967038" cy="923925"/>
          </a:xfrm>
          <a:prstGeom prst="rect">
            <a:avLst/>
          </a:prstGeom>
          <a:noFill/>
          <a:ln w="9525">
            <a:noFill/>
          </a:ln>
        </p:spPr>
        <p:txBody>
          <a:bodyPr wrap="none" anchor="t">
            <a:spAutoFit/>
          </a:bodyPr>
          <a:p>
            <a:pPr algn="ctr"/>
            <a:r>
              <a:rPr lang="zh-CN" altLang="en-US" sz="5400" b="1" dirty="0">
                <a:solidFill>
                  <a:srgbClr val="000000"/>
                </a:solidFill>
                <a:latin typeface="黑体" panose="02010609060101010101" pitchFamily="2" charset="-122"/>
                <a:ea typeface="黑体" panose="02010609060101010101" pitchFamily="2" charset="-122"/>
                <a:sym typeface="黑体" panose="02010609060101010101" pitchFamily="2" charset="-122"/>
              </a:rPr>
              <a:t>发送邮件</a:t>
            </a:r>
            <a:endParaRPr lang="zh-CN" altLang="en-US" sz="5400" b="1" dirty="0">
              <a:solidFill>
                <a:srgbClr val="000000"/>
              </a:solidFill>
              <a:latin typeface="黑体" panose="02010609060101010101" pitchFamily="2" charset="-122"/>
              <a:ea typeface="黑体" panose="02010609060101010101" pitchFamily="2" charset="-122"/>
              <a:sym typeface="黑体" panose="02010609060101010101" pitchFamily="2" charset="-122"/>
            </a:endParaRPr>
          </a:p>
        </p:txBody>
      </p:sp>
      <p:sp>
        <p:nvSpPr>
          <p:cNvPr id="58375" name="文本框 100359"/>
          <p:cNvSpPr txBox="1"/>
          <p:nvPr/>
        </p:nvSpPr>
        <p:spPr>
          <a:xfrm>
            <a:off x="4322763" y="5106988"/>
            <a:ext cx="4354512" cy="1371600"/>
          </a:xfrm>
          <a:prstGeom prst="rect">
            <a:avLst/>
          </a:prstGeom>
          <a:pattFill prst="pct50">
            <a:fgClr>
              <a:srgbClr val="6598CD"/>
            </a:fgClr>
            <a:bgClr>
              <a:schemeClr val="bg1"/>
            </a:bgClr>
          </a:pattFill>
          <a:ln w="9525">
            <a:noFill/>
          </a:ln>
        </p:spPr>
        <p:txBody>
          <a:bodyPr anchor="t">
            <a:spAutoFit/>
          </a:bodyPr>
          <a:p>
            <a:r>
              <a:rPr lang="zh-CN" altLang="en-US" sz="2800" b="1" dirty="0">
                <a:solidFill>
                  <a:schemeClr val="hlink"/>
                </a:solidFill>
                <a:latin typeface="Arial" panose="020B0604020202020204" pitchFamily="34" charset="0"/>
                <a:ea typeface="华文行楷" panose="02010800040101010101" pitchFamily="2" charset="-122"/>
              </a:rPr>
              <a:t>《软件测试技术及用例设计实训》魏娜娣编著，清华大学出版社</a:t>
            </a:r>
            <a:endParaRPr lang="zh-CN" altLang="en-US" sz="2800" b="1" dirty="0">
              <a:solidFill>
                <a:schemeClr val="hlink"/>
              </a:solidFill>
              <a:latin typeface="Arial" panose="020B0604020202020204" pitchFamily="34" charset="0"/>
              <a:ea typeface="华文行楷" panose="0201080004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矩形 101377"/>
          <p:cNvSpPr>
            <a:spLocks noRot="1"/>
          </p:cNvSpPr>
          <p:nvPr/>
        </p:nvSpPr>
        <p:spPr>
          <a:xfrm>
            <a:off x="250825" y="188913"/>
            <a:ext cx="8540750" cy="1143000"/>
          </a:xfrm>
          <a:prstGeom prst="rect">
            <a:avLst/>
          </a:prstGeom>
          <a:noFill/>
          <a:ln w="9525">
            <a:noFill/>
          </a:ln>
        </p:spPr>
        <p:txBody>
          <a:bodyPr anchor="ctr"/>
          <a:p>
            <a:r>
              <a:rPr lang="zh-CN" altLang="en-US" sz="4400" b="1" dirty="0">
                <a:solidFill>
                  <a:schemeClr val="tx2"/>
                </a:solidFill>
                <a:latin typeface="Arial" panose="020B0604020202020204" pitchFamily="34" charset="0"/>
                <a:ea typeface="楷体_GB2312" pitchFamily="1" charset="-122"/>
              </a:rPr>
              <a:t>2.6 其他黑盒测试方法</a:t>
            </a:r>
            <a:endParaRPr lang="zh-CN" altLang="en-US" sz="4400" b="1" dirty="0">
              <a:solidFill>
                <a:schemeClr val="tx2"/>
              </a:solidFill>
              <a:latin typeface="Arial" panose="020B0604020202020204" pitchFamily="34" charset="0"/>
              <a:ea typeface="楷体_GB2312" pitchFamily="1" charset="-122"/>
            </a:endParaRPr>
          </a:p>
        </p:txBody>
      </p:sp>
      <p:sp>
        <p:nvSpPr>
          <p:cNvPr id="59394" name="矩形 101378"/>
          <p:cNvSpPr>
            <a:spLocks noRot="1"/>
          </p:cNvSpPr>
          <p:nvPr/>
        </p:nvSpPr>
        <p:spPr>
          <a:xfrm>
            <a:off x="323850" y="1054100"/>
            <a:ext cx="8281988" cy="5400675"/>
          </a:xfrm>
          <a:prstGeom prst="rect">
            <a:avLst/>
          </a:prstGeom>
          <a:noFill/>
          <a:ln w="9525">
            <a:noFill/>
          </a:ln>
        </p:spPr>
        <p:txBody>
          <a:bodyPr anchor="t"/>
          <a:p>
            <a:pPr marL="609600" indent="-609600">
              <a:lnSpc>
                <a:spcPct val="110000"/>
              </a:lnSpc>
              <a:spcBef>
                <a:spcPct val="5000"/>
              </a:spcBef>
              <a:spcAft>
                <a:spcPct val="5000"/>
              </a:spcAft>
              <a:buClr>
                <a:schemeClr val="hlink"/>
              </a:buClr>
              <a:buSzPct val="70000"/>
              <a:buFont typeface="Wingdings" panose="05000000000000000000" pitchFamily="2" charset="2"/>
              <a:buNone/>
            </a:pPr>
            <a:r>
              <a:rPr lang="zh-CN" altLang="en-US" sz="4000" b="1" dirty="0">
                <a:solidFill>
                  <a:srgbClr val="FF3300"/>
                </a:solidFill>
                <a:latin typeface="Arial" panose="020B0604020202020204" pitchFamily="34" charset="0"/>
                <a:ea typeface="华文行楷" panose="02010800040101010101" pitchFamily="2" charset="-122"/>
              </a:rPr>
              <a:t>3. 错误推测法</a:t>
            </a:r>
            <a:endParaRPr lang="zh-CN" altLang="en-US" sz="3200" b="1" dirty="0">
              <a:latin typeface="Arial" panose="020B0604020202020204" pitchFamily="34" charset="0"/>
              <a:ea typeface="楷体_GB2312" pitchFamily="1" charset="-122"/>
            </a:endParaRPr>
          </a:p>
        </p:txBody>
      </p:sp>
      <p:sp>
        <p:nvSpPr>
          <p:cNvPr id="59395" name="内容占位符 2"/>
          <p:cNvSpPr>
            <a:spLocks noGrp="1"/>
          </p:cNvSpPr>
          <p:nvPr/>
        </p:nvSpPr>
        <p:spPr>
          <a:xfrm>
            <a:off x="571500" y="1790700"/>
            <a:ext cx="8105775" cy="4375150"/>
          </a:xfrm>
          <a:prstGeom prst="rect">
            <a:avLst/>
          </a:prstGeom>
          <a:noFill/>
          <a:ln w="9525">
            <a:noFill/>
          </a:ln>
        </p:spPr>
        <p:txBody>
          <a:bodyPr wrap="square" anchor="t"/>
          <a:p>
            <a:pPr marL="342900" indent="-342900">
              <a:lnSpc>
                <a:spcPct val="110000"/>
              </a:lnSpc>
              <a:spcBef>
                <a:spcPct val="10000"/>
              </a:spcBef>
              <a:spcAft>
                <a:spcPct val="10000"/>
              </a:spcAft>
              <a:buClr>
                <a:schemeClr val="hlink"/>
              </a:buClr>
              <a:buFont typeface="Wingdings" panose="05000000000000000000" pitchFamily="2" charset="2"/>
              <a:buAutoNum type="circleNumDbPlain" startAt="2"/>
            </a:pPr>
            <a:r>
              <a:rPr lang="zh-CN" altLang="en-US" sz="3200" b="1" dirty="0">
                <a:solidFill>
                  <a:schemeClr val="hlink"/>
                </a:solidFill>
                <a:latin typeface="黑体" panose="02010609060101010101" pitchFamily="2" charset="-122"/>
                <a:ea typeface="华文新魏" panose="02010800040101010101" pitchFamily="2" charset="-122"/>
              </a:rPr>
              <a:t>密码输入框缺陷</a:t>
            </a:r>
            <a:endParaRPr lang="zh-CN" altLang="en-US" sz="3200" b="1" dirty="0">
              <a:solidFill>
                <a:schemeClr val="hlink"/>
              </a:solidFill>
              <a:latin typeface="黑体" panose="02010609060101010101" pitchFamily="2" charset="-122"/>
              <a:ea typeface="华文新魏" panose="02010800040101010101" pitchFamily="2" charset="-122"/>
            </a:endParaRPr>
          </a:p>
          <a:p>
            <a:pPr marL="342900" indent="-342900">
              <a:lnSpc>
                <a:spcPct val="110000"/>
              </a:lnSpc>
              <a:spcBef>
                <a:spcPct val="10000"/>
              </a:spcBef>
              <a:spcAft>
                <a:spcPct val="10000"/>
              </a:spcAft>
              <a:buClr>
                <a:schemeClr val="hlink"/>
              </a:buClr>
              <a:buSzPct val="70000"/>
              <a:buFont typeface="Wingdings" panose="05000000000000000000" pitchFamily="2" charset="2"/>
              <a:buChar char="v"/>
            </a:pPr>
            <a:r>
              <a:rPr lang="zh-CN" altLang="en-US" sz="2800" b="1" dirty="0">
                <a:latin typeface="黑体" panose="02010609060101010101" pitchFamily="2" charset="-122"/>
                <a:ea typeface="黑体" panose="02010609060101010101" pitchFamily="2" charset="-122"/>
                <a:sym typeface="Arial" panose="020B0604020202020204" pitchFamily="34" charset="0"/>
              </a:rPr>
              <a:t>明文显示（超级用户）</a:t>
            </a:r>
            <a:endParaRPr lang="zh-CN" altLang="en-US" sz="2800" b="1" dirty="0">
              <a:latin typeface="黑体" panose="02010609060101010101" pitchFamily="2" charset="-122"/>
              <a:ea typeface="黑体" panose="02010609060101010101" pitchFamily="2" charset="-122"/>
              <a:sym typeface="Arial" panose="020B0604020202020204" pitchFamily="34" charset="0"/>
            </a:endParaRPr>
          </a:p>
          <a:p>
            <a:pPr marL="342900" indent="-342900">
              <a:lnSpc>
                <a:spcPct val="110000"/>
              </a:lnSpc>
              <a:spcBef>
                <a:spcPct val="10000"/>
              </a:spcBef>
              <a:spcAft>
                <a:spcPct val="10000"/>
              </a:spcAft>
              <a:buClr>
                <a:schemeClr val="hlink"/>
              </a:buClr>
              <a:buSzPct val="70000"/>
              <a:buFont typeface="Wingdings" panose="05000000000000000000" pitchFamily="2" charset="2"/>
              <a:buChar char="v"/>
            </a:pPr>
            <a:r>
              <a:rPr lang="zh-CN" altLang="en-US" sz="2800" b="1" dirty="0">
                <a:latin typeface="黑体" panose="02010609060101010101" pitchFamily="2" charset="-122"/>
                <a:ea typeface="黑体" panose="02010609060101010101" pitchFamily="2" charset="-122"/>
                <a:sym typeface="Arial" panose="020B0604020202020204" pitchFamily="34" charset="0"/>
              </a:rPr>
              <a:t>复制密码，明文显示</a:t>
            </a:r>
            <a:endParaRPr lang="zh-CN" altLang="en-US" sz="2800" b="1" dirty="0">
              <a:latin typeface="黑体" panose="02010609060101010101" pitchFamily="2" charset="-122"/>
              <a:ea typeface="黑体" panose="02010609060101010101" pitchFamily="2" charset="-122"/>
              <a:sym typeface="Arial" panose="020B0604020202020204" pitchFamily="34" charset="0"/>
            </a:endParaRPr>
          </a:p>
          <a:p>
            <a:pPr marL="342900" indent="-342900">
              <a:lnSpc>
                <a:spcPct val="110000"/>
              </a:lnSpc>
              <a:spcBef>
                <a:spcPct val="10000"/>
              </a:spcBef>
              <a:spcAft>
                <a:spcPct val="10000"/>
              </a:spcAft>
              <a:buClr>
                <a:schemeClr val="hlink"/>
              </a:buClr>
              <a:buSzPct val="70000"/>
              <a:buFont typeface="Wingdings" panose="05000000000000000000" pitchFamily="2" charset="2"/>
              <a:buChar char="v"/>
            </a:pPr>
            <a:r>
              <a:rPr lang="zh-CN" altLang="en-US" sz="2800" b="1" dirty="0">
                <a:latin typeface="黑体" panose="02010609060101010101" pitchFamily="2" charset="-122"/>
                <a:ea typeface="黑体" panose="02010609060101010101" pitchFamily="2" charset="-122"/>
                <a:sym typeface="Arial" panose="020B0604020202020204" pitchFamily="34" charset="0"/>
              </a:rPr>
              <a:t>一致性</a:t>
            </a:r>
            <a:endParaRPr lang="en-US" altLang="x-none" sz="2800" b="1" dirty="0">
              <a:latin typeface="黑体" panose="02010609060101010101" pitchFamily="2" charset="-122"/>
              <a:ea typeface="黑体" panose="02010609060101010101" pitchFamily="2" charset="-122"/>
              <a:sym typeface="Arial" panose="020B0604020202020204" pitchFamily="34" charset="0"/>
            </a:endParaRPr>
          </a:p>
          <a:p>
            <a:pPr marL="742950" lvl="1" indent="-285750" algn="l" eaLnBrk="1" fontAlgn="base" latinLnBrk="0" hangingPunct="1">
              <a:lnSpc>
                <a:spcPct val="110000"/>
              </a:lnSpc>
              <a:spcBef>
                <a:spcPct val="10000"/>
              </a:spcBef>
              <a:spcAft>
                <a:spcPct val="10000"/>
              </a:spcAft>
              <a:buClr>
                <a:schemeClr val="accent2"/>
              </a:buClr>
              <a:buSzPct val="85000"/>
              <a:buFont typeface="Wingdings" panose="05000000000000000000" pitchFamily="2" charset="2"/>
              <a:buChar char=""/>
            </a:pPr>
            <a:r>
              <a:rPr lang="zh-CN" altLang="en-US" sz="2600" b="1" i="1" u="none" baseline="0" dirty="0">
                <a:solidFill>
                  <a:schemeClr val="tx1"/>
                </a:solidFill>
                <a:latin typeface="Arial" panose="020B0604020202020204" pitchFamily="34" charset="0"/>
                <a:ea typeface="黑体" panose="02010609060101010101" pitchFamily="2" charset="-122"/>
                <a:sym typeface="Arial" panose="020B0604020202020204" pitchFamily="34" charset="0"/>
              </a:rPr>
              <a:t>截断：按</a:t>
            </a:r>
            <a:r>
              <a:rPr lang="en-US" altLang="x-none" sz="2600" b="1" i="1" u="none" baseline="0" dirty="0">
                <a:solidFill>
                  <a:schemeClr val="tx1"/>
                </a:solidFill>
                <a:latin typeface="Arial" panose="020B0604020202020204" pitchFamily="34" charset="0"/>
                <a:ea typeface="黑体" panose="02010609060101010101" pitchFamily="2" charset="-122"/>
                <a:sym typeface="Arial" panose="020B0604020202020204" pitchFamily="34" charset="0"/>
              </a:rPr>
              <a:t> Ctrl+V </a:t>
            </a:r>
            <a:r>
              <a:rPr lang="en-US" altLang="x-none" sz="2600" b="1" i="1" u="none" baseline="0" dirty="0">
                <a:solidFill>
                  <a:schemeClr val="tx1"/>
                </a:solidFill>
                <a:latin typeface="Times New Roman" panose="02020603050405020304" pitchFamily="2" charset="0"/>
                <a:ea typeface="黑体" panose="02010609060101010101" pitchFamily="2" charset="-122"/>
                <a:sym typeface="Arial" panose="020B0604020202020204" pitchFamily="34" charset="0"/>
              </a:rPr>
              <a:t>——</a:t>
            </a:r>
            <a:r>
              <a:rPr lang="zh-CN" altLang="en-US" sz="2600" b="1" i="1" u="none" baseline="0" dirty="0">
                <a:solidFill>
                  <a:schemeClr val="tx1"/>
                </a:solidFill>
                <a:latin typeface="Arial" panose="020B0604020202020204" pitchFamily="34" charset="0"/>
                <a:ea typeface="黑体" panose="02010609060101010101" pitchFamily="2" charset="-122"/>
                <a:sym typeface="Arial" panose="020B0604020202020204" pitchFamily="34" charset="0"/>
              </a:rPr>
              <a:t>鼠标</a:t>
            </a:r>
            <a:endParaRPr lang="en-US" altLang="x-none" sz="2600" b="1" i="1" u="none" baseline="0" dirty="0">
              <a:solidFill>
                <a:schemeClr val="tx1"/>
              </a:solidFill>
              <a:latin typeface="Arial" panose="020B0604020202020204" pitchFamily="34" charset="0"/>
              <a:ea typeface="黑体" panose="02010609060101010101" pitchFamily="2" charset="-122"/>
              <a:sym typeface="Arial" panose="020B0604020202020204" pitchFamily="34" charset="0"/>
            </a:endParaRPr>
          </a:p>
          <a:p>
            <a:pPr marL="742950" lvl="1" indent="-285750" algn="l" eaLnBrk="1" fontAlgn="base" latinLnBrk="0" hangingPunct="1">
              <a:lnSpc>
                <a:spcPct val="110000"/>
              </a:lnSpc>
              <a:spcBef>
                <a:spcPct val="10000"/>
              </a:spcBef>
              <a:spcAft>
                <a:spcPct val="10000"/>
              </a:spcAft>
              <a:buClr>
                <a:schemeClr val="accent2"/>
              </a:buClr>
              <a:buSzPct val="85000"/>
              <a:buFont typeface="Wingdings" panose="05000000000000000000" pitchFamily="2" charset="2"/>
              <a:buChar char=""/>
            </a:pPr>
            <a:r>
              <a:rPr lang="zh-CN" altLang="en-US" sz="2600" b="1" i="1" u="none" baseline="0" dirty="0">
                <a:solidFill>
                  <a:schemeClr val="tx1"/>
                </a:solidFill>
                <a:latin typeface="Arial" panose="020B0604020202020204" pitchFamily="34" charset="0"/>
                <a:ea typeface="黑体" panose="02010609060101010101" pitchFamily="2" charset="-122"/>
                <a:sym typeface="Arial" panose="020B0604020202020204" pitchFamily="34" charset="0"/>
              </a:rPr>
              <a:t>限制：新增</a:t>
            </a:r>
            <a:r>
              <a:rPr lang="en-US" altLang="x-none" sz="2600" b="1" i="1" u="none" baseline="0" dirty="0">
                <a:solidFill>
                  <a:schemeClr val="tx1"/>
                </a:solidFill>
                <a:latin typeface="Times New Roman" panose="02020603050405020304" pitchFamily="2" charset="0"/>
                <a:ea typeface="黑体" panose="02010609060101010101" pitchFamily="2" charset="-122"/>
                <a:sym typeface="Arial" panose="020B0604020202020204" pitchFamily="34" charset="0"/>
              </a:rPr>
              <a:t>——</a:t>
            </a:r>
            <a:r>
              <a:rPr lang="zh-CN" altLang="en-US" sz="2600" b="1" i="1" u="none" baseline="0" dirty="0">
                <a:solidFill>
                  <a:schemeClr val="tx1"/>
                </a:solidFill>
                <a:latin typeface="Arial" panose="020B0604020202020204" pitchFamily="34" charset="0"/>
                <a:ea typeface="黑体" panose="02010609060101010101" pitchFamily="2" charset="-122"/>
                <a:sym typeface="Arial" panose="020B0604020202020204" pitchFamily="34" charset="0"/>
              </a:rPr>
              <a:t>修改</a:t>
            </a:r>
            <a:endParaRPr lang="zh-CN" altLang="en-US" sz="2600" b="1" i="1" u="none" baseline="0" dirty="0">
              <a:solidFill>
                <a:schemeClr val="tx1"/>
              </a:solidFill>
              <a:latin typeface="Arial" panose="020B0604020202020204" pitchFamily="34" charset="0"/>
              <a:ea typeface="黑体" panose="02010609060101010101" pitchFamily="2" charset="-122"/>
              <a:sym typeface="Arial" panose="020B0604020202020204" pitchFamily="34" charset="0"/>
            </a:endParaRPr>
          </a:p>
        </p:txBody>
      </p:sp>
      <p:pic>
        <p:nvPicPr>
          <p:cNvPr id="59396" name="Picture 3"/>
          <p:cNvPicPr>
            <a:picLocks noChangeAspect="1"/>
          </p:cNvPicPr>
          <p:nvPr/>
        </p:nvPicPr>
        <p:blipFill>
          <a:blip r:embed="rId1"/>
          <a:stretch>
            <a:fillRect/>
          </a:stretch>
        </p:blipFill>
        <p:spPr>
          <a:xfrm>
            <a:off x="5724525" y="2133600"/>
            <a:ext cx="3024188" cy="2979738"/>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矩形 50177"/>
          <p:cNvSpPr>
            <a:spLocks noRot="1"/>
          </p:cNvSpPr>
          <p:nvPr/>
        </p:nvSpPr>
        <p:spPr>
          <a:xfrm>
            <a:off x="308610" y="1138873"/>
            <a:ext cx="8424863" cy="5400675"/>
          </a:xfrm>
          <a:prstGeom prst="rect">
            <a:avLst/>
          </a:prstGeom>
          <a:noFill/>
          <a:ln w="9525">
            <a:noFill/>
          </a:ln>
        </p:spPr>
        <p:txBody>
          <a:bodyPr anchor="t"/>
          <a:p>
            <a:pPr marL="609600" indent="-609600" eaLnBrk="1" latinLnBrk="0" hangingPunct="1">
              <a:lnSpc>
                <a:spcPct val="120000"/>
              </a:lnSpc>
              <a:spcBef>
                <a:spcPts val="0"/>
              </a:spcBef>
              <a:spcAft>
                <a:spcPts val="0"/>
              </a:spcAft>
              <a:buClr>
                <a:schemeClr val="hlink"/>
              </a:buClr>
              <a:buSzPct val="70000"/>
              <a:buFont typeface="Wingdings" panose="05000000000000000000" pitchFamily="2" charset="2"/>
              <a:buChar char="v"/>
            </a:pPr>
            <a:r>
              <a:rPr lang="zh-CN" altLang="en-US" sz="3600" b="1">
                <a:solidFill>
                  <a:srgbClr val="000000"/>
                </a:solidFill>
                <a:uFillTx/>
                <a:ea typeface="微软雅黑" panose="020B0503020204020204" charset="-122"/>
              </a:rPr>
              <a:t>微软</a:t>
            </a:r>
            <a:r>
              <a:rPr lang="en-US" altLang="zh-CN" sz="3600" b="1">
                <a:solidFill>
                  <a:srgbClr val="000000"/>
                </a:solidFill>
                <a:uFillTx/>
                <a:ea typeface="微软雅黑" panose="020B0503020204020204" charset="-122"/>
              </a:rPr>
              <a:t>PowerPoint</a:t>
            </a:r>
            <a:r>
              <a:rPr lang="zh-CN" altLang="en-US" sz="3600" b="1">
                <a:solidFill>
                  <a:srgbClr val="000000"/>
                </a:solidFill>
                <a:uFillTx/>
                <a:ea typeface="微软雅黑" panose="020B0503020204020204" charset="-122"/>
              </a:rPr>
              <a:t>程序的打印测试：</a:t>
            </a:r>
            <a:endParaRPr lang="zh-CN" altLang="en-US" sz="3600" b="1">
              <a:ea typeface="微软雅黑" panose="020B0503020204020204" charset="-122"/>
            </a:endParaRPr>
          </a:p>
          <a:p>
            <a:pPr marL="609600" indent="-609600" eaLnBrk="1" latinLnBrk="0" hangingPunct="1">
              <a:lnSpc>
                <a:spcPct val="120000"/>
              </a:lnSpc>
              <a:spcBef>
                <a:spcPts val="0"/>
              </a:spcBef>
              <a:spcAft>
                <a:spcPts val="0"/>
              </a:spcAft>
              <a:buClr>
                <a:schemeClr val="hlink"/>
              </a:buClr>
              <a:buFont typeface="Wingdings" panose="05000000000000000000" pitchFamily="2" charset="2"/>
              <a:buAutoNum type="circleNumDbPlain"/>
            </a:pPr>
            <a:r>
              <a:rPr lang="zh-CN" altLang="en-US" sz="3600" b="1">
                <a:solidFill>
                  <a:srgbClr val="6600FF"/>
                </a:solidFill>
                <a:ea typeface="微软雅黑" panose="020B0503020204020204" charset="-122"/>
              </a:rPr>
              <a:t>打印范围：</a:t>
            </a:r>
            <a:r>
              <a:rPr lang="zh-CN" altLang="en-US" sz="3600" b="1">
                <a:solidFill>
                  <a:srgbClr val="000000"/>
                </a:solidFill>
                <a:uFillTx/>
                <a:ea typeface="微软雅黑" panose="020B0503020204020204" charset="-122"/>
              </a:rPr>
              <a:t>全部、当前幻灯片、给定范围</a:t>
            </a:r>
            <a:endParaRPr lang="zh-CN" altLang="en-US" sz="3600" b="1">
              <a:ea typeface="微软雅黑" panose="020B0503020204020204" charset="-122"/>
            </a:endParaRPr>
          </a:p>
          <a:p>
            <a:pPr marL="609600" indent="-609600" eaLnBrk="1" latinLnBrk="0" hangingPunct="1">
              <a:lnSpc>
                <a:spcPct val="120000"/>
              </a:lnSpc>
              <a:spcBef>
                <a:spcPts val="0"/>
              </a:spcBef>
              <a:spcAft>
                <a:spcPts val="0"/>
              </a:spcAft>
              <a:buClr>
                <a:schemeClr val="hlink"/>
              </a:buClr>
              <a:buFont typeface="Wingdings" panose="05000000000000000000" pitchFamily="2" charset="2"/>
              <a:buAutoNum type="circleNumDbPlain"/>
            </a:pPr>
            <a:r>
              <a:rPr lang="zh-CN" altLang="en-US" sz="3600" b="1">
                <a:solidFill>
                  <a:srgbClr val="6600FF"/>
                </a:solidFill>
                <a:ea typeface="微软雅黑" panose="020B0503020204020204" charset="-122"/>
              </a:rPr>
              <a:t>打印内容：</a:t>
            </a:r>
            <a:r>
              <a:rPr lang="zh-CN" altLang="en-US" sz="3600" b="1">
                <a:solidFill>
                  <a:srgbClr val="000000"/>
                </a:solidFill>
                <a:uFillTx/>
                <a:ea typeface="微软雅黑" panose="020B0503020204020204" charset="-122"/>
              </a:rPr>
              <a:t>幻灯片、讲义、备注页、大纲视图</a:t>
            </a:r>
            <a:endParaRPr lang="zh-CN" altLang="en-US" sz="3600" b="1">
              <a:ea typeface="微软雅黑" panose="020B0503020204020204" charset="-122"/>
            </a:endParaRPr>
          </a:p>
          <a:p>
            <a:pPr marL="609600" indent="-609600" eaLnBrk="1" latinLnBrk="0" hangingPunct="1">
              <a:lnSpc>
                <a:spcPct val="120000"/>
              </a:lnSpc>
              <a:spcBef>
                <a:spcPts val="0"/>
              </a:spcBef>
              <a:spcAft>
                <a:spcPts val="0"/>
              </a:spcAft>
              <a:buClr>
                <a:schemeClr val="hlink"/>
              </a:buClr>
              <a:buFont typeface="Wingdings" panose="05000000000000000000" pitchFamily="2" charset="2"/>
              <a:buAutoNum type="circleNumDbPlain"/>
            </a:pPr>
            <a:r>
              <a:rPr lang="zh-CN" altLang="en-US" sz="3600" b="1">
                <a:solidFill>
                  <a:srgbClr val="6600FF"/>
                </a:solidFill>
                <a:ea typeface="微软雅黑" panose="020B0503020204020204" charset="-122"/>
              </a:rPr>
              <a:t>打印颜色：</a:t>
            </a:r>
            <a:r>
              <a:rPr lang="zh-CN" altLang="en-US" sz="3600" b="1">
                <a:solidFill>
                  <a:srgbClr val="000000"/>
                </a:solidFill>
                <a:uFillTx/>
                <a:ea typeface="微软雅黑" panose="020B0503020204020204" charset="-122"/>
              </a:rPr>
              <a:t>彩色、灰度、纯黑白</a:t>
            </a:r>
            <a:endParaRPr lang="zh-CN" altLang="en-US" sz="3600" b="1">
              <a:ea typeface="微软雅黑" panose="020B0503020204020204" charset="-122"/>
            </a:endParaRPr>
          </a:p>
          <a:p>
            <a:pPr marL="609600" indent="-609600" eaLnBrk="1" latinLnBrk="0" hangingPunct="1">
              <a:lnSpc>
                <a:spcPct val="120000"/>
              </a:lnSpc>
              <a:spcBef>
                <a:spcPts val="0"/>
              </a:spcBef>
              <a:spcAft>
                <a:spcPts val="0"/>
              </a:spcAft>
              <a:buClr>
                <a:schemeClr val="hlink"/>
              </a:buClr>
              <a:buFont typeface="Wingdings" panose="05000000000000000000" pitchFamily="2" charset="2"/>
              <a:buAutoNum type="circleNumDbPlain"/>
            </a:pPr>
            <a:r>
              <a:rPr lang="zh-CN" altLang="en-US" sz="3600" b="1">
                <a:solidFill>
                  <a:srgbClr val="6600FF"/>
                </a:solidFill>
                <a:ea typeface="微软雅黑" panose="020B0503020204020204" charset="-122"/>
              </a:rPr>
              <a:t>打印效果：</a:t>
            </a:r>
            <a:r>
              <a:rPr lang="zh-CN" altLang="en-US" sz="3600" b="1">
                <a:solidFill>
                  <a:srgbClr val="000000"/>
                </a:solidFill>
                <a:uFillTx/>
                <a:ea typeface="微软雅黑" panose="020B0503020204020204" charset="-122"/>
              </a:rPr>
              <a:t>幻灯片加框、幻灯片不加框</a:t>
            </a:r>
            <a:endParaRPr lang="zh-CN" altLang="en-US" sz="3600" b="1">
              <a:ea typeface="微软雅黑" panose="020B0503020204020204" charset="-122"/>
            </a:endParaRPr>
          </a:p>
        </p:txBody>
      </p:sp>
      <p:sp>
        <p:nvSpPr>
          <p:cNvPr id="8194" name="标题 50178"/>
          <p:cNvSpPr>
            <a:spLocks noGrp="1" noRot="1"/>
          </p:cNvSpPr>
          <p:nvPr>
            <p:ph type="title"/>
          </p:nvPr>
        </p:nvSpPr>
        <p:spPr>
          <a:xfrm>
            <a:off x="250825" y="188913"/>
            <a:ext cx="8540750" cy="1143000"/>
          </a:xfrm>
        </p:spPr>
        <p:txBody>
          <a:bodyPr anchor="ctr"/>
          <a:p>
            <a:pPr algn="l" fontAlgn="auto">
              <a:buClrTx/>
              <a:buSzTx/>
              <a:buFontTx/>
            </a:pPr>
            <a:r>
              <a:rPr lang="en-US" altLang="zh-CN" spc="200">
                <a:solidFill>
                  <a:srgbClr val="C00000"/>
                </a:solidFill>
                <a:uFillTx/>
                <a:latin typeface="Arial" panose="020B0604020202020204" pitchFamily="34" charset="0"/>
                <a:ea typeface="微软雅黑" panose="020B0503020204020204" charset="-122"/>
              </a:rPr>
              <a:t>参数配置类测试</a:t>
            </a:r>
            <a:endParaRPr lang="en-US" altLang="zh-CN" spc="200">
              <a:solidFill>
                <a:srgbClr val="C00000"/>
              </a:solidFill>
              <a:uFillTx/>
              <a:latin typeface="Arial" panose="020B0604020202020204" pitchFamily="34" charset="0"/>
              <a:ea typeface="微软雅黑" panose="020B0503020204020204" charset="-122"/>
            </a:endParaRPr>
          </a:p>
        </p:txBody>
      </p:sp>
      <p:pic>
        <p:nvPicPr>
          <p:cNvPr id="3" name="图片 2"/>
          <p:cNvPicPr>
            <a:picLocks noChangeAspect="1"/>
          </p:cNvPicPr>
          <p:nvPr/>
        </p:nvPicPr>
        <p:blipFill>
          <a:blip r:embed="rId1"/>
          <a:stretch>
            <a:fillRect/>
          </a:stretch>
        </p:blipFill>
        <p:spPr>
          <a:xfrm>
            <a:off x="2017395" y="1332230"/>
            <a:ext cx="5458873" cy="4798695"/>
          </a:xfrm>
          <a:prstGeom prst="rect">
            <a:avLst/>
          </a:prstGeom>
        </p:spPr>
      </p:pic>
      <p:sp>
        <p:nvSpPr>
          <p:cNvPr id="2" name="文本框 1"/>
          <p:cNvSpPr txBox="1"/>
          <p:nvPr/>
        </p:nvSpPr>
        <p:spPr>
          <a:xfrm>
            <a:off x="5368925" y="422910"/>
            <a:ext cx="3019425" cy="583565"/>
          </a:xfrm>
          <a:prstGeom prst="rect">
            <a:avLst/>
          </a:prstGeom>
          <a:noFill/>
        </p:spPr>
        <p:txBody>
          <a:bodyPr wrap="square" rtlCol="0">
            <a:spAutoFit/>
          </a:bodyPr>
          <a:p>
            <a:r>
              <a:rPr lang="en-US" altLang="zh-CN" sz="3200" b="1">
                <a:solidFill>
                  <a:srgbClr val="FF0000"/>
                </a:solidFill>
                <a:uFillTx/>
                <a:ea typeface="微软雅黑" panose="020B0503020204020204" charset="-122"/>
              </a:rPr>
              <a:t>3</a:t>
            </a:r>
            <a:r>
              <a:rPr lang="zh-CN" altLang="en-US" sz="3200" b="1">
                <a:solidFill>
                  <a:srgbClr val="FF0000"/>
                </a:solidFill>
                <a:uFillTx/>
                <a:ea typeface="微软雅黑" panose="020B0503020204020204" charset="-122"/>
              </a:rPr>
              <a:t>×</a:t>
            </a:r>
            <a:r>
              <a:rPr lang="en-US" altLang="zh-CN" sz="3200" b="1">
                <a:solidFill>
                  <a:srgbClr val="FF0000"/>
                </a:solidFill>
                <a:uFillTx/>
                <a:ea typeface="微软雅黑" panose="020B0503020204020204" charset="-122"/>
              </a:rPr>
              <a:t>4</a:t>
            </a:r>
            <a:r>
              <a:rPr lang="zh-CN" altLang="en-US" sz="3200" b="1">
                <a:solidFill>
                  <a:srgbClr val="FF0000"/>
                </a:solidFill>
                <a:uFillTx/>
                <a:ea typeface="微软雅黑" panose="020B0503020204020204" charset="-122"/>
                <a:sym typeface="+mn-ea"/>
              </a:rPr>
              <a:t>×</a:t>
            </a:r>
            <a:r>
              <a:rPr lang="en-US" altLang="zh-CN" sz="3200" b="1">
                <a:solidFill>
                  <a:srgbClr val="FF0000"/>
                </a:solidFill>
                <a:uFillTx/>
                <a:ea typeface="微软雅黑" panose="020B0503020204020204" charset="-122"/>
                <a:sym typeface="+mn-ea"/>
              </a:rPr>
              <a:t>3</a:t>
            </a:r>
            <a:r>
              <a:rPr lang="zh-CN" altLang="en-US" sz="3200" b="1">
                <a:solidFill>
                  <a:srgbClr val="FF0000"/>
                </a:solidFill>
                <a:uFillTx/>
                <a:ea typeface="微软雅黑" panose="020B0503020204020204" charset="-122"/>
                <a:sym typeface="+mn-ea"/>
              </a:rPr>
              <a:t>×</a:t>
            </a:r>
            <a:r>
              <a:rPr lang="en-US" altLang="zh-CN" sz="3200" b="1">
                <a:solidFill>
                  <a:srgbClr val="FF0000"/>
                </a:solidFill>
                <a:uFillTx/>
                <a:ea typeface="微软雅黑" panose="020B0503020204020204" charset="-122"/>
                <a:sym typeface="+mn-ea"/>
              </a:rPr>
              <a:t>2=72</a:t>
            </a:r>
            <a:endParaRPr lang="en-US" altLang="zh-CN" sz="3200" b="1">
              <a:solidFill>
                <a:srgbClr val="FF0000"/>
              </a:solidFill>
              <a:uFillTx/>
              <a:ea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178">
                                            <p:txEl>
                                              <p:charRg st="0" end="21"/>
                                            </p:txEl>
                                          </p:spTgt>
                                        </p:tgtEl>
                                        <p:attrNameLst>
                                          <p:attrName>style.visibility</p:attrName>
                                        </p:attrNameLst>
                                      </p:cBhvr>
                                      <p:to>
                                        <p:strVal val="visible"/>
                                      </p:to>
                                    </p:set>
                                    <p:animEffect transition="in" filter="blinds(horizontal)">
                                      <p:cBhvr>
                                        <p:cTn id="7" dur="500"/>
                                        <p:tgtEl>
                                          <p:spTgt spid="50178">
                                            <p:txEl>
                                              <p:charRg st="0" end="2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xit" presetSubtype="32" fill="hold" nodeType="clickEffect">
                                  <p:stCondLst>
                                    <p:cond delay="0"/>
                                  </p:stCondLst>
                                  <p:childTnLst>
                                    <p:animEffect transition="out" filter="box(out)">
                                      <p:cBhvr>
                                        <p:cTn id="17" dur="2000"/>
                                        <p:tgtEl>
                                          <p:spTgt spid="3"/>
                                        </p:tgtEl>
                                      </p:cBhvr>
                                    </p:animEffect>
                                    <p:set>
                                      <p:cBhvr>
                                        <p:cTn id="18" dur="1" fill="hold">
                                          <p:stCondLst>
                                            <p:cond delay="1999"/>
                                          </p:stCondLst>
                                        </p:cTn>
                                        <p:tgtEl>
                                          <p:spTgt spid="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0178">
                                            <p:txEl>
                                              <p:charRg st="21" end="40"/>
                                            </p:txEl>
                                          </p:spTgt>
                                        </p:tgtEl>
                                        <p:attrNameLst>
                                          <p:attrName>style.visibility</p:attrName>
                                        </p:attrNameLst>
                                      </p:cBhvr>
                                      <p:to>
                                        <p:strVal val="visible"/>
                                      </p:to>
                                    </p:set>
                                    <p:animEffect transition="in" filter="blinds(horizontal)">
                                      <p:cBhvr>
                                        <p:cTn id="23" dur="500"/>
                                        <p:tgtEl>
                                          <p:spTgt spid="50178">
                                            <p:txEl>
                                              <p:charRg st="21" end="4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50178">
                                            <p:txEl>
                                              <p:charRg st="40" end="61"/>
                                            </p:txEl>
                                          </p:spTgt>
                                        </p:tgtEl>
                                        <p:attrNameLst>
                                          <p:attrName>style.visibility</p:attrName>
                                        </p:attrNameLst>
                                      </p:cBhvr>
                                      <p:to>
                                        <p:strVal val="visible"/>
                                      </p:to>
                                    </p:set>
                                    <p:animEffect transition="in" filter="blinds(horizontal)">
                                      <p:cBhvr>
                                        <p:cTn id="28" dur="500"/>
                                        <p:tgtEl>
                                          <p:spTgt spid="50178">
                                            <p:txEl>
                                              <p:charRg st="40" end="6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50178">
                                            <p:txEl>
                                              <p:charRg st="61" end="79"/>
                                            </p:txEl>
                                          </p:spTgt>
                                        </p:tgtEl>
                                        <p:attrNameLst>
                                          <p:attrName>style.visibility</p:attrName>
                                        </p:attrNameLst>
                                      </p:cBhvr>
                                      <p:to>
                                        <p:strVal val="visible"/>
                                      </p:to>
                                    </p:set>
                                    <p:animEffect transition="in" filter="blinds(horizontal)">
                                      <p:cBhvr>
                                        <p:cTn id="33" dur="500"/>
                                        <p:tgtEl>
                                          <p:spTgt spid="50178">
                                            <p:txEl>
                                              <p:charRg st="61" end="7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50178">
                                            <p:txEl>
                                              <p:charRg st="79" end="97"/>
                                            </p:txEl>
                                          </p:spTgt>
                                        </p:tgtEl>
                                        <p:attrNameLst>
                                          <p:attrName>style.visibility</p:attrName>
                                        </p:attrNameLst>
                                      </p:cBhvr>
                                      <p:to>
                                        <p:strVal val="visible"/>
                                      </p:to>
                                    </p:set>
                                    <p:animEffect transition="in" filter="blinds(horizontal)">
                                      <p:cBhvr>
                                        <p:cTn id="38" dur="500"/>
                                        <p:tgtEl>
                                          <p:spTgt spid="50178">
                                            <p:txEl>
                                              <p:charRg st="79" end="9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left)">
                                      <p:cBhvr>
                                        <p:cTn id="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矩形 102401"/>
          <p:cNvSpPr>
            <a:spLocks noRot="1"/>
          </p:cNvSpPr>
          <p:nvPr/>
        </p:nvSpPr>
        <p:spPr>
          <a:xfrm>
            <a:off x="250825" y="188913"/>
            <a:ext cx="8540750" cy="1143000"/>
          </a:xfrm>
          <a:prstGeom prst="rect">
            <a:avLst/>
          </a:prstGeom>
          <a:noFill/>
          <a:ln w="9525">
            <a:noFill/>
          </a:ln>
        </p:spPr>
        <p:txBody>
          <a:bodyPr anchor="ctr"/>
          <a:p>
            <a:r>
              <a:rPr lang="zh-CN" altLang="en-US" sz="4400" b="1" dirty="0">
                <a:solidFill>
                  <a:schemeClr val="tx2"/>
                </a:solidFill>
                <a:latin typeface="Arial" panose="020B0604020202020204" pitchFamily="34" charset="0"/>
                <a:ea typeface="楷体_GB2312" pitchFamily="1" charset="-122"/>
              </a:rPr>
              <a:t>2.6 其他黑盒测试方法</a:t>
            </a:r>
            <a:endParaRPr lang="zh-CN" altLang="en-US" sz="4400" b="1" dirty="0">
              <a:solidFill>
                <a:schemeClr val="tx2"/>
              </a:solidFill>
              <a:latin typeface="Arial" panose="020B0604020202020204" pitchFamily="34" charset="0"/>
              <a:ea typeface="楷体_GB2312" pitchFamily="1" charset="-122"/>
            </a:endParaRPr>
          </a:p>
        </p:txBody>
      </p:sp>
      <p:sp>
        <p:nvSpPr>
          <p:cNvPr id="60418" name="矩形 102402"/>
          <p:cNvSpPr>
            <a:spLocks noRot="1"/>
          </p:cNvSpPr>
          <p:nvPr/>
        </p:nvSpPr>
        <p:spPr>
          <a:xfrm>
            <a:off x="323850" y="1054100"/>
            <a:ext cx="8281988" cy="5400675"/>
          </a:xfrm>
          <a:prstGeom prst="rect">
            <a:avLst/>
          </a:prstGeom>
          <a:noFill/>
          <a:ln w="9525">
            <a:noFill/>
          </a:ln>
        </p:spPr>
        <p:txBody>
          <a:bodyPr anchor="t"/>
          <a:p>
            <a:pPr marL="609600" indent="-609600">
              <a:lnSpc>
                <a:spcPct val="110000"/>
              </a:lnSpc>
              <a:spcBef>
                <a:spcPct val="5000"/>
              </a:spcBef>
              <a:spcAft>
                <a:spcPct val="5000"/>
              </a:spcAft>
              <a:buClr>
                <a:schemeClr val="hlink"/>
              </a:buClr>
              <a:buSzPct val="70000"/>
              <a:buFont typeface="Wingdings" panose="05000000000000000000" pitchFamily="2" charset="2"/>
              <a:buNone/>
            </a:pPr>
            <a:r>
              <a:rPr lang="zh-CN" altLang="en-US" sz="4000" b="1" dirty="0">
                <a:solidFill>
                  <a:srgbClr val="FF3300"/>
                </a:solidFill>
                <a:latin typeface="Arial" panose="020B0604020202020204" pitchFamily="34" charset="0"/>
                <a:ea typeface="华文行楷" panose="02010800040101010101" pitchFamily="2" charset="-122"/>
              </a:rPr>
              <a:t>3. 错误推测法</a:t>
            </a:r>
            <a:endParaRPr lang="zh-CN" altLang="en-US" sz="3200" b="1" dirty="0">
              <a:latin typeface="Arial" panose="020B0604020202020204" pitchFamily="34" charset="0"/>
              <a:ea typeface="楷体_GB2312" pitchFamily="1" charset="-122"/>
            </a:endParaRPr>
          </a:p>
        </p:txBody>
      </p:sp>
      <p:sp>
        <p:nvSpPr>
          <p:cNvPr id="60419" name="内容占位符 2"/>
          <p:cNvSpPr>
            <a:spLocks noGrp="1"/>
          </p:cNvSpPr>
          <p:nvPr/>
        </p:nvSpPr>
        <p:spPr>
          <a:xfrm>
            <a:off x="571500" y="1790700"/>
            <a:ext cx="8105775" cy="4375150"/>
          </a:xfrm>
          <a:prstGeom prst="rect">
            <a:avLst/>
          </a:prstGeom>
          <a:noFill/>
          <a:ln w="9525">
            <a:noFill/>
          </a:ln>
        </p:spPr>
        <p:txBody>
          <a:bodyPr wrap="square" anchor="t"/>
          <a:p>
            <a:pPr marL="342900" indent="-342900">
              <a:lnSpc>
                <a:spcPct val="110000"/>
              </a:lnSpc>
              <a:spcBef>
                <a:spcPct val="10000"/>
              </a:spcBef>
              <a:spcAft>
                <a:spcPct val="10000"/>
              </a:spcAft>
              <a:buClr>
                <a:schemeClr val="hlink"/>
              </a:buClr>
              <a:buFont typeface="Wingdings" panose="05000000000000000000" pitchFamily="2" charset="2"/>
              <a:buAutoNum type="circleNumDbPlain" startAt="3"/>
            </a:pPr>
            <a:r>
              <a:rPr lang="zh-CN" altLang="en-US" sz="3200" b="1" dirty="0">
                <a:solidFill>
                  <a:schemeClr val="hlink"/>
                </a:solidFill>
                <a:latin typeface="黑体" panose="02010609060101010101" pitchFamily="2" charset="-122"/>
                <a:ea typeface="华文新魏" panose="02010800040101010101" pitchFamily="2" charset="-122"/>
                <a:sym typeface="Arial" panose="020B0604020202020204" pitchFamily="34" charset="0"/>
              </a:rPr>
              <a:t>配置文件安全性</a:t>
            </a:r>
            <a:endParaRPr lang="zh-CN" altLang="en-US" sz="3200" b="1" dirty="0">
              <a:solidFill>
                <a:schemeClr val="hlink"/>
              </a:solidFill>
              <a:latin typeface="黑体" panose="02010609060101010101" pitchFamily="2" charset="-122"/>
              <a:ea typeface="华文新魏" panose="02010800040101010101" pitchFamily="2" charset="-122"/>
            </a:endParaRPr>
          </a:p>
        </p:txBody>
      </p:sp>
      <p:pic>
        <p:nvPicPr>
          <p:cNvPr id="60420" name="Picture 4"/>
          <p:cNvPicPr>
            <a:picLocks noChangeAspect="1"/>
          </p:cNvPicPr>
          <p:nvPr/>
        </p:nvPicPr>
        <p:blipFill>
          <a:blip r:embed="rId1"/>
          <a:stretch>
            <a:fillRect/>
          </a:stretch>
        </p:blipFill>
        <p:spPr>
          <a:xfrm>
            <a:off x="396875" y="3787775"/>
            <a:ext cx="8424863" cy="1935163"/>
          </a:xfrm>
          <a:prstGeom prst="rect">
            <a:avLst/>
          </a:prstGeom>
          <a:noFill/>
          <a:ln w="38100" cap="sq" cmpd="sng">
            <a:solidFill>
              <a:srgbClr val="000000"/>
            </a:solidFill>
            <a:prstDash val="solid"/>
            <a:miter/>
            <a:headEnd type="none" w="med" len="med"/>
            <a:tailEnd type="none" w="med" len="med"/>
          </a:ln>
        </p:spPr>
      </p:pic>
      <p:sp>
        <p:nvSpPr>
          <p:cNvPr id="60421" name="矩形 11"/>
          <p:cNvSpPr/>
          <p:nvPr/>
        </p:nvSpPr>
        <p:spPr>
          <a:xfrm>
            <a:off x="1517650" y="2705100"/>
            <a:ext cx="6362700" cy="579438"/>
          </a:xfrm>
          <a:prstGeom prst="rect">
            <a:avLst/>
          </a:prstGeom>
          <a:noFill/>
          <a:ln w="9525">
            <a:noFill/>
          </a:ln>
        </p:spPr>
        <p:txBody>
          <a:bodyPr wrap="none" anchor="t">
            <a:spAutoFit/>
          </a:bodyPr>
          <a:p>
            <a:r>
              <a:rPr lang="en-US" altLang="x-none" sz="3200" dirty="0">
                <a:solidFill>
                  <a:srgbClr val="FF0000"/>
                </a:solidFill>
                <a:latin typeface="Arial" panose="020B0604020202020204" pitchFamily="34" charset="0"/>
                <a:ea typeface="黑体" panose="02010609060101010101" pitchFamily="2" charset="-122"/>
                <a:sym typeface="黑体" panose="02010609060101010101" pitchFamily="2" charset="-122"/>
              </a:rPr>
              <a:t>StudentManageSystem.exe.config</a:t>
            </a:r>
            <a:endParaRPr lang="en-US" altLang="x-none" sz="3200" dirty="0">
              <a:solidFill>
                <a:srgbClr val="FF0000"/>
              </a:solidFill>
              <a:latin typeface="Arial" panose="020B0604020202020204" pitchFamily="34" charset="0"/>
              <a:ea typeface="黑体" panose="02010609060101010101" pitchFamily="2" charset="-122"/>
              <a:sym typeface="黑体" panose="0201060906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矩形 103425"/>
          <p:cNvSpPr>
            <a:spLocks noRot="1"/>
          </p:cNvSpPr>
          <p:nvPr/>
        </p:nvSpPr>
        <p:spPr>
          <a:xfrm>
            <a:off x="250825" y="188913"/>
            <a:ext cx="8540750" cy="1143000"/>
          </a:xfrm>
          <a:prstGeom prst="rect">
            <a:avLst/>
          </a:prstGeom>
          <a:noFill/>
          <a:ln w="9525">
            <a:noFill/>
          </a:ln>
        </p:spPr>
        <p:txBody>
          <a:bodyPr anchor="ctr"/>
          <a:p>
            <a:r>
              <a:rPr lang="zh-CN" altLang="en-US" sz="4400" b="1" dirty="0">
                <a:solidFill>
                  <a:schemeClr val="tx2"/>
                </a:solidFill>
                <a:latin typeface="Arial" panose="020B0604020202020204" pitchFamily="34" charset="0"/>
                <a:ea typeface="楷体_GB2312" pitchFamily="1" charset="-122"/>
              </a:rPr>
              <a:t>2.6 其他黑盒测试方法</a:t>
            </a:r>
            <a:endParaRPr lang="zh-CN" altLang="en-US" sz="4400" b="1" dirty="0">
              <a:solidFill>
                <a:schemeClr val="tx2"/>
              </a:solidFill>
              <a:latin typeface="Arial" panose="020B0604020202020204" pitchFamily="34" charset="0"/>
              <a:ea typeface="楷体_GB2312" pitchFamily="1" charset="-122"/>
            </a:endParaRPr>
          </a:p>
        </p:txBody>
      </p:sp>
      <p:sp>
        <p:nvSpPr>
          <p:cNvPr id="61442" name="矩形 103426"/>
          <p:cNvSpPr>
            <a:spLocks noRot="1"/>
          </p:cNvSpPr>
          <p:nvPr/>
        </p:nvSpPr>
        <p:spPr>
          <a:xfrm>
            <a:off x="323850" y="1054100"/>
            <a:ext cx="8281988" cy="5400675"/>
          </a:xfrm>
          <a:prstGeom prst="rect">
            <a:avLst/>
          </a:prstGeom>
          <a:noFill/>
          <a:ln w="9525">
            <a:noFill/>
          </a:ln>
        </p:spPr>
        <p:txBody>
          <a:bodyPr anchor="t"/>
          <a:p>
            <a:pPr marL="609600" indent="-609600">
              <a:lnSpc>
                <a:spcPct val="110000"/>
              </a:lnSpc>
              <a:spcBef>
                <a:spcPct val="5000"/>
              </a:spcBef>
              <a:spcAft>
                <a:spcPct val="5000"/>
              </a:spcAft>
              <a:buClr>
                <a:schemeClr val="hlink"/>
              </a:buClr>
              <a:buSzPct val="70000"/>
              <a:buFont typeface="Wingdings" panose="05000000000000000000" pitchFamily="2" charset="2"/>
              <a:buNone/>
            </a:pPr>
            <a:r>
              <a:rPr lang="zh-CN" altLang="en-US" sz="4000" b="1" dirty="0">
                <a:solidFill>
                  <a:srgbClr val="FF3300"/>
                </a:solidFill>
                <a:latin typeface="Arial" panose="020B0604020202020204" pitchFamily="34" charset="0"/>
                <a:ea typeface="华文行楷" panose="02010800040101010101" pitchFamily="2" charset="-122"/>
              </a:rPr>
              <a:t>3. 错误推测法</a:t>
            </a:r>
            <a:endParaRPr lang="zh-CN" altLang="en-US" sz="3200" b="1" dirty="0">
              <a:latin typeface="Arial" panose="020B0604020202020204" pitchFamily="34" charset="0"/>
              <a:ea typeface="楷体_GB2312" pitchFamily="1" charset="-122"/>
            </a:endParaRPr>
          </a:p>
        </p:txBody>
      </p:sp>
      <p:sp>
        <p:nvSpPr>
          <p:cNvPr id="61443" name="内容占位符 2"/>
          <p:cNvSpPr>
            <a:spLocks noGrp="1"/>
          </p:cNvSpPr>
          <p:nvPr/>
        </p:nvSpPr>
        <p:spPr>
          <a:xfrm>
            <a:off x="571500" y="1790700"/>
            <a:ext cx="8105775" cy="4375150"/>
          </a:xfrm>
          <a:prstGeom prst="rect">
            <a:avLst/>
          </a:prstGeom>
          <a:noFill/>
          <a:ln w="9525">
            <a:noFill/>
          </a:ln>
        </p:spPr>
        <p:txBody>
          <a:bodyPr wrap="square" anchor="t"/>
          <a:p>
            <a:pPr marL="342900" indent="-342900">
              <a:lnSpc>
                <a:spcPct val="110000"/>
              </a:lnSpc>
              <a:spcBef>
                <a:spcPct val="10000"/>
              </a:spcBef>
              <a:spcAft>
                <a:spcPct val="10000"/>
              </a:spcAft>
              <a:buClr>
                <a:schemeClr val="hlink"/>
              </a:buClr>
              <a:buFont typeface="Wingdings" panose="05000000000000000000" pitchFamily="2" charset="2"/>
              <a:buAutoNum type="circleNumDbPlain" startAt="4"/>
            </a:pPr>
            <a:r>
              <a:rPr lang="zh-CN" altLang="en-US" sz="3200" b="1" dirty="0">
                <a:solidFill>
                  <a:schemeClr val="hlink"/>
                </a:solidFill>
                <a:latin typeface="黑体" panose="02010609060101010101" pitchFamily="2" charset="-122"/>
                <a:ea typeface="华文新魏" panose="02010800040101010101" pitchFamily="2" charset="-122"/>
                <a:sym typeface="Arial" panose="020B0604020202020204" pitchFamily="34" charset="0"/>
              </a:rPr>
              <a:t>宽窄屏缺陷</a:t>
            </a:r>
            <a:endParaRPr lang="zh-CN" altLang="en-US" sz="3200" b="1" dirty="0">
              <a:solidFill>
                <a:schemeClr val="hlink"/>
              </a:solidFill>
              <a:latin typeface="黑体" panose="02010609060101010101" pitchFamily="2" charset="-122"/>
              <a:ea typeface="华文新魏" panose="02010800040101010101" pitchFamily="2" charset="-122"/>
            </a:endParaRPr>
          </a:p>
        </p:txBody>
      </p:sp>
      <p:pic>
        <p:nvPicPr>
          <p:cNvPr id="61444" name="Picture 1"/>
          <p:cNvPicPr>
            <a:picLocks noChangeAspect="1"/>
          </p:cNvPicPr>
          <p:nvPr/>
        </p:nvPicPr>
        <p:blipFill>
          <a:blip r:embed="rId1"/>
          <a:stretch>
            <a:fillRect/>
          </a:stretch>
        </p:blipFill>
        <p:spPr>
          <a:xfrm>
            <a:off x="900113" y="2420938"/>
            <a:ext cx="7323137" cy="4284662"/>
          </a:xfrm>
          <a:prstGeom prst="rect">
            <a:avLst/>
          </a:prstGeom>
          <a:noFill/>
          <a:ln w="9525">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矩形 104449"/>
          <p:cNvSpPr>
            <a:spLocks noRot="1"/>
          </p:cNvSpPr>
          <p:nvPr/>
        </p:nvSpPr>
        <p:spPr>
          <a:xfrm>
            <a:off x="250825" y="188913"/>
            <a:ext cx="8540750" cy="1143000"/>
          </a:xfrm>
          <a:prstGeom prst="rect">
            <a:avLst/>
          </a:prstGeom>
          <a:noFill/>
          <a:ln w="9525">
            <a:noFill/>
          </a:ln>
        </p:spPr>
        <p:txBody>
          <a:bodyPr anchor="ctr"/>
          <a:p>
            <a:r>
              <a:rPr lang="zh-CN" altLang="en-US" sz="4400" b="1" dirty="0">
                <a:solidFill>
                  <a:schemeClr val="tx2"/>
                </a:solidFill>
                <a:latin typeface="Arial" panose="020B0604020202020204" pitchFamily="34" charset="0"/>
                <a:ea typeface="楷体_GB2312" pitchFamily="1" charset="-122"/>
              </a:rPr>
              <a:t>2.6 其他黑盒测试方法</a:t>
            </a:r>
            <a:endParaRPr lang="zh-CN" altLang="en-US" sz="4400" b="1" dirty="0">
              <a:solidFill>
                <a:schemeClr val="tx2"/>
              </a:solidFill>
              <a:latin typeface="Arial" panose="020B0604020202020204" pitchFamily="34" charset="0"/>
              <a:ea typeface="楷体_GB2312" pitchFamily="1" charset="-122"/>
            </a:endParaRPr>
          </a:p>
        </p:txBody>
      </p:sp>
      <p:sp>
        <p:nvSpPr>
          <p:cNvPr id="62466" name="矩形 104450"/>
          <p:cNvSpPr>
            <a:spLocks noRot="1"/>
          </p:cNvSpPr>
          <p:nvPr/>
        </p:nvSpPr>
        <p:spPr>
          <a:xfrm>
            <a:off x="323850" y="1054100"/>
            <a:ext cx="8281988" cy="5400675"/>
          </a:xfrm>
          <a:prstGeom prst="rect">
            <a:avLst/>
          </a:prstGeom>
          <a:noFill/>
          <a:ln w="9525">
            <a:noFill/>
          </a:ln>
        </p:spPr>
        <p:txBody>
          <a:bodyPr anchor="t"/>
          <a:p>
            <a:pPr marL="609600" indent="-609600">
              <a:lnSpc>
                <a:spcPct val="110000"/>
              </a:lnSpc>
              <a:spcBef>
                <a:spcPct val="5000"/>
              </a:spcBef>
              <a:spcAft>
                <a:spcPct val="5000"/>
              </a:spcAft>
              <a:buClr>
                <a:schemeClr val="hlink"/>
              </a:buClr>
              <a:buSzPct val="70000"/>
              <a:buFont typeface="Wingdings" panose="05000000000000000000" pitchFamily="2" charset="2"/>
              <a:buNone/>
            </a:pPr>
            <a:r>
              <a:rPr lang="zh-CN" altLang="en-US" sz="4000" b="1" dirty="0">
                <a:solidFill>
                  <a:srgbClr val="FF3300"/>
                </a:solidFill>
                <a:latin typeface="Arial" panose="020B0604020202020204" pitchFamily="34" charset="0"/>
                <a:ea typeface="华文行楷" panose="02010800040101010101" pitchFamily="2" charset="-122"/>
              </a:rPr>
              <a:t>3. 错误推测法</a:t>
            </a:r>
            <a:endParaRPr lang="zh-CN" altLang="en-US" sz="3200" b="1" dirty="0">
              <a:latin typeface="Arial" panose="020B0604020202020204" pitchFamily="34" charset="0"/>
              <a:ea typeface="楷体_GB2312" pitchFamily="1" charset="-122"/>
            </a:endParaRPr>
          </a:p>
        </p:txBody>
      </p:sp>
      <p:sp>
        <p:nvSpPr>
          <p:cNvPr id="62467" name="内容占位符 2"/>
          <p:cNvSpPr>
            <a:spLocks noGrp="1"/>
          </p:cNvSpPr>
          <p:nvPr/>
        </p:nvSpPr>
        <p:spPr>
          <a:xfrm>
            <a:off x="571500" y="1790700"/>
            <a:ext cx="8105775" cy="4375150"/>
          </a:xfrm>
          <a:prstGeom prst="rect">
            <a:avLst/>
          </a:prstGeom>
          <a:noFill/>
          <a:ln w="9525">
            <a:noFill/>
          </a:ln>
        </p:spPr>
        <p:txBody>
          <a:bodyPr wrap="square" anchor="t"/>
          <a:p>
            <a:pPr marL="342900" indent="-342900">
              <a:lnSpc>
                <a:spcPct val="110000"/>
              </a:lnSpc>
              <a:spcBef>
                <a:spcPct val="10000"/>
              </a:spcBef>
              <a:spcAft>
                <a:spcPct val="10000"/>
              </a:spcAft>
              <a:buClr>
                <a:schemeClr val="hlink"/>
              </a:buClr>
              <a:buFont typeface="Wingdings" panose="05000000000000000000" pitchFamily="2" charset="2"/>
              <a:buAutoNum type="circleNumDbPlain" startAt="5"/>
            </a:pPr>
            <a:r>
              <a:rPr lang="zh-CN" altLang="en-US" sz="3200" b="1" dirty="0">
                <a:solidFill>
                  <a:srgbClr val="FF0000"/>
                </a:solidFill>
                <a:latin typeface="黑体" panose="02010609060101010101" pitchFamily="2" charset="-122"/>
                <a:ea typeface="华文新魏" panose="02010800040101010101" pitchFamily="2" charset="-122"/>
                <a:sym typeface="Arial" panose="020B0604020202020204" pitchFamily="34" charset="0"/>
              </a:rPr>
              <a:t>同时</a:t>
            </a:r>
            <a:r>
              <a:rPr lang="zh-CN" altLang="en-US" sz="3200" b="1" dirty="0">
                <a:solidFill>
                  <a:schemeClr val="hlink"/>
                </a:solidFill>
                <a:latin typeface="黑体" panose="02010609060101010101" pitchFamily="2" charset="-122"/>
                <a:ea typeface="华文新魏" panose="02010800040101010101" pitchFamily="2" charset="-122"/>
                <a:sym typeface="Arial" panose="020B0604020202020204" pitchFamily="34" charset="0"/>
              </a:rPr>
              <a:t>操作问题</a:t>
            </a:r>
            <a:endParaRPr lang="zh-CN" altLang="en-US" sz="3200" b="1" dirty="0">
              <a:solidFill>
                <a:schemeClr val="hlink"/>
              </a:solidFill>
              <a:latin typeface="黑体" panose="02010609060101010101" pitchFamily="2" charset="-122"/>
              <a:ea typeface="华文新魏" panose="02010800040101010101" pitchFamily="2" charset="-122"/>
              <a:sym typeface="Arial" panose="020B0604020202020204" pitchFamily="34" charset="0"/>
            </a:endParaRPr>
          </a:p>
          <a:p>
            <a:pPr marL="342900" indent="-342900">
              <a:lnSpc>
                <a:spcPct val="110000"/>
              </a:lnSpc>
              <a:spcBef>
                <a:spcPct val="10000"/>
              </a:spcBef>
              <a:spcAft>
                <a:spcPct val="10000"/>
              </a:spcAft>
              <a:buClr>
                <a:schemeClr val="hlink"/>
              </a:buClr>
              <a:buSzPct val="70000"/>
              <a:buFont typeface="Wingdings" panose="05000000000000000000" pitchFamily="2" charset="2"/>
              <a:buChar char="v"/>
            </a:pPr>
            <a:r>
              <a:rPr lang="zh-CN" altLang="en-US" sz="2800" b="1" dirty="0">
                <a:latin typeface="黑体" panose="02010609060101010101" pitchFamily="2" charset="-122"/>
                <a:ea typeface="黑体" panose="02010609060101010101" pitchFamily="2" charset="-122"/>
              </a:rPr>
              <a:t>在不同机器上登录同一用户</a:t>
            </a:r>
            <a:endParaRPr lang="en-US" altLang="x-none" sz="2800" b="1" dirty="0">
              <a:latin typeface="黑体" panose="02010609060101010101" pitchFamily="2" charset="-122"/>
              <a:ea typeface="黑体" panose="02010609060101010101" pitchFamily="2" charset="-122"/>
            </a:endParaRPr>
          </a:p>
          <a:p>
            <a:pPr marL="342900" indent="-342900">
              <a:lnSpc>
                <a:spcPct val="110000"/>
              </a:lnSpc>
              <a:spcBef>
                <a:spcPct val="10000"/>
              </a:spcBef>
              <a:spcAft>
                <a:spcPct val="10000"/>
              </a:spcAft>
              <a:buClr>
                <a:schemeClr val="hlink"/>
              </a:buClr>
              <a:buSzPct val="70000"/>
              <a:buFont typeface="Wingdings" panose="05000000000000000000" pitchFamily="2" charset="2"/>
              <a:buChar char="v"/>
            </a:pPr>
            <a:r>
              <a:rPr lang="zh-CN" altLang="en-US" sz="2800" b="1" dirty="0">
                <a:latin typeface="黑体" panose="02010609060101010101" pitchFamily="2" charset="-122"/>
                <a:ea typeface="黑体" panose="02010609060101010101" pitchFamily="2" charset="-122"/>
              </a:rPr>
              <a:t>对一条记录在不同机器上进行不同操作（修改、删除）</a:t>
            </a:r>
            <a:endParaRPr lang="en-US" altLang="x-none" sz="2800" b="1" dirty="0">
              <a:latin typeface="黑体" panose="02010609060101010101" pitchFamily="2" charset="-122"/>
              <a:ea typeface="黑体" panose="02010609060101010101" pitchFamily="2" charset="-122"/>
            </a:endParaRPr>
          </a:p>
          <a:p>
            <a:pPr marL="742950" lvl="1" indent="-285750" algn="l" eaLnBrk="1" fontAlgn="base" latinLnBrk="0" hangingPunct="1">
              <a:lnSpc>
                <a:spcPct val="110000"/>
              </a:lnSpc>
              <a:spcBef>
                <a:spcPct val="10000"/>
              </a:spcBef>
              <a:spcAft>
                <a:spcPct val="10000"/>
              </a:spcAft>
              <a:buClr>
                <a:schemeClr val="accent2"/>
              </a:buClr>
              <a:buSzPct val="85000"/>
              <a:buFont typeface="Wingdings" panose="05000000000000000000" pitchFamily="2" charset="2"/>
              <a:buChar char=""/>
            </a:pPr>
            <a:r>
              <a:rPr lang="zh-CN" altLang="en-US" sz="2600" b="1" i="1" u="none" baseline="0" dirty="0">
                <a:solidFill>
                  <a:schemeClr val="tx1"/>
                </a:solidFill>
                <a:latin typeface="黑体" panose="02010609060101010101" pitchFamily="2" charset="-122"/>
                <a:ea typeface="黑体" panose="02010609060101010101" pitchFamily="2" charset="-122"/>
              </a:rPr>
              <a:t>解决方式一：锁定记录</a:t>
            </a:r>
            <a:endParaRPr lang="en-US" altLang="x-none" sz="2600" b="1" i="1" u="none" baseline="0" dirty="0">
              <a:solidFill>
                <a:schemeClr val="tx1"/>
              </a:solidFill>
              <a:latin typeface="黑体" panose="02010609060101010101" pitchFamily="2" charset="-122"/>
              <a:ea typeface="黑体" panose="02010609060101010101" pitchFamily="2" charset="-122"/>
            </a:endParaRPr>
          </a:p>
          <a:p>
            <a:pPr marL="742950" lvl="1" indent="-285750" algn="l" eaLnBrk="1" fontAlgn="base" latinLnBrk="0" hangingPunct="1">
              <a:lnSpc>
                <a:spcPct val="110000"/>
              </a:lnSpc>
              <a:spcBef>
                <a:spcPct val="10000"/>
              </a:spcBef>
              <a:spcAft>
                <a:spcPct val="10000"/>
              </a:spcAft>
              <a:buClr>
                <a:schemeClr val="accent2"/>
              </a:buClr>
              <a:buSzPct val="85000"/>
              <a:buFont typeface="Wingdings" panose="05000000000000000000" pitchFamily="2" charset="2"/>
              <a:buChar char=""/>
            </a:pPr>
            <a:r>
              <a:rPr lang="zh-CN" altLang="en-US" sz="2600" b="1" i="1" u="none" baseline="0" dirty="0">
                <a:solidFill>
                  <a:schemeClr val="tx1"/>
                </a:solidFill>
                <a:latin typeface="黑体" panose="02010609060101010101" pitchFamily="2" charset="-122"/>
                <a:ea typeface="黑体" panose="02010609060101010101" pitchFamily="2" charset="-122"/>
              </a:rPr>
              <a:t>解决方式二：给出提示信息</a:t>
            </a:r>
            <a:endParaRPr lang="en-US" altLang="x-none" sz="2600" b="1" i="1" u="none" baseline="0" dirty="0">
              <a:solidFill>
                <a:schemeClr val="tx1"/>
              </a:solidFill>
              <a:latin typeface="黑体" panose="02010609060101010101" pitchFamily="2" charset="-122"/>
              <a:ea typeface="黑体" panose="02010609060101010101" pitchFamily="2" charset="-122"/>
            </a:endParaRPr>
          </a:p>
          <a:p>
            <a:pPr marL="342900" indent="-342900">
              <a:lnSpc>
                <a:spcPct val="110000"/>
              </a:lnSpc>
              <a:spcBef>
                <a:spcPct val="10000"/>
              </a:spcBef>
              <a:spcAft>
                <a:spcPct val="10000"/>
              </a:spcAft>
              <a:buClr>
                <a:schemeClr val="hlink"/>
              </a:buClr>
              <a:buSzPct val="70000"/>
              <a:buFont typeface="Wingdings" panose="05000000000000000000" pitchFamily="2" charset="2"/>
              <a:buChar char="v"/>
            </a:pPr>
            <a:r>
              <a:rPr lang="zh-CN" altLang="en-US" sz="2800" b="1" dirty="0">
                <a:latin typeface="黑体" panose="02010609060101010101" pitchFamily="2" charset="-122"/>
                <a:ea typeface="黑体" panose="02010609060101010101" pitchFamily="2" charset="-122"/>
              </a:rPr>
              <a:t>一人审核，一人退回</a:t>
            </a:r>
            <a:endParaRPr lang="en-US" altLang="x-none" sz="2800" b="1" dirty="0">
              <a:latin typeface="黑体" panose="02010609060101010101" pitchFamily="2" charset="-122"/>
              <a:ea typeface="黑体" panose="02010609060101010101" pitchFamily="2" charset="-122"/>
            </a:endParaRPr>
          </a:p>
          <a:p>
            <a:pPr marL="342900" indent="-342900">
              <a:lnSpc>
                <a:spcPct val="110000"/>
              </a:lnSpc>
              <a:spcBef>
                <a:spcPct val="10000"/>
              </a:spcBef>
              <a:spcAft>
                <a:spcPct val="10000"/>
              </a:spcAft>
              <a:buClr>
                <a:schemeClr val="hlink"/>
              </a:buClr>
              <a:buSzPct val="70000"/>
              <a:buFont typeface="Wingdings" panose="05000000000000000000" pitchFamily="2" charset="2"/>
              <a:buChar char="v"/>
            </a:pPr>
            <a:r>
              <a:rPr lang="zh-CN" altLang="en-US" sz="2800" b="1" dirty="0">
                <a:latin typeface="黑体" panose="02010609060101010101" pitchFamily="2" charset="-122"/>
                <a:ea typeface="黑体" panose="02010609060101010101" pitchFamily="2" charset="-122"/>
              </a:rPr>
              <a:t>两人修改同一张工单</a:t>
            </a:r>
            <a:endParaRPr lang="zh-CN" altLang="en-US" sz="2800" b="1" dirty="0">
              <a:latin typeface="黑体" panose="02010609060101010101" pitchFamily="2" charset="-122"/>
              <a:ea typeface="黑体" panose="02010609060101010101" pitchFamily="2" charset="-122"/>
            </a:endParaRPr>
          </a:p>
        </p:txBody>
      </p:sp>
      <p:pic>
        <p:nvPicPr>
          <p:cNvPr id="62468" name="Picture 2" descr="C:\DOCUME~1\ADMINI~1\LOCALS~1\Temp\3(@6L36@9C29~X]S_8D9EB2.gif"/>
          <p:cNvPicPr>
            <a:picLocks noChangeAspect="1"/>
          </p:cNvPicPr>
          <p:nvPr/>
        </p:nvPicPr>
        <p:blipFill>
          <a:blip r:embed="rId1"/>
          <a:stretch>
            <a:fillRect/>
          </a:stretch>
        </p:blipFill>
        <p:spPr>
          <a:xfrm>
            <a:off x="6013450" y="3789363"/>
            <a:ext cx="2162175" cy="2286000"/>
          </a:xfrm>
          <a:prstGeom prst="rect">
            <a:avLst/>
          </a:prstGeom>
          <a:noFill/>
          <a:ln w="9525">
            <a:noFill/>
          </a:ln>
        </p:spPr>
      </p:pic>
      <p:sp>
        <p:nvSpPr>
          <p:cNvPr id="2" name="动作按钮: 前进或下一项 1">
            <a:hlinkClick r:id="rId2" action="ppaction://hlinksldjump"/>
          </p:cNvPr>
          <p:cNvSpPr/>
          <p:nvPr/>
        </p:nvSpPr>
        <p:spPr>
          <a:xfrm>
            <a:off x="7956550" y="6309360"/>
            <a:ext cx="647700" cy="287655"/>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矩形 105473"/>
          <p:cNvSpPr>
            <a:spLocks noRot="1"/>
          </p:cNvSpPr>
          <p:nvPr/>
        </p:nvSpPr>
        <p:spPr>
          <a:xfrm>
            <a:off x="250825" y="188913"/>
            <a:ext cx="8540750" cy="1143000"/>
          </a:xfrm>
          <a:prstGeom prst="rect">
            <a:avLst/>
          </a:prstGeom>
          <a:noFill/>
          <a:ln w="9525">
            <a:noFill/>
          </a:ln>
        </p:spPr>
        <p:txBody>
          <a:bodyPr anchor="ctr"/>
          <a:p>
            <a:r>
              <a:rPr lang="zh-CN" altLang="en-US" sz="4400" b="1" dirty="0">
                <a:solidFill>
                  <a:schemeClr val="tx2"/>
                </a:solidFill>
                <a:latin typeface="Arial" panose="020B0604020202020204" pitchFamily="34" charset="0"/>
                <a:ea typeface="楷体_GB2312" pitchFamily="1" charset="-122"/>
              </a:rPr>
              <a:t>2.6 其他黑盒测试方法</a:t>
            </a:r>
            <a:endParaRPr lang="zh-CN" altLang="en-US" sz="4400" b="1" dirty="0">
              <a:solidFill>
                <a:schemeClr val="tx2"/>
              </a:solidFill>
              <a:latin typeface="Arial" panose="020B0604020202020204" pitchFamily="34" charset="0"/>
              <a:ea typeface="楷体_GB2312" pitchFamily="1" charset="-122"/>
            </a:endParaRPr>
          </a:p>
        </p:txBody>
      </p:sp>
      <p:sp>
        <p:nvSpPr>
          <p:cNvPr id="63490" name="矩形 105474"/>
          <p:cNvSpPr>
            <a:spLocks noRot="1"/>
          </p:cNvSpPr>
          <p:nvPr/>
        </p:nvSpPr>
        <p:spPr>
          <a:xfrm>
            <a:off x="323850" y="1054100"/>
            <a:ext cx="8281988" cy="5400675"/>
          </a:xfrm>
          <a:prstGeom prst="rect">
            <a:avLst/>
          </a:prstGeom>
          <a:noFill/>
          <a:ln w="9525">
            <a:noFill/>
          </a:ln>
        </p:spPr>
        <p:txBody>
          <a:bodyPr anchor="t"/>
          <a:p>
            <a:pPr marL="609600" indent="-609600">
              <a:lnSpc>
                <a:spcPct val="110000"/>
              </a:lnSpc>
              <a:spcBef>
                <a:spcPct val="5000"/>
              </a:spcBef>
              <a:spcAft>
                <a:spcPct val="5000"/>
              </a:spcAft>
              <a:buClr>
                <a:schemeClr val="hlink"/>
              </a:buClr>
              <a:buSzPct val="70000"/>
              <a:buFont typeface="Wingdings" panose="05000000000000000000" pitchFamily="2" charset="2"/>
              <a:buNone/>
            </a:pPr>
            <a:r>
              <a:rPr lang="zh-CN" altLang="en-US" sz="4000" b="1" dirty="0">
                <a:solidFill>
                  <a:srgbClr val="FF3300"/>
                </a:solidFill>
                <a:latin typeface="Arial" panose="020B0604020202020204" pitchFamily="34" charset="0"/>
                <a:ea typeface="华文行楷" panose="02010800040101010101" pitchFamily="2" charset="-122"/>
              </a:rPr>
              <a:t>3. 错误推测法</a:t>
            </a:r>
            <a:endParaRPr lang="zh-CN" altLang="en-US" sz="3200" b="1" dirty="0">
              <a:latin typeface="Arial" panose="020B0604020202020204" pitchFamily="34" charset="0"/>
              <a:ea typeface="楷体_GB2312" pitchFamily="1" charset="-122"/>
            </a:endParaRPr>
          </a:p>
        </p:txBody>
      </p:sp>
      <p:sp>
        <p:nvSpPr>
          <p:cNvPr id="63491" name="内容占位符 2"/>
          <p:cNvSpPr>
            <a:spLocks noGrp="1"/>
          </p:cNvSpPr>
          <p:nvPr/>
        </p:nvSpPr>
        <p:spPr>
          <a:xfrm>
            <a:off x="571500" y="1790700"/>
            <a:ext cx="8105775" cy="4375150"/>
          </a:xfrm>
          <a:prstGeom prst="rect">
            <a:avLst/>
          </a:prstGeom>
          <a:noFill/>
          <a:ln w="9525">
            <a:noFill/>
          </a:ln>
        </p:spPr>
        <p:txBody>
          <a:bodyPr wrap="square" anchor="t"/>
          <a:p>
            <a:pPr marL="342900" indent="-342900">
              <a:lnSpc>
                <a:spcPct val="110000"/>
              </a:lnSpc>
              <a:spcBef>
                <a:spcPct val="10000"/>
              </a:spcBef>
              <a:spcAft>
                <a:spcPct val="10000"/>
              </a:spcAft>
              <a:buClr>
                <a:schemeClr val="hlink"/>
              </a:buClr>
              <a:buFont typeface="Wingdings" panose="05000000000000000000" pitchFamily="2" charset="2"/>
              <a:buAutoNum type="circleNumDbPlain" startAt="6"/>
            </a:pPr>
            <a:r>
              <a:rPr lang="zh-CN" altLang="en-US" sz="3200" b="1" dirty="0">
                <a:solidFill>
                  <a:schemeClr val="hlink"/>
                </a:solidFill>
                <a:latin typeface="黑体" panose="02010609060101010101" pitchFamily="2" charset="-122"/>
                <a:ea typeface="华文新魏" panose="02010800040101010101" pitchFamily="2" charset="-122"/>
                <a:sym typeface="Arial" panose="020B0604020202020204" pitchFamily="34" charset="0"/>
              </a:rPr>
              <a:t>删除为空时缺陷</a:t>
            </a:r>
            <a:endParaRPr lang="zh-CN" altLang="en-US" sz="3200" b="1" dirty="0">
              <a:solidFill>
                <a:schemeClr val="hlink"/>
              </a:solidFill>
              <a:latin typeface="黑体" panose="02010609060101010101" pitchFamily="2" charset="-122"/>
              <a:ea typeface="华文新魏" panose="02010800040101010101" pitchFamily="2" charset="-122"/>
              <a:sym typeface="Arial" panose="020B0604020202020204" pitchFamily="34" charset="0"/>
            </a:endParaRPr>
          </a:p>
        </p:txBody>
      </p:sp>
      <p:pic>
        <p:nvPicPr>
          <p:cNvPr id="63492" name="Picture 5"/>
          <p:cNvPicPr>
            <a:picLocks noChangeAspect="1"/>
          </p:cNvPicPr>
          <p:nvPr/>
        </p:nvPicPr>
        <p:blipFill>
          <a:blip r:embed="rId1"/>
          <a:stretch>
            <a:fillRect/>
          </a:stretch>
        </p:blipFill>
        <p:spPr>
          <a:xfrm>
            <a:off x="323850" y="2517775"/>
            <a:ext cx="8424863" cy="3629025"/>
          </a:xfrm>
          <a:prstGeom prst="rect">
            <a:avLst/>
          </a:prstGeom>
          <a:noFill/>
          <a:ln w="9525">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矩形 106497"/>
          <p:cNvSpPr>
            <a:spLocks noRot="1"/>
          </p:cNvSpPr>
          <p:nvPr/>
        </p:nvSpPr>
        <p:spPr>
          <a:xfrm>
            <a:off x="250825" y="188913"/>
            <a:ext cx="8540750" cy="1143000"/>
          </a:xfrm>
          <a:prstGeom prst="rect">
            <a:avLst/>
          </a:prstGeom>
          <a:noFill/>
          <a:ln w="9525">
            <a:noFill/>
          </a:ln>
        </p:spPr>
        <p:txBody>
          <a:bodyPr anchor="ctr"/>
          <a:p>
            <a:r>
              <a:rPr lang="zh-CN" altLang="en-US" sz="4400" b="1" dirty="0">
                <a:solidFill>
                  <a:schemeClr val="tx2"/>
                </a:solidFill>
                <a:latin typeface="Arial" panose="020B0604020202020204" pitchFamily="34" charset="0"/>
                <a:ea typeface="楷体_GB2312" pitchFamily="1" charset="-122"/>
              </a:rPr>
              <a:t>2.6 其他黑盒测试方法</a:t>
            </a:r>
            <a:endParaRPr lang="zh-CN" altLang="en-US" sz="4400" b="1" dirty="0">
              <a:solidFill>
                <a:schemeClr val="tx2"/>
              </a:solidFill>
              <a:latin typeface="Arial" panose="020B0604020202020204" pitchFamily="34" charset="0"/>
              <a:ea typeface="楷体_GB2312" pitchFamily="1" charset="-122"/>
            </a:endParaRPr>
          </a:p>
        </p:txBody>
      </p:sp>
      <p:sp>
        <p:nvSpPr>
          <p:cNvPr id="64514" name="矩形 106498"/>
          <p:cNvSpPr>
            <a:spLocks noRot="1"/>
          </p:cNvSpPr>
          <p:nvPr/>
        </p:nvSpPr>
        <p:spPr>
          <a:xfrm>
            <a:off x="323850" y="1054100"/>
            <a:ext cx="8281988" cy="5400675"/>
          </a:xfrm>
          <a:prstGeom prst="rect">
            <a:avLst/>
          </a:prstGeom>
          <a:noFill/>
          <a:ln w="9525">
            <a:noFill/>
          </a:ln>
        </p:spPr>
        <p:txBody>
          <a:bodyPr anchor="t"/>
          <a:p>
            <a:pPr marL="609600" indent="-609600">
              <a:lnSpc>
                <a:spcPct val="110000"/>
              </a:lnSpc>
              <a:spcBef>
                <a:spcPct val="5000"/>
              </a:spcBef>
              <a:spcAft>
                <a:spcPct val="5000"/>
              </a:spcAft>
              <a:buClr>
                <a:schemeClr val="hlink"/>
              </a:buClr>
              <a:buSzPct val="70000"/>
              <a:buFont typeface="Wingdings" panose="05000000000000000000" pitchFamily="2" charset="2"/>
              <a:buNone/>
            </a:pPr>
            <a:r>
              <a:rPr lang="zh-CN" altLang="en-US" sz="4000" b="1" dirty="0">
                <a:solidFill>
                  <a:srgbClr val="FF3300"/>
                </a:solidFill>
                <a:latin typeface="Arial" panose="020B0604020202020204" pitchFamily="34" charset="0"/>
                <a:ea typeface="华文行楷" panose="02010800040101010101" pitchFamily="2" charset="-122"/>
              </a:rPr>
              <a:t>3. 错误推测法</a:t>
            </a:r>
            <a:endParaRPr lang="zh-CN" altLang="en-US" sz="3200" b="1" dirty="0">
              <a:latin typeface="Arial" panose="020B0604020202020204" pitchFamily="34" charset="0"/>
              <a:ea typeface="楷体_GB2312" pitchFamily="1" charset="-122"/>
            </a:endParaRPr>
          </a:p>
        </p:txBody>
      </p:sp>
      <p:sp>
        <p:nvSpPr>
          <p:cNvPr id="64515" name="内容占位符 2"/>
          <p:cNvSpPr>
            <a:spLocks noGrp="1"/>
          </p:cNvSpPr>
          <p:nvPr/>
        </p:nvSpPr>
        <p:spPr>
          <a:xfrm>
            <a:off x="571500" y="1790700"/>
            <a:ext cx="8105775" cy="4375150"/>
          </a:xfrm>
          <a:prstGeom prst="rect">
            <a:avLst/>
          </a:prstGeom>
          <a:noFill/>
          <a:ln w="9525">
            <a:noFill/>
          </a:ln>
        </p:spPr>
        <p:txBody>
          <a:bodyPr wrap="square" anchor="t"/>
          <a:p>
            <a:pPr marL="342900" indent="-342900">
              <a:lnSpc>
                <a:spcPct val="110000"/>
              </a:lnSpc>
              <a:spcBef>
                <a:spcPct val="10000"/>
              </a:spcBef>
              <a:spcAft>
                <a:spcPct val="10000"/>
              </a:spcAft>
              <a:buClr>
                <a:schemeClr val="hlink"/>
              </a:buClr>
              <a:buFont typeface="Wingdings" panose="05000000000000000000" pitchFamily="2" charset="2"/>
              <a:buAutoNum type="circleNumDbPlain" startAt="7"/>
            </a:pPr>
            <a:r>
              <a:rPr lang="zh-CN" altLang="en-US" sz="3200" b="1" dirty="0">
                <a:solidFill>
                  <a:schemeClr val="hlink"/>
                </a:solidFill>
                <a:latin typeface="黑体" panose="02010609060101010101" pitchFamily="2" charset="-122"/>
                <a:ea typeface="华文新魏" panose="02010800040101010101" pitchFamily="2" charset="-122"/>
                <a:sym typeface="Arial" panose="020B0604020202020204" pitchFamily="34" charset="0"/>
              </a:rPr>
              <a:t>自动刷新问题</a:t>
            </a:r>
            <a:endParaRPr lang="zh-CN" altLang="en-US" sz="3200" b="1" dirty="0">
              <a:solidFill>
                <a:schemeClr val="hlink"/>
              </a:solidFill>
              <a:latin typeface="黑体" panose="02010609060101010101" pitchFamily="2" charset="-122"/>
              <a:ea typeface="华文新魏" panose="02010800040101010101" pitchFamily="2" charset="-122"/>
              <a:sym typeface="Arial" panose="020B0604020202020204" pitchFamily="34" charset="0"/>
            </a:endParaRPr>
          </a:p>
        </p:txBody>
      </p:sp>
      <p:pic>
        <p:nvPicPr>
          <p:cNvPr id="64516" name="Picture 1"/>
          <p:cNvPicPr>
            <a:picLocks noChangeAspect="1"/>
          </p:cNvPicPr>
          <p:nvPr/>
        </p:nvPicPr>
        <p:blipFill>
          <a:blip r:embed="rId1"/>
          <a:stretch>
            <a:fillRect/>
          </a:stretch>
        </p:blipFill>
        <p:spPr>
          <a:xfrm>
            <a:off x="755650" y="2420938"/>
            <a:ext cx="7827963" cy="4259262"/>
          </a:xfrm>
          <a:prstGeom prst="rect">
            <a:avLst/>
          </a:prstGeom>
          <a:noFill/>
          <a:ln w="9525">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矩形 107521"/>
          <p:cNvSpPr>
            <a:spLocks noRot="1"/>
          </p:cNvSpPr>
          <p:nvPr/>
        </p:nvSpPr>
        <p:spPr>
          <a:xfrm>
            <a:off x="250825" y="188913"/>
            <a:ext cx="8540750" cy="1143000"/>
          </a:xfrm>
          <a:prstGeom prst="rect">
            <a:avLst/>
          </a:prstGeom>
          <a:noFill/>
          <a:ln w="9525">
            <a:noFill/>
          </a:ln>
        </p:spPr>
        <p:txBody>
          <a:bodyPr anchor="ctr"/>
          <a:p>
            <a:r>
              <a:rPr lang="zh-CN" altLang="en-US" sz="4400" b="1" dirty="0">
                <a:solidFill>
                  <a:schemeClr val="tx2"/>
                </a:solidFill>
                <a:latin typeface="Arial" panose="020B0604020202020204" pitchFamily="34" charset="0"/>
                <a:ea typeface="楷体_GB2312" pitchFamily="1" charset="-122"/>
              </a:rPr>
              <a:t>2.6 其他黑盒测试方法</a:t>
            </a:r>
            <a:endParaRPr lang="zh-CN" altLang="en-US" sz="4400" b="1" dirty="0">
              <a:solidFill>
                <a:schemeClr val="tx2"/>
              </a:solidFill>
              <a:latin typeface="Arial" panose="020B0604020202020204" pitchFamily="34" charset="0"/>
              <a:ea typeface="楷体_GB2312" pitchFamily="1" charset="-122"/>
            </a:endParaRPr>
          </a:p>
        </p:txBody>
      </p:sp>
      <p:sp>
        <p:nvSpPr>
          <p:cNvPr id="65538" name="矩形 107522"/>
          <p:cNvSpPr>
            <a:spLocks noRot="1"/>
          </p:cNvSpPr>
          <p:nvPr/>
        </p:nvSpPr>
        <p:spPr>
          <a:xfrm>
            <a:off x="323850" y="1054100"/>
            <a:ext cx="8281988" cy="5400675"/>
          </a:xfrm>
          <a:prstGeom prst="rect">
            <a:avLst/>
          </a:prstGeom>
          <a:noFill/>
          <a:ln w="9525">
            <a:noFill/>
          </a:ln>
        </p:spPr>
        <p:txBody>
          <a:bodyPr anchor="t"/>
          <a:p>
            <a:pPr marL="609600" indent="-609600">
              <a:lnSpc>
                <a:spcPct val="110000"/>
              </a:lnSpc>
              <a:spcBef>
                <a:spcPct val="5000"/>
              </a:spcBef>
              <a:spcAft>
                <a:spcPct val="5000"/>
              </a:spcAft>
              <a:buClr>
                <a:schemeClr val="hlink"/>
              </a:buClr>
              <a:buSzPct val="70000"/>
              <a:buFont typeface="Wingdings" panose="05000000000000000000" pitchFamily="2" charset="2"/>
              <a:buNone/>
            </a:pPr>
            <a:r>
              <a:rPr lang="zh-CN" altLang="en-US" sz="4000" b="1" dirty="0">
                <a:solidFill>
                  <a:srgbClr val="FF3300"/>
                </a:solidFill>
                <a:latin typeface="Arial" panose="020B0604020202020204" pitchFamily="34" charset="0"/>
                <a:ea typeface="华文行楷" panose="02010800040101010101" pitchFamily="2" charset="-122"/>
              </a:rPr>
              <a:t>3. 错误推测法</a:t>
            </a:r>
            <a:endParaRPr lang="zh-CN" altLang="en-US" sz="3200" b="1" dirty="0">
              <a:latin typeface="Arial" panose="020B0604020202020204" pitchFamily="34" charset="0"/>
              <a:ea typeface="楷体_GB2312" pitchFamily="1" charset="-122"/>
            </a:endParaRPr>
          </a:p>
        </p:txBody>
      </p:sp>
      <p:sp>
        <p:nvSpPr>
          <p:cNvPr id="107524" name="内容占位符 2"/>
          <p:cNvSpPr>
            <a:spLocks noGrp="1"/>
          </p:cNvSpPr>
          <p:nvPr/>
        </p:nvSpPr>
        <p:spPr>
          <a:xfrm>
            <a:off x="571500" y="1790700"/>
            <a:ext cx="8105775" cy="4375150"/>
          </a:xfrm>
          <a:prstGeom prst="rect">
            <a:avLst/>
          </a:prstGeom>
          <a:noFill/>
          <a:ln w="9525">
            <a:noFill/>
          </a:ln>
        </p:spPr>
        <p:txBody>
          <a:bodyPr wrap="square" anchor="t"/>
          <a:p>
            <a:pPr marL="342900" indent="-342900">
              <a:lnSpc>
                <a:spcPct val="110000"/>
              </a:lnSpc>
              <a:spcBef>
                <a:spcPct val="10000"/>
              </a:spcBef>
              <a:spcAft>
                <a:spcPct val="10000"/>
              </a:spcAft>
              <a:buClr>
                <a:schemeClr val="hlink"/>
              </a:buClr>
              <a:buFont typeface="Wingdings" panose="05000000000000000000" pitchFamily="2" charset="2"/>
              <a:buAutoNum type="circleNumDbPlain" startAt="8"/>
            </a:pPr>
            <a:r>
              <a:rPr lang="zh-CN" altLang="en-US" sz="3200" b="1" dirty="0">
                <a:solidFill>
                  <a:schemeClr val="hlink"/>
                </a:solidFill>
                <a:latin typeface="黑体" panose="02010609060101010101" pitchFamily="2" charset="-122"/>
                <a:ea typeface="华文新魏" panose="02010800040101010101" pitchFamily="2" charset="-122"/>
                <a:sym typeface="Arial" panose="020B0604020202020204" pitchFamily="34" charset="0"/>
              </a:rPr>
              <a:t>网络安全缺陷</a:t>
            </a:r>
            <a:endParaRPr lang="zh-CN" altLang="en-US" sz="3200" b="1" dirty="0">
              <a:latin typeface="Arial" panose="020B0604020202020204" pitchFamily="34" charset="0"/>
              <a:ea typeface="楷体_GB2312" pitchFamily="1" charset="-122"/>
            </a:endParaRPr>
          </a:p>
        </p:txBody>
      </p:sp>
      <p:pic>
        <p:nvPicPr>
          <p:cNvPr id="107525" name="Picture 4"/>
          <p:cNvPicPr>
            <a:picLocks noChangeAspect="1"/>
          </p:cNvPicPr>
          <p:nvPr/>
        </p:nvPicPr>
        <p:blipFill>
          <a:blip r:embed="rId1"/>
          <a:stretch>
            <a:fillRect/>
          </a:stretch>
        </p:blipFill>
        <p:spPr>
          <a:xfrm>
            <a:off x="3238500" y="1501775"/>
            <a:ext cx="5114925" cy="361950"/>
          </a:xfrm>
          <a:prstGeom prst="rect">
            <a:avLst/>
          </a:prstGeom>
          <a:noFill/>
          <a:ln w="9525">
            <a:noFill/>
          </a:ln>
        </p:spPr>
      </p:pic>
      <p:pic>
        <p:nvPicPr>
          <p:cNvPr id="107526" name="Picture 1"/>
          <p:cNvPicPr>
            <a:picLocks noChangeAspect="1"/>
          </p:cNvPicPr>
          <p:nvPr/>
        </p:nvPicPr>
        <p:blipFill>
          <a:blip r:embed="rId2"/>
          <a:stretch>
            <a:fillRect/>
          </a:stretch>
        </p:blipFill>
        <p:spPr>
          <a:xfrm>
            <a:off x="2857500" y="1974850"/>
            <a:ext cx="5889625" cy="2314575"/>
          </a:xfrm>
          <a:prstGeom prst="rect">
            <a:avLst/>
          </a:prstGeom>
          <a:noFill/>
          <a:ln w="9525">
            <a:noFill/>
          </a:ln>
        </p:spPr>
      </p:pic>
      <p:pic>
        <p:nvPicPr>
          <p:cNvPr id="107527" name="Picture 3"/>
          <p:cNvPicPr>
            <a:picLocks noChangeAspect="1"/>
          </p:cNvPicPr>
          <p:nvPr/>
        </p:nvPicPr>
        <p:blipFill>
          <a:blip r:embed="rId3"/>
          <a:stretch>
            <a:fillRect/>
          </a:stretch>
        </p:blipFill>
        <p:spPr>
          <a:xfrm>
            <a:off x="500063" y="2995613"/>
            <a:ext cx="6138862" cy="1952625"/>
          </a:xfrm>
          <a:prstGeom prst="rect">
            <a:avLst/>
          </a:prstGeom>
          <a:noFill/>
          <a:ln w="38100" cap="sq" cmpd="sng">
            <a:solidFill>
              <a:srgbClr val="000000"/>
            </a:solidFill>
            <a:prstDash val="solid"/>
            <a:miter/>
            <a:headEnd type="none" w="med" len="med"/>
            <a:tailEnd type="none" w="med" len="med"/>
          </a:ln>
        </p:spPr>
      </p:pic>
      <p:sp>
        <p:nvSpPr>
          <p:cNvPr id="107528" name="左弧形箭头 10"/>
          <p:cNvSpPr/>
          <p:nvPr/>
        </p:nvSpPr>
        <p:spPr>
          <a:xfrm rot="2669048">
            <a:off x="1870075" y="1350963"/>
            <a:ext cx="584200" cy="981075"/>
          </a:xfrm>
          <a:prstGeom prst="curvedRightArrow">
            <a:avLst>
              <a:gd name="adj1" fmla="val 25050"/>
              <a:gd name="adj2" fmla="val 50116"/>
              <a:gd name="adj3" fmla="val 25000"/>
            </a:avLst>
          </a:prstGeom>
          <a:solidFill>
            <a:srgbClr val="FFC000"/>
          </a:solidFill>
          <a:ln w="9525" cap="flat" cmpd="sng">
            <a:solidFill>
              <a:srgbClr val="DDD9C3"/>
            </a:solidFill>
            <a:prstDash val="solid"/>
            <a:miter/>
            <a:headEnd type="none" w="med" len="med"/>
            <a:tailEnd type="none" w="med" len="med"/>
          </a:ln>
        </p:spPr>
        <p:txBody>
          <a:bodyPr wrap="square" anchor="t"/>
          <a:p>
            <a:pPr eaLnBrk="0" hangingPunct="0"/>
            <a:endParaRPr lang="zh-CN" altLang="en-US" sz="1900">
              <a:latin typeface="Times New Roman" panose="02020603050405020304" pitchFamily="2" charset="0"/>
              <a:ea typeface="宋体" panose="02010600030101010101" pitchFamily="2" charset="-122"/>
              <a:sym typeface="Times New Roman" panose="02020603050405020304" pitchFamily="2" charset="0"/>
            </a:endParaRPr>
          </a:p>
        </p:txBody>
      </p:sp>
      <p:pic>
        <p:nvPicPr>
          <p:cNvPr id="107529" name="Picture 5"/>
          <p:cNvPicPr>
            <a:picLocks noChangeAspect="1"/>
          </p:cNvPicPr>
          <p:nvPr/>
        </p:nvPicPr>
        <p:blipFill>
          <a:blip r:embed="rId4"/>
          <a:stretch>
            <a:fillRect/>
          </a:stretch>
        </p:blipFill>
        <p:spPr>
          <a:xfrm>
            <a:off x="1643063" y="3167063"/>
            <a:ext cx="7070725" cy="3478212"/>
          </a:xfrm>
          <a:prstGeom prst="rect">
            <a:avLst/>
          </a:prstGeom>
          <a:noFill/>
          <a:ln w="38100" cap="sq" cmpd="sng">
            <a:solidFill>
              <a:srgbClr val="000000"/>
            </a:solidFill>
            <a:prstDash val="solid"/>
            <a:miter/>
            <a:headEnd type="none" w="med" len="med"/>
            <a:tailEnd type="none" w="med" len="me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7524">
                                            <p:txEl>
                                              <p:charRg st="0" end="7"/>
                                            </p:txEl>
                                          </p:spTgt>
                                        </p:tgtEl>
                                        <p:attrNameLst>
                                          <p:attrName>style.visibility</p:attrName>
                                        </p:attrNameLst>
                                      </p:cBhvr>
                                      <p:to>
                                        <p:strVal val="visible"/>
                                      </p:to>
                                    </p:set>
                                    <p:animEffect filter="checkerboard(across)">
                                      <p:cBhvr>
                                        <p:cTn id="7" dur="500"/>
                                        <p:tgtEl>
                                          <p:spTgt spid="107524">
                                            <p:txEl>
                                              <p:charRg st="0"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7525"/>
                                        </p:tgtEl>
                                        <p:attrNameLst>
                                          <p:attrName>style.visibility</p:attrName>
                                        </p:attrNameLst>
                                      </p:cBhvr>
                                      <p:to>
                                        <p:strVal val="visible"/>
                                      </p:to>
                                    </p:set>
                                    <p:animEffect filter="randombar(horizontal)">
                                      <p:cBhvr>
                                        <p:cTn id="12" dur="500"/>
                                        <p:tgtEl>
                                          <p:spTgt spid="107525"/>
                                        </p:tgtEl>
                                      </p:cBhvr>
                                    </p:animEffect>
                                  </p:childTnLst>
                                </p:cTn>
                              </p:par>
                              <p:par>
                                <p:cTn id="13" presetID="14" presetClass="entr" presetSubtype="10" fill="hold" nodeType="withEffect">
                                  <p:stCondLst>
                                    <p:cond delay="0"/>
                                  </p:stCondLst>
                                  <p:childTnLst>
                                    <p:set>
                                      <p:cBhvr>
                                        <p:cTn id="14" dur="1" fill="hold">
                                          <p:stCondLst>
                                            <p:cond delay="0"/>
                                          </p:stCondLst>
                                        </p:cTn>
                                        <p:tgtEl>
                                          <p:spTgt spid="107526"/>
                                        </p:tgtEl>
                                        <p:attrNameLst>
                                          <p:attrName>style.visibility</p:attrName>
                                        </p:attrNameLst>
                                      </p:cBhvr>
                                      <p:to>
                                        <p:strVal val="visible"/>
                                      </p:to>
                                    </p:set>
                                    <p:animEffect filter="randombar(horizontal)">
                                      <p:cBhvr>
                                        <p:cTn id="15" dur="500"/>
                                        <p:tgtEl>
                                          <p:spTgt spid="107526"/>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107527"/>
                                        </p:tgtEl>
                                        <p:attrNameLst>
                                          <p:attrName>style.visibility</p:attrName>
                                        </p:attrNameLst>
                                      </p:cBhvr>
                                      <p:to>
                                        <p:strVal val="visible"/>
                                      </p:to>
                                    </p:set>
                                    <p:animEffect filter="checkerboard(across)">
                                      <p:cBhvr>
                                        <p:cTn id="20" dur="500"/>
                                        <p:tgtEl>
                                          <p:spTgt spid="107527"/>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07528"/>
                                        </p:tgtEl>
                                        <p:attrNameLst>
                                          <p:attrName>style.visibility</p:attrName>
                                        </p:attrNameLst>
                                      </p:cBhvr>
                                      <p:to>
                                        <p:strVal val="visible"/>
                                      </p:to>
                                    </p:set>
                                    <p:animEffect filter="checkerboard(across)">
                                      <p:cBhvr>
                                        <p:cTn id="23" dur="500"/>
                                        <p:tgtEl>
                                          <p:spTgt spid="107528"/>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107529"/>
                                        </p:tgtEl>
                                        <p:attrNameLst>
                                          <p:attrName>style.visibility</p:attrName>
                                        </p:attrNameLst>
                                      </p:cBhvr>
                                      <p:to>
                                        <p:strVal val="visible"/>
                                      </p:to>
                                    </p:set>
                                    <p:animEffect filter="randombar(horizontal)">
                                      <p:cBhvr>
                                        <p:cTn id="28" dur="500"/>
                                        <p:tgtEl>
                                          <p:spTgt spid="107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8" grpId="0" bldLvl="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矩形 108545"/>
          <p:cNvSpPr>
            <a:spLocks noRot="1"/>
          </p:cNvSpPr>
          <p:nvPr/>
        </p:nvSpPr>
        <p:spPr>
          <a:xfrm>
            <a:off x="250825" y="188913"/>
            <a:ext cx="8540750" cy="1143000"/>
          </a:xfrm>
          <a:prstGeom prst="rect">
            <a:avLst/>
          </a:prstGeom>
          <a:noFill/>
          <a:ln w="9525">
            <a:noFill/>
          </a:ln>
        </p:spPr>
        <p:txBody>
          <a:bodyPr anchor="ctr"/>
          <a:p>
            <a:r>
              <a:rPr lang="zh-CN" altLang="en-US" sz="4400" b="1" dirty="0">
                <a:solidFill>
                  <a:schemeClr val="tx2"/>
                </a:solidFill>
                <a:latin typeface="Arial" panose="020B0604020202020204" pitchFamily="34" charset="0"/>
                <a:ea typeface="楷体_GB2312" pitchFamily="1" charset="-122"/>
              </a:rPr>
              <a:t>2.6 其他黑盒测试方法</a:t>
            </a:r>
            <a:endParaRPr lang="zh-CN" altLang="en-US" sz="4400" b="1" dirty="0">
              <a:solidFill>
                <a:schemeClr val="tx2"/>
              </a:solidFill>
              <a:latin typeface="Arial" panose="020B0604020202020204" pitchFamily="34" charset="0"/>
              <a:ea typeface="楷体_GB2312" pitchFamily="1" charset="-122"/>
            </a:endParaRPr>
          </a:p>
        </p:txBody>
      </p:sp>
      <p:sp>
        <p:nvSpPr>
          <p:cNvPr id="66562" name="矩形 108546"/>
          <p:cNvSpPr>
            <a:spLocks noRot="1"/>
          </p:cNvSpPr>
          <p:nvPr/>
        </p:nvSpPr>
        <p:spPr>
          <a:xfrm>
            <a:off x="323850" y="1054100"/>
            <a:ext cx="8281988" cy="5400675"/>
          </a:xfrm>
          <a:prstGeom prst="rect">
            <a:avLst/>
          </a:prstGeom>
          <a:noFill/>
          <a:ln w="9525">
            <a:noFill/>
          </a:ln>
        </p:spPr>
        <p:txBody>
          <a:bodyPr anchor="t"/>
          <a:p>
            <a:pPr marL="609600" indent="-609600">
              <a:lnSpc>
                <a:spcPct val="110000"/>
              </a:lnSpc>
              <a:spcBef>
                <a:spcPct val="5000"/>
              </a:spcBef>
              <a:spcAft>
                <a:spcPct val="5000"/>
              </a:spcAft>
              <a:buClr>
                <a:schemeClr val="hlink"/>
              </a:buClr>
              <a:buSzPct val="70000"/>
              <a:buFont typeface="Wingdings" panose="05000000000000000000" pitchFamily="2" charset="2"/>
              <a:buNone/>
            </a:pPr>
            <a:r>
              <a:rPr lang="zh-CN" altLang="en-US" sz="4000" b="1" dirty="0">
                <a:solidFill>
                  <a:srgbClr val="FF3300"/>
                </a:solidFill>
                <a:latin typeface="Arial" panose="020B0604020202020204" pitchFamily="34" charset="0"/>
                <a:ea typeface="华文行楷" panose="02010800040101010101" pitchFamily="2" charset="-122"/>
              </a:rPr>
              <a:t>3. 错误推测法</a:t>
            </a:r>
            <a:endParaRPr lang="zh-CN" altLang="en-US" sz="3200" b="1" dirty="0">
              <a:latin typeface="Arial" panose="020B0604020202020204" pitchFamily="34" charset="0"/>
              <a:ea typeface="楷体_GB2312" pitchFamily="1" charset="-122"/>
            </a:endParaRPr>
          </a:p>
        </p:txBody>
      </p:sp>
      <p:sp>
        <p:nvSpPr>
          <p:cNvPr id="66563" name="内容占位符 2"/>
          <p:cNvSpPr>
            <a:spLocks noGrp="1"/>
          </p:cNvSpPr>
          <p:nvPr/>
        </p:nvSpPr>
        <p:spPr>
          <a:xfrm>
            <a:off x="571500" y="1790700"/>
            <a:ext cx="8105775" cy="4375150"/>
          </a:xfrm>
          <a:prstGeom prst="rect">
            <a:avLst/>
          </a:prstGeom>
          <a:noFill/>
          <a:ln w="9525">
            <a:noFill/>
          </a:ln>
        </p:spPr>
        <p:txBody>
          <a:bodyPr wrap="square" anchor="t"/>
          <a:p>
            <a:pPr marL="342900" indent="-342900">
              <a:lnSpc>
                <a:spcPct val="110000"/>
              </a:lnSpc>
              <a:spcBef>
                <a:spcPct val="10000"/>
              </a:spcBef>
              <a:spcAft>
                <a:spcPct val="10000"/>
              </a:spcAft>
              <a:buClr>
                <a:schemeClr val="hlink"/>
              </a:buClr>
              <a:buFont typeface="Wingdings" panose="05000000000000000000" pitchFamily="2" charset="2"/>
              <a:buAutoNum type="circleNumDbPlain" startAt="9"/>
            </a:pPr>
            <a:r>
              <a:rPr lang="zh-CN" altLang="en-US" sz="3200" b="1" dirty="0">
                <a:solidFill>
                  <a:schemeClr val="hlink"/>
                </a:solidFill>
                <a:latin typeface="黑体" panose="02010609060101010101" pitchFamily="2" charset="-122"/>
                <a:ea typeface="华文新魏" panose="02010800040101010101" pitchFamily="2" charset="-122"/>
                <a:sym typeface="Arial" panose="020B0604020202020204" pitchFamily="34" charset="0"/>
              </a:rPr>
              <a:t>判断顺序/逻辑缺陷</a:t>
            </a:r>
            <a:endParaRPr lang="zh-CN" altLang="en-US" sz="3200" b="1" dirty="0">
              <a:latin typeface="Arial" panose="020B0604020202020204" pitchFamily="34" charset="0"/>
              <a:ea typeface="楷体_GB2312" pitchFamily="1" charset="-122"/>
            </a:endParaRPr>
          </a:p>
        </p:txBody>
      </p:sp>
      <p:pic>
        <p:nvPicPr>
          <p:cNvPr id="66564" name="Picture 1"/>
          <p:cNvPicPr>
            <a:picLocks noChangeAspect="1"/>
          </p:cNvPicPr>
          <p:nvPr/>
        </p:nvPicPr>
        <p:blipFill>
          <a:blip r:embed="rId1"/>
          <a:stretch>
            <a:fillRect/>
          </a:stretch>
        </p:blipFill>
        <p:spPr>
          <a:xfrm>
            <a:off x="180975" y="2647950"/>
            <a:ext cx="8783638" cy="3868738"/>
          </a:xfrm>
          <a:prstGeom prst="rect">
            <a:avLst/>
          </a:prstGeom>
          <a:noFill/>
          <a:ln w="38100" cap="sq" cmpd="sng">
            <a:solidFill>
              <a:srgbClr val="000000"/>
            </a:solidFill>
            <a:prstDash val="solid"/>
            <a:miter/>
            <a:headEnd type="none" w="med" len="med"/>
            <a:tailEnd type="none" w="med" len="me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矩形 109569"/>
          <p:cNvSpPr>
            <a:spLocks noRot="1"/>
          </p:cNvSpPr>
          <p:nvPr/>
        </p:nvSpPr>
        <p:spPr>
          <a:xfrm>
            <a:off x="250825" y="188913"/>
            <a:ext cx="8540750" cy="1143000"/>
          </a:xfrm>
          <a:prstGeom prst="rect">
            <a:avLst/>
          </a:prstGeom>
          <a:noFill/>
          <a:ln w="9525">
            <a:noFill/>
          </a:ln>
        </p:spPr>
        <p:txBody>
          <a:bodyPr anchor="ctr"/>
          <a:p>
            <a:r>
              <a:rPr lang="zh-CN" altLang="en-US" sz="4400" b="1" dirty="0">
                <a:solidFill>
                  <a:schemeClr val="tx2"/>
                </a:solidFill>
                <a:latin typeface="Arial" panose="020B0604020202020204" pitchFamily="34" charset="0"/>
                <a:ea typeface="楷体_GB2312" pitchFamily="1" charset="-122"/>
              </a:rPr>
              <a:t>2.6 其他黑盒测试方法</a:t>
            </a:r>
            <a:endParaRPr lang="zh-CN" altLang="en-US" sz="4400" b="1" dirty="0">
              <a:solidFill>
                <a:schemeClr val="tx2"/>
              </a:solidFill>
              <a:latin typeface="Arial" panose="020B0604020202020204" pitchFamily="34" charset="0"/>
              <a:ea typeface="楷体_GB2312" pitchFamily="1" charset="-122"/>
            </a:endParaRPr>
          </a:p>
        </p:txBody>
      </p:sp>
      <p:sp>
        <p:nvSpPr>
          <p:cNvPr id="67586" name="矩形 109570"/>
          <p:cNvSpPr>
            <a:spLocks noRot="1"/>
          </p:cNvSpPr>
          <p:nvPr/>
        </p:nvSpPr>
        <p:spPr>
          <a:xfrm>
            <a:off x="323850" y="1054100"/>
            <a:ext cx="8281988" cy="5400675"/>
          </a:xfrm>
          <a:prstGeom prst="rect">
            <a:avLst/>
          </a:prstGeom>
          <a:noFill/>
          <a:ln w="9525">
            <a:noFill/>
          </a:ln>
        </p:spPr>
        <p:txBody>
          <a:bodyPr anchor="t"/>
          <a:p>
            <a:pPr marL="609600" indent="-609600">
              <a:lnSpc>
                <a:spcPct val="110000"/>
              </a:lnSpc>
              <a:spcBef>
                <a:spcPct val="5000"/>
              </a:spcBef>
              <a:spcAft>
                <a:spcPct val="5000"/>
              </a:spcAft>
              <a:buClr>
                <a:schemeClr val="hlink"/>
              </a:buClr>
              <a:buSzPct val="70000"/>
              <a:buFont typeface="Wingdings" panose="05000000000000000000" pitchFamily="2" charset="2"/>
              <a:buNone/>
            </a:pPr>
            <a:r>
              <a:rPr lang="zh-CN" altLang="en-US" sz="4000" b="1" dirty="0">
                <a:solidFill>
                  <a:srgbClr val="FF3300"/>
                </a:solidFill>
                <a:latin typeface="Arial" panose="020B0604020202020204" pitchFamily="34" charset="0"/>
                <a:ea typeface="华文行楷" panose="02010800040101010101" pitchFamily="2" charset="-122"/>
              </a:rPr>
              <a:t>3. 错误推测法</a:t>
            </a:r>
            <a:endParaRPr lang="zh-CN" altLang="en-US" sz="3200" b="1" dirty="0">
              <a:latin typeface="Arial" panose="020B0604020202020204" pitchFamily="34" charset="0"/>
              <a:ea typeface="楷体_GB2312" pitchFamily="1" charset="-122"/>
            </a:endParaRPr>
          </a:p>
        </p:txBody>
      </p:sp>
      <p:sp>
        <p:nvSpPr>
          <p:cNvPr id="67587" name="内容占位符 2"/>
          <p:cNvSpPr>
            <a:spLocks noGrp="1"/>
          </p:cNvSpPr>
          <p:nvPr/>
        </p:nvSpPr>
        <p:spPr>
          <a:xfrm>
            <a:off x="571500" y="1790700"/>
            <a:ext cx="8105775" cy="4375150"/>
          </a:xfrm>
          <a:prstGeom prst="rect">
            <a:avLst/>
          </a:prstGeom>
          <a:noFill/>
          <a:ln w="9525">
            <a:noFill/>
          </a:ln>
        </p:spPr>
        <p:txBody>
          <a:bodyPr wrap="square" anchor="t"/>
          <a:p>
            <a:pPr marL="342900" indent="-342900">
              <a:lnSpc>
                <a:spcPct val="110000"/>
              </a:lnSpc>
              <a:spcBef>
                <a:spcPct val="10000"/>
              </a:spcBef>
              <a:spcAft>
                <a:spcPct val="10000"/>
              </a:spcAft>
              <a:buClr>
                <a:schemeClr val="hlink"/>
              </a:buClr>
              <a:buFont typeface="Wingdings" panose="05000000000000000000" pitchFamily="2" charset="2"/>
              <a:buAutoNum type="circleNumDbPlain" startAt="10"/>
            </a:pPr>
            <a:r>
              <a:rPr lang="zh-CN" altLang="en-US" sz="3200" b="1" dirty="0">
                <a:solidFill>
                  <a:schemeClr val="hlink"/>
                </a:solidFill>
                <a:latin typeface="黑体" panose="02010609060101010101" pitchFamily="2" charset="-122"/>
                <a:ea typeface="华文新魏" panose="02010800040101010101" pitchFamily="2" charset="-122"/>
                <a:sym typeface="Arial" panose="020B0604020202020204" pitchFamily="34" charset="0"/>
              </a:rPr>
              <a:t>用户管理缺陷</a:t>
            </a:r>
            <a:endParaRPr lang="zh-CN" altLang="en-US" sz="3200" b="1" dirty="0">
              <a:solidFill>
                <a:schemeClr val="hlink"/>
              </a:solidFill>
              <a:latin typeface="黑体" panose="02010609060101010101" pitchFamily="2" charset="-122"/>
              <a:ea typeface="华文新魏" panose="02010800040101010101" pitchFamily="2" charset="-122"/>
              <a:sym typeface="Arial" panose="020B0604020202020204" pitchFamily="34" charset="0"/>
            </a:endParaRPr>
          </a:p>
          <a:p>
            <a:pPr marL="342900" indent="-342900">
              <a:lnSpc>
                <a:spcPct val="110000"/>
              </a:lnSpc>
              <a:spcBef>
                <a:spcPct val="10000"/>
              </a:spcBef>
              <a:spcAft>
                <a:spcPct val="10000"/>
              </a:spcAft>
              <a:buClr>
                <a:schemeClr val="hlink"/>
              </a:buClr>
              <a:buSzPct val="70000"/>
              <a:buFont typeface="Wingdings" panose="05000000000000000000" pitchFamily="2" charset="2"/>
              <a:buChar char="v"/>
            </a:pPr>
            <a:r>
              <a:rPr lang="zh-CN" altLang="en-US" sz="2800" b="1" dirty="0">
                <a:latin typeface="黑体" panose="02010609060101010101" pitchFamily="2" charset="-122"/>
                <a:ea typeface="黑体" panose="02010609060101010101" pitchFamily="2" charset="-122"/>
                <a:sym typeface="Arial" panose="020B0604020202020204" pitchFamily="34" charset="0"/>
              </a:rPr>
              <a:t>超级用户，忘记删除</a:t>
            </a:r>
            <a:endParaRPr lang="zh-CN" altLang="en-US" sz="2800" b="1" dirty="0">
              <a:latin typeface="黑体" panose="02010609060101010101" pitchFamily="2" charset="-122"/>
              <a:ea typeface="黑体" panose="02010609060101010101" pitchFamily="2" charset="-122"/>
              <a:sym typeface="Arial" panose="020B0604020202020204" pitchFamily="34" charset="0"/>
            </a:endParaRPr>
          </a:p>
          <a:p>
            <a:pPr marL="342900" indent="-342900">
              <a:lnSpc>
                <a:spcPct val="110000"/>
              </a:lnSpc>
              <a:spcBef>
                <a:spcPct val="10000"/>
              </a:spcBef>
              <a:spcAft>
                <a:spcPct val="10000"/>
              </a:spcAft>
              <a:buClr>
                <a:schemeClr val="hlink"/>
              </a:buClr>
              <a:buSzPct val="70000"/>
              <a:buFont typeface="Wingdings" panose="05000000000000000000" pitchFamily="2" charset="2"/>
              <a:buChar char="v"/>
            </a:pPr>
            <a:r>
              <a:rPr lang="zh-CN" altLang="en-US" sz="2800" b="1" dirty="0">
                <a:latin typeface="黑体" panose="02010609060101010101" pitchFamily="2" charset="-122"/>
                <a:ea typeface="黑体" panose="02010609060101010101" pitchFamily="2" charset="-122"/>
                <a:sym typeface="Arial" panose="020B0604020202020204" pitchFamily="34" charset="0"/>
              </a:rPr>
              <a:t>超级用户，回收权限</a:t>
            </a:r>
            <a:endParaRPr lang="zh-CN" altLang="en-US" sz="2800" b="1" dirty="0">
              <a:latin typeface="黑体" panose="02010609060101010101" pitchFamily="2" charset="-122"/>
              <a:ea typeface="黑体" panose="02010609060101010101" pitchFamily="2" charset="-122"/>
              <a:sym typeface="Arial" panose="020B060402020202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矩形 110593"/>
          <p:cNvSpPr>
            <a:spLocks noRot="1"/>
          </p:cNvSpPr>
          <p:nvPr/>
        </p:nvSpPr>
        <p:spPr>
          <a:xfrm>
            <a:off x="250825" y="188913"/>
            <a:ext cx="8540750" cy="1143000"/>
          </a:xfrm>
          <a:prstGeom prst="rect">
            <a:avLst/>
          </a:prstGeom>
          <a:noFill/>
          <a:ln w="9525">
            <a:noFill/>
          </a:ln>
        </p:spPr>
        <p:txBody>
          <a:bodyPr anchor="ctr"/>
          <a:p>
            <a:r>
              <a:rPr lang="zh-CN" altLang="en-US" sz="4400" b="1" dirty="0">
                <a:solidFill>
                  <a:schemeClr val="tx2"/>
                </a:solidFill>
                <a:latin typeface="Arial" panose="020B0604020202020204" pitchFamily="34" charset="0"/>
                <a:ea typeface="楷体_GB2312" pitchFamily="1" charset="-122"/>
              </a:rPr>
              <a:t>2.6 其他黑盒测试方法</a:t>
            </a:r>
            <a:endParaRPr lang="zh-CN" altLang="en-US" sz="4400" b="1" dirty="0">
              <a:solidFill>
                <a:schemeClr val="tx2"/>
              </a:solidFill>
              <a:latin typeface="Arial" panose="020B0604020202020204" pitchFamily="34" charset="0"/>
              <a:ea typeface="楷体_GB2312" pitchFamily="1" charset="-122"/>
            </a:endParaRPr>
          </a:p>
        </p:txBody>
      </p:sp>
      <p:sp>
        <p:nvSpPr>
          <p:cNvPr id="68610" name="矩形 110594"/>
          <p:cNvSpPr>
            <a:spLocks noRot="1"/>
          </p:cNvSpPr>
          <p:nvPr/>
        </p:nvSpPr>
        <p:spPr>
          <a:xfrm>
            <a:off x="323850" y="1054100"/>
            <a:ext cx="8281988" cy="5400675"/>
          </a:xfrm>
          <a:prstGeom prst="rect">
            <a:avLst/>
          </a:prstGeom>
          <a:noFill/>
          <a:ln w="9525">
            <a:noFill/>
          </a:ln>
        </p:spPr>
        <p:txBody>
          <a:bodyPr anchor="t"/>
          <a:p>
            <a:pPr marL="609600" indent="-609600">
              <a:lnSpc>
                <a:spcPct val="110000"/>
              </a:lnSpc>
              <a:spcBef>
                <a:spcPct val="5000"/>
              </a:spcBef>
              <a:spcAft>
                <a:spcPct val="5000"/>
              </a:spcAft>
              <a:buClr>
                <a:schemeClr val="hlink"/>
              </a:buClr>
              <a:buSzPct val="70000"/>
              <a:buFont typeface="Wingdings" panose="05000000000000000000" pitchFamily="2" charset="2"/>
              <a:buNone/>
            </a:pPr>
            <a:r>
              <a:rPr lang="zh-CN" altLang="en-US" sz="4000" b="1" dirty="0">
                <a:solidFill>
                  <a:srgbClr val="FF3300"/>
                </a:solidFill>
                <a:latin typeface="Arial" panose="020B0604020202020204" pitchFamily="34" charset="0"/>
                <a:ea typeface="华文行楷" panose="02010800040101010101" pitchFamily="2" charset="-122"/>
              </a:rPr>
              <a:t>3. 错误推测法</a:t>
            </a:r>
            <a:endParaRPr lang="zh-CN" altLang="en-US" sz="3200" b="1" dirty="0">
              <a:latin typeface="Arial" panose="020B0604020202020204" pitchFamily="34" charset="0"/>
              <a:ea typeface="楷体_GB2312" pitchFamily="1" charset="-122"/>
            </a:endParaRPr>
          </a:p>
        </p:txBody>
      </p:sp>
      <p:sp>
        <p:nvSpPr>
          <p:cNvPr id="68611" name="内容占位符 2"/>
          <p:cNvSpPr>
            <a:spLocks noGrp="1"/>
          </p:cNvSpPr>
          <p:nvPr/>
        </p:nvSpPr>
        <p:spPr>
          <a:xfrm>
            <a:off x="571500" y="1790700"/>
            <a:ext cx="4432300" cy="4375150"/>
          </a:xfrm>
          <a:prstGeom prst="rect">
            <a:avLst/>
          </a:prstGeom>
          <a:noFill/>
          <a:ln w="9525">
            <a:noFill/>
          </a:ln>
        </p:spPr>
        <p:txBody>
          <a:bodyPr wrap="square" anchor="t"/>
          <a:p>
            <a:pPr marL="342900" indent="-342900">
              <a:lnSpc>
                <a:spcPct val="110000"/>
              </a:lnSpc>
              <a:spcBef>
                <a:spcPct val="10000"/>
              </a:spcBef>
              <a:spcAft>
                <a:spcPct val="10000"/>
              </a:spcAft>
              <a:buClr>
                <a:schemeClr val="hlink"/>
              </a:buClr>
              <a:buFont typeface="Wingdings" panose="05000000000000000000" pitchFamily="2" charset="2"/>
              <a:buAutoNum type="circleNumDbPlain" startAt="11"/>
            </a:pPr>
            <a:r>
              <a:rPr lang="zh-CN" altLang="en-US" sz="3200" b="1" dirty="0">
                <a:solidFill>
                  <a:schemeClr val="hlink"/>
                </a:solidFill>
                <a:latin typeface="黑体" panose="02010609060101010101" pitchFamily="2" charset="-122"/>
                <a:ea typeface="华文新魏" panose="02010800040101010101" pitchFamily="2" charset="-122"/>
                <a:sym typeface="Arial" panose="020B0604020202020204" pitchFamily="34" charset="0"/>
              </a:rPr>
              <a:t>聊天窗口功能</a:t>
            </a:r>
            <a:endParaRPr lang="zh-CN" altLang="en-US" sz="3200" b="1" dirty="0">
              <a:solidFill>
                <a:schemeClr val="hlink"/>
              </a:solidFill>
              <a:latin typeface="黑体" panose="02010609060101010101" pitchFamily="2" charset="-122"/>
              <a:ea typeface="华文新魏" panose="02010800040101010101" pitchFamily="2" charset="-122"/>
              <a:sym typeface="Arial" panose="020B0604020202020204" pitchFamily="34" charset="0"/>
            </a:endParaRPr>
          </a:p>
          <a:p>
            <a:pPr marL="742950" lvl="1" indent="-285750" algn="l" eaLnBrk="1" fontAlgn="base" latinLnBrk="0" hangingPunct="1">
              <a:lnSpc>
                <a:spcPct val="110000"/>
              </a:lnSpc>
              <a:spcBef>
                <a:spcPct val="10000"/>
              </a:spcBef>
              <a:spcAft>
                <a:spcPct val="10000"/>
              </a:spcAft>
              <a:buClr>
                <a:schemeClr val="accent2"/>
              </a:buClr>
              <a:buSzPct val="85000"/>
              <a:buFont typeface="Wingdings" panose="05000000000000000000" pitchFamily="2" charset="2"/>
              <a:buNone/>
            </a:pPr>
            <a:r>
              <a:rPr lang="en-US" altLang="x-none" sz="2400" b="1" i="1" u="none" baseline="0" dirty="0">
                <a:solidFill>
                  <a:schemeClr val="tx1"/>
                </a:solidFill>
                <a:latin typeface="Arial" panose="020B0604020202020204" pitchFamily="34" charset="0"/>
                <a:ea typeface="黑体" panose="02010609060101010101" pitchFamily="2" charset="-122"/>
              </a:rPr>
              <a:t>1</a:t>
            </a:r>
            <a:r>
              <a:rPr lang="zh-CN" altLang="en-US" sz="2400" b="1" i="1" u="none" baseline="0" dirty="0">
                <a:solidFill>
                  <a:schemeClr val="tx1"/>
                </a:solidFill>
                <a:latin typeface="Arial" panose="020B0604020202020204" pitchFamily="34" charset="0"/>
                <a:ea typeface="黑体" panose="02010609060101010101" pitchFamily="2" charset="-122"/>
              </a:rPr>
              <a:t>）输入特殊字符（全角，半角）后，窗口是否能够正常显示</a:t>
            </a:r>
            <a:endParaRPr lang="zh-CN" altLang="en-US" sz="2400" b="1" i="1" u="none" baseline="0" dirty="0">
              <a:solidFill>
                <a:schemeClr val="tx1"/>
              </a:solidFill>
              <a:latin typeface="Arial" panose="020B0604020202020204" pitchFamily="34" charset="0"/>
              <a:ea typeface="黑体" panose="02010609060101010101" pitchFamily="2" charset="-122"/>
            </a:endParaRPr>
          </a:p>
          <a:p>
            <a:pPr marL="742950" lvl="1" indent="-285750" algn="l" eaLnBrk="1" fontAlgn="base" latinLnBrk="0" hangingPunct="1">
              <a:lnSpc>
                <a:spcPct val="110000"/>
              </a:lnSpc>
              <a:spcBef>
                <a:spcPct val="10000"/>
              </a:spcBef>
              <a:spcAft>
                <a:spcPct val="10000"/>
              </a:spcAft>
              <a:buClr>
                <a:schemeClr val="accent2"/>
              </a:buClr>
              <a:buSzPct val="85000"/>
              <a:buFont typeface="Wingdings" panose="05000000000000000000" pitchFamily="2" charset="2"/>
              <a:buNone/>
            </a:pPr>
            <a:r>
              <a:rPr lang="en-US" altLang="x-none" sz="2400" b="1" i="1" u="none" baseline="0" dirty="0">
                <a:solidFill>
                  <a:schemeClr val="tx1"/>
                </a:solidFill>
                <a:latin typeface="Arial" panose="020B0604020202020204" pitchFamily="34" charset="0"/>
                <a:ea typeface="黑体" panose="02010609060101010101" pitchFamily="2" charset="-122"/>
              </a:rPr>
              <a:t>2</a:t>
            </a:r>
            <a:r>
              <a:rPr lang="zh-CN" altLang="en-US" sz="2400" b="1" i="1" u="none" baseline="0" dirty="0">
                <a:solidFill>
                  <a:schemeClr val="tx1"/>
                </a:solidFill>
                <a:latin typeface="Arial" panose="020B0604020202020204" pitchFamily="34" charset="0"/>
                <a:ea typeface="黑体" panose="02010609060101010101" pitchFamily="2" charset="-122"/>
              </a:rPr>
              <a:t>）输入空格，是否能够过滤，是否会算入长度计算</a:t>
            </a:r>
            <a:endParaRPr lang="zh-CN" altLang="en-US" sz="2400" b="1" i="1" u="none" baseline="0" dirty="0">
              <a:solidFill>
                <a:schemeClr val="tx1"/>
              </a:solidFill>
              <a:latin typeface="Arial" panose="020B0604020202020204" pitchFamily="34" charset="0"/>
              <a:ea typeface="黑体" panose="02010609060101010101" pitchFamily="2" charset="-122"/>
            </a:endParaRPr>
          </a:p>
          <a:p>
            <a:pPr marL="742950" lvl="1" indent="-285750" algn="l" eaLnBrk="1" fontAlgn="base" latinLnBrk="0" hangingPunct="1">
              <a:lnSpc>
                <a:spcPct val="110000"/>
              </a:lnSpc>
              <a:spcBef>
                <a:spcPct val="10000"/>
              </a:spcBef>
              <a:spcAft>
                <a:spcPct val="10000"/>
              </a:spcAft>
              <a:buClr>
                <a:schemeClr val="accent2"/>
              </a:buClr>
              <a:buSzPct val="85000"/>
              <a:buFont typeface="Wingdings" panose="05000000000000000000" pitchFamily="2" charset="2"/>
              <a:buNone/>
            </a:pPr>
            <a:r>
              <a:rPr lang="en-US" altLang="x-none" sz="2400" b="1" i="1" u="none" baseline="0" dirty="0">
                <a:solidFill>
                  <a:schemeClr val="tx1"/>
                </a:solidFill>
                <a:latin typeface="Arial" panose="020B0604020202020204" pitchFamily="34" charset="0"/>
                <a:ea typeface="黑体" panose="02010609060101010101" pitchFamily="2" charset="-122"/>
              </a:rPr>
              <a:t>3</a:t>
            </a:r>
            <a:r>
              <a:rPr lang="zh-CN" altLang="en-US" sz="2400" b="1" i="1" u="none" baseline="0" dirty="0">
                <a:solidFill>
                  <a:schemeClr val="tx1"/>
                </a:solidFill>
                <a:latin typeface="Arial" panose="020B0604020202020204" pitchFamily="34" charset="0"/>
                <a:ea typeface="黑体" panose="02010609060101010101" pitchFamily="2" charset="-122"/>
              </a:rPr>
              <a:t>）输入</a:t>
            </a:r>
            <a:r>
              <a:rPr lang="en-US" altLang="x-none" sz="2400" b="1" i="1" u="none" baseline="0" dirty="0">
                <a:solidFill>
                  <a:schemeClr val="tx1"/>
                </a:solidFill>
                <a:latin typeface="Arial" panose="020B0604020202020204" pitchFamily="34" charset="0"/>
                <a:ea typeface="黑体" panose="02010609060101010101" pitchFamily="2" charset="-122"/>
              </a:rPr>
              <a:t>html</a:t>
            </a:r>
            <a:r>
              <a:rPr lang="zh-CN" altLang="en-US" sz="2400" b="1" i="1" u="none" baseline="0" dirty="0">
                <a:solidFill>
                  <a:schemeClr val="tx1"/>
                </a:solidFill>
                <a:latin typeface="Arial" panose="020B0604020202020204" pitchFamily="34" charset="0"/>
                <a:ea typeface="黑体" panose="02010609060101010101" pitchFamily="2" charset="-122"/>
              </a:rPr>
              <a:t>字符</a:t>
            </a:r>
            <a:endParaRPr lang="zh-CN" altLang="en-US" sz="2400" b="1" i="1" u="none" baseline="0" dirty="0">
              <a:solidFill>
                <a:schemeClr val="tx1"/>
              </a:solidFill>
              <a:latin typeface="Arial" panose="020B0604020202020204" pitchFamily="34" charset="0"/>
              <a:ea typeface="黑体" panose="02010609060101010101" pitchFamily="2" charset="-122"/>
            </a:endParaRPr>
          </a:p>
          <a:p>
            <a:pPr marL="742950" lvl="1" indent="-285750" algn="l" eaLnBrk="1" fontAlgn="base" latinLnBrk="0" hangingPunct="1">
              <a:lnSpc>
                <a:spcPct val="110000"/>
              </a:lnSpc>
              <a:spcBef>
                <a:spcPct val="10000"/>
              </a:spcBef>
              <a:spcAft>
                <a:spcPct val="10000"/>
              </a:spcAft>
              <a:buClr>
                <a:schemeClr val="accent2"/>
              </a:buClr>
              <a:buSzPct val="85000"/>
              <a:buFont typeface="Wingdings" panose="05000000000000000000" pitchFamily="2" charset="2"/>
              <a:buNone/>
            </a:pPr>
            <a:r>
              <a:rPr lang="en-US" altLang="x-none" sz="2400" b="1" i="1" u="none" baseline="0" dirty="0">
                <a:solidFill>
                  <a:schemeClr val="tx1"/>
                </a:solidFill>
                <a:latin typeface="Arial" panose="020B0604020202020204" pitchFamily="34" charset="0"/>
                <a:ea typeface="黑体" panose="02010609060101010101" pitchFamily="2" charset="-122"/>
              </a:rPr>
              <a:t>4</a:t>
            </a:r>
            <a:r>
              <a:rPr lang="zh-CN" altLang="en-US" sz="2400" b="1" i="1" u="none" baseline="0" dirty="0">
                <a:solidFill>
                  <a:schemeClr val="tx1"/>
                </a:solidFill>
                <a:latin typeface="Arial" panose="020B0604020202020204" pitchFamily="34" charset="0"/>
                <a:ea typeface="黑体" panose="02010609060101010101" pitchFamily="2" charset="-122"/>
              </a:rPr>
              <a:t>）输入脚本语言函数</a:t>
            </a:r>
            <a:endParaRPr lang="en-US" altLang="x-none" sz="2400" b="1" i="1" u="none" baseline="0" dirty="0">
              <a:solidFill>
                <a:schemeClr val="tx1"/>
              </a:solidFill>
              <a:latin typeface="Arial" panose="020B0604020202020204" pitchFamily="34" charset="0"/>
              <a:ea typeface="黑体" panose="02010609060101010101" pitchFamily="2" charset="-122"/>
            </a:endParaRPr>
          </a:p>
          <a:p>
            <a:pPr marL="742950" lvl="1" indent="-285750" algn="l" eaLnBrk="1" fontAlgn="base" latinLnBrk="0" hangingPunct="1">
              <a:lnSpc>
                <a:spcPct val="110000"/>
              </a:lnSpc>
              <a:spcBef>
                <a:spcPct val="10000"/>
              </a:spcBef>
              <a:spcAft>
                <a:spcPct val="10000"/>
              </a:spcAft>
              <a:buClr>
                <a:schemeClr val="accent2"/>
              </a:buClr>
              <a:buSzPct val="85000"/>
              <a:buFont typeface="Wingdings" panose="05000000000000000000" pitchFamily="2" charset="2"/>
              <a:buNone/>
            </a:pPr>
            <a:r>
              <a:rPr lang="en-US" altLang="x-none" sz="2400" b="1" i="1" u="none" baseline="0" dirty="0">
                <a:solidFill>
                  <a:schemeClr val="tx1"/>
                </a:solidFill>
                <a:latin typeface="Arial" panose="020B0604020202020204" pitchFamily="34" charset="0"/>
                <a:ea typeface="黑体" panose="02010609060101010101" pitchFamily="2" charset="-122"/>
              </a:rPr>
              <a:t>5</a:t>
            </a:r>
            <a:r>
              <a:rPr lang="zh-CN" altLang="en-US" sz="2400" b="1" i="1" u="none" baseline="0" dirty="0">
                <a:solidFill>
                  <a:schemeClr val="tx1"/>
                </a:solidFill>
                <a:latin typeface="Arial" panose="020B0604020202020204" pitchFamily="34" charset="0"/>
                <a:ea typeface="黑体" panose="02010609060101010101" pitchFamily="2" charset="-122"/>
              </a:rPr>
              <a:t>）图片头像显示</a:t>
            </a:r>
            <a:endParaRPr lang="zh-CN" altLang="en-US" sz="2400" b="1" i="1" u="none" baseline="0" dirty="0">
              <a:solidFill>
                <a:schemeClr val="tx1"/>
              </a:solidFill>
              <a:latin typeface="Arial" panose="020B0604020202020204" pitchFamily="34" charset="0"/>
              <a:ea typeface="黑体" panose="02010609060101010101" pitchFamily="2" charset="-122"/>
            </a:endParaRPr>
          </a:p>
          <a:p>
            <a:pPr marL="742950" lvl="1" indent="-285750" algn="l" eaLnBrk="1" fontAlgn="base" latinLnBrk="0" hangingPunct="1">
              <a:lnSpc>
                <a:spcPct val="110000"/>
              </a:lnSpc>
              <a:spcBef>
                <a:spcPct val="10000"/>
              </a:spcBef>
              <a:spcAft>
                <a:spcPct val="10000"/>
              </a:spcAft>
              <a:buClr>
                <a:schemeClr val="accent2"/>
              </a:buClr>
              <a:buSzPct val="85000"/>
              <a:buFont typeface="Wingdings" panose="05000000000000000000" pitchFamily="2" charset="2"/>
              <a:buNone/>
            </a:pPr>
            <a:r>
              <a:rPr lang="en-US" altLang="x-none" sz="2400" b="1" i="1" u="none" baseline="0" dirty="0">
                <a:solidFill>
                  <a:schemeClr val="tx1"/>
                </a:solidFill>
                <a:latin typeface="Arial" panose="020B0604020202020204" pitchFamily="34" charset="0"/>
                <a:ea typeface="黑体" panose="02010609060101010101" pitchFamily="2" charset="-122"/>
              </a:rPr>
              <a:t>6</a:t>
            </a:r>
            <a:r>
              <a:rPr lang="zh-CN" altLang="en-US" sz="2400" b="1" i="1" u="none" baseline="0" dirty="0">
                <a:solidFill>
                  <a:schemeClr val="tx1"/>
                </a:solidFill>
                <a:latin typeface="Arial" panose="020B0604020202020204" pitchFamily="34" charset="0"/>
                <a:ea typeface="黑体" panose="02010609060101010101" pitchFamily="2" charset="-122"/>
              </a:rPr>
              <a:t>）复制粘贴能够通过</a:t>
            </a:r>
            <a:endParaRPr lang="zh-CN" altLang="en-US" sz="2400" b="1" i="1" u="none" baseline="0" dirty="0">
              <a:solidFill>
                <a:schemeClr val="tx1"/>
              </a:solidFill>
              <a:latin typeface="Arial" panose="020B0604020202020204" pitchFamily="34" charset="0"/>
              <a:ea typeface="黑体" panose="02010609060101010101" pitchFamily="2" charset="-122"/>
            </a:endParaRPr>
          </a:p>
        </p:txBody>
      </p:sp>
      <p:pic>
        <p:nvPicPr>
          <p:cNvPr id="68612" name="Picture 3"/>
          <p:cNvPicPr>
            <a:picLocks noChangeAspect="1"/>
          </p:cNvPicPr>
          <p:nvPr/>
        </p:nvPicPr>
        <p:blipFill>
          <a:blip r:embed="rId1"/>
          <a:stretch>
            <a:fillRect/>
          </a:stretch>
        </p:blipFill>
        <p:spPr>
          <a:xfrm>
            <a:off x="5032375" y="2428875"/>
            <a:ext cx="3756025" cy="3429000"/>
          </a:xfrm>
          <a:prstGeom prst="rect">
            <a:avLst/>
          </a:prstGeom>
          <a:noFill/>
          <a:ln w="9525">
            <a:noFill/>
          </a:ln>
        </p:spPr>
      </p:pic>
      <p:pic>
        <p:nvPicPr>
          <p:cNvPr id="68613" name="Picture 3"/>
          <p:cNvPicPr>
            <a:picLocks noChangeAspect="1"/>
          </p:cNvPicPr>
          <p:nvPr/>
        </p:nvPicPr>
        <p:blipFill>
          <a:blip r:embed="rId2"/>
          <a:stretch>
            <a:fillRect/>
          </a:stretch>
        </p:blipFill>
        <p:spPr>
          <a:xfrm rot="1146862">
            <a:off x="5367338" y="2724150"/>
            <a:ext cx="3140075" cy="2757488"/>
          </a:xfrm>
          <a:prstGeom prst="rect">
            <a:avLst/>
          </a:prstGeom>
          <a:noFill/>
          <a:ln w="38100" cap="sq" cmpd="sng">
            <a:solidFill>
              <a:srgbClr val="000000"/>
            </a:solidFill>
            <a:prstDash val="solid"/>
            <a:miter/>
            <a:headEnd type="none" w="med" len="med"/>
            <a:tailEnd type="none" w="med" len="me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矩形 111617"/>
          <p:cNvSpPr>
            <a:spLocks noRot="1"/>
          </p:cNvSpPr>
          <p:nvPr/>
        </p:nvSpPr>
        <p:spPr>
          <a:xfrm>
            <a:off x="250825" y="188913"/>
            <a:ext cx="8540750" cy="1143000"/>
          </a:xfrm>
          <a:prstGeom prst="rect">
            <a:avLst/>
          </a:prstGeom>
          <a:noFill/>
          <a:ln w="9525">
            <a:noFill/>
          </a:ln>
        </p:spPr>
        <p:txBody>
          <a:bodyPr anchor="ctr"/>
          <a:p>
            <a:r>
              <a:rPr lang="zh-CN" altLang="en-US" sz="4400" b="1" dirty="0">
                <a:solidFill>
                  <a:schemeClr val="tx2"/>
                </a:solidFill>
                <a:latin typeface="Arial" panose="020B0604020202020204" pitchFamily="34" charset="0"/>
                <a:ea typeface="楷体_GB2312" pitchFamily="1" charset="-122"/>
              </a:rPr>
              <a:t>2.6 其他黑盒测试方法</a:t>
            </a:r>
            <a:endParaRPr lang="zh-CN" altLang="en-US" sz="4400" b="1" dirty="0">
              <a:solidFill>
                <a:schemeClr val="tx2"/>
              </a:solidFill>
              <a:latin typeface="Arial" panose="020B0604020202020204" pitchFamily="34" charset="0"/>
              <a:ea typeface="楷体_GB2312" pitchFamily="1" charset="-122"/>
            </a:endParaRPr>
          </a:p>
        </p:txBody>
      </p:sp>
      <p:sp>
        <p:nvSpPr>
          <p:cNvPr id="69634" name="矩形 111618"/>
          <p:cNvSpPr>
            <a:spLocks noRot="1"/>
          </p:cNvSpPr>
          <p:nvPr/>
        </p:nvSpPr>
        <p:spPr>
          <a:xfrm>
            <a:off x="323850" y="1054100"/>
            <a:ext cx="8281988" cy="5400675"/>
          </a:xfrm>
          <a:prstGeom prst="rect">
            <a:avLst/>
          </a:prstGeom>
          <a:noFill/>
          <a:ln w="9525">
            <a:noFill/>
          </a:ln>
        </p:spPr>
        <p:txBody>
          <a:bodyPr anchor="t"/>
          <a:p>
            <a:pPr marL="609600" indent="-609600">
              <a:lnSpc>
                <a:spcPct val="110000"/>
              </a:lnSpc>
              <a:spcBef>
                <a:spcPct val="5000"/>
              </a:spcBef>
              <a:spcAft>
                <a:spcPct val="5000"/>
              </a:spcAft>
              <a:buClr>
                <a:schemeClr val="hlink"/>
              </a:buClr>
              <a:buSzPct val="70000"/>
              <a:buFont typeface="Wingdings" panose="05000000000000000000" pitchFamily="2" charset="2"/>
              <a:buNone/>
            </a:pPr>
            <a:r>
              <a:rPr lang="zh-CN" altLang="en-US" sz="4000" b="1" dirty="0">
                <a:solidFill>
                  <a:srgbClr val="FF3300"/>
                </a:solidFill>
                <a:latin typeface="Arial" panose="020B0604020202020204" pitchFamily="34" charset="0"/>
                <a:ea typeface="华文行楷" panose="02010800040101010101" pitchFamily="2" charset="-122"/>
              </a:rPr>
              <a:t>3. 错误推测法</a:t>
            </a:r>
            <a:endParaRPr lang="zh-CN" altLang="en-US" sz="3200" b="1" dirty="0">
              <a:latin typeface="Arial" panose="020B0604020202020204" pitchFamily="34" charset="0"/>
              <a:ea typeface="楷体_GB2312" pitchFamily="1" charset="-122"/>
            </a:endParaRPr>
          </a:p>
        </p:txBody>
      </p:sp>
      <p:sp>
        <p:nvSpPr>
          <p:cNvPr id="69635" name="内容占位符 2"/>
          <p:cNvSpPr>
            <a:spLocks noGrp="1"/>
          </p:cNvSpPr>
          <p:nvPr/>
        </p:nvSpPr>
        <p:spPr>
          <a:xfrm>
            <a:off x="571500" y="1790700"/>
            <a:ext cx="5945188" cy="4375150"/>
          </a:xfrm>
          <a:prstGeom prst="rect">
            <a:avLst/>
          </a:prstGeom>
          <a:noFill/>
          <a:ln w="9525">
            <a:noFill/>
          </a:ln>
        </p:spPr>
        <p:txBody>
          <a:bodyPr wrap="square" anchor="t"/>
          <a:p>
            <a:pPr marL="342900" indent="-342900">
              <a:lnSpc>
                <a:spcPct val="110000"/>
              </a:lnSpc>
              <a:spcBef>
                <a:spcPct val="10000"/>
              </a:spcBef>
              <a:spcAft>
                <a:spcPct val="10000"/>
              </a:spcAft>
              <a:buClr>
                <a:schemeClr val="hlink"/>
              </a:buClr>
              <a:buFont typeface="Wingdings" panose="05000000000000000000" pitchFamily="2" charset="2"/>
              <a:buAutoNum type="circleNumDbPlain" startAt="12"/>
            </a:pPr>
            <a:r>
              <a:rPr lang="zh-CN" altLang="en-US" sz="3200" b="1" dirty="0">
                <a:solidFill>
                  <a:schemeClr val="hlink"/>
                </a:solidFill>
                <a:latin typeface="黑体" panose="02010609060101010101" pitchFamily="2" charset="-122"/>
                <a:ea typeface="华文新魏" panose="02010800040101010101" pitchFamily="2" charset="-122"/>
                <a:sym typeface="Arial" panose="020B0604020202020204" pitchFamily="34" charset="0"/>
              </a:rPr>
              <a:t>查询功能</a:t>
            </a:r>
            <a:endParaRPr lang="zh-CN" altLang="en-US" sz="3200" b="1" dirty="0">
              <a:solidFill>
                <a:schemeClr val="hlink"/>
              </a:solidFill>
              <a:latin typeface="黑体" panose="02010609060101010101" pitchFamily="2" charset="-122"/>
              <a:ea typeface="华文新魏" panose="02010800040101010101" pitchFamily="2" charset="-122"/>
              <a:sym typeface="Arial" panose="020B0604020202020204" pitchFamily="34" charset="0"/>
            </a:endParaRPr>
          </a:p>
          <a:p>
            <a:pPr marL="742950" lvl="1" indent="-285750" algn="l" eaLnBrk="1" fontAlgn="base" latinLnBrk="0" hangingPunct="1">
              <a:lnSpc>
                <a:spcPct val="110000"/>
              </a:lnSpc>
              <a:spcBef>
                <a:spcPct val="10000"/>
              </a:spcBef>
              <a:spcAft>
                <a:spcPct val="10000"/>
              </a:spcAft>
              <a:buClr>
                <a:schemeClr val="accent2"/>
              </a:buClr>
              <a:buSzPct val="85000"/>
              <a:buFont typeface="Wingdings" panose="05000000000000000000" pitchFamily="2" charset="2"/>
              <a:buNone/>
            </a:pPr>
            <a:r>
              <a:rPr lang="en-US" altLang="x-none" sz="2400" b="1" i="1" u="none" baseline="0" dirty="0">
                <a:solidFill>
                  <a:schemeClr val="tx1"/>
                </a:solidFill>
                <a:latin typeface="Arial" panose="020B0604020202020204" pitchFamily="34" charset="0"/>
                <a:ea typeface="黑体" panose="02010609060101010101" pitchFamily="2" charset="-122"/>
                <a:sym typeface="Arial" panose="020B0604020202020204" pitchFamily="34" charset="0"/>
              </a:rPr>
              <a:t>1</a:t>
            </a:r>
            <a:r>
              <a:rPr lang="zh-CN" altLang="en-US" sz="2400" b="1" i="1" u="none" baseline="0" dirty="0">
                <a:solidFill>
                  <a:schemeClr val="tx1"/>
                </a:solidFill>
                <a:latin typeface="Arial" panose="020B0604020202020204" pitchFamily="34" charset="0"/>
                <a:ea typeface="黑体" panose="02010609060101010101" pitchFamily="2" charset="-122"/>
                <a:sym typeface="Arial" panose="020B0604020202020204" pitchFamily="34" charset="0"/>
              </a:rPr>
              <a:t>）无条件查询</a:t>
            </a:r>
            <a:endParaRPr lang="zh-CN" altLang="en-US" sz="2400" b="1" i="1" u="none" baseline="0" dirty="0">
              <a:solidFill>
                <a:schemeClr val="tx1"/>
              </a:solidFill>
              <a:latin typeface="Arial" panose="020B0604020202020204" pitchFamily="34" charset="0"/>
              <a:ea typeface="黑体" panose="02010609060101010101" pitchFamily="2" charset="-122"/>
              <a:sym typeface="Arial" panose="020B0604020202020204" pitchFamily="34" charset="0"/>
            </a:endParaRPr>
          </a:p>
          <a:p>
            <a:pPr marL="742950" lvl="1" indent="-285750" algn="l" eaLnBrk="1" fontAlgn="base" latinLnBrk="0" hangingPunct="1">
              <a:lnSpc>
                <a:spcPct val="110000"/>
              </a:lnSpc>
              <a:spcBef>
                <a:spcPct val="10000"/>
              </a:spcBef>
              <a:spcAft>
                <a:spcPct val="10000"/>
              </a:spcAft>
              <a:buClr>
                <a:schemeClr val="accent2"/>
              </a:buClr>
              <a:buSzPct val="85000"/>
              <a:buFont typeface="Wingdings" panose="05000000000000000000" pitchFamily="2" charset="2"/>
              <a:buNone/>
            </a:pPr>
            <a:r>
              <a:rPr lang="en-US" altLang="x-none" sz="2400" b="1" i="1" u="none" baseline="0" dirty="0">
                <a:solidFill>
                  <a:schemeClr val="tx1"/>
                </a:solidFill>
                <a:latin typeface="Arial" panose="020B0604020202020204" pitchFamily="34" charset="0"/>
                <a:ea typeface="黑体" panose="02010609060101010101" pitchFamily="2" charset="-122"/>
                <a:sym typeface="Arial" panose="020B0604020202020204" pitchFamily="34" charset="0"/>
              </a:rPr>
              <a:t>2</a:t>
            </a:r>
            <a:r>
              <a:rPr lang="zh-CN" altLang="en-US" sz="2400" b="1" i="1" u="none" baseline="0" dirty="0">
                <a:solidFill>
                  <a:schemeClr val="tx1"/>
                </a:solidFill>
                <a:latin typeface="Arial" panose="020B0604020202020204" pitchFamily="34" charset="0"/>
                <a:ea typeface="黑体" panose="02010609060101010101" pitchFamily="2" charset="-122"/>
                <a:sym typeface="Arial" panose="020B0604020202020204" pitchFamily="34" charset="0"/>
              </a:rPr>
              <a:t>）是否支持模糊查询</a:t>
            </a:r>
            <a:endParaRPr lang="zh-CN" altLang="en-US" sz="2400" b="1" i="1" u="none" baseline="0" dirty="0">
              <a:solidFill>
                <a:schemeClr val="tx1"/>
              </a:solidFill>
              <a:latin typeface="Arial" panose="020B0604020202020204" pitchFamily="34" charset="0"/>
              <a:ea typeface="黑体" panose="02010609060101010101" pitchFamily="2" charset="-122"/>
              <a:sym typeface="Arial" panose="020B0604020202020204" pitchFamily="34" charset="0"/>
            </a:endParaRPr>
          </a:p>
          <a:p>
            <a:pPr marL="742950" lvl="1" indent="-285750" algn="l" eaLnBrk="1" fontAlgn="base" latinLnBrk="0" hangingPunct="1">
              <a:lnSpc>
                <a:spcPct val="110000"/>
              </a:lnSpc>
              <a:spcBef>
                <a:spcPct val="10000"/>
              </a:spcBef>
              <a:spcAft>
                <a:spcPct val="10000"/>
              </a:spcAft>
              <a:buClr>
                <a:schemeClr val="accent2"/>
              </a:buClr>
              <a:buSzPct val="85000"/>
              <a:buFont typeface="Wingdings" panose="05000000000000000000" pitchFamily="2" charset="2"/>
              <a:buNone/>
            </a:pPr>
            <a:r>
              <a:rPr lang="en-US" altLang="x-none" sz="2400" b="1" i="1" u="none" baseline="0" dirty="0">
                <a:solidFill>
                  <a:schemeClr val="tx1"/>
                </a:solidFill>
                <a:latin typeface="Arial" panose="020B0604020202020204" pitchFamily="34" charset="0"/>
                <a:ea typeface="黑体" panose="02010609060101010101" pitchFamily="2" charset="-122"/>
                <a:sym typeface="Arial" panose="020B0604020202020204" pitchFamily="34" charset="0"/>
              </a:rPr>
              <a:t>3</a:t>
            </a:r>
            <a:r>
              <a:rPr lang="zh-CN" altLang="en-US" sz="2400" b="1" i="1" u="none" baseline="0" dirty="0">
                <a:solidFill>
                  <a:schemeClr val="tx1"/>
                </a:solidFill>
                <a:latin typeface="Arial" panose="020B0604020202020204" pitchFamily="34" charset="0"/>
                <a:ea typeface="黑体" panose="02010609060101010101" pitchFamily="2" charset="-122"/>
                <a:sym typeface="Arial" panose="020B0604020202020204" pitchFamily="34" charset="0"/>
              </a:rPr>
              <a:t>）查询的关键字之间是否可用连接符</a:t>
            </a:r>
            <a:endParaRPr lang="zh-CN" altLang="en-US" sz="2400" b="1" i="1" u="none" baseline="0" dirty="0">
              <a:solidFill>
                <a:schemeClr val="tx1"/>
              </a:solidFill>
              <a:latin typeface="Arial" panose="020B0604020202020204" pitchFamily="34" charset="0"/>
              <a:ea typeface="黑体" panose="02010609060101010101" pitchFamily="2" charset="-122"/>
              <a:sym typeface="Arial" panose="020B0604020202020204" pitchFamily="34" charset="0"/>
            </a:endParaRPr>
          </a:p>
          <a:p>
            <a:pPr marL="742950" lvl="1" indent="-285750" algn="l" eaLnBrk="1" fontAlgn="base" latinLnBrk="0" hangingPunct="1">
              <a:lnSpc>
                <a:spcPct val="110000"/>
              </a:lnSpc>
              <a:spcBef>
                <a:spcPct val="10000"/>
              </a:spcBef>
              <a:spcAft>
                <a:spcPct val="10000"/>
              </a:spcAft>
              <a:buClr>
                <a:schemeClr val="accent2"/>
              </a:buClr>
              <a:buSzPct val="85000"/>
              <a:buFont typeface="Wingdings" panose="05000000000000000000" pitchFamily="2" charset="2"/>
              <a:buNone/>
            </a:pPr>
            <a:r>
              <a:rPr lang="en-US" altLang="x-none" sz="2400" b="1" i="1" u="none" baseline="0" dirty="0">
                <a:solidFill>
                  <a:schemeClr val="tx1"/>
                </a:solidFill>
                <a:latin typeface="Arial" panose="020B0604020202020204" pitchFamily="34" charset="0"/>
                <a:ea typeface="黑体" panose="02010609060101010101" pitchFamily="2" charset="-122"/>
                <a:sym typeface="Arial" panose="020B0604020202020204" pitchFamily="34" charset="0"/>
              </a:rPr>
              <a:t>4</a:t>
            </a:r>
            <a:r>
              <a:rPr lang="zh-CN" altLang="en-US" sz="2400" b="1" i="1" u="none" baseline="0" dirty="0">
                <a:solidFill>
                  <a:schemeClr val="tx1"/>
                </a:solidFill>
                <a:latin typeface="Arial" panose="020B0604020202020204" pitchFamily="34" charset="0"/>
                <a:ea typeface="黑体" panose="02010609060101010101" pitchFamily="2" charset="-122"/>
                <a:sym typeface="Arial" panose="020B0604020202020204" pitchFamily="34" charset="0"/>
              </a:rPr>
              <a:t>）是否支持空格</a:t>
            </a:r>
            <a:endParaRPr lang="en-US" altLang="x-none" sz="2400" b="1" i="1" u="none" baseline="0" dirty="0">
              <a:solidFill>
                <a:schemeClr val="tx1"/>
              </a:solidFill>
              <a:latin typeface="Arial" panose="020B0604020202020204" pitchFamily="34" charset="0"/>
              <a:ea typeface="黑体" panose="02010609060101010101" pitchFamily="2" charset="-122"/>
              <a:sym typeface="Arial" panose="020B0604020202020204" pitchFamily="34" charset="0"/>
            </a:endParaRPr>
          </a:p>
          <a:p>
            <a:pPr marL="742950" lvl="1" indent="-285750" algn="l" eaLnBrk="1" fontAlgn="base" latinLnBrk="0" hangingPunct="1">
              <a:lnSpc>
                <a:spcPct val="110000"/>
              </a:lnSpc>
              <a:spcBef>
                <a:spcPct val="10000"/>
              </a:spcBef>
              <a:spcAft>
                <a:spcPct val="10000"/>
              </a:spcAft>
              <a:buClr>
                <a:schemeClr val="accent2"/>
              </a:buClr>
              <a:buSzPct val="85000"/>
              <a:buFont typeface="Wingdings" panose="05000000000000000000" pitchFamily="2" charset="2"/>
              <a:buNone/>
            </a:pPr>
            <a:r>
              <a:rPr lang="en-US" altLang="x-none" sz="2400" b="1" i="1" u="none" baseline="0" dirty="0">
                <a:solidFill>
                  <a:schemeClr val="tx1"/>
                </a:solidFill>
                <a:latin typeface="Arial" panose="020B0604020202020204" pitchFamily="34" charset="0"/>
                <a:ea typeface="黑体" panose="02010609060101010101" pitchFamily="2" charset="-122"/>
                <a:sym typeface="Arial" panose="020B0604020202020204" pitchFamily="34" charset="0"/>
              </a:rPr>
              <a:t>5</a:t>
            </a:r>
            <a:r>
              <a:rPr lang="zh-CN" altLang="en-US" sz="2400" b="1" i="1" u="none" baseline="0" dirty="0">
                <a:solidFill>
                  <a:schemeClr val="tx1"/>
                </a:solidFill>
                <a:latin typeface="Arial" panose="020B0604020202020204" pitchFamily="34" charset="0"/>
                <a:ea typeface="黑体" panose="02010609060101010101" pitchFamily="2" charset="-122"/>
                <a:sym typeface="Arial" panose="020B0604020202020204" pitchFamily="34" charset="0"/>
              </a:rPr>
              <a:t>）是否支持各类字符</a:t>
            </a:r>
            <a:endParaRPr lang="zh-CN" altLang="en-US" sz="2400" b="1" i="1" u="none" baseline="0" dirty="0">
              <a:solidFill>
                <a:schemeClr val="tx1"/>
              </a:solidFill>
              <a:latin typeface="Arial" panose="020B0604020202020204" pitchFamily="34" charset="0"/>
              <a:ea typeface="黑体" panose="02010609060101010101" pitchFamily="2" charset="-122"/>
              <a:sym typeface="Arial" panose="020B0604020202020204" pitchFamily="34" charset="0"/>
            </a:endParaRPr>
          </a:p>
        </p:txBody>
      </p:sp>
      <p:pic>
        <p:nvPicPr>
          <p:cNvPr id="69636" name="Picture 3"/>
          <p:cNvPicPr>
            <a:picLocks noChangeAspect="1"/>
          </p:cNvPicPr>
          <p:nvPr/>
        </p:nvPicPr>
        <p:blipFill>
          <a:blip r:embed="rId1"/>
          <a:stretch>
            <a:fillRect/>
          </a:stretch>
        </p:blipFill>
        <p:spPr>
          <a:xfrm rot="584458">
            <a:off x="6229350" y="3213100"/>
            <a:ext cx="2228850" cy="2133600"/>
          </a:xfrm>
          <a:prstGeom prst="rect">
            <a:avLst/>
          </a:prstGeom>
          <a:noFill/>
          <a:ln w="88900" cap="sq" cmpd="sng">
            <a:solidFill>
              <a:srgbClr val="FFFFFF"/>
            </a:solidFill>
            <a:prstDash val="solid"/>
            <a:miter/>
            <a:headEnd type="none" w="med" len="med"/>
            <a:tailEnd type="none" w="med" len="med"/>
          </a:ln>
        </p:spPr>
      </p:pic>
      <p:pic>
        <p:nvPicPr>
          <p:cNvPr id="69637" name="Picture 4"/>
          <p:cNvPicPr>
            <a:picLocks noChangeAspect="1"/>
          </p:cNvPicPr>
          <p:nvPr/>
        </p:nvPicPr>
        <p:blipFill>
          <a:blip r:embed="rId2"/>
          <a:stretch>
            <a:fillRect/>
          </a:stretch>
        </p:blipFill>
        <p:spPr>
          <a:xfrm>
            <a:off x="5003800" y="1196975"/>
            <a:ext cx="3733800" cy="1698625"/>
          </a:xfrm>
          <a:prstGeom prst="rect">
            <a:avLst/>
          </a:prstGeom>
          <a:solidFill>
            <a:srgbClr val="EDEDED"/>
          </a:solidFill>
          <a:ln w="190500" cap="sq" cmpd="sng">
            <a:solidFill>
              <a:srgbClr val="FFFFFF"/>
            </a:solidFill>
            <a:prstDash val="solid"/>
            <a:miter/>
            <a:headEnd type="none" w="med" len="med"/>
            <a:tailEnd type="none" w="med" len="med"/>
          </a:ln>
        </p:spPr>
      </p:pic>
      <p:pic>
        <p:nvPicPr>
          <p:cNvPr id="69638" name="Picture 5"/>
          <p:cNvPicPr>
            <a:picLocks noChangeAspect="1"/>
          </p:cNvPicPr>
          <p:nvPr/>
        </p:nvPicPr>
        <p:blipFill>
          <a:blip r:embed="rId3"/>
          <a:stretch>
            <a:fillRect/>
          </a:stretch>
        </p:blipFill>
        <p:spPr>
          <a:xfrm>
            <a:off x="2047875" y="5146675"/>
            <a:ext cx="5864225" cy="1473200"/>
          </a:xfrm>
          <a:prstGeom prst="rect">
            <a:avLst/>
          </a:prstGeom>
          <a:noFill/>
          <a:ln w="38100" cap="sq" cmpd="sng">
            <a:solidFill>
              <a:srgbClr val="000000"/>
            </a:solidFill>
            <a:prstDash val="solid"/>
            <a:miter/>
            <a:headEnd type="none" w="med" len="med"/>
            <a:tailEnd type="none" w="med" len="me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矩形 51201"/>
          <p:cNvSpPr>
            <a:spLocks noRot="1"/>
          </p:cNvSpPr>
          <p:nvPr/>
        </p:nvSpPr>
        <p:spPr>
          <a:xfrm>
            <a:off x="323850" y="1125538"/>
            <a:ext cx="8351838" cy="5400675"/>
          </a:xfrm>
          <a:prstGeom prst="rect">
            <a:avLst/>
          </a:prstGeom>
          <a:noFill/>
          <a:ln w="9525">
            <a:noFill/>
          </a:ln>
        </p:spPr>
        <p:txBody>
          <a:bodyPr anchor="t"/>
          <a:p>
            <a:pPr marL="609600" indent="-609600">
              <a:lnSpc>
                <a:spcPct val="110000"/>
              </a:lnSpc>
              <a:spcBef>
                <a:spcPct val="5000"/>
              </a:spcBef>
              <a:spcAft>
                <a:spcPct val="5000"/>
              </a:spcAft>
              <a:buClr>
                <a:schemeClr val="hlink"/>
              </a:buClr>
              <a:buSzPct val="70000"/>
              <a:buFont typeface="Wingdings" panose="05000000000000000000" pitchFamily="2" charset="2"/>
              <a:buNone/>
            </a:pPr>
            <a:r>
              <a:rPr lang="en-US" altLang="zh-CN" sz="4000" b="1">
                <a:solidFill>
                  <a:srgbClr val="FF3300"/>
                </a:solidFill>
                <a:latin typeface="Times New Roman" panose="02020603050405020304" pitchFamily="2" charset="0"/>
                <a:ea typeface="华文行楷" panose="02010800040101010101" pitchFamily="2" charset="-122"/>
              </a:rPr>
              <a:t>1. </a:t>
            </a:r>
            <a:r>
              <a:rPr lang="zh-CN" altLang="en-US" sz="4000" b="1">
                <a:solidFill>
                  <a:srgbClr val="FF3300"/>
                </a:solidFill>
                <a:latin typeface="Arial" panose="020B0604020202020204" pitchFamily="34" charset="0"/>
                <a:ea typeface="华文行楷" panose="02010800040101010101" pitchFamily="2" charset="-122"/>
              </a:rPr>
              <a:t>方法简介</a:t>
            </a:r>
            <a:endParaRPr lang="zh-CN" altLang="en-US" sz="3600" b="1">
              <a:latin typeface="Arial" panose="020B0604020202020204" pitchFamily="34" charset="0"/>
              <a:ea typeface="楷体_GB2312" pitchFamily="1" charset="-122"/>
            </a:endParaRPr>
          </a:p>
          <a:p>
            <a:pPr marL="609600" indent="-609600">
              <a:lnSpc>
                <a:spcPct val="110000"/>
              </a:lnSpc>
              <a:spcBef>
                <a:spcPct val="5000"/>
              </a:spcBef>
              <a:spcAft>
                <a:spcPct val="5000"/>
              </a:spcAft>
              <a:buClr>
                <a:schemeClr val="hlink"/>
              </a:buClr>
              <a:buSzPct val="70000"/>
              <a:buFont typeface="Wingdings" panose="05000000000000000000" pitchFamily="2" charset="2"/>
              <a:buChar char="v"/>
            </a:pPr>
            <a:r>
              <a:rPr lang="zh-CN" altLang="en-US" sz="3400" b="1">
                <a:latin typeface="Arial" panose="020B0604020202020204" pitchFamily="34" charset="0"/>
                <a:ea typeface="楷体_GB2312" pitchFamily="1" charset="-122"/>
              </a:rPr>
              <a:t>依据</a:t>
            </a:r>
            <a:r>
              <a:rPr lang="en-US" altLang="zh-CN" sz="3400" b="1">
                <a:latin typeface="Times New Roman" panose="02020603050405020304" pitchFamily="2" charset="0"/>
                <a:ea typeface="宋体" panose="02010600030101010101" pitchFamily="2" charset="-122"/>
              </a:rPr>
              <a:t>Galois</a:t>
            </a:r>
            <a:r>
              <a:rPr lang="zh-CN" altLang="en-US" sz="3400" b="1">
                <a:latin typeface="Arial" panose="020B0604020202020204" pitchFamily="34" charset="0"/>
                <a:ea typeface="楷体_GB2312" pitchFamily="1" charset="-122"/>
              </a:rPr>
              <a:t>理论，从大量的</a:t>
            </a:r>
            <a:r>
              <a:rPr lang="en-US" altLang="zh-CN" sz="3400" b="1">
                <a:latin typeface="Times New Roman" panose="02020603050405020304" pitchFamily="2" charset="0"/>
                <a:ea typeface="宋体" panose="02010600030101010101" pitchFamily="2" charset="-122"/>
              </a:rPr>
              <a:t>(</a:t>
            </a:r>
            <a:r>
              <a:rPr lang="zh-CN" altLang="en-US" sz="3400" b="1">
                <a:latin typeface="Arial" panose="020B0604020202020204" pitchFamily="34" charset="0"/>
                <a:ea typeface="楷体_GB2312" pitchFamily="1" charset="-122"/>
              </a:rPr>
              <a:t>实验</a:t>
            </a:r>
            <a:r>
              <a:rPr lang="en-US" altLang="zh-CN" sz="3400" b="1">
                <a:latin typeface="Times New Roman" panose="02020603050405020304" pitchFamily="2" charset="0"/>
                <a:ea typeface="宋体" panose="02010600030101010101" pitchFamily="2" charset="-122"/>
              </a:rPr>
              <a:t>)</a:t>
            </a:r>
            <a:r>
              <a:rPr lang="zh-CN" altLang="en-US" sz="3400" b="1">
                <a:latin typeface="Arial" panose="020B0604020202020204" pitchFamily="34" charset="0"/>
                <a:ea typeface="楷体_GB2312" pitchFamily="1" charset="-122"/>
              </a:rPr>
              <a:t>数据</a:t>
            </a:r>
            <a:r>
              <a:rPr lang="en-US" altLang="zh-CN" sz="3400" b="1">
                <a:latin typeface="Times New Roman" panose="02020603050405020304" pitchFamily="2" charset="0"/>
                <a:ea typeface="宋体" panose="02010600030101010101" pitchFamily="2" charset="-122"/>
              </a:rPr>
              <a:t>(</a:t>
            </a:r>
            <a:r>
              <a:rPr lang="zh-CN" altLang="en-US" sz="3400" b="1">
                <a:latin typeface="Arial" panose="020B0604020202020204" pitchFamily="34" charset="0"/>
                <a:ea typeface="楷体_GB2312" pitchFamily="1" charset="-122"/>
              </a:rPr>
              <a:t>测试用例</a:t>
            </a:r>
            <a:r>
              <a:rPr lang="en-US" altLang="zh-CN" sz="3400" b="1">
                <a:latin typeface="Times New Roman" panose="02020603050405020304" pitchFamily="2" charset="0"/>
                <a:ea typeface="宋体" panose="02010600030101010101" pitchFamily="2" charset="-122"/>
              </a:rPr>
              <a:t>)</a:t>
            </a:r>
            <a:r>
              <a:rPr lang="zh-CN" altLang="en-US" sz="3400" b="1">
                <a:latin typeface="Arial" panose="020B0604020202020204" pitchFamily="34" charset="0"/>
                <a:ea typeface="楷体_GB2312" pitchFamily="1" charset="-122"/>
              </a:rPr>
              <a:t>中挑选适量的，有代表性的点</a:t>
            </a:r>
            <a:r>
              <a:rPr lang="en-US" altLang="zh-CN" sz="3400" b="1">
                <a:latin typeface="Times New Roman" panose="02020603050405020304" pitchFamily="2" charset="0"/>
                <a:ea typeface="宋体" panose="02010600030101010101" pitchFamily="2" charset="-122"/>
              </a:rPr>
              <a:t>(</a:t>
            </a:r>
            <a:r>
              <a:rPr lang="zh-CN" altLang="en-US" sz="3400" b="1">
                <a:latin typeface="Arial" panose="020B0604020202020204" pitchFamily="34" charset="0"/>
                <a:ea typeface="楷体_GB2312" pitchFamily="1" charset="-122"/>
              </a:rPr>
              <a:t>条件组合</a:t>
            </a:r>
            <a:r>
              <a:rPr lang="en-US" altLang="zh-CN" sz="3400" b="1">
                <a:latin typeface="Times New Roman" panose="02020603050405020304" pitchFamily="2" charset="0"/>
                <a:ea typeface="宋体" panose="02010600030101010101" pitchFamily="2" charset="-122"/>
              </a:rPr>
              <a:t>)</a:t>
            </a:r>
            <a:r>
              <a:rPr lang="zh-CN" altLang="en-US" sz="3400" b="1">
                <a:latin typeface="Arial" panose="020B0604020202020204" pitchFamily="34" charset="0"/>
                <a:ea typeface="楷体_GB2312" pitchFamily="1" charset="-122"/>
              </a:rPr>
              <a:t>，从而合理的安排实验</a:t>
            </a:r>
            <a:r>
              <a:rPr lang="en-US" altLang="zh-CN" sz="3400" b="1">
                <a:latin typeface="Times New Roman" panose="02020603050405020304" pitchFamily="2" charset="0"/>
                <a:ea typeface="宋体" panose="02010600030101010101" pitchFamily="2" charset="-122"/>
              </a:rPr>
              <a:t>(</a:t>
            </a:r>
            <a:r>
              <a:rPr lang="zh-CN" altLang="en-US" sz="3400" b="1">
                <a:latin typeface="Arial" panose="020B0604020202020204" pitchFamily="34" charset="0"/>
                <a:ea typeface="楷体_GB2312" pitchFamily="1" charset="-122"/>
              </a:rPr>
              <a:t>测试</a:t>
            </a:r>
            <a:r>
              <a:rPr lang="en-US" altLang="zh-CN" sz="3400" b="1">
                <a:latin typeface="Times New Roman" panose="02020603050405020304" pitchFamily="2" charset="0"/>
                <a:ea typeface="宋体" panose="02010600030101010101" pitchFamily="2" charset="-122"/>
              </a:rPr>
              <a:t>)</a:t>
            </a:r>
            <a:r>
              <a:rPr lang="zh-CN" altLang="en-US" sz="3400" b="1">
                <a:latin typeface="Arial" panose="020B0604020202020204" pitchFamily="34" charset="0"/>
                <a:ea typeface="楷体_GB2312" pitchFamily="1" charset="-122"/>
              </a:rPr>
              <a:t>的一种</a:t>
            </a:r>
            <a:r>
              <a:rPr lang="zh-CN" altLang="en-US" sz="3400" b="1">
                <a:solidFill>
                  <a:srgbClr val="C00000"/>
                </a:solidFill>
                <a:latin typeface="Arial" panose="020B0604020202020204" pitchFamily="34" charset="0"/>
                <a:ea typeface="楷体_GB2312" pitchFamily="1" charset="-122"/>
              </a:rPr>
              <a:t>科学实验设计</a:t>
            </a:r>
            <a:r>
              <a:rPr lang="zh-CN" altLang="en-US" sz="3400" b="1">
                <a:latin typeface="Arial" panose="020B0604020202020204" pitchFamily="34" charset="0"/>
                <a:ea typeface="楷体_GB2312" pitchFamily="1" charset="-122"/>
              </a:rPr>
              <a:t>方法</a:t>
            </a:r>
            <a:endParaRPr lang="zh-CN" altLang="en-US" sz="3400" b="1">
              <a:latin typeface="Arial" panose="020B0604020202020204" pitchFamily="34" charset="0"/>
              <a:ea typeface="楷体_GB2312" pitchFamily="1" charset="-122"/>
            </a:endParaRPr>
          </a:p>
          <a:p>
            <a:pPr marL="609600" indent="-609600">
              <a:lnSpc>
                <a:spcPct val="110000"/>
              </a:lnSpc>
              <a:spcBef>
                <a:spcPct val="5000"/>
              </a:spcBef>
              <a:spcAft>
                <a:spcPct val="5000"/>
              </a:spcAft>
              <a:buClr>
                <a:schemeClr val="hlink"/>
              </a:buClr>
              <a:buSzPct val="70000"/>
              <a:buFont typeface="Wingdings" panose="05000000000000000000" pitchFamily="2" charset="2"/>
              <a:buChar char="v"/>
            </a:pPr>
            <a:r>
              <a:rPr lang="zh-CN" altLang="en-US" sz="3400" b="1">
                <a:solidFill>
                  <a:srgbClr val="6600FF"/>
                </a:solidFill>
                <a:latin typeface="Arial" panose="020B0604020202020204" pitchFamily="34" charset="0"/>
                <a:ea typeface="隶书" panose="02010509060101010101" pitchFamily="1" charset="-122"/>
              </a:rPr>
              <a:t>实验指标：</a:t>
            </a:r>
            <a:r>
              <a:rPr lang="zh-CN" altLang="en-US" sz="3400" b="1">
                <a:latin typeface="Arial" panose="020B0604020202020204" pitchFamily="34" charset="0"/>
                <a:ea typeface="楷体_GB2312" pitchFamily="1" charset="-122"/>
              </a:rPr>
              <a:t>判断实验结果优劣的标准</a:t>
            </a:r>
            <a:endParaRPr lang="zh-CN" altLang="en-US" sz="3400" b="1">
              <a:latin typeface="Arial" panose="020B0604020202020204" pitchFamily="34" charset="0"/>
              <a:ea typeface="楷体_GB2312" pitchFamily="1" charset="-122"/>
            </a:endParaRPr>
          </a:p>
          <a:p>
            <a:pPr marL="609600" indent="-609600">
              <a:lnSpc>
                <a:spcPct val="110000"/>
              </a:lnSpc>
              <a:spcBef>
                <a:spcPct val="5000"/>
              </a:spcBef>
              <a:spcAft>
                <a:spcPct val="5000"/>
              </a:spcAft>
              <a:buClr>
                <a:schemeClr val="hlink"/>
              </a:buClr>
              <a:buSzPct val="70000"/>
              <a:buFont typeface="Wingdings" panose="05000000000000000000" pitchFamily="2" charset="2"/>
              <a:buChar char="v"/>
            </a:pPr>
            <a:r>
              <a:rPr lang="zh-CN" altLang="en-US" sz="3400" b="1">
                <a:solidFill>
                  <a:srgbClr val="6600FF"/>
                </a:solidFill>
                <a:latin typeface="Arial" panose="020B0604020202020204" pitchFamily="34" charset="0"/>
                <a:ea typeface="隶书" panose="02010509060101010101" pitchFamily="1" charset="-122"/>
              </a:rPr>
              <a:t>因子：</a:t>
            </a:r>
            <a:r>
              <a:rPr lang="zh-CN" altLang="en-US" sz="3400" b="1">
                <a:latin typeface="Arial" panose="020B0604020202020204" pitchFamily="34" charset="0"/>
                <a:ea typeface="楷体_GB2312" pitchFamily="1" charset="-122"/>
              </a:rPr>
              <a:t>可能影响实验指标的条件</a:t>
            </a:r>
            <a:endParaRPr lang="zh-CN" altLang="en-US" sz="3400" b="1">
              <a:latin typeface="Arial" panose="020B0604020202020204" pitchFamily="34" charset="0"/>
              <a:ea typeface="楷体_GB2312" pitchFamily="1" charset="-122"/>
            </a:endParaRPr>
          </a:p>
          <a:p>
            <a:pPr marL="609600" indent="-609600">
              <a:lnSpc>
                <a:spcPct val="110000"/>
              </a:lnSpc>
              <a:spcBef>
                <a:spcPct val="5000"/>
              </a:spcBef>
              <a:spcAft>
                <a:spcPct val="5000"/>
              </a:spcAft>
              <a:buClr>
                <a:schemeClr val="hlink"/>
              </a:buClr>
              <a:buSzPct val="70000"/>
              <a:buFont typeface="Wingdings" panose="05000000000000000000" pitchFamily="2" charset="2"/>
              <a:buChar char="v"/>
            </a:pPr>
            <a:r>
              <a:rPr lang="zh-CN" altLang="en-US" sz="3400" b="1">
                <a:solidFill>
                  <a:srgbClr val="6600FF"/>
                </a:solidFill>
                <a:latin typeface="Arial" panose="020B0604020202020204" pitchFamily="34" charset="0"/>
                <a:ea typeface="隶书" panose="02010509060101010101" pitchFamily="1" charset="-122"/>
              </a:rPr>
              <a:t>因子的水平</a:t>
            </a:r>
            <a:r>
              <a:rPr lang="en-US" altLang="zh-CN" sz="3400" b="1">
                <a:solidFill>
                  <a:srgbClr val="6600FF"/>
                </a:solidFill>
                <a:latin typeface="Times New Roman" panose="02020603050405020304" pitchFamily="2" charset="0"/>
                <a:ea typeface="隶书" panose="02010509060101010101" pitchFamily="1" charset="-122"/>
              </a:rPr>
              <a:t>(</a:t>
            </a:r>
            <a:r>
              <a:rPr lang="zh-CN" altLang="en-US" sz="3400" b="1">
                <a:solidFill>
                  <a:srgbClr val="6600FF"/>
                </a:solidFill>
                <a:latin typeface="Arial" panose="020B0604020202020204" pitchFamily="34" charset="0"/>
                <a:ea typeface="隶书" panose="02010509060101010101" pitchFamily="1" charset="-122"/>
              </a:rPr>
              <a:t>状态</a:t>
            </a:r>
            <a:r>
              <a:rPr lang="en-US" altLang="zh-CN" sz="3400" b="1">
                <a:solidFill>
                  <a:srgbClr val="6600FF"/>
                </a:solidFill>
                <a:latin typeface="Times New Roman" panose="02020603050405020304" pitchFamily="2" charset="0"/>
                <a:ea typeface="隶书" panose="02010509060101010101" pitchFamily="1" charset="-122"/>
              </a:rPr>
              <a:t>)</a:t>
            </a:r>
            <a:r>
              <a:rPr lang="zh-CN" altLang="en-US" sz="3400" b="1">
                <a:solidFill>
                  <a:srgbClr val="6600FF"/>
                </a:solidFill>
                <a:latin typeface="Arial" panose="020B0604020202020204" pitchFamily="34" charset="0"/>
                <a:ea typeface="隶书" panose="02010509060101010101" pitchFamily="1" charset="-122"/>
              </a:rPr>
              <a:t>：</a:t>
            </a:r>
            <a:r>
              <a:rPr lang="zh-CN" altLang="en-US" sz="3400" b="1">
                <a:latin typeface="Arial" panose="020B0604020202020204" pitchFamily="34" charset="0"/>
                <a:ea typeface="楷体_GB2312" pitchFamily="1" charset="-122"/>
              </a:rPr>
              <a:t>影响实验因子的条件</a:t>
            </a:r>
            <a:endParaRPr lang="zh-CN" altLang="en-US" sz="3400" b="1">
              <a:latin typeface="Arial" panose="020B0604020202020204" pitchFamily="34" charset="0"/>
              <a:ea typeface="楷体_GB2312" pitchFamily="1" charset="-122"/>
            </a:endParaRPr>
          </a:p>
        </p:txBody>
      </p:sp>
      <p:sp>
        <p:nvSpPr>
          <p:cNvPr id="9218" name="标题 51202"/>
          <p:cNvSpPr>
            <a:spLocks noGrp="1" noRot="1"/>
          </p:cNvSpPr>
          <p:nvPr>
            <p:ph type="title"/>
          </p:nvPr>
        </p:nvSpPr>
        <p:spPr>
          <a:xfrm>
            <a:off x="250825" y="188913"/>
            <a:ext cx="8540750" cy="1143000"/>
          </a:xfrm>
        </p:spPr>
        <p:txBody>
          <a:bodyPr anchor="ctr"/>
          <a:p>
            <a:pPr algn="l"/>
            <a:r>
              <a:rPr lang="en-US" altLang="zh-CN"/>
              <a:t>2.5 </a:t>
            </a:r>
            <a:r>
              <a:rPr lang="zh-CN" altLang="en-US"/>
              <a:t>正交试验法 </a:t>
            </a:r>
            <a:r>
              <a:rPr lang="en-US" altLang="zh-CN"/>
              <a:t>P48</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02">
                                            <p:txEl>
                                              <p:charRg st="0" end="8"/>
                                            </p:txEl>
                                          </p:spTgt>
                                        </p:tgtEl>
                                        <p:attrNameLst>
                                          <p:attrName>style.visibility</p:attrName>
                                        </p:attrNameLst>
                                      </p:cBhvr>
                                      <p:to>
                                        <p:strVal val="visible"/>
                                      </p:to>
                                    </p:set>
                                    <p:animEffect transition="in" filter="blinds(horizontal)">
                                      <p:cBhvr>
                                        <p:cTn id="7" dur="500"/>
                                        <p:tgtEl>
                                          <p:spTgt spid="51202">
                                            <p:txEl>
                                              <p:charRg st="0"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02">
                                            <p:txEl>
                                              <p:charRg st="8" end="80"/>
                                            </p:txEl>
                                          </p:spTgt>
                                        </p:tgtEl>
                                        <p:attrNameLst>
                                          <p:attrName>style.visibility</p:attrName>
                                        </p:attrNameLst>
                                      </p:cBhvr>
                                      <p:to>
                                        <p:strVal val="visible"/>
                                      </p:to>
                                    </p:set>
                                    <p:animEffect transition="in" filter="blinds(horizontal)">
                                      <p:cBhvr>
                                        <p:cTn id="12" dur="500"/>
                                        <p:tgtEl>
                                          <p:spTgt spid="51202">
                                            <p:txEl>
                                              <p:charRg st="8" end="8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202">
                                            <p:txEl>
                                              <p:charRg st="80" end="97"/>
                                            </p:txEl>
                                          </p:spTgt>
                                        </p:tgtEl>
                                        <p:attrNameLst>
                                          <p:attrName>style.visibility</p:attrName>
                                        </p:attrNameLst>
                                      </p:cBhvr>
                                      <p:to>
                                        <p:strVal val="visible"/>
                                      </p:to>
                                    </p:set>
                                    <p:animEffect transition="in" filter="blinds(horizontal)">
                                      <p:cBhvr>
                                        <p:cTn id="17" dur="500"/>
                                        <p:tgtEl>
                                          <p:spTgt spid="51202">
                                            <p:txEl>
                                              <p:charRg st="80" end="9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1202">
                                            <p:txEl>
                                              <p:charRg st="97" end="112"/>
                                            </p:txEl>
                                          </p:spTgt>
                                        </p:tgtEl>
                                        <p:attrNameLst>
                                          <p:attrName>style.visibility</p:attrName>
                                        </p:attrNameLst>
                                      </p:cBhvr>
                                      <p:to>
                                        <p:strVal val="visible"/>
                                      </p:to>
                                    </p:set>
                                    <p:animEffect transition="in" filter="blinds(horizontal)">
                                      <p:cBhvr>
                                        <p:cTn id="22" dur="500"/>
                                        <p:tgtEl>
                                          <p:spTgt spid="51202">
                                            <p:txEl>
                                              <p:charRg st="97" end="11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1202">
                                            <p:txEl>
                                              <p:charRg st="112" end="132"/>
                                            </p:txEl>
                                          </p:spTgt>
                                        </p:tgtEl>
                                        <p:attrNameLst>
                                          <p:attrName>style.visibility</p:attrName>
                                        </p:attrNameLst>
                                      </p:cBhvr>
                                      <p:to>
                                        <p:strVal val="visible"/>
                                      </p:to>
                                    </p:set>
                                    <p:animEffect transition="in" filter="blinds(horizontal)">
                                      <p:cBhvr>
                                        <p:cTn id="27" dur="500"/>
                                        <p:tgtEl>
                                          <p:spTgt spid="51202">
                                            <p:txEl>
                                              <p:charRg st="112" end="1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矩形 112641"/>
          <p:cNvSpPr>
            <a:spLocks noRot="1"/>
          </p:cNvSpPr>
          <p:nvPr/>
        </p:nvSpPr>
        <p:spPr>
          <a:xfrm>
            <a:off x="250825" y="188913"/>
            <a:ext cx="8540750" cy="1143000"/>
          </a:xfrm>
          <a:prstGeom prst="rect">
            <a:avLst/>
          </a:prstGeom>
          <a:noFill/>
          <a:ln w="9525">
            <a:noFill/>
          </a:ln>
        </p:spPr>
        <p:txBody>
          <a:bodyPr anchor="ctr"/>
          <a:p>
            <a:r>
              <a:rPr lang="zh-CN" altLang="en-US" sz="4400" b="1" dirty="0">
                <a:solidFill>
                  <a:schemeClr val="tx2"/>
                </a:solidFill>
                <a:latin typeface="Arial" panose="020B0604020202020204" pitchFamily="34" charset="0"/>
                <a:ea typeface="楷体_GB2312" pitchFamily="1" charset="-122"/>
              </a:rPr>
              <a:t>2.6 其他黑盒测试方法</a:t>
            </a:r>
            <a:endParaRPr lang="zh-CN" altLang="en-US" sz="4400" b="1" dirty="0">
              <a:solidFill>
                <a:schemeClr val="tx2"/>
              </a:solidFill>
              <a:latin typeface="Arial" panose="020B0604020202020204" pitchFamily="34" charset="0"/>
              <a:ea typeface="楷体_GB2312" pitchFamily="1" charset="-122"/>
            </a:endParaRPr>
          </a:p>
        </p:txBody>
      </p:sp>
      <p:sp>
        <p:nvSpPr>
          <p:cNvPr id="70658" name="矩形 112642"/>
          <p:cNvSpPr>
            <a:spLocks noRot="1"/>
          </p:cNvSpPr>
          <p:nvPr/>
        </p:nvSpPr>
        <p:spPr>
          <a:xfrm>
            <a:off x="323850" y="1054100"/>
            <a:ext cx="8281988" cy="5400675"/>
          </a:xfrm>
          <a:prstGeom prst="rect">
            <a:avLst/>
          </a:prstGeom>
          <a:noFill/>
          <a:ln w="9525">
            <a:noFill/>
          </a:ln>
        </p:spPr>
        <p:txBody>
          <a:bodyPr anchor="t"/>
          <a:p>
            <a:pPr marL="609600" indent="-609600">
              <a:lnSpc>
                <a:spcPct val="110000"/>
              </a:lnSpc>
              <a:spcBef>
                <a:spcPct val="5000"/>
              </a:spcBef>
              <a:spcAft>
                <a:spcPct val="5000"/>
              </a:spcAft>
              <a:buClr>
                <a:schemeClr val="hlink"/>
              </a:buClr>
              <a:buSzPct val="70000"/>
              <a:buFont typeface="Wingdings" panose="05000000000000000000" pitchFamily="2" charset="2"/>
              <a:buNone/>
            </a:pPr>
            <a:r>
              <a:rPr lang="zh-CN" altLang="en-US" sz="4000" b="1" dirty="0">
                <a:solidFill>
                  <a:srgbClr val="FF3300"/>
                </a:solidFill>
                <a:latin typeface="Arial" panose="020B0604020202020204" pitchFamily="34" charset="0"/>
                <a:ea typeface="华文行楷" panose="02010800040101010101" pitchFamily="2" charset="-122"/>
              </a:rPr>
              <a:t>3. 错误推测法</a:t>
            </a:r>
            <a:endParaRPr lang="zh-CN" altLang="en-US" sz="3200" b="1" dirty="0">
              <a:latin typeface="Arial" panose="020B0604020202020204" pitchFamily="34" charset="0"/>
              <a:ea typeface="楷体_GB2312" pitchFamily="1" charset="-122"/>
            </a:endParaRPr>
          </a:p>
        </p:txBody>
      </p:sp>
      <p:sp>
        <p:nvSpPr>
          <p:cNvPr id="70659" name="内容占位符 2"/>
          <p:cNvSpPr>
            <a:spLocks noGrp="1"/>
          </p:cNvSpPr>
          <p:nvPr/>
        </p:nvSpPr>
        <p:spPr>
          <a:xfrm>
            <a:off x="571500" y="1790700"/>
            <a:ext cx="5945188" cy="4375150"/>
          </a:xfrm>
          <a:prstGeom prst="rect">
            <a:avLst/>
          </a:prstGeom>
          <a:noFill/>
          <a:ln w="9525">
            <a:noFill/>
          </a:ln>
        </p:spPr>
        <p:txBody>
          <a:bodyPr wrap="square" anchor="t"/>
          <a:p>
            <a:pPr marL="342900" indent="-342900">
              <a:lnSpc>
                <a:spcPct val="110000"/>
              </a:lnSpc>
              <a:spcBef>
                <a:spcPct val="10000"/>
              </a:spcBef>
              <a:spcAft>
                <a:spcPct val="10000"/>
              </a:spcAft>
              <a:buClr>
                <a:schemeClr val="hlink"/>
              </a:buClr>
              <a:buFont typeface="Wingdings" panose="05000000000000000000" pitchFamily="2" charset="2"/>
              <a:buAutoNum type="circleNumDbPlain" startAt="13"/>
            </a:pPr>
            <a:r>
              <a:rPr lang="zh-CN" altLang="en-US" sz="3200" b="1" dirty="0">
                <a:solidFill>
                  <a:schemeClr val="hlink"/>
                </a:solidFill>
                <a:latin typeface="黑体" panose="02010609060101010101" pitchFamily="2" charset="-122"/>
                <a:ea typeface="华文新魏" panose="02010800040101010101" pitchFamily="2" charset="-122"/>
                <a:sym typeface="Arial" panose="020B0604020202020204" pitchFamily="34" charset="0"/>
              </a:rPr>
              <a:t>翻页功能</a:t>
            </a:r>
            <a:endParaRPr lang="zh-CN" altLang="en-US" sz="3200" b="1" dirty="0">
              <a:solidFill>
                <a:schemeClr val="hlink"/>
              </a:solidFill>
              <a:latin typeface="黑体" panose="02010609060101010101" pitchFamily="2" charset="-122"/>
              <a:ea typeface="华文新魏" panose="02010800040101010101" pitchFamily="2" charset="-122"/>
              <a:sym typeface="Arial" panose="020B0604020202020204" pitchFamily="34" charset="0"/>
            </a:endParaRPr>
          </a:p>
          <a:p>
            <a:pPr marL="742950" lvl="1" indent="-285750" algn="l" eaLnBrk="1" fontAlgn="base" latinLnBrk="0" hangingPunct="1">
              <a:lnSpc>
                <a:spcPct val="110000"/>
              </a:lnSpc>
              <a:spcBef>
                <a:spcPct val="10000"/>
              </a:spcBef>
              <a:spcAft>
                <a:spcPct val="10000"/>
              </a:spcAft>
              <a:buClr>
                <a:schemeClr val="accent2"/>
              </a:buClr>
              <a:buSzPct val="85000"/>
              <a:buFont typeface="Wingdings" panose="05000000000000000000" pitchFamily="2" charset="2"/>
              <a:buNone/>
            </a:pPr>
            <a:r>
              <a:rPr lang="en-US" altLang="x-none" sz="2400" b="1" i="1" u="none" baseline="0" dirty="0">
                <a:solidFill>
                  <a:schemeClr val="tx1"/>
                </a:solidFill>
                <a:latin typeface="Arial" panose="020B0604020202020204" pitchFamily="34" charset="0"/>
                <a:ea typeface="黑体" panose="02010609060101010101" pitchFamily="2" charset="-122"/>
                <a:sym typeface="Arial" panose="020B0604020202020204" pitchFamily="34" charset="0"/>
              </a:rPr>
              <a:t>1</a:t>
            </a:r>
            <a:r>
              <a:rPr lang="zh-CN" altLang="en-US" sz="2400" b="1" i="1" u="none" baseline="0" dirty="0">
                <a:solidFill>
                  <a:schemeClr val="tx1"/>
                </a:solidFill>
                <a:latin typeface="Arial" panose="020B0604020202020204" pitchFamily="34" charset="0"/>
                <a:ea typeface="黑体" panose="02010609060101010101" pitchFamily="2" charset="-122"/>
                <a:sym typeface="Arial" panose="020B0604020202020204" pitchFamily="34" charset="0"/>
              </a:rPr>
              <a:t>）首页、上一页、下一页、尾页。</a:t>
            </a:r>
            <a:endParaRPr lang="en-US" altLang="x-none" sz="2400" b="1" i="1" u="none" baseline="0" dirty="0">
              <a:solidFill>
                <a:schemeClr val="tx1"/>
              </a:solidFill>
              <a:latin typeface="Arial" panose="020B0604020202020204" pitchFamily="34" charset="0"/>
              <a:ea typeface="黑体" panose="02010609060101010101" pitchFamily="2" charset="-122"/>
              <a:sym typeface="Arial" panose="020B0604020202020204" pitchFamily="34" charset="0"/>
            </a:endParaRPr>
          </a:p>
          <a:p>
            <a:pPr marL="742950" lvl="1" indent="-285750" algn="l" eaLnBrk="1" fontAlgn="base" latinLnBrk="0" hangingPunct="1">
              <a:lnSpc>
                <a:spcPct val="110000"/>
              </a:lnSpc>
              <a:spcBef>
                <a:spcPct val="10000"/>
              </a:spcBef>
              <a:spcAft>
                <a:spcPct val="10000"/>
              </a:spcAft>
              <a:buClr>
                <a:schemeClr val="accent2"/>
              </a:buClr>
              <a:buSzPct val="85000"/>
              <a:buFont typeface="Wingdings" panose="05000000000000000000" pitchFamily="2" charset="2"/>
              <a:buNone/>
            </a:pPr>
            <a:r>
              <a:rPr lang="en-US" altLang="x-none" sz="2400" b="1" i="1" u="none" baseline="0" dirty="0">
                <a:solidFill>
                  <a:schemeClr val="tx1"/>
                </a:solidFill>
                <a:latin typeface="Arial" panose="020B0604020202020204" pitchFamily="34" charset="0"/>
                <a:ea typeface="黑体" panose="02010609060101010101" pitchFamily="2" charset="-122"/>
                <a:sym typeface="Arial" panose="020B0604020202020204" pitchFamily="34" charset="0"/>
              </a:rPr>
              <a:t>2</a:t>
            </a:r>
            <a:r>
              <a:rPr lang="zh-CN" altLang="en-US" sz="2400" b="1" i="1" u="none" baseline="0" dirty="0">
                <a:solidFill>
                  <a:schemeClr val="tx1"/>
                </a:solidFill>
                <a:latin typeface="Arial" panose="020B0604020202020204" pitchFamily="34" charset="0"/>
                <a:ea typeface="黑体" panose="02010609060101010101" pitchFamily="2" charset="-122"/>
                <a:sym typeface="Arial" panose="020B0604020202020204" pitchFamily="34" charset="0"/>
              </a:rPr>
              <a:t>）总页数，当前页数</a:t>
            </a:r>
            <a:endParaRPr lang="en-US" altLang="x-none" sz="2400" b="1" i="1" u="none" baseline="0" dirty="0">
              <a:solidFill>
                <a:schemeClr val="tx1"/>
              </a:solidFill>
              <a:latin typeface="Arial" panose="020B0604020202020204" pitchFamily="34" charset="0"/>
              <a:ea typeface="黑体" panose="02010609060101010101" pitchFamily="2" charset="-122"/>
              <a:sym typeface="Arial" panose="020B0604020202020204" pitchFamily="34" charset="0"/>
            </a:endParaRPr>
          </a:p>
          <a:p>
            <a:pPr marL="742950" lvl="1" indent="-285750" algn="l" eaLnBrk="1" fontAlgn="base" latinLnBrk="0" hangingPunct="1">
              <a:lnSpc>
                <a:spcPct val="110000"/>
              </a:lnSpc>
              <a:spcBef>
                <a:spcPct val="10000"/>
              </a:spcBef>
              <a:spcAft>
                <a:spcPct val="10000"/>
              </a:spcAft>
              <a:buClr>
                <a:schemeClr val="accent2"/>
              </a:buClr>
              <a:buSzPct val="85000"/>
              <a:buFont typeface="Wingdings" panose="05000000000000000000" pitchFamily="2" charset="2"/>
              <a:buNone/>
            </a:pPr>
            <a:r>
              <a:rPr lang="en-US" altLang="x-none" sz="2400" b="1" i="1" u="none" baseline="0" dirty="0">
                <a:solidFill>
                  <a:schemeClr val="tx1"/>
                </a:solidFill>
                <a:latin typeface="Arial" panose="020B0604020202020204" pitchFamily="34" charset="0"/>
                <a:ea typeface="黑体" panose="02010609060101010101" pitchFamily="2" charset="-122"/>
                <a:sym typeface="Arial" panose="020B0604020202020204" pitchFamily="34" charset="0"/>
              </a:rPr>
              <a:t>3</a:t>
            </a:r>
            <a:r>
              <a:rPr lang="zh-CN" altLang="en-US" sz="2400" b="1" i="1" u="none" baseline="0" dirty="0">
                <a:solidFill>
                  <a:schemeClr val="tx1"/>
                </a:solidFill>
                <a:latin typeface="Arial" panose="020B0604020202020204" pitchFamily="34" charset="0"/>
                <a:ea typeface="黑体" panose="02010609060101010101" pitchFamily="2" charset="-122"/>
                <a:sym typeface="Arial" panose="020B0604020202020204" pitchFamily="34" charset="0"/>
              </a:rPr>
              <a:t>）指定跳转页</a:t>
            </a:r>
            <a:endParaRPr lang="en-US" altLang="x-none" sz="2400" b="1" i="1" u="none" baseline="0" dirty="0">
              <a:solidFill>
                <a:schemeClr val="tx1"/>
              </a:solidFill>
              <a:latin typeface="Arial" panose="020B0604020202020204" pitchFamily="34" charset="0"/>
              <a:ea typeface="黑体" panose="02010609060101010101" pitchFamily="2" charset="-122"/>
              <a:sym typeface="Arial" panose="020B0604020202020204" pitchFamily="34" charset="0"/>
            </a:endParaRPr>
          </a:p>
          <a:p>
            <a:pPr marL="742950" lvl="1" indent="-285750" algn="l" eaLnBrk="1" fontAlgn="base" latinLnBrk="0" hangingPunct="1">
              <a:lnSpc>
                <a:spcPct val="110000"/>
              </a:lnSpc>
              <a:spcBef>
                <a:spcPct val="10000"/>
              </a:spcBef>
              <a:spcAft>
                <a:spcPct val="10000"/>
              </a:spcAft>
              <a:buClr>
                <a:schemeClr val="accent2"/>
              </a:buClr>
              <a:buSzPct val="85000"/>
              <a:buFont typeface="Wingdings" panose="05000000000000000000" pitchFamily="2" charset="2"/>
              <a:buNone/>
            </a:pPr>
            <a:r>
              <a:rPr lang="en-US" altLang="x-none" sz="2400" b="1" i="1" u="none" baseline="0" dirty="0">
                <a:solidFill>
                  <a:schemeClr val="tx1"/>
                </a:solidFill>
                <a:latin typeface="Arial" panose="020B0604020202020204" pitchFamily="34" charset="0"/>
                <a:ea typeface="黑体" panose="02010609060101010101" pitchFamily="2" charset="-122"/>
                <a:sym typeface="Arial" panose="020B0604020202020204" pitchFamily="34" charset="0"/>
              </a:rPr>
              <a:t>4</a:t>
            </a:r>
            <a:r>
              <a:rPr lang="zh-CN" altLang="en-US" sz="2400" b="1" i="1" u="none" baseline="0" dirty="0">
                <a:solidFill>
                  <a:schemeClr val="tx1"/>
                </a:solidFill>
                <a:latin typeface="Arial" panose="020B0604020202020204" pitchFamily="34" charset="0"/>
                <a:ea typeface="黑体" panose="02010609060101010101" pitchFamily="2" charset="-122"/>
                <a:sym typeface="Arial" panose="020B0604020202020204" pitchFamily="34" charset="0"/>
              </a:rPr>
              <a:t>）指定每页显示条数</a:t>
            </a:r>
            <a:endParaRPr lang="zh-CN" altLang="en-US" sz="2400" b="1" i="1" u="none" baseline="0" dirty="0">
              <a:solidFill>
                <a:schemeClr val="tx1"/>
              </a:solidFill>
              <a:latin typeface="Arial" panose="020B0604020202020204" pitchFamily="34" charset="0"/>
              <a:ea typeface="黑体" panose="02010609060101010101" pitchFamily="2" charset="-122"/>
              <a:sym typeface="Arial" panose="020B0604020202020204" pitchFamily="34" charset="0"/>
            </a:endParaRPr>
          </a:p>
        </p:txBody>
      </p:sp>
      <p:sp>
        <p:nvSpPr>
          <p:cNvPr id="70660" name="圆角矩形 12"/>
          <p:cNvSpPr/>
          <p:nvPr/>
        </p:nvSpPr>
        <p:spPr>
          <a:xfrm>
            <a:off x="285750" y="4357688"/>
            <a:ext cx="5786438" cy="1928812"/>
          </a:xfrm>
          <a:prstGeom prst="roundRect">
            <a:avLst>
              <a:gd name="adj" fmla="val 16667"/>
            </a:avLst>
          </a:prstGeom>
          <a:solidFill>
            <a:srgbClr val="FFFFFF"/>
          </a:solidFill>
          <a:ln w="25400" cap="flat" cmpd="sng">
            <a:solidFill>
              <a:srgbClr val="8064A2"/>
            </a:solidFill>
            <a:prstDash val="solid"/>
            <a:round/>
            <a:headEnd type="none" w="med" len="med"/>
            <a:tailEnd type="none" w="med" len="med"/>
          </a:ln>
        </p:spPr>
        <p:txBody>
          <a:bodyPr wrap="square" anchor="ctr"/>
          <a:p>
            <a:pPr algn="ctr"/>
            <a:endParaRPr lang="zh-CN" altLang="en-US">
              <a:solidFill>
                <a:srgbClr val="000000"/>
              </a:solidFill>
              <a:latin typeface="宋体" panose="02010600030101010101" pitchFamily="2" charset="-122"/>
              <a:ea typeface="宋体" panose="02010600030101010101" pitchFamily="2" charset="-122"/>
              <a:sym typeface="宋体" panose="02010600030101010101" pitchFamily="2" charset="-122"/>
            </a:endParaRPr>
          </a:p>
        </p:txBody>
      </p:sp>
      <p:pic>
        <p:nvPicPr>
          <p:cNvPr id="70661" name="Picture 2"/>
          <p:cNvPicPr>
            <a:picLocks noChangeAspect="1"/>
          </p:cNvPicPr>
          <p:nvPr/>
        </p:nvPicPr>
        <p:blipFill>
          <a:blip r:embed="rId1"/>
          <a:stretch>
            <a:fillRect/>
          </a:stretch>
        </p:blipFill>
        <p:spPr>
          <a:xfrm>
            <a:off x="447675" y="4537075"/>
            <a:ext cx="1695450" cy="342900"/>
          </a:xfrm>
          <a:prstGeom prst="rect">
            <a:avLst/>
          </a:prstGeom>
          <a:noFill/>
          <a:ln w="9525">
            <a:noFill/>
          </a:ln>
        </p:spPr>
      </p:pic>
      <p:pic>
        <p:nvPicPr>
          <p:cNvPr id="70662" name="Picture 3"/>
          <p:cNvPicPr>
            <a:picLocks noChangeAspect="1"/>
          </p:cNvPicPr>
          <p:nvPr/>
        </p:nvPicPr>
        <p:blipFill>
          <a:blip r:embed="rId2"/>
          <a:stretch>
            <a:fillRect/>
          </a:stretch>
        </p:blipFill>
        <p:spPr>
          <a:xfrm>
            <a:off x="428625" y="5857875"/>
            <a:ext cx="5467350" cy="304800"/>
          </a:xfrm>
          <a:prstGeom prst="rect">
            <a:avLst/>
          </a:prstGeom>
          <a:noFill/>
          <a:ln w="9525">
            <a:noFill/>
          </a:ln>
        </p:spPr>
      </p:pic>
      <p:pic>
        <p:nvPicPr>
          <p:cNvPr id="70663" name="Picture 4"/>
          <p:cNvPicPr>
            <a:picLocks noChangeAspect="1"/>
          </p:cNvPicPr>
          <p:nvPr/>
        </p:nvPicPr>
        <p:blipFill>
          <a:blip r:embed="rId3"/>
          <a:stretch>
            <a:fillRect/>
          </a:stretch>
        </p:blipFill>
        <p:spPr>
          <a:xfrm>
            <a:off x="357188" y="5378450"/>
            <a:ext cx="3516312" cy="407988"/>
          </a:xfrm>
          <a:prstGeom prst="rect">
            <a:avLst/>
          </a:prstGeom>
          <a:noFill/>
          <a:ln w="9525">
            <a:noFill/>
          </a:ln>
        </p:spPr>
      </p:pic>
      <p:pic>
        <p:nvPicPr>
          <p:cNvPr id="70664" name="Picture 5"/>
          <p:cNvPicPr>
            <a:picLocks noChangeAspect="1"/>
          </p:cNvPicPr>
          <p:nvPr/>
        </p:nvPicPr>
        <p:blipFill>
          <a:blip r:embed="rId4"/>
          <a:stretch>
            <a:fillRect/>
          </a:stretch>
        </p:blipFill>
        <p:spPr>
          <a:xfrm>
            <a:off x="447675" y="5014913"/>
            <a:ext cx="1838325" cy="342900"/>
          </a:xfrm>
          <a:prstGeom prst="rect">
            <a:avLst/>
          </a:prstGeom>
          <a:noFill/>
          <a:ln w="9525">
            <a:noFill/>
          </a:ln>
        </p:spPr>
      </p:pic>
      <p:sp>
        <p:nvSpPr>
          <p:cNvPr id="112650" name="矩形标注 11"/>
          <p:cNvSpPr/>
          <p:nvPr/>
        </p:nvSpPr>
        <p:spPr>
          <a:xfrm>
            <a:off x="5165725" y="142875"/>
            <a:ext cx="3621088" cy="2206625"/>
          </a:xfrm>
          <a:prstGeom prst="wedgeRectCallout">
            <a:avLst>
              <a:gd name="adj1" fmla="val -77093"/>
              <a:gd name="adj2" fmla="val 71130"/>
            </a:avLst>
          </a:prstGeom>
          <a:solidFill>
            <a:srgbClr val="FFFFFF"/>
          </a:solidFill>
          <a:ln w="25400" cap="flat" cmpd="sng">
            <a:solidFill>
              <a:srgbClr val="F79646"/>
            </a:solidFill>
            <a:prstDash val="solid"/>
            <a:miter/>
            <a:headEnd type="none" w="med" len="med"/>
            <a:tailEnd type="none" w="med" len="med"/>
          </a:ln>
        </p:spPr>
        <p:txBody>
          <a:bodyPr wrap="square" anchor="t"/>
          <a:p>
            <a:pPr eaLnBrk="0" hangingPunct="0">
              <a:lnSpc>
                <a:spcPct val="200000"/>
              </a:lnSpc>
            </a:pPr>
            <a:r>
              <a:rPr lang="en-US" altLang="x-none" b="1" dirty="0">
                <a:solidFill>
                  <a:srgbClr val="061114"/>
                </a:solidFill>
                <a:latin typeface="Calibri" panose="020F0502020204030204" charset="0"/>
                <a:ea typeface="宋体" panose="02010600030101010101" pitchFamily="2" charset="-122"/>
                <a:cs typeface="Calibri" panose="020F0502020204030204" charset="0"/>
                <a:sym typeface="Calibri" panose="020F0502020204030204" charset="0"/>
              </a:rPr>
              <a:t>  2</a:t>
            </a:r>
            <a:r>
              <a:rPr lang="zh-CN" altLang="en-US" b="1" dirty="0">
                <a:solidFill>
                  <a:srgbClr val="061114"/>
                </a:solidFill>
                <a:latin typeface="宋体" panose="02010600030101010101" pitchFamily="2" charset="-122"/>
                <a:ea typeface="宋体" panose="02010600030101010101" pitchFamily="2" charset="-122"/>
                <a:sym typeface="宋体" panose="02010600030101010101" pitchFamily="2" charset="-122"/>
              </a:rPr>
              <a:t>、总页数</a:t>
            </a:r>
            <a:r>
              <a:rPr lang="en-US" altLang="x-none" b="1" dirty="0">
                <a:solidFill>
                  <a:srgbClr val="061114"/>
                </a:solidFill>
                <a:latin typeface="Calibri" panose="020F0502020204030204" charset="0"/>
                <a:ea typeface="宋体" panose="02010600030101010101" pitchFamily="2" charset="-122"/>
                <a:cs typeface="Calibri" panose="020F0502020204030204" charset="0"/>
                <a:sym typeface="Calibri" panose="020F0502020204030204" charset="0"/>
              </a:rPr>
              <a:t>/</a:t>
            </a:r>
            <a:r>
              <a:rPr lang="zh-CN" altLang="en-US" b="1" dirty="0">
                <a:solidFill>
                  <a:srgbClr val="061114"/>
                </a:solidFill>
                <a:latin typeface="宋体" panose="02010600030101010101" pitchFamily="2" charset="-122"/>
                <a:ea typeface="宋体" panose="02010600030101010101" pitchFamily="2" charset="-122"/>
                <a:sym typeface="宋体" panose="02010600030101010101" pitchFamily="2" charset="-122"/>
              </a:rPr>
              <a:t>当前页数的测试项：</a:t>
            </a:r>
            <a:br>
              <a:rPr lang="zh-CN" altLang="en-US" dirty="0">
                <a:solidFill>
                  <a:srgbClr val="061114"/>
                </a:solidFill>
                <a:latin typeface="Calibri" panose="020F0502020204030204" charset="0"/>
                <a:ea typeface="宋体" panose="02010600030101010101" pitchFamily="2" charset="-122"/>
                <a:cs typeface="Calibri" panose="020F0502020204030204" charset="0"/>
                <a:sym typeface="Calibri" panose="020F0502020204030204" charset="0"/>
              </a:rPr>
            </a:br>
            <a:r>
              <a:rPr lang="en-US" altLang="x-none" dirty="0">
                <a:solidFill>
                  <a:srgbClr val="061114"/>
                </a:solidFill>
                <a:latin typeface="Calibri" panose="020F0502020204030204" charset="0"/>
                <a:ea typeface="宋体" panose="02010600030101010101" pitchFamily="2" charset="-122"/>
                <a:cs typeface="Calibri" panose="020F0502020204030204" charset="0"/>
                <a:sym typeface="Calibri" panose="020F0502020204030204" charset="0"/>
              </a:rPr>
              <a:t> ★ </a:t>
            </a:r>
            <a:r>
              <a:rPr lang="zh-CN" altLang="en-US" dirty="0">
                <a:solidFill>
                  <a:srgbClr val="061114"/>
                </a:solidFill>
                <a:latin typeface="宋体" panose="02010600030101010101" pitchFamily="2" charset="-122"/>
                <a:ea typeface="宋体" panose="02010600030101010101" pitchFamily="2" charset="-122"/>
                <a:sym typeface="宋体" panose="02010600030101010101" pitchFamily="2" charset="-122"/>
              </a:rPr>
              <a:t>总页数是否等于总的记录数</a:t>
            </a:r>
            <a:r>
              <a:rPr lang="en-US" altLang="x-none" dirty="0">
                <a:solidFill>
                  <a:srgbClr val="061114"/>
                </a:solidFill>
                <a:latin typeface="Calibri" panose="020F0502020204030204" charset="0"/>
                <a:ea typeface="宋体" panose="02010600030101010101" pitchFamily="2" charset="-122"/>
                <a:cs typeface="Calibri" panose="020F0502020204030204" charset="0"/>
                <a:sym typeface="Calibri" panose="020F0502020204030204" charset="0"/>
              </a:rPr>
              <a:t>/</a:t>
            </a:r>
            <a:r>
              <a:rPr lang="zh-CN" altLang="en-US" dirty="0">
                <a:solidFill>
                  <a:srgbClr val="061114"/>
                </a:solidFill>
                <a:latin typeface="宋体" panose="02010600030101010101" pitchFamily="2" charset="-122"/>
                <a:ea typeface="宋体" panose="02010600030101010101" pitchFamily="2" charset="-122"/>
                <a:sym typeface="宋体" panose="02010600030101010101" pitchFamily="2" charset="-122"/>
              </a:rPr>
              <a:t>指    定每页条数</a:t>
            </a:r>
            <a:br>
              <a:rPr lang="zh-CN" altLang="en-US" dirty="0">
                <a:solidFill>
                  <a:srgbClr val="061114"/>
                </a:solidFill>
                <a:latin typeface="Calibri" panose="020F0502020204030204" charset="0"/>
                <a:ea typeface="宋体" panose="02010600030101010101" pitchFamily="2" charset="-122"/>
                <a:cs typeface="Calibri" panose="020F0502020204030204" charset="0"/>
                <a:sym typeface="Calibri" panose="020F0502020204030204" charset="0"/>
              </a:rPr>
            </a:br>
            <a:r>
              <a:rPr lang="en-US" altLang="x-none" dirty="0">
                <a:solidFill>
                  <a:srgbClr val="061114"/>
                </a:solidFill>
                <a:latin typeface="Calibri" panose="020F0502020204030204" charset="0"/>
                <a:ea typeface="宋体" panose="02010600030101010101" pitchFamily="2" charset="-122"/>
                <a:cs typeface="Calibri" panose="020F0502020204030204" charset="0"/>
                <a:sym typeface="Calibri" panose="020F0502020204030204" charset="0"/>
              </a:rPr>
              <a:t> ★ </a:t>
            </a:r>
            <a:r>
              <a:rPr lang="zh-CN" altLang="en-US" dirty="0">
                <a:solidFill>
                  <a:srgbClr val="061114"/>
                </a:solidFill>
                <a:latin typeface="宋体" panose="02010600030101010101" pitchFamily="2" charset="-122"/>
                <a:ea typeface="宋体" panose="02010600030101010101" pitchFamily="2" charset="-122"/>
                <a:sym typeface="宋体" panose="02010600030101010101" pitchFamily="2" charset="-122"/>
              </a:rPr>
              <a:t>当前页数是否正确</a:t>
            </a:r>
            <a:br>
              <a:rPr lang="zh-CN" altLang="en-US" dirty="0">
                <a:solidFill>
                  <a:srgbClr val="000000"/>
                </a:solidFill>
                <a:latin typeface="Calibri" panose="020F0502020204030204" charset="0"/>
                <a:ea typeface="宋体" panose="02010600030101010101" pitchFamily="2" charset="-122"/>
                <a:cs typeface="Calibri" panose="020F0502020204030204" charset="0"/>
                <a:sym typeface="Calibri" panose="020F0502020204030204" charset="0"/>
              </a:rPr>
            </a:br>
            <a:endParaRPr lang="zh-CN" altLang="en-US" sz="1900" dirty="0">
              <a:latin typeface="Times New Roman" panose="02020603050405020304" pitchFamily="2" charset="0"/>
              <a:ea typeface="Calibri" panose="020F0502020204030204" charset="0"/>
              <a:sym typeface="Times New Roman" panose="02020603050405020304" pitchFamily="2" charset="0"/>
            </a:endParaRPr>
          </a:p>
        </p:txBody>
      </p:sp>
      <p:sp>
        <p:nvSpPr>
          <p:cNvPr id="112651" name="矩形标注 13"/>
          <p:cNvSpPr/>
          <p:nvPr/>
        </p:nvSpPr>
        <p:spPr>
          <a:xfrm>
            <a:off x="2487613" y="3071813"/>
            <a:ext cx="3621087" cy="1951037"/>
          </a:xfrm>
          <a:prstGeom prst="wedgeRectCallout">
            <a:avLst>
              <a:gd name="adj1" fmla="val -60727"/>
              <a:gd name="adj2" fmla="val -11782"/>
            </a:avLst>
          </a:prstGeom>
          <a:solidFill>
            <a:srgbClr val="FFFFFF"/>
          </a:solidFill>
          <a:ln w="25400" cap="flat" cmpd="sng">
            <a:solidFill>
              <a:srgbClr val="9BBB59"/>
            </a:solidFill>
            <a:prstDash val="solid"/>
            <a:miter/>
            <a:headEnd type="none" w="med" len="med"/>
            <a:tailEnd type="none" w="med" len="med"/>
          </a:ln>
        </p:spPr>
        <p:txBody>
          <a:bodyPr wrap="square" anchor="t"/>
          <a:p>
            <a:pPr eaLnBrk="0" hangingPunct="0">
              <a:lnSpc>
                <a:spcPct val="200000"/>
              </a:lnSpc>
            </a:pPr>
            <a:r>
              <a:rPr lang="en-US" altLang="x-none" b="1" dirty="0">
                <a:latin typeface="Calibri" panose="020F0502020204030204" charset="0"/>
                <a:ea typeface="宋体" panose="02010600030101010101" pitchFamily="2" charset="-122"/>
                <a:cs typeface="Calibri" panose="020F0502020204030204" charset="0"/>
                <a:sym typeface="Calibri" panose="020F0502020204030204" charset="0"/>
              </a:rPr>
              <a:t>   3</a:t>
            </a:r>
            <a:r>
              <a:rPr lang="zh-CN" altLang="en-US" b="1" dirty="0">
                <a:latin typeface="宋体" panose="02010600030101010101" pitchFamily="2" charset="-122"/>
                <a:ea typeface="宋体" panose="02010600030101010101" pitchFamily="2" charset="-122"/>
                <a:sym typeface="宋体" panose="02010600030101010101" pitchFamily="2" charset="-122"/>
              </a:rPr>
              <a:t>、指定跳转页的测试项：</a:t>
            </a:r>
            <a:br>
              <a:rPr lang="zh-CN" altLang="en-US" dirty="0">
                <a:latin typeface="Calibri" panose="020F0502020204030204" charset="0"/>
                <a:ea typeface="宋体" panose="02010600030101010101" pitchFamily="2" charset="-122"/>
                <a:cs typeface="Calibri" panose="020F0502020204030204" charset="0"/>
                <a:sym typeface="Calibri" panose="020F0502020204030204" charset="0"/>
              </a:rPr>
            </a:br>
            <a:r>
              <a:rPr lang="en-US" altLang="x-none" dirty="0">
                <a:latin typeface="Calibri" panose="020F0502020204030204" charset="0"/>
                <a:ea typeface="宋体" panose="02010600030101010101" pitchFamily="2" charset="-122"/>
                <a:cs typeface="Calibri" panose="020F0502020204030204" charset="0"/>
                <a:sym typeface="Calibri" panose="020F0502020204030204" charset="0"/>
              </a:rPr>
              <a:t> ★ </a:t>
            </a:r>
            <a:r>
              <a:rPr lang="zh-CN" altLang="en-US" dirty="0">
                <a:latin typeface="宋体" panose="02010600030101010101" pitchFamily="2" charset="-122"/>
                <a:ea typeface="宋体" panose="02010600030101010101" pitchFamily="2" charset="-122"/>
                <a:sym typeface="宋体" panose="02010600030101010101" pitchFamily="2" charset="-122"/>
              </a:rPr>
              <a:t>是否能正常跳转到指定的页数</a:t>
            </a:r>
            <a:br>
              <a:rPr lang="zh-CN" altLang="en-US" dirty="0">
                <a:latin typeface="Calibri" panose="020F0502020204030204" charset="0"/>
                <a:ea typeface="宋体" panose="02010600030101010101" pitchFamily="2" charset="-122"/>
                <a:cs typeface="Calibri" panose="020F0502020204030204" charset="0"/>
                <a:sym typeface="Calibri" panose="020F0502020204030204" charset="0"/>
              </a:rPr>
            </a:br>
            <a:r>
              <a:rPr lang="en-US" altLang="x-none" dirty="0">
                <a:latin typeface="Calibri" panose="020F0502020204030204" charset="0"/>
                <a:ea typeface="宋体" panose="02010600030101010101" pitchFamily="2" charset="-122"/>
                <a:cs typeface="Calibri" panose="020F0502020204030204" charset="0"/>
                <a:sym typeface="Calibri" panose="020F0502020204030204" charset="0"/>
              </a:rPr>
              <a:t> ★ </a:t>
            </a:r>
            <a:r>
              <a:rPr lang="zh-CN" altLang="en-US" dirty="0">
                <a:latin typeface="宋体" panose="02010600030101010101" pitchFamily="2" charset="-122"/>
                <a:ea typeface="宋体" panose="02010600030101010101" pitchFamily="2" charset="-122"/>
                <a:sym typeface="宋体" panose="02010600030101010101" pitchFamily="2" charset="-122"/>
              </a:rPr>
              <a:t>输入</a:t>
            </a:r>
            <a:r>
              <a:rPr lang="zh-CN" altLang="en-US" dirty="0">
                <a:solidFill>
                  <a:srgbClr val="061114"/>
                </a:solidFill>
                <a:latin typeface="宋体" panose="02010600030101010101" pitchFamily="2" charset="-122"/>
                <a:ea typeface="宋体" panose="02010600030101010101" pitchFamily="2" charset="-122"/>
                <a:sym typeface="宋体" panose="02010600030101010101" pitchFamily="2" charset="-122"/>
              </a:rPr>
              <a:t>的跳转页数非法时的处理</a:t>
            </a:r>
            <a:br>
              <a:rPr lang="zh-CN" altLang="en-US" dirty="0">
                <a:solidFill>
                  <a:srgbClr val="000000"/>
                </a:solidFill>
                <a:latin typeface="Calibri" panose="020F0502020204030204" charset="0"/>
                <a:ea typeface="宋体" panose="02010600030101010101" pitchFamily="2" charset="-122"/>
                <a:cs typeface="Calibri" panose="020F0502020204030204" charset="0"/>
                <a:sym typeface="Calibri" panose="020F0502020204030204" charset="0"/>
              </a:rPr>
            </a:br>
            <a:r>
              <a:rPr lang="en-US" altLang="x-none" dirty="0">
                <a:solidFill>
                  <a:srgbClr val="000000"/>
                </a:solidFill>
                <a:latin typeface="Calibri" panose="020F0502020204030204" charset="0"/>
                <a:ea typeface="宋体" panose="02010600030101010101" pitchFamily="2" charset="-122"/>
                <a:cs typeface="Calibri" panose="020F0502020204030204" charset="0"/>
                <a:sym typeface="Calibri" panose="020F0502020204030204" charset="0"/>
              </a:rPr>
              <a:t> </a:t>
            </a:r>
            <a:br>
              <a:rPr lang="zh-CN" altLang="en-US" dirty="0">
                <a:solidFill>
                  <a:srgbClr val="000000"/>
                </a:solidFill>
                <a:latin typeface="Calibri" panose="020F0502020204030204" charset="0"/>
                <a:ea typeface="宋体" panose="02010600030101010101" pitchFamily="2" charset="-122"/>
                <a:cs typeface="Calibri" panose="020F0502020204030204" charset="0"/>
                <a:sym typeface="Calibri" panose="020F0502020204030204" charset="0"/>
              </a:rPr>
            </a:br>
            <a:endParaRPr lang="zh-CN" altLang="en-US" sz="1900" dirty="0">
              <a:latin typeface="Times New Roman" panose="02020603050405020304" pitchFamily="2" charset="0"/>
              <a:ea typeface="Calibri" panose="020F0502020204030204" charset="0"/>
              <a:sym typeface="Times New Roman" panose="02020603050405020304" pitchFamily="2" charset="0"/>
            </a:endParaRPr>
          </a:p>
        </p:txBody>
      </p:sp>
      <p:sp>
        <p:nvSpPr>
          <p:cNvPr id="112652" name="矩形标注 15"/>
          <p:cNvSpPr/>
          <p:nvPr/>
        </p:nvSpPr>
        <p:spPr>
          <a:xfrm>
            <a:off x="4833938" y="2786063"/>
            <a:ext cx="3944937" cy="2919412"/>
          </a:xfrm>
          <a:prstGeom prst="wedgeRectCallout">
            <a:avLst>
              <a:gd name="adj1" fmla="val -73130"/>
              <a:gd name="adj2" fmla="val 1259"/>
            </a:avLst>
          </a:prstGeom>
          <a:solidFill>
            <a:srgbClr val="FFFFFF"/>
          </a:solidFill>
          <a:ln w="25400" cap="flat" cmpd="sng">
            <a:solidFill>
              <a:schemeClr val="accent2"/>
            </a:solidFill>
            <a:prstDash val="solid"/>
            <a:miter/>
            <a:headEnd type="none" w="med" len="med"/>
            <a:tailEnd type="none" w="med" len="med"/>
          </a:ln>
        </p:spPr>
        <p:txBody>
          <a:bodyPr wrap="square" anchor="t"/>
          <a:p>
            <a:pPr eaLnBrk="0" hangingPunct="0">
              <a:lnSpc>
                <a:spcPct val="200000"/>
              </a:lnSpc>
            </a:pPr>
            <a:r>
              <a:rPr lang="en-US" altLang="x-none" b="1" dirty="0">
                <a:latin typeface="Calibri" panose="020F0502020204030204" charset="0"/>
                <a:ea typeface="宋体" panose="02010600030101010101" pitchFamily="2" charset="-122"/>
                <a:cs typeface="Calibri" panose="020F0502020204030204" charset="0"/>
                <a:sym typeface="Calibri" panose="020F0502020204030204" charset="0"/>
              </a:rPr>
              <a:t> 4</a:t>
            </a:r>
            <a:r>
              <a:rPr lang="zh-CN" altLang="en-US" b="1" dirty="0">
                <a:latin typeface="宋体" panose="02010600030101010101" pitchFamily="2" charset="-122"/>
                <a:ea typeface="宋体" panose="02010600030101010101" pitchFamily="2" charset="-122"/>
                <a:sym typeface="宋体" panose="02010600030101010101" pitchFamily="2" charset="-122"/>
              </a:rPr>
              <a:t>、指定每页显示条数的测试项：</a:t>
            </a:r>
            <a:br>
              <a:rPr lang="zh-CN" altLang="en-US" dirty="0">
                <a:latin typeface="Calibri" panose="020F0502020204030204" charset="0"/>
                <a:ea typeface="宋体" panose="02010600030101010101" pitchFamily="2" charset="-122"/>
                <a:cs typeface="Calibri" panose="020F0502020204030204" charset="0"/>
                <a:sym typeface="Calibri" panose="020F0502020204030204" charset="0"/>
              </a:rPr>
            </a:br>
            <a:r>
              <a:rPr lang="en-US" altLang="x-none" dirty="0">
                <a:latin typeface="Calibri" panose="020F0502020204030204" charset="0"/>
                <a:ea typeface="宋体" panose="02010600030101010101" pitchFamily="2" charset="-122"/>
                <a:cs typeface="Calibri" panose="020F0502020204030204" charset="0"/>
                <a:sym typeface="Calibri" panose="020F0502020204030204" charset="0"/>
              </a:rPr>
              <a:t> ★ </a:t>
            </a:r>
            <a:r>
              <a:rPr lang="zh-CN" altLang="en-US" dirty="0">
                <a:latin typeface="宋体" panose="02010600030101010101" pitchFamily="2" charset="-122"/>
                <a:ea typeface="宋体" panose="02010600030101010101" pitchFamily="2" charset="-122"/>
                <a:sym typeface="宋体" panose="02010600030101010101" pitchFamily="2" charset="-122"/>
              </a:rPr>
              <a:t>是否有默认的指定每页显示条数</a:t>
            </a:r>
            <a:br>
              <a:rPr lang="zh-CN" altLang="en-US" dirty="0">
                <a:latin typeface="Calibri" panose="020F0502020204030204" charset="0"/>
                <a:ea typeface="宋体" panose="02010600030101010101" pitchFamily="2" charset="-122"/>
                <a:cs typeface="Calibri" panose="020F0502020204030204" charset="0"/>
                <a:sym typeface="Calibri" panose="020F0502020204030204" charset="0"/>
              </a:rPr>
            </a:br>
            <a:r>
              <a:rPr lang="en-US" altLang="x-none" dirty="0">
                <a:latin typeface="Calibri" panose="020F0502020204030204" charset="0"/>
                <a:ea typeface="宋体" panose="02010600030101010101" pitchFamily="2" charset="-122"/>
                <a:cs typeface="Calibri" panose="020F0502020204030204" charset="0"/>
                <a:sym typeface="Calibri" panose="020F0502020204030204" charset="0"/>
              </a:rPr>
              <a:t> ★ </a:t>
            </a:r>
            <a:r>
              <a:rPr lang="zh-CN" altLang="en-US" dirty="0">
                <a:latin typeface="宋体" panose="02010600030101010101" pitchFamily="2" charset="-122"/>
                <a:ea typeface="宋体" panose="02010600030101010101" pitchFamily="2" charset="-122"/>
                <a:sym typeface="宋体" panose="02010600030101010101" pitchFamily="2" charset="-122"/>
              </a:rPr>
              <a:t>指定每页的条数后，列表显示的记录数，页数是否正确</a:t>
            </a:r>
            <a:br>
              <a:rPr lang="zh-CN" altLang="en-US" dirty="0">
                <a:latin typeface="Calibri" panose="020F0502020204030204" charset="0"/>
                <a:ea typeface="宋体" panose="02010600030101010101" pitchFamily="2" charset="-122"/>
                <a:cs typeface="Calibri" panose="020F0502020204030204" charset="0"/>
                <a:sym typeface="Calibri" panose="020F0502020204030204" charset="0"/>
              </a:rPr>
            </a:br>
            <a:r>
              <a:rPr lang="en-US" altLang="x-none" dirty="0">
                <a:latin typeface="Calibri" panose="020F0502020204030204" charset="0"/>
                <a:ea typeface="宋体" panose="02010600030101010101" pitchFamily="2" charset="-122"/>
                <a:cs typeface="Calibri" panose="020F0502020204030204" charset="0"/>
                <a:sym typeface="Calibri" panose="020F0502020204030204" charset="0"/>
              </a:rPr>
              <a:t> ★ </a:t>
            </a:r>
            <a:r>
              <a:rPr lang="zh-CN" altLang="en-US" dirty="0">
                <a:latin typeface="宋体" panose="02010600030101010101" pitchFamily="2" charset="-122"/>
                <a:ea typeface="宋体" panose="02010600030101010101" pitchFamily="2" charset="-122"/>
                <a:sym typeface="宋体" panose="02010600030101010101" pitchFamily="2" charset="-122"/>
              </a:rPr>
              <a:t>输入的每页条数非法时的处理</a:t>
            </a:r>
            <a:endParaRPr lang="zh-CN" altLang="en-US" dirty="0">
              <a:latin typeface="宋体" panose="02010600030101010101" pitchFamily="2" charset="-122"/>
              <a:ea typeface="宋体" panose="02010600030101010101" pitchFamily="2" charset="-122"/>
              <a:sym typeface="宋体" panose="02010600030101010101" pitchFamily="2" charset="-122"/>
            </a:endParaRPr>
          </a:p>
          <a:p>
            <a:pPr eaLnBrk="0" hangingPunct="0">
              <a:lnSpc>
                <a:spcPct val="200000"/>
              </a:lnSpc>
            </a:pPr>
            <a:r>
              <a:rPr lang="en-US" altLang="x-none" dirty="0">
                <a:solidFill>
                  <a:srgbClr val="000000"/>
                </a:solidFill>
                <a:latin typeface="Calibri" panose="020F0502020204030204" charset="0"/>
                <a:ea typeface="宋体" panose="02010600030101010101" pitchFamily="2" charset="-122"/>
                <a:cs typeface="Calibri" panose="020F0502020204030204" charset="0"/>
                <a:sym typeface="Calibri" panose="020F0502020204030204" charset="0"/>
              </a:rPr>
              <a:t> </a:t>
            </a:r>
            <a:br>
              <a:rPr lang="zh-CN" altLang="en-US" dirty="0">
                <a:solidFill>
                  <a:srgbClr val="000000"/>
                </a:solidFill>
                <a:latin typeface="Calibri" panose="020F0502020204030204" charset="0"/>
                <a:ea typeface="宋体" panose="02010600030101010101" pitchFamily="2" charset="-122"/>
                <a:cs typeface="Calibri" panose="020F0502020204030204" charset="0"/>
                <a:sym typeface="Calibri" panose="020F0502020204030204" charset="0"/>
              </a:rPr>
            </a:br>
            <a:endParaRPr lang="zh-CN" altLang="en-US" sz="1900" dirty="0">
              <a:latin typeface="Times New Roman" panose="02020603050405020304" pitchFamily="2" charset="0"/>
              <a:ea typeface="Calibri" panose="020F0502020204030204" charset="0"/>
              <a:sym typeface="Times New Roman" panose="02020603050405020304" pitchFamily="2" charset="0"/>
            </a:endParaRPr>
          </a:p>
        </p:txBody>
      </p:sp>
      <p:sp>
        <p:nvSpPr>
          <p:cNvPr id="112653" name="矩形标注 14"/>
          <p:cNvSpPr/>
          <p:nvPr/>
        </p:nvSpPr>
        <p:spPr>
          <a:xfrm>
            <a:off x="5072063" y="1214438"/>
            <a:ext cx="3621087" cy="4168775"/>
          </a:xfrm>
          <a:prstGeom prst="wedgeRectCallout">
            <a:avLst>
              <a:gd name="adj1" fmla="val -63097"/>
              <a:gd name="adj2" fmla="val -19356"/>
            </a:avLst>
          </a:prstGeom>
          <a:solidFill>
            <a:srgbClr val="FFFFFF"/>
          </a:solidFill>
          <a:ln w="25400" cap="flat" cmpd="sng">
            <a:solidFill>
              <a:schemeClr val="accent1"/>
            </a:solidFill>
            <a:prstDash val="solid"/>
            <a:miter/>
            <a:headEnd type="none" w="med" len="med"/>
            <a:tailEnd type="none" w="med" len="med"/>
          </a:ln>
        </p:spPr>
        <p:txBody>
          <a:bodyPr wrap="square" anchor="t"/>
          <a:p>
            <a:pPr eaLnBrk="0" hangingPunct="0">
              <a:lnSpc>
                <a:spcPct val="200000"/>
              </a:lnSpc>
            </a:pPr>
            <a:r>
              <a:rPr lang="en-US" altLang="x-none" b="1" dirty="0">
                <a:solidFill>
                  <a:srgbClr val="0C0C0C"/>
                </a:solidFill>
                <a:latin typeface="Calibri" panose="020F0502020204030204" charset="0"/>
                <a:ea typeface="宋体" panose="02010600030101010101" pitchFamily="2" charset="-122"/>
                <a:cs typeface="Calibri" panose="020F0502020204030204" charset="0"/>
                <a:sym typeface="Calibri" panose="020F0502020204030204" charset="0"/>
              </a:rPr>
              <a:t>  1</a:t>
            </a:r>
            <a:r>
              <a:rPr lang="zh-CN" altLang="en-US" b="1" dirty="0">
                <a:solidFill>
                  <a:srgbClr val="0C0C0C"/>
                </a:solidFill>
                <a:latin typeface="宋体" panose="02010600030101010101" pitchFamily="2" charset="-122"/>
                <a:ea typeface="宋体" panose="02010600030101010101" pitchFamily="2" charset="-122"/>
                <a:sym typeface="宋体" panose="02010600030101010101" pitchFamily="2" charset="-122"/>
              </a:rPr>
              <a:t>、翻页链接或按钮的测试项：</a:t>
            </a:r>
            <a:br>
              <a:rPr lang="zh-CN" altLang="en-US" sz="1600" dirty="0">
                <a:solidFill>
                  <a:srgbClr val="0C0C0C"/>
                </a:solidFill>
                <a:latin typeface="Calibri" panose="020F0502020204030204" charset="0"/>
                <a:ea typeface="宋体" panose="02010600030101010101" pitchFamily="2" charset="-122"/>
                <a:cs typeface="Calibri" panose="020F0502020204030204" charset="0"/>
                <a:sym typeface="Calibri" panose="020F0502020204030204" charset="0"/>
              </a:rPr>
            </a:br>
            <a:r>
              <a:rPr lang="en-US" altLang="x-none" sz="1600" dirty="0">
                <a:solidFill>
                  <a:srgbClr val="0C0C0C"/>
                </a:solidFill>
                <a:latin typeface="Calibri" panose="020F0502020204030204" charset="0"/>
                <a:ea typeface="宋体" panose="02010600030101010101" pitchFamily="2" charset="-122"/>
                <a:cs typeface="Calibri" panose="020F0502020204030204" charset="0"/>
                <a:sym typeface="Calibri" panose="020F0502020204030204" charset="0"/>
              </a:rPr>
              <a:t> ★ </a:t>
            </a:r>
            <a:r>
              <a:rPr lang="zh-CN" altLang="en-US" sz="1600" dirty="0">
                <a:solidFill>
                  <a:srgbClr val="0C0C0C"/>
                </a:solidFill>
                <a:latin typeface="宋体" panose="02010600030101010101" pitchFamily="2" charset="-122"/>
                <a:ea typeface="宋体" panose="02010600030101010101" pitchFamily="2" charset="-122"/>
                <a:sym typeface="宋体" panose="02010600030101010101" pitchFamily="2" charset="-122"/>
              </a:rPr>
              <a:t>有无数据时控件的显示</a:t>
            </a:r>
            <a:br>
              <a:rPr lang="zh-CN" altLang="en-US" sz="1600" dirty="0">
                <a:solidFill>
                  <a:srgbClr val="0C0C0C"/>
                </a:solidFill>
                <a:latin typeface="Calibri" panose="020F0502020204030204" charset="0"/>
                <a:ea typeface="宋体" panose="02010600030101010101" pitchFamily="2" charset="-122"/>
                <a:cs typeface="Calibri" panose="020F0502020204030204" charset="0"/>
                <a:sym typeface="Calibri" panose="020F0502020204030204" charset="0"/>
              </a:rPr>
            </a:br>
            <a:r>
              <a:rPr lang="en-US" altLang="x-none" sz="1600" dirty="0">
                <a:solidFill>
                  <a:srgbClr val="0C0C0C"/>
                </a:solidFill>
                <a:latin typeface="Calibri" panose="020F0502020204030204" charset="0"/>
                <a:ea typeface="宋体" panose="02010600030101010101" pitchFamily="2" charset="-122"/>
                <a:cs typeface="Calibri" panose="020F0502020204030204" charset="0"/>
                <a:sym typeface="Calibri" panose="020F0502020204030204" charset="0"/>
              </a:rPr>
              <a:t> ★ </a:t>
            </a:r>
            <a:r>
              <a:rPr lang="zh-CN" altLang="en-US" sz="1600" dirty="0">
                <a:solidFill>
                  <a:srgbClr val="0C0C0C"/>
                </a:solidFill>
                <a:latin typeface="宋体" panose="02010600030101010101" pitchFamily="2" charset="-122"/>
                <a:ea typeface="宋体" panose="02010600030101010101" pitchFamily="2" charset="-122"/>
                <a:sym typeface="宋体" panose="02010600030101010101" pitchFamily="2" charset="-122"/>
              </a:rPr>
              <a:t>首页时，首页和上一页是否能点击</a:t>
            </a:r>
            <a:br>
              <a:rPr lang="zh-CN" altLang="en-US" sz="1600" dirty="0">
                <a:solidFill>
                  <a:srgbClr val="0C0C0C"/>
                </a:solidFill>
                <a:latin typeface="Calibri" panose="020F0502020204030204" charset="0"/>
                <a:ea typeface="宋体" panose="02010600030101010101" pitchFamily="2" charset="-122"/>
                <a:cs typeface="Calibri" panose="020F0502020204030204" charset="0"/>
                <a:sym typeface="Calibri" panose="020F0502020204030204" charset="0"/>
              </a:rPr>
            </a:br>
            <a:r>
              <a:rPr lang="en-US" altLang="x-none" sz="1600" dirty="0">
                <a:solidFill>
                  <a:srgbClr val="0C0C0C"/>
                </a:solidFill>
                <a:latin typeface="Calibri" panose="020F0502020204030204" charset="0"/>
                <a:ea typeface="宋体" panose="02010600030101010101" pitchFamily="2" charset="-122"/>
                <a:cs typeface="Calibri" panose="020F0502020204030204" charset="0"/>
                <a:sym typeface="Calibri" panose="020F0502020204030204" charset="0"/>
              </a:rPr>
              <a:t> ★ </a:t>
            </a:r>
            <a:r>
              <a:rPr lang="zh-CN" altLang="en-US" sz="1600" dirty="0">
                <a:solidFill>
                  <a:srgbClr val="0C0C0C"/>
                </a:solidFill>
                <a:latin typeface="宋体" panose="02010600030101010101" pitchFamily="2" charset="-122"/>
                <a:ea typeface="宋体" panose="02010600030101010101" pitchFamily="2" charset="-122"/>
                <a:sym typeface="宋体" panose="02010600030101010101" pitchFamily="2" charset="-122"/>
              </a:rPr>
              <a:t>尾页时，下一页和尾页是否能点击</a:t>
            </a:r>
            <a:br>
              <a:rPr lang="zh-CN" altLang="en-US" sz="1600" dirty="0">
                <a:solidFill>
                  <a:srgbClr val="0C0C0C"/>
                </a:solidFill>
                <a:latin typeface="Calibri" panose="020F0502020204030204" charset="0"/>
                <a:ea typeface="宋体" panose="02010600030101010101" pitchFamily="2" charset="-122"/>
                <a:cs typeface="Calibri" panose="020F0502020204030204" charset="0"/>
                <a:sym typeface="Calibri" panose="020F0502020204030204" charset="0"/>
              </a:rPr>
            </a:br>
            <a:r>
              <a:rPr lang="en-US" altLang="x-none" sz="1600" dirty="0">
                <a:solidFill>
                  <a:srgbClr val="0C0C0C"/>
                </a:solidFill>
                <a:latin typeface="Calibri" panose="020F0502020204030204" charset="0"/>
                <a:ea typeface="宋体" panose="02010600030101010101" pitchFamily="2" charset="-122"/>
                <a:cs typeface="Calibri" panose="020F0502020204030204" charset="0"/>
                <a:sym typeface="Calibri" panose="020F0502020204030204" charset="0"/>
              </a:rPr>
              <a:t> ★ </a:t>
            </a:r>
            <a:r>
              <a:rPr lang="zh-CN" altLang="en-US" sz="1600" dirty="0">
                <a:solidFill>
                  <a:srgbClr val="0C0C0C"/>
                </a:solidFill>
                <a:latin typeface="宋体" panose="02010600030101010101" pitchFamily="2" charset="-122"/>
                <a:ea typeface="宋体" panose="02010600030101010101" pitchFamily="2" charset="-122"/>
                <a:sym typeface="宋体" panose="02010600030101010101" pitchFamily="2" charset="-122"/>
              </a:rPr>
              <a:t>在非首页和非尾页时，四个按钮功能是否正确</a:t>
            </a:r>
            <a:br>
              <a:rPr lang="zh-CN" altLang="en-US" sz="1600" dirty="0">
                <a:solidFill>
                  <a:srgbClr val="0C0C0C"/>
                </a:solidFill>
                <a:latin typeface="Calibri" panose="020F0502020204030204" charset="0"/>
                <a:ea typeface="宋体" panose="02010600030101010101" pitchFamily="2" charset="-122"/>
                <a:cs typeface="Calibri" panose="020F0502020204030204" charset="0"/>
                <a:sym typeface="Calibri" panose="020F0502020204030204" charset="0"/>
              </a:rPr>
            </a:br>
            <a:r>
              <a:rPr lang="en-US" altLang="x-none" sz="1600" dirty="0">
                <a:solidFill>
                  <a:srgbClr val="0C0C0C"/>
                </a:solidFill>
                <a:latin typeface="Calibri" panose="020F0502020204030204" charset="0"/>
                <a:ea typeface="宋体" panose="02010600030101010101" pitchFamily="2" charset="-122"/>
                <a:cs typeface="Calibri" panose="020F0502020204030204" charset="0"/>
                <a:sym typeface="Calibri" panose="020F0502020204030204" charset="0"/>
              </a:rPr>
              <a:t> ★ </a:t>
            </a:r>
            <a:r>
              <a:rPr lang="zh-CN" altLang="en-US" sz="1600" dirty="0">
                <a:solidFill>
                  <a:srgbClr val="0C0C0C"/>
                </a:solidFill>
                <a:latin typeface="宋体" panose="02010600030101010101" pitchFamily="2" charset="-122"/>
                <a:ea typeface="宋体" panose="02010600030101010101" pitchFamily="2" charset="-122"/>
                <a:sym typeface="宋体" panose="02010600030101010101" pitchFamily="2" charset="-122"/>
              </a:rPr>
              <a:t>翻页后，列表中的记录是否仍按照指定的排序列进行了排序</a:t>
            </a:r>
            <a:br>
              <a:rPr lang="zh-CN" altLang="en-US" dirty="0">
                <a:solidFill>
                  <a:srgbClr val="000000"/>
                </a:solidFill>
                <a:latin typeface="Calibri" panose="020F0502020204030204" charset="0"/>
                <a:ea typeface="宋体" panose="02010600030101010101" pitchFamily="2" charset="-122"/>
                <a:cs typeface="Calibri" panose="020F0502020204030204" charset="0"/>
                <a:sym typeface="Calibri" panose="020F0502020204030204" charset="0"/>
              </a:rPr>
            </a:br>
            <a:endParaRPr lang="zh-CN" altLang="en-US" sz="1900" dirty="0">
              <a:latin typeface="Times New Roman" panose="02020603050405020304" pitchFamily="2" charset="0"/>
              <a:ea typeface="Calibri" panose="020F0502020204030204" charset="0"/>
              <a:sym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2653"/>
                                        </p:tgtEl>
                                        <p:attrNameLst>
                                          <p:attrName>style.visibility</p:attrName>
                                        </p:attrNameLst>
                                      </p:cBhvr>
                                      <p:to>
                                        <p:strVal val="visible"/>
                                      </p:to>
                                    </p:set>
                                    <p:animEffect filter="randombar(horizontal)">
                                      <p:cBhvr>
                                        <p:cTn id="7" dur="500"/>
                                        <p:tgtEl>
                                          <p:spTgt spid="11265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grpId="1" nodeType="clickEffect">
                                  <p:stCondLst>
                                    <p:cond delay="0"/>
                                  </p:stCondLst>
                                  <p:childTnLst>
                                    <p:animEffect filter="box(in)">
                                      <p:cBhvr>
                                        <p:cTn id="11" dur="500"/>
                                        <p:tgtEl>
                                          <p:spTgt spid="112653"/>
                                        </p:tgtEl>
                                      </p:cBhvr>
                                    </p:animEffect>
                                    <p:set>
                                      <p:cBhvr>
                                        <p:cTn id="12" dur="1" fill="hold">
                                          <p:stCondLst>
                                            <p:cond delay="499"/>
                                          </p:stCondLst>
                                        </p:cTn>
                                        <p:tgtEl>
                                          <p:spTgt spid="112653"/>
                                        </p:tgtEl>
                                        <p:attrNameLst>
                                          <p:attrName>style.visibility</p:attrName>
                                        </p:attrNameLst>
                                      </p:cBhvr>
                                      <p:to>
                                        <p:strVal val="hidden"/>
                                      </p:to>
                                    </p:set>
                                  </p:childTnLst>
                                </p:cTn>
                              </p:par>
                              <p:par>
                                <p:cTn id="13" presetID="29" presetClass="entr" presetSubtype="0" fill="hold" grpId="0" nodeType="withEffect">
                                  <p:stCondLst>
                                    <p:cond delay="0"/>
                                  </p:stCondLst>
                                  <p:childTnLst>
                                    <p:set>
                                      <p:cBhvr>
                                        <p:cTn id="14" dur="1" fill="hold">
                                          <p:stCondLst>
                                            <p:cond delay="0"/>
                                          </p:stCondLst>
                                        </p:cTn>
                                        <p:tgtEl>
                                          <p:spTgt spid="112650"/>
                                        </p:tgtEl>
                                        <p:attrNameLst>
                                          <p:attrName>style.visibility</p:attrName>
                                        </p:attrNameLst>
                                      </p:cBhvr>
                                      <p:to>
                                        <p:strVal val="visible"/>
                                      </p:to>
                                    </p:set>
                                    <p:anim calcmode="lin" valueType="num">
                                      <p:cBhvr>
                                        <p:cTn id="15" dur="1000" fill="hold"/>
                                        <p:tgtEl>
                                          <p:spTgt spid="112650"/>
                                        </p:tgtEl>
                                        <p:attrNameLst>
                                          <p:attrName>ppt_x</p:attrName>
                                        </p:attrNameLst>
                                      </p:cBhvr>
                                      <p:tavLst>
                                        <p:tav tm="0">
                                          <p:val>
                                            <p:strVal val="#ppt_x-.2"/>
                                          </p:val>
                                        </p:tav>
                                        <p:tav tm="100000">
                                          <p:val>
                                            <p:strVal val="#ppt_x"/>
                                          </p:val>
                                        </p:tav>
                                      </p:tavLst>
                                    </p:anim>
                                    <p:anim calcmode="lin" valueType="num">
                                      <p:cBhvr>
                                        <p:cTn id="16" dur="1000" fill="hold"/>
                                        <p:tgtEl>
                                          <p:spTgt spid="112650"/>
                                        </p:tgtEl>
                                        <p:attrNameLst>
                                          <p:attrName>ppt_y</p:attrName>
                                        </p:attrNameLst>
                                      </p:cBhvr>
                                      <p:tavLst>
                                        <p:tav tm="0">
                                          <p:val>
                                            <p:strVal val="#ppt_y"/>
                                          </p:val>
                                        </p:tav>
                                        <p:tav tm="100000">
                                          <p:val>
                                            <p:strVal val="#ppt_y"/>
                                          </p:val>
                                        </p:tav>
                                      </p:tavLst>
                                    </p:anim>
                                    <p:animEffect filter="wipe(right)" prLst="gradientSize: 0.1">
                                      <p:cBhvr>
                                        <p:cTn id="17" dur="1000"/>
                                        <p:tgtEl>
                                          <p:spTgt spid="11265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xit" presetSubtype="16" fill="hold" grpId="1" nodeType="clickEffect">
                                  <p:stCondLst>
                                    <p:cond delay="0"/>
                                  </p:stCondLst>
                                  <p:childTnLst>
                                    <p:animEffect filter="box(in)">
                                      <p:cBhvr>
                                        <p:cTn id="21" dur="500"/>
                                        <p:tgtEl>
                                          <p:spTgt spid="112650"/>
                                        </p:tgtEl>
                                      </p:cBhvr>
                                    </p:animEffect>
                                    <p:set>
                                      <p:cBhvr>
                                        <p:cTn id="22" dur="1" fill="hold">
                                          <p:stCondLst>
                                            <p:cond delay="499"/>
                                          </p:stCondLst>
                                        </p:cTn>
                                        <p:tgtEl>
                                          <p:spTgt spid="112650"/>
                                        </p:tgtEl>
                                        <p:attrNameLst>
                                          <p:attrName>style.visibility</p:attrName>
                                        </p:attrNameLst>
                                      </p:cBhvr>
                                      <p:to>
                                        <p:strVal val="hidden"/>
                                      </p:to>
                                    </p:set>
                                  </p:childTnLst>
                                </p:cTn>
                              </p:par>
                              <p:par>
                                <p:cTn id="23" presetID="21" presetClass="entr" presetSubtype="4" fill="hold" grpId="0" nodeType="withEffect">
                                  <p:stCondLst>
                                    <p:cond delay="0"/>
                                  </p:stCondLst>
                                  <p:childTnLst>
                                    <p:set>
                                      <p:cBhvr>
                                        <p:cTn id="24" dur="1" fill="hold">
                                          <p:stCondLst>
                                            <p:cond delay="0"/>
                                          </p:stCondLst>
                                        </p:cTn>
                                        <p:tgtEl>
                                          <p:spTgt spid="112651"/>
                                        </p:tgtEl>
                                        <p:attrNameLst>
                                          <p:attrName>style.visibility</p:attrName>
                                        </p:attrNameLst>
                                      </p:cBhvr>
                                      <p:to>
                                        <p:strVal val="visible"/>
                                      </p:to>
                                    </p:set>
                                    <p:animEffect filter="wheel(4)">
                                      <p:cBhvr>
                                        <p:cTn id="25" dur="1000"/>
                                        <p:tgtEl>
                                          <p:spTgt spid="112651"/>
                                        </p:tgtEl>
                                      </p:cBhvr>
                                    </p:animEffect>
                                  </p:childTnLst>
                                </p:cTn>
                              </p:par>
                            </p:childTnLst>
                          </p:cTn>
                        </p:par>
                      </p:childTnLst>
                    </p:cTn>
                  </p:par>
                  <p:par>
                    <p:cTn id="26" fill="hold">
                      <p:stCondLst>
                        <p:cond delay="indefinite"/>
                      </p:stCondLst>
                      <p:childTnLst>
                        <p:par>
                          <p:cTn id="27" fill="hold">
                            <p:stCondLst>
                              <p:cond delay="0"/>
                            </p:stCondLst>
                            <p:childTnLst>
                              <p:par>
                                <p:cTn id="28" presetID="8" presetClass="exit" presetSubtype="16" fill="hold" grpId="1" nodeType="clickEffect">
                                  <p:stCondLst>
                                    <p:cond delay="0"/>
                                  </p:stCondLst>
                                  <p:childTnLst>
                                    <p:animEffect filter="diamond(in)">
                                      <p:cBhvr>
                                        <p:cTn id="29" dur="1000"/>
                                        <p:tgtEl>
                                          <p:spTgt spid="112651"/>
                                        </p:tgtEl>
                                      </p:cBhvr>
                                    </p:animEffect>
                                    <p:set>
                                      <p:cBhvr>
                                        <p:cTn id="30" dur="1" fill="hold">
                                          <p:stCondLst>
                                            <p:cond delay="999"/>
                                          </p:stCondLst>
                                        </p:cTn>
                                        <p:tgtEl>
                                          <p:spTgt spid="112651"/>
                                        </p:tgtEl>
                                        <p:attrNameLst>
                                          <p:attrName>style.visibility</p:attrName>
                                        </p:attrNameLst>
                                      </p:cBhvr>
                                      <p:to>
                                        <p:strVal val="hidden"/>
                                      </p:to>
                                    </p:set>
                                  </p:childTnLst>
                                </p:cTn>
                              </p:par>
                              <p:par>
                                <p:cTn id="31" presetID="5" presetClass="entr" presetSubtype="10" fill="hold" grpId="0" nodeType="withEffect">
                                  <p:stCondLst>
                                    <p:cond delay="0"/>
                                  </p:stCondLst>
                                  <p:childTnLst>
                                    <p:set>
                                      <p:cBhvr>
                                        <p:cTn id="32" dur="1" fill="hold">
                                          <p:stCondLst>
                                            <p:cond delay="0"/>
                                          </p:stCondLst>
                                        </p:cTn>
                                        <p:tgtEl>
                                          <p:spTgt spid="112652"/>
                                        </p:tgtEl>
                                        <p:attrNameLst>
                                          <p:attrName>style.visibility</p:attrName>
                                        </p:attrNameLst>
                                      </p:cBhvr>
                                      <p:to>
                                        <p:strVal val="visible"/>
                                      </p:to>
                                    </p:set>
                                    <p:animEffect filter="checkerboard(across)">
                                      <p:cBhvr>
                                        <p:cTn id="33" dur="500"/>
                                        <p:tgtEl>
                                          <p:spTgt spid="112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50" grpId="0" bldLvl="0"/>
      <p:bldP spid="112650" grpId="1" bldLvl="0"/>
      <p:bldP spid="112651" grpId="0" bldLvl="0"/>
      <p:bldP spid="112651" grpId="1" bldLvl="0"/>
      <p:bldP spid="112652" grpId="0" bldLvl="0"/>
      <p:bldP spid="112653" grpId="0" bldLvl="0"/>
      <p:bldP spid="112653" grpId="1" bldLvl="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矩形 113665"/>
          <p:cNvSpPr>
            <a:spLocks noRot="1"/>
          </p:cNvSpPr>
          <p:nvPr/>
        </p:nvSpPr>
        <p:spPr>
          <a:xfrm>
            <a:off x="250825" y="188913"/>
            <a:ext cx="8540750" cy="1143000"/>
          </a:xfrm>
          <a:prstGeom prst="rect">
            <a:avLst/>
          </a:prstGeom>
          <a:noFill/>
          <a:ln w="9525">
            <a:noFill/>
          </a:ln>
        </p:spPr>
        <p:txBody>
          <a:bodyPr anchor="ctr"/>
          <a:p>
            <a:r>
              <a:rPr lang="zh-CN" altLang="en-US" sz="4400" b="1" dirty="0">
                <a:solidFill>
                  <a:schemeClr val="tx2"/>
                </a:solidFill>
                <a:latin typeface="Arial" panose="020B0604020202020204" pitchFamily="34" charset="0"/>
                <a:ea typeface="楷体_GB2312" pitchFamily="1" charset="-122"/>
              </a:rPr>
              <a:t>2.6 其他黑盒测试方法</a:t>
            </a:r>
            <a:endParaRPr lang="zh-CN" altLang="en-US" sz="4400" b="1" dirty="0">
              <a:solidFill>
                <a:schemeClr val="tx2"/>
              </a:solidFill>
              <a:latin typeface="Arial" panose="020B0604020202020204" pitchFamily="34" charset="0"/>
              <a:ea typeface="楷体_GB2312" pitchFamily="1" charset="-122"/>
            </a:endParaRPr>
          </a:p>
        </p:txBody>
      </p:sp>
      <p:sp>
        <p:nvSpPr>
          <p:cNvPr id="71682" name="矩形 113666"/>
          <p:cNvSpPr>
            <a:spLocks noRot="1"/>
          </p:cNvSpPr>
          <p:nvPr/>
        </p:nvSpPr>
        <p:spPr>
          <a:xfrm>
            <a:off x="323850" y="1054100"/>
            <a:ext cx="8281988" cy="5400675"/>
          </a:xfrm>
          <a:prstGeom prst="rect">
            <a:avLst/>
          </a:prstGeom>
          <a:noFill/>
          <a:ln w="9525">
            <a:noFill/>
          </a:ln>
        </p:spPr>
        <p:txBody>
          <a:bodyPr anchor="t"/>
          <a:p>
            <a:pPr marL="609600" indent="-609600">
              <a:lnSpc>
                <a:spcPct val="110000"/>
              </a:lnSpc>
              <a:spcBef>
                <a:spcPct val="5000"/>
              </a:spcBef>
              <a:spcAft>
                <a:spcPct val="5000"/>
              </a:spcAft>
              <a:buClr>
                <a:schemeClr val="hlink"/>
              </a:buClr>
              <a:buSzPct val="70000"/>
              <a:buFont typeface="Wingdings" panose="05000000000000000000" pitchFamily="2" charset="2"/>
              <a:buNone/>
            </a:pPr>
            <a:r>
              <a:rPr lang="zh-CN" altLang="en-US" sz="4000" b="1" dirty="0">
                <a:solidFill>
                  <a:srgbClr val="FF3300"/>
                </a:solidFill>
                <a:latin typeface="Arial" panose="020B0604020202020204" pitchFamily="34" charset="0"/>
                <a:ea typeface="华文行楷" panose="02010800040101010101" pitchFamily="2" charset="-122"/>
              </a:rPr>
              <a:t>3. 错误推测法</a:t>
            </a:r>
            <a:endParaRPr lang="zh-CN" altLang="en-US" sz="3200" b="1" dirty="0">
              <a:latin typeface="Arial" panose="020B0604020202020204" pitchFamily="34" charset="0"/>
              <a:ea typeface="楷体_GB2312" pitchFamily="1" charset="-122"/>
            </a:endParaRPr>
          </a:p>
        </p:txBody>
      </p:sp>
      <p:sp>
        <p:nvSpPr>
          <p:cNvPr id="71683" name="内容占位符 2"/>
          <p:cNvSpPr>
            <a:spLocks noGrp="1"/>
          </p:cNvSpPr>
          <p:nvPr/>
        </p:nvSpPr>
        <p:spPr>
          <a:xfrm>
            <a:off x="574675" y="1792288"/>
            <a:ext cx="8464550" cy="4878387"/>
          </a:xfrm>
          <a:prstGeom prst="rect">
            <a:avLst/>
          </a:prstGeom>
          <a:noFill/>
          <a:ln w="9525">
            <a:noFill/>
          </a:ln>
        </p:spPr>
        <p:txBody>
          <a:bodyPr wrap="square" anchor="t"/>
          <a:p>
            <a:pPr marL="342900" indent="-342900">
              <a:lnSpc>
                <a:spcPct val="110000"/>
              </a:lnSpc>
              <a:spcBef>
                <a:spcPct val="10000"/>
              </a:spcBef>
              <a:spcAft>
                <a:spcPct val="10000"/>
              </a:spcAft>
              <a:buClr>
                <a:schemeClr val="hlink"/>
              </a:buClr>
              <a:buFont typeface="Wingdings" panose="05000000000000000000" pitchFamily="2" charset="2"/>
              <a:buAutoNum type="circleNumDbPlain" startAt="14"/>
            </a:pPr>
            <a:r>
              <a:rPr lang="zh-CN" altLang="en-US" sz="3200" b="1" dirty="0">
                <a:solidFill>
                  <a:schemeClr val="hlink"/>
                </a:solidFill>
                <a:latin typeface="黑体" panose="02010609060101010101" pitchFamily="2" charset="-122"/>
                <a:ea typeface="华文新魏" panose="02010800040101010101" pitchFamily="2" charset="-122"/>
                <a:sym typeface="Arial" panose="020B0604020202020204" pitchFamily="34" charset="0"/>
              </a:rPr>
              <a:t>删除功能</a:t>
            </a:r>
            <a:endParaRPr lang="zh-CN" altLang="en-US" sz="3200" b="1" dirty="0">
              <a:solidFill>
                <a:schemeClr val="hlink"/>
              </a:solidFill>
              <a:latin typeface="黑体" panose="02010609060101010101" pitchFamily="2" charset="-122"/>
              <a:ea typeface="华文新魏" panose="02010800040101010101" pitchFamily="2" charset="-122"/>
              <a:sym typeface="Arial" panose="020B0604020202020204" pitchFamily="34" charset="0"/>
            </a:endParaRPr>
          </a:p>
          <a:p>
            <a:pPr marL="342900" indent="-342900">
              <a:lnSpc>
                <a:spcPct val="110000"/>
              </a:lnSpc>
              <a:spcBef>
                <a:spcPct val="10000"/>
              </a:spcBef>
              <a:spcAft>
                <a:spcPct val="10000"/>
              </a:spcAft>
              <a:buClr>
                <a:schemeClr val="hlink"/>
              </a:buClr>
              <a:buSzPct val="70000"/>
              <a:buFont typeface="Wingdings" panose="05000000000000000000" pitchFamily="2" charset="2"/>
              <a:buChar char="v"/>
            </a:pPr>
            <a:r>
              <a:rPr lang="zh-CN" altLang="en-US" sz="2600" b="1" dirty="0">
                <a:latin typeface="黑体" panose="02010609060101010101" pitchFamily="2" charset="-122"/>
                <a:ea typeface="黑体" panose="02010609060101010101" pitchFamily="2" charset="-122"/>
              </a:rPr>
              <a:t>不选择记录，进行删除，验证提示信息“请选择记录”</a:t>
            </a:r>
            <a:endParaRPr lang="en-US" altLang="x-none" sz="2600" b="1" dirty="0">
              <a:latin typeface="黑体" panose="02010609060101010101" pitchFamily="2" charset="-122"/>
              <a:ea typeface="黑体" panose="02010609060101010101" pitchFamily="2" charset="-122"/>
            </a:endParaRPr>
          </a:p>
          <a:p>
            <a:pPr marL="342900" indent="-342900">
              <a:lnSpc>
                <a:spcPct val="110000"/>
              </a:lnSpc>
              <a:spcBef>
                <a:spcPct val="10000"/>
              </a:spcBef>
              <a:spcAft>
                <a:spcPct val="10000"/>
              </a:spcAft>
              <a:buClr>
                <a:schemeClr val="hlink"/>
              </a:buClr>
              <a:buSzPct val="70000"/>
              <a:buFont typeface="Wingdings" panose="05000000000000000000" pitchFamily="2" charset="2"/>
              <a:buChar char="v"/>
            </a:pPr>
            <a:r>
              <a:rPr lang="zh-CN" altLang="en-US" sz="2600" b="1" dirty="0">
                <a:latin typeface="黑体" panose="02010609060101010101" pitchFamily="2" charset="-122"/>
                <a:ea typeface="黑体" panose="02010609060101010101" pitchFamily="2" charset="-122"/>
              </a:rPr>
              <a:t>删除记录权限验证</a:t>
            </a:r>
            <a:endParaRPr lang="en-US" altLang="x-none" sz="2600" b="1" dirty="0">
              <a:latin typeface="黑体" panose="02010609060101010101" pitchFamily="2" charset="-122"/>
              <a:ea typeface="黑体" panose="02010609060101010101" pitchFamily="2" charset="-122"/>
            </a:endParaRPr>
          </a:p>
          <a:p>
            <a:pPr marL="742950" lvl="1" indent="-285750" algn="l" eaLnBrk="1" fontAlgn="base" latinLnBrk="0" hangingPunct="1">
              <a:lnSpc>
                <a:spcPct val="110000"/>
              </a:lnSpc>
              <a:spcBef>
                <a:spcPct val="10000"/>
              </a:spcBef>
              <a:spcAft>
                <a:spcPct val="10000"/>
              </a:spcAft>
              <a:buClr>
                <a:schemeClr val="accent2"/>
              </a:buClr>
              <a:buSzPct val="85000"/>
              <a:buFont typeface="Wingdings" panose="05000000000000000000" pitchFamily="2" charset="2"/>
              <a:buChar char=""/>
            </a:pPr>
            <a:r>
              <a:rPr lang="zh-CN" altLang="en-US" sz="2400" b="1" i="1" u="none" baseline="0" dirty="0">
                <a:solidFill>
                  <a:schemeClr val="tx1"/>
                </a:solidFill>
                <a:latin typeface="黑体" panose="02010609060101010101" pitchFamily="2" charset="-122"/>
                <a:ea typeface="黑体" panose="02010609060101010101" pitchFamily="2" charset="-122"/>
              </a:rPr>
              <a:t>无权限提示：“您没有操作权限</a:t>
            </a:r>
            <a:r>
              <a:rPr lang="en-US" altLang="x-none" sz="2400" b="1" i="1" u="none" baseline="0" dirty="0">
                <a:solidFill>
                  <a:schemeClr val="tx1"/>
                </a:solidFill>
                <a:latin typeface="Times New Roman" panose="02020603050405020304" pitchFamily="2" charset="0"/>
                <a:ea typeface="黑体" panose="02010609060101010101" pitchFamily="2" charset="-122"/>
              </a:rPr>
              <a:t>……</a:t>
            </a:r>
            <a:r>
              <a:rPr lang="zh-CN" altLang="en-US" sz="2400" b="1" i="1" u="none" baseline="0" dirty="0">
                <a:solidFill>
                  <a:schemeClr val="tx1"/>
                </a:solidFill>
                <a:latin typeface="黑体" panose="02010609060101010101" pitchFamily="2" charset="-122"/>
                <a:ea typeface="黑体" panose="02010609060101010101" pitchFamily="2" charset="-122"/>
              </a:rPr>
              <a:t>”</a:t>
            </a:r>
            <a:endParaRPr lang="en-US" altLang="x-none" sz="2400" b="1" i="1" u="none" baseline="0" dirty="0">
              <a:solidFill>
                <a:schemeClr val="tx1"/>
              </a:solidFill>
              <a:latin typeface="黑体" panose="02010609060101010101" pitchFamily="2" charset="-122"/>
              <a:ea typeface="黑体" panose="02010609060101010101" pitchFamily="2" charset="-122"/>
            </a:endParaRPr>
          </a:p>
          <a:p>
            <a:pPr marL="742950" lvl="1" indent="-285750" algn="l" eaLnBrk="1" fontAlgn="base" latinLnBrk="0" hangingPunct="1">
              <a:lnSpc>
                <a:spcPct val="110000"/>
              </a:lnSpc>
              <a:spcBef>
                <a:spcPct val="10000"/>
              </a:spcBef>
              <a:spcAft>
                <a:spcPct val="10000"/>
              </a:spcAft>
              <a:buClr>
                <a:schemeClr val="accent2"/>
              </a:buClr>
              <a:buSzPct val="85000"/>
              <a:buFont typeface="Wingdings" panose="05000000000000000000" pitchFamily="2" charset="2"/>
              <a:buChar char=""/>
            </a:pPr>
            <a:r>
              <a:rPr lang="zh-CN" altLang="en-US" sz="2400" b="1" i="1" u="none" baseline="0" dirty="0">
                <a:solidFill>
                  <a:schemeClr val="tx1"/>
                </a:solidFill>
                <a:latin typeface="黑体" panose="02010609060101010101" pitchFamily="2" charset="-122"/>
                <a:ea typeface="黑体" panose="02010609060101010101" pitchFamily="2" charset="-122"/>
              </a:rPr>
              <a:t>有权限，则显示“确定”或“取消”按钮</a:t>
            </a:r>
            <a:endParaRPr lang="en-US" altLang="x-none" sz="2400" b="1" i="1" u="none" baseline="0" dirty="0">
              <a:solidFill>
                <a:schemeClr val="tx1"/>
              </a:solidFill>
              <a:latin typeface="黑体" panose="02010609060101010101" pitchFamily="2" charset="-122"/>
              <a:ea typeface="黑体" panose="02010609060101010101" pitchFamily="2" charset="-122"/>
            </a:endParaRPr>
          </a:p>
          <a:p>
            <a:pPr marL="1143000" lvl="2" indent="-228600" algn="l" eaLnBrk="1" fontAlgn="base" latinLnBrk="0" hangingPunct="1">
              <a:lnSpc>
                <a:spcPct val="110000"/>
              </a:lnSpc>
              <a:spcBef>
                <a:spcPct val="10000"/>
              </a:spcBef>
              <a:spcAft>
                <a:spcPct val="10000"/>
              </a:spcAft>
              <a:buClr>
                <a:schemeClr val="hlink"/>
              </a:buClr>
              <a:buSzPct val="80000"/>
              <a:buFont typeface="Wingdings" panose="05000000000000000000" pitchFamily="2" charset="2"/>
              <a:buChar char="v"/>
            </a:pPr>
            <a:r>
              <a:rPr lang="zh-CN" altLang="en-US" sz="2200" b="1" i="1" u="none" baseline="0" dirty="0">
                <a:solidFill>
                  <a:schemeClr val="tx1"/>
                </a:solidFill>
                <a:latin typeface="黑体" panose="02010609060101010101" pitchFamily="2" charset="-122"/>
                <a:ea typeface="黑体" panose="02010609060101010101" pitchFamily="2" charset="-122"/>
              </a:rPr>
              <a:t>成功删除记录，提示：“删除成功”</a:t>
            </a:r>
            <a:endParaRPr lang="en-US" altLang="x-none" sz="2200" b="1" i="1" u="none" baseline="0" dirty="0">
              <a:solidFill>
                <a:schemeClr val="tx1"/>
              </a:solidFill>
              <a:latin typeface="黑体" panose="02010609060101010101" pitchFamily="2" charset="-122"/>
              <a:ea typeface="黑体" panose="02010609060101010101" pitchFamily="2" charset="-122"/>
            </a:endParaRPr>
          </a:p>
          <a:p>
            <a:pPr marL="1143000" lvl="2" indent="-228600" algn="l" eaLnBrk="1" fontAlgn="base" latinLnBrk="0" hangingPunct="1">
              <a:lnSpc>
                <a:spcPct val="110000"/>
              </a:lnSpc>
              <a:spcBef>
                <a:spcPct val="10000"/>
              </a:spcBef>
              <a:spcAft>
                <a:spcPct val="10000"/>
              </a:spcAft>
              <a:buClr>
                <a:schemeClr val="hlink"/>
              </a:buClr>
              <a:buSzPct val="80000"/>
              <a:buFont typeface="Wingdings" panose="05000000000000000000" pitchFamily="2" charset="2"/>
              <a:buChar char="v"/>
            </a:pPr>
            <a:r>
              <a:rPr lang="zh-CN" altLang="en-US" sz="2200" b="1" i="1" u="none" baseline="0" dirty="0">
                <a:solidFill>
                  <a:schemeClr val="tx1"/>
                </a:solidFill>
                <a:latin typeface="黑体" panose="02010609060101010101" pitchFamily="2" charset="-122"/>
                <a:ea typeface="黑体" panose="02010609060101010101" pitchFamily="2" charset="-122"/>
              </a:rPr>
              <a:t>取消删除，记录不被删除</a:t>
            </a:r>
            <a:endParaRPr lang="en-US" altLang="x-none" sz="2200" b="1" i="1" u="none" baseline="0" dirty="0">
              <a:solidFill>
                <a:schemeClr val="tx1"/>
              </a:solidFill>
              <a:latin typeface="黑体" panose="02010609060101010101" pitchFamily="2" charset="-122"/>
              <a:ea typeface="黑体" panose="02010609060101010101" pitchFamily="2" charset="-122"/>
            </a:endParaRPr>
          </a:p>
          <a:p>
            <a:pPr marL="742950" lvl="1" indent="-285750" algn="l" eaLnBrk="1" fontAlgn="base" latinLnBrk="0" hangingPunct="1">
              <a:lnSpc>
                <a:spcPct val="110000"/>
              </a:lnSpc>
              <a:spcBef>
                <a:spcPct val="10000"/>
              </a:spcBef>
              <a:spcAft>
                <a:spcPct val="10000"/>
              </a:spcAft>
              <a:buClr>
                <a:schemeClr val="accent2"/>
              </a:buClr>
              <a:buSzPct val="85000"/>
              <a:buFont typeface="Wingdings" panose="05000000000000000000" pitchFamily="2" charset="2"/>
              <a:buChar char=""/>
            </a:pPr>
            <a:r>
              <a:rPr lang="zh-CN" altLang="en-US" sz="2400" b="1" i="1" u="none" baseline="0" dirty="0">
                <a:solidFill>
                  <a:srgbClr val="FF0000"/>
                </a:solidFill>
                <a:latin typeface="黑体" panose="02010609060101010101" pitchFamily="2" charset="-122"/>
                <a:ea typeface="黑体" panose="02010609060101010101" pitchFamily="2" charset="-122"/>
              </a:rPr>
              <a:t>有依赖关联信息，系统将提示“该记录下有</a:t>
            </a:r>
            <a:r>
              <a:rPr lang="en-US" altLang="x-none" sz="2400" b="1" i="1" u="none" baseline="0" dirty="0">
                <a:solidFill>
                  <a:srgbClr val="FF0000"/>
                </a:solidFill>
                <a:latin typeface="Times New Roman" panose="02020603050405020304" pitchFamily="2" charset="0"/>
                <a:ea typeface="黑体" panose="02010609060101010101" pitchFamily="2" charset="-122"/>
              </a:rPr>
              <a:t>……</a:t>
            </a:r>
            <a:r>
              <a:rPr lang="zh-CN" altLang="en-US" sz="2400" b="1" i="1" u="none" baseline="0" dirty="0">
                <a:solidFill>
                  <a:srgbClr val="FF0000"/>
                </a:solidFill>
                <a:latin typeface="黑体" panose="02010609060101010101" pitchFamily="2" charset="-122"/>
                <a:ea typeface="黑体" panose="02010609060101010101" pitchFamily="2" charset="-122"/>
              </a:rPr>
              <a:t>，您是否确定删除”</a:t>
            </a:r>
            <a:endParaRPr lang="en-US" altLang="x-none" sz="2400" b="1" i="1" u="none" baseline="0" dirty="0">
              <a:solidFill>
                <a:srgbClr val="FF0000"/>
              </a:solidFill>
              <a:latin typeface="黑体" panose="02010609060101010101" pitchFamily="2" charset="-122"/>
              <a:ea typeface="黑体" panose="0201060906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矩形 114689"/>
          <p:cNvSpPr>
            <a:spLocks noRot="1"/>
          </p:cNvSpPr>
          <p:nvPr/>
        </p:nvSpPr>
        <p:spPr>
          <a:xfrm>
            <a:off x="250825" y="188913"/>
            <a:ext cx="8540750" cy="1143000"/>
          </a:xfrm>
          <a:prstGeom prst="rect">
            <a:avLst/>
          </a:prstGeom>
          <a:noFill/>
          <a:ln w="9525">
            <a:noFill/>
          </a:ln>
        </p:spPr>
        <p:txBody>
          <a:bodyPr anchor="ctr"/>
          <a:p>
            <a:r>
              <a:rPr lang="zh-CN" altLang="en-US" sz="4400" b="1" dirty="0">
                <a:solidFill>
                  <a:schemeClr val="tx2"/>
                </a:solidFill>
                <a:latin typeface="Arial" panose="020B0604020202020204" pitchFamily="34" charset="0"/>
                <a:ea typeface="楷体_GB2312" pitchFamily="1" charset="-122"/>
              </a:rPr>
              <a:t>2.6 其他黑盒测试方法</a:t>
            </a:r>
            <a:endParaRPr lang="zh-CN" altLang="en-US" sz="4400" b="1" dirty="0">
              <a:solidFill>
                <a:schemeClr val="tx2"/>
              </a:solidFill>
              <a:latin typeface="Arial" panose="020B0604020202020204" pitchFamily="34" charset="0"/>
              <a:ea typeface="楷体_GB2312" pitchFamily="1" charset="-122"/>
            </a:endParaRPr>
          </a:p>
        </p:txBody>
      </p:sp>
      <p:sp>
        <p:nvSpPr>
          <p:cNvPr id="72706" name="矩形 114690"/>
          <p:cNvSpPr>
            <a:spLocks noRot="1"/>
          </p:cNvSpPr>
          <p:nvPr/>
        </p:nvSpPr>
        <p:spPr>
          <a:xfrm>
            <a:off x="323850" y="1054100"/>
            <a:ext cx="8281988" cy="5400675"/>
          </a:xfrm>
          <a:prstGeom prst="rect">
            <a:avLst/>
          </a:prstGeom>
          <a:noFill/>
          <a:ln w="9525">
            <a:noFill/>
          </a:ln>
        </p:spPr>
        <p:txBody>
          <a:bodyPr anchor="t"/>
          <a:p>
            <a:pPr marL="609600" indent="-609600">
              <a:lnSpc>
                <a:spcPct val="110000"/>
              </a:lnSpc>
              <a:spcBef>
                <a:spcPct val="5000"/>
              </a:spcBef>
              <a:spcAft>
                <a:spcPct val="5000"/>
              </a:spcAft>
              <a:buClr>
                <a:schemeClr val="hlink"/>
              </a:buClr>
              <a:buSzPct val="70000"/>
              <a:buFont typeface="Wingdings" panose="05000000000000000000" pitchFamily="2" charset="2"/>
              <a:buNone/>
            </a:pPr>
            <a:r>
              <a:rPr lang="zh-CN" altLang="en-US" sz="4000" b="1" dirty="0">
                <a:solidFill>
                  <a:srgbClr val="FF3300"/>
                </a:solidFill>
                <a:latin typeface="Arial" panose="020B0604020202020204" pitchFamily="34" charset="0"/>
                <a:ea typeface="华文行楷" panose="02010800040101010101" pitchFamily="2" charset="-122"/>
              </a:rPr>
              <a:t>3. 错误推测法</a:t>
            </a:r>
            <a:endParaRPr lang="zh-CN" altLang="en-US" sz="3200" b="1" dirty="0">
              <a:latin typeface="Arial" panose="020B0604020202020204" pitchFamily="34" charset="0"/>
              <a:ea typeface="楷体_GB2312" pitchFamily="1" charset="-122"/>
            </a:endParaRPr>
          </a:p>
        </p:txBody>
      </p:sp>
      <p:sp>
        <p:nvSpPr>
          <p:cNvPr id="72707" name="内容占位符 2"/>
          <p:cNvSpPr>
            <a:spLocks noGrp="1"/>
          </p:cNvSpPr>
          <p:nvPr/>
        </p:nvSpPr>
        <p:spPr>
          <a:xfrm>
            <a:off x="574675" y="1792288"/>
            <a:ext cx="8464550" cy="4878387"/>
          </a:xfrm>
          <a:prstGeom prst="rect">
            <a:avLst/>
          </a:prstGeom>
          <a:noFill/>
          <a:ln w="9525">
            <a:noFill/>
          </a:ln>
        </p:spPr>
        <p:txBody>
          <a:bodyPr wrap="square" anchor="t"/>
          <a:p>
            <a:pPr marL="342900" indent="-342900">
              <a:lnSpc>
                <a:spcPct val="110000"/>
              </a:lnSpc>
              <a:spcBef>
                <a:spcPct val="10000"/>
              </a:spcBef>
              <a:spcAft>
                <a:spcPct val="10000"/>
              </a:spcAft>
              <a:buClr>
                <a:schemeClr val="hlink"/>
              </a:buClr>
              <a:buFont typeface="Wingdings" panose="05000000000000000000" pitchFamily="2" charset="2"/>
              <a:buAutoNum type="circleNumDbPlain" startAt="14"/>
            </a:pPr>
            <a:r>
              <a:rPr lang="zh-CN" altLang="en-US" sz="3200" b="1" dirty="0">
                <a:solidFill>
                  <a:schemeClr val="hlink"/>
                </a:solidFill>
                <a:latin typeface="黑体" panose="02010609060101010101" pitchFamily="2" charset="-122"/>
                <a:ea typeface="华文新魏" panose="02010800040101010101" pitchFamily="2" charset="-122"/>
                <a:sym typeface="Arial" panose="020B0604020202020204" pitchFamily="34" charset="0"/>
              </a:rPr>
              <a:t>删除功能</a:t>
            </a:r>
            <a:endParaRPr lang="zh-CN" altLang="en-US" sz="3200" b="1" dirty="0">
              <a:solidFill>
                <a:schemeClr val="hlink"/>
              </a:solidFill>
              <a:latin typeface="黑体" panose="02010609060101010101" pitchFamily="2" charset="-122"/>
              <a:ea typeface="华文新魏" panose="02010800040101010101" pitchFamily="2" charset="-122"/>
              <a:sym typeface="Arial" panose="020B0604020202020204" pitchFamily="34" charset="0"/>
            </a:endParaRPr>
          </a:p>
          <a:p>
            <a:pPr marL="342900" indent="-342900">
              <a:lnSpc>
                <a:spcPct val="110000"/>
              </a:lnSpc>
              <a:spcBef>
                <a:spcPct val="10000"/>
              </a:spcBef>
              <a:spcAft>
                <a:spcPct val="10000"/>
              </a:spcAft>
              <a:buClr>
                <a:schemeClr val="hlink"/>
              </a:buClr>
              <a:buSzPct val="70000"/>
              <a:buFont typeface="Wingdings" panose="05000000000000000000" pitchFamily="2" charset="2"/>
              <a:buChar char="v"/>
            </a:pPr>
            <a:r>
              <a:rPr lang="zh-CN" altLang="en-US" sz="2600" b="1" dirty="0">
                <a:latin typeface="黑体" panose="02010609060101010101" pitchFamily="2" charset="-122"/>
                <a:ea typeface="黑体" panose="02010609060101010101" pitchFamily="2" charset="-122"/>
              </a:rPr>
              <a:t>删除结果检查</a:t>
            </a:r>
            <a:endParaRPr lang="zh-CN" altLang="en-US" sz="2600" b="1" dirty="0">
              <a:latin typeface="黑体" panose="02010609060101010101" pitchFamily="2" charset="-122"/>
              <a:ea typeface="黑体" panose="02010609060101010101" pitchFamily="2" charset="-122"/>
            </a:endParaRPr>
          </a:p>
          <a:p>
            <a:pPr marL="742950" lvl="1" indent="-285750" algn="l" eaLnBrk="1" fontAlgn="base" latinLnBrk="0" hangingPunct="1">
              <a:lnSpc>
                <a:spcPct val="110000"/>
              </a:lnSpc>
              <a:spcBef>
                <a:spcPct val="10000"/>
              </a:spcBef>
              <a:spcAft>
                <a:spcPct val="10000"/>
              </a:spcAft>
              <a:buClr>
                <a:schemeClr val="accent2"/>
              </a:buClr>
              <a:buSzPct val="85000"/>
              <a:buFont typeface="Wingdings" panose="05000000000000000000" pitchFamily="2" charset="2"/>
              <a:buChar char=""/>
            </a:pPr>
            <a:r>
              <a:rPr lang="zh-CN" altLang="en-US" sz="2400" b="1" i="1" u="none" baseline="0" dirty="0">
                <a:solidFill>
                  <a:srgbClr val="FF0000"/>
                </a:solidFill>
                <a:latin typeface="黑体" panose="02010609060101010101" pitchFamily="2" charset="-122"/>
                <a:ea typeface="黑体" panose="02010609060101010101" pitchFamily="2" charset="-122"/>
              </a:rPr>
              <a:t>删除成功，记录不再显示，验证列表自动刷新</a:t>
            </a:r>
            <a:endParaRPr lang="en-US" altLang="x-none" sz="2400" b="1" i="1" u="none" baseline="0" dirty="0">
              <a:solidFill>
                <a:srgbClr val="FF0000"/>
              </a:solidFill>
              <a:latin typeface="黑体" panose="02010609060101010101" pitchFamily="2" charset="-122"/>
              <a:ea typeface="黑体" panose="02010609060101010101" pitchFamily="2" charset="-122"/>
            </a:endParaRPr>
          </a:p>
          <a:p>
            <a:pPr marL="742950" lvl="1" indent="-285750" algn="l" eaLnBrk="1" fontAlgn="base" latinLnBrk="0" hangingPunct="1">
              <a:lnSpc>
                <a:spcPct val="110000"/>
              </a:lnSpc>
              <a:spcBef>
                <a:spcPct val="10000"/>
              </a:spcBef>
              <a:spcAft>
                <a:spcPct val="10000"/>
              </a:spcAft>
              <a:buClr>
                <a:schemeClr val="accent2"/>
              </a:buClr>
              <a:buSzPct val="85000"/>
              <a:buFont typeface="Wingdings" panose="05000000000000000000" pitchFamily="2" charset="2"/>
              <a:buChar char=""/>
            </a:pPr>
            <a:r>
              <a:rPr lang="zh-CN" altLang="en-US" sz="2400" b="1" i="1" u="none" baseline="0" dirty="0">
                <a:solidFill>
                  <a:srgbClr val="FF0000"/>
                </a:solidFill>
                <a:latin typeface="黑体" panose="02010609060101010101" pitchFamily="2" charset="-122"/>
                <a:ea typeface="黑体" panose="02010609060101010101" pitchFamily="2" charset="-122"/>
              </a:rPr>
              <a:t>其他关联模块中不存在该记录</a:t>
            </a:r>
            <a:endParaRPr lang="en-US" altLang="x-none" sz="2400" b="1" i="1" u="none" baseline="0" dirty="0">
              <a:solidFill>
                <a:srgbClr val="FF0000"/>
              </a:solidFill>
              <a:latin typeface="黑体" panose="02010609060101010101" pitchFamily="2" charset="-122"/>
              <a:ea typeface="黑体" panose="02010609060101010101" pitchFamily="2" charset="-122"/>
            </a:endParaRPr>
          </a:p>
          <a:p>
            <a:pPr marL="742950" lvl="1" indent="-285750" algn="l" eaLnBrk="1" fontAlgn="base" latinLnBrk="0" hangingPunct="1">
              <a:lnSpc>
                <a:spcPct val="110000"/>
              </a:lnSpc>
              <a:spcBef>
                <a:spcPct val="10000"/>
              </a:spcBef>
              <a:spcAft>
                <a:spcPct val="10000"/>
              </a:spcAft>
              <a:buClr>
                <a:schemeClr val="accent2"/>
              </a:buClr>
              <a:buSzPct val="85000"/>
              <a:buFont typeface="Wingdings" panose="05000000000000000000" pitchFamily="2" charset="2"/>
              <a:buChar char=""/>
            </a:pPr>
            <a:r>
              <a:rPr lang="zh-CN" altLang="en-US" sz="2400" b="1" i="1" u="none" baseline="0" dirty="0">
                <a:solidFill>
                  <a:srgbClr val="FF0000"/>
                </a:solidFill>
                <a:latin typeface="黑体" panose="02010609060101010101" pitchFamily="2" charset="-122"/>
                <a:ea typeface="黑体" panose="02010609060101010101" pitchFamily="2" charset="-122"/>
              </a:rPr>
              <a:t>有依赖关联信息的将一并删除（除非特殊设计）</a:t>
            </a:r>
            <a:endParaRPr lang="en-US" altLang="x-none" sz="2400" b="1" i="1" u="none" baseline="0" dirty="0">
              <a:solidFill>
                <a:srgbClr val="FF0000"/>
              </a:solidFill>
              <a:latin typeface="黑体" panose="02010609060101010101" pitchFamily="2" charset="-122"/>
              <a:ea typeface="黑体" panose="02010609060101010101" pitchFamily="2" charset="-122"/>
            </a:endParaRPr>
          </a:p>
          <a:p>
            <a:pPr marL="342900" indent="-342900">
              <a:lnSpc>
                <a:spcPct val="110000"/>
              </a:lnSpc>
              <a:spcBef>
                <a:spcPct val="10000"/>
              </a:spcBef>
              <a:spcAft>
                <a:spcPct val="10000"/>
              </a:spcAft>
              <a:buClr>
                <a:schemeClr val="hlink"/>
              </a:buClr>
              <a:buSzPct val="70000"/>
              <a:buFont typeface="Wingdings" panose="05000000000000000000" pitchFamily="2" charset="2"/>
              <a:buChar char="v"/>
            </a:pPr>
            <a:r>
              <a:rPr lang="zh-CN" altLang="en-US" sz="2400" b="1" dirty="0">
                <a:solidFill>
                  <a:srgbClr val="FF0000"/>
                </a:solidFill>
                <a:latin typeface="黑体" panose="02010609060101010101" pitchFamily="2" charset="-122"/>
                <a:ea typeface="黑体" panose="02010609060101010101" pitchFamily="2" charset="-122"/>
              </a:rPr>
              <a:t>删除成功后，再次添加相同记录，应可成功添加</a:t>
            </a:r>
            <a:endParaRPr lang="zh-CN" altLang="en-US" sz="2400" b="1" dirty="0">
              <a:solidFill>
                <a:srgbClr val="FF0000"/>
              </a:solidFill>
              <a:latin typeface="黑体" panose="02010609060101010101" pitchFamily="2" charset="-122"/>
              <a:ea typeface="黑体" panose="0201060906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矩形 115713"/>
          <p:cNvSpPr>
            <a:spLocks noRot="1"/>
          </p:cNvSpPr>
          <p:nvPr/>
        </p:nvSpPr>
        <p:spPr>
          <a:xfrm>
            <a:off x="250825" y="188913"/>
            <a:ext cx="8540750" cy="1143000"/>
          </a:xfrm>
          <a:prstGeom prst="rect">
            <a:avLst/>
          </a:prstGeom>
          <a:noFill/>
          <a:ln w="9525">
            <a:noFill/>
          </a:ln>
        </p:spPr>
        <p:txBody>
          <a:bodyPr anchor="ctr"/>
          <a:p>
            <a:r>
              <a:rPr lang="zh-CN" altLang="en-US" sz="4400" b="1" dirty="0">
                <a:solidFill>
                  <a:schemeClr val="tx2"/>
                </a:solidFill>
                <a:latin typeface="Arial" panose="020B0604020202020204" pitchFamily="34" charset="0"/>
                <a:ea typeface="楷体_GB2312" pitchFamily="1" charset="-122"/>
              </a:rPr>
              <a:t>2.6 其他黑盒测试方法</a:t>
            </a:r>
            <a:endParaRPr lang="zh-CN" altLang="en-US" sz="4400" b="1" dirty="0">
              <a:solidFill>
                <a:schemeClr val="tx2"/>
              </a:solidFill>
              <a:latin typeface="Arial" panose="020B0604020202020204" pitchFamily="34" charset="0"/>
              <a:ea typeface="楷体_GB2312" pitchFamily="1" charset="-122"/>
            </a:endParaRPr>
          </a:p>
        </p:txBody>
      </p:sp>
      <p:sp>
        <p:nvSpPr>
          <p:cNvPr id="73730" name="矩形 115714"/>
          <p:cNvSpPr>
            <a:spLocks noRot="1"/>
          </p:cNvSpPr>
          <p:nvPr/>
        </p:nvSpPr>
        <p:spPr>
          <a:xfrm>
            <a:off x="323850" y="1054100"/>
            <a:ext cx="8281988" cy="5400675"/>
          </a:xfrm>
          <a:prstGeom prst="rect">
            <a:avLst/>
          </a:prstGeom>
          <a:noFill/>
          <a:ln w="9525">
            <a:noFill/>
          </a:ln>
        </p:spPr>
        <p:txBody>
          <a:bodyPr anchor="t"/>
          <a:p>
            <a:pPr marL="609600" indent="-609600">
              <a:lnSpc>
                <a:spcPct val="110000"/>
              </a:lnSpc>
              <a:spcBef>
                <a:spcPct val="5000"/>
              </a:spcBef>
              <a:spcAft>
                <a:spcPct val="5000"/>
              </a:spcAft>
              <a:buClr>
                <a:schemeClr val="hlink"/>
              </a:buClr>
              <a:buSzPct val="70000"/>
              <a:buFont typeface="Wingdings" panose="05000000000000000000" pitchFamily="2" charset="2"/>
              <a:buNone/>
            </a:pPr>
            <a:r>
              <a:rPr lang="zh-CN" altLang="en-US" sz="4000" b="1" dirty="0">
                <a:solidFill>
                  <a:srgbClr val="FF3300"/>
                </a:solidFill>
                <a:latin typeface="Arial" panose="020B0604020202020204" pitchFamily="34" charset="0"/>
                <a:ea typeface="华文行楷" panose="02010800040101010101" pitchFamily="2" charset="-122"/>
              </a:rPr>
              <a:t>3. 错误推测法</a:t>
            </a:r>
            <a:endParaRPr lang="zh-CN" altLang="en-US" sz="3200" b="1" dirty="0">
              <a:latin typeface="Arial" panose="020B0604020202020204" pitchFamily="34" charset="0"/>
              <a:ea typeface="楷体_GB2312" pitchFamily="1" charset="-122"/>
            </a:endParaRPr>
          </a:p>
        </p:txBody>
      </p:sp>
      <p:sp>
        <p:nvSpPr>
          <p:cNvPr id="73731" name="内容占位符 2"/>
          <p:cNvSpPr>
            <a:spLocks noGrp="1"/>
          </p:cNvSpPr>
          <p:nvPr/>
        </p:nvSpPr>
        <p:spPr>
          <a:xfrm>
            <a:off x="574675" y="1792288"/>
            <a:ext cx="8464550" cy="4878387"/>
          </a:xfrm>
          <a:prstGeom prst="rect">
            <a:avLst/>
          </a:prstGeom>
          <a:noFill/>
          <a:ln w="9525">
            <a:noFill/>
          </a:ln>
        </p:spPr>
        <p:txBody>
          <a:bodyPr wrap="square" anchor="t"/>
          <a:p>
            <a:pPr marL="342900" indent="-342900">
              <a:lnSpc>
                <a:spcPct val="110000"/>
              </a:lnSpc>
              <a:spcBef>
                <a:spcPct val="10000"/>
              </a:spcBef>
              <a:spcAft>
                <a:spcPct val="10000"/>
              </a:spcAft>
              <a:buClr>
                <a:schemeClr val="hlink"/>
              </a:buClr>
              <a:buFont typeface="Wingdings" panose="05000000000000000000" pitchFamily="2" charset="2"/>
              <a:buAutoNum type="circleNumDbPlain" startAt="15"/>
            </a:pPr>
            <a:r>
              <a:rPr lang="zh-CN" altLang="en-US" sz="3200" b="1" dirty="0">
                <a:solidFill>
                  <a:schemeClr val="hlink"/>
                </a:solidFill>
                <a:latin typeface="黑体" panose="02010609060101010101" pitchFamily="2" charset="-122"/>
                <a:ea typeface="华文新魏" panose="02010800040101010101" pitchFamily="2" charset="-122"/>
                <a:sym typeface="Arial" panose="020B0604020202020204" pitchFamily="34" charset="0"/>
              </a:rPr>
              <a:t>导入/导出/打印问题</a:t>
            </a:r>
            <a:endParaRPr lang="zh-CN" altLang="en-US" sz="3200" b="1" dirty="0">
              <a:solidFill>
                <a:schemeClr val="hlink"/>
              </a:solidFill>
              <a:latin typeface="黑体" panose="02010609060101010101" pitchFamily="2" charset="-122"/>
              <a:ea typeface="华文新魏" panose="02010800040101010101" pitchFamily="2" charset="-122"/>
              <a:sym typeface="Arial" panose="020B0604020202020204" pitchFamily="34" charset="0"/>
            </a:endParaRPr>
          </a:p>
          <a:p>
            <a:pPr marL="342900" indent="-342900">
              <a:lnSpc>
                <a:spcPct val="110000"/>
              </a:lnSpc>
              <a:spcBef>
                <a:spcPct val="10000"/>
              </a:spcBef>
              <a:spcAft>
                <a:spcPct val="10000"/>
              </a:spcAft>
              <a:buClr>
                <a:schemeClr val="hlink"/>
              </a:buClr>
              <a:buSzPct val="70000"/>
              <a:buFont typeface="Wingdings" panose="05000000000000000000" pitchFamily="2" charset="2"/>
              <a:buChar char="v"/>
            </a:pPr>
            <a:r>
              <a:rPr lang="zh-CN" altLang="en-US" sz="2600" b="1" dirty="0">
                <a:latin typeface="黑体" panose="02010609060101010101" pitchFamily="2" charset="-122"/>
                <a:ea typeface="黑体" panose="02010609060101010101" pitchFamily="2" charset="-122"/>
                <a:sym typeface="Arial" panose="020B0604020202020204" pitchFamily="34" charset="0"/>
              </a:rPr>
              <a:t>导入（类似新增功能）</a:t>
            </a:r>
            <a:endParaRPr lang="zh-CN" altLang="en-US" sz="2600" b="1" dirty="0">
              <a:latin typeface="黑体" panose="02010609060101010101" pitchFamily="2" charset="-122"/>
              <a:ea typeface="黑体" panose="02010609060101010101" pitchFamily="2" charset="-122"/>
              <a:sym typeface="Arial" panose="020B0604020202020204" pitchFamily="34" charset="0"/>
            </a:endParaRPr>
          </a:p>
          <a:p>
            <a:pPr marL="742950" lvl="1" indent="-285750" algn="l" eaLnBrk="1" fontAlgn="base" latinLnBrk="0" hangingPunct="1">
              <a:lnSpc>
                <a:spcPct val="110000"/>
              </a:lnSpc>
              <a:spcBef>
                <a:spcPct val="10000"/>
              </a:spcBef>
              <a:spcAft>
                <a:spcPct val="10000"/>
              </a:spcAft>
              <a:buClr>
                <a:schemeClr val="accent2"/>
              </a:buClr>
              <a:buSzPct val="85000"/>
              <a:buFont typeface="Wingdings" panose="05000000000000000000" pitchFamily="2" charset="2"/>
              <a:buChar char=""/>
            </a:pPr>
            <a:r>
              <a:rPr lang="zh-CN" altLang="en-US" sz="2400" b="1" i="1" u="none" baseline="0" dirty="0">
                <a:solidFill>
                  <a:schemeClr val="tx1"/>
                </a:solidFill>
                <a:latin typeface="黑体" panose="02010609060101010101" pitchFamily="2" charset="-122"/>
                <a:ea typeface="黑体" panose="02010609060101010101" pitchFamily="2" charset="-122"/>
              </a:rPr>
              <a:t>无权限提示：“您没有操作权限</a:t>
            </a:r>
            <a:r>
              <a:rPr lang="en-US" altLang="x-none" sz="2400" b="1" i="1" u="none" baseline="0" dirty="0">
                <a:solidFill>
                  <a:schemeClr val="tx1"/>
                </a:solidFill>
                <a:latin typeface="Times New Roman" panose="02020603050405020304" pitchFamily="2" charset="0"/>
                <a:ea typeface="黑体" panose="02010609060101010101" pitchFamily="2" charset="-122"/>
              </a:rPr>
              <a:t>……</a:t>
            </a:r>
            <a:r>
              <a:rPr lang="zh-CN" altLang="en-US" sz="2400" b="1" i="1" u="none" baseline="0" dirty="0">
                <a:solidFill>
                  <a:schemeClr val="tx1"/>
                </a:solidFill>
                <a:latin typeface="黑体" panose="02010609060101010101" pitchFamily="2" charset="-122"/>
                <a:ea typeface="黑体" panose="02010609060101010101" pitchFamily="2" charset="-122"/>
              </a:rPr>
              <a:t>”</a:t>
            </a:r>
            <a:endParaRPr lang="en-US" altLang="x-none" sz="2400" b="1" i="1" u="none" baseline="0" dirty="0">
              <a:solidFill>
                <a:schemeClr val="tx1"/>
              </a:solidFill>
              <a:latin typeface="黑体" panose="02010609060101010101" pitchFamily="2" charset="-122"/>
              <a:ea typeface="黑体" panose="02010609060101010101" pitchFamily="2" charset="-122"/>
            </a:endParaRPr>
          </a:p>
          <a:p>
            <a:pPr marL="742950" lvl="1" indent="-285750" algn="l" eaLnBrk="1" fontAlgn="base" latinLnBrk="0" hangingPunct="1">
              <a:lnSpc>
                <a:spcPct val="110000"/>
              </a:lnSpc>
              <a:spcBef>
                <a:spcPct val="10000"/>
              </a:spcBef>
              <a:spcAft>
                <a:spcPct val="10000"/>
              </a:spcAft>
              <a:buClr>
                <a:schemeClr val="accent2"/>
              </a:buClr>
              <a:buSzPct val="85000"/>
              <a:buFont typeface="Wingdings" panose="05000000000000000000" pitchFamily="2" charset="2"/>
              <a:buChar char=""/>
            </a:pPr>
            <a:r>
              <a:rPr lang="zh-CN" altLang="en-US" sz="2400" b="1" i="1" u="none" baseline="0" dirty="0">
                <a:solidFill>
                  <a:schemeClr val="tx1"/>
                </a:solidFill>
                <a:latin typeface="黑体" panose="02010609060101010101" pitchFamily="2" charset="-122"/>
                <a:ea typeface="黑体" panose="02010609060101010101" pitchFamily="2" charset="-122"/>
                <a:sym typeface="Arial" panose="020B0604020202020204" pitchFamily="34" charset="0"/>
              </a:rPr>
              <a:t>模板内容是否与系统一致</a:t>
            </a:r>
            <a:endParaRPr lang="en-US" altLang="x-none" sz="2400" b="1" i="1" u="none" baseline="0" dirty="0">
              <a:solidFill>
                <a:schemeClr val="tx1"/>
              </a:solidFill>
              <a:latin typeface="黑体" panose="02010609060101010101" pitchFamily="2" charset="-122"/>
              <a:ea typeface="黑体" panose="02010609060101010101" pitchFamily="2" charset="-122"/>
              <a:sym typeface="Arial" panose="020B0604020202020204" pitchFamily="34" charset="0"/>
            </a:endParaRPr>
          </a:p>
          <a:p>
            <a:pPr marL="742950" lvl="1" indent="-285750" algn="l" eaLnBrk="1" fontAlgn="base" latinLnBrk="0" hangingPunct="1">
              <a:lnSpc>
                <a:spcPct val="110000"/>
              </a:lnSpc>
              <a:spcBef>
                <a:spcPct val="10000"/>
              </a:spcBef>
              <a:spcAft>
                <a:spcPct val="10000"/>
              </a:spcAft>
              <a:buClr>
                <a:schemeClr val="accent2"/>
              </a:buClr>
              <a:buSzPct val="85000"/>
              <a:buFont typeface="Wingdings" panose="05000000000000000000" pitchFamily="2" charset="2"/>
              <a:buChar char=""/>
            </a:pPr>
            <a:r>
              <a:rPr lang="zh-CN" altLang="en-US" sz="2400" b="1" i="1" u="none" baseline="0" dirty="0">
                <a:solidFill>
                  <a:schemeClr val="tx1"/>
                </a:solidFill>
                <a:latin typeface="黑体" panose="02010609060101010101" pitchFamily="2" charset="-122"/>
                <a:ea typeface="黑体" panose="02010609060101010101" pitchFamily="2" charset="-122"/>
                <a:sym typeface="Arial" panose="020B0604020202020204" pitchFamily="34" charset="0"/>
              </a:rPr>
              <a:t>模板中是否有必填项、字段长度等限制</a:t>
            </a:r>
            <a:endParaRPr lang="en-US" altLang="x-none" sz="2400" b="1" i="1" u="none" baseline="0" dirty="0">
              <a:solidFill>
                <a:schemeClr val="tx1"/>
              </a:solidFill>
              <a:latin typeface="黑体" panose="02010609060101010101" pitchFamily="2" charset="-122"/>
              <a:ea typeface="黑体" panose="02010609060101010101" pitchFamily="2" charset="-122"/>
              <a:sym typeface="Arial" panose="020B0604020202020204" pitchFamily="34" charset="0"/>
            </a:endParaRPr>
          </a:p>
          <a:p>
            <a:pPr marL="742950" lvl="1" indent="-285750" algn="l" eaLnBrk="1" fontAlgn="base" latinLnBrk="0" hangingPunct="1">
              <a:lnSpc>
                <a:spcPct val="110000"/>
              </a:lnSpc>
              <a:spcBef>
                <a:spcPct val="10000"/>
              </a:spcBef>
              <a:spcAft>
                <a:spcPct val="10000"/>
              </a:spcAft>
              <a:buClr>
                <a:schemeClr val="accent2"/>
              </a:buClr>
              <a:buSzPct val="85000"/>
              <a:buFont typeface="Wingdings" panose="05000000000000000000" pitchFamily="2" charset="2"/>
              <a:buChar char=""/>
            </a:pPr>
            <a:r>
              <a:rPr lang="zh-CN" altLang="en-US" sz="2400" b="1" i="1" u="none" baseline="0" dirty="0">
                <a:solidFill>
                  <a:schemeClr val="tx1"/>
                </a:solidFill>
                <a:latin typeface="黑体" panose="02010609060101010101" pitchFamily="2" charset="-122"/>
                <a:ea typeface="黑体" panose="02010609060101010101" pitchFamily="2" charset="-122"/>
                <a:sym typeface="Arial" panose="020B0604020202020204" pitchFamily="34" charset="0"/>
              </a:rPr>
              <a:t>导入时格式不匹配的校验，提示信息是否准确</a:t>
            </a:r>
            <a:endParaRPr lang="en-US" altLang="x-none" sz="2400" b="1" i="1" u="none" baseline="0" dirty="0">
              <a:solidFill>
                <a:schemeClr val="tx1"/>
              </a:solidFill>
              <a:latin typeface="黑体" panose="02010609060101010101" pitchFamily="2" charset="-122"/>
              <a:ea typeface="黑体" panose="02010609060101010101" pitchFamily="2" charset="-122"/>
              <a:sym typeface="Arial" panose="020B0604020202020204" pitchFamily="34" charset="0"/>
            </a:endParaRPr>
          </a:p>
          <a:p>
            <a:pPr marL="742950" lvl="1" indent="-285750" algn="l" eaLnBrk="1" fontAlgn="base" latinLnBrk="0" hangingPunct="1">
              <a:lnSpc>
                <a:spcPct val="110000"/>
              </a:lnSpc>
              <a:spcBef>
                <a:spcPct val="10000"/>
              </a:spcBef>
              <a:spcAft>
                <a:spcPct val="10000"/>
              </a:spcAft>
              <a:buClr>
                <a:schemeClr val="accent2"/>
              </a:buClr>
              <a:buSzPct val="85000"/>
              <a:buFont typeface="Wingdings" panose="05000000000000000000" pitchFamily="2" charset="2"/>
              <a:buChar char=""/>
            </a:pPr>
            <a:r>
              <a:rPr lang="zh-CN" altLang="en-US" sz="2400" b="1" i="1" u="none" baseline="0" dirty="0">
                <a:solidFill>
                  <a:schemeClr val="tx1"/>
                </a:solidFill>
                <a:latin typeface="黑体" panose="02010609060101010101" pitchFamily="2" charset="-122"/>
                <a:ea typeface="黑体" panose="02010609060101010101" pitchFamily="2" charset="-122"/>
                <a:sym typeface="Arial" panose="020B0604020202020204" pitchFamily="34" charset="0"/>
              </a:rPr>
              <a:t>导入两条相同数据是否提示重复导入</a:t>
            </a:r>
            <a:endParaRPr lang="en-US" altLang="x-none" sz="2400" b="1" i="1" u="none" baseline="0" dirty="0">
              <a:solidFill>
                <a:schemeClr val="tx1"/>
              </a:solidFill>
              <a:latin typeface="黑体" panose="02010609060101010101" pitchFamily="2" charset="-122"/>
              <a:ea typeface="黑体" panose="02010609060101010101" pitchFamily="2" charset="-122"/>
              <a:sym typeface="Arial" panose="020B0604020202020204" pitchFamily="34" charset="0"/>
            </a:endParaRPr>
          </a:p>
          <a:p>
            <a:pPr marL="742950" lvl="1" indent="-285750" algn="l" eaLnBrk="1" fontAlgn="base" latinLnBrk="0" hangingPunct="1">
              <a:lnSpc>
                <a:spcPct val="110000"/>
              </a:lnSpc>
              <a:spcBef>
                <a:spcPct val="10000"/>
              </a:spcBef>
              <a:spcAft>
                <a:spcPct val="10000"/>
              </a:spcAft>
              <a:buClr>
                <a:schemeClr val="accent2"/>
              </a:buClr>
              <a:buSzPct val="85000"/>
              <a:buFont typeface="Wingdings" panose="05000000000000000000" pitchFamily="2" charset="2"/>
              <a:buChar char=""/>
            </a:pPr>
            <a:r>
              <a:rPr lang="zh-CN" altLang="en-US" sz="2400" b="1" i="1" u="none" baseline="0" dirty="0">
                <a:solidFill>
                  <a:schemeClr val="tx1"/>
                </a:solidFill>
                <a:latin typeface="黑体" panose="02010609060101010101" pitchFamily="2" charset="-122"/>
                <a:ea typeface="黑体" panose="02010609060101010101" pitchFamily="2" charset="-122"/>
                <a:sym typeface="Arial" panose="020B0604020202020204" pitchFamily="34" charset="0"/>
              </a:rPr>
              <a:t>导入后验证系统中内容是否正确（换行）</a:t>
            </a:r>
            <a:endParaRPr lang="en-US" altLang="x-none" sz="2400" b="1" i="1" u="none" baseline="0" dirty="0">
              <a:solidFill>
                <a:schemeClr val="tx1"/>
              </a:solidFill>
              <a:latin typeface="黑体" panose="02010609060101010101" pitchFamily="2" charset="-122"/>
              <a:ea typeface="黑体" panose="02010609060101010101" pitchFamily="2" charset="-122"/>
              <a:sym typeface="Arial" panose="020B0604020202020204" pitchFamily="34" charset="0"/>
            </a:endParaRPr>
          </a:p>
          <a:p>
            <a:pPr marL="742950" lvl="1" indent="-285750" algn="l" eaLnBrk="1" fontAlgn="base" latinLnBrk="0" hangingPunct="1">
              <a:lnSpc>
                <a:spcPct val="110000"/>
              </a:lnSpc>
              <a:spcBef>
                <a:spcPct val="10000"/>
              </a:spcBef>
              <a:spcAft>
                <a:spcPct val="10000"/>
              </a:spcAft>
              <a:buClr>
                <a:schemeClr val="accent2"/>
              </a:buClr>
              <a:buSzPct val="85000"/>
              <a:buFont typeface="Wingdings" panose="05000000000000000000" pitchFamily="2" charset="2"/>
              <a:buChar char=""/>
            </a:pPr>
            <a:r>
              <a:rPr lang="zh-CN" altLang="en-US" sz="2400" b="1" i="1" u="none" baseline="0" dirty="0">
                <a:solidFill>
                  <a:schemeClr val="tx1"/>
                </a:solidFill>
                <a:latin typeface="黑体" panose="02010609060101010101" pitchFamily="2" charset="-122"/>
                <a:ea typeface="黑体" panose="02010609060101010101" pitchFamily="2" charset="-122"/>
                <a:sym typeface="Arial" panose="020B0604020202020204" pitchFamily="34" charset="0"/>
              </a:rPr>
              <a:t>批量导入时，容量上限的验证、个数的验证</a:t>
            </a:r>
            <a:endParaRPr lang="zh-CN" altLang="en-US" sz="2400" b="1" i="1" u="none" baseline="0" dirty="0">
              <a:solidFill>
                <a:schemeClr val="tx1"/>
              </a:solidFill>
              <a:latin typeface="黑体" panose="02010609060101010101" pitchFamily="2" charset="-122"/>
              <a:ea typeface="黑体" panose="02010609060101010101" pitchFamily="2" charset="-122"/>
              <a:sym typeface="Arial" panose="020B060402020202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矩形 116737"/>
          <p:cNvSpPr>
            <a:spLocks noRot="1"/>
          </p:cNvSpPr>
          <p:nvPr/>
        </p:nvSpPr>
        <p:spPr>
          <a:xfrm>
            <a:off x="250825" y="188913"/>
            <a:ext cx="8540750" cy="1143000"/>
          </a:xfrm>
          <a:prstGeom prst="rect">
            <a:avLst/>
          </a:prstGeom>
          <a:noFill/>
          <a:ln w="9525">
            <a:noFill/>
          </a:ln>
        </p:spPr>
        <p:txBody>
          <a:bodyPr anchor="ctr"/>
          <a:p>
            <a:r>
              <a:rPr lang="zh-CN" altLang="en-US" sz="4400" b="1" dirty="0">
                <a:solidFill>
                  <a:schemeClr val="tx2"/>
                </a:solidFill>
                <a:latin typeface="Arial" panose="020B0604020202020204" pitchFamily="34" charset="0"/>
                <a:ea typeface="楷体_GB2312" pitchFamily="1" charset="-122"/>
              </a:rPr>
              <a:t>2.6 其他黑盒测试方法</a:t>
            </a:r>
            <a:endParaRPr lang="zh-CN" altLang="en-US" sz="4400" b="1" dirty="0">
              <a:solidFill>
                <a:schemeClr val="tx2"/>
              </a:solidFill>
              <a:latin typeface="Arial" panose="020B0604020202020204" pitchFamily="34" charset="0"/>
              <a:ea typeface="楷体_GB2312" pitchFamily="1" charset="-122"/>
            </a:endParaRPr>
          </a:p>
        </p:txBody>
      </p:sp>
      <p:sp>
        <p:nvSpPr>
          <p:cNvPr id="74754" name="矩形 116738"/>
          <p:cNvSpPr>
            <a:spLocks noRot="1"/>
          </p:cNvSpPr>
          <p:nvPr/>
        </p:nvSpPr>
        <p:spPr>
          <a:xfrm>
            <a:off x="323850" y="1054100"/>
            <a:ext cx="8281988" cy="5400675"/>
          </a:xfrm>
          <a:prstGeom prst="rect">
            <a:avLst/>
          </a:prstGeom>
          <a:noFill/>
          <a:ln w="9525">
            <a:noFill/>
          </a:ln>
        </p:spPr>
        <p:txBody>
          <a:bodyPr anchor="t"/>
          <a:p>
            <a:pPr marL="609600" indent="-609600">
              <a:lnSpc>
                <a:spcPct val="110000"/>
              </a:lnSpc>
              <a:spcBef>
                <a:spcPct val="5000"/>
              </a:spcBef>
              <a:spcAft>
                <a:spcPct val="5000"/>
              </a:spcAft>
              <a:buClr>
                <a:schemeClr val="hlink"/>
              </a:buClr>
              <a:buSzPct val="70000"/>
              <a:buFont typeface="Wingdings" panose="05000000000000000000" pitchFamily="2" charset="2"/>
              <a:buNone/>
            </a:pPr>
            <a:r>
              <a:rPr lang="zh-CN" altLang="en-US" sz="4000" b="1" dirty="0">
                <a:solidFill>
                  <a:srgbClr val="FF3300"/>
                </a:solidFill>
                <a:latin typeface="Arial" panose="020B0604020202020204" pitchFamily="34" charset="0"/>
                <a:ea typeface="华文行楷" panose="02010800040101010101" pitchFamily="2" charset="-122"/>
              </a:rPr>
              <a:t>3. 错误推测法</a:t>
            </a:r>
            <a:endParaRPr lang="zh-CN" altLang="en-US" sz="3200" b="1" dirty="0">
              <a:latin typeface="Arial" panose="020B0604020202020204" pitchFamily="34" charset="0"/>
              <a:ea typeface="楷体_GB2312" pitchFamily="1" charset="-122"/>
            </a:endParaRPr>
          </a:p>
        </p:txBody>
      </p:sp>
      <p:sp>
        <p:nvSpPr>
          <p:cNvPr id="74755" name="内容占位符 2"/>
          <p:cNvSpPr>
            <a:spLocks noGrp="1"/>
          </p:cNvSpPr>
          <p:nvPr/>
        </p:nvSpPr>
        <p:spPr>
          <a:xfrm>
            <a:off x="574675" y="1792288"/>
            <a:ext cx="8464550" cy="4878387"/>
          </a:xfrm>
          <a:prstGeom prst="rect">
            <a:avLst/>
          </a:prstGeom>
          <a:noFill/>
          <a:ln w="9525">
            <a:noFill/>
          </a:ln>
        </p:spPr>
        <p:txBody>
          <a:bodyPr wrap="square" anchor="t"/>
          <a:p>
            <a:pPr marL="342900" indent="-342900">
              <a:lnSpc>
                <a:spcPct val="110000"/>
              </a:lnSpc>
              <a:spcBef>
                <a:spcPct val="10000"/>
              </a:spcBef>
              <a:spcAft>
                <a:spcPct val="10000"/>
              </a:spcAft>
              <a:buClr>
                <a:schemeClr val="hlink"/>
              </a:buClr>
              <a:buFont typeface="Wingdings" panose="05000000000000000000" pitchFamily="2" charset="2"/>
              <a:buAutoNum type="circleNumDbPlain" startAt="15"/>
            </a:pPr>
            <a:r>
              <a:rPr lang="zh-CN" altLang="en-US" sz="3200" b="1" dirty="0">
                <a:solidFill>
                  <a:schemeClr val="hlink"/>
                </a:solidFill>
                <a:latin typeface="黑体" panose="02010609060101010101" pitchFamily="2" charset="-122"/>
                <a:ea typeface="华文新魏" panose="02010800040101010101" pitchFamily="2" charset="-122"/>
                <a:sym typeface="Arial" panose="020B0604020202020204" pitchFamily="34" charset="0"/>
              </a:rPr>
              <a:t>导入/导出/打印问题</a:t>
            </a:r>
            <a:endParaRPr lang="zh-CN" altLang="en-US" sz="3200" b="1" dirty="0">
              <a:solidFill>
                <a:schemeClr val="hlink"/>
              </a:solidFill>
              <a:latin typeface="黑体" panose="02010609060101010101" pitchFamily="2" charset="-122"/>
              <a:ea typeface="华文新魏" panose="02010800040101010101" pitchFamily="2" charset="-122"/>
              <a:sym typeface="Arial" panose="020B0604020202020204" pitchFamily="34" charset="0"/>
            </a:endParaRPr>
          </a:p>
          <a:p>
            <a:pPr marL="342900" indent="-342900">
              <a:lnSpc>
                <a:spcPct val="110000"/>
              </a:lnSpc>
              <a:spcBef>
                <a:spcPct val="10000"/>
              </a:spcBef>
              <a:spcAft>
                <a:spcPct val="10000"/>
              </a:spcAft>
              <a:buClr>
                <a:schemeClr val="hlink"/>
              </a:buClr>
              <a:buSzPct val="70000"/>
              <a:buFont typeface="Wingdings" panose="05000000000000000000" pitchFamily="2" charset="2"/>
              <a:buChar char="v"/>
            </a:pPr>
            <a:r>
              <a:rPr lang="zh-CN" altLang="en-US" sz="2600" b="1" dirty="0">
                <a:latin typeface="黑体" panose="02010609060101010101" pitchFamily="2" charset="-122"/>
                <a:ea typeface="黑体" panose="02010609060101010101" pitchFamily="2" charset="-122"/>
                <a:sym typeface="Arial" panose="020B0604020202020204" pitchFamily="34" charset="0"/>
              </a:rPr>
              <a:t>导出</a:t>
            </a:r>
            <a:endParaRPr lang="zh-CN" altLang="en-US" sz="2600" b="1" dirty="0">
              <a:latin typeface="黑体" panose="02010609060101010101" pitchFamily="2" charset="-122"/>
              <a:ea typeface="黑体" panose="02010609060101010101" pitchFamily="2" charset="-122"/>
              <a:sym typeface="Arial" panose="020B0604020202020204" pitchFamily="34" charset="0"/>
            </a:endParaRPr>
          </a:p>
          <a:p>
            <a:pPr marL="742950" lvl="1" indent="-285750" algn="l" eaLnBrk="1" fontAlgn="base" latinLnBrk="0" hangingPunct="1">
              <a:lnSpc>
                <a:spcPct val="110000"/>
              </a:lnSpc>
              <a:spcBef>
                <a:spcPct val="10000"/>
              </a:spcBef>
              <a:spcAft>
                <a:spcPct val="10000"/>
              </a:spcAft>
              <a:buClr>
                <a:schemeClr val="accent2"/>
              </a:buClr>
              <a:buSzPct val="85000"/>
              <a:buFont typeface="Wingdings" panose="05000000000000000000" pitchFamily="2" charset="2"/>
              <a:buChar char=""/>
            </a:pPr>
            <a:r>
              <a:rPr lang="zh-CN" altLang="en-US" sz="2400" b="1" i="1" u="none" baseline="0" dirty="0">
                <a:solidFill>
                  <a:schemeClr val="tx1"/>
                </a:solidFill>
                <a:latin typeface="黑体" panose="02010609060101010101" pitchFamily="2" charset="-122"/>
                <a:ea typeface="黑体" panose="02010609060101010101" pitchFamily="2" charset="-122"/>
                <a:sym typeface="Arial" panose="020B0604020202020204" pitchFamily="34" charset="0"/>
              </a:rPr>
              <a:t>表头、图标是否显示正确（内嵌模板，如：“网通”）</a:t>
            </a:r>
            <a:endParaRPr lang="en-US" altLang="x-none" sz="2400" b="1" i="1" u="none" baseline="0" dirty="0">
              <a:solidFill>
                <a:schemeClr val="tx1"/>
              </a:solidFill>
              <a:latin typeface="黑体" panose="02010609060101010101" pitchFamily="2" charset="-122"/>
              <a:ea typeface="黑体" panose="02010609060101010101" pitchFamily="2" charset="-122"/>
              <a:sym typeface="Arial" panose="020B0604020202020204" pitchFamily="34" charset="0"/>
            </a:endParaRPr>
          </a:p>
          <a:p>
            <a:pPr marL="742950" lvl="1" indent="-285750" algn="l" eaLnBrk="1" fontAlgn="base" latinLnBrk="0" hangingPunct="1">
              <a:lnSpc>
                <a:spcPct val="110000"/>
              </a:lnSpc>
              <a:spcBef>
                <a:spcPct val="10000"/>
              </a:spcBef>
              <a:spcAft>
                <a:spcPct val="10000"/>
              </a:spcAft>
              <a:buClr>
                <a:schemeClr val="accent2"/>
              </a:buClr>
              <a:buSzPct val="85000"/>
              <a:buFont typeface="Wingdings" panose="05000000000000000000" pitchFamily="2" charset="2"/>
              <a:buChar char=""/>
            </a:pPr>
            <a:r>
              <a:rPr lang="zh-CN" altLang="en-US" sz="2400" b="1" i="1" u="none" baseline="0" dirty="0">
                <a:solidFill>
                  <a:schemeClr val="tx1"/>
                </a:solidFill>
                <a:latin typeface="黑体" panose="02010609060101010101" pitchFamily="2" charset="-122"/>
                <a:ea typeface="黑体" panose="02010609060101010101" pitchFamily="2" charset="-122"/>
                <a:sym typeface="Arial" panose="020B0604020202020204" pitchFamily="34" charset="0"/>
              </a:rPr>
              <a:t>文件名显示有规则和实际意义</a:t>
            </a:r>
            <a:endParaRPr lang="en-US" altLang="x-none" sz="2400" b="1" i="1" u="none" baseline="0" dirty="0">
              <a:solidFill>
                <a:schemeClr val="tx1"/>
              </a:solidFill>
              <a:latin typeface="黑体" panose="02010609060101010101" pitchFamily="2" charset="-122"/>
              <a:ea typeface="黑体" panose="02010609060101010101" pitchFamily="2" charset="-122"/>
              <a:sym typeface="Arial" panose="020B0604020202020204" pitchFamily="34" charset="0"/>
            </a:endParaRPr>
          </a:p>
          <a:p>
            <a:pPr marL="742950" lvl="1" indent="-285750" algn="l" eaLnBrk="1" fontAlgn="base" latinLnBrk="0" hangingPunct="1">
              <a:lnSpc>
                <a:spcPct val="110000"/>
              </a:lnSpc>
              <a:spcBef>
                <a:spcPct val="10000"/>
              </a:spcBef>
              <a:spcAft>
                <a:spcPct val="10000"/>
              </a:spcAft>
              <a:buClr>
                <a:schemeClr val="accent2"/>
              </a:buClr>
              <a:buSzPct val="85000"/>
              <a:buFont typeface="Wingdings" panose="05000000000000000000" pitchFamily="2" charset="2"/>
              <a:buChar char=""/>
            </a:pPr>
            <a:r>
              <a:rPr lang="zh-CN" altLang="en-US" sz="2400" b="1" i="1" u="none" baseline="0" dirty="0">
                <a:solidFill>
                  <a:schemeClr val="tx1"/>
                </a:solidFill>
                <a:latin typeface="黑体" panose="02010609060101010101" pitchFamily="2" charset="-122"/>
                <a:ea typeface="黑体" panose="02010609060101010101" pitchFamily="2" charset="-122"/>
                <a:sym typeface="Arial" panose="020B0604020202020204" pitchFamily="34" charset="0"/>
              </a:rPr>
              <a:t>导出后信息验证（格式、是否缺少字段）</a:t>
            </a:r>
            <a:endParaRPr lang="zh-CN" altLang="en-US" sz="2400" b="1" i="1" u="none" baseline="0" dirty="0">
              <a:solidFill>
                <a:schemeClr val="tx1"/>
              </a:solidFill>
              <a:latin typeface="黑体" panose="02010609060101010101" pitchFamily="2" charset="-122"/>
              <a:ea typeface="黑体" panose="02010609060101010101" pitchFamily="2" charset="-122"/>
              <a:sym typeface="Arial" panose="020B060402020202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矩形 117761"/>
          <p:cNvSpPr>
            <a:spLocks noRot="1"/>
          </p:cNvSpPr>
          <p:nvPr/>
        </p:nvSpPr>
        <p:spPr>
          <a:xfrm>
            <a:off x="323850" y="1125538"/>
            <a:ext cx="8424863" cy="5400675"/>
          </a:xfrm>
          <a:prstGeom prst="rect">
            <a:avLst/>
          </a:prstGeom>
          <a:noFill/>
          <a:ln w="9525">
            <a:noFill/>
          </a:ln>
        </p:spPr>
        <p:txBody>
          <a:bodyPr anchor="t"/>
          <a:p>
            <a:pPr marL="609600" indent="-609600">
              <a:lnSpc>
                <a:spcPct val="105000"/>
              </a:lnSpc>
              <a:spcBef>
                <a:spcPct val="5000"/>
              </a:spcBef>
              <a:spcAft>
                <a:spcPct val="5000"/>
              </a:spcAft>
              <a:buClr>
                <a:schemeClr val="hlink"/>
              </a:buClr>
              <a:buSzPct val="70000"/>
              <a:buFont typeface="Wingdings" panose="05000000000000000000" pitchFamily="2" charset="2"/>
              <a:buChar char="v"/>
            </a:pPr>
            <a:r>
              <a:rPr lang="zh-CN" altLang="en-US" sz="3400" b="1">
                <a:latin typeface="Arial" panose="020B0604020202020204" pitchFamily="34" charset="0"/>
                <a:ea typeface="楷体_GB2312" pitchFamily="1" charset="-122"/>
              </a:rPr>
              <a:t>共同特点：都把程序看作是一个打不开的黑盒，只知道输入到输出的映射关系，根据软件规格说明设计测试用例</a:t>
            </a:r>
            <a:endParaRPr lang="zh-CN" altLang="en-US" sz="3400" b="1">
              <a:latin typeface="Arial" panose="020B0604020202020204" pitchFamily="34" charset="0"/>
              <a:ea typeface="楷体_GB2312" pitchFamily="1" charset="-122"/>
            </a:endParaRPr>
          </a:p>
          <a:p>
            <a:pPr marL="609600" indent="-609600">
              <a:lnSpc>
                <a:spcPct val="105000"/>
              </a:lnSpc>
              <a:spcBef>
                <a:spcPct val="5000"/>
              </a:spcBef>
              <a:spcAft>
                <a:spcPct val="5000"/>
              </a:spcAft>
              <a:buClr>
                <a:schemeClr val="hlink"/>
              </a:buClr>
              <a:buSzPct val="70000"/>
              <a:buFont typeface="Wingdings" panose="05000000000000000000" pitchFamily="2" charset="2"/>
              <a:buChar char="v"/>
            </a:pPr>
            <a:r>
              <a:rPr lang="zh-CN" altLang="en-US" sz="3400" b="1">
                <a:latin typeface="Arial" panose="020B0604020202020204" pitchFamily="34" charset="0"/>
                <a:ea typeface="楷体_GB2312" pitchFamily="1" charset="-122"/>
              </a:rPr>
              <a:t>在等价类分析测试中，通过等价类划分来减少测试用例的绝对数量</a:t>
            </a:r>
            <a:endParaRPr lang="zh-CN" altLang="en-US" sz="3400" b="1">
              <a:latin typeface="Arial" panose="020B0604020202020204" pitchFamily="34" charset="0"/>
              <a:ea typeface="楷体_GB2312" pitchFamily="1" charset="-122"/>
            </a:endParaRPr>
          </a:p>
          <a:p>
            <a:pPr marL="609600" indent="-609600">
              <a:lnSpc>
                <a:spcPct val="105000"/>
              </a:lnSpc>
              <a:spcBef>
                <a:spcPct val="5000"/>
              </a:spcBef>
              <a:spcAft>
                <a:spcPct val="5000"/>
              </a:spcAft>
              <a:buClr>
                <a:schemeClr val="hlink"/>
              </a:buClr>
              <a:buSzPct val="70000"/>
              <a:buFont typeface="Wingdings" panose="05000000000000000000" pitchFamily="2" charset="2"/>
              <a:buChar char="v"/>
            </a:pPr>
            <a:r>
              <a:rPr lang="zh-CN" altLang="en-US" sz="3400" b="1">
                <a:latin typeface="Arial" panose="020B0604020202020204" pitchFamily="34" charset="0"/>
                <a:ea typeface="楷体_GB2312" pitchFamily="1" charset="-122"/>
              </a:rPr>
              <a:t>边界值分析方法则通过分析输入变量的边界值域设计测试用例</a:t>
            </a:r>
            <a:endParaRPr lang="zh-CN" altLang="en-US" sz="3400" b="1">
              <a:latin typeface="Arial" panose="020B0604020202020204" pitchFamily="34" charset="0"/>
              <a:ea typeface="楷体_GB2312" pitchFamily="1" charset="-122"/>
            </a:endParaRPr>
          </a:p>
          <a:p>
            <a:pPr marL="609600" indent="-609600">
              <a:lnSpc>
                <a:spcPct val="105000"/>
              </a:lnSpc>
              <a:spcBef>
                <a:spcPct val="5000"/>
              </a:spcBef>
              <a:spcAft>
                <a:spcPct val="5000"/>
              </a:spcAft>
              <a:buClr>
                <a:schemeClr val="hlink"/>
              </a:buClr>
              <a:buSzPct val="70000"/>
              <a:buFont typeface="Wingdings" panose="05000000000000000000" pitchFamily="2" charset="2"/>
              <a:buChar char="v"/>
            </a:pPr>
            <a:r>
              <a:rPr lang="zh-CN" altLang="en-US" sz="3400" b="1">
                <a:latin typeface="Arial" panose="020B0604020202020204" pitchFamily="34" charset="0"/>
                <a:ea typeface="楷体_GB2312" pitchFamily="1" charset="-122"/>
              </a:rPr>
              <a:t>在因果图测试方法和判定表测试中，通过分析被测程序的逻辑依赖关系，构造判定表，进而设计测试用例</a:t>
            </a:r>
            <a:endParaRPr lang="zh-CN" altLang="en-US" sz="3400" b="1">
              <a:latin typeface="Arial" panose="020B0604020202020204" pitchFamily="34" charset="0"/>
              <a:ea typeface="楷体_GB2312" pitchFamily="1" charset="-122"/>
            </a:endParaRPr>
          </a:p>
        </p:txBody>
      </p:sp>
      <p:sp>
        <p:nvSpPr>
          <p:cNvPr id="75778" name="标题 117762"/>
          <p:cNvSpPr>
            <a:spLocks noGrp="1" noRot="1"/>
          </p:cNvSpPr>
          <p:nvPr>
            <p:ph type="title"/>
          </p:nvPr>
        </p:nvSpPr>
        <p:spPr>
          <a:xfrm>
            <a:off x="250825" y="188913"/>
            <a:ext cx="8540750" cy="1143000"/>
          </a:xfrm>
        </p:spPr>
        <p:txBody>
          <a:bodyPr anchor="ctr"/>
          <a:p>
            <a:pPr algn="l"/>
            <a:r>
              <a:rPr lang="zh-CN" altLang="en-US" dirty="0"/>
              <a:t>2.7 功能性测试总结</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7762">
                                            <p:txEl>
                                              <p:charRg st="0" end="50"/>
                                            </p:txEl>
                                          </p:spTgt>
                                        </p:tgtEl>
                                        <p:attrNameLst>
                                          <p:attrName>style.visibility</p:attrName>
                                        </p:attrNameLst>
                                      </p:cBhvr>
                                      <p:to>
                                        <p:strVal val="visible"/>
                                      </p:to>
                                    </p:set>
                                    <p:animEffect transition="in" filter="blinds(horizontal)">
                                      <p:cBhvr>
                                        <p:cTn id="7" dur="500"/>
                                        <p:tgtEl>
                                          <p:spTgt spid="117762">
                                            <p:txEl>
                                              <p:charRg st="0" end="5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7762">
                                            <p:txEl>
                                              <p:charRg st="50" end="80"/>
                                            </p:txEl>
                                          </p:spTgt>
                                        </p:tgtEl>
                                        <p:attrNameLst>
                                          <p:attrName>style.visibility</p:attrName>
                                        </p:attrNameLst>
                                      </p:cBhvr>
                                      <p:to>
                                        <p:strVal val="visible"/>
                                      </p:to>
                                    </p:set>
                                    <p:animEffect transition="in" filter="blinds(horizontal)">
                                      <p:cBhvr>
                                        <p:cTn id="12" dur="500"/>
                                        <p:tgtEl>
                                          <p:spTgt spid="117762">
                                            <p:txEl>
                                              <p:charRg st="50" end="8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7762">
                                            <p:txEl>
                                              <p:charRg st="80" end="108"/>
                                            </p:txEl>
                                          </p:spTgt>
                                        </p:tgtEl>
                                        <p:attrNameLst>
                                          <p:attrName>style.visibility</p:attrName>
                                        </p:attrNameLst>
                                      </p:cBhvr>
                                      <p:to>
                                        <p:strVal val="visible"/>
                                      </p:to>
                                    </p:set>
                                    <p:animEffect transition="in" filter="blinds(horizontal)">
                                      <p:cBhvr>
                                        <p:cTn id="17" dur="500"/>
                                        <p:tgtEl>
                                          <p:spTgt spid="117762">
                                            <p:txEl>
                                              <p:charRg st="80" end="10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7762">
                                            <p:txEl>
                                              <p:charRg st="108" end="155"/>
                                            </p:txEl>
                                          </p:spTgt>
                                        </p:tgtEl>
                                        <p:attrNameLst>
                                          <p:attrName>style.visibility</p:attrName>
                                        </p:attrNameLst>
                                      </p:cBhvr>
                                      <p:to>
                                        <p:strVal val="visible"/>
                                      </p:to>
                                    </p:set>
                                    <p:animEffect transition="in" filter="blinds(horizontal)">
                                      <p:cBhvr>
                                        <p:cTn id="22" dur="500"/>
                                        <p:tgtEl>
                                          <p:spTgt spid="117762">
                                            <p:txEl>
                                              <p:charRg st="108" end="15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矩形 118785"/>
          <p:cNvSpPr/>
          <p:nvPr/>
        </p:nvSpPr>
        <p:spPr>
          <a:xfrm>
            <a:off x="1331913" y="1943100"/>
            <a:ext cx="7086600" cy="4648200"/>
          </a:xfrm>
          <a:prstGeom prst="rect">
            <a:avLst/>
          </a:prstGeom>
          <a:noFill/>
          <a:ln w="25400" cap="flat" cmpd="sng">
            <a:solidFill>
              <a:schemeClr val="tx1"/>
            </a:solidFill>
            <a:prstDash val="solid"/>
            <a:miter/>
            <a:headEnd type="none" w="med" len="med"/>
            <a:tailEnd type="none" w="med" len="med"/>
          </a:ln>
        </p:spPr>
        <p:txBody>
          <a:bodyPr wrap="none" anchor="ctr"/>
          <a:p>
            <a:pPr algn="ctr"/>
            <a:endParaRPr lang="zh-CN" altLang="en-US" b="1">
              <a:latin typeface="Arial" panose="020B0604020202020204" pitchFamily="34" charset="0"/>
              <a:ea typeface="宋体" panose="02010600030101010101" pitchFamily="2" charset="-122"/>
            </a:endParaRPr>
          </a:p>
        </p:txBody>
      </p:sp>
      <p:sp>
        <p:nvSpPr>
          <p:cNvPr id="118787" name="直接连接符 118786"/>
          <p:cNvSpPr/>
          <p:nvPr/>
        </p:nvSpPr>
        <p:spPr>
          <a:xfrm>
            <a:off x="2514600" y="4883150"/>
            <a:ext cx="4267200" cy="1588"/>
          </a:xfrm>
          <a:prstGeom prst="line">
            <a:avLst/>
          </a:prstGeom>
          <a:ln w="25400" cap="flat" cmpd="sng">
            <a:solidFill>
              <a:schemeClr val="tx1"/>
            </a:solidFill>
            <a:prstDash val="solid"/>
            <a:round/>
            <a:headEnd type="none" w="med" len="med"/>
            <a:tailEnd type="triangle" w="med" len="med"/>
          </a:ln>
        </p:spPr>
        <p:txBody>
          <a:bodyPr anchor="t"/>
          <a:p>
            <a:endParaRPr lang="zh-CN" altLang="en-US">
              <a:latin typeface="Arial" panose="020B0604020202020204" pitchFamily="34" charset="0"/>
              <a:ea typeface="宋体" panose="02010600030101010101" pitchFamily="2" charset="-122"/>
            </a:endParaRPr>
          </a:p>
        </p:txBody>
      </p:sp>
      <p:sp>
        <p:nvSpPr>
          <p:cNvPr id="118788" name="直接连接符 118787"/>
          <p:cNvSpPr/>
          <p:nvPr/>
        </p:nvSpPr>
        <p:spPr>
          <a:xfrm flipV="1">
            <a:off x="2743200" y="2693988"/>
            <a:ext cx="1588" cy="2408237"/>
          </a:xfrm>
          <a:prstGeom prst="line">
            <a:avLst/>
          </a:prstGeom>
          <a:ln w="25400" cap="flat" cmpd="sng">
            <a:solidFill>
              <a:schemeClr val="tx1"/>
            </a:solidFill>
            <a:prstDash val="solid"/>
            <a:round/>
            <a:headEnd type="none" w="med" len="med"/>
            <a:tailEnd type="triangle" w="med" len="med"/>
          </a:ln>
        </p:spPr>
        <p:txBody>
          <a:bodyPr anchor="t"/>
          <a:p>
            <a:endParaRPr lang="zh-CN" altLang="en-US">
              <a:latin typeface="Arial" panose="020B0604020202020204" pitchFamily="34" charset="0"/>
              <a:ea typeface="宋体" panose="02010600030101010101" pitchFamily="2" charset="-122"/>
            </a:endParaRPr>
          </a:p>
        </p:txBody>
      </p:sp>
      <p:sp>
        <p:nvSpPr>
          <p:cNvPr id="118789" name="文本框 118788"/>
          <p:cNvSpPr txBox="1"/>
          <p:nvPr/>
        </p:nvSpPr>
        <p:spPr>
          <a:xfrm>
            <a:off x="2803525" y="2366963"/>
            <a:ext cx="3756025" cy="519112"/>
          </a:xfrm>
          <a:prstGeom prst="rect">
            <a:avLst/>
          </a:prstGeom>
          <a:noFill/>
          <a:ln w="9525">
            <a:noFill/>
          </a:ln>
        </p:spPr>
        <p:txBody>
          <a:bodyPr wrap="none" anchor="t">
            <a:spAutoFit/>
          </a:bodyPr>
          <a:p>
            <a:r>
              <a:rPr lang="zh-CN" altLang="en-US" sz="2800" b="1">
                <a:latin typeface="Arial" panose="020B0604020202020204" pitchFamily="34" charset="0"/>
                <a:ea typeface="宋体" panose="02010600030101010101" pitchFamily="2" charset="-122"/>
              </a:rPr>
              <a:t>设计测试用例的工作量</a:t>
            </a:r>
            <a:endParaRPr lang="zh-CN" altLang="en-US" sz="2800" b="1">
              <a:latin typeface="Arial" panose="020B0604020202020204" pitchFamily="34" charset="0"/>
              <a:ea typeface="宋体" panose="02010600030101010101" pitchFamily="2" charset="-122"/>
            </a:endParaRPr>
          </a:p>
        </p:txBody>
      </p:sp>
      <p:sp>
        <p:nvSpPr>
          <p:cNvPr id="118790" name="文本框 118789"/>
          <p:cNvSpPr txBox="1"/>
          <p:nvPr/>
        </p:nvSpPr>
        <p:spPr>
          <a:xfrm>
            <a:off x="6172200" y="4237038"/>
            <a:ext cx="1612900" cy="519112"/>
          </a:xfrm>
          <a:prstGeom prst="rect">
            <a:avLst/>
          </a:prstGeom>
          <a:noFill/>
          <a:ln w="9525">
            <a:noFill/>
          </a:ln>
        </p:spPr>
        <p:txBody>
          <a:bodyPr wrap="none" anchor="t">
            <a:spAutoFit/>
          </a:bodyPr>
          <a:p>
            <a:r>
              <a:rPr lang="zh-CN" altLang="en-US" sz="2800" b="1">
                <a:latin typeface="Arial" panose="020B0604020202020204" pitchFamily="34" charset="0"/>
                <a:ea typeface="宋体" panose="02010600030101010101" pitchFamily="2" charset="-122"/>
              </a:rPr>
              <a:t>精细程度</a:t>
            </a:r>
            <a:endParaRPr lang="zh-CN" altLang="en-US" sz="2800" b="1">
              <a:latin typeface="Arial" panose="020B0604020202020204" pitchFamily="34" charset="0"/>
              <a:ea typeface="宋体" panose="02010600030101010101" pitchFamily="2" charset="-122"/>
            </a:endParaRPr>
          </a:p>
        </p:txBody>
      </p:sp>
      <p:sp>
        <p:nvSpPr>
          <p:cNvPr id="118791" name="文本框 118790"/>
          <p:cNvSpPr txBox="1"/>
          <p:nvPr/>
        </p:nvSpPr>
        <p:spPr>
          <a:xfrm>
            <a:off x="2971800" y="4972050"/>
            <a:ext cx="1255713" cy="519113"/>
          </a:xfrm>
          <a:prstGeom prst="rect">
            <a:avLst/>
          </a:prstGeom>
          <a:noFill/>
          <a:ln w="9525">
            <a:noFill/>
          </a:ln>
        </p:spPr>
        <p:txBody>
          <a:bodyPr wrap="none" anchor="t">
            <a:spAutoFit/>
          </a:bodyPr>
          <a:p>
            <a:r>
              <a:rPr lang="zh-CN" altLang="en-US" sz="2800" b="1">
                <a:latin typeface="Arial" panose="020B0604020202020204" pitchFamily="34" charset="0"/>
                <a:ea typeface="宋体" panose="02010600030101010101" pitchFamily="2" charset="-122"/>
              </a:rPr>
              <a:t>边界值</a:t>
            </a:r>
            <a:endParaRPr lang="zh-CN" altLang="en-US" sz="2800" b="1">
              <a:latin typeface="Arial" panose="020B0604020202020204" pitchFamily="34" charset="0"/>
              <a:ea typeface="宋体" panose="02010600030101010101" pitchFamily="2" charset="-122"/>
            </a:endParaRPr>
          </a:p>
        </p:txBody>
      </p:sp>
      <p:sp>
        <p:nvSpPr>
          <p:cNvPr id="118792" name="文本框 118791"/>
          <p:cNvSpPr txBox="1"/>
          <p:nvPr/>
        </p:nvSpPr>
        <p:spPr>
          <a:xfrm>
            <a:off x="4343400" y="4972050"/>
            <a:ext cx="1255713" cy="519113"/>
          </a:xfrm>
          <a:prstGeom prst="rect">
            <a:avLst/>
          </a:prstGeom>
          <a:noFill/>
          <a:ln w="9525">
            <a:noFill/>
          </a:ln>
        </p:spPr>
        <p:txBody>
          <a:bodyPr wrap="none" anchor="t">
            <a:spAutoFit/>
          </a:bodyPr>
          <a:p>
            <a:r>
              <a:rPr lang="zh-CN" altLang="en-US" sz="2800" b="1">
                <a:latin typeface="Arial" panose="020B0604020202020204" pitchFamily="34" charset="0"/>
                <a:ea typeface="宋体" panose="02010600030101010101" pitchFamily="2" charset="-122"/>
              </a:rPr>
              <a:t>等价类</a:t>
            </a:r>
            <a:endParaRPr lang="zh-CN" altLang="en-US" sz="2800" b="1">
              <a:latin typeface="Arial" panose="020B0604020202020204" pitchFamily="34" charset="0"/>
              <a:ea typeface="宋体" panose="02010600030101010101" pitchFamily="2" charset="-122"/>
            </a:endParaRPr>
          </a:p>
        </p:txBody>
      </p:sp>
      <p:sp>
        <p:nvSpPr>
          <p:cNvPr id="118793" name="文本框 118792"/>
          <p:cNvSpPr txBox="1"/>
          <p:nvPr/>
        </p:nvSpPr>
        <p:spPr>
          <a:xfrm>
            <a:off x="5715000" y="4972050"/>
            <a:ext cx="1255713" cy="519113"/>
          </a:xfrm>
          <a:prstGeom prst="rect">
            <a:avLst/>
          </a:prstGeom>
          <a:noFill/>
          <a:ln w="9525">
            <a:noFill/>
          </a:ln>
        </p:spPr>
        <p:txBody>
          <a:bodyPr wrap="none" anchor="t">
            <a:spAutoFit/>
          </a:bodyPr>
          <a:p>
            <a:r>
              <a:rPr lang="zh-CN" altLang="en-US" sz="2800" b="1">
                <a:latin typeface="Arial" panose="020B0604020202020204" pitchFamily="34" charset="0"/>
                <a:ea typeface="宋体" panose="02010600030101010101" pitchFamily="2" charset="-122"/>
              </a:rPr>
              <a:t>判定表</a:t>
            </a:r>
            <a:endParaRPr lang="zh-CN" altLang="en-US" sz="2800" b="1">
              <a:latin typeface="Arial" panose="020B0604020202020204" pitchFamily="34" charset="0"/>
              <a:ea typeface="宋体" panose="02010600030101010101" pitchFamily="2" charset="-122"/>
            </a:endParaRPr>
          </a:p>
        </p:txBody>
      </p:sp>
      <p:sp>
        <p:nvSpPr>
          <p:cNvPr id="118794" name="文本框 118793"/>
          <p:cNvSpPr txBox="1"/>
          <p:nvPr/>
        </p:nvSpPr>
        <p:spPr>
          <a:xfrm>
            <a:off x="2133600" y="4371975"/>
            <a:ext cx="488950" cy="519113"/>
          </a:xfrm>
          <a:prstGeom prst="rect">
            <a:avLst/>
          </a:prstGeom>
          <a:noFill/>
          <a:ln w="9525">
            <a:noFill/>
          </a:ln>
        </p:spPr>
        <p:txBody>
          <a:bodyPr anchor="t">
            <a:spAutoFit/>
          </a:bodyPr>
          <a:p>
            <a:r>
              <a:rPr lang="zh-CN" altLang="en-US" sz="2800" b="1">
                <a:latin typeface="Arial" panose="020B0604020202020204" pitchFamily="34" charset="0"/>
                <a:ea typeface="宋体" panose="02010600030101010101" pitchFamily="2" charset="-122"/>
              </a:rPr>
              <a:t>低</a:t>
            </a:r>
            <a:endParaRPr lang="zh-CN" altLang="en-US" sz="2800" b="1">
              <a:latin typeface="Arial" panose="020B0604020202020204" pitchFamily="34" charset="0"/>
              <a:ea typeface="宋体" panose="02010600030101010101" pitchFamily="2" charset="-122"/>
            </a:endParaRPr>
          </a:p>
        </p:txBody>
      </p:sp>
      <p:sp>
        <p:nvSpPr>
          <p:cNvPr id="118795" name="文本框 118794"/>
          <p:cNvSpPr txBox="1"/>
          <p:nvPr/>
        </p:nvSpPr>
        <p:spPr>
          <a:xfrm>
            <a:off x="2057400" y="2665413"/>
            <a:ext cx="488950" cy="519112"/>
          </a:xfrm>
          <a:prstGeom prst="rect">
            <a:avLst/>
          </a:prstGeom>
          <a:noFill/>
          <a:ln w="9525">
            <a:noFill/>
          </a:ln>
        </p:spPr>
        <p:txBody>
          <a:bodyPr anchor="t">
            <a:spAutoFit/>
          </a:bodyPr>
          <a:p>
            <a:r>
              <a:rPr lang="zh-CN" altLang="en-US" sz="2800" b="1">
                <a:latin typeface="Arial" panose="020B0604020202020204" pitchFamily="34" charset="0"/>
                <a:ea typeface="宋体" panose="02010600030101010101" pitchFamily="2" charset="-122"/>
              </a:rPr>
              <a:t>高</a:t>
            </a:r>
            <a:endParaRPr lang="zh-CN" altLang="en-US" sz="2800" b="1">
              <a:latin typeface="Arial" panose="020B0604020202020204" pitchFamily="34" charset="0"/>
              <a:ea typeface="宋体" panose="02010600030101010101" pitchFamily="2" charset="-122"/>
            </a:endParaRPr>
          </a:p>
        </p:txBody>
      </p:sp>
      <p:cxnSp>
        <p:nvCxnSpPr>
          <p:cNvPr id="118796" name="直接箭头连接符 118795"/>
          <p:cNvCxnSpPr>
            <a:stCxn id="118798" idx="6"/>
            <a:endCxn id="118799" idx="6"/>
          </p:cNvCxnSpPr>
          <p:nvPr/>
        </p:nvCxnSpPr>
        <p:spPr>
          <a:xfrm flipV="1">
            <a:off x="3289300" y="3844925"/>
            <a:ext cx="1219200" cy="762000"/>
          </a:xfrm>
          <a:prstGeom prst="straightConnector1">
            <a:avLst/>
          </a:prstGeom>
          <a:ln w="25400" cap="flat" cmpd="sng">
            <a:solidFill>
              <a:schemeClr val="tx1"/>
            </a:solidFill>
            <a:prstDash val="solid"/>
            <a:round/>
            <a:headEnd type="none" w="med" len="med"/>
            <a:tailEnd type="none" w="med" len="med"/>
          </a:ln>
        </p:spPr>
      </p:cxnSp>
      <p:cxnSp>
        <p:nvCxnSpPr>
          <p:cNvPr id="118797" name="直接箭头连接符 118796"/>
          <p:cNvCxnSpPr>
            <a:stCxn id="118799" idx="7"/>
            <a:endCxn id="118800" idx="0"/>
          </p:cNvCxnSpPr>
          <p:nvPr/>
        </p:nvCxnSpPr>
        <p:spPr>
          <a:xfrm flipV="1">
            <a:off x="4484688" y="3154363"/>
            <a:ext cx="1801812" cy="652462"/>
          </a:xfrm>
          <a:prstGeom prst="straightConnector1">
            <a:avLst/>
          </a:prstGeom>
          <a:ln w="25400" cap="flat" cmpd="sng">
            <a:solidFill>
              <a:schemeClr val="tx1"/>
            </a:solidFill>
            <a:prstDash val="solid"/>
            <a:round/>
            <a:headEnd type="none" w="med" len="med"/>
            <a:tailEnd type="none" w="med" len="med"/>
          </a:ln>
        </p:spPr>
      </p:cxnSp>
      <p:sp>
        <p:nvSpPr>
          <p:cNvPr id="118798" name="椭圆 118797"/>
          <p:cNvSpPr/>
          <p:nvPr/>
        </p:nvSpPr>
        <p:spPr>
          <a:xfrm>
            <a:off x="3200400" y="4570413"/>
            <a:ext cx="76200" cy="73025"/>
          </a:xfrm>
          <a:prstGeom prst="ellipse">
            <a:avLst/>
          </a:prstGeom>
          <a:solidFill>
            <a:schemeClr val="accent1"/>
          </a:solidFill>
          <a:ln w="25400" cap="flat" cmpd="sng">
            <a:solidFill>
              <a:schemeClr val="tx1"/>
            </a:solidFill>
            <a:prstDash val="solid"/>
            <a:round/>
            <a:headEnd type="none" w="med" len="med"/>
            <a:tailEnd type="none" w="med" len="med"/>
          </a:ln>
        </p:spPr>
        <p:txBody>
          <a:bodyPr wrap="none" anchor="ctr"/>
          <a:p>
            <a:pPr algn="ctr"/>
            <a:endParaRPr lang="zh-CN" altLang="en-US" b="1">
              <a:latin typeface="Arial" panose="020B0604020202020204" pitchFamily="34" charset="0"/>
              <a:ea typeface="宋体" panose="02010600030101010101" pitchFamily="2" charset="-122"/>
            </a:endParaRPr>
          </a:p>
        </p:txBody>
      </p:sp>
      <p:sp>
        <p:nvSpPr>
          <p:cNvPr id="118799" name="椭圆 118798"/>
          <p:cNvSpPr/>
          <p:nvPr/>
        </p:nvSpPr>
        <p:spPr>
          <a:xfrm>
            <a:off x="4419600" y="3808413"/>
            <a:ext cx="76200" cy="73025"/>
          </a:xfrm>
          <a:prstGeom prst="ellipse">
            <a:avLst/>
          </a:prstGeom>
          <a:solidFill>
            <a:schemeClr val="accent1"/>
          </a:solidFill>
          <a:ln w="25400" cap="flat" cmpd="sng">
            <a:solidFill>
              <a:schemeClr val="tx1"/>
            </a:solidFill>
            <a:prstDash val="solid"/>
            <a:round/>
            <a:headEnd type="none" w="med" len="med"/>
            <a:tailEnd type="none" w="med" len="med"/>
          </a:ln>
        </p:spPr>
        <p:txBody>
          <a:bodyPr wrap="none" anchor="ctr"/>
          <a:p>
            <a:pPr algn="ctr"/>
            <a:endParaRPr lang="zh-CN" altLang="en-US" b="1">
              <a:latin typeface="Arial" panose="020B0604020202020204" pitchFamily="34" charset="0"/>
              <a:ea typeface="宋体" panose="02010600030101010101" pitchFamily="2" charset="-122"/>
            </a:endParaRPr>
          </a:p>
        </p:txBody>
      </p:sp>
      <p:sp>
        <p:nvSpPr>
          <p:cNvPr id="118800" name="椭圆 118799"/>
          <p:cNvSpPr/>
          <p:nvPr/>
        </p:nvSpPr>
        <p:spPr>
          <a:xfrm>
            <a:off x="6248400" y="3167063"/>
            <a:ext cx="76200" cy="73025"/>
          </a:xfrm>
          <a:prstGeom prst="ellipse">
            <a:avLst/>
          </a:prstGeom>
          <a:solidFill>
            <a:schemeClr val="accent1"/>
          </a:solidFill>
          <a:ln w="25400" cap="flat" cmpd="sng">
            <a:solidFill>
              <a:schemeClr val="tx1"/>
            </a:solidFill>
            <a:prstDash val="solid"/>
            <a:round/>
            <a:headEnd type="none" w="med" len="med"/>
            <a:tailEnd type="none" w="med" len="med"/>
          </a:ln>
        </p:spPr>
        <p:txBody>
          <a:bodyPr wrap="none" anchor="ctr"/>
          <a:p>
            <a:pPr algn="ctr"/>
            <a:endParaRPr lang="zh-CN" altLang="en-US" b="1">
              <a:latin typeface="Arial" panose="020B0604020202020204" pitchFamily="34" charset="0"/>
              <a:ea typeface="宋体" panose="02010600030101010101" pitchFamily="2" charset="-122"/>
            </a:endParaRPr>
          </a:p>
        </p:txBody>
      </p:sp>
      <p:sp>
        <p:nvSpPr>
          <p:cNvPr id="118801" name="文本框 118800"/>
          <p:cNvSpPr txBox="1"/>
          <p:nvPr/>
        </p:nvSpPr>
        <p:spPr>
          <a:xfrm>
            <a:off x="1828800" y="5789613"/>
            <a:ext cx="5943600" cy="519112"/>
          </a:xfrm>
          <a:prstGeom prst="rect">
            <a:avLst/>
          </a:prstGeom>
          <a:noFill/>
          <a:ln w="9525">
            <a:noFill/>
          </a:ln>
        </p:spPr>
        <p:txBody>
          <a:bodyPr anchor="t">
            <a:spAutoFit/>
          </a:bodyPr>
          <a:p>
            <a:r>
              <a:rPr lang="zh-CN" altLang="en-US" sz="2800" b="1">
                <a:latin typeface="Arial" panose="020B0604020202020204" pitchFamily="34" charset="0"/>
                <a:ea typeface="楷体_GB2312" pitchFamily="1" charset="-122"/>
              </a:rPr>
              <a:t>各种测试方法的测试用例设计工作量</a:t>
            </a:r>
            <a:endParaRPr lang="zh-CN" altLang="en-US" sz="2800" b="1">
              <a:latin typeface="Arial" panose="020B0604020202020204" pitchFamily="34" charset="0"/>
              <a:ea typeface="楷体_GB2312" pitchFamily="1" charset="-122"/>
            </a:endParaRPr>
          </a:p>
        </p:txBody>
      </p:sp>
      <p:sp>
        <p:nvSpPr>
          <p:cNvPr id="76817" name="矩形 118801"/>
          <p:cNvSpPr>
            <a:spLocks noRot="1"/>
          </p:cNvSpPr>
          <p:nvPr/>
        </p:nvSpPr>
        <p:spPr>
          <a:xfrm>
            <a:off x="323850" y="1123950"/>
            <a:ext cx="8424863" cy="5400675"/>
          </a:xfrm>
          <a:prstGeom prst="rect">
            <a:avLst/>
          </a:prstGeom>
          <a:noFill/>
          <a:ln w="9525">
            <a:noFill/>
          </a:ln>
        </p:spPr>
        <p:txBody>
          <a:bodyPr anchor="t"/>
          <a:p>
            <a:pPr marL="609600" indent="-609600">
              <a:lnSpc>
                <a:spcPct val="105000"/>
              </a:lnSpc>
              <a:spcBef>
                <a:spcPct val="5000"/>
              </a:spcBef>
              <a:spcAft>
                <a:spcPct val="5000"/>
              </a:spcAft>
              <a:buClr>
                <a:schemeClr val="hlink"/>
              </a:buClr>
              <a:buSzPct val="70000"/>
              <a:buFont typeface="Wingdings" panose="05000000000000000000" pitchFamily="2" charset="2"/>
              <a:buNone/>
            </a:pPr>
            <a:r>
              <a:rPr lang="en-US" altLang="zh-CN" sz="4000" b="1">
                <a:solidFill>
                  <a:srgbClr val="FF3300"/>
                </a:solidFill>
                <a:latin typeface="Times New Roman" panose="02020603050405020304" pitchFamily="2" charset="0"/>
                <a:ea typeface="华文行楷" panose="02010800040101010101" pitchFamily="2" charset="-122"/>
              </a:rPr>
              <a:t>1. </a:t>
            </a:r>
            <a:r>
              <a:rPr lang="zh-CN" altLang="en-US" sz="4000" b="1">
                <a:solidFill>
                  <a:srgbClr val="FF3300"/>
                </a:solidFill>
                <a:latin typeface="Arial" panose="020B0604020202020204" pitchFamily="34" charset="0"/>
                <a:ea typeface="华文行楷" panose="02010800040101010101" pitchFamily="2" charset="-122"/>
              </a:rPr>
              <a:t>测试工作量</a:t>
            </a:r>
            <a:endParaRPr lang="zh-CN" altLang="en-US" sz="3600" b="1">
              <a:latin typeface="Arial" panose="020B0604020202020204" pitchFamily="34" charset="0"/>
              <a:ea typeface="楷体_GB2312" pitchFamily="1" charset="-122"/>
            </a:endParaRPr>
          </a:p>
        </p:txBody>
      </p:sp>
      <p:sp>
        <p:nvSpPr>
          <p:cNvPr id="76818" name="矩形 118802"/>
          <p:cNvSpPr>
            <a:spLocks noRot="1"/>
          </p:cNvSpPr>
          <p:nvPr/>
        </p:nvSpPr>
        <p:spPr>
          <a:xfrm>
            <a:off x="250825" y="188913"/>
            <a:ext cx="8540750" cy="1143000"/>
          </a:xfrm>
          <a:prstGeom prst="rect">
            <a:avLst/>
          </a:prstGeom>
          <a:noFill/>
          <a:ln w="9525">
            <a:noFill/>
          </a:ln>
        </p:spPr>
        <p:txBody>
          <a:bodyPr anchor="ctr"/>
          <a:p>
            <a:r>
              <a:rPr lang="zh-CN" altLang="en-US" sz="4400" b="1" dirty="0">
                <a:solidFill>
                  <a:schemeClr val="tx2"/>
                </a:solidFill>
                <a:latin typeface="Arial" panose="020B0604020202020204" pitchFamily="34" charset="0"/>
                <a:ea typeface="楷体_GB2312" pitchFamily="1" charset="-122"/>
              </a:rPr>
              <a:t>2.7 功能性测试总结</a:t>
            </a:r>
            <a:endParaRPr lang="zh-CN" altLang="en-US" sz="4400" b="1" dirty="0">
              <a:solidFill>
                <a:schemeClr val="tx2"/>
              </a:solidFill>
              <a:latin typeface="Arial" panose="020B0604020202020204" pitchFamily="34" charset="0"/>
              <a:ea typeface="楷体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8786"/>
                                        </p:tgtEl>
                                        <p:attrNameLst>
                                          <p:attrName>style.visibility</p:attrName>
                                        </p:attrNameLst>
                                      </p:cBhvr>
                                      <p:to>
                                        <p:strVal val="visible"/>
                                      </p:to>
                                    </p:set>
                                    <p:anim calcmode="lin" valueType="num">
                                      <p:cBhvr additive="base">
                                        <p:cTn id="7" dur="500" fill="hold"/>
                                        <p:tgtEl>
                                          <p:spTgt spid="118786"/>
                                        </p:tgtEl>
                                        <p:attrNameLst>
                                          <p:attrName>ppt_x</p:attrName>
                                        </p:attrNameLst>
                                      </p:cBhvr>
                                      <p:tavLst>
                                        <p:tav tm="0">
                                          <p:val>
                                            <p:strVal val="#ppt_x"/>
                                          </p:val>
                                        </p:tav>
                                        <p:tav tm="100000">
                                          <p:val>
                                            <p:strVal val="#ppt_x"/>
                                          </p:val>
                                        </p:tav>
                                      </p:tavLst>
                                    </p:anim>
                                    <p:anim calcmode="lin" valueType="num">
                                      <p:cBhvr additive="base">
                                        <p:cTn id="8" dur="500" fill="hold"/>
                                        <p:tgtEl>
                                          <p:spTgt spid="11878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8787"/>
                                        </p:tgtEl>
                                        <p:attrNameLst>
                                          <p:attrName>style.visibility</p:attrName>
                                        </p:attrNameLst>
                                      </p:cBhvr>
                                      <p:to>
                                        <p:strVal val="visible"/>
                                      </p:to>
                                    </p:set>
                                    <p:anim calcmode="lin" valueType="num">
                                      <p:cBhvr additive="base">
                                        <p:cTn id="11" dur="500" fill="hold"/>
                                        <p:tgtEl>
                                          <p:spTgt spid="118787"/>
                                        </p:tgtEl>
                                        <p:attrNameLst>
                                          <p:attrName>ppt_x</p:attrName>
                                        </p:attrNameLst>
                                      </p:cBhvr>
                                      <p:tavLst>
                                        <p:tav tm="0">
                                          <p:val>
                                            <p:strVal val="#ppt_x"/>
                                          </p:val>
                                        </p:tav>
                                        <p:tav tm="100000">
                                          <p:val>
                                            <p:strVal val="#ppt_x"/>
                                          </p:val>
                                        </p:tav>
                                      </p:tavLst>
                                    </p:anim>
                                    <p:anim calcmode="lin" valueType="num">
                                      <p:cBhvr additive="base">
                                        <p:cTn id="12" dur="500" fill="hold"/>
                                        <p:tgtEl>
                                          <p:spTgt spid="11878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8788"/>
                                        </p:tgtEl>
                                        <p:attrNameLst>
                                          <p:attrName>style.visibility</p:attrName>
                                        </p:attrNameLst>
                                      </p:cBhvr>
                                      <p:to>
                                        <p:strVal val="visible"/>
                                      </p:to>
                                    </p:set>
                                    <p:anim calcmode="lin" valueType="num">
                                      <p:cBhvr additive="base">
                                        <p:cTn id="15" dur="500" fill="hold"/>
                                        <p:tgtEl>
                                          <p:spTgt spid="118788"/>
                                        </p:tgtEl>
                                        <p:attrNameLst>
                                          <p:attrName>ppt_x</p:attrName>
                                        </p:attrNameLst>
                                      </p:cBhvr>
                                      <p:tavLst>
                                        <p:tav tm="0">
                                          <p:val>
                                            <p:strVal val="#ppt_x"/>
                                          </p:val>
                                        </p:tav>
                                        <p:tav tm="100000">
                                          <p:val>
                                            <p:strVal val="#ppt_x"/>
                                          </p:val>
                                        </p:tav>
                                      </p:tavLst>
                                    </p:anim>
                                    <p:anim calcmode="lin" valueType="num">
                                      <p:cBhvr additive="base">
                                        <p:cTn id="16" dur="500" fill="hold"/>
                                        <p:tgtEl>
                                          <p:spTgt spid="11878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8789"/>
                                        </p:tgtEl>
                                        <p:attrNameLst>
                                          <p:attrName>style.visibility</p:attrName>
                                        </p:attrNameLst>
                                      </p:cBhvr>
                                      <p:to>
                                        <p:strVal val="visible"/>
                                      </p:to>
                                    </p:set>
                                    <p:anim calcmode="lin" valueType="num">
                                      <p:cBhvr additive="base">
                                        <p:cTn id="19" dur="500" fill="hold"/>
                                        <p:tgtEl>
                                          <p:spTgt spid="118789"/>
                                        </p:tgtEl>
                                        <p:attrNameLst>
                                          <p:attrName>ppt_x</p:attrName>
                                        </p:attrNameLst>
                                      </p:cBhvr>
                                      <p:tavLst>
                                        <p:tav tm="0">
                                          <p:val>
                                            <p:strVal val="#ppt_x"/>
                                          </p:val>
                                        </p:tav>
                                        <p:tav tm="100000">
                                          <p:val>
                                            <p:strVal val="#ppt_x"/>
                                          </p:val>
                                        </p:tav>
                                      </p:tavLst>
                                    </p:anim>
                                    <p:anim calcmode="lin" valueType="num">
                                      <p:cBhvr additive="base">
                                        <p:cTn id="20" dur="500" fill="hold"/>
                                        <p:tgtEl>
                                          <p:spTgt spid="11878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8790"/>
                                        </p:tgtEl>
                                        <p:attrNameLst>
                                          <p:attrName>style.visibility</p:attrName>
                                        </p:attrNameLst>
                                      </p:cBhvr>
                                      <p:to>
                                        <p:strVal val="visible"/>
                                      </p:to>
                                    </p:set>
                                    <p:anim calcmode="lin" valueType="num">
                                      <p:cBhvr additive="base">
                                        <p:cTn id="23" dur="500" fill="hold"/>
                                        <p:tgtEl>
                                          <p:spTgt spid="118790"/>
                                        </p:tgtEl>
                                        <p:attrNameLst>
                                          <p:attrName>ppt_x</p:attrName>
                                        </p:attrNameLst>
                                      </p:cBhvr>
                                      <p:tavLst>
                                        <p:tav tm="0">
                                          <p:val>
                                            <p:strVal val="#ppt_x"/>
                                          </p:val>
                                        </p:tav>
                                        <p:tav tm="100000">
                                          <p:val>
                                            <p:strVal val="#ppt_x"/>
                                          </p:val>
                                        </p:tav>
                                      </p:tavLst>
                                    </p:anim>
                                    <p:anim calcmode="lin" valueType="num">
                                      <p:cBhvr additive="base">
                                        <p:cTn id="24" dur="500" fill="hold"/>
                                        <p:tgtEl>
                                          <p:spTgt spid="11879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8791"/>
                                        </p:tgtEl>
                                        <p:attrNameLst>
                                          <p:attrName>style.visibility</p:attrName>
                                        </p:attrNameLst>
                                      </p:cBhvr>
                                      <p:to>
                                        <p:strVal val="visible"/>
                                      </p:to>
                                    </p:set>
                                    <p:anim calcmode="lin" valueType="num">
                                      <p:cBhvr additive="base">
                                        <p:cTn id="27" dur="500" fill="hold"/>
                                        <p:tgtEl>
                                          <p:spTgt spid="118791"/>
                                        </p:tgtEl>
                                        <p:attrNameLst>
                                          <p:attrName>ppt_x</p:attrName>
                                        </p:attrNameLst>
                                      </p:cBhvr>
                                      <p:tavLst>
                                        <p:tav tm="0">
                                          <p:val>
                                            <p:strVal val="#ppt_x"/>
                                          </p:val>
                                        </p:tav>
                                        <p:tav tm="100000">
                                          <p:val>
                                            <p:strVal val="#ppt_x"/>
                                          </p:val>
                                        </p:tav>
                                      </p:tavLst>
                                    </p:anim>
                                    <p:anim calcmode="lin" valueType="num">
                                      <p:cBhvr additive="base">
                                        <p:cTn id="28" dur="500" fill="hold"/>
                                        <p:tgtEl>
                                          <p:spTgt spid="11879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8792"/>
                                        </p:tgtEl>
                                        <p:attrNameLst>
                                          <p:attrName>style.visibility</p:attrName>
                                        </p:attrNameLst>
                                      </p:cBhvr>
                                      <p:to>
                                        <p:strVal val="visible"/>
                                      </p:to>
                                    </p:set>
                                    <p:anim calcmode="lin" valueType="num">
                                      <p:cBhvr additive="base">
                                        <p:cTn id="31" dur="500" fill="hold"/>
                                        <p:tgtEl>
                                          <p:spTgt spid="118792"/>
                                        </p:tgtEl>
                                        <p:attrNameLst>
                                          <p:attrName>ppt_x</p:attrName>
                                        </p:attrNameLst>
                                      </p:cBhvr>
                                      <p:tavLst>
                                        <p:tav tm="0">
                                          <p:val>
                                            <p:strVal val="#ppt_x"/>
                                          </p:val>
                                        </p:tav>
                                        <p:tav tm="100000">
                                          <p:val>
                                            <p:strVal val="#ppt_x"/>
                                          </p:val>
                                        </p:tav>
                                      </p:tavLst>
                                    </p:anim>
                                    <p:anim calcmode="lin" valueType="num">
                                      <p:cBhvr additive="base">
                                        <p:cTn id="32" dur="500" fill="hold"/>
                                        <p:tgtEl>
                                          <p:spTgt spid="11879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8793"/>
                                        </p:tgtEl>
                                        <p:attrNameLst>
                                          <p:attrName>style.visibility</p:attrName>
                                        </p:attrNameLst>
                                      </p:cBhvr>
                                      <p:to>
                                        <p:strVal val="visible"/>
                                      </p:to>
                                    </p:set>
                                    <p:anim calcmode="lin" valueType="num">
                                      <p:cBhvr additive="base">
                                        <p:cTn id="35" dur="500" fill="hold"/>
                                        <p:tgtEl>
                                          <p:spTgt spid="118793"/>
                                        </p:tgtEl>
                                        <p:attrNameLst>
                                          <p:attrName>ppt_x</p:attrName>
                                        </p:attrNameLst>
                                      </p:cBhvr>
                                      <p:tavLst>
                                        <p:tav tm="0">
                                          <p:val>
                                            <p:strVal val="#ppt_x"/>
                                          </p:val>
                                        </p:tav>
                                        <p:tav tm="100000">
                                          <p:val>
                                            <p:strVal val="#ppt_x"/>
                                          </p:val>
                                        </p:tav>
                                      </p:tavLst>
                                    </p:anim>
                                    <p:anim calcmode="lin" valueType="num">
                                      <p:cBhvr additive="base">
                                        <p:cTn id="36" dur="500" fill="hold"/>
                                        <p:tgtEl>
                                          <p:spTgt spid="11879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8794"/>
                                        </p:tgtEl>
                                        <p:attrNameLst>
                                          <p:attrName>style.visibility</p:attrName>
                                        </p:attrNameLst>
                                      </p:cBhvr>
                                      <p:to>
                                        <p:strVal val="visible"/>
                                      </p:to>
                                    </p:set>
                                    <p:anim calcmode="lin" valueType="num">
                                      <p:cBhvr additive="base">
                                        <p:cTn id="39" dur="500" fill="hold"/>
                                        <p:tgtEl>
                                          <p:spTgt spid="118794"/>
                                        </p:tgtEl>
                                        <p:attrNameLst>
                                          <p:attrName>ppt_x</p:attrName>
                                        </p:attrNameLst>
                                      </p:cBhvr>
                                      <p:tavLst>
                                        <p:tav tm="0">
                                          <p:val>
                                            <p:strVal val="#ppt_x"/>
                                          </p:val>
                                        </p:tav>
                                        <p:tav tm="100000">
                                          <p:val>
                                            <p:strVal val="#ppt_x"/>
                                          </p:val>
                                        </p:tav>
                                      </p:tavLst>
                                    </p:anim>
                                    <p:anim calcmode="lin" valueType="num">
                                      <p:cBhvr additive="base">
                                        <p:cTn id="40" dur="500" fill="hold"/>
                                        <p:tgtEl>
                                          <p:spTgt spid="11879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8795"/>
                                        </p:tgtEl>
                                        <p:attrNameLst>
                                          <p:attrName>style.visibility</p:attrName>
                                        </p:attrNameLst>
                                      </p:cBhvr>
                                      <p:to>
                                        <p:strVal val="visible"/>
                                      </p:to>
                                    </p:set>
                                    <p:anim calcmode="lin" valueType="num">
                                      <p:cBhvr additive="base">
                                        <p:cTn id="43" dur="500" fill="hold"/>
                                        <p:tgtEl>
                                          <p:spTgt spid="118795"/>
                                        </p:tgtEl>
                                        <p:attrNameLst>
                                          <p:attrName>ppt_x</p:attrName>
                                        </p:attrNameLst>
                                      </p:cBhvr>
                                      <p:tavLst>
                                        <p:tav tm="0">
                                          <p:val>
                                            <p:strVal val="#ppt_x"/>
                                          </p:val>
                                        </p:tav>
                                        <p:tav tm="100000">
                                          <p:val>
                                            <p:strVal val="#ppt_x"/>
                                          </p:val>
                                        </p:tav>
                                      </p:tavLst>
                                    </p:anim>
                                    <p:anim calcmode="lin" valueType="num">
                                      <p:cBhvr additive="base">
                                        <p:cTn id="44" dur="500" fill="hold"/>
                                        <p:tgtEl>
                                          <p:spTgt spid="118795"/>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18796"/>
                                        </p:tgtEl>
                                        <p:attrNameLst>
                                          <p:attrName>style.visibility</p:attrName>
                                        </p:attrNameLst>
                                      </p:cBhvr>
                                      <p:to>
                                        <p:strVal val="visible"/>
                                      </p:to>
                                    </p:set>
                                    <p:anim calcmode="lin" valueType="num">
                                      <p:cBhvr additive="base">
                                        <p:cTn id="47" dur="500" fill="hold"/>
                                        <p:tgtEl>
                                          <p:spTgt spid="118796"/>
                                        </p:tgtEl>
                                        <p:attrNameLst>
                                          <p:attrName>ppt_x</p:attrName>
                                        </p:attrNameLst>
                                      </p:cBhvr>
                                      <p:tavLst>
                                        <p:tav tm="0">
                                          <p:val>
                                            <p:strVal val="#ppt_x"/>
                                          </p:val>
                                        </p:tav>
                                        <p:tav tm="100000">
                                          <p:val>
                                            <p:strVal val="#ppt_x"/>
                                          </p:val>
                                        </p:tav>
                                      </p:tavLst>
                                    </p:anim>
                                    <p:anim calcmode="lin" valueType="num">
                                      <p:cBhvr additive="base">
                                        <p:cTn id="48" dur="500" fill="hold"/>
                                        <p:tgtEl>
                                          <p:spTgt spid="11879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18797"/>
                                        </p:tgtEl>
                                        <p:attrNameLst>
                                          <p:attrName>style.visibility</p:attrName>
                                        </p:attrNameLst>
                                      </p:cBhvr>
                                      <p:to>
                                        <p:strVal val="visible"/>
                                      </p:to>
                                    </p:set>
                                    <p:anim calcmode="lin" valueType="num">
                                      <p:cBhvr additive="base">
                                        <p:cTn id="51" dur="500" fill="hold"/>
                                        <p:tgtEl>
                                          <p:spTgt spid="118797"/>
                                        </p:tgtEl>
                                        <p:attrNameLst>
                                          <p:attrName>ppt_x</p:attrName>
                                        </p:attrNameLst>
                                      </p:cBhvr>
                                      <p:tavLst>
                                        <p:tav tm="0">
                                          <p:val>
                                            <p:strVal val="#ppt_x"/>
                                          </p:val>
                                        </p:tav>
                                        <p:tav tm="100000">
                                          <p:val>
                                            <p:strVal val="#ppt_x"/>
                                          </p:val>
                                        </p:tav>
                                      </p:tavLst>
                                    </p:anim>
                                    <p:anim calcmode="lin" valueType="num">
                                      <p:cBhvr additive="base">
                                        <p:cTn id="52" dur="500" fill="hold"/>
                                        <p:tgtEl>
                                          <p:spTgt spid="11879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18798"/>
                                        </p:tgtEl>
                                        <p:attrNameLst>
                                          <p:attrName>style.visibility</p:attrName>
                                        </p:attrNameLst>
                                      </p:cBhvr>
                                      <p:to>
                                        <p:strVal val="visible"/>
                                      </p:to>
                                    </p:set>
                                    <p:anim calcmode="lin" valueType="num">
                                      <p:cBhvr additive="base">
                                        <p:cTn id="55" dur="500" fill="hold"/>
                                        <p:tgtEl>
                                          <p:spTgt spid="118798"/>
                                        </p:tgtEl>
                                        <p:attrNameLst>
                                          <p:attrName>ppt_x</p:attrName>
                                        </p:attrNameLst>
                                      </p:cBhvr>
                                      <p:tavLst>
                                        <p:tav tm="0">
                                          <p:val>
                                            <p:strVal val="#ppt_x"/>
                                          </p:val>
                                        </p:tav>
                                        <p:tav tm="100000">
                                          <p:val>
                                            <p:strVal val="#ppt_x"/>
                                          </p:val>
                                        </p:tav>
                                      </p:tavLst>
                                    </p:anim>
                                    <p:anim calcmode="lin" valueType="num">
                                      <p:cBhvr additive="base">
                                        <p:cTn id="56" dur="500" fill="hold"/>
                                        <p:tgtEl>
                                          <p:spTgt spid="11879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18799"/>
                                        </p:tgtEl>
                                        <p:attrNameLst>
                                          <p:attrName>style.visibility</p:attrName>
                                        </p:attrNameLst>
                                      </p:cBhvr>
                                      <p:to>
                                        <p:strVal val="visible"/>
                                      </p:to>
                                    </p:set>
                                    <p:anim calcmode="lin" valueType="num">
                                      <p:cBhvr additive="base">
                                        <p:cTn id="59" dur="500" fill="hold"/>
                                        <p:tgtEl>
                                          <p:spTgt spid="118799"/>
                                        </p:tgtEl>
                                        <p:attrNameLst>
                                          <p:attrName>ppt_x</p:attrName>
                                        </p:attrNameLst>
                                      </p:cBhvr>
                                      <p:tavLst>
                                        <p:tav tm="0">
                                          <p:val>
                                            <p:strVal val="#ppt_x"/>
                                          </p:val>
                                        </p:tav>
                                        <p:tav tm="100000">
                                          <p:val>
                                            <p:strVal val="#ppt_x"/>
                                          </p:val>
                                        </p:tav>
                                      </p:tavLst>
                                    </p:anim>
                                    <p:anim calcmode="lin" valueType="num">
                                      <p:cBhvr additive="base">
                                        <p:cTn id="60" dur="500" fill="hold"/>
                                        <p:tgtEl>
                                          <p:spTgt spid="118799"/>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18800"/>
                                        </p:tgtEl>
                                        <p:attrNameLst>
                                          <p:attrName>style.visibility</p:attrName>
                                        </p:attrNameLst>
                                      </p:cBhvr>
                                      <p:to>
                                        <p:strVal val="visible"/>
                                      </p:to>
                                    </p:set>
                                    <p:anim calcmode="lin" valueType="num">
                                      <p:cBhvr additive="base">
                                        <p:cTn id="63" dur="500" fill="hold"/>
                                        <p:tgtEl>
                                          <p:spTgt spid="118800"/>
                                        </p:tgtEl>
                                        <p:attrNameLst>
                                          <p:attrName>ppt_x</p:attrName>
                                        </p:attrNameLst>
                                      </p:cBhvr>
                                      <p:tavLst>
                                        <p:tav tm="0">
                                          <p:val>
                                            <p:strVal val="#ppt_x"/>
                                          </p:val>
                                        </p:tav>
                                        <p:tav tm="100000">
                                          <p:val>
                                            <p:strVal val="#ppt_x"/>
                                          </p:val>
                                        </p:tav>
                                      </p:tavLst>
                                    </p:anim>
                                    <p:anim calcmode="lin" valueType="num">
                                      <p:cBhvr additive="base">
                                        <p:cTn id="64" dur="500" fill="hold"/>
                                        <p:tgtEl>
                                          <p:spTgt spid="118800"/>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18801"/>
                                        </p:tgtEl>
                                        <p:attrNameLst>
                                          <p:attrName>style.visibility</p:attrName>
                                        </p:attrNameLst>
                                      </p:cBhvr>
                                      <p:to>
                                        <p:strVal val="visible"/>
                                      </p:to>
                                    </p:set>
                                    <p:anim calcmode="lin" valueType="num">
                                      <p:cBhvr additive="base">
                                        <p:cTn id="67" dur="500" fill="hold"/>
                                        <p:tgtEl>
                                          <p:spTgt spid="118801"/>
                                        </p:tgtEl>
                                        <p:attrNameLst>
                                          <p:attrName>ppt_x</p:attrName>
                                        </p:attrNameLst>
                                      </p:cBhvr>
                                      <p:tavLst>
                                        <p:tav tm="0">
                                          <p:val>
                                            <p:strVal val="#ppt_x"/>
                                          </p:val>
                                        </p:tav>
                                        <p:tav tm="100000">
                                          <p:val>
                                            <p:strVal val="#ppt_x"/>
                                          </p:val>
                                        </p:tav>
                                      </p:tavLst>
                                    </p:anim>
                                    <p:anim calcmode="lin" valueType="num">
                                      <p:cBhvr additive="base">
                                        <p:cTn id="68" dur="500" fill="hold"/>
                                        <p:tgtEl>
                                          <p:spTgt spid="1188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animBg="1"/>
      <p:bldP spid="118789" grpId="0"/>
      <p:bldP spid="118790" grpId="0"/>
      <p:bldP spid="118791" grpId="0"/>
      <p:bldP spid="118792" grpId="0"/>
      <p:bldP spid="118793" grpId="0"/>
      <p:bldP spid="118794" grpId="0"/>
      <p:bldP spid="118795" grpId="0"/>
      <p:bldP spid="118798" grpId="0" animBg="1"/>
      <p:bldP spid="118799" grpId="0" animBg="1"/>
      <p:bldP spid="118800" grpId="0" animBg="1"/>
      <p:bldP spid="11880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9810" name="组合 119809"/>
          <p:cNvGrpSpPr/>
          <p:nvPr/>
        </p:nvGrpSpPr>
        <p:grpSpPr>
          <a:xfrm>
            <a:off x="900113" y="1773238"/>
            <a:ext cx="7848600" cy="4968875"/>
            <a:chOff x="0" y="0"/>
            <a:chExt cx="3360" cy="2688"/>
          </a:xfrm>
        </p:grpSpPr>
        <p:sp>
          <p:nvSpPr>
            <p:cNvPr id="77826" name="矩形 119810"/>
            <p:cNvSpPr/>
            <p:nvPr/>
          </p:nvSpPr>
          <p:spPr>
            <a:xfrm>
              <a:off x="0" y="0"/>
              <a:ext cx="3360" cy="2688"/>
            </a:xfrm>
            <a:prstGeom prst="rect">
              <a:avLst/>
            </a:prstGeom>
            <a:noFill/>
            <a:ln w="25400" cap="flat" cmpd="sng">
              <a:solidFill>
                <a:schemeClr val="tx1"/>
              </a:solidFill>
              <a:prstDash val="solid"/>
              <a:miter/>
              <a:headEnd type="none" w="med" len="med"/>
              <a:tailEnd type="none" w="med" len="med"/>
            </a:ln>
          </p:spPr>
          <p:txBody>
            <a:bodyPr wrap="none" anchor="ctr"/>
            <a:p>
              <a:pPr algn="ctr"/>
              <a:endParaRPr lang="zh-CN" altLang="en-US" sz="2800" b="1">
                <a:latin typeface="Arial" panose="020B0604020202020204" pitchFamily="34" charset="0"/>
                <a:ea typeface="宋体" panose="02010600030101010101" pitchFamily="2" charset="-122"/>
              </a:endParaRPr>
            </a:p>
          </p:txBody>
        </p:sp>
        <p:sp>
          <p:nvSpPr>
            <p:cNvPr id="77827" name="直接连接符 119811"/>
            <p:cNvSpPr/>
            <p:nvPr/>
          </p:nvSpPr>
          <p:spPr>
            <a:xfrm>
              <a:off x="336" y="1733"/>
              <a:ext cx="2688" cy="0"/>
            </a:xfrm>
            <a:prstGeom prst="line">
              <a:avLst/>
            </a:prstGeom>
            <a:ln w="25400" cap="flat" cmpd="sng">
              <a:solidFill>
                <a:schemeClr val="tx1"/>
              </a:solidFill>
              <a:prstDash val="solid"/>
              <a:round/>
              <a:headEnd type="none" w="med" len="med"/>
              <a:tailEnd type="triangle" w="med" len="med"/>
            </a:ln>
          </p:spPr>
          <p:txBody>
            <a:bodyPr anchor="t"/>
            <a:p>
              <a:endParaRPr lang="zh-CN" altLang="en-US">
                <a:latin typeface="Arial" panose="020B0604020202020204" pitchFamily="34" charset="0"/>
                <a:ea typeface="宋体" panose="02010600030101010101" pitchFamily="2" charset="-122"/>
              </a:endParaRPr>
            </a:p>
          </p:txBody>
        </p:sp>
        <p:sp>
          <p:nvSpPr>
            <p:cNvPr id="77828" name="直接连接符 119812"/>
            <p:cNvSpPr/>
            <p:nvPr/>
          </p:nvSpPr>
          <p:spPr>
            <a:xfrm flipV="1">
              <a:off x="480" y="354"/>
              <a:ext cx="0" cy="1517"/>
            </a:xfrm>
            <a:prstGeom prst="line">
              <a:avLst/>
            </a:prstGeom>
            <a:ln w="25400" cap="flat" cmpd="sng">
              <a:solidFill>
                <a:schemeClr val="tx1"/>
              </a:solidFill>
              <a:prstDash val="solid"/>
              <a:round/>
              <a:headEnd type="none" w="med" len="med"/>
              <a:tailEnd type="triangle" w="med" len="med"/>
            </a:ln>
          </p:spPr>
          <p:txBody>
            <a:bodyPr anchor="t"/>
            <a:p>
              <a:endParaRPr lang="zh-CN" altLang="en-US">
                <a:latin typeface="Arial" panose="020B0604020202020204" pitchFamily="34" charset="0"/>
                <a:ea typeface="宋体" panose="02010600030101010101" pitchFamily="2" charset="-122"/>
              </a:endParaRPr>
            </a:p>
          </p:txBody>
        </p:sp>
        <p:sp>
          <p:nvSpPr>
            <p:cNvPr id="77829" name="文本框 119813"/>
            <p:cNvSpPr txBox="1"/>
            <p:nvPr/>
          </p:nvSpPr>
          <p:spPr>
            <a:xfrm>
              <a:off x="518" y="148"/>
              <a:ext cx="843" cy="281"/>
            </a:xfrm>
            <a:prstGeom prst="rect">
              <a:avLst/>
            </a:prstGeom>
            <a:noFill/>
            <a:ln w="9525">
              <a:noFill/>
            </a:ln>
          </p:spPr>
          <p:txBody>
            <a:bodyPr wrap="none" anchor="t">
              <a:spAutoFit/>
            </a:bodyPr>
            <a:p>
              <a:r>
                <a:rPr lang="zh-CN" altLang="en-US" sz="2800" b="1">
                  <a:latin typeface="Arial" panose="020B0604020202020204" pitchFamily="34" charset="0"/>
                  <a:ea typeface="宋体" panose="02010600030101010101" pitchFamily="2" charset="-122"/>
                </a:rPr>
                <a:t>测试用例数</a:t>
              </a:r>
              <a:endParaRPr lang="zh-CN" altLang="en-US" sz="2800" b="1">
                <a:latin typeface="Arial" panose="020B0604020202020204" pitchFamily="34" charset="0"/>
                <a:ea typeface="宋体" panose="02010600030101010101" pitchFamily="2" charset="-122"/>
              </a:endParaRPr>
            </a:p>
          </p:txBody>
        </p:sp>
        <p:sp>
          <p:nvSpPr>
            <p:cNvPr id="77830" name="文本框 119814"/>
            <p:cNvSpPr txBox="1"/>
            <p:nvPr/>
          </p:nvSpPr>
          <p:spPr>
            <a:xfrm>
              <a:off x="2592" y="1145"/>
              <a:ext cx="691" cy="281"/>
            </a:xfrm>
            <a:prstGeom prst="rect">
              <a:avLst/>
            </a:prstGeom>
            <a:noFill/>
            <a:ln w="9525">
              <a:noFill/>
            </a:ln>
          </p:spPr>
          <p:txBody>
            <a:bodyPr wrap="none" anchor="t">
              <a:spAutoFit/>
            </a:bodyPr>
            <a:p>
              <a:r>
                <a:rPr lang="zh-CN" altLang="en-US" sz="2800" b="1">
                  <a:latin typeface="Arial" panose="020B0604020202020204" pitchFamily="34" charset="0"/>
                  <a:ea typeface="宋体" panose="02010600030101010101" pitchFamily="2" charset="-122"/>
                </a:rPr>
                <a:t>精细程度</a:t>
              </a:r>
              <a:endParaRPr lang="zh-CN" altLang="en-US" sz="2800" b="1">
                <a:latin typeface="Arial" panose="020B0604020202020204" pitchFamily="34" charset="0"/>
                <a:ea typeface="宋体" panose="02010600030101010101" pitchFamily="2" charset="-122"/>
              </a:endParaRPr>
            </a:p>
          </p:txBody>
        </p:sp>
        <p:sp>
          <p:nvSpPr>
            <p:cNvPr id="77831" name="文本框 119815"/>
            <p:cNvSpPr txBox="1"/>
            <p:nvPr/>
          </p:nvSpPr>
          <p:spPr>
            <a:xfrm>
              <a:off x="624" y="1789"/>
              <a:ext cx="537" cy="281"/>
            </a:xfrm>
            <a:prstGeom prst="rect">
              <a:avLst/>
            </a:prstGeom>
            <a:noFill/>
            <a:ln w="9525">
              <a:noFill/>
            </a:ln>
          </p:spPr>
          <p:txBody>
            <a:bodyPr wrap="none" anchor="t">
              <a:spAutoFit/>
            </a:bodyPr>
            <a:p>
              <a:r>
                <a:rPr lang="zh-CN" altLang="en-US" sz="2800" b="1">
                  <a:latin typeface="Arial" panose="020B0604020202020204" pitchFamily="34" charset="0"/>
                  <a:ea typeface="宋体" panose="02010600030101010101" pitchFamily="2" charset="-122"/>
                </a:rPr>
                <a:t>边界值</a:t>
              </a:r>
              <a:endParaRPr lang="zh-CN" altLang="en-US" sz="2800" b="1">
                <a:latin typeface="Arial" panose="020B0604020202020204" pitchFamily="34" charset="0"/>
                <a:ea typeface="宋体" panose="02010600030101010101" pitchFamily="2" charset="-122"/>
              </a:endParaRPr>
            </a:p>
          </p:txBody>
        </p:sp>
        <p:sp>
          <p:nvSpPr>
            <p:cNvPr id="77832" name="文本框 119816"/>
            <p:cNvSpPr txBox="1"/>
            <p:nvPr/>
          </p:nvSpPr>
          <p:spPr>
            <a:xfrm>
              <a:off x="1488" y="1789"/>
              <a:ext cx="537" cy="281"/>
            </a:xfrm>
            <a:prstGeom prst="rect">
              <a:avLst/>
            </a:prstGeom>
            <a:noFill/>
            <a:ln w="9525">
              <a:noFill/>
            </a:ln>
          </p:spPr>
          <p:txBody>
            <a:bodyPr wrap="none" anchor="t">
              <a:spAutoFit/>
            </a:bodyPr>
            <a:p>
              <a:r>
                <a:rPr lang="zh-CN" altLang="en-US" sz="2800" b="1">
                  <a:latin typeface="Arial" panose="020B0604020202020204" pitchFamily="34" charset="0"/>
                  <a:ea typeface="宋体" panose="02010600030101010101" pitchFamily="2" charset="-122"/>
                </a:rPr>
                <a:t>等价类</a:t>
              </a:r>
              <a:endParaRPr lang="zh-CN" altLang="en-US" sz="2800" b="1">
                <a:latin typeface="Arial" panose="020B0604020202020204" pitchFamily="34" charset="0"/>
                <a:ea typeface="宋体" panose="02010600030101010101" pitchFamily="2" charset="-122"/>
              </a:endParaRPr>
            </a:p>
          </p:txBody>
        </p:sp>
        <p:sp>
          <p:nvSpPr>
            <p:cNvPr id="77833" name="文本框 119817"/>
            <p:cNvSpPr txBox="1"/>
            <p:nvPr/>
          </p:nvSpPr>
          <p:spPr>
            <a:xfrm>
              <a:off x="2352" y="1789"/>
              <a:ext cx="538" cy="281"/>
            </a:xfrm>
            <a:prstGeom prst="rect">
              <a:avLst/>
            </a:prstGeom>
            <a:noFill/>
            <a:ln w="9525">
              <a:noFill/>
            </a:ln>
          </p:spPr>
          <p:txBody>
            <a:bodyPr wrap="none" anchor="t">
              <a:spAutoFit/>
            </a:bodyPr>
            <a:p>
              <a:r>
                <a:rPr lang="zh-CN" altLang="en-US" sz="2800" b="1">
                  <a:latin typeface="Arial" panose="020B0604020202020204" pitchFamily="34" charset="0"/>
                  <a:ea typeface="宋体" panose="02010600030101010101" pitchFamily="2" charset="-122"/>
                </a:rPr>
                <a:t>判定表</a:t>
              </a:r>
              <a:endParaRPr lang="zh-CN" altLang="en-US" sz="2800" b="1">
                <a:latin typeface="Arial" panose="020B0604020202020204" pitchFamily="34" charset="0"/>
                <a:ea typeface="宋体" panose="02010600030101010101" pitchFamily="2" charset="-122"/>
              </a:endParaRPr>
            </a:p>
          </p:txBody>
        </p:sp>
        <p:sp>
          <p:nvSpPr>
            <p:cNvPr id="77834" name="文本框 119818"/>
            <p:cNvSpPr txBox="1"/>
            <p:nvPr/>
          </p:nvSpPr>
          <p:spPr>
            <a:xfrm>
              <a:off x="96" y="1411"/>
              <a:ext cx="308" cy="281"/>
            </a:xfrm>
            <a:prstGeom prst="rect">
              <a:avLst/>
            </a:prstGeom>
            <a:noFill/>
            <a:ln w="9525">
              <a:noFill/>
            </a:ln>
          </p:spPr>
          <p:txBody>
            <a:bodyPr anchor="t">
              <a:spAutoFit/>
            </a:bodyPr>
            <a:p>
              <a:r>
                <a:rPr lang="zh-CN" altLang="en-US" sz="2800" b="1">
                  <a:latin typeface="Arial" panose="020B0604020202020204" pitchFamily="34" charset="0"/>
                  <a:ea typeface="宋体" panose="02010600030101010101" pitchFamily="2" charset="-122"/>
                </a:rPr>
                <a:t>低</a:t>
              </a:r>
              <a:endParaRPr lang="zh-CN" altLang="en-US" sz="2800" b="1">
                <a:latin typeface="Arial" panose="020B0604020202020204" pitchFamily="34" charset="0"/>
                <a:ea typeface="宋体" panose="02010600030101010101" pitchFamily="2" charset="-122"/>
              </a:endParaRPr>
            </a:p>
          </p:txBody>
        </p:sp>
        <p:sp>
          <p:nvSpPr>
            <p:cNvPr id="77835" name="文本框 119819"/>
            <p:cNvSpPr txBox="1"/>
            <p:nvPr/>
          </p:nvSpPr>
          <p:spPr>
            <a:xfrm>
              <a:off x="96" y="446"/>
              <a:ext cx="308" cy="281"/>
            </a:xfrm>
            <a:prstGeom prst="rect">
              <a:avLst/>
            </a:prstGeom>
            <a:noFill/>
            <a:ln w="9525">
              <a:noFill/>
            </a:ln>
          </p:spPr>
          <p:txBody>
            <a:bodyPr anchor="t">
              <a:spAutoFit/>
            </a:bodyPr>
            <a:p>
              <a:r>
                <a:rPr lang="zh-CN" altLang="en-US" sz="2800" b="1">
                  <a:latin typeface="Arial" panose="020B0604020202020204" pitchFamily="34" charset="0"/>
                  <a:ea typeface="宋体" panose="02010600030101010101" pitchFamily="2" charset="-122"/>
                </a:rPr>
                <a:t>高</a:t>
              </a:r>
              <a:endParaRPr lang="zh-CN" altLang="en-US" sz="2800" b="1">
                <a:latin typeface="Arial" panose="020B0604020202020204" pitchFamily="34" charset="0"/>
                <a:ea typeface="宋体" panose="02010600030101010101" pitchFamily="2" charset="-122"/>
              </a:endParaRPr>
            </a:p>
          </p:txBody>
        </p:sp>
        <p:cxnSp>
          <p:nvCxnSpPr>
            <p:cNvPr id="77836" name="直接箭头连接符 119820"/>
            <p:cNvCxnSpPr/>
            <p:nvPr/>
          </p:nvCxnSpPr>
          <p:spPr>
            <a:xfrm>
              <a:off x="912" y="584"/>
              <a:ext cx="624" cy="781"/>
            </a:xfrm>
            <a:prstGeom prst="straightConnector1">
              <a:avLst/>
            </a:prstGeom>
            <a:ln w="25400" cap="flat" cmpd="sng">
              <a:solidFill>
                <a:schemeClr val="tx1"/>
              </a:solidFill>
              <a:prstDash val="solid"/>
              <a:round/>
              <a:headEnd type="none" w="med" len="med"/>
              <a:tailEnd type="none" w="med" len="med"/>
            </a:ln>
          </p:spPr>
        </p:cxnSp>
        <p:cxnSp>
          <p:nvCxnSpPr>
            <p:cNvPr id="77837" name="直接箭头连接符 119821"/>
            <p:cNvCxnSpPr/>
            <p:nvPr/>
          </p:nvCxnSpPr>
          <p:spPr>
            <a:xfrm>
              <a:off x="1536" y="1365"/>
              <a:ext cx="1152" cy="184"/>
            </a:xfrm>
            <a:prstGeom prst="straightConnector1">
              <a:avLst/>
            </a:prstGeom>
            <a:ln w="25400" cap="flat" cmpd="sng">
              <a:solidFill>
                <a:schemeClr val="tx1"/>
              </a:solidFill>
              <a:prstDash val="solid"/>
              <a:round/>
              <a:headEnd type="none" w="med" len="med"/>
              <a:tailEnd type="none" w="med" len="med"/>
            </a:ln>
          </p:spPr>
        </p:cxnSp>
        <p:sp>
          <p:nvSpPr>
            <p:cNvPr id="77838" name="椭圆 119822"/>
            <p:cNvSpPr/>
            <p:nvPr/>
          </p:nvSpPr>
          <p:spPr>
            <a:xfrm>
              <a:off x="864" y="538"/>
              <a:ext cx="48" cy="46"/>
            </a:xfrm>
            <a:prstGeom prst="ellipse">
              <a:avLst/>
            </a:prstGeom>
            <a:noFill/>
            <a:ln w="254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77839" name="椭圆 119823"/>
            <p:cNvSpPr/>
            <p:nvPr/>
          </p:nvSpPr>
          <p:spPr>
            <a:xfrm>
              <a:off x="1488" y="1319"/>
              <a:ext cx="48" cy="46"/>
            </a:xfrm>
            <a:prstGeom prst="ellipse">
              <a:avLst/>
            </a:prstGeom>
            <a:noFill/>
            <a:ln w="254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77840" name="椭圆 119824"/>
            <p:cNvSpPr/>
            <p:nvPr/>
          </p:nvSpPr>
          <p:spPr>
            <a:xfrm>
              <a:off x="2688" y="1530"/>
              <a:ext cx="48" cy="46"/>
            </a:xfrm>
            <a:prstGeom prst="ellipse">
              <a:avLst/>
            </a:prstGeom>
            <a:noFill/>
            <a:ln w="254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77841" name="文本框 119825"/>
            <p:cNvSpPr txBox="1"/>
            <p:nvPr/>
          </p:nvSpPr>
          <p:spPr>
            <a:xfrm>
              <a:off x="576" y="2304"/>
              <a:ext cx="2256" cy="281"/>
            </a:xfrm>
            <a:prstGeom prst="rect">
              <a:avLst/>
            </a:prstGeom>
            <a:noFill/>
            <a:ln w="9525">
              <a:noFill/>
            </a:ln>
          </p:spPr>
          <p:txBody>
            <a:bodyPr anchor="t">
              <a:spAutoFit/>
            </a:bodyPr>
            <a:p>
              <a:r>
                <a:rPr lang="zh-CN" altLang="en-US" sz="2800" b="1">
                  <a:latin typeface="Arial" panose="020B0604020202020204" pitchFamily="34" charset="0"/>
                  <a:ea typeface="楷体_GB2312" pitchFamily="1" charset="-122"/>
                </a:rPr>
                <a:t>各种测试方法的测试用例趋势线</a:t>
              </a:r>
              <a:endParaRPr lang="zh-CN" altLang="en-US" sz="2800" b="1">
                <a:latin typeface="Arial" panose="020B0604020202020204" pitchFamily="34" charset="0"/>
                <a:ea typeface="楷体_GB2312" pitchFamily="1" charset="-122"/>
              </a:endParaRPr>
            </a:p>
          </p:txBody>
        </p:sp>
      </p:grpSp>
      <p:sp>
        <p:nvSpPr>
          <p:cNvPr id="77842" name="矩形 119826"/>
          <p:cNvSpPr>
            <a:spLocks noRot="1"/>
          </p:cNvSpPr>
          <p:nvPr/>
        </p:nvSpPr>
        <p:spPr>
          <a:xfrm>
            <a:off x="323850" y="1052513"/>
            <a:ext cx="8424863" cy="5400675"/>
          </a:xfrm>
          <a:prstGeom prst="rect">
            <a:avLst/>
          </a:prstGeom>
          <a:noFill/>
          <a:ln w="9525">
            <a:noFill/>
          </a:ln>
        </p:spPr>
        <p:txBody>
          <a:bodyPr anchor="t"/>
          <a:p>
            <a:pPr marL="609600" indent="-609600">
              <a:lnSpc>
                <a:spcPct val="105000"/>
              </a:lnSpc>
              <a:spcBef>
                <a:spcPct val="5000"/>
              </a:spcBef>
              <a:spcAft>
                <a:spcPct val="5000"/>
              </a:spcAft>
              <a:buClr>
                <a:schemeClr val="hlink"/>
              </a:buClr>
              <a:buSzPct val="70000"/>
              <a:buFont typeface="Wingdings" panose="05000000000000000000" pitchFamily="2" charset="2"/>
              <a:buNone/>
            </a:pPr>
            <a:r>
              <a:rPr lang="en-US" altLang="zh-CN" sz="4000" b="1">
                <a:solidFill>
                  <a:srgbClr val="FF3300"/>
                </a:solidFill>
                <a:latin typeface="Times New Roman" panose="02020603050405020304" pitchFamily="2" charset="0"/>
                <a:ea typeface="华文行楷" panose="02010800040101010101" pitchFamily="2" charset="-122"/>
              </a:rPr>
              <a:t>1. </a:t>
            </a:r>
            <a:r>
              <a:rPr lang="zh-CN" altLang="en-US" sz="4000" b="1">
                <a:solidFill>
                  <a:srgbClr val="FF3300"/>
                </a:solidFill>
                <a:latin typeface="Arial" panose="020B0604020202020204" pitchFamily="34" charset="0"/>
                <a:ea typeface="华文行楷" panose="02010800040101010101" pitchFamily="2" charset="-122"/>
              </a:rPr>
              <a:t>测试工作量</a:t>
            </a:r>
            <a:endParaRPr lang="zh-CN" altLang="en-US" sz="3600" b="1">
              <a:latin typeface="Arial" panose="020B0604020202020204" pitchFamily="34" charset="0"/>
              <a:ea typeface="楷体_GB2312" pitchFamily="1" charset="-122"/>
            </a:endParaRPr>
          </a:p>
        </p:txBody>
      </p:sp>
      <p:sp>
        <p:nvSpPr>
          <p:cNvPr id="77843" name="矩形 119827"/>
          <p:cNvSpPr>
            <a:spLocks noRot="1"/>
          </p:cNvSpPr>
          <p:nvPr/>
        </p:nvSpPr>
        <p:spPr>
          <a:xfrm>
            <a:off x="250825" y="188913"/>
            <a:ext cx="8540750" cy="1143000"/>
          </a:xfrm>
          <a:prstGeom prst="rect">
            <a:avLst/>
          </a:prstGeom>
          <a:noFill/>
          <a:ln w="9525">
            <a:noFill/>
          </a:ln>
        </p:spPr>
        <p:txBody>
          <a:bodyPr anchor="ctr"/>
          <a:p>
            <a:r>
              <a:rPr lang="zh-CN" altLang="en-US" sz="4400" b="1" dirty="0">
                <a:solidFill>
                  <a:schemeClr val="tx2"/>
                </a:solidFill>
                <a:latin typeface="Arial" panose="020B0604020202020204" pitchFamily="34" charset="0"/>
                <a:ea typeface="楷体_GB2312" pitchFamily="1" charset="-122"/>
              </a:rPr>
              <a:t>2.7 功能性测试总结</a:t>
            </a:r>
            <a:endParaRPr lang="zh-CN" altLang="en-US" sz="4400" b="1" dirty="0">
              <a:solidFill>
                <a:schemeClr val="tx2"/>
              </a:solidFill>
              <a:latin typeface="Arial" panose="020B0604020202020204" pitchFamily="34" charset="0"/>
              <a:ea typeface="楷体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9810"/>
                                        </p:tgtEl>
                                        <p:attrNameLst>
                                          <p:attrName>style.visibility</p:attrName>
                                        </p:attrNameLst>
                                      </p:cBhvr>
                                      <p:to>
                                        <p:strVal val="visible"/>
                                      </p:to>
                                    </p:set>
                                    <p:anim calcmode="lin" valueType="num">
                                      <p:cBhvr additive="base">
                                        <p:cTn id="7" dur="500" fill="hold"/>
                                        <p:tgtEl>
                                          <p:spTgt spid="119810"/>
                                        </p:tgtEl>
                                        <p:attrNameLst>
                                          <p:attrName>ppt_x</p:attrName>
                                        </p:attrNameLst>
                                      </p:cBhvr>
                                      <p:tavLst>
                                        <p:tav tm="0">
                                          <p:val>
                                            <p:strVal val="#ppt_x"/>
                                          </p:val>
                                        </p:tav>
                                        <p:tav tm="100000">
                                          <p:val>
                                            <p:strVal val="#ppt_x"/>
                                          </p:val>
                                        </p:tav>
                                      </p:tavLst>
                                    </p:anim>
                                    <p:anim calcmode="lin" valueType="num">
                                      <p:cBhvr additive="base">
                                        <p:cTn id="8" dur="500" fill="hold"/>
                                        <p:tgtEl>
                                          <p:spTgt spid="1198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文本占位符 120833"/>
          <p:cNvSpPr>
            <a:spLocks noGrp="1" noRot="1"/>
          </p:cNvSpPr>
          <p:nvPr>
            <p:ph idx="1"/>
          </p:nvPr>
        </p:nvSpPr>
        <p:spPr>
          <a:xfrm>
            <a:off x="304800" y="1182688"/>
            <a:ext cx="8540750" cy="5486400"/>
          </a:xfrm>
        </p:spPr>
        <p:txBody>
          <a:bodyPr anchor="t"/>
          <a:p>
            <a:pPr>
              <a:lnSpc>
                <a:spcPct val="110000"/>
              </a:lnSpc>
              <a:spcBef>
                <a:spcPct val="5000"/>
              </a:spcBef>
              <a:spcAft>
                <a:spcPct val="5000"/>
              </a:spcAft>
            </a:pPr>
            <a:r>
              <a:rPr lang="zh-CN" altLang="en-US" sz="3000">
                <a:latin typeface="楷体_GB2312" pitchFamily="1" charset="-122"/>
              </a:rPr>
              <a:t>边界值分析</a:t>
            </a:r>
            <a:endParaRPr lang="zh-CN" altLang="en-US" sz="3000">
              <a:latin typeface="楷体_GB2312" pitchFamily="1" charset="-122"/>
            </a:endParaRPr>
          </a:p>
          <a:p>
            <a:pPr lvl="1">
              <a:lnSpc>
                <a:spcPct val="110000"/>
              </a:lnSpc>
              <a:spcBef>
                <a:spcPct val="5000"/>
              </a:spcBef>
              <a:spcAft>
                <a:spcPct val="5000"/>
              </a:spcAft>
            </a:pPr>
            <a:r>
              <a:rPr lang="zh-CN" altLang="en-US" sz="2600">
                <a:latin typeface="楷体_GB2312" pitchFamily="1" charset="-122"/>
              </a:rPr>
              <a:t>基于定义域</a:t>
            </a:r>
            <a:r>
              <a:rPr lang="en-US" altLang="zh-CN" sz="2600">
                <a:latin typeface="楷体_GB2312" pitchFamily="1" charset="-122"/>
              </a:rPr>
              <a:t>,</a:t>
            </a:r>
            <a:r>
              <a:rPr lang="zh-CN" altLang="en-US" sz="2600">
                <a:latin typeface="楷体_GB2312" pitchFamily="1" charset="-122"/>
              </a:rPr>
              <a:t>不识别数据或逻辑关系</a:t>
            </a:r>
            <a:endParaRPr lang="zh-CN" altLang="en-US" sz="2600">
              <a:latin typeface="楷体_GB2312" pitchFamily="1" charset="-122"/>
            </a:endParaRPr>
          </a:p>
          <a:p>
            <a:pPr lvl="1">
              <a:lnSpc>
                <a:spcPct val="110000"/>
              </a:lnSpc>
              <a:spcBef>
                <a:spcPct val="5000"/>
              </a:spcBef>
              <a:spcAft>
                <a:spcPct val="5000"/>
              </a:spcAft>
            </a:pPr>
            <a:r>
              <a:rPr lang="zh-CN" altLang="en-US" sz="2600">
                <a:latin typeface="楷体_GB2312" pitchFamily="1" charset="-122"/>
              </a:rPr>
              <a:t>很容易自动化实现</a:t>
            </a:r>
            <a:endParaRPr lang="zh-CN" altLang="en-US" sz="2600">
              <a:latin typeface="楷体_GB2312" pitchFamily="1" charset="-122"/>
            </a:endParaRPr>
          </a:p>
          <a:p>
            <a:pPr lvl="1">
              <a:lnSpc>
                <a:spcPct val="110000"/>
              </a:lnSpc>
              <a:spcBef>
                <a:spcPct val="5000"/>
              </a:spcBef>
              <a:spcAft>
                <a:spcPct val="5000"/>
              </a:spcAft>
            </a:pPr>
            <a:r>
              <a:rPr lang="zh-CN" altLang="en-US" sz="2600">
                <a:latin typeface="楷体_GB2312" pitchFamily="1" charset="-122"/>
              </a:rPr>
              <a:t>设计工作量小，方法使用简单</a:t>
            </a:r>
            <a:endParaRPr lang="zh-CN" altLang="en-US" sz="2600">
              <a:latin typeface="楷体_GB2312" pitchFamily="1" charset="-122"/>
            </a:endParaRPr>
          </a:p>
          <a:p>
            <a:pPr lvl="1">
              <a:lnSpc>
                <a:spcPct val="110000"/>
              </a:lnSpc>
              <a:spcBef>
                <a:spcPct val="5000"/>
              </a:spcBef>
              <a:spcAft>
                <a:spcPct val="5000"/>
              </a:spcAft>
            </a:pPr>
            <a:r>
              <a:rPr lang="zh-CN" altLang="en-US" sz="2600">
                <a:latin typeface="楷体_GB2312" pitchFamily="1" charset="-122"/>
              </a:rPr>
              <a:t>生成的测试用例数比较多</a:t>
            </a:r>
            <a:endParaRPr lang="zh-CN" altLang="en-US" sz="2600">
              <a:latin typeface="楷体_GB2312" pitchFamily="1" charset="-122"/>
            </a:endParaRPr>
          </a:p>
          <a:p>
            <a:pPr lvl="1">
              <a:lnSpc>
                <a:spcPct val="110000"/>
              </a:lnSpc>
              <a:spcBef>
                <a:spcPct val="5000"/>
              </a:spcBef>
              <a:spcAft>
                <a:spcPct val="5000"/>
              </a:spcAft>
            </a:pPr>
            <a:r>
              <a:rPr lang="zh-CN" altLang="en-US" sz="2600">
                <a:latin typeface="楷体_GB2312" pitchFamily="1" charset="-122"/>
              </a:rPr>
              <a:t>测试用例执行时间长</a:t>
            </a:r>
            <a:endParaRPr lang="zh-CN" altLang="en-US" sz="2600">
              <a:latin typeface="楷体_GB2312" pitchFamily="1" charset="-122"/>
            </a:endParaRPr>
          </a:p>
          <a:p>
            <a:pPr>
              <a:lnSpc>
                <a:spcPct val="110000"/>
              </a:lnSpc>
              <a:spcBef>
                <a:spcPct val="5000"/>
              </a:spcBef>
              <a:spcAft>
                <a:spcPct val="5000"/>
              </a:spcAft>
            </a:pPr>
            <a:r>
              <a:rPr lang="zh-CN" altLang="en-US" sz="3000">
                <a:latin typeface="楷体_GB2312" pitchFamily="1" charset="-122"/>
              </a:rPr>
              <a:t>等价类技术</a:t>
            </a:r>
            <a:endParaRPr lang="zh-CN" altLang="en-US" sz="3000">
              <a:latin typeface="楷体_GB2312" pitchFamily="1" charset="-122"/>
            </a:endParaRPr>
          </a:p>
          <a:p>
            <a:pPr lvl="1">
              <a:lnSpc>
                <a:spcPct val="110000"/>
              </a:lnSpc>
              <a:spcBef>
                <a:spcPct val="5000"/>
              </a:spcBef>
              <a:spcAft>
                <a:spcPct val="5000"/>
              </a:spcAft>
            </a:pPr>
            <a:r>
              <a:rPr lang="zh-CN" altLang="en-US" sz="2600">
                <a:latin typeface="楷体_GB2312" pitchFamily="1" charset="-122"/>
              </a:rPr>
              <a:t>考虑数据依赖关系</a:t>
            </a:r>
            <a:endParaRPr lang="zh-CN" altLang="en-US" sz="2600">
              <a:latin typeface="楷体_GB2312" pitchFamily="1" charset="-122"/>
            </a:endParaRPr>
          </a:p>
          <a:p>
            <a:pPr lvl="1">
              <a:lnSpc>
                <a:spcPct val="110000"/>
              </a:lnSpc>
              <a:spcBef>
                <a:spcPct val="5000"/>
              </a:spcBef>
              <a:spcAft>
                <a:spcPct val="5000"/>
              </a:spcAft>
            </a:pPr>
            <a:r>
              <a:rPr lang="zh-CN" altLang="en-US" sz="2600">
                <a:latin typeface="楷体_GB2312" pitchFamily="1" charset="-122"/>
              </a:rPr>
              <a:t>标识等价类时需要更多的判断和技巧</a:t>
            </a:r>
            <a:endParaRPr lang="zh-CN" altLang="en-US" sz="2600">
              <a:latin typeface="楷体_GB2312" pitchFamily="1" charset="-122"/>
            </a:endParaRPr>
          </a:p>
          <a:p>
            <a:pPr lvl="1">
              <a:lnSpc>
                <a:spcPct val="110000"/>
              </a:lnSpc>
              <a:spcBef>
                <a:spcPct val="5000"/>
              </a:spcBef>
              <a:spcAft>
                <a:spcPct val="5000"/>
              </a:spcAft>
            </a:pPr>
            <a:r>
              <a:rPr lang="zh-CN" altLang="en-US" sz="2600">
                <a:latin typeface="楷体_GB2312" pitchFamily="1" charset="-122"/>
              </a:rPr>
              <a:t>等价类标识出以后的处理也是机械的</a:t>
            </a:r>
            <a:endParaRPr lang="zh-CN" altLang="en-US" sz="2600">
              <a:latin typeface="楷体_GB2312" pitchFamily="1" charset="-122"/>
            </a:endParaRPr>
          </a:p>
          <a:p>
            <a:pPr lvl="1">
              <a:lnSpc>
                <a:spcPct val="110000"/>
              </a:lnSpc>
              <a:spcBef>
                <a:spcPct val="5000"/>
              </a:spcBef>
              <a:spcAft>
                <a:spcPct val="5000"/>
              </a:spcAft>
            </a:pPr>
            <a:r>
              <a:rPr lang="zh-CN" altLang="en-US" sz="2600">
                <a:latin typeface="楷体_GB2312" pitchFamily="1" charset="-122"/>
              </a:rPr>
              <a:t>设计工作量和测试用例数属中等</a:t>
            </a:r>
            <a:endParaRPr lang="zh-CN" altLang="en-US" sz="2600">
              <a:latin typeface="楷体_GB2312" pitchFamily="1" charset="-122"/>
            </a:endParaRPr>
          </a:p>
        </p:txBody>
      </p:sp>
      <p:sp>
        <p:nvSpPr>
          <p:cNvPr id="78850" name="矩形 120834"/>
          <p:cNvSpPr>
            <a:spLocks noRot="1"/>
          </p:cNvSpPr>
          <p:nvPr/>
        </p:nvSpPr>
        <p:spPr>
          <a:xfrm>
            <a:off x="250825" y="188913"/>
            <a:ext cx="8540750" cy="1143000"/>
          </a:xfrm>
          <a:prstGeom prst="rect">
            <a:avLst/>
          </a:prstGeom>
          <a:noFill/>
          <a:ln w="9525">
            <a:noFill/>
          </a:ln>
        </p:spPr>
        <p:txBody>
          <a:bodyPr anchor="ctr"/>
          <a:p>
            <a:r>
              <a:rPr lang="zh-CN" altLang="en-US" sz="4400" b="1" dirty="0">
                <a:solidFill>
                  <a:schemeClr val="tx2"/>
                </a:solidFill>
                <a:latin typeface="Arial" panose="020B0604020202020204" pitchFamily="34" charset="0"/>
                <a:ea typeface="楷体_GB2312" pitchFamily="1" charset="-122"/>
              </a:rPr>
              <a:t>2.7 功能性测试总结</a:t>
            </a:r>
            <a:endParaRPr lang="zh-CN" altLang="en-US" sz="4400" b="1" dirty="0">
              <a:solidFill>
                <a:schemeClr val="tx2"/>
              </a:solidFill>
              <a:latin typeface="Arial" panose="020B0604020202020204" pitchFamily="34" charset="0"/>
              <a:ea typeface="楷体_GB2312" pitchFamily="1"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文本占位符 121857"/>
          <p:cNvSpPr>
            <a:spLocks noGrp="1" noRot="1"/>
          </p:cNvSpPr>
          <p:nvPr>
            <p:ph idx="1"/>
          </p:nvPr>
        </p:nvSpPr>
        <p:spPr>
          <a:xfrm>
            <a:off x="304800" y="1182688"/>
            <a:ext cx="8540750" cy="5486400"/>
          </a:xfrm>
        </p:spPr>
        <p:txBody>
          <a:bodyPr anchor="t"/>
          <a:p>
            <a:pPr>
              <a:lnSpc>
                <a:spcPct val="110000"/>
              </a:lnSpc>
              <a:spcBef>
                <a:spcPct val="5000"/>
              </a:spcBef>
              <a:spcAft>
                <a:spcPct val="5000"/>
              </a:spcAft>
            </a:pPr>
            <a:r>
              <a:rPr lang="zh-CN" altLang="en-US">
                <a:latin typeface="楷体_GB2312" pitchFamily="1" charset="-122"/>
              </a:rPr>
              <a:t>判定表技术</a:t>
            </a:r>
            <a:endParaRPr lang="zh-CN" altLang="en-US">
              <a:latin typeface="楷体_GB2312" pitchFamily="1" charset="-122"/>
            </a:endParaRPr>
          </a:p>
          <a:p>
            <a:pPr lvl="1">
              <a:lnSpc>
                <a:spcPct val="110000"/>
              </a:lnSpc>
              <a:spcBef>
                <a:spcPct val="5000"/>
              </a:spcBef>
              <a:spcAft>
                <a:spcPct val="5000"/>
              </a:spcAft>
            </a:pPr>
            <a:r>
              <a:rPr lang="zh-CN" altLang="en-US" sz="3000">
                <a:latin typeface="楷体_GB2312" pitchFamily="1" charset="-122"/>
              </a:rPr>
              <a:t>既要考虑数据，又要考虑数据的逻辑依赖关系</a:t>
            </a:r>
            <a:endParaRPr lang="zh-CN" altLang="en-US" sz="3000">
              <a:latin typeface="楷体_GB2312" pitchFamily="1" charset="-122"/>
            </a:endParaRPr>
          </a:p>
          <a:p>
            <a:pPr lvl="1">
              <a:lnSpc>
                <a:spcPct val="110000"/>
              </a:lnSpc>
              <a:spcBef>
                <a:spcPct val="5000"/>
              </a:spcBef>
              <a:spcAft>
                <a:spcPct val="5000"/>
              </a:spcAft>
            </a:pPr>
            <a:r>
              <a:rPr lang="zh-CN" altLang="en-US" sz="3000">
                <a:latin typeface="楷体_GB2312" pitchFamily="1" charset="-122"/>
              </a:rPr>
              <a:t>所得测试用例可以是完备的</a:t>
            </a:r>
            <a:endParaRPr lang="zh-CN" altLang="en-US" sz="3000">
              <a:latin typeface="楷体_GB2312" pitchFamily="1" charset="-122"/>
            </a:endParaRPr>
          </a:p>
          <a:p>
            <a:pPr lvl="1">
              <a:lnSpc>
                <a:spcPct val="110000"/>
              </a:lnSpc>
              <a:spcBef>
                <a:spcPct val="5000"/>
              </a:spcBef>
              <a:spcAft>
                <a:spcPct val="5000"/>
              </a:spcAft>
            </a:pPr>
            <a:r>
              <a:rPr lang="zh-CN" altLang="en-US" sz="3000">
                <a:latin typeface="楷体_GB2312" pitchFamily="1" charset="-122"/>
              </a:rPr>
              <a:t>测试数量在一定意义上讲是最少的</a:t>
            </a:r>
            <a:endParaRPr lang="zh-CN" altLang="en-US" sz="3000">
              <a:latin typeface="楷体_GB2312" pitchFamily="1" charset="-122"/>
            </a:endParaRPr>
          </a:p>
          <a:p>
            <a:pPr lvl="1">
              <a:lnSpc>
                <a:spcPct val="110000"/>
              </a:lnSpc>
              <a:spcBef>
                <a:spcPct val="5000"/>
              </a:spcBef>
              <a:spcAft>
                <a:spcPct val="5000"/>
              </a:spcAft>
            </a:pPr>
            <a:r>
              <a:rPr lang="zh-CN" altLang="en-US" sz="3000">
                <a:latin typeface="楷体_GB2312" pitchFamily="1" charset="-122"/>
              </a:rPr>
              <a:t>需要通过多次迭代</a:t>
            </a:r>
            <a:endParaRPr lang="zh-CN" altLang="en-US" sz="3000">
              <a:latin typeface="楷体_GB2312" pitchFamily="1" charset="-122"/>
            </a:endParaRPr>
          </a:p>
          <a:p>
            <a:pPr lvl="1">
              <a:lnSpc>
                <a:spcPct val="110000"/>
              </a:lnSpc>
              <a:spcBef>
                <a:spcPct val="5000"/>
              </a:spcBef>
              <a:spcAft>
                <a:spcPct val="5000"/>
              </a:spcAft>
            </a:pPr>
            <a:r>
              <a:rPr lang="zh-CN" altLang="en-US" sz="3000">
                <a:latin typeface="楷体_GB2312" pitchFamily="1" charset="-122"/>
              </a:rPr>
              <a:t>设计工作量很大</a:t>
            </a:r>
            <a:endParaRPr lang="zh-CN" altLang="en-US" sz="3000">
              <a:latin typeface="楷体_GB2312" pitchFamily="1" charset="-122"/>
            </a:endParaRPr>
          </a:p>
        </p:txBody>
      </p:sp>
      <p:sp>
        <p:nvSpPr>
          <p:cNvPr id="79874" name="矩形 121858"/>
          <p:cNvSpPr>
            <a:spLocks noRot="1"/>
          </p:cNvSpPr>
          <p:nvPr/>
        </p:nvSpPr>
        <p:spPr>
          <a:xfrm>
            <a:off x="250825" y="188913"/>
            <a:ext cx="8540750" cy="1143000"/>
          </a:xfrm>
          <a:prstGeom prst="rect">
            <a:avLst/>
          </a:prstGeom>
          <a:noFill/>
          <a:ln w="9525">
            <a:noFill/>
          </a:ln>
        </p:spPr>
        <p:txBody>
          <a:bodyPr anchor="ctr"/>
          <a:p>
            <a:r>
              <a:rPr lang="zh-CN" altLang="en-US" sz="4400" b="1" dirty="0">
                <a:solidFill>
                  <a:schemeClr val="tx2"/>
                </a:solidFill>
                <a:latin typeface="Arial" panose="020B0604020202020204" pitchFamily="34" charset="0"/>
                <a:ea typeface="楷体_GB2312" pitchFamily="1" charset="-122"/>
              </a:rPr>
              <a:t>2.7 功能性测试总结</a:t>
            </a:r>
            <a:endParaRPr lang="zh-CN" altLang="en-US" sz="4400" b="1" dirty="0">
              <a:solidFill>
                <a:schemeClr val="tx2"/>
              </a:solidFill>
              <a:latin typeface="Arial" panose="020B0604020202020204" pitchFamily="34" charset="0"/>
              <a:ea typeface="楷体_GB2312" pitchFamily="1" charset="-122"/>
            </a:endParaRPr>
          </a:p>
        </p:txBody>
      </p:sp>
      <p:sp>
        <p:nvSpPr>
          <p:cNvPr id="79875" name="动作按钮: 前进或下一项 121859">
            <a:hlinkClick r:id="rId1" action="ppaction://hlinksldjump"/>
          </p:cNvPr>
          <p:cNvSpPr/>
          <p:nvPr/>
        </p:nvSpPr>
        <p:spPr>
          <a:xfrm>
            <a:off x="7667625" y="6092825"/>
            <a:ext cx="792163" cy="288925"/>
          </a:xfrm>
          <a:prstGeom prst="actionButtonForwardNext">
            <a:avLst/>
          </a:prstGeom>
          <a:solidFill>
            <a:schemeClr val="bg1"/>
          </a:solidFill>
          <a:ln w="9525">
            <a:noFill/>
          </a:ln>
        </p:spPr>
        <p:txBody>
          <a:bodyPr wrap="none" anchor="ctr"/>
          <a:p>
            <a:pPr algn="ctr"/>
            <a:endParaRPr lang="zh-CN" altLang="en-US">
              <a:latin typeface="Arial" panose="020B060402020202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矩形 52225"/>
          <p:cNvSpPr>
            <a:spLocks noRot="1"/>
          </p:cNvSpPr>
          <p:nvPr/>
        </p:nvSpPr>
        <p:spPr>
          <a:xfrm>
            <a:off x="323850" y="1125855"/>
            <a:ext cx="8298180" cy="5400675"/>
          </a:xfrm>
          <a:prstGeom prst="rect">
            <a:avLst/>
          </a:prstGeom>
          <a:noFill/>
          <a:ln w="9525">
            <a:noFill/>
          </a:ln>
        </p:spPr>
        <p:txBody>
          <a:bodyPr anchor="t"/>
          <a:p>
            <a:pPr marL="0" indent="0">
              <a:lnSpc>
                <a:spcPct val="110000"/>
              </a:lnSpc>
              <a:spcBef>
                <a:spcPct val="5000"/>
              </a:spcBef>
              <a:spcAft>
                <a:spcPct val="5000"/>
              </a:spcAft>
              <a:buClr>
                <a:schemeClr val="hlink"/>
              </a:buClr>
              <a:buSzPct val="100000"/>
              <a:buFont typeface="+mj-ea"/>
              <a:buNone/>
            </a:pPr>
            <a:r>
              <a:rPr lang="en-US" altLang="zh-CN" sz="3600" b="1">
                <a:solidFill>
                  <a:srgbClr val="FF3300"/>
                </a:solidFill>
                <a:uFillTx/>
                <a:ea typeface="华文行楷" panose="02010800040101010101" pitchFamily="2" charset="-122"/>
              </a:rPr>
              <a:t>(1) </a:t>
            </a:r>
            <a:r>
              <a:rPr lang="zh-CN" altLang="en-US" sz="3600" b="1">
                <a:solidFill>
                  <a:srgbClr val="FF3300"/>
                </a:solidFill>
                <a:uFillTx/>
                <a:ea typeface="华文行楷" panose="02010800040101010101" pitchFamily="2" charset="-122"/>
              </a:rPr>
              <a:t>提取功能说明，构造因子</a:t>
            </a:r>
            <a:r>
              <a:rPr lang="en-US" altLang="zh-CN" sz="3600" b="1">
                <a:solidFill>
                  <a:srgbClr val="FF3300"/>
                </a:solidFill>
                <a:uFillTx/>
                <a:ea typeface="华文行楷" panose="02010800040101010101" pitchFamily="2" charset="-122"/>
              </a:rPr>
              <a:t>-</a:t>
            </a:r>
            <a:r>
              <a:rPr lang="zh-CN" altLang="en-US" sz="3600" b="1">
                <a:solidFill>
                  <a:srgbClr val="FF3300"/>
                </a:solidFill>
                <a:uFillTx/>
                <a:ea typeface="华文行楷" panose="02010800040101010101" pitchFamily="2" charset="-122"/>
              </a:rPr>
              <a:t>状态表</a:t>
            </a:r>
            <a:endParaRPr lang="zh-CN" altLang="en-US" sz="3600" b="1">
              <a:latin typeface="Arial" panose="020B0604020202020204" pitchFamily="34" charset="0"/>
              <a:ea typeface="楷体_GB2312" pitchFamily="1" charset="-122"/>
            </a:endParaRPr>
          </a:p>
          <a:p>
            <a:pPr marL="609600" indent="-609600" eaLnBrk="1" latinLnBrk="0" hangingPunct="1">
              <a:lnSpc>
                <a:spcPct val="120000"/>
              </a:lnSpc>
              <a:spcBef>
                <a:spcPts val="0"/>
              </a:spcBef>
              <a:spcAft>
                <a:spcPts val="0"/>
              </a:spcAft>
              <a:buClr>
                <a:schemeClr val="hlink"/>
              </a:buClr>
              <a:buSzPct val="70000"/>
              <a:buFont typeface="Wingdings" panose="05000000000000000000" pitchFamily="2" charset="2"/>
              <a:buChar char="v"/>
            </a:pPr>
            <a:r>
              <a:rPr lang="zh-CN" altLang="en-US" sz="3400" b="1">
                <a:solidFill>
                  <a:srgbClr val="000000"/>
                </a:solidFill>
                <a:uFillTx/>
                <a:ea typeface="微软雅黑" panose="020B0503020204020204" charset="-122"/>
              </a:rPr>
              <a:t>分解功能要求，确定因子状态</a:t>
            </a:r>
            <a:r>
              <a:rPr lang="en-US" altLang="zh-CN" sz="3400" b="1">
                <a:solidFill>
                  <a:srgbClr val="000000"/>
                </a:solidFill>
                <a:uFillTx/>
                <a:ea typeface="微软雅黑" panose="020B0503020204020204" charset="-122"/>
              </a:rPr>
              <a:t>(</a:t>
            </a:r>
            <a:r>
              <a:rPr lang="zh-CN" altLang="en-US" sz="3400" b="1">
                <a:solidFill>
                  <a:srgbClr val="000000"/>
                </a:solidFill>
                <a:uFillTx/>
                <a:ea typeface="微软雅黑" panose="020B0503020204020204" charset="-122"/>
              </a:rPr>
              <a:t>采样取值</a:t>
            </a:r>
            <a:r>
              <a:rPr lang="en-US" altLang="zh-CN" sz="3400" b="1">
                <a:solidFill>
                  <a:srgbClr val="000000"/>
                </a:solidFill>
                <a:uFillTx/>
                <a:ea typeface="微软雅黑" panose="020B0503020204020204" charset="-122"/>
              </a:rPr>
              <a:t>)</a:t>
            </a:r>
            <a:r>
              <a:rPr lang="zh-CN" altLang="en-US" sz="3400" b="1">
                <a:solidFill>
                  <a:srgbClr val="000000"/>
                </a:solidFill>
                <a:uFillTx/>
                <a:ea typeface="微软雅黑" panose="020B0503020204020204" charset="-122"/>
              </a:rPr>
              <a:t>，并构造因子</a:t>
            </a:r>
            <a:r>
              <a:rPr lang="en-US" altLang="zh-CN" sz="3400" b="1">
                <a:solidFill>
                  <a:srgbClr val="000000"/>
                </a:solidFill>
                <a:uFillTx/>
                <a:ea typeface="微软雅黑" panose="020B0503020204020204" charset="-122"/>
              </a:rPr>
              <a:t>-</a:t>
            </a:r>
            <a:r>
              <a:rPr lang="zh-CN" altLang="en-US" sz="3400" b="1">
                <a:solidFill>
                  <a:srgbClr val="000000"/>
                </a:solidFill>
                <a:uFillTx/>
                <a:ea typeface="微软雅黑" panose="020B0503020204020204" charset="-122"/>
              </a:rPr>
              <a:t>状态二维表</a:t>
            </a:r>
            <a:endParaRPr lang="zh-CN" altLang="en-US" sz="3400" b="1">
              <a:solidFill>
                <a:srgbClr val="000000"/>
              </a:solidFill>
              <a:uFillTx/>
              <a:ea typeface="微软雅黑" panose="020B0503020204020204" charset="-122"/>
            </a:endParaRPr>
          </a:p>
        </p:txBody>
      </p:sp>
      <p:sp>
        <p:nvSpPr>
          <p:cNvPr id="10242" name="标题 52226"/>
          <p:cNvSpPr>
            <a:spLocks noGrp="1" noRot="1"/>
          </p:cNvSpPr>
          <p:nvPr>
            <p:ph type="title"/>
          </p:nvPr>
        </p:nvSpPr>
        <p:spPr>
          <a:xfrm>
            <a:off x="250825" y="188913"/>
            <a:ext cx="8540750" cy="1143000"/>
          </a:xfrm>
        </p:spPr>
        <p:txBody>
          <a:bodyPr anchor="ctr"/>
          <a:p>
            <a:pPr algn="l"/>
            <a:r>
              <a:rPr lang="en-US" altLang="zh-CN" spc="200">
                <a:solidFill>
                  <a:srgbClr val="C00000"/>
                </a:solidFill>
                <a:uFillTx/>
                <a:latin typeface="Arial" panose="020B0604020202020204" pitchFamily="34" charset="0"/>
                <a:ea typeface="微软雅黑" panose="020B0503020204020204" charset="-122"/>
                <a:sym typeface="+mn-ea"/>
              </a:rPr>
              <a:t>2. 测试步骤</a:t>
            </a:r>
            <a:endParaRPr lang="zh-CN" altLang="en-US" spc="200">
              <a:solidFill>
                <a:srgbClr val="C00000"/>
              </a:solidFill>
              <a:uFillTx/>
              <a:latin typeface="Arial" panose="020B0604020202020204" pitchFamily="34" charset="0"/>
              <a:ea typeface="黑体" panose="02010609060101010101" pitchFamily="2" charset="-122"/>
              <a:sym typeface="+mn-ea"/>
            </a:endParaRPr>
          </a:p>
        </p:txBody>
      </p:sp>
      <p:graphicFrame>
        <p:nvGraphicFramePr>
          <p:cNvPr id="3" name="表格 2"/>
          <p:cNvGraphicFramePr/>
          <p:nvPr>
            <p:custDataLst>
              <p:tags r:id="rId1"/>
            </p:custDataLst>
          </p:nvPr>
        </p:nvGraphicFramePr>
        <p:xfrm>
          <a:off x="242570" y="3266440"/>
          <a:ext cx="8642350" cy="3076575"/>
        </p:xfrm>
        <a:graphic>
          <a:graphicData uri="http://schemas.openxmlformats.org/drawingml/2006/table">
            <a:tbl>
              <a:tblPr firstRow="1" bandRow="1">
                <a:tableStyleId>{10A1B5D5-9B99-4C35-A422-299274C87663}</a:tableStyleId>
              </a:tblPr>
              <a:tblGrid>
                <a:gridCol w="1728470"/>
                <a:gridCol w="1728470"/>
                <a:gridCol w="2054225"/>
                <a:gridCol w="1614805"/>
                <a:gridCol w="1516380"/>
              </a:tblGrid>
              <a:tr h="615315">
                <a:tc>
                  <a:txBody>
                    <a:bodyPr/>
                    <a:p>
                      <a:pPr algn="ctr">
                        <a:buNone/>
                      </a:pPr>
                      <a:r>
                        <a:rPr lang="zh-CN" altLang="en-US" sz="2400" b="1">
                          <a:latin typeface="Arial" panose="020B0604020202020204" pitchFamily="34" charset="0"/>
                          <a:ea typeface="微软雅黑" panose="020B0503020204020204" charset="-122"/>
                        </a:rPr>
                        <a:t>因子</a:t>
                      </a:r>
                      <a:endParaRPr lang="zh-CN" altLang="en-US" sz="2400" b="1">
                        <a:latin typeface="Arial" panose="020B0604020202020204" pitchFamily="34" charset="0"/>
                        <a:ea typeface="微软雅黑" panose="020B0503020204020204" charset="-122"/>
                      </a:endParaRPr>
                    </a:p>
                  </a:txBody>
                  <a:tcPr anchor="ctr" anchorCtr="0"/>
                </a:tc>
                <a:tc gridSpan="4">
                  <a:txBody>
                    <a:bodyPr/>
                    <a:p>
                      <a:pPr algn="ctr">
                        <a:buNone/>
                      </a:pPr>
                      <a:r>
                        <a:rPr lang="zh-CN" altLang="en-US" sz="2400" b="1">
                          <a:latin typeface="Arial" panose="020B0604020202020204" pitchFamily="34" charset="0"/>
                          <a:ea typeface="微软雅黑" panose="020B0503020204020204" charset="-122"/>
                        </a:rPr>
                        <a:t>状态</a:t>
                      </a:r>
                      <a:endParaRPr lang="zh-CN" altLang="en-US" sz="2400" b="1">
                        <a:latin typeface="Arial" panose="020B0604020202020204" pitchFamily="34" charset="0"/>
                        <a:ea typeface="微软雅黑" panose="020B0503020204020204" charset="-122"/>
                      </a:endParaRPr>
                    </a:p>
                  </a:txBody>
                  <a:tcPr anchor="ctr" anchorCtr="0"/>
                </a:tc>
                <a:tc hMerge="1">
                  <a:tcPr/>
                </a:tc>
                <a:tc hMerge="1">
                  <a:tcPr/>
                </a:tc>
                <a:tc hMerge="1">
                  <a:tcPr/>
                </a:tc>
              </a:tr>
              <a:tr h="615315">
                <a:tc>
                  <a:txBody>
                    <a:bodyPr/>
                    <a:p>
                      <a:pPr>
                        <a:buNone/>
                      </a:pPr>
                      <a:r>
                        <a:rPr lang="zh-CN" altLang="en-US" sz="2400" b="1">
                          <a:solidFill>
                            <a:srgbClr val="000000"/>
                          </a:solidFill>
                          <a:uFillTx/>
                          <a:ea typeface="微软雅黑" panose="020B0503020204020204" charset="-122"/>
                        </a:rPr>
                        <a:t>打印范围</a:t>
                      </a:r>
                      <a:endParaRPr lang="zh-CN" altLang="en-US" sz="2400" b="1">
                        <a:solidFill>
                          <a:srgbClr val="000000"/>
                        </a:solidFill>
                        <a:uFillTx/>
                        <a:ea typeface="微软雅黑" panose="020B0503020204020204" charset="-122"/>
                      </a:endParaRPr>
                    </a:p>
                  </a:txBody>
                  <a:tcPr anchor="ctr" anchorCtr="0"/>
                </a:tc>
                <a:tc>
                  <a:txBody>
                    <a:bodyPr/>
                    <a:p>
                      <a:pPr>
                        <a:buNone/>
                      </a:pPr>
                      <a:r>
                        <a:rPr lang="zh-CN" altLang="en-US" sz="2400" b="1">
                          <a:solidFill>
                            <a:srgbClr val="000000"/>
                          </a:solidFill>
                          <a:uFillTx/>
                          <a:ea typeface="微软雅黑" panose="020B0503020204020204" charset="-122"/>
                        </a:rPr>
                        <a:t>全部</a:t>
                      </a:r>
                      <a:endParaRPr lang="zh-CN" altLang="en-US" sz="2400" b="1">
                        <a:solidFill>
                          <a:srgbClr val="000000"/>
                        </a:solidFill>
                        <a:uFillTx/>
                        <a:ea typeface="微软雅黑" panose="020B0503020204020204" charset="-122"/>
                      </a:endParaRPr>
                    </a:p>
                  </a:txBody>
                  <a:tcPr anchor="ctr" anchorCtr="0"/>
                </a:tc>
                <a:tc>
                  <a:txBody>
                    <a:bodyPr/>
                    <a:p>
                      <a:pPr>
                        <a:buNone/>
                      </a:pPr>
                      <a:r>
                        <a:rPr lang="zh-CN" altLang="en-US" sz="2400" b="1">
                          <a:solidFill>
                            <a:srgbClr val="000000"/>
                          </a:solidFill>
                          <a:uFillTx/>
                          <a:ea typeface="微软雅黑" panose="020B0503020204020204" charset="-122"/>
                        </a:rPr>
                        <a:t>当前幻灯片</a:t>
                      </a:r>
                      <a:endParaRPr lang="zh-CN" altLang="en-US" sz="2400" b="1">
                        <a:solidFill>
                          <a:srgbClr val="000000"/>
                        </a:solidFill>
                        <a:uFillTx/>
                        <a:ea typeface="微软雅黑" panose="020B0503020204020204" charset="-122"/>
                      </a:endParaRPr>
                    </a:p>
                  </a:txBody>
                  <a:tcPr anchor="ctr" anchorCtr="0"/>
                </a:tc>
                <a:tc>
                  <a:txBody>
                    <a:bodyPr/>
                    <a:p>
                      <a:pPr>
                        <a:buNone/>
                      </a:pPr>
                      <a:r>
                        <a:rPr lang="zh-CN" altLang="en-US" sz="2400" b="1">
                          <a:solidFill>
                            <a:srgbClr val="000000"/>
                          </a:solidFill>
                          <a:uFillTx/>
                          <a:ea typeface="微软雅黑" panose="020B0503020204020204" charset="-122"/>
                        </a:rPr>
                        <a:t>给定范围</a:t>
                      </a:r>
                      <a:endParaRPr lang="zh-CN" altLang="en-US" sz="2400" b="1">
                        <a:solidFill>
                          <a:srgbClr val="000000"/>
                        </a:solidFill>
                        <a:uFillTx/>
                        <a:ea typeface="微软雅黑" panose="020B0503020204020204" charset="-122"/>
                      </a:endParaRPr>
                    </a:p>
                  </a:txBody>
                  <a:tcPr anchor="ctr" anchorCtr="0"/>
                </a:tc>
                <a:tc>
                  <a:txBody>
                    <a:bodyPr/>
                    <a:p>
                      <a:pPr>
                        <a:buNone/>
                      </a:pPr>
                      <a:endParaRPr lang="zh-CN" altLang="en-US" sz="2400" b="1">
                        <a:solidFill>
                          <a:srgbClr val="000000"/>
                        </a:solidFill>
                        <a:uFillTx/>
                        <a:ea typeface="微软雅黑" panose="020B0503020204020204" charset="-122"/>
                      </a:endParaRPr>
                    </a:p>
                  </a:txBody>
                  <a:tcPr anchor="ctr" anchorCtr="0"/>
                </a:tc>
              </a:tr>
              <a:tr h="615315">
                <a:tc>
                  <a:txBody>
                    <a:bodyPr/>
                    <a:p>
                      <a:pPr>
                        <a:buNone/>
                      </a:pPr>
                      <a:r>
                        <a:rPr lang="zh-CN" altLang="en-US" sz="2400" b="1">
                          <a:solidFill>
                            <a:srgbClr val="000000"/>
                          </a:solidFill>
                          <a:uFillTx/>
                          <a:ea typeface="微软雅黑" panose="020B0503020204020204" charset="-122"/>
                        </a:rPr>
                        <a:t>打印内容</a:t>
                      </a:r>
                      <a:endParaRPr lang="zh-CN" altLang="en-US" sz="2400" b="1">
                        <a:solidFill>
                          <a:srgbClr val="000000"/>
                        </a:solidFill>
                        <a:uFillTx/>
                        <a:ea typeface="微软雅黑" panose="020B0503020204020204" charset="-122"/>
                      </a:endParaRPr>
                    </a:p>
                  </a:txBody>
                  <a:tcPr anchor="ctr" anchorCtr="0"/>
                </a:tc>
                <a:tc>
                  <a:txBody>
                    <a:bodyPr/>
                    <a:p>
                      <a:pPr>
                        <a:buNone/>
                      </a:pPr>
                      <a:r>
                        <a:rPr lang="zh-CN" altLang="en-US" sz="2400" b="1">
                          <a:solidFill>
                            <a:srgbClr val="000000"/>
                          </a:solidFill>
                          <a:uFillTx/>
                          <a:ea typeface="微软雅黑" panose="020B0503020204020204" charset="-122"/>
                        </a:rPr>
                        <a:t>幻灯片</a:t>
                      </a:r>
                      <a:endParaRPr lang="zh-CN" altLang="en-US" sz="2400" b="1">
                        <a:solidFill>
                          <a:srgbClr val="000000"/>
                        </a:solidFill>
                        <a:uFillTx/>
                        <a:ea typeface="微软雅黑" panose="020B0503020204020204" charset="-122"/>
                      </a:endParaRPr>
                    </a:p>
                  </a:txBody>
                  <a:tcPr anchor="ctr" anchorCtr="0"/>
                </a:tc>
                <a:tc>
                  <a:txBody>
                    <a:bodyPr/>
                    <a:p>
                      <a:pPr>
                        <a:buNone/>
                      </a:pPr>
                      <a:r>
                        <a:rPr lang="zh-CN" altLang="en-US" sz="2400" b="1">
                          <a:solidFill>
                            <a:srgbClr val="000000"/>
                          </a:solidFill>
                          <a:uFillTx/>
                          <a:ea typeface="微软雅黑" panose="020B0503020204020204" charset="-122"/>
                        </a:rPr>
                        <a:t>讲义</a:t>
                      </a:r>
                      <a:endParaRPr lang="zh-CN" altLang="en-US" sz="2400" b="1">
                        <a:solidFill>
                          <a:srgbClr val="000000"/>
                        </a:solidFill>
                        <a:uFillTx/>
                        <a:ea typeface="微软雅黑" panose="020B0503020204020204" charset="-122"/>
                      </a:endParaRPr>
                    </a:p>
                  </a:txBody>
                  <a:tcPr anchor="ctr" anchorCtr="0"/>
                </a:tc>
                <a:tc>
                  <a:txBody>
                    <a:bodyPr/>
                    <a:p>
                      <a:pPr>
                        <a:buNone/>
                      </a:pPr>
                      <a:r>
                        <a:rPr lang="zh-CN" altLang="en-US" sz="2400" b="1">
                          <a:solidFill>
                            <a:srgbClr val="000000"/>
                          </a:solidFill>
                          <a:uFillTx/>
                          <a:ea typeface="微软雅黑" panose="020B0503020204020204" charset="-122"/>
                        </a:rPr>
                        <a:t>备注页</a:t>
                      </a:r>
                      <a:endParaRPr lang="zh-CN" altLang="en-US" sz="2400" b="1">
                        <a:solidFill>
                          <a:srgbClr val="000000"/>
                        </a:solidFill>
                        <a:uFillTx/>
                        <a:ea typeface="微软雅黑" panose="020B0503020204020204" charset="-122"/>
                      </a:endParaRPr>
                    </a:p>
                  </a:txBody>
                  <a:tcPr anchor="ctr" anchorCtr="0"/>
                </a:tc>
                <a:tc>
                  <a:txBody>
                    <a:bodyPr/>
                    <a:p>
                      <a:pPr>
                        <a:buNone/>
                      </a:pPr>
                      <a:r>
                        <a:rPr lang="zh-CN" altLang="en-US" sz="2400" b="1">
                          <a:solidFill>
                            <a:srgbClr val="000000"/>
                          </a:solidFill>
                          <a:uFillTx/>
                          <a:ea typeface="微软雅黑" panose="020B0503020204020204" charset="-122"/>
                        </a:rPr>
                        <a:t>大纲视图</a:t>
                      </a:r>
                      <a:endParaRPr lang="zh-CN" altLang="en-US" sz="2400" b="1">
                        <a:solidFill>
                          <a:srgbClr val="000000"/>
                        </a:solidFill>
                        <a:uFillTx/>
                        <a:ea typeface="微软雅黑" panose="020B0503020204020204" charset="-122"/>
                      </a:endParaRPr>
                    </a:p>
                  </a:txBody>
                  <a:tcPr anchor="ctr" anchorCtr="0"/>
                </a:tc>
              </a:tr>
              <a:tr h="615315">
                <a:tc>
                  <a:txBody>
                    <a:bodyPr/>
                    <a:p>
                      <a:pPr>
                        <a:buNone/>
                      </a:pPr>
                      <a:r>
                        <a:rPr lang="zh-CN" altLang="en-US" sz="2400" b="1">
                          <a:solidFill>
                            <a:srgbClr val="000000"/>
                          </a:solidFill>
                          <a:uFillTx/>
                          <a:ea typeface="微软雅黑" panose="020B0503020204020204" charset="-122"/>
                        </a:rPr>
                        <a:t>打印颜色</a:t>
                      </a:r>
                      <a:endParaRPr lang="zh-CN" altLang="en-US" sz="2400" b="1">
                        <a:solidFill>
                          <a:srgbClr val="000000"/>
                        </a:solidFill>
                        <a:uFillTx/>
                        <a:ea typeface="微软雅黑" panose="020B0503020204020204" charset="-122"/>
                      </a:endParaRPr>
                    </a:p>
                  </a:txBody>
                  <a:tcPr anchor="ctr" anchorCtr="0"/>
                </a:tc>
                <a:tc>
                  <a:txBody>
                    <a:bodyPr/>
                    <a:p>
                      <a:pPr>
                        <a:buNone/>
                      </a:pPr>
                      <a:r>
                        <a:rPr lang="zh-CN" altLang="en-US" sz="2400" b="1">
                          <a:solidFill>
                            <a:srgbClr val="000000"/>
                          </a:solidFill>
                          <a:uFillTx/>
                          <a:ea typeface="微软雅黑" panose="020B0503020204020204" charset="-122"/>
                        </a:rPr>
                        <a:t>灰度</a:t>
                      </a:r>
                      <a:endParaRPr lang="zh-CN" altLang="en-US" sz="2400" b="1">
                        <a:solidFill>
                          <a:srgbClr val="000000"/>
                        </a:solidFill>
                        <a:uFillTx/>
                        <a:ea typeface="微软雅黑" panose="020B0503020204020204" charset="-122"/>
                      </a:endParaRPr>
                    </a:p>
                  </a:txBody>
                  <a:tcPr anchor="ctr" anchorCtr="0"/>
                </a:tc>
                <a:tc>
                  <a:txBody>
                    <a:bodyPr/>
                    <a:p>
                      <a:pPr>
                        <a:buNone/>
                      </a:pPr>
                      <a:r>
                        <a:rPr lang="zh-CN" altLang="en-US" sz="2400" b="1">
                          <a:solidFill>
                            <a:srgbClr val="000000"/>
                          </a:solidFill>
                          <a:uFillTx/>
                          <a:ea typeface="微软雅黑" panose="020B0503020204020204" charset="-122"/>
                        </a:rPr>
                        <a:t>纯黑白</a:t>
                      </a:r>
                      <a:endParaRPr lang="zh-CN" altLang="en-US" sz="2400" b="1">
                        <a:solidFill>
                          <a:srgbClr val="000000"/>
                        </a:solidFill>
                        <a:uFillTx/>
                        <a:ea typeface="微软雅黑" panose="020B0503020204020204" charset="-122"/>
                      </a:endParaRPr>
                    </a:p>
                  </a:txBody>
                  <a:tcPr anchor="ctr" anchorCtr="0"/>
                </a:tc>
                <a:tc>
                  <a:txBody>
                    <a:bodyPr/>
                    <a:p>
                      <a:pPr>
                        <a:buNone/>
                      </a:pPr>
                      <a:r>
                        <a:rPr lang="zh-CN" altLang="en-US" sz="2400" b="1">
                          <a:solidFill>
                            <a:srgbClr val="000000"/>
                          </a:solidFill>
                          <a:uFillTx/>
                          <a:ea typeface="微软雅黑" panose="020B0503020204020204" charset="-122"/>
                        </a:rPr>
                        <a:t>彩色</a:t>
                      </a:r>
                      <a:endParaRPr lang="zh-CN" altLang="en-US" sz="2400" b="1">
                        <a:solidFill>
                          <a:srgbClr val="000000"/>
                        </a:solidFill>
                        <a:uFillTx/>
                        <a:ea typeface="微软雅黑" panose="020B0503020204020204" charset="-122"/>
                      </a:endParaRPr>
                    </a:p>
                  </a:txBody>
                  <a:tcPr anchor="ctr" anchorCtr="0"/>
                </a:tc>
                <a:tc>
                  <a:txBody>
                    <a:bodyPr/>
                    <a:p>
                      <a:pPr>
                        <a:buNone/>
                      </a:pPr>
                      <a:endParaRPr lang="zh-CN" altLang="en-US" sz="2400" b="1">
                        <a:solidFill>
                          <a:srgbClr val="000000"/>
                        </a:solidFill>
                        <a:uFillTx/>
                        <a:ea typeface="微软雅黑" panose="020B0503020204020204" charset="-122"/>
                      </a:endParaRPr>
                    </a:p>
                  </a:txBody>
                  <a:tcPr anchor="ctr" anchorCtr="0"/>
                </a:tc>
              </a:tr>
              <a:tr h="615315">
                <a:tc>
                  <a:txBody>
                    <a:bodyPr/>
                    <a:p>
                      <a:pPr>
                        <a:buNone/>
                      </a:pPr>
                      <a:r>
                        <a:rPr lang="zh-CN" altLang="en-US" sz="2400" b="1">
                          <a:solidFill>
                            <a:srgbClr val="000000"/>
                          </a:solidFill>
                          <a:uFillTx/>
                          <a:ea typeface="微软雅黑" panose="020B0503020204020204" charset="-122"/>
                        </a:rPr>
                        <a:t>打印效果</a:t>
                      </a:r>
                      <a:endParaRPr lang="zh-CN" altLang="en-US" sz="2400" b="1">
                        <a:solidFill>
                          <a:srgbClr val="000000"/>
                        </a:solidFill>
                        <a:uFillTx/>
                        <a:ea typeface="微软雅黑" panose="020B0503020204020204" charset="-122"/>
                      </a:endParaRPr>
                    </a:p>
                  </a:txBody>
                  <a:tcPr anchor="ctr" anchorCtr="0"/>
                </a:tc>
                <a:tc>
                  <a:txBody>
                    <a:bodyPr/>
                    <a:p>
                      <a:pPr>
                        <a:buNone/>
                      </a:pPr>
                      <a:r>
                        <a:rPr lang="zh-CN" altLang="en-US" sz="2400" b="1">
                          <a:solidFill>
                            <a:srgbClr val="000000"/>
                          </a:solidFill>
                          <a:uFillTx/>
                          <a:ea typeface="微软雅黑" panose="020B0503020204020204" charset="-122"/>
                        </a:rPr>
                        <a:t>幻灯片加框</a:t>
                      </a:r>
                      <a:endParaRPr lang="zh-CN" altLang="en-US" sz="2400" b="1">
                        <a:solidFill>
                          <a:srgbClr val="000000"/>
                        </a:solidFill>
                        <a:uFillTx/>
                        <a:ea typeface="微软雅黑" panose="020B0503020204020204" charset="-122"/>
                      </a:endParaRPr>
                    </a:p>
                  </a:txBody>
                  <a:tcPr anchor="ctr" anchorCtr="0"/>
                </a:tc>
                <a:tc>
                  <a:txBody>
                    <a:bodyPr/>
                    <a:p>
                      <a:pPr>
                        <a:buNone/>
                      </a:pPr>
                      <a:r>
                        <a:rPr lang="zh-CN" altLang="en-US" sz="2400" b="1">
                          <a:solidFill>
                            <a:srgbClr val="000000"/>
                          </a:solidFill>
                          <a:uFillTx/>
                          <a:ea typeface="微软雅黑" panose="020B0503020204020204" charset="-122"/>
                        </a:rPr>
                        <a:t>幻灯片不加框</a:t>
                      </a:r>
                      <a:endParaRPr lang="zh-CN" altLang="en-US" sz="2400" b="1">
                        <a:solidFill>
                          <a:srgbClr val="000000"/>
                        </a:solidFill>
                        <a:uFillTx/>
                        <a:ea typeface="微软雅黑" panose="020B0503020204020204" charset="-122"/>
                      </a:endParaRPr>
                    </a:p>
                  </a:txBody>
                  <a:tcPr anchor="ctr" anchorCtr="0"/>
                </a:tc>
                <a:tc>
                  <a:txBody>
                    <a:bodyPr/>
                    <a:p>
                      <a:pPr>
                        <a:buNone/>
                      </a:pPr>
                      <a:endParaRPr lang="zh-CN" altLang="en-US" sz="2400" b="1">
                        <a:solidFill>
                          <a:srgbClr val="000000"/>
                        </a:solidFill>
                        <a:uFillTx/>
                        <a:ea typeface="微软雅黑" panose="020B0503020204020204" charset="-122"/>
                      </a:endParaRPr>
                    </a:p>
                  </a:txBody>
                  <a:tcPr anchor="ctr" anchorCtr="0"/>
                </a:tc>
                <a:tc>
                  <a:txBody>
                    <a:bodyPr/>
                    <a:p>
                      <a:pPr>
                        <a:buNone/>
                      </a:pPr>
                      <a:endParaRPr lang="zh-CN" altLang="en-US" sz="2400" b="1">
                        <a:solidFill>
                          <a:srgbClr val="000000"/>
                        </a:solidFill>
                        <a:uFillTx/>
                        <a:ea typeface="微软雅黑" panose="020B0503020204020204" charset="-122"/>
                      </a:endParaRPr>
                    </a:p>
                  </a:txBody>
                  <a:tcPr anchor="ctr" anchorCtr="0"/>
                </a:tc>
              </a:tr>
            </a:tbl>
          </a:graphicData>
        </a:graphic>
      </p:graphicFrame>
      <p:sp>
        <p:nvSpPr>
          <p:cNvPr id="2" name="文本框 1"/>
          <p:cNvSpPr txBox="1"/>
          <p:nvPr/>
        </p:nvSpPr>
        <p:spPr>
          <a:xfrm>
            <a:off x="5368925" y="422910"/>
            <a:ext cx="3019425" cy="583565"/>
          </a:xfrm>
          <a:prstGeom prst="rect">
            <a:avLst/>
          </a:prstGeom>
          <a:noFill/>
        </p:spPr>
        <p:txBody>
          <a:bodyPr wrap="square" rtlCol="0">
            <a:spAutoFit/>
          </a:bodyPr>
          <a:p>
            <a:r>
              <a:rPr lang="en-US" altLang="zh-CN" sz="3200" b="1">
                <a:solidFill>
                  <a:srgbClr val="FF0000"/>
                </a:solidFill>
                <a:uFillTx/>
                <a:ea typeface="微软雅黑" panose="020B0503020204020204" charset="-122"/>
              </a:rPr>
              <a:t>3</a:t>
            </a:r>
            <a:r>
              <a:rPr lang="zh-CN" altLang="en-US" sz="3200" b="1">
                <a:solidFill>
                  <a:srgbClr val="FF0000"/>
                </a:solidFill>
                <a:uFillTx/>
                <a:ea typeface="微软雅黑" panose="020B0503020204020204" charset="-122"/>
              </a:rPr>
              <a:t>×</a:t>
            </a:r>
            <a:r>
              <a:rPr lang="en-US" altLang="zh-CN" sz="3200" b="1">
                <a:solidFill>
                  <a:srgbClr val="FF0000"/>
                </a:solidFill>
                <a:uFillTx/>
                <a:ea typeface="微软雅黑" panose="020B0503020204020204" charset="-122"/>
              </a:rPr>
              <a:t>4</a:t>
            </a:r>
            <a:r>
              <a:rPr lang="zh-CN" altLang="en-US" sz="3200" b="1">
                <a:solidFill>
                  <a:srgbClr val="FF0000"/>
                </a:solidFill>
                <a:uFillTx/>
                <a:ea typeface="微软雅黑" panose="020B0503020204020204" charset="-122"/>
                <a:sym typeface="+mn-ea"/>
              </a:rPr>
              <a:t>×</a:t>
            </a:r>
            <a:r>
              <a:rPr lang="en-US" altLang="zh-CN" sz="3200" b="1">
                <a:solidFill>
                  <a:srgbClr val="FF0000"/>
                </a:solidFill>
                <a:uFillTx/>
                <a:ea typeface="微软雅黑" panose="020B0503020204020204" charset="-122"/>
                <a:sym typeface="+mn-ea"/>
              </a:rPr>
              <a:t>3</a:t>
            </a:r>
            <a:r>
              <a:rPr lang="zh-CN" altLang="en-US" sz="3200" b="1">
                <a:solidFill>
                  <a:srgbClr val="FF0000"/>
                </a:solidFill>
                <a:uFillTx/>
                <a:ea typeface="微软雅黑" panose="020B0503020204020204" charset="-122"/>
                <a:sym typeface="+mn-ea"/>
              </a:rPr>
              <a:t>×</a:t>
            </a:r>
            <a:r>
              <a:rPr lang="en-US" altLang="zh-CN" sz="3200" b="1">
                <a:solidFill>
                  <a:srgbClr val="FF0000"/>
                </a:solidFill>
                <a:uFillTx/>
                <a:ea typeface="微软雅黑" panose="020B0503020204020204" charset="-122"/>
                <a:sym typeface="+mn-ea"/>
              </a:rPr>
              <a:t>2=72</a:t>
            </a:r>
            <a:endParaRPr lang="en-US" altLang="zh-CN" sz="3200" b="1">
              <a:solidFill>
                <a:srgbClr val="FF0000"/>
              </a:solidFill>
              <a:uFillTx/>
              <a:ea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2226">
                                            <p:txEl>
                                              <p:charRg st="0" end="19"/>
                                            </p:txEl>
                                          </p:spTgt>
                                        </p:tgtEl>
                                        <p:attrNameLst>
                                          <p:attrName>style.visibility</p:attrName>
                                        </p:attrNameLst>
                                      </p:cBhvr>
                                      <p:to>
                                        <p:strVal val="visible"/>
                                      </p:to>
                                    </p:set>
                                    <p:animEffect transition="in" filter="blinds(horizontal)">
                                      <p:cBhvr>
                                        <p:cTn id="7" dur="500"/>
                                        <p:tgtEl>
                                          <p:spTgt spid="52226">
                                            <p:txEl>
                                              <p:charRg st="0" end="1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2226">
                                            <p:txEl>
                                              <p:charRg st="19" end="70"/>
                                            </p:txEl>
                                          </p:spTgt>
                                        </p:tgtEl>
                                        <p:attrNameLst>
                                          <p:attrName>style.visibility</p:attrName>
                                        </p:attrNameLst>
                                      </p:cBhvr>
                                      <p:to>
                                        <p:strVal val="visible"/>
                                      </p:to>
                                    </p:set>
                                    <p:animEffect transition="in" filter="blinds(horizontal)">
                                      <p:cBhvr>
                                        <p:cTn id="12" dur="500"/>
                                        <p:tgtEl>
                                          <p:spTgt spid="52226">
                                            <p:txEl>
                                              <p:charRg st="19" end="7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p:tgtEl>
                                          <p:spTgt spid="3"/>
                                        </p:tgtEl>
                                        <p:attrNameLst>
                                          <p:attrName>ppt_y</p:attrName>
                                        </p:attrNameLst>
                                      </p:cBhvr>
                                      <p:tavLst>
                                        <p:tav tm="0">
                                          <p:val>
                                            <p:strVal val="#ppt_y+#ppt_h*1.125000"/>
                                          </p:val>
                                        </p:tav>
                                        <p:tav tm="100000">
                                          <p:val>
                                            <p:strVal val="#ppt_y"/>
                                          </p:val>
                                        </p:tav>
                                      </p:tavLst>
                                    </p:anim>
                                    <p:animEffect transition="in" filter="wipe(up)">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矩形 122881"/>
          <p:cNvSpPr>
            <a:spLocks noRot="1"/>
          </p:cNvSpPr>
          <p:nvPr/>
        </p:nvSpPr>
        <p:spPr>
          <a:xfrm>
            <a:off x="323850" y="1125538"/>
            <a:ext cx="8424863" cy="5400675"/>
          </a:xfrm>
          <a:prstGeom prst="rect">
            <a:avLst/>
          </a:prstGeom>
          <a:noFill/>
          <a:ln w="9525">
            <a:noFill/>
          </a:ln>
        </p:spPr>
        <p:txBody>
          <a:bodyPr anchor="t"/>
          <a:p>
            <a:pPr marL="609600" indent="-609600">
              <a:lnSpc>
                <a:spcPct val="105000"/>
              </a:lnSpc>
              <a:spcBef>
                <a:spcPct val="5000"/>
              </a:spcBef>
              <a:spcAft>
                <a:spcPct val="5000"/>
              </a:spcAft>
              <a:buClr>
                <a:schemeClr val="hlink"/>
              </a:buClr>
              <a:buSzPct val="70000"/>
              <a:buFont typeface="Wingdings" panose="05000000000000000000" pitchFamily="2" charset="2"/>
              <a:buNone/>
            </a:pPr>
            <a:r>
              <a:rPr lang="en-US" altLang="zh-CN" sz="4000" b="1">
                <a:solidFill>
                  <a:srgbClr val="FF3300"/>
                </a:solidFill>
                <a:latin typeface="Times New Roman" panose="02020603050405020304" pitchFamily="2" charset="0"/>
                <a:ea typeface="华文行楷" panose="02010800040101010101" pitchFamily="2" charset="-122"/>
              </a:rPr>
              <a:t>2. </a:t>
            </a:r>
            <a:r>
              <a:rPr lang="zh-CN" altLang="en-US" sz="4000" b="1">
                <a:solidFill>
                  <a:srgbClr val="FF3300"/>
                </a:solidFill>
                <a:latin typeface="Arial" panose="020B0604020202020204" pitchFamily="34" charset="0"/>
                <a:ea typeface="华文行楷" panose="02010800040101010101" pitchFamily="2" charset="-122"/>
              </a:rPr>
              <a:t>测试有效性</a:t>
            </a:r>
            <a:endParaRPr lang="zh-CN" altLang="en-US" sz="3600" b="1">
              <a:latin typeface="Arial" panose="020B0604020202020204" pitchFamily="34" charset="0"/>
              <a:ea typeface="楷体_GB2312" pitchFamily="1" charset="-122"/>
            </a:endParaRPr>
          </a:p>
        </p:txBody>
      </p:sp>
      <p:sp>
        <p:nvSpPr>
          <p:cNvPr id="80898" name="标题 122882"/>
          <p:cNvSpPr>
            <a:spLocks noGrp="1" noRot="1"/>
          </p:cNvSpPr>
          <p:nvPr>
            <p:ph type="title"/>
          </p:nvPr>
        </p:nvSpPr>
        <p:spPr>
          <a:xfrm>
            <a:off x="250825" y="188913"/>
            <a:ext cx="8540750" cy="1143000"/>
          </a:xfrm>
        </p:spPr>
        <p:txBody>
          <a:bodyPr anchor="ctr"/>
          <a:p>
            <a:pPr algn="l"/>
            <a:r>
              <a:rPr lang="zh-CN" altLang="en-US" dirty="0"/>
              <a:t>2.7 功能性测试总结</a:t>
            </a:r>
            <a:endParaRPr lang="zh-CN" altLang="en-US" dirty="0"/>
          </a:p>
        </p:txBody>
      </p:sp>
      <p:sp>
        <p:nvSpPr>
          <p:cNvPr id="80899" name="直接连接符 122883"/>
          <p:cNvSpPr/>
          <p:nvPr/>
        </p:nvSpPr>
        <p:spPr>
          <a:xfrm>
            <a:off x="1619250" y="5516563"/>
            <a:ext cx="5976938" cy="0"/>
          </a:xfrm>
          <a:prstGeom prst="line">
            <a:avLst/>
          </a:prstGeom>
          <a:ln w="9525" cap="flat" cmpd="sng">
            <a:solidFill>
              <a:schemeClr val="tx1"/>
            </a:solidFill>
            <a:prstDash val="solid"/>
            <a:round/>
            <a:headEnd type="none" w="med" len="med"/>
            <a:tailEnd type="triangle" w="med" len="med"/>
          </a:ln>
        </p:spPr>
        <p:txBody>
          <a:bodyPr anchor="t"/>
          <a:p>
            <a:endParaRPr lang="zh-CN" altLang="en-US">
              <a:latin typeface="Arial" panose="020B0604020202020204" pitchFamily="34" charset="0"/>
              <a:ea typeface="宋体" panose="02010600030101010101" pitchFamily="2" charset="-122"/>
            </a:endParaRPr>
          </a:p>
        </p:txBody>
      </p:sp>
      <p:sp>
        <p:nvSpPr>
          <p:cNvPr id="80900" name="直接连接符 122884"/>
          <p:cNvSpPr/>
          <p:nvPr/>
        </p:nvSpPr>
        <p:spPr>
          <a:xfrm flipV="1">
            <a:off x="2268538" y="2420938"/>
            <a:ext cx="0" cy="3671887"/>
          </a:xfrm>
          <a:prstGeom prst="line">
            <a:avLst/>
          </a:prstGeom>
          <a:ln w="9525" cap="flat" cmpd="sng">
            <a:solidFill>
              <a:schemeClr val="tx1"/>
            </a:solidFill>
            <a:prstDash val="solid"/>
            <a:round/>
            <a:headEnd type="none" w="med" len="med"/>
            <a:tailEnd type="triangle" w="med" len="med"/>
          </a:ln>
        </p:spPr>
        <p:txBody>
          <a:bodyPr anchor="t"/>
          <a:p>
            <a:endParaRPr lang="zh-CN" altLang="en-US">
              <a:latin typeface="Arial" panose="020B0604020202020204" pitchFamily="34" charset="0"/>
              <a:ea typeface="宋体" panose="02010600030101010101" pitchFamily="2" charset="-122"/>
            </a:endParaRPr>
          </a:p>
        </p:txBody>
      </p:sp>
      <p:sp>
        <p:nvSpPr>
          <p:cNvPr id="80901" name="文本框 122885"/>
          <p:cNvSpPr txBox="1"/>
          <p:nvPr/>
        </p:nvSpPr>
        <p:spPr>
          <a:xfrm>
            <a:off x="1835150" y="1916113"/>
            <a:ext cx="2736850" cy="457200"/>
          </a:xfrm>
          <a:prstGeom prst="rect">
            <a:avLst/>
          </a:prstGeom>
          <a:noFill/>
          <a:ln w="9525">
            <a:noFill/>
          </a:ln>
        </p:spPr>
        <p:txBody>
          <a:bodyPr anchor="t">
            <a:spAutoFit/>
          </a:bodyPr>
          <a:p>
            <a:pPr>
              <a:spcBef>
                <a:spcPct val="50000"/>
              </a:spcBef>
            </a:pPr>
            <a:r>
              <a:rPr lang="zh-CN" altLang="en-US" sz="2400" b="1">
                <a:latin typeface="Verdana" panose="020B0604030504040204" pitchFamily="2" charset="0"/>
                <a:ea typeface="黑体" panose="02010609060101010101" pitchFamily="2" charset="-122"/>
              </a:rPr>
              <a:t>标识测试用例效果</a:t>
            </a:r>
            <a:endParaRPr lang="zh-CN" altLang="en-US" sz="2400" b="1">
              <a:latin typeface="Verdana" panose="020B0604030504040204" pitchFamily="2" charset="0"/>
              <a:ea typeface="黑体" panose="02010609060101010101" pitchFamily="2" charset="-122"/>
            </a:endParaRPr>
          </a:p>
        </p:txBody>
      </p:sp>
      <p:sp>
        <p:nvSpPr>
          <p:cNvPr id="80902" name="文本框 122886"/>
          <p:cNvSpPr txBox="1"/>
          <p:nvPr/>
        </p:nvSpPr>
        <p:spPr>
          <a:xfrm>
            <a:off x="2411413" y="5734050"/>
            <a:ext cx="1223962" cy="457200"/>
          </a:xfrm>
          <a:prstGeom prst="rect">
            <a:avLst/>
          </a:prstGeom>
          <a:noFill/>
          <a:ln w="9525">
            <a:noFill/>
          </a:ln>
        </p:spPr>
        <p:txBody>
          <a:bodyPr anchor="t">
            <a:spAutoFit/>
          </a:bodyPr>
          <a:p>
            <a:pPr>
              <a:spcBef>
                <a:spcPct val="50000"/>
              </a:spcBef>
            </a:pPr>
            <a:r>
              <a:rPr lang="zh-CN" altLang="en-US" sz="2400" b="1">
                <a:latin typeface="Verdana" panose="020B0604030504040204" pitchFamily="2" charset="0"/>
                <a:ea typeface="黑体" panose="02010609060101010101" pitchFamily="2" charset="-122"/>
              </a:rPr>
              <a:t>边界值</a:t>
            </a:r>
            <a:endParaRPr lang="zh-CN" altLang="en-US" sz="2400" b="1">
              <a:latin typeface="Verdana" panose="020B0604030504040204" pitchFamily="2" charset="0"/>
              <a:ea typeface="黑体" panose="02010609060101010101" pitchFamily="2" charset="-122"/>
            </a:endParaRPr>
          </a:p>
        </p:txBody>
      </p:sp>
      <p:sp>
        <p:nvSpPr>
          <p:cNvPr id="80903" name="文本框 122887"/>
          <p:cNvSpPr txBox="1"/>
          <p:nvPr/>
        </p:nvSpPr>
        <p:spPr>
          <a:xfrm>
            <a:off x="3924300" y="5734050"/>
            <a:ext cx="1152525" cy="457200"/>
          </a:xfrm>
          <a:prstGeom prst="rect">
            <a:avLst/>
          </a:prstGeom>
          <a:noFill/>
          <a:ln w="9525">
            <a:noFill/>
          </a:ln>
        </p:spPr>
        <p:txBody>
          <a:bodyPr anchor="t">
            <a:spAutoFit/>
          </a:bodyPr>
          <a:p>
            <a:pPr>
              <a:spcBef>
                <a:spcPct val="50000"/>
              </a:spcBef>
            </a:pPr>
            <a:r>
              <a:rPr lang="zh-CN" altLang="en-US" sz="2400" b="1">
                <a:latin typeface="Verdana" panose="020B0604030504040204" pitchFamily="2" charset="0"/>
                <a:ea typeface="黑体" panose="02010609060101010101" pitchFamily="2" charset="-122"/>
              </a:rPr>
              <a:t>等价类</a:t>
            </a:r>
            <a:endParaRPr lang="zh-CN" altLang="en-US" sz="2400" b="1">
              <a:latin typeface="Verdana" panose="020B0604030504040204" pitchFamily="2" charset="0"/>
              <a:ea typeface="黑体" panose="02010609060101010101" pitchFamily="2" charset="-122"/>
            </a:endParaRPr>
          </a:p>
        </p:txBody>
      </p:sp>
      <p:sp>
        <p:nvSpPr>
          <p:cNvPr id="80904" name="文本框 122888"/>
          <p:cNvSpPr txBox="1"/>
          <p:nvPr/>
        </p:nvSpPr>
        <p:spPr>
          <a:xfrm>
            <a:off x="5580063" y="5734050"/>
            <a:ext cx="1152525" cy="457200"/>
          </a:xfrm>
          <a:prstGeom prst="rect">
            <a:avLst/>
          </a:prstGeom>
          <a:noFill/>
          <a:ln w="9525">
            <a:noFill/>
          </a:ln>
        </p:spPr>
        <p:txBody>
          <a:bodyPr anchor="t">
            <a:spAutoFit/>
          </a:bodyPr>
          <a:p>
            <a:pPr>
              <a:spcBef>
                <a:spcPct val="50000"/>
              </a:spcBef>
            </a:pPr>
            <a:r>
              <a:rPr lang="zh-CN" altLang="en-US" sz="2400" b="1">
                <a:latin typeface="Verdana" panose="020B0604030504040204" pitchFamily="2" charset="0"/>
                <a:ea typeface="黑体" panose="02010609060101010101" pitchFamily="2" charset="-122"/>
              </a:rPr>
              <a:t>决策表</a:t>
            </a:r>
            <a:endParaRPr lang="zh-CN" altLang="en-US" sz="2400" b="1">
              <a:latin typeface="Verdana" panose="020B0604030504040204" pitchFamily="2" charset="0"/>
              <a:ea typeface="黑体" panose="02010609060101010101" pitchFamily="2" charset="-122"/>
            </a:endParaRPr>
          </a:p>
        </p:txBody>
      </p:sp>
      <p:sp>
        <p:nvSpPr>
          <p:cNvPr id="80905" name="文本框 122889"/>
          <p:cNvSpPr txBox="1"/>
          <p:nvPr/>
        </p:nvSpPr>
        <p:spPr>
          <a:xfrm>
            <a:off x="7164388" y="5734050"/>
            <a:ext cx="1295400" cy="457200"/>
          </a:xfrm>
          <a:prstGeom prst="rect">
            <a:avLst/>
          </a:prstGeom>
          <a:noFill/>
          <a:ln w="9525">
            <a:noFill/>
          </a:ln>
        </p:spPr>
        <p:txBody>
          <a:bodyPr anchor="t">
            <a:spAutoFit/>
          </a:bodyPr>
          <a:p>
            <a:pPr>
              <a:spcBef>
                <a:spcPct val="50000"/>
              </a:spcBef>
            </a:pPr>
            <a:r>
              <a:rPr lang="zh-CN" altLang="en-US" sz="2400" b="1">
                <a:latin typeface="Verdana" panose="020B0604030504040204" pitchFamily="2" charset="0"/>
                <a:ea typeface="黑体" panose="02010609060101010101" pitchFamily="2" charset="-122"/>
              </a:rPr>
              <a:t>因果图</a:t>
            </a:r>
            <a:endParaRPr lang="zh-CN" altLang="en-US" sz="2400" b="1">
              <a:latin typeface="Verdana" panose="020B0604030504040204" pitchFamily="2" charset="0"/>
              <a:ea typeface="黑体" panose="02010609060101010101" pitchFamily="2" charset="-122"/>
            </a:endParaRPr>
          </a:p>
        </p:txBody>
      </p:sp>
      <p:sp>
        <p:nvSpPr>
          <p:cNvPr id="80906" name="任意多边形 122890"/>
          <p:cNvSpPr/>
          <p:nvPr/>
        </p:nvSpPr>
        <p:spPr>
          <a:xfrm>
            <a:off x="2987675" y="2840038"/>
            <a:ext cx="4092575" cy="2101850"/>
          </a:xfrm>
          <a:custGeom>
            <a:avLst/>
            <a:gdLst/>
            <a:ahLst/>
            <a:cxnLst/>
            <a:pathLst>
              <a:path w="2578" h="1324">
                <a:moveTo>
                  <a:pt x="0" y="1324"/>
                </a:moveTo>
                <a:cubicBezTo>
                  <a:pt x="83" y="1066"/>
                  <a:pt x="167" y="809"/>
                  <a:pt x="363" y="643"/>
                </a:cubicBezTo>
                <a:cubicBezTo>
                  <a:pt x="559" y="477"/>
                  <a:pt x="846" y="424"/>
                  <a:pt x="1179" y="326"/>
                </a:cubicBezTo>
                <a:cubicBezTo>
                  <a:pt x="1512" y="228"/>
                  <a:pt x="2140" y="106"/>
                  <a:pt x="2359" y="53"/>
                </a:cubicBezTo>
                <a:cubicBezTo>
                  <a:pt x="2578" y="0"/>
                  <a:pt x="2536" y="4"/>
                  <a:pt x="2495" y="8"/>
                </a:cubicBezTo>
              </a:path>
            </a:pathLst>
          </a:custGeom>
          <a:noFill/>
          <a:ln w="9525" cap="flat" cmpd="sng">
            <a:solidFill>
              <a:schemeClr val="tx1"/>
            </a:solidFill>
            <a:prstDash val="lgDash"/>
            <a:round/>
            <a:headEnd type="none" w="med" len="med"/>
            <a:tailEnd type="none" w="med" len="med"/>
          </a:ln>
        </p:spPr>
        <p:txBody>
          <a:bodyPr/>
          <a:p>
            <a:endParaRPr lang="zh-CN" altLang="en-US"/>
          </a:p>
        </p:txBody>
      </p:sp>
      <p:sp>
        <p:nvSpPr>
          <p:cNvPr id="80907" name="文本框 122891"/>
          <p:cNvSpPr txBox="1"/>
          <p:nvPr/>
        </p:nvSpPr>
        <p:spPr>
          <a:xfrm>
            <a:off x="6877050" y="4941888"/>
            <a:ext cx="1800225" cy="457200"/>
          </a:xfrm>
          <a:prstGeom prst="rect">
            <a:avLst/>
          </a:prstGeom>
          <a:noFill/>
          <a:ln w="9525">
            <a:noFill/>
          </a:ln>
        </p:spPr>
        <p:txBody>
          <a:bodyPr anchor="t">
            <a:spAutoFit/>
          </a:bodyPr>
          <a:p>
            <a:pPr>
              <a:spcBef>
                <a:spcPct val="50000"/>
              </a:spcBef>
            </a:pPr>
            <a:r>
              <a:rPr lang="zh-CN" altLang="en-US" sz="2400" b="1">
                <a:latin typeface="Verdana" panose="020B0604030504040204" pitchFamily="2" charset="0"/>
                <a:ea typeface="黑体" panose="02010609060101010101" pitchFamily="2" charset="-122"/>
              </a:rPr>
              <a:t>精细程度</a:t>
            </a:r>
            <a:endParaRPr lang="zh-CN" altLang="en-US" sz="2400" b="1">
              <a:latin typeface="Verdana" panose="020B0604030504040204" pitchFamily="2" charset="0"/>
              <a:ea typeface="黑体" panose="0201060906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矩形 123905"/>
          <p:cNvSpPr>
            <a:spLocks noRot="1"/>
          </p:cNvSpPr>
          <p:nvPr/>
        </p:nvSpPr>
        <p:spPr>
          <a:xfrm>
            <a:off x="323850" y="1125538"/>
            <a:ext cx="8424863" cy="5400675"/>
          </a:xfrm>
          <a:prstGeom prst="rect">
            <a:avLst/>
          </a:prstGeom>
          <a:noFill/>
          <a:ln w="9525">
            <a:noFill/>
          </a:ln>
        </p:spPr>
        <p:txBody>
          <a:bodyPr anchor="t"/>
          <a:p>
            <a:pPr marL="609600" indent="-609600">
              <a:lnSpc>
                <a:spcPct val="105000"/>
              </a:lnSpc>
              <a:spcBef>
                <a:spcPct val="5000"/>
              </a:spcBef>
              <a:spcAft>
                <a:spcPct val="5000"/>
              </a:spcAft>
              <a:buClr>
                <a:schemeClr val="hlink"/>
              </a:buClr>
              <a:buSzPct val="70000"/>
              <a:buFont typeface="Wingdings" panose="05000000000000000000" pitchFamily="2" charset="2"/>
              <a:buNone/>
            </a:pPr>
            <a:r>
              <a:rPr lang="en-US" altLang="zh-CN" sz="4000" b="1">
                <a:solidFill>
                  <a:srgbClr val="FF3300"/>
                </a:solidFill>
                <a:latin typeface="Times New Roman" panose="02020603050405020304" pitchFamily="2" charset="0"/>
                <a:ea typeface="华文行楷" panose="02010800040101010101" pitchFamily="2" charset="-122"/>
              </a:rPr>
              <a:t>3. </a:t>
            </a:r>
            <a:r>
              <a:rPr lang="zh-CN" altLang="en-US" sz="4000" b="1">
                <a:solidFill>
                  <a:srgbClr val="FF3300"/>
                </a:solidFill>
                <a:latin typeface="Arial" panose="020B0604020202020204" pitchFamily="34" charset="0"/>
                <a:ea typeface="华文行楷" panose="02010800040101010101" pitchFamily="2" charset="-122"/>
              </a:rPr>
              <a:t>黑盒测试策略</a:t>
            </a:r>
            <a:endParaRPr lang="zh-CN" altLang="en-US" sz="4000" b="1">
              <a:solidFill>
                <a:srgbClr val="FF3300"/>
              </a:solidFill>
              <a:latin typeface="Arial" panose="020B0604020202020204" pitchFamily="34" charset="0"/>
              <a:ea typeface="华文行楷" panose="02010800040101010101" pitchFamily="2" charset="-122"/>
            </a:endParaRPr>
          </a:p>
          <a:p>
            <a:pPr marL="609600" indent="-609600" algn="just">
              <a:lnSpc>
                <a:spcPct val="105000"/>
              </a:lnSpc>
              <a:spcBef>
                <a:spcPct val="5000"/>
              </a:spcBef>
              <a:spcAft>
                <a:spcPct val="5000"/>
              </a:spcAft>
              <a:buClr>
                <a:schemeClr val="hlink"/>
              </a:buClr>
              <a:buSzPct val="70000"/>
              <a:buFont typeface="Wingdings" panose="05000000000000000000" pitchFamily="2" charset="2"/>
              <a:buChar char="v"/>
            </a:pPr>
            <a:r>
              <a:rPr lang="zh-CN" altLang="en-US" sz="3200" b="1">
                <a:latin typeface="Arial" panose="020B0604020202020204" pitchFamily="34" charset="0"/>
                <a:ea typeface="楷体_GB2312" pitchFamily="1" charset="-122"/>
              </a:rPr>
              <a:t>首先进行</a:t>
            </a:r>
            <a:r>
              <a:rPr lang="zh-CN" altLang="en-US" sz="3200" b="1">
                <a:solidFill>
                  <a:srgbClr val="FF0000"/>
                </a:solidFill>
                <a:latin typeface="Arial" panose="020B0604020202020204" pitchFamily="34" charset="0"/>
                <a:ea typeface="楷体_GB2312" pitchFamily="1" charset="-122"/>
              </a:rPr>
              <a:t>等价类划分</a:t>
            </a:r>
            <a:r>
              <a:rPr lang="zh-CN" altLang="en-US" sz="3200" b="1">
                <a:latin typeface="Arial" panose="020B0604020202020204" pitchFamily="34" charset="0"/>
                <a:ea typeface="楷体_GB2312" pitchFamily="1" charset="-122"/>
              </a:rPr>
              <a:t>，包括输入条件和输出条件的等价划分，将无限测试变成有限测试，这是减少工作量和提高测试效率最有效的方法。</a:t>
            </a:r>
            <a:endParaRPr lang="zh-CN" altLang="en-US" sz="3200" b="1">
              <a:latin typeface="Arial" panose="020B0604020202020204" pitchFamily="34" charset="0"/>
              <a:ea typeface="楷体_GB2312" pitchFamily="1" charset="-122"/>
            </a:endParaRPr>
          </a:p>
          <a:p>
            <a:pPr marL="609600" indent="-609600" algn="just">
              <a:lnSpc>
                <a:spcPct val="105000"/>
              </a:lnSpc>
              <a:spcBef>
                <a:spcPct val="5000"/>
              </a:spcBef>
              <a:spcAft>
                <a:spcPct val="5000"/>
              </a:spcAft>
              <a:buClr>
                <a:schemeClr val="hlink"/>
              </a:buClr>
              <a:buSzPct val="70000"/>
              <a:buFont typeface="Wingdings" panose="05000000000000000000" pitchFamily="2" charset="2"/>
              <a:buChar char="v"/>
            </a:pPr>
            <a:r>
              <a:rPr lang="zh-CN" altLang="en-US" sz="3200" b="1">
                <a:latin typeface="Arial" panose="020B0604020202020204" pitchFamily="34" charset="0"/>
                <a:ea typeface="楷体_GB2312" pitchFamily="1" charset="-122"/>
              </a:rPr>
              <a:t>在任何情况下都必须使用</a:t>
            </a:r>
            <a:r>
              <a:rPr lang="zh-CN" altLang="en-US" sz="3200" b="1">
                <a:solidFill>
                  <a:srgbClr val="FF0000"/>
                </a:solidFill>
                <a:latin typeface="Arial" panose="020B0604020202020204" pitchFamily="34" charset="0"/>
                <a:ea typeface="楷体_GB2312" pitchFamily="1" charset="-122"/>
              </a:rPr>
              <a:t>边界值分析</a:t>
            </a:r>
            <a:r>
              <a:rPr lang="zh-CN" altLang="en-US" sz="3200" b="1">
                <a:latin typeface="Arial" panose="020B0604020202020204" pitchFamily="34" charset="0"/>
                <a:ea typeface="楷体_GB2312" pitchFamily="1" charset="-122"/>
              </a:rPr>
              <a:t>方法。经验表明，用这种方法设计出的测试用例发现程序错误的能力最强。</a:t>
            </a:r>
            <a:endParaRPr lang="zh-CN" altLang="en-US" sz="3200" b="1">
              <a:latin typeface="Arial" panose="020B0604020202020204" pitchFamily="34" charset="0"/>
              <a:ea typeface="楷体_GB2312" pitchFamily="1" charset="-122"/>
            </a:endParaRPr>
          </a:p>
          <a:p>
            <a:pPr marL="609600" indent="-609600" algn="just">
              <a:lnSpc>
                <a:spcPct val="105000"/>
              </a:lnSpc>
              <a:spcBef>
                <a:spcPct val="5000"/>
              </a:spcBef>
              <a:spcAft>
                <a:spcPct val="5000"/>
              </a:spcAft>
              <a:buClr>
                <a:schemeClr val="hlink"/>
              </a:buClr>
              <a:buSzPct val="70000"/>
              <a:buFont typeface="Wingdings" panose="05000000000000000000" pitchFamily="2" charset="2"/>
              <a:buChar char="v"/>
            </a:pPr>
            <a:r>
              <a:rPr lang="zh-CN" altLang="en-US" sz="3200" b="1">
                <a:latin typeface="Arial" panose="020B0604020202020204" pitchFamily="34" charset="0"/>
                <a:ea typeface="楷体_GB2312" pitchFamily="1" charset="-122"/>
              </a:rPr>
              <a:t>可以用</a:t>
            </a:r>
            <a:r>
              <a:rPr lang="zh-CN" altLang="en-US" sz="3200" b="1">
                <a:solidFill>
                  <a:srgbClr val="FF0000"/>
                </a:solidFill>
                <a:latin typeface="Arial" panose="020B0604020202020204" pitchFamily="34" charset="0"/>
                <a:ea typeface="楷体_GB2312" pitchFamily="1" charset="-122"/>
              </a:rPr>
              <a:t>错误推测法</a:t>
            </a:r>
            <a:r>
              <a:rPr lang="zh-CN" altLang="en-US" sz="3200" b="1">
                <a:latin typeface="Arial" panose="020B0604020202020204" pitchFamily="34" charset="0"/>
                <a:ea typeface="楷体_GB2312" pitchFamily="1" charset="-122"/>
              </a:rPr>
              <a:t>追加一些测试用例，这需要依靠测试工程师的智慧和经验。</a:t>
            </a:r>
            <a:endParaRPr lang="zh-CN" altLang="en-US" sz="3200" b="1">
              <a:latin typeface="Arial" panose="020B0604020202020204" pitchFamily="34" charset="0"/>
              <a:ea typeface="楷体_GB2312" pitchFamily="1" charset="-122"/>
            </a:endParaRPr>
          </a:p>
        </p:txBody>
      </p:sp>
      <p:sp>
        <p:nvSpPr>
          <p:cNvPr id="81922" name="标题 123906"/>
          <p:cNvSpPr>
            <a:spLocks noGrp="1" noRot="1"/>
          </p:cNvSpPr>
          <p:nvPr>
            <p:ph type="title"/>
          </p:nvPr>
        </p:nvSpPr>
        <p:spPr>
          <a:xfrm>
            <a:off x="250825" y="188913"/>
            <a:ext cx="8540750" cy="1143000"/>
          </a:xfrm>
        </p:spPr>
        <p:txBody>
          <a:bodyPr anchor="ctr"/>
          <a:p>
            <a:pPr algn="l"/>
            <a:r>
              <a:rPr lang="zh-CN" altLang="en-US" dirty="0"/>
              <a:t>2.7 功能性测试总结</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3906">
                                            <p:txEl>
                                              <p:charRg st="0" end="10"/>
                                            </p:txEl>
                                          </p:spTgt>
                                        </p:tgtEl>
                                        <p:attrNameLst>
                                          <p:attrName>style.visibility</p:attrName>
                                        </p:attrNameLst>
                                      </p:cBhvr>
                                      <p:to>
                                        <p:strVal val="visible"/>
                                      </p:to>
                                    </p:set>
                                    <p:animEffect transition="in" filter="blinds(horizontal)">
                                      <p:cBhvr>
                                        <p:cTn id="7" dur="500"/>
                                        <p:tgtEl>
                                          <p:spTgt spid="123906">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3906">
                                            <p:txEl>
                                              <p:charRg st="10" end="71"/>
                                            </p:txEl>
                                          </p:spTgt>
                                        </p:tgtEl>
                                        <p:attrNameLst>
                                          <p:attrName>style.visibility</p:attrName>
                                        </p:attrNameLst>
                                      </p:cBhvr>
                                      <p:to>
                                        <p:strVal val="visible"/>
                                      </p:to>
                                    </p:set>
                                    <p:animEffect transition="in" filter="blinds(horizontal)">
                                      <p:cBhvr>
                                        <p:cTn id="12" dur="500"/>
                                        <p:tgtEl>
                                          <p:spTgt spid="123906">
                                            <p:txEl>
                                              <p:charRg st="10" end="7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3906">
                                            <p:txEl>
                                              <p:charRg st="71" end="121"/>
                                            </p:txEl>
                                          </p:spTgt>
                                        </p:tgtEl>
                                        <p:attrNameLst>
                                          <p:attrName>style.visibility</p:attrName>
                                        </p:attrNameLst>
                                      </p:cBhvr>
                                      <p:to>
                                        <p:strVal val="visible"/>
                                      </p:to>
                                    </p:set>
                                    <p:animEffect transition="in" filter="blinds(horizontal)">
                                      <p:cBhvr>
                                        <p:cTn id="17" dur="500"/>
                                        <p:tgtEl>
                                          <p:spTgt spid="123906">
                                            <p:txEl>
                                              <p:charRg st="71" end="12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3906">
                                            <p:txEl>
                                              <p:charRg st="121" end="156"/>
                                            </p:txEl>
                                          </p:spTgt>
                                        </p:tgtEl>
                                        <p:attrNameLst>
                                          <p:attrName>style.visibility</p:attrName>
                                        </p:attrNameLst>
                                      </p:cBhvr>
                                      <p:to>
                                        <p:strVal val="visible"/>
                                      </p:to>
                                    </p:set>
                                    <p:animEffect transition="in" filter="blinds(horizontal)">
                                      <p:cBhvr>
                                        <p:cTn id="22" dur="500"/>
                                        <p:tgtEl>
                                          <p:spTgt spid="123906">
                                            <p:txEl>
                                              <p:charRg st="121" end="15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矩形 124929"/>
          <p:cNvSpPr>
            <a:spLocks noRot="1"/>
          </p:cNvSpPr>
          <p:nvPr/>
        </p:nvSpPr>
        <p:spPr>
          <a:xfrm>
            <a:off x="323850" y="1125538"/>
            <a:ext cx="8424863" cy="5400675"/>
          </a:xfrm>
          <a:prstGeom prst="rect">
            <a:avLst/>
          </a:prstGeom>
          <a:noFill/>
          <a:ln w="9525">
            <a:noFill/>
          </a:ln>
        </p:spPr>
        <p:txBody>
          <a:bodyPr anchor="t"/>
          <a:p>
            <a:pPr marL="609600" indent="-609600">
              <a:lnSpc>
                <a:spcPct val="105000"/>
              </a:lnSpc>
              <a:spcBef>
                <a:spcPct val="5000"/>
              </a:spcBef>
              <a:spcAft>
                <a:spcPct val="5000"/>
              </a:spcAft>
              <a:buClr>
                <a:schemeClr val="hlink"/>
              </a:buClr>
              <a:buSzPct val="70000"/>
              <a:buFont typeface="Wingdings" panose="05000000000000000000" pitchFamily="2" charset="2"/>
              <a:buNone/>
            </a:pPr>
            <a:r>
              <a:rPr lang="zh-CN" altLang="en-US" sz="4000" b="1" dirty="0">
                <a:solidFill>
                  <a:srgbClr val="FF3300"/>
                </a:solidFill>
                <a:latin typeface="Arial" panose="020B0604020202020204" pitchFamily="34" charset="0"/>
                <a:ea typeface="华文行楷" panose="02010800040101010101" pitchFamily="2" charset="-122"/>
              </a:rPr>
              <a:t>3. 黑盒测试策略</a:t>
            </a:r>
            <a:endParaRPr lang="zh-CN" altLang="en-US" sz="4000" b="1" dirty="0">
              <a:solidFill>
                <a:srgbClr val="FF3300"/>
              </a:solidFill>
              <a:latin typeface="Arial" panose="020B0604020202020204" pitchFamily="34" charset="0"/>
              <a:ea typeface="华文行楷" panose="02010800040101010101" pitchFamily="2" charset="-122"/>
            </a:endParaRPr>
          </a:p>
          <a:p>
            <a:pPr marL="609600" indent="-609600" algn="just">
              <a:lnSpc>
                <a:spcPct val="105000"/>
              </a:lnSpc>
              <a:spcBef>
                <a:spcPct val="5000"/>
              </a:spcBef>
              <a:spcAft>
                <a:spcPct val="5000"/>
              </a:spcAft>
              <a:buClr>
                <a:schemeClr val="hlink"/>
              </a:buClr>
              <a:buSzPct val="70000"/>
              <a:buFont typeface="Wingdings" panose="05000000000000000000" pitchFamily="2" charset="2"/>
              <a:buChar char="v"/>
            </a:pPr>
            <a:r>
              <a:rPr lang="zh-CN" altLang="en-US" sz="3200" b="1" dirty="0">
                <a:latin typeface="Arial" panose="020B0604020202020204" pitchFamily="34" charset="0"/>
                <a:ea typeface="楷体_GB2312" pitchFamily="1" charset="-122"/>
              </a:rPr>
              <a:t>如果程序的功能说明中含有输入条件的组合情况，则一开始就可选用</a:t>
            </a:r>
            <a:r>
              <a:rPr lang="zh-CN" altLang="en-US" sz="3200" b="1" dirty="0">
                <a:solidFill>
                  <a:srgbClr val="FF0000"/>
                </a:solidFill>
                <a:latin typeface="Arial" panose="020B0604020202020204" pitchFamily="34" charset="0"/>
                <a:ea typeface="楷体_GB2312" pitchFamily="1" charset="-122"/>
              </a:rPr>
              <a:t>因果图法和判定表驱动法</a:t>
            </a:r>
            <a:r>
              <a:rPr lang="zh-CN" altLang="en-US" sz="3200" b="1" dirty="0">
                <a:latin typeface="Arial" panose="020B0604020202020204" pitchFamily="34" charset="0"/>
                <a:ea typeface="楷体_GB2312" pitchFamily="1" charset="-122"/>
              </a:rPr>
              <a:t>。</a:t>
            </a:r>
            <a:endParaRPr lang="zh-CN" altLang="en-US" sz="3200" b="1" dirty="0">
              <a:latin typeface="Arial" panose="020B0604020202020204" pitchFamily="34" charset="0"/>
              <a:ea typeface="楷体_GB2312" pitchFamily="1" charset="-122"/>
            </a:endParaRPr>
          </a:p>
          <a:p>
            <a:pPr marL="609600" indent="-609600" algn="just">
              <a:lnSpc>
                <a:spcPct val="105000"/>
              </a:lnSpc>
              <a:spcBef>
                <a:spcPct val="5000"/>
              </a:spcBef>
              <a:spcAft>
                <a:spcPct val="5000"/>
              </a:spcAft>
              <a:buClr>
                <a:schemeClr val="hlink"/>
              </a:buClr>
              <a:buSzPct val="70000"/>
              <a:buFont typeface="Wingdings" panose="05000000000000000000" pitchFamily="2" charset="2"/>
              <a:buChar char="v"/>
            </a:pPr>
            <a:r>
              <a:rPr lang="zh-CN" altLang="en-US" sz="3200" b="1" dirty="0">
                <a:latin typeface="Arial" panose="020B0604020202020204" pitchFamily="34" charset="0"/>
                <a:ea typeface="楷体_GB2312" pitchFamily="1" charset="-122"/>
              </a:rPr>
              <a:t>对于参数配置类的软件，要用</a:t>
            </a:r>
            <a:r>
              <a:rPr lang="zh-CN" altLang="en-US" sz="3200" b="1" dirty="0">
                <a:solidFill>
                  <a:srgbClr val="FF0000"/>
                </a:solidFill>
                <a:latin typeface="Arial" panose="020B0604020202020204" pitchFamily="34" charset="0"/>
                <a:ea typeface="楷体_GB2312" pitchFamily="1" charset="-122"/>
                <a:sym typeface="Arial" panose="020B0604020202020204" pitchFamily="34" charset="0"/>
              </a:rPr>
              <a:t>正交试验法</a:t>
            </a:r>
            <a:r>
              <a:rPr lang="zh-CN" altLang="en-US" sz="3200" b="1" dirty="0">
                <a:latin typeface="Arial" panose="020B0604020202020204" pitchFamily="34" charset="0"/>
                <a:ea typeface="楷体_GB2312" pitchFamily="1" charset="-122"/>
              </a:rPr>
              <a:t>选择较少的组合方式达到最佳效果。</a:t>
            </a:r>
            <a:endParaRPr lang="zh-CN" altLang="en-US" sz="3200" b="1" dirty="0">
              <a:latin typeface="Arial" panose="020B0604020202020204" pitchFamily="34" charset="0"/>
              <a:ea typeface="楷体_GB2312" pitchFamily="1" charset="-122"/>
            </a:endParaRPr>
          </a:p>
          <a:p>
            <a:pPr marL="609600" indent="-609600" algn="just">
              <a:lnSpc>
                <a:spcPct val="105000"/>
              </a:lnSpc>
              <a:spcBef>
                <a:spcPct val="5000"/>
              </a:spcBef>
              <a:spcAft>
                <a:spcPct val="5000"/>
              </a:spcAft>
              <a:buClr>
                <a:schemeClr val="hlink"/>
              </a:buClr>
              <a:buSzPct val="70000"/>
              <a:buFont typeface="Wingdings" panose="05000000000000000000" pitchFamily="2" charset="2"/>
              <a:buChar char="v"/>
            </a:pPr>
            <a:r>
              <a:rPr lang="zh-CN" altLang="en-US" sz="3200" b="1" dirty="0">
                <a:latin typeface="Arial" panose="020B0604020202020204" pitchFamily="34" charset="0"/>
                <a:ea typeface="楷体_GB2312" pitchFamily="1" charset="-122"/>
              </a:rPr>
              <a:t>对于业务流清晰的系统，可以利用</a:t>
            </a:r>
            <a:r>
              <a:rPr lang="zh-CN" altLang="en-US" sz="3200" b="1" dirty="0">
                <a:solidFill>
                  <a:srgbClr val="FF0000"/>
                </a:solidFill>
                <a:latin typeface="Arial" panose="020B0604020202020204" pitchFamily="34" charset="0"/>
                <a:ea typeface="楷体_GB2312" pitchFamily="1" charset="-122"/>
                <a:sym typeface="Arial" panose="020B0604020202020204" pitchFamily="34" charset="0"/>
              </a:rPr>
              <a:t>场景法</a:t>
            </a:r>
            <a:r>
              <a:rPr lang="zh-CN" altLang="en-US" sz="3200" b="1" dirty="0">
                <a:latin typeface="Arial" panose="020B0604020202020204" pitchFamily="34" charset="0"/>
                <a:ea typeface="楷体_GB2312" pitchFamily="1" charset="-122"/>
              </a:rPr>
              <a:t>贯穿整个测试案例过程</a:t>
            </a:r>
            <a:endParaRPr lang="zh-CN" altLang="en-US" sz="3200" b="1" dirty="0">
              <a:latin typeface="Arial" panose="020B0604020202020204" pitchFamily="34" charset="0"/>
              <a:ea typeface="楷体_GB2312" pitchFamily="1" charset="-122"/>
            </a:endParaRPr>
          </a:p>
          <a:p>
            <a:pPr marL="609600" indent="-609600" algn="just">
              <a:lnSpc>
                <a:spcPct val="105000"/>
              </a:lnSpc>
              <a:spcBef>
                <a:spcPct val="5000"/>
              </a:spcBef>
              <a:spcAft>
                <a:spcPct val="5000"/>
              </a:spcAft>
              <a:buClr>
                <a:schemeClr val="hlink"/>
              </a:buClr>
              <a:buSzPct val="70000"/>
              <a:buFont typeface="Wingdings" panose="05000000000000000000" pitchFamily="2" charset="2"/>
              <a:buChar char="v"/>
            </a:pPr>
            <a:r>
              <a:rPr lang="zh-CN" altLang="en-US" sz="3200" b="1" dirty="0">
                <a:latin typeface="Arial" panose="020B0604020202020204" pitchFamily="34" charset="0"/>
                <a:ea typeface="楷体_GB2312" pitchFamily="1" charset="-122"/>
              </a:rPr>
              <a:t>当被测对象的输出和行为方式与输入和被测对象当前状态有关，采用</a:t>
            </a:r>
            <a:r>
              <a:rPr lang="zh-CN" altLang="en-US" sz="3200" b="1" dirty="0">
                <a:solidFill>
                  <a:srgbClr val="FF0000"/>
                </a:solidFill>
                <a:latin typeface="Arial" panose="020B0604020202020204" pitchFamily="34" charset="0"/>
                <a:ea typeface="楷体_GB2312" pitchFamily="1" charset="-122"/>
                <a:sym typeface="Arial" panose="020B0604020202020204" pitchFamily="34" charset="0"/>
              </a:rPr>
              <a:t>状态转换法</a:t>
            </a:r>
            <a:endParaRPr lang="zh-CN" altLang="en-US" sz="3200" b="1" dirty="0">
              <a:solidFill>
                <a:srgbClr val="FF0000"/>
              </a:solidFill>
              <a:latin typeface="Arial" panose="020B0604020202020204" pitchFamily="34" charset="0"/>
              <a:ea typeface="楷体_GB2312" pitchFamily="1" charset="-122"/>
              <a:sym typeface="Arial" panose="020B0604020202020204" pitchFamily="34" charset="0"/>
            </a:endParaRPr>
          </a:p>
        </p:txBody>
      </p:sp>
      <p:sp>
        <p:nvSpPr>
          <p:cNvPr id="82946" name="标题 124930"/>
          <p:cNvSpPr>
            <a:spLocks noGrp="1" noRot="1"/>
          </p:cNvSpPr>
          <p:nvPr>
            <p:ph type="title"/>
          </p:nvPr>
        </p:nvSpPr>
        <p:spPr>
          <a:xfrm>
            <a:off x="250825" y="188913"/>
            <a:ext cx="8540750" cy="1143000"/>
          </a:xfrm>
        </p:spPr>
        <p:txBody>
          <a:bodyPr anchor="ctr"/>
          <a:p>
            <a:pPr algn="l"/>
            <a:r>
              <a:rPr lang="zh-CN" altLang="en-US" dirty="0"/>
              <a:t>2.7 功能性测试总结</a:t>
            </a:r>
            <a:endParaRPr lang="en-US" altLang="zh-CN" dirty="0"/>
          </a:p>
        </p:txBody>
      </p:sp>
      <p:sp>
        <p:nvSpPr>
          <p:cNvPr id="2" name="动作按钮: 前进或下一项 1">
            <a:hlinkClick r:id="rId1" action="ppaction://hlinksldjump"/>
          </p:cNvPr>
          <p:cNvSpPr/>
          <p:nvPr/>
        </p:nvSpPr>
        <p:spPr>
          <a:xfrm>
            <a:off x="8244205" y="6381115"/>
            <a:ext cx="432435" cy="21590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4930">
                                            <p:txEl>
                                              <p:charRg st="10" end="53"/>
                                            </p:txEl>
                                          </p:spTgt>
                                        </p:tgtEl>
                                        <p:attrNameLst>
                                          <p:attrName>style.visibility</p:attrName>
                                        </p:attrNameLst>
                                      </p:cBhvr>
                                      <p:to>
                                        <p:strVal val="visible"/>
                                      </p:to>
                                    </p:set>
                                    <p:animEffect transition="in" filter="blinds(horizontal)">
                                      <p:cBhvr>
                                        <p:cTn id="7" dur="500"/>
                                        <p:tgtEl>
                                          <p:spTgt spid="124930">
                                            <p:txEl>
                                              <p:charRg st="10" end="5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4930">
                                            <p:txEl>
                                              <p:charRg st="53" end="88"/>
                                            </p:txEl>
                                          </p:spTgt>
                                        </p:tgtEl>
                                        <p:attrNameLst>
                                          <p:attrName>style.visibility</p:attrName>
                                        </p:attrNameLst>
                                      </p:cBhvr>
                                      <p:to>
                                        <p:strVal val="visible"/>
                                      </p:to>
                                    </p:set>
                                    <p:animEffect transition="in" filter="blinds(horizontal)">
                                      <p:cBhvr>
                                        <p:cTn id="12" dur="500"/>
                                        <p:tgtEl>
                                          <p:spTgt spid="124930">
                                            <p:txEl>
                                              <p:charRg st="53" end="8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4930">
                                            <p:txEl>
                                              <p:charRg st="88" end="117"/>
                                            </p:txEl>
                                          </p:spTgt>
                                        </p:tgtEl>
                                        <p:attrNameLst>
                                          <p:attrName>style.visibility</p:attrName>
                                        </p:attrNameLst>
                                      </p:cBhvr>
                                      <p:to>
                                        <p:strVal val="visible"/>
                                      </p:to>
                                    </p:set>
                                    <p:animEffect transition="in" filter="blinds(horizontal)">
                                      <p:cBhvr>
                                        <p:cTn id="17" dur="500"/>
                                        <p:tgtEl>
                                          <p:spTgt spid="124930">
                                            <p:txEl>
                                              <p:charRg st="88" end="11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4930">
                                            <p:txEl>
                                              <p:charRg st="117" end="153"/>
                                            </p:txEl>
                                          </p:spTgt>
                                        </p:tgtEl>
                                        <p:attrNameLst>
                                          <p:attrName>style.visibility</p:attrName>
                                        </p:attrNameLst>
                                      </p:cBhvr>
                                      <p:to>
                                        <p:strVal val="visible"/>
                                      </p:to>
                                    </p:set>
                                    <p:animEffect transition="in" filter="blinds(horizontal)">
                                      <p:cBhvr>
                                        <p:cTn id="22" dur="500"/>
                                        <p:tgtEl>
                                          <p:spTgt spid="124930">
                                            <p:txEl>
                                              <p:charRg st="117" end="15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矩形 125953"/>
          <p:cNvSpPr>
            <a:spLocks noRot="1"/>
          </p:cNvSpPr>
          <p:nvPr/>
        </p:nvSpPr>
        <p:spPr>
          <a:xfrm>
            <a:off x="323850" y="1125538"/>
            <a:ext cx="8424863" cy="5400675"/>
          </a:xfrm>
          <a:prstGeom prst="rect">
            <a:avLst/>
          </a:prstGeom>
          <a:noFill/>
          <a:ln w="9525">
            <a:noFill/>
          </a:ln>
        </p:spPr>
        <p:txBody>
          <a:bodyPr anchor="t"/>
          <a:p>
            <a:pPr marL="609600" indent="-609600">
              <a:lnSpc>
                <a:spcPct val="105000"/>
              </a:lnSpc>
              <a:spcBef>
                <a:spcPct val="5000"/>
              </a:spcBef>
              <a:spcAft>
                <a:spcPct val="5000"/>
              </a:spcAft>
              <a:buClr>
                <a:schemeClr val="hlink"/>
              </a:buClr>
              <a:buSzPct val="70000"/>
              <a:buFont typeface="Wingdings" panose="05000000000000000000" pitchFamily="2" charset="2"/>
              <a:buNone/>
            </a:pPr>
            <a:r>
              <a:rPr lang="en-US" altLang="zh-CN" sz="4000" b="1">
                <a:solidFill>
                  <a:srgbClr val="FF3300"/>
                </a:solidFill>
                <a:latin typeface="Times New Roman" panose="02020603050405020304" pitchFamily="2" charset="0"/>
                <a:ea typeface="华文行楷" panose="02010800040101010101" pitchFamily="2" charset="-122"/>
              </a:rPr>
              <a:t>3. </a:t>
            </a:r>
            <a:r>
              <a:rPr lang="zh-CN" altLang="en-US" sz="4000" b="1">
                <a:solidFill>
                  <a:srgbClr val="FF3300"/>
                </a:solidFill>
                <a:latin typeface="Arial" panose="020B0604020202020204" pitchFamily="34" charset="0"/>
                <a:ea typeface="华文行楷" panose="02010800040101010101" pitchFamily="2" charset="-122"/>
              </a:rPr>
              <a:t>黑盒测试策略</a:t>
            </a:r>
            <a:endParaRPr lang="zh-CN" altLang="en-US" sz="3200" b="1">
              <a:latin typeface="Arial" panose="020B0604020202020204" pitchFamily="34" charset="0"/>
              <a:ea typeface="楷体_GB2312" pitchFamily="1" charset="-122"/>
            </a:endParaRPr>
          </a:p>
          <a:p>
            <a:pPr marL="609600" indent="-609600">
              <a:lnSpc>
                <a:spcPct val="105000"/>
              </a:lnSpc>
              <a:spcBef>
                <a:spcPct val="5000"/>
              </a:spcBef>
              <a:spcAft>
                <a:spcPct val="5000"/>
              </a:spcAft>
              <a:buClr>
                <a:schemeClr val="hlink"/>
              </a:buClr>
              <a:buSzPct val="70000"/>
              <a:buFont typeface="Wingdings" panose="05000000000000000000" pitchFamily="2" charset="2"/>
              <a:buChar char="v"/>
            </a:pPr>
            <a:r>
              <a:rPr lang="zh-CN" altLang="en-US" sz="3200" b="1">
                <a:latin typeface="Arial" panose="020B0604020202020204" pitchFamily="34" charset="0"/>
                <a:ea typeface="楷体_GB2312" pitchFamily="1" charset="-122"/>
              </a:rPr>
              <a:t>如果可保证是单缺陷假设，可采用边界值分析和健壮性测试。</a:t>
            </a:r>
            <a:endParaRPr lang="zh-CN" altLang="en-US" sz="3200" b="1">
              <a:latin typeface="Arial" panose="020B0604020202020204" pitchFamily="34" charset="0"/>
              <a:ea typeface="楷体_GB2312" pitchFamily="1" charset="-122"/>
            </a:endParaRPr>
          </a:p>
          <a:p>
            <a:pPr marL="609600" indent="-609600">
              <a:lnSpc>
                <a:spcPct val="105000"/>
              </a:lnSpc>
              <a:spcBef>
                <a:spcPct val="5000"/>
              </a:spcBef>
              <a:spcAft>
                <a:spcPct val="5000"/>
              </a:spcAft>
              <a:buClr>
                <a:schemeClr val="hlink"/>
              </a:buClr>
              <a:buSzPct val="70000"/>
              <a:buFont typeface="Wingdings" panose="05000000000000000000" pitchFamily="2" charset="2"/>
              <a:buChar char="v"/>
            </a:pPr>
            <a:r>
              <a:rPr lang="zh-CN" altLang="en-US" sz="3200" b="1">
                <a:latin typeface="Arial" panose="020B0604020202020204" pitchFamily="34" charset="0"/>
                <a:ea typeface="楷体_GB2312" pitchFamily="1" charset="-122"/>
              </a:rPr>
              <a:t>如果可保证是多缺陷假设，可采用边界值分析测试和判定表驱动测试。</a:t>
            </a:r>
            <a:endParaRPr lang="zh-CN" altLang="en-US" sz="3200" b="1">
              <a:latin typeface="Arial" panose="020B0604020202020204" pitchFamily="34" charset="0"/>
              <a:ea typeface="楷体_GB2312" pitchFamily="1" charset="-122"/>
            </a:endParaRPr>
          </a:p>
          <a:p>
            <a:pPr marL="609600" indent="-609600">
              <a:lnSpc>
                <a:spcPct val="105000"/>
              </a:lnSpc>
              <a:spcBef>
                <a:spcPct val="5000"/>
              </a:spcBef>
              <a:spcAft>
                <a:spcPct val="5000"/>
              </a:spcAft>
              <a:buClr>
                <a:schemeClr val="hlink"/>
              </a:buClr>
              <a:buSzPct val="70000"/>
              <a:buFont typeface="Wingdings" panose="05000000000000000000" pitchFamily="2" charset="2"/>
              <a:buChar char="v"/>
            </a:pPr>
            <a:r>
              <a:rPr lang="zh-CN" altLang="en-US" sz="3200" b="1">
                <a:latin typeface="Arial" panose="020B0604020202020204" pitchFamily="34" charset="0"/>
                <a:ea typeface="楷体_GB2312" pitchFamily="1" charset="-122"/>
              </a:rPr>
              <a:t>如果程序包含大量例外处理，可采用健壮性测试和判定表驱动测试。</a:t>
            </a:r>
            <a:endParaRPr lang="zh-CN" altLang="en-US" sz="3200" b="1">
              <a:latin typeface="Arial" panose="020B0604020202020204" pitchFamily="34" charset="0"/>
              <a:ea typeface="楷体_GB2312" pitchFamily="1" charset="-122"/>
            </a:endParaRPr>
          </a:p>
          <a:p>
            <a:pPr marL="609600" indent="-609600">
              <a:lnSpc>
                <a:spcPct val="105000"/>
              </a:lnSpc>
              <a:spcBef>
                <a:spcPct val="5000"/>
              </a:spcBef>
              <a:spcAft>
                <a:spcPct val="5000"/>
              </a:spcAft>
              <a:buClr>
                <a:schemeClr val="hlink"/>
              </a:buClr>
              <a:buSzPct val="70000"/>
              <a:buFont typeface="Wingdings" panose="05000000000000000000" pitchFamily="2" charset="2"/>
              <a:buChar char="v"/>
            </a:pPr>
            <a:r>
              <a:rPr lang="zh-CN" altLang="en-US" sz="3200" b="1">
                <a:latin typeface="Arial" panose="020B0604020202020204" pitchFamily="34" charset="0"/>
                <a:ea typeface="楷体_GB2312" pitchFamily="1" charset="-122"/>
              </a:rPr>
              <a:t>对照程序逻辑，检查已设计出的测试用例的逻辑覆盖程度。如果没有达到要求的覆盖标准，应当再补充足够的测试用例。</a:t>
            </a:r>
            <a:endParaRPr lang="zh-CN" altLang="en-US" sz="3200" b="1">
              <a:latin typeface="Arial" panose="020B0604020202020204" pitchFamily="34" charset="0"/>
              <a:ea typeface="楷体_GB2312" pitchFamily="1" charset="-122"/>
            </a:endParaRPr>
          </a:p>
        </p:txBody>
      </p:sp>
      <p:sp>
        <p:nvSpPr>
          <p:cNvPr id="83970" name="标题 125954"/>
          <p:cNvSpPr>
            <a:spLocks noGrp="1" noRot="1"/>
          </p:cNvSpPr>
          <p:nvPr>
            <p:ph type="title"/>
          </p:nvPr>
        </p:nvSpPr>
        <p:spPr>
          <a:xfrm>
            <a:off x="250825" y="188913"/>
            <a:ext cx="8540750" cy="1143000"/>
          </a:xfrm>
        </p:spPr>
        <p:txBody>
          <a:bodyPr anchor="ctr"/>
          <a:p>
            <a:pPr algn="l"/>
            <a:r>
              <a:rPr lang="zh-CN" altLang="en-US" dirty="0"/>
              <a:t>2.7 功能性测试总结</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5954">
                                            <p:txEl>
                                              <p:charRg st="10" end="38"/>
                                            </p:txEl>
                                          </p:spTgt>
                                        </p:tgtEl>
                                        <p:attrNameLst>
                                          <p:attrName>style.visibility</p:attrName>
                                        </p:attrNameLst>
                                      </p:cBhvr>
                                      <p:to>
                                        <p:strVal val="visible"/>
                                      </p:to>
                                    </p:set>
                                    <p:animEffect transition="in" filter="blinds(horizontal)">
                                      <p:cBhvr>
                                        <p:cTn id="7" dur="500"/>
                                        <p:tgtEl>
                                          <p:spTgt spid="125954">
                                            <p:txEl>
                                              <p:charRg st="10" end="3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5954">
                                            <p:txEl>
                                              <p:charRg st="38" end="70"/>
                                            </p:txEl>
                                          </p:spTgt>
                                        </p:tgtEl>
                                        <p:attrNameLst>
                                          <p:attrName>style.visibility</p:attrName>
                                        </p:attrNameLst>
                                      </p:cBhvr>
                                      <p:to>
                                        <p:strVal val="visible"/>
                                      </p:to>
                                    </p:set>
                                    <p:animEffect transition="in" filter="blinds(horizontal)">
                                      <p:cBhvr>
                                        <p:cTn id="12" dur="500"/>
                                        <p:tgtEl>
                                          <p:spTgt spid="125954">
                                            <p:txEl>
                                              <p:charRg st="38" end="7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5954">
                                            <p:txEl>
                                              <p:charRg st="70" end="101"/>
                                            </p:txEl>
                                          </p:spTgt>
                                        </p:tgtEl>
                                        <p:attrNameLst>
                                          <p:attrName>style.visibility</p:attrName>
                                        </p:attrNameLst>
                                      </p:cBhvr>
                                      <p:to>
                                        <p:strVal val="visible"/>
                                      </p:to>
                                    </p:set>
                                    <p:animEffect transition="in" filter="blinds(horizontal)">
                                      <p:cBhvr>
                                        <p:cTn id="17" dur="500"/>
                                        <p:tgtEl>
                                          <p:spTgt spid="125954">
                                            <p:txEl>
                                              <p:charRg st="70" end="10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5954">
                                            <p:txEl>
                                              <p:charRg st="101" end="155"/>
                                            </p:txEl>
                                          </p:spTgt>
                                        </p:tgtEl>
                                        <p:attrNameLst>
                                          <p:attrName>style.visibility</p:attrName>
                                        </p:attrNameLst>
                                      </p:cBhvr>
                                      <p:to>
                                        <p:strVal val="visible"/>
                                      </p:to>
                                    </p:set>
                                    <p:animEffect transition="in" filter="blinds(horizontal)">
                                      <p:cBhvr>
                                        <p:cTn id="22" dur="500"/>
                                        <p:tgtEl>
                                          <p:spTgt spid="125954">
                                            <p:txEl>
                                              <p:charRg st="101" end="15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矩形 126977"/>
          <p:cNvSpPr>
            <a:spLocks noRot="1"/>
          </p:cNvSpPr>
          <p:nvPr/>
        </p:nvSpPr>
        <p:spPr>
          <a:xfrm>
            <a:off x="323850" y="1125538"/>
            <a:ext cx="8424863" cy="5400675"/>
          </a:xfrm>
          <a:prstGeom prst="rect">
            <a:avLst/>
          </a:prstGeom>
          <a:noFill/>
          <a:ln w="9525">
            <a:noFill/>
          </a:ln>
        </p:spPr>
        <p:txBody>
          <a:bodyPr anchor="t"/>
          <a:p>
            <a:pPr marL="609600" indent="-609600">
              <a:lnSpc>
                <a:spcPct val="105000"/>
              </a:lnSpc>
              <a:spcBef>
                <a:spcPct val="5000"/>
              </a:spcBef>
              <a:spcAft>
                <a:spcPct val="5000"/>
              </a:spcAft>
              <a:buClr>
                <a:schemeClr val="hlink"/>
              </a:buClr>
              <a:buSzPct val="70000"/>
              <a:buFont typeface="Wingdings" panose="05000000000000000000" pitchFamily="2" charset="2"/>
              <a:buNone/>
            </a:pPr>
            <a:r>
              <a:rPr lang="zh-CN" altLang="en-US" sz="4000" b="1" dirty="0">
                <a:solidFill>
                  <a:srgbClr val="FF3300"/>
                </a:solidFill>
                <a:latin typeface="Arial" panose="020B0604020202020204" pitchFamily="34" charset="0"/>
                <a:ea typeface="华文行楷" panose="02010800040101010101" pitchFamily="2" charset="-122"/>
              </a:rPr>
              <a:t>4. 综合案例</a:t>
            </a:r>
            <a:r>
              <a:rPr lang="zh-CN" altLang="en-US" sz="4000" b="1" dirty="0">
                <a:solidFill>
                  <a:srgbClr val="FF3300"/>
                </a:solidFill>
                <a:latin typeface="Times New Roman" panose="02020603050405020304" pitchFamily="2" charset="0"/>
                <a:ea typeface="华文行楷" panose="02010800040101010101" pitchFamily="2" charset="-122"/>
              </a:rPr>
              <a:t>—</a:t>
            </a:r>
            <a:r>
              <a:rPr lang="zh-CN" altLang="en-US" sz="4000" b="1" dirty="0">
                <a:solidFill>
                  <a:srgbClr val="FF3300"/>
                </a:solidFill>
                <a:latin typeface="Arial" panose="020B0604020202020204" pitchFamily="34" charset="0"/>
                <a:ea typeface="华文行楷" panose="02010800040101010101" pitchFamily="2" charset="-122"/>
              </a:rPr>
              <a:t>旅馆住宿系统添加房间</a:t>
            </a:r>
            <a:endParaRPr lang="zh-CN" altLang="en-US" sz="4000" b="1" dirty="0">
              <a:solidFill>
                <a:srgbClr val="FF3300"/>
              </a:solidFill>
              <a:latin typeface="Arial" panose="020B0604020202020204" pitchFamily="34" charset="0"/>
              <a:ea typeface="华文行楷" panose="02010800040101010101" pitchFamily="2" charset="-122"/>
            </a:endParaRPr>
          </a:p>
          <a:p>
            <a:pPr marL="609600" indent="-609600">
              <a:lnSpc>
                <a:spcPct val="105000"/>
              </a:lnSpc>
              <a:spcBef>
                <a:spcPct val="5000"/>
              </a:spcBef>
              <a:spcAft>
                <a:spcPct val="5000"/>
              </a:spcAft>
              <a:buClr>
                <a:schemeClr val="hlink"/>
              </a:buClr>
              <a:buSzPct val="70000"/>
              <a:buFont typeface="Wingdings" panose="05000000000000000000" pitchFamily="2" charset="2"/>
              <a:buChar char="v"/>
            </a:pPr>
            <a:r>
              <a:rPr lang="zh-CN" altLang="en-US" sz="3200" b="1" dirty="0">
                <a:latin typeface="Arial" panose="020B0604020202020204" pitchFamily="34" charset="0"/>
                <a:ea typeface="楷体_GB2312" pitchFamily="1" charset="-122"/>
              </a:rPr>
              <a:t>具体业务描述如下：</a:t>
            </a:r>
            <a:endParaRPr lang="zh-CN" altLang="en-US" sz="3200" b="1" dirty="0">
              <a:latin typeface="Arial" panose="020B0604020202020204" pitchFamily="34" charset="0"/>
              <a:ea typeface="楷体_GB2312" pitchFamily="1" charset="-122"/>
            </a:endParaRPr>
          </a:p>
          <a:p>
            <a:pPr marL="609600" indent="-609600">
              <a:lnSpc>
                <a:spcPct val="105000"/>
              </a:lnSpc>
              <a:spcBef>
                <a:spcPct val="5000"/>
              </a:spcBef>
              <a:spcAft>
                <a:spcPct val="5000"/>
              </a:spcAft>
              <a:buClr>
                <a:schemeClr val="hlink"/>
              </a:buClr>
              <a:buSzPct val="70000"/>
              <a:buFont typeface="Wingdings" panose="05000000000000000000" pitchFamily="2" charset="2"/>
              <a:buChar char="v"/>
            </a:pPr>
            <a:r>
              <a:rPr lang="zh-CN" altLang="en-US" sz="3200" b="1" dirty="0">
                <a:latin typeface="Arial" panose="020B0604020202020204" pitchFamily="34" charset="0"/>
                <a:ea typeface="楷体_GB2312" pitchFamily="1" charset="-122"/>
              </a:rPr>
              <a:t>旅馆业主登录旅馆住宿系统后，可以请求添加房间</a:t>
            </a:r>
            <a:endParaRPr lang="zh-CN" altLang="en-US" sz="3200" b="1" dirty="0">
              <a:latin typeface="Arial" panose="020B0604020202020204" pitchFamily="34" charset="0"/>
              <a:ea typeface="楷体_GB2312" pitchFamily="1" charset="-122"/>
            </a:endParaRPr>
          </a:p>
          <a:p>
            <a:pPr marL="609600" indent="-609600">
              <a:lnSpc>
                <a:spcPct val="105000"/>
              </a:lnSpc>
              <a:spcBef>
                <a:spcPct val="5000"/>
              </a:spcBef>
              <a:spcAft>
                <a:spcPct val="5000"/>
              </a:spcAft>
              <a:buClr>
                <a:schemeClr val="hlink"/>
              </a:buClr>
              <a:buSzPct val="70000"/>
              <a:buFont typeface="Wingdings" panose="05000000000000000000" pitchFamily="2" charset="2"/>
              <a:buChar char="v"/>
            </a:pPr>
            <a:r>
              <a:rPr lang="zh-CN" altLang="en-US" sz="3200" b="1" dirty="0">
                <a:latin typeface="Arial" panose="020B0604020202020204" pitchFamily="34" charset="0"/>
                <a:ea typeface="楷体_GB2312" pitchFamily="1" charset="-122"/>
              </a:rPr>
              <a:t>进入“房间管理”对话框，单击“添加”按钮可进行添加房间操作</a:t>
            </a:r>
            <a:endParaRPr lang="zh-CN" altLang="en-US" sz="3200" b="1" dirty="0">
              <a:latin typeface="Arial" panose="020B0604020202020204" pitchFamily="34" charset="0"/>
              <a:ea typeface="楷体_GB2312" pitchFamily="1" charset="-122"/>
            </a:endParaRPr>
          </a:p>
          <a:p>
            <a:pPr marL="609600" indent="-609600">
              <a:lnSpc>
                <a:spcPct val="105000"/>
              </a:lnSpc>
              <a:spcBef>
                <a:spcPct val="5000"/>
              </a:spcBef>
              <a:spcAft>
                <a:spcPct val="5000"/>
              </a:spcAft>
              <a:buClr>
                <a:schemeClr val="hlink"/>
              </a:buClr>
              <a:buSzPct val="70000"/>
              <a:buFont typeface="Wingdings" panose="05000000000000000000" pitchFamily="2" charset="2"/>
              <a:buChar char="v"/>
            </a:pPr>
            <a:r>
              <a:rPr lang="zh-CN" altLang="en-US" sz="3200" b="1" dirty="0">
                <a:latin typeface="Arial" panose="020B0604020202020204" pitchFamily="34" charset="0"/>
                <a:ea typeface="楷体_GB2312" pitchFamily="1" charset="-122"/>
              </a:rPr>
              <a:t>添加房间时，可以设定房间的房间编号、房间类型、房间描述信息</a:t>
            </a:r>
            <a:endParaRPr lang="zh-CN" altLang="en-US" sz="3200" b="1" dirty="0">
              <a:latin typeface="Arial" panose="020B0604020202020204" pitchFamily="34" charset="0"/>
              <a:ea typeface="楷体_GB2312" pitchFamily="1" charset="-122"/>
            </a:endParaRPr>
          </a:p>
          <a:p>
            <a:pPr marL="609600" indent="-609600">
              <a:lnSpc>
                <a:spcPct val="105000"/>
              </a:lnSpc>
              <a:spcBef>
                <a:spcPct val="5000"/>
              </a:spcBef>
              <a:spcAft>
                <a:spcPct val="5000"/>
              </a:spcAft>
              <a:buClr>
                <a:schemeClr val="hlink"/>
              </a:buClr>
              <a:buSzPct val="70000"/>
              <a:buFont typeface="Wingdings" panose="05000000000000000000" pitchFamily="2" charset="2"/>
              <a:buChar char="v"/>
            </a:pPr>
            <a:r>
              <a:rPr lang="zh-CN" altLang="en-US" sz="3200" b="1" dirty="0">
                <a:latin typeface="Arial" panose="020B0604020202020204" pitchFamily="34" charset="0"/>
                <a:ea typeface="楷体_GB2312" pitchFamily="1" charset="-122"/>
              </a:rPr>
              <a:t>添加房间信息不能缺省，若某一项未填写，则需给出提示信息</a:t>
            </a:r>
            <a:endParaRPr lang="zh-CN" altLang="en-US" sz="3200" b="1" dirty="0">
              <a:latin typeface="Arial" panose="020B0604020202020204" pitchFamily="34" charset="0"/>
              <a:ea typeface="楷体_GB2312" pitchFamily="1" charset="-122"/>
            </a:endParaRPr>
          </a:p>
        </p:txBody>
      </p:sp>
      <p:sp>
        <p:nvSpPr>
          <p:cNvPr id="84994" name="标题 126978"/>
          <p:cNvSpPr>
            <a:spLocks noGrp="1" noRot="1"/>
          </p:cNvSpPr>
          <p:nvPr>
            <p:ph type="title"/>
          </p:nvPr>
        </p:nvSpPr>
        <p:spPr>
          <a:xfrm>
            <a:off x="250825" y="188913"/>
            <a:ext cx="8540750" cy="1143000"/>
          </a:xfrm>
        </p:spPr>
        <p:txBody>
          <a:bodyPr anchor="ctr"/>
          <a:p>
            <a:pPr algn="l"/>
            <a:r>
              <a:rPr lang="zh-CN" altLang="en-US" dirty="0"/>
              <a:t>2.7 功能性测试总结</a:t>
            </a:r>
            <a:endParaRPr lang="zh-CN" altLang="en-US" dirty="0"/>
          </a:p>
        </p:txBody>
      </p:sp>
      <p:sp>
        <p:nvSpPr>
          <p:cNvPr id="2" name="动作按钮: 结束 1">
            <a:hlinkClick r:id="" action="ppaction://hlinkshowjump?jump=lastslide"/>
          </p:cNvPr>
          <p:cNvSpPr/>
          <p:nvPr/>
        </p:nvSpPr>
        <p:spPr>
          <a:xfrm>
            <a:off x="7740015" y="6309360"/>
            <a:ext cx="576580" cy="287655"/>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6978">
                                            <p:txEl>
                                              <p:charRg st="29" end="52"/>
                                            </p:txEl>
                                          </p:spTgt>
                                        </p:tgtEl>
                                        <p:attrNameLst>
                                          <p:attrName>style.visibility</p:attrName>
                                        </p:attrNameLst>
                                      </p:cBhvr>
                                      <p:to>
                                        <p:strVal val="visible"/>
                                      </p:to>
                                    </p:set>
                                    <p:animEffect transition="in" filter="blinds(horizontal)">
                                      <p:cBhvr>
                                        <p:cTn id="7" dur="500"/>
                                        <p:tgtEl>
                                          <p:spTgt spid="126978">
                                            <p:txEl>
                                              <p:charRg st="29" end="5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6978">
                                            <p:txEl>
                                              <p:charRg st="52" end="82"/>
                                            </p:txEl>
                                          </p:spTgt>
                                        </p:tgtEl>
                                        <p:attrNameLst>
                                          <p:attrName>style.visibility</p:attrName>
                                        </p:attrNameLst>
                                      </p:cBhvr>
                                      <p:to>
                                        <p:strVal val="visible"/>
                                      </p:to>
                                    </p:set>
                                    <p:animEffect transition="in" filter="blinds(horizontal)">
                                      <p:cBhvr>
                                        <p:cTn id="12" dur="500"/>
                                        <p:tgtEl>
                                          <p:spTgt spid="126978">
                                            <p:txEl>
                                              <p:charRg st="52" end="8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6978">
                                            <p:txEl>
                                              <p:charRg st="82" end="112"/>
                                            </p:txEl>
                                          </p:spTgt>
                                        </p:tgtEl>
                                        <p:attrNameLst>
                                          <p:attrName>style.visibility</p:attrName>
                                        </p:attrNameLst>
                                      </p:cBhvr>
                                      <p:to>
                                        <p:strVal val="visible"/>
                                      </p:to>
                                    </p:set>
                                    <p:animEffect transition="in" filter="blinds(horizontal)">
                                      <p:cBhvr>
                                        <p:cTn id="17" dur="500"/>
                                        <p:tgtEl>
                                          <p:spTgt spid="126978">
                                            <p:txEl>
                                              <p:charRg st="82" end="11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6978">
                                            <p:txEl>
                                              <p:charRg st="112" end="140"/>
                                            </p:txEl>
                                          </p:spTgt>
                                        </p:tgtEl>
                                        <p:attrNameLst>
                                          <p:attrName>style.visibility</p:attrName>
                                        </p:attrNameLst>
                                      </p:cBhvr>
                                      <p:to>
                                        <p:strVal val="visible"/>
                                      </p:to>
                                    </p:set>
                                    <p:animEffect transition="in" filter="blinds(horizontal)">
                                      <p:cBhvr>
                                        <p:cTn id="22" dur="500"/>
                                        <p:tgtEl>
                                          <p:spTgt spid="126978">
                                            <p:txEl>
                                              <p:charRg st="112" end="14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矩形 128001"/>
          <p:cNvSpPr>
            <a:spLocks noRot="1"/>
          </p:cNvSpPr>
          <p:nvPr/>
        </p:nvSpPr>
        <p:spPr>
          <a:xfrm>
            <a:off x="323850" y="1125538"/>
            <a:ext cx="8424863" cy="5400675"/>
          </a:xfrm>
          <a:prstGeom prst="rect">
            <a:avLst/>
          </a:prstGeom>
          <a:noFill/>
          <a:ln w="9525">
            <a:noFill/>
          </a:ln>
        </p:spPr>
        <p:txBody>
          <a:bodyPr anchor="t"/>
          <a:p>
            <a:pPr marL="609600" indent="-609600">
              <a:lnSpc>
                <a:spcPct val="105000"/>
              </a:lnSpc>
              <a:spcBef>
                <a:spcPct val="5000"/>
              </a:spcBef>
              <a:spcAft>
                <a:spcPct val="5000"/>
              </a:spcAft>
              <a:buClr>
                <a:schemeClr val="hlink"/>
              </a:buClr>
              <a:buSzPct val="70000"/>
              <a:buFont typeface="Wingdings" panose="05000000000000000000" pitchFamily="2" charset="2"/>
              <a:buNone/>
            </a:pPr>
            <a:r>
              <a:rPr lang="zh-CN" altLang="en-US" sz="4000" b="1" dirty="0">
                <a:solidFill>
                  <a:srgbClr val="FF3300"/>
                </a:solidFill>
                <a:latin typeface="Arial" panose="020B0604020202020204" pitchFamily="34" charset="0"/>
                <a:ea typeface="华文行楷" panose="02010800040101010101" pitchFamily="2" charset="-122"/>
              </a:rPr>
              <a:t>4. 综合案例</a:t>
            </a:r>
            <a:r>
              <a:rPr lang="zh-CN" altLang="en-US" sz="4000" b="1" dirty="0">
                <a:solidFill>
                  <a:srgbClr val="FF3300"/>
                </a:solidFill>
                <a:latin typeface="Times New Roman" panose="02020603050405020304" pitchFamily="2" charset="0"/>
                <a:ea typeface="华文行楷" panose="02010800040101010101" pitchFamily="2" charset="-122"/>
              </a:rPr>
              <a:t>—</a:t>
            </a:r>
            <a:r>
              <a:rPr lang="zh-CN" altLang="en-US" sz="4000" b="1" dirty="0">
                <a:solidFill>
                  <a:srgbClr val="FF3300"/>
                </a:solidFill>
                <a:latin typeface="Arial" panose="020B0604020202020204" pitchFamily="34" charset="0"/>
                <a:ea typeface="华文行楷" panose="02010800040101010101" pitchFamily="2" charset="-122"/>
              </a:rPr>
              <a:t>旅馆住宿系统添加房间</a:t>
            </a:r>
            <a:endParaRPr lang="zh-CN" altLang="en-US" sz="4000" b="1" dirty="0">
              <a:solidFill>
                <a:srgbClr val="FF3300"/>
              </a:solidFill>
              <a:latin typeface="Arial" panose="020B0604020202020204" pitchFamily="34" charset="0"/>
              <a:ea typeface="华文行楷" panose="02010800040101010101" pitchFamily="2" charset="-122"/>
            </a:endParaRPr>
          </a:p>
          <a:p>
            <a:pPr marL="609600" indent="-609600">
              <a:lnSpc>
                <a:spcPct val="105000"/>
              </a:lnSpc>
              <a:spcBef>
                <a:spcPct val="5000"/>
              </a:spcBef>
              <a:spcAft>
                <a:spcPct val="5000"/>
              </a:spcAft>
              <a:buClr>
                <a:schemeClr val="hlink"/>
              </a:buClr>
              <a:buSzPct val="70000"/>
              <a:buFont typeface="Wingdings" panose="05000000000000000000" pitchFamily="2" charset="2"/>
              <a:buChar char="v"/>
            </a:pPr>
            <a:r>
              <a:rPr lang="zh-CN" altLang="en-US" sz="3200" b="1" dirty="0">
                <a:latin typeface="Arial" panose="020B0604020202020204" pitchFamily="34" charset="0"/>
                <a:ea typeface="楷体_GB2312" pitchFamily="1" charset="-122"/>
              </a:rPr>
              <a:t>具体业务描述如下：</a:t>
            </a:r>
            <a:endParaRPr lang="zh-CN" altLang="en-US" sz="3200" b="1" dirty="0">
              <a:latin typeface="Arial" panose="020B0604020202020204" pitchFamily="34" charset="0"/>
              <a:ea typeface="楷体_GB2312" pitchFamily="1" charset="-122"/>
            </a:endParaRPr>
          </a:p>
          <a:p>
            <a:pPr marL="609600" indent="-609600">
              <a:lnSpc>
                <a:spcPct val="105000"/>
              </a:lnSpc>
              <a:spcBef>
                <a:spcPct val="5000"/>
              </a:spcBef>
              <a:spcAft>
                <a:spcPct val="5000"/>
              </a:spcAft>
              <a:buClr>
                <a:schemeClr val="hlink"/>
              </a:buClr>
              <a:buSzPct val="70000"/>
              <a:buFont typeface="Wingdings" panose="05000000000000000000" pitchFamily="2" charset="2"/>
              <a:buChar char="v"/>
            </a:pPr>
            <a:r>
              <a:rPr lang="zh-CN" altLang="en-US" sz="3200" b="1" dirty="0">
                <a:latin typeface="Arial" panose="020B0604020202020204" pitchFamily="34" charset="0"/>
                <a:ea typeface="楷体_GB2312" pitchFamily="1" charset="-122"/>
              </a:rPr>
              <a:t>房间编号长度不超过5个字符</a:t>
            </a:r>
            <a:endParaRPr lang="zh-CN" altLang="en-US" sz="3200" b="1" dirty="0">
              <a:latin typeface="Arial" panose="020B0604020202020204" pitchFamily="34" charset="0"/>
              <a:ea typeface="楷体_GB2312" pitchFamily="1" charset="-122"/>
            </a:endParaRPr>
          </a:p>
          <a:p>
            <a:pPr marL="609600" indent="-609600">
              <a:lnSpc>
                <a:spcPct val="105000"/>
              </a:lnSpc>
              <a:spcBef>
                <a:spcPct val="5000"/>
              </a:spcBef>
              <a:spcAft>
                <a:spcPct val="5000"/>
              </a:spcAft>
              <a:buClr>
                <a:schemeClr val="hlink"/>
              </a:buClr>
              <a:buSzPct val="70000"/>
              <a:buFont typeface="Wingdings" panose="05000000000000000000" pitchFamily="2" charset="2"/>
              <a:buChar char="v"/>
            </a:pPr>
            <a:r>
              <a:rPr lang="zh-CN" altLang="en-US" sz="3200" b="1" dirty="0">
                <a:latin typeface="Arial" panose="020B0604020202020204" pitchFamily="34" charset="0"/>
                <a:ea typeface="楷体_GB2312" pitchFamily="1" charset="-122"/>
              </a:rPr>
              <a:t>房间描述长度不超过1000个字符</a:t>
            </a:r>
            <a:endParaRPr lang="zh-CN" altLang="en-US" sz="3200" b="1" dirty="0">
              <a:latin typeface="Arial" panose="020B0604020202020204" pitchFamily="34" charset="0"/>
              <a:ea typeface="楷体_GB2312" pitchFamily="1" charset="-122"/>
            </a:endParaRPr>
          </a:p>
          <a:p>
            <a:pPr marL="609600" indent="-609600">
              <a:lnSpc>
                <a:spcPct val="105000"/>
              </a:lnSpc>
              <a:spcBef>
                <a:spcPct val="5000"/>
              </a:spcBef>
              <a:spcAft>
                <a:spcPct val="5000"/>
              </a:spcAft>
              <a:buClr>
                <a:schemeClr val="hlink"/>
              </a:buClr>
              <a:buSzPct val="70000"/>
              <a:buFont typeface="Wingdings" panose="05000000000000000000" pitchFamily="2" charset="2"/>
              <a:buChar char="v"/>
            </a:pPr>
            <a:r>
              <a:rPr lang="zh-CN" altLang="en-US" sz="3200" b="1" dirty="0">
                <a:latin typeface="Arial" panose="020B0604020202020204" pitchFamily="34" charset="0"/>
                <a:ea typeface="楷体_GB2312" pitchFamily="1" charset="-122"/>
              </a:rPr>
              <a:t>房间信息不能重复，成功填写后，可进行保存或取消操作，之后返回“房间管理”对话框，结束添加房间流程</a:t>
            </a:r>
            <a:endParaRPr lang="zh-CN" altLang="en-US" sz="3200" b="1" dirty="0">
              <a:latin typeface="Arial" panose="020B0604020202020204" pitchFamily="34" charset="0"/>
              <a:ea typeface="楷体_GB2312" pitchFamily="1" charset="-122"/>
            </a:endParaRPr>
          </a:p>
        </p:txBody>
      </p:sp>
      <p:sp>
        <p:nvSpPr>
          <p:cNvPr id="86018" name="标题 128002"/>
          <p:cNvSpPr>
            <a:spLocks noGrp="1" noRot="1"/>
          </p:cNvSpPr>
          <p:nvPr>
            <p:ph type="title"/>
          </p:nvPr>
        </p:nvSpPr>
        <p:spPr>
          <a:xfrm>
            <a:off x="250825" y="188913"/>
            <a:ext cx="8540750" cy="1143000"/>
          </a:xfrm>
        </p:spPr>
        <p:txBody>
          <a:bodyPr anchor="ctr"/>
          <a:p>
            <a:pPr algn="l"/>
            <a:r>
              <a:rPr lang="zh-CN" altLang="en-US" dirty="0"/>
              <a:t>2.7 功能性测试总结</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8002">
                                            <p:txEl>
                                              <p:charRg st="29" end="43"/>
                                            </p:txEl>
                                          </p:spTgt>
                                        </p:tgtEl>
                                        <p:attrNameLst>
                                          <p:attrName>style.visibility</p:attrName>
                                        </p:attrNameLst>
                                      </p:cBhvr>
                                      <p:to>
                                        <p:strVal val="visible"/>
                                      </p:to>
                                    </p:set>
                                    <p:animEffect transition="in" filter="blinds(horizontal)">
                                      <p:cBhvr>
                                        <p:cTn id="7" dur="500"/>
                                        <p:tgtEl>
                                          <p:spTgt spid="128002">
                                            <p:txEl>
                                              <p:charRg st="29" end="4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8002">
                                            <p:txEl>
                                              <p:charRg st="43" end="60"/>
                                            </p:txEl>
                                          </p:spTgt>
                                        </p:tgtEl>
                                        <p:attrNameLst>
                                          <p:attrName>style.visibility</p:attrName>
                                        </p:attrNameLst>
                                      </p:cBhvr>
                                      <p:to>
                                        <p:strVal val="visible"/>
                                      </p:to>
                                    </p:set>
                                    <p:animEffect transition="in" filter="blinds(horizontal)">
                                      <p:cBhvr>
                                        <p:cTn id="12" dur="500"/>
                                        <p:tgtEl>
                                          <p:spTgt spid="128002">
                                            <p:txEl>
                                              <p:charRg st="43" end="6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8002">
                                            <p:txEl>
                                              <p:charRg st="60" end="109"/>
                                            </p:txEl>
                                          </p:spTgt>
                                        </p:tgtEl>
                                        <p:attrNameLst>
                                          <p:attrName>style.visibility</p:attrName>
                                        </p:attrNameLst>
                                      </p:cBhvr>
                                      <p:to>
                                        <p:strVal val="visible"/>
                                      </p:to>
                                    </p:set>
                                    <p:animEffect transition="in" filter="blinds(horizontal)">
                                      <p:cBhvr>
                                        <p:cTn id="17" dur="500"/>
                                        <p:tgtEl>
                                          <p:spTgt spid="128002">
                                            <p:txEl>
                                              <p:charRg st="60" end="10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矩形 129025"/>
          <p:cNvSpPr>
            <a:spLocks noRot="1"/>
          </p:cNvSpPr>
          <p:nvPr/>
        </p:nvSpPr>
        <p:spPr>
          <a:xfrm>
            <a:off x="323850" y="1125538"/>
            <a:ext cx="8424863" cy="5400675"/>
          </a:xfrm>
          <a:prstGeom prst="rect">
            <a:avLst/>
          </a:prstGeom>
          <a:noFill/>
          <a:ln w="9525">
            <a:noFill/>
          </a:ln>
        </p:spPr>
        <p:txBody>
          <a:bodyPr anchor="t"/>
          <a:p>
            <a:pPr marL="609600" indent="-609600">
              <a:lnSpc>
                <a:spcPct val="105000"/>
              </a:lnSpc>
              <a:spcBef>
                <a:spcPct val="5000"/>
              </a:spcBef>
              <a:spcAft>
                <a:spcPct val="5000"/>
              </a:spcAft>
              <a:buClr>
                <a:schemeClr val="hlink"/>
              </a:buClr>
              <a:buSzPct val="70000"/>
              <a:buFont typeface="Wingdings" panose="05000000000000000000" pitchFamily="2" charset="2"/>
              <a:buNone/>
            </a:pPr>
            <a:r>
              <a:rPr lang="zh-CN" altLang="en-US" sz="4000" b="1" dirty="0">
                <a:solidFill>
                  <a:srgbClr val="FF3300"/>
                </a:solidFill>
                <a:latin typeface="Arial" panose="020B0604020202020204" pitchFamily="34" charset="0"/>
                <a:ea typeface="华文行楷" panose="02010800040101010101" pitchFamily="2" charset="-122"/>
              </a:rPr>
              <a:t>4. 综合案例</a:t>
            </a:r>
            <a:r>
              <a:rPr lang="zh-CN" altLang="en-US" sz="4000" b="1" dirty="0">
                <a:solidFill>
                  <a:srgbClr val="FF3300"/>
                </a:solidFill>
                <a:latin typeface="Times New Roman" panose="02020603050405020304" pitchFamily="2" charset="0"/>
                <a:ea typeface="华文行楷" panose="02010800040101010101" pitchFamily="2" charset="-122"/>
              </a:rPr>
              <a:t>—</a:t>
            </a:r>
            <a:r>
              <a:rPr lang="zh-CN" altLang="en-US" sz="4000" b="1" dirty="0">
                <a:solidFill>
                  <a:srgbClr val="FF3300"/>
                </a:solidFill>
                <a:latin typeface="Arial" panose="020B0604020202020204" pitchFamily="34" charset="0"/>
                <a:ea typeface="华文行楷" panose="02010800040101010101" pitchFamily="2" charset="-122"/>
              </a:rPr>
              <a:t>旅馆住宿系统添加房间</a:t>
            </a:r>
            <a:endParaRPr lang="zh-CN" altLang="en-US" sz="4000" b="1" dirty="0">
              <a:solidFill>
                <a:srgbClr val="FF3300"/>
              </a:solidFill>
              <a:latin typeface="Arial" panose="020B0604020202020204" pitchFamily="34" charset="0"/>
              <a:ea typeface="华文行楷" panose="02010800040101010101" pitchFamily="2" charset="-122"/>
            </a:endParaRPr>
          </a:p>
          <a:p>
            <a:pPr marL="609600" indent="-609600">
              <a:lnSpc>
                <a:spcPct val="105000"/>
              </a:lnSpc>
              <a:spcBef>
                <a:spcPct val="5000"/>
              </a:spcBef>
              <a:spcAft>
                <a:spcPct val="5000"/>
              </a:spcAft>
              <a:buClr>
                <a:schemeClr val="hlink"/>
              </a:buClr>
              <a:buSzPct val="70000"/>
              <a:buFont typeface="Wingdings" panose="05000000000000000000" pitchFamily="2" charset="2"/>
              <a:buNone/>
            </a:pPr>
            <a:r>
              <a:rPr lang="zh-CN" altLang="en-US" sz="3400" b="1" dirty="0">
                <a:solidFill>
                  <a:schemeClr val="hlink"/>
                </a:solidFill>
                <a:latin typeface="Arial" panose="020B0604020202020204" pitchFamily="34" charset="0"/>
                <a:ea typeface="华文新魏" panose="02010800040101010101" pitchFamily="2" charset="-122"/>
              </a:rPr>
              <a:t>(1) 整体分析生成简易用例</a:t>
            </a:r>
            <a:endParaRPr lang="zh-CN" altLang="en-US" sz="3400" b="1" dirty="0">
              <a:solidFill>
                <a:schemeClr val="hlink"/>
              </a:solidFill>
              <a:latin typeface="Arial" panose="020B0604020202020204" pitchFamily="34" charset="0"/>
              <a:ea typeface="华文新魏" panose="02010800040101010101" pitchFamily="2" charset="-122"/>
            </a:endParaRPr>
          </a:p>
          <a:p>
            <a:pPr marL="609600" indent="-609600">
              <a:lnSpc>
                <a:spcPct val="105000"/>
              </a:lnSpc>
              <a:spcBef>
                <a:spcPct val="5000"/>
              </a:spcBef>
              <a:spcAft>
                <a:spcPct val="5000"/>
              </a:spcAft>
              <a:buClr>
                <a:schemeClr val="hlink"/>
              </a:buClr>
              <a:buSzPct val="70000"/>
              <a:buFont typeface="Wingdings" panose="05000000000000000000" pitchFamily="2" charset="2"/>
              <a:buChar char="v"/>
            </a:pPr>
            <a:r>
              <a:rPr lang="zh-CN" altLang="en-US" sz="3200" b="1" dirty="0">
                <a:latin typeface="Arial" panose="020B0604020202020204" pitchFamily="34" charset="0"/>
                <a:ea typeface="楷体_GB2312" pitchFamily="1" charset="-122"/>
              </a:rPr>
              <a:t>依据需求，描述基本流和备选流</a:t>
            </a:r>
            <a:endParaRPr lang="zh-CN" altLang="en-US" sz="3200" b="1" dirty="0">
              <a:latin typeface="Arial" panose="020B0604020202020204" pitchFamily="34" charset="0"/>
              <a:ea typeface="楷体_GB2312" pitchFamily="1" charset="-122"/>
            </a:endParaRPr>
          </a:p>
        </p:txBody>
      </p:sp>
      <p:sp>
        <p:nvSpPr>
          <p:cNvPr id="87042" name="标题 129026"/>
          <p:cNvSpPr>
            <a:spLocks noGrp="1" noRot="1"/>
          </p:cNvSpPr>
          <p:nvPr>
            <p:ph type="title"/>
          </p:nvPr>
        </p:nvSpPr>
        <p:spPr>
          <a:xfrm>
            <a:off x="250825" y="188913"/>
            <a:ext cx="8540750" cy="1143000"/>
          </a:xfrm>
        </p:spPr>
        <p:txBody>
          <a:bodyPr anchor="ctr"/>
          <a:p>
            <a:pPr algn="l"/>
            <a:r>
              <a:rPr lang="zh-CN" altLang="en-US" dirty="0"/>
              <a:t>2.7 功能性测试总结</a:t>
            </a:r>
            <a:endParaRPr lang="zh-CN" altLang="en-US" dirty="0"/>
          </a:p>
        </p:txBody>
      </p:sp>
      <p:graphicFrame>
        <p:nvGraphicFramePr>
          <p:cNvPr id="129028" name="表格 129027"/>
          <p:cNvGraphicFramePr/>
          <p:nvPr/>
        </p:nvGraphicFramePr>
        <p:xfrm>
          <a:off x="395288" y="3025775"/>
          <a:ext cx="8424863" cy="3722688"/>
        </p:xfrm>
        <a:graphic>
          <a:graphicData uri="http://schemas.openxmlformats.org/drawingml/2006/table">
            <a:tbl>
              <a:tblPr/>
              <a:tblGrid>
                <a:gridCol w="1787525"/>
                <a:gridCol w="6637338"/>
              </a:tblGrid>
              <a:tr h="396875">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000" dirty="0">
                          <a:solidFill>
                            <a:srgbClr val="FFFFFF"/>
                          </a:solidFill>
                          <a:latin typeface="Calibri" panose="020F0502020204030204" charset="0"/>
                          <a:ea typeface="宋体" panose="02010600030101010101" pitchFamily="2" charset="-122"/>
                        </a:rPr>
                        <a:t>角色</a:t>
                      </a:r>
                      <a:endParaRPr lang="zh-CN" altLang="en-US" sz="2000" dirty="0">
                        <a:solidFill>
                          <a:srgbClr val="FFFFFF"/>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000" dirty="0">
                          <a:solidFill>
                            <a:srgbClr val="FFFFFF"/>
                          </a:solidFill>
                          <a:latin typeface="Calibri" panose="020F0502020204030204" charset="0"/>
                          <a:ea typeface="宋体" panose="02010600030101010101" pitchFamily="2" charset="-122"/>
                        </a:rPr>
                        <a:t>旅馆业主</a:t>
                      </a:r>
                      <a:endParaRPr lang="zh-CN" altLang="en-US" sz="2000" dirty="0">
                        <a:solidFill>
                          <a:srgbClr val="FFFFFF"/>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r>
              <a:tr h="396875">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000" dirty="0">
                          <a:solidFill>
                            <a:srgbClr val="000000"/>
                          </a:solidFill>
                          <a:latin typeface="Calibri" panose="020F0502020204030204" charset="0"/>
                          <a:ea typeface="宋体" panose="02010600030101010101" pitchFamily="2" charset="-122"/>
                        </a:rPr>
                        <a:t>用例说明</a:t>
                      </a:r>
                      <a:endParaRPr lang="zh-CN" altLang="en-US" sz="20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000" dirty="0">
                          <a:solidFill>
                            <a:srgbClr val="000000"/>
                          </a:solidFill>
                          <a:latin typeface="Calibri" panose="020F0502020204030204" charset="0"/>
                          <a:ea typeface="宋体" panose="02010600030101010101" pitchFamily="2" charset="-122"/>
                        </a:rPr>
                        <a:t>旅馆业主添加房间</a:t>
                      </a:r>
                      <a:endParaRPr lang="zh-CN" altLang="en-US" sz="20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396875">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000" dirty="0">
                          <a:solidFill>
                            <a:srgbClr val="000000"/>
                          </a:solidFill>
                          <a:latin typeface="Calibri" panose="020F0502020204030204" charset="0"/>
                          <a:ea typeface="宋体" panose="02010600030101010101" pitchFamily="2" charset="-122"/>
                        </a:rPr>
                        <a:t>前置条件</a:t>
                      </a:r>
                      <a:endParaRPr lang="zh-CN" altLang="en-US" sz="20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000" dirty="0">
                          <a:solidFill>
                            <a:srgbClr val="000000"/>
                          </a:solidFill>
                          <a:latin typeface="Calibri" panose="020F0502020204030204" charset="0"/>
                          <a:ea typeface="宋体" panose="02010600030101010101" pitchFamily="2" charset="-122"/>
                        </a:rPr>
                        <a:t>旅馆业主已经登录旅馆住宿系统</a:t>
                      </a:r>
                      <a:endParaRPr lang="zh-CN" altLang="en-US" sz="20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2530475">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000" dirty="0">
                          <a:solidFill>
                            <a:srgbClr val="000000"/>
                          </a:solidFill>
                          <a:latin typeface="Calibri" panose="020F0502020204030204" charset="0"/>
                          <a:ea typeface="宋体" panose="02010600030101010101" pitchFamily="2" charset="-122"/>
                        </a:rPr>
                        <a:t>基本事件流</a:t>
                      </a:r>
                      <a:endParaRPr lang="zh-CN" altLang="en-US" sz="20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000" dirty="0">
                          <a:solidFill>
                            <a:srgbClr val="000000"/>
                          </a:solidFill>
                          <a:latin typeface="Calibri" panose="020F0502020204030204" charset="0"/>
                          <a:ea typeface="宋体" panose="02010600030101010101" pitchFamily="2" charset="-122"/>
                        </a:rPr>
                        <a:t>1. 旅馆业主请求添加房间；</a:t>
                      </a:r>
                      <a:endParaRPr lang="zh-CN" altLang="en-US" sz="2000" dirty="0">
                        <a:solidFill>
                          <a:srgbClr val="000000"/>
                        </a:solidFill>
                        <a:latin typeface="Calibri" panose="020F0502020204030204" charset="0"/>
                        <a:ea typeface="宋体" panose="02010600030101010101" pitchFamily="2" charset="-122"/>
                      </a:endParaRPr>
                    </a:p>
                    <a:p>
                      <a:pPr marL="0" lvl="0" indent="0">
                        <a:buNone/>
                      </a:pPr>
                      <a:r>
                        <a:rPr lang="zh-CN" altLang="en-US" sz="2000" dirty="0">
                          <a:solidFill>
                            <a:srgbClr val="000000"/>
                          </a:solidFill>
                          <a:latin typeface="Calibri" panose="020F0502020204030204" charset="0"/>
                          <a:ea typeface="宋体" panose="02010600030101010101" pitchFamily="2" charset="-122"/>
                        </a:rPr>
                        <a:t>2. 系统弹出房间管理对话框；</a:t>
                      </a:r>
                      <a:endParaRPr lang="zh-CN" altLang="en-US" sz="2000" dirty="0">
                        <a:solidFill>
                          <a:srgbClr val="000000"/>
                        </a:solidFill>
                        <a:latin typeface="Calibri" panose="020F0502020204030204" charset="0"/>
                        <a:ea typeface="宋体" panose="02010600030101010101" pitchFamily="2" charset="-122"/>
                      </a:endParaRPr>
                    </a:p>
                    <a:p>
                      <a:pPr marL="0" lvl="0" indent="0">
                        <a:buNone/>
                      </a:pPr>
                      <a:r>
                        <a:rPr lang="zh-CN" altLang="en-US" sz="2000" dirty="0">
                          <a:solidFill>
                            <a:srgbClr val="000000"/>
                          </a:solidFill>
                          <a:latin typeface="Calibri" panose="020F0502020204030204" charset="0"/>
                          <a:ea typeface="宋体" panose="02010600030101010101" pitchFamily="2" charset="-122"/>
                        </a:rPr>
                        <a:t>3. 旅馆业主单击“添加”按钮；</a:t>
                      </a:r>
                      <a:endParaRPr lang="zh-CN" altLang="en-US" sz="2000" dirty="0">
                        <a:solidFill>
                          <a:srgbClr val="000000"/>
                        </a:solidFill>
                        <a:latin typeface="Calibri" panose="020F0502020204030204" charset="0"/>
                        <a:ea typeface="宋体" panose="02010600030101010101" pitchFamily="2" charset="-122"/>
                      </a:endParaRPr>
                    </a:p>
                    <a:p>
                      <a:pPr marL="0" lvl="0" indent="0">
                        <a:buNone/>
                      </a:pPr>
                      <a:r>
                        <a:rPr lang="zh-CN" altLang="en-US" sz="2000" dirty="0">
                          <a:solidFill>
                            <a:srgbClr val="000000"/>
                          </a:solidFill>
                          <a:latin typeface="Calibri" panose="020F0502020204030204" charset="0"/>
                          <a:ea typeface="宋体" panose="02010600030101010101" pitchFamily="2" charset="-122"/>
                        </a:rPr>
                        <a:t>4. 系统弹出添加房间信息对话框；</a:t>
                      </a:r>
                      <a:endParaRPr lang="zh-CN" altLang="en-US" sz="2000" dirty="0">
                        <a:solidFill>
                          <a:srgbClr val="000000"/>
                        </a:solidFill>
                        <a:latin typeface="Calibri" panose="020F0502020204030204" charset="0"/>
                        <a:ea typeface="宋体" panose="02010600030101010101" pitchFamily="2" charset="-122"/>
                      </a:endParaRPr>
                    </a:p>
                    <a:p>
                      <a:pPr marL="0" lvl="0" indent="0">
                        <a:buNone/>
                      </a:pPr>
                      <a:r>
                        <a:rPr lang="zh-CN" altLang="en-US" sz="2000" dirty="0">
                          <a:solidFill>
                            <a:srgbClr val="000000"/>
                          </a:solidFill>
                          <a:latin typeface="Calibri" panose="020F0502020204030204" charset="0"/>
                          <a:ea typeface="宋体" panose="02010600030101010101" pitchFamily="2" charset="-122"/>
                        </a:rPr>
                        <a:t>5. 旅馆业主输入房间信息，包括房间编号、房间类型、房间描述信息，并单击“保存”按钮；</a:t>
                      </a:r>
                      <a:endParaRPr lang="zh-CN" altLang="en-US" sz="2000" dirty="0">
                        <a:solidFill>
                          <a:srgbClr val="000000"/>
                        </a:solidFill>
                        <a:latin typeface="Calibri" panose="020F0502020204030204" charset="0"/>
                        <a:ea typeface="宋体" panose="02010600030101010101" pitchFamily="2" charset="-122"/>
                      </a:endParaRPr>
                    </a:p>
                    <a:p>
                      <a:pPr marL="0" lvl="0" indent="0">
                        <a:buNone/>
                      </a:pPr>
                      <a:r>
                        <a:rPr lang="zh-CN" altLang="en-US" sz="2000" dirty="0">
                          <a:solidFill>
                            <a:srgbClr val="000000"/>
                          </a:solidFill>
                          <a:latin typeface="Calibri" panose="020F0502020204030204" charset="0"/>
                          <a:ea typeface="宋体" panose="02010600030101010101" pitchFamily="2" charset="-122"/>
                        </a:rPr>
                        <a:t>6. 系统保存添加的房间信息，并返回到房间管理对话框。</a:t>
                      </a:r>
                      <a:endParaRPr lang="zh-CN" altLang="en-US" sz="20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9026">
                                            <p:txEl>
                                              <p:charRg st="19" end="34"/>
                                            </p:txEl>
                                          </p:spTgt>
                                        </p:tgtEl>
                                        <p:attrNameLst>
                                          <p:attrName>style.visibility</p:attrName>
                                        </p:attrNameLst>
                                      </p:cBhvr>
                                      <p:to>
                                        <p:strVal val="visible"/>
                                      </p:to>
                                    </p:set>
                                    <p:animEffect transition="in" filter="blinds(horizontal)">
                                      <p:cBhvr>
                                        <p:cTn id="7" dur="500"/>
                                        <p:tgtEl>
                                          <p:spTgt spid="129026">
                                            <p:txEl>
                                              <p:charRg st="19" end="3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9026">
                                            <p:txEl>
                                              <p:charRg st="34" end="49"/>
                                            </p:txEl>
                                          </p:spTgt>
                                        </p:tgtEl>
                                        <p:attrNameLst>
                                          <p:attrName>style.visibility</p:attrName>
                                        </p:attrNameLst>
                                      </p:cBhvr>
                                      <p:to>
                                        <p:strVal val="visible"/>
                                      </p:to>
                                    </p:set>
                                    <p:animEffect transition="in" filter="blinds(horizontal)">
                                      <p:cBhvr>
                                        <p:cTn id="12" dur="500"/>
                                        <p:tgtEl>
                                          <p:spTgt spid="129026">
                                            <p:txEl>
                                              <p:charRg st="34" end="4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9028"/>
                                        </p:tgtEl>
                                        <p:attrNameLst>
                                          <p:attrName>style.visibility</p:attrName>
                                        </p:attrNameLst>
                                      </p:cBhvr>
                                      <p:to>
                                        <p:strVal val="visible"/>
                                      </p:to>
                                    </p:set>
                                    <p:anim calcmode="lin" valueType="num">
                                      <p:cBhvr additive="base">
                                        <p:cTn id="17" dur="500" fill="hold"/>
                                        <p:tgtEl>
                                          <p:spTgt spid="129028"/>
                                        </p:tgtEl>
                                        <p:attrNameLst>
                                          <p:attrName>ppt_x</p:attrName>
                                        </p:attrNameLst>
                                      </p:cBhvr>
                                      <p:tavLst>
                                        <p:tav tm="0">
                                          <p:val>
                                            <p:strVal val="#ppt_x"/>
                                          </p:val>
                                        </p:tav>
                                        <p:tav tm="100000">
                                          <p:val>
                                            <p:strVal val="#ppt_x"/>
                                          </p:val>
                                        </p:tav>
                                      </p:tavLst>
                                    </p:anim>
                                    <p:anim calcmode="lin" valueType="num">
                                      <p:cBhvr additive="base">
                                        <p:cTn id="18" dur="500" fill="hold"/>
                                        <p:tgtEl>
                                          <p:spTgt spid="129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矩形 130049"/>
          <p:cNvSpPr>
            <a:spLocks noRot="1"/>
          </p:cNvSpPr>
          <p:nvPr/>
        </p:nvSpPr>
        <p:spPr>
          <a:xfrm>
            <a:off x="323850" y="1125538"/>
            <a:ext cx="8424863" cy="5400675"/>
          </a:xfrm>
          <a:prstGeom prst="rect">
            <a:avLst/>
          </a:prstGeom>
          <a:noFill/>
          <a:ln w="9525">
            <a:noFill/>
          </a:ln>
        </p:spPr>
        <p:txBody>
          <a:bodyPr anchor="t"/>
          <a:p>
            <a:pPr marL="609600" indent="-609600">
              <a:lnSpc>
                <a:spcPct val="105000"/>
              </a:lnSpc>
              <a:spcBef>
                <a:spcPct val="5000"/>
              </a:spcBef>
              <a:spcAft>
                <a:spcPct val="5000"/>
              </a:spcAft>
              <a:buClr>
                <a:schemeClr val="hlink"/>
              </a:buClr>
              <a:buSzPct val="70000"/>
              <a:buFont typeface="Wingdings" panose="05000000000000000000" pitchFamily="2" charset="2"/>
              <a:buNone/>
            </a:pPr>
            <a:r>
              <a:rPr lang="zh-CN" altLang="en-US" sz="4000" b="1" dirty="0">
                <a:solidFill>
                  <a:srgbClr val="FF3300"/>
                </a:solidFill>
                <a:latin typeface="Arial" panose="020B0604020202020204" pitchFamily="34" charset="0"/>
                <a:ea typeface="华文行楷" panose="02010800040101010101" pitchFamily="2" charset="-122"/>
              </a:rPr>
              <a:t>4. 综合案例</a:t>
            </a:r>
            <a:r>
              <a:rPr lang="zh-CN" altLang="en-US" sz="4000" b="1" dirty="0">
                <a:solidFill>
                  <a:srgbClr val="FF3300"/>
                </a:solidFill>
                <a:latin typeface="Times New Roman" panose="02020603050405020304" pitchFamily="2" charset="0"/>
                <a:ea typeface="华文行楷" panose="02010800040101010101" pitchFamily="2" charset="-122"/>
              </a:rPr>
              <a:t>—</a:t>
            </a:r>
            <a:r>
              <a:rPr lang="zh-CN" altLang="en-US" sz="4000" b="1" dirty="0">
                <a:solidFill>
                  <a:srgbClr val="FF3300"/>
                </a:solidFill>
                <a:latin typeface="Arial" panose="020B0604020202020204" pitchFamily="34" charset="0"/>
                <a:ea typeface="华文行楷" panose="02010800040101010101" pitchFamily="2" charset="-122"/>
              </a:rPr>
              <a:t>旅馆住宿系统添加房间</a:t>
            </a:r>
            <a:endParaRPr lang="zh-CN" altLang="en-US" sz="4000" b="1" dirty="0">
              <a:solidFill>
                <a:srgbClr val="FF3300"/>
              </a:solidFill>
              <a:latin typeface="Arial" panose="020B0604020202020204" pitchFamily="34" charset="0"/>
              <a:ea typeface="华文行楷" panose="02010800040101010101" pitchFamily="2" charset="-122"/>
            </a:endParaRPr>
          </a:p>
          <a:p>
            <a:pPr marL="609600" indent="-609600">
              <a:lnSpc>
                <a:spcPct val="105000"/>
              </a:lnSpc>
              <a:spcBef>
                <a:spcPct val="5000"/>
              </a:spcBef>
              <a:spcAft>
                <a:spcPct val="5000"/>
              </a:spcAft>
              <a:buClr>
                <a:schemeClr val="hlink"/>
              </a:buClr>
              <a:buSzPct val="70000"/>
              <a:buFont typeface="Wingdings" panose="05000000000000000000" pitchFamily="2" charset="2"/>
              <a:buNone/>
            </a:pPr>
            <a:r>
              <a:rPr lang="zh-CN" altLang="en-US" sz="3400" b="1" dirty="0">
                <a:solidFill>
                  <a:schemeClr val="hlink"/>
                </a:solidFill>
                <a:latin typeface="Arial" panose="020B0604020202020204" pitchFamily="34" charset="0"/>
                <a:ea typeface="华文新魏" panose="02010800040101010101" pitchFamily="2" charset="-122"/>
              </a:rPr>
              <a:t>(1) 整体分析生成简易用例</a:t>
            </a:r>
            <a:endParaRPr lang="zh-CN" altLang="en-US" sz="3400" b="1" dirty="0">
              <a:solidFill>
                <a:schemeClr val="hlink"/>
              </a:solidFill>
              <a:latin typeface="Arial" panose="020B0604020202020204" pitchFamily="34" charset="0"/>
              <a:ea typeface="华文新魏" panose="02010800040101010101" pitchFamily="2" charset="-122"/>
            </a:endParaRPr>
          </a:p>
        </p:txBody>
      </p:sp>
      <p:sp>
        <p:nvSpPr>
          <p:cNvPr id="88066" name="标题 130050"/>
          <p:cNvSpPr>
            <a:spLocks noGrp="1" noRot="1"/>
          </p:cNvSpPr>
          <p:nvPr>
            <p:ph type="title"/>
          </p:nvPr>
        </p:nvSpPr>
        <p:spPr>
          <a:xfrm>
            <a:off x="250825" y="188913"/>
            <a:ext cx="8540750" cy="1143000"/>
          </a:xfrm>
        </p:spPr>
        <p:txBody>
          <a:bodyPr anchor="ctr"/>
          <a:p>
            <a:pPr algn="l"/>
            <a:r>
              <a:rPr lang="zh-CN" altLang="en-US" dirty="0"/>
              <a:t>2.7 功能性测试总结</a:t>
            </a:r>
            <a:endParaRPr lang="zh-CN" altLang="en-US" dirty="0"/>
          </a:p>
        </p:txBody>
      </p:sp>
      <p:graphicFrame>
        <p:nvGraphicFramePr>
          <p:cNvPr id="130052" name="表格 130051"/>
          <p:cNvGraphicFramePr/>
          <p:nvPr/>
        </p:nvGraphicFramePr>
        <p:xfrm>
          <a:off x="395288" y="2559050"/>
          <a:ext cx="8424863" cy="4027488"/>
        </p:xfrm>
        <a:graphic>
          <a:graphicData uri="http://schemas.openxmlformats.org/drawingml/2006/table">
            <a:tbl>
              <a:tblPr/>
              <a:tblGrid>
                <a:gridCol w="1787525"/>
                <a:gridCol w="6637338"/>
              </a:tblGrid>
              <a:tr h="3017838">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000" dirty="0">
                          <a:solidFill>
                            <a:srgbClr val="000000"/>
                          </a:solidFill>
                          <a:latin typeface="Calibri" panose="020F0502020204030204" charset="0"/>
                          <a:ea typeface="宋体" panose="02010600030101010101" pitchFamily="2" charset="-122"/>
                        </a:rPr>
                        <a:t>备选事件流</a:t>
                      </a:r>
                      <a:endParaRPr lang="zh-CN" altLang="en-US" sz="20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000" dirty="0">
                          <a:solidFill>
                            <a:srgbClr val="000000"/>
                          </a:solidFill>
                          <a:latin typeface="Calibri" panose="020F0502020204030204" charset="0"/>
                          <a:ea typeface="宋体" panose="02010600030101010101" pitchFamily="2" charset="-122"/>
                        </a:rPr>
                        <a:t>1. 第5步，旅馆业主单击“取消”按钮，系统返回到房间管理对话框；</a:t>
                      </a:r>
                      <a:endParaRPr lang="zh-CN" altLang="en-US" sz="2000" dirty="0">
                        <a:solidFill>
                          <a:srgbClr val="000000"/>
                        </a:solidFill>
                        <a:latin typeface="Calibri" panose="020F0502020204030204" charset="0"/>
                        <a:ea typeface="宋体" panose="02010600030101010101" pitchFamily="2" charset="-122"/>
                      </a:endParaRPr>
                    </a:p>
                    <a:p>
                      <a:pPr marL="0" lvl="0" indent="0">
                        <a:buNone/>
                      </a:pPr>
                      <a:r>
                        <a:rPr lang="zh-CN" altLang="en-US" sz="2000" dirty="0">
                          <a:solidFill>
                            <a:srgbClr val="000000"/>
                          </a:solidFill>
                          <a:latin typeface="Calibri" panose="020F0502020204030204" charset="0"/>
                          <a:ea typeface="宋体" panose="02010600030101010101" pitchFamily="2" charset="-122"/>
                        </a:rPr>
                        <a:t>2. 第5步，旅馆业主输入的房间信息不完整，则系统给出提示信息，要求用户重新输入；</a:t>
                      </a:r>
                      <a:endParaRPr lang="zh-CN" altLang="en-US" sz="2000" dirty="0">
                        <a:solidFill>
                          <a:srgbClr val="000000"/>
                        </a:solidFill>
                        <a:latin typeface="Calibri" panose="020F0502020204030204" charset="0"/>
                        <a:ea typeface="宋体" panose="02010600030101010101" pitchFamily="2" charset="-122"/>
                      </a:endParaRPr>
                    </a:p>
                    <a:p>
                      <a:pPr marL="0" lvl="0" indent="0">
                        <a:buNone/>
                      </a:pPr>
                      <a:r>
                        <a:rPr lang="zh-CN" altLang="en-US" sz="2000" dirty="0">
                          <a:solidFill>
                            <a:srgbClr val="000000"/>
                          </a:solidFill>
                          <a:latin typeface="Calibri" panose="020F0502020204030204" charset="0"/>
                          <a:ea typeface="宋体" panose="02010600030101010101" pitchFamily="2" charset="-122"/>
                        </a:rPr>
                        <a:t>3. 第5步，旅馆业主输入的房间信息长度超过系统要求，则系统给出提示信息，要求用户重新输入；</a:t>
                      </a:r>
                      <a:endParaRPr lang="zh-CN" altLang="en-US" sz="2000" dirty="0">
                        <a:solidFill>
                          <a:srgbClr val="000000"/>
                        </a:solidFill>
                        <a:latin typeface="Calibri" panose="020F0502020204030204" charset="0"/>
                        <a:ea typeface="宋体" panose="02010600030101010101" pitchFamily="2" charset="-122"/>
                      </a:endParaRPr>
                    </a:p>
                    <a:p>
                      <a:pPr marL="0" lvl="0" indent="0">
                        <a:buNone/>
                      </a:pPr>
                      <a:r>
                        <a:rPr lang="zh-CN" altLang="en-US" sz="2000" dirty="0">
                          <a:solidFill>
                            <a:srgbClr val="000000"/>
                          </a:solidFill>
                          <a:latin typeface="Calibri" panose="020F0502020204030204" charset="0"/>
                          <a:ea typeface="宋体" panose="02010600030101010101" pitchFamily="2" charset="-122"/>
                        </a:rPr>
                        <a:t>4. 第5步，系统保存添加房间信息时，发现系统中已经存在房间编号、房间类型、房间描述相同的房间信息，则提示用户此房间已存在。</a:t>
                      </a:r>
                      <a:endParaRPr lang="zh-CN" altLang="en-US" sz="20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1006475">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000" dirty="0">
                          <a:solidFill>
                            <a:srgbClr val="000000"/>
                          </a:solidFill>
                          <a:latin typeface="Calibri" panose="020F0502020204030204" charset="0"/>
                          <a:ea typeface="宋体" panose="02010600030101010101" pitchFamily="2" charset="-122"/>
                        </a:rPr>
                        <a:t>异常事件流</a:t>
                      </a:r>
                      <a:endParaRPr lang="zh-CN" altLang="en-US" sz="20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000" dirty="0">
                          <a:solidFill>
                            <a:srgbClr val="000000"/>
                          </a:solidFill>
                          <a:latin typeface="Calibri" panose="020F0502020204030204" charset="0"/>
                          <a:ea typeface="宋体" panose="02010600030101010101" pitchFamily="2" charset="-122"/>
                        </a:rPr>
                        <a:t>第6步，系统保存添加房间时出现系统故障，如网络故障，数据库服务器故障，系统弹出系统异常对话框，提示房间信息保存失败</a:t>
                      </a:r>
                      <a:endParaRPr lang="zh-CN" altLang="en-US" sz="20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0052"/>
                                        </p:tgtEl>
                                        <p:attrNameLst>
                                          <p:attrName>style.visibility</p:attrName>
                                        </p:attrNameLst>
                                      </p:cBhvr>
                                      <p:to>
                                        <p:strVal val="visible"/>
                                      </p:to>
                                    </p:set>
                                    <p:anim calcmode="lin" valueType="num">
                                      <p:cBhvr additive="base">
                                        <p:cTn id="7" dur="500" fill="hold"/>
                                        <p:tgtEl>
                                          <p:spTgt spid="130052"/>
                                        </p:tgtEl>
                                        <p:attrNameLst>
                                          <p:attrName>ppt_x</p:attrName>
                                        </p:attrNameLst>
                                      </p:cBhvr>
                                      <p:tavLst>
                                        <p:tav tm="0">
                                          <p:val>
                                            <p:strVal val="#ppt_x"/>
                                          </p:val>
                                        </p:tav>
                                        <p:tav tm="100000">
                                          <p:val>
                                            <p:strVal val="#ppt_x"/>
                                          </p:val>
                                        </p:tav>
                                      </p:tavLst>
                                    </p:anim>
                                    <p:anim calcmode="lin" valueType="num">
                                      <p:cBhvr additive="base">
                                        <p:cTn id="8" dur="500" fill="hold"/>
                                        <p:tgtEl>
                                          <p:spTgt spid="130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矩形 131073"/>
          <p:cNvSpPr>
            <a:spLocks noRot="1"/>
          </p:cNvSpPr>
          <p:nvPr/>
        </p:nvSpPr>
        <p:spPr>
          <a:xfrm>
            <a:off x="323850" y="1125538"/>
            <a:ext cx="8424863" cy="5400675"/>
          </a:xfrm>
          <a:prstGeom prst="rect">
            <a:avLst/>
          </a:prstGeom>
          <a:noFill/>
          <a:ln w="9525">
            <a:noFill/>
          </a:ln>
        </p:spPr>
        <p:txBody>
          <a:bodyPr anchor="t"/>
          <a:p>
            <a:pPr marL="609600" indent="-609600">
              <a:lnSpc>
                <a:spcPct val="105000"/>
              </a:lnSpc>
              <a:spcBef>
                <a:spcPct val="5000"/>
              </a:spcBef>
              <a:spcAft>
                <a:spcPct val="5000"/>
              </a:spcAft>
              <a:buClr>
                <a:schemeClr val="hlink"/>
              </a:buClr>
              <a:buSzPct val="70000"/>
              <a:buFont typeface="Wingdings" panose="05000000000000000000" pitchFamily="2" charset="2"/>
              <a:buNone/>
            </a:pPr>
            <a:r>
              <a:rPr lang="zh-CN" altLang="en-US" sz="4000" b="1" dirty="0">
                <a:solidFill>
                  <a:srgbClr val="FF3300"/>
                </a:solidFill>
                <a:latin typeface="Arial" panose="020B0604020202020204" pitchFamily="34" charset="0"/>
                <a:ea typeface="华文行楷" panose="02010800040101010101" pitchFamily="2" charset="-122"/>
              </a:rPr>
              <a:t>4. 综合案例</a:t>
            </a:r>
            <a:r>
              <a:rPr lang="zh-CN" altLang="en-US" sz="4000" b="1" dirty="0">
                <a:solidFill>
                  <a:srgbClr val="FF3300"/>
                </a:solidFill>
                <a:latin typeface="Times New Roman" panose="02020603050405020304" pitchFamily="2" charset="0"/>
                <a:ea typeface="华文行楷" panose="02010800040101010101" pitchFamily="2" charset="-122"/>
              </a:rPr>
              <a:t>—</a:t>
            </a:r>
            <a:r>
              <a:rPr lang="zh-CN" altLang="en-US" sz="4000" b="1" dirty="0">
                <a:solidFill>
                  <a:srgbClr val="FF3300"/>
                </a:solidFill>
                <a:latin typeface="Arial" panose="020B0604020202020204" pitchFamily="34" charset="0"/>
                <a:ea typeface="华文行楷" panose="02010800040101010101" pitchFamily="2" charset="-122"/>
              </a:rPr>
              <a:t>旅馆住宿系统添加房间</a:t>
            </a:r>
            <a:endParaRPr lang="zh-CN" altLang="en-US" sz="4000" b="1" dirty="0">
              <a:solidFill>
                <a:srgbClr val="FF3300"/>
              </a:solidFill>
              <a:latin typeface="Arial" panose="020B0604020202020204" pitchFamily="34" charset="0"/>
              <a:ea typeface="华文行楷" panose="02010800040101010101" pitchFamily="2" charset="-122"/>
            </a:endParaRPr>
          </a:p>
          <a:p>
            <a:pPr marL="609600" indent="-609600">
              <a:lnSpc>
                <a:spcPct val="105000"/>
              </a:lnSpc>
              <a:spcBef>
                <a:spcPct val="5000"/>
              </a:spcBef>
              <a:spcAft>
                <a:spcPct val="5000"/>
              </a:spcAft>
              <a:buClr>
                <a:schemeClr val="hlink"/>
              </a:buClr>
              <a:buSzPct val="70000"/>
              <a:buFont typeface="Wingdings" panose="05000000000000000000" pitchFamily="2" charset="2"/>
              <a:buNone/>
            </a:pPr>
            <a:r>
              <a:rPr lang="zh-CN" altLang="en-US" sz="3400" b="1" dirty="0">
                <a:solidFill>
                  <a:schemeClr val="hlink"/>
                </a:solidFill>
                <a:latin typeface="Arial" panose="020B0604020202020204" pitchFamily="34" charset="0"/>
                <a:ea typeface="华文新魏" panose="02010800040101010101" pitchFamily="2" charset="-122"/>
              </a:rPr>
              <a:t>(1) 整体分析生成简易用例</a:t>
            </a:r>
            <a:endParaRPr lang="zh-CN" altLang="en-US" sz="3400" b="1" dirty="0">
              <a:solidFill>
                <a:schemeClr val="hlink"/>
              </a:solidFill>
              <a:latin typeface="Arial" panose="020B0604020202020204" pitchFamily="34" charset="0"/>
              <a:ea typeface="华文新魏" panose="02010800040101010101" pitchFamily="2" charset="-122"/>
            </a:endParaRPr>
          </a:p>
          <a:p>
            <a:pPr marL="609600" indent="-609600">
              <a:lnSpc>
                <a:spcPct val="105000"/>
              </a:lnSpc>
              <a:spcBef>
                <a:spcPct val="5000"/>
              </a:spcBef>
              <a:spcAft>
                <a:spcPct val="5000"/>
              </a:spcAft>
              <a:buClr>
                <a:schemeClr val="hlink"/>
              </a:buClr>
              <a:buSzPct val="70000"/>
              <a:buFont typeface="Wingdings" panose="05000000000000000000" pitchFamily="2" charset="2"/>
              <a:buChar char="v"/>
            </a:pPr>
            <a:r>
              <a:rPr lang="zh-CN" altLang="en-US" sz="3200" b="1" dirty="0">
                <a:latin typeface="Arial" panose="020B0604020202020204" pitchFamily="34" charset="0"/>
                <a:ea typeface="楷体_GB2312" pitchFamily="1" charset="-122"/>
              </a:rPr>
              <a:t>依据事件流生成不同的场景</a:t>
            </a:r>
            <a:endParaRPr lang="zh-CN" altLang="en-US" sz="3200" b="1" dirty="0">
              <a:latin typeface="Arial" panose="020B0604020202020204" pitchFamily="34" charset="0"/>
              <a:ea typeface="楷体_GB2312" pitchFamily="1" charset="-122"/>
            </a:endParaRPr>
          </a:p>
        </p:txBody>
      </p:sp>
      <p:sp>
        <p:nvSpPr>
          <p:cNvPr id="89090" name="标题 131074"/>
          <p:cNvSpPr>
            <a:spLocks noGrp="1" noRot="1"/>
          </p:cNvSpPr>
          <p:nvPr>
            <p:ph type="title"/>
          </p:nvPr>
        </p:nvSpPr>
        <p:spPr>
          <a:xfrm>
            <a:off x="250825" y="188913"/>
            <a:ext cx="8540750" cy="1143000"/>
          </a:xfrm>
        </p:spPr>
        <p:txBody>
          <a:bodyPr anchor="ctr"/>
          <a:p>
            <a:pPr algn="l"/>
            <a:r>
              <a:rPr lang="zh-CN" altLang="en-US" dirty="0"/>
              <a:t>2.7 功能性测试总结</a:t>
            </a:r>
            <a:endParaRPr lang="zh-CN" altLang="en-US" dirty="0"/>
          </a:p>
        </p:txBody>
      </p:sp>
      <p:graphicFrame>
        <p:nvGraphicFramePr>
          <p:cNvPr id="131076" name="表格 131075"/>
          <p:cNvGraphicFramePr/>
          <p:nvPr/>
        </p:nvGraphicFramePr>
        <p:xfrm>
          <a:off x="395288" y="3100388"/>
          <a:ext cx="8424863" cy="3211513"/>
        </p:xfrm>
        <a:graphic>
          <a:graphicData uri="http://schemas.openxmlformats.org/drawingml/2006/table">
            <a:tbl>
              <a:tblPr/>
              <a:tblGrid>
                <a:gridCol w="1787525"/>
                <a:gridCol w="3317875"/>
                <a:gridCol w="3319463"/>
              </a:tblGrid>
              <a:tr h="4572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solidFill>
                            <a:srgbClr val="FFFFFF"/>
                          </a:solidFill>
                          <a:latin typeface="Calibri" panose="020F0502020204030204" charset="0"/>
                          <a:ea typeface="宋体" panose="02010600030101010101" pitchFamily="2" charset="-122"/>
                        </a:rPr>
                        <a:t>场景名称</a:t>
                      </a:r>
                      <a:endParaRPr lang="zh-CN" altLang="en-US" sz="2400" dirty="0">
                        <a:solidFill>
                          <a:srgbClr val="FFFFFF"/>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gridSpan="2">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solidFill>
                            <a:srgbClr val="FFFFFF"/>
                          </a:solidFill>
                          <a:latin typeface="Calibri" panose="020F0502020204030204" charset="0"/>
                          <a:ea typeface="宋体" panose="02010600030101010101" pitchFamily="2" charset="-122"/>
                        </a:rPr>
                        <a:t>场景组合</a:t>
                      </a:r>
                      <a:endParaRPr lang="zh-CN" altLang="en-US" sz="2400" dirty="0">
                        <a:solidFill>
                          <a:srgbClr val="FFFFFF"/>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hMerge="1">
                  <a:tcPr>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tcPr>
                </a:tc>
              </a:tr>
              <a:tr h="4572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solidFill>
                            <a:srgbClr val="000000"/>
                          </a:solidFill>
                          <a:latin typeface="Calibri" panose="020F0502020204030204" charset="0"/>
                          <a:ea typeface="宋体" panose="02010600030101010101" pitchFamily="2" charset="-122"/>
                        </a:rPr>
                        <a:t>场景1</a:t>
                      </a:r>
                      <a:endParaRPr lang="zh-CN" altLang="en-US" sz="24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solidFill>
                            <a:srgbClr val="000000"/>
                          </a:solidFill>
                          <a:latin typeface="Calibri" panose="020F0502020204030204" charset="0"/>
                          <a:ea typeface="宋体" panose="02010600030101010101" pitchFamily="2" charset="-122"/>
                        </a:rPr>
                        <a:t>基本流</a:t>
                      </a:r>
                      <a:endParaRPr lang="zh-CN" altLang="en-US" sz="24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endParaRPr lang="zh-CN" altLang="en-US" sz="24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4572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solidFill>
                            <a:srgbClr val="000000"/>
                          </a:solidFill>
                          <a:latin typeface="Calibri" panose="020F0502020204030204" charset="0"/>
                          <a:ea typeface="宋体" panose="02010600030101010101" pitchFamily="2" charset="-122"/>
                        </a:rPr>
                        <a:t>场景2</a:t>
                      </a:r>
                      <a:endParaRPr lang="zh-CN" altLang="en-US" sz="24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solidFill>
                            <a:srgbClr val="000000"/>
                          </a:solidFill>
                          <a:latin typeface="Calibri" panose="020F0502020204030204" charset="0"/>
                          <a:ea typeface="宋体" panose="02010600030101010101" pitchFamily="2" charset="-122"/>
                        </a:rPr>
                        <a:t>基本流</a:t>
                      </a:r>
                      <a:endParaRPr lang="zh-CN" altLang="en-US" sz="24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solidFill>
                            <a:srgbClr val="000000"/>
                          </a:solidFill>
                          <a:latin typeface="Calibri" panose="020F0502020204030204" charset="0"/>
                          <a:ea typeface="宋体" panose="02010600030101010101" pitchFamily="2" charset="-122"/>
                        </a:rPr>
                        <a:t>备选事件流1</a:t>
                      </a:r>
                      <a:endParaRPr lang="zh-CN" altLang="en-US" sz="24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4572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solidFill>
                            <a:srgbClr val="000000"/>
                          </a:solidFill>
                          <a:latin typeface="Calibri" panose="020F0502020204030204" charset="0"/>
                          <a:ea typeface="宋体" panose="02010600030101010101" pitchFamily="2" charset="-122"/>
                        </a:rPr>
                        <a:t>场景3</a:t>
                      </a:r>
                      <a:endParaRPr lang="zh-CN" altLang="en-US" sz="24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solidFill>
                            <a:srgbClr val="000000"/>
                          </a:solidFill>
                          <a:latin typeface="Calibri" panose="020F0502020204030204" charset="0"/>
                          <a:ea typeface="宋体" panose="02010600030101010101" pitchFamily="2" charset="-122"/>
                        </a:rPr>
                        <a:t>基本流</a:t>
                      </a:r>
                      <a:endParaRPr lang="zh-CN" altLang="en-US" sz="24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solidFill>
                            <a:srgbClr val="000000"/>
                          </a:solidFill>
                          <a:latin typeface="Calibri" panose="020F0502020204030204" charset="0"/>
                          <a:ea typeface="宋体" panose="02010600030101010101" pitchFamily="2" charset="-122"/>
                        </a:rPr>
                        <a:t>备选事件流2</a:t>
                      </a:r>
                      <a:endParaRPr lang="zh-CN" altLang="en-US" sz="24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4572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solidFill>
                            <a:srgbClr val="000000"/>
                          </a:solidFill>
                          <a:latin typeface="Calibri" panose="020F0502020204030204" charset="0"/>
                          <a:ea typeface="宋体" panose="02010600030101010101" pitchFamily="2" charset="-122"/>
                        </a:rPr>
                        <a:t>场景4</a:t>
                      </a:r>
                      <a:endParaRPr lang="zh-CN" altLang="en-US" sz="24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solidFill>
                            <a:srgbClr val="000000"/>
                          </a:solidFill>
                          <a:latin typeface="Calibri" panose="020F0502020204030204" charset="0"/>
                          <a:ea typeface="宋体" panose="02010600030101010101" pitchFamily="2" charset="-122"/>
                        </a:rPr>
                        <a:t>基本流</a:t>
                      </a:r>
                      <a:endParaRPr lang="zh-CN" altLang="en-US" sz="24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solidFill>
                            <a:srgbClr val="000000"/>
                          </a:solidFill>
                          <a:latin typeface="Calibri" panose="020F0502020204030204" charset="0"/>
                          <a:ea typeface="宋体" panose="02010600030101010101" pitchFamily="2" charset="-122"/>
                        </a:rPr>
                        <a:t>备选事件流3</a:t>
                      </a:r>
                      <a:endParaRPr lang="zh-CN" altLang="en-US" sz="24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4572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solidFill>
                            <a:srgbClr val="000000"/>
                          </a:solidFill>
                          <a:latin typeface="Calibri" panose="020F0502020204030204" charset="0"/>
                          <a:ea typeface="宋体" panose="02010600030101010101" pitchFamily="2" charset="-122"/>
                        </a:rPr>
                        <a:t>场景5</a:t>
                      </a:r>
                      <a:endParaRPr lang="zh-CN" altLang="en-US" sz="24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solidFill>
                            <a:srgbClr val="000000"/>
                          </a:solidFill>
                          <a:latin typeface="Calibri" panose="020F0502020204030204" charset="0"/>
                          <a:ea typeface="宋体" panose="02010600030101010101" pitchFamily="2" charset="-122"/>
                        </a:rPr>
                        <a:t>基本流</a:t>
                      </a:r>
                      <a:endParaRPr lang="zh-CN" altLang="en-US" sz="24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solidFill>
                            <a:srgbClr val="000000"/>
                          </a:solidFill>
                          <a:latin typeface="Calibri" panose="020F0502020204030204" charset="0"/>
                          <a:ea typeface="宋体" panose="02010600030101010101" pitchFamily="2" charset="-122"/>
                        </a:rPr>
                        <a:t>备选事件流4</a:t>
                      </a:r>
                      <a:endParaRPr lang="zh-CN" altLang="en-US" sz="24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4572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solidFill>
                            <a:srgbClr val="000000"/>
                          </a:solidFill>
                          <a:latin typeface="Calibri" panose="020F0502020204030204" charset="0"/>
                          <a:ea typeface="宋体" panose="02010600030101010101" pitchFamily="2" charset="-122"/>
                        </a:rPr>
                        <a:t>场景6</a:t>
                      </a:r>
                      <a:endParaRPr lang="zh-CN" altLang="en-US" sz="24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solidFill>
                            <a:srgbClr val="000000"/>
                          </a:solidFill>
                          <a:latin typeface="Calibri" panose="020F0502020204030204" charset="0"/>
                          <a:ea typeface="宋体" panose="02010600030101010101" pitchFamily="2" charset="-122"/>
                        </a:rPr>
                        <a:t>基本流</a:t>
                      </a:r>
                      <a:endParaRPr lang="zh-CN" altLang="en-US" sz="24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400" dirty="0">
                          <a:solidFill>
                            <a:srgbClr val="000000"/>
                          </a:solidFill>
                          <a:latin typeface="Calibri" panose="020F0502020204030204" charset="0"/>
                          <a:ea typeface="宋体" panose="02010600030101010101" pitchFamily="2" charset="-122"/>
                        </a:rPr>
                        <a:t>异常事件流</a:t>
                      </a:r>
                      <a:endParaRPr lang="zh-CN" altLang="en-US" sz="24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1074">
                                            <p:txEl>
                                              <p:charRg st="34" end="47"/>
                                            </p:txEl>
                                          </p:spTgt>
                                        </p:tgtEl>
                                        <p:attrNameLst>
                                          <p:attrName>style.visibility</p:attrName>
                                        </p:attrNameLst>
                                      </p:cBhvr>
                                      <p:to>
                                        <p:strVal val="visible"/>
                                      </p:to>
                                    </p:set>
                                    <p:animEffect transition="in" filter="blinds(horizontal)">
                                      <p:cBhvr>
                                        <p:cTn id="7" dur="500"/>
                                        <p:tgtEl>
                                          <p:spTgt spid="131074">
                                            <p:txEl>
                                              <p:charRg st="34" end="4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1076"/>
                                        </p:tgtEl>
                                        <p:attrNameLst>
                                          <p:attrName>style.visibility</p:attrName>
                                        </p:attrNameLst>
                                      </p:cBhvr>
                                      <p:to>
                                        <p:strVal val="visible"/>
                                      </p:to>
                                    </p:set>
                                    <p:anim calcmode="lin" valueType="num">
                                      <p:cBhvr additive="base">
                                        <p:cTn id="12" dur="500" fill="hold"/>
                                        <p:tgtEl>
                                          <p:spTgt spid="131076"/>
                                        </p:tgtEl>
                                        <p:attrNameLst>
                                          <p:attrName>ppt_x</p:attrName>
                                        </p:attrNameLst>
                                      </p:cBhvr>
                                      <p:tavLst>
                                        <p:tav tm="0">
                                          <p:val>
                                            <p:strVal val="#ppt_x"/>
                                          </p:val>
                                        </p:tav>
                                        <p:tav tm="100000">
                                          <p:val>
                                            <p:strVal val="#ppt_x"/>
                                          </p:val>
                                        </p:tav>
                                      </p:tavLst>
                                    </p:anim>
                                    <p:anim calcmode="lin" valueType="num">
                                      <p:cBhvr additive="base">
                                        <p:cTn id="13" dur="500" fill="hold"/>
                                        <p:tgtEl>
                                          <p:spTgt spid="1310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矩形 132097"/>
          <p:cNvSpPr>
            <a:spLocks noRot="1"/>
          </p:cNvSpPr>
          <p:nvPr/>
        </p:nvSpPr>
        <p:spPr>
          <a:xfrm>
            <a:off x="323850" y="1125538"/>
            <a:ext cx="8424863" cy="5400675"/>
          </a:xfrm>
          <a:prstGeom prst="rect">
            <a:avLst/>
          </a:prstGeom>
          <a:noFill/>
          <a:ln w="9525">
            <a:noFill/>
          </a:ln>
        </p:spPr>
        <p:txBody>
          <a:bodyPr anchor="t"/>
          <a:p>
            <a:pPr marL="609600" indent="-609600">
              <a:lnSpc>
                <a:spcPct val="105000"/>
              </a:lnSpc>
              <a:spcBef>
                <a:spcPct val="5000"/>
              </a:spcBef>
              <a:spcAft>
                <a:spcPct val="5000"/>
              </a:spcAft>
              <a:buClr>
                <a:schemeClr val="hlink"/>
              </a:buClr>
              <a:buSzPct val="70000"/>
              <a:buFont typeface="Wingdings" panose="05000000000000000000" pitchFamily="2" charset="2"/>
              <a:buNone/>
            </a:pPr>
            <a:r>
              <a:rPr lang="zh-CN" altLang="en-US" sz="4000" b="1" dirty="0">
                <a:solidFill>
                  <a:srgbClr val="FF3300"/>
                </a:solidFill>
                <a:latin typeface="Arial" panose="020B0604020202020204" pitchFamily="34" charset="0"/>
                <a:ea typeface="华文行楷" panose="02010800040101010101" pitchFamily="2" charset="-122"/>
              </a:rPr>
              <a:t>4. 综合案例</a:t>
            </a:r>
            <a:r>
              <a:rPr lang="zh-CN" altLang="en-US" sz="4000" b="1" dirty="0">
                <a:solidFill>
                  <a:srgbClr val="FF3300"/>
                </a:solidFill>
                <a:latin typeface="Times New Roman" panose="02020603050405020304" pitchFamily="2" charset="0"/>
                <a:ea typeface="华文行楷" panose="02010800040101010101" pitchFamily="2" charset="-122"/>
              </a:rPr>
              <a:t>—</a:t>
            </a:r>
            <a:r>
              <a:rPr lang="zh-CN" altLang="en-US" sz="4000" b="1" dirty="0">
                <a:solidFill>
                  <a:srgbClr val="FF3300"/>
                </a:solidFill>
                <a:latin typeface="Arial" panose="020B0604020202020204" pitchFamily="34" charset="0"/>
                <a:ea typeface="华文行楷" panose="02010800040101010101" pitchFamily="2" charset="-122"/>
              </a:rPr>
              <a:t>旅馆住宿系统添加房间</a:t>
            </a:r>
            <a:endParaRPr lang="zh-CN" altLang="en-US" sz="4000" b="1" dirty="0">
              <a:solidFill>
                <a:srgbClr val="FF3300"/>
              </a:solidFill>
              <a:latin typeface="Arial" panose="020B0604020202020204" pitchFamily="34" charset="0"/>
              <a:ea typeface="华文行楷" panose="02010800040101010101" pitchFamily="2" charset="-122"/>
            </a:endParaRPr>
          </a:p>
          <a:p>
            <a:pPr marL="609600" indent="-609600">
              <a:lnSpc>
                <a:spcPct val="105000"/>
              </a:lnSpc>
              <a:spcBef>
                <a:spcPct val="5000"/>
              </a:spcBef>
              <a:spcAft>
                <a:spcPct val="5000"/>
              </a:spcAft>
              <a:buClr>
                <a:schemeClr val="hlink"/>
              </a:buClr>
              <a:buSzPct val="70000"/>
              <a:buFont typeface="Wingdings" panose="05000000000000000000" pitchFamily="2" charset="2"/>
              <a:buNone/>
            </a:pPr>
            <a:r>
              <a:rPr lang="zh-CN" altLang="en-US" sz="3400" b="1" dirty="0">
                <a:solidFill>
                  <a:schemeClr val="hlink"/>
                </a:solidFill>
                <a:latin typeface="Arial" panose="020B0604020202020204" pitchFamily="34" charset="0"/>
                <a:ea typeface="华文新魏" panose="02010800040101010101" pitchFamily="2" charset="-122"/>
              </a:rPr>
              <a:t>(1) 整体分析生成简易用例</a:t>
            </a:r>
            <a:endParaRPr lang="zh-CN" altLang="en-US" sz="3400" b="1" dirty="0">
              <a:solidFill>
                <a:schemeClr val="hlink"/>
              </a:solidFill>
              <a:latin typeface="Arial" panose="020B0604020202020204" pitchFamily="34" charset="0"/>
              <a:ea typeface="华文新魏" panose="02010800040101010101" pitchFamily="2" charset="-122"/>
            </a:endParaRPr>
          </a:p>
          <a:p>
            <a:pPr marL="609600" indent="-609600">
              <a:lnSpc>
                <a:spcPct val="105000"/>
              </a:lnSpc>
              <a:spcBef>
                <a:spcPct val="5000"/>
              </a:spcBef>
              <a:spcAft>
                <a:spcPct val="5000"/>
              </a:spcAft>
              <a:buClr>
                <a:schemeClr val="hlink"/>
              </a:buClr>
              <a:buSzPct val="70000"/>
              <a:buFont typeface="Wingdings" panose="05000000000000000000" pitchFamily="2" charset="2"/>
              <a:buChar char="v"/>
            </a:pPr>
            <a:r>
              <a:rPr lang="zh-CN" altLang="en-US" sz="3200" b="1" dirty="0">
                <a:latin typeface="Arial" panose="020B0604020202020204" pitchFamily="34" charset="0"/>
                <a:ea typeface="楷体_GB2312" pitchFamily="1" charset="-122"/>
              </a:rPr>
              <a:t>针对每一个场景生成相应的测试用例</a:t>
            </a:r>
            <a:endParaRPr lang="zh-CN" altLang="en-US" sz="3200" b="1" dirty="0">
              <a:latin typeface="Arial" panose="020B0604020202020204" pitchFamily="34" charset="0"/>
              <a:ea typeface="楷体_GB2312" pitchFamily="1" charset="-122"/>
            </a:endParaRPr>
          </a:p>
        </p:txBody>
      </p:sp>
      <p:sp>
        <p:nvSpPr>
          <p:cNvPr id="90114" name="标题 132098"/>
          <p:cNvSpPr>
            <a:spLocks noGrp="1" noRot="1"/>
          </p:cNvSpPr>
          <p:nvPr>
            <p:ph type="title"/>
          </p:nvPr>
        </p:nvSpPr>
        <p:spPr>
          <a:xfrm>
            <a:off x="250825" y="188913"/>
            <a:ext cx="8540750" cy="1143000"/>
          </a:xfrm>
        </p:spPr>
        <p:txBody>
          <a:bodyPr anchor="ctr"/>
          <a:p>
            <a:pPr algn="l"/>
            <a:r>
              <a:rPr lang="zh-CN" altLang="en-US" dirty="0"/>
              <a:t>2.7 功能性测试总结</a:t>
            </a:r>
            <a:endParaRPr lang="zh-CN" altLang="en-US" dirty="0"/>
          </a:p>
        </p:txBody>
      </p:sp>
      <p:graphicFrame>
        <p:nvGraphicFramePr>
          <p:cNvPr id="132100" name="表格 132099"/>
          <p:cNvGraphicFramePr/>
          <p:nvPr/>
        </p:nvGraphicFramePr>
        <p:xfrm>
          <a:off x="252413" y="3100388"/>
          <a:ext cx="8713788" cy="3448050"/>
        </p:xfrm>
        <a:graphic>
          <a:graphicData uri="http://schemas.openxmlformats.org/drawingml/2006/table">
            <a:tbl>
              <a:tblPr/>
              <a:tblGrid>
                <a:gridCol w="654050"/>
                <a:gridCol w="952500"/>
                <a:gridCol w="3225800"/>
                <a:gridCol w="3881438"/>
              </a:tblGrid>
              <a:tr h="3810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FFFF"/>
                          </a:solidFill>
                          <a:latin typeface="Calibri" panose="020F0502020204030204" charset="0"/>
                          <a:ea typeface="宋体" panose="02010600030101010101" pitchFamily="2" charset="-122"/>
                        </a:rPr>
                        <a:t>用例</a:t>
                      </a:r>
                      <a:endParaRPr lang="zh-CN" altLang="en-US" sz="1800" dirty="0">
                        <a:solidFill>
                          <a:srgbClr val="FFFFFF"/>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FFFF"/>
                          </a:solidFill>
                          <a:latin typeface="Calibri" panose="020F0502020204030204" charset="0"/>
                          <a:ea typeface="宋体" panose="02010600030101010101" pitchFamily="2" charset="-122"/>
                        </a:rPr>
                        <a:t>场景</a:t>
                      </a:r>
                      <a:endParaRPr lang="zh-CN" altLang="en-US" sz="1800" dirty="0">
                        <a:solidFill>
                          <a:srgbClr val="FFFFFF"/>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FFFF"/>
                          </a:solidFill>
                          <a:latin typeface="Calibri" panose="020F0502020204030204" charset="0"/>
                          <a:ea typeface="宋体" panose="02010600030101010101" pitchFamily="2" charset="-122"/>
                        </a:rPr>
                        <a:t>场景描述</a:t>
                      </a:r>
                      <a:endParaRPr lang="zh-CN" altLang="en-US" sz="1800" dirty="0">
                        <a:solidFill>
                          <a:srgbClr val="FFFFFF"/>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FFFF"/>
                          </a:solidFill>
                          <a:latin typeface="Calibri" panose="020F0502020204030204" charset="0"/>
                          <a:ea typeface="宋体" panose="02010600030101010101" pitchFamily="2" charset="-122"/>
                        </a:rPr>
                        <a:t>预期结果</a:t>
                      </a:r>
                      <a:endParaRPr lang="zh-CN" altLang="en-US" sz="1800" dirty="0">
                        <a:solidFill>
                          <a:srgbClr val="FFFFFF"/>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r>
              <a:tr h="639763">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1</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场景1</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latin typeface="Calibri" panose="020F0502020204030204" charset="0"/>
                          <a:ea typeface="宋体" panose="02010600030101010101" pitchFamily="2" charset="-122"/>
                        </a:rPr>
                        <a:t>输入有效房间信息，并成功保存</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latin typeface="Calibri" panose="020F0502020204030204" charset="0"/>
                          <a:ea typeface="宋体" panose="02010600030101010101" pitchFamily="2" charset="-122"/>
                        </a:rPr>
                        <a:t>房间信息被保存到数据库，并显示出新添加的房间</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639762">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2</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场景2</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latin typeface="Calibri" panose="020F0502020204030204" charset="0"/>
                          <a:ea typeface="宋体" panose="02010600030101010101" pitchFamily="2" charset="-122"/>
                        </a:rPr>
                        <a:t>输入房间信息后选择“取消”按钮</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latin typeface="Calibri" panose="020F0502020204030204" charset="0"/>
                          <a:ea typeface="宋体" panose="02010600030101010101" pitchFamily="2" charset="-122"/>
                        </a:rPr>
                        <a:t>房间信息不被保存，返回房间信息列表对话框</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64135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3</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场景3</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latin typeface="Calibri" panose="020F0502020204030204" charset="0"/>
                          <a:ea typeface="宋体" panose="02010600030101010101" pitchFamily="2" charset="-122"/>
                        </a:rPr>
                        <a:t>输入房间信息不完整</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latin typeface="Calibri" panose="020F0502020204030204" charset="0"/>
                          <a:ea typeface="宋体" panose="02010600030101010101" pitchFamily="2" charset="-122"/>
                        </a:rPr>
                        <a:t>房间信息不被保存，提示填写信息不完整</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382588">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4</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场景4</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latin typeface="Calibri" panose="020F0502020204030204" charset="0"/>
                          <a:ea typeface="宋体" panose="02010600030101010101" pitchFamily="2" charset="-122"/>
                        </a:rPr>
                        <a:t>输入房间信息超长</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latin typeface="Calibri" panose="020F0502020204030204" charset="0"/>
                          <a:ea typeface="宋体" panose="02010600030101010101" pitchFamily="2" charset="-122"/>
                        </a:rPr>
                        <a:t>房间信息不被保存，提示信息超长</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3810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5</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场景5</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latin typeface="Calibri" panose="020F0502020204030204" charset="0"/>
                          <a:ea typeface="宋体" panose="02010600030101010101" pitchFamily="2" charset="-122"/>
                        </a:rPr>
                        <a:t>输入房间信息已经存在</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latin typeface="Calibri" panose="020F0502020204030204" charset="0"/>
                          <a:ea typeface="宋体" panose="02010600030101010101" pitchFamily="2" charset="-122"/>
                        </a:rPr>
                        <a:t>房间信息不被保存，提示房间已存在</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3810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6</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场景6</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latin typeface="Calibri" panose="020F0502020204030204" charset="0"/>
                          <a:ea typeface="宋体" panose="02010600030101010101" pitchFamily="2" charset="-122"/>
                        </a:rPr>
                        <a:t>保存房间信息时出现系统异常</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latin typeface="Calibri" panose="020F0502020204030204" charset="0"/>
                          <a:ea typeface="宋体" panose="02010600030101010101" pitchFamily="2" charset="-122"/>
                        </a:rPr>
                        <a:t>房间信息不被保存，提示系统异常</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2098">
                                            <p:txEl>
                                              <p:charRg st="34" end="51"/>
                                            </p:txEl>
                                          </p:spTgt>
                                        </p:tgtEl>
                                        <p:attrNameLst>
                                          <p:attrName>style.visibility</p:attrName>
                                        </p:attrNameLst>
                                      </p:cBhvr>
                                      <p:to>
                                        <p:strVal val="visible"/>
                                      </p:to>
                                    </p:set>
                                    <p:animEffect transition="in" filter="blinds(horizontal)">
                                      <p:cBhvr>
                                        <p:cTn id="7" dur="500"/>
                                        <p:tgtEl>
                                          <p:spTgt spid="132098">
                                            <p:txEl>
                                              <p:charRg st="34" end="5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2100"/>
                                        </p:tgtEl>
                                        <p:attrNameLst>
                                          <p:attrName>style.visibility</p:attrName>
                                        </p:attrNameLst>
                                      </p:cBhvr>
                                      <p:to>
                                        <p:strVal val="visible"/>
                                      </p:to>
                                    </p:set>
                                    <p:anim calcmode="lin" valueType="num">
                                      <p:cBhvr additive="base">
                                        <p:cTn id="12" dur="500" fill="hold"/>
                                        <p:tgtEl>
                                          <p:spTgt spid="132100"/>
                                        </p:tgtEl>
                                        <p:attrNameLst>
                                          <p:attrName>ppt_x</p:attrName>
                                        </p:attrNameLst>
                                      </p:cBhvr>
                                      <p:tavLst>
                                        <p:tav tm="0">
                                          <p:val>
                                            <p:strVal val="#ppt_x"/>
                                          </p:val>
                                        </p:tav>
                                        <p:tav tm="100000">
                                          <p:val>
                                            <p:strVal val="#ppt_x"/>
                                          </p:val>
                                        </p:tav>
                                      </p:tavLst>
                                    </p:anim>
                                    <p:anim calcmode="lin" valueType="num">
                                      <p:cBhvr additive="base">
                                        <p:cTn id="13" dur="500" fill="hold"/>
                                        <p:tgtEl>
                                          <p:spTgt spid="132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矩形 55297"/>
          <p:cNvSpPr>
            <a:spLocks noRot="1"/>
          </p:cNvSpPr>
          <p:nvPr/>
        </p:nvSpPr>
        <p:spPr>
          <a:xfrm>
            <a:off x="323850" y="1125538"/>
            <a:ext cx="8424863" cy="5400675"/>
          </a:xfrm>
          <a:prstGeom prst="rect">
            <a:avLst/>
          </a:prstGeom>
          <a:noFill/>
          <a:ln w="9525">
            <a:noFill/>
          </a:ln>
        </p:spPr>
        <p:txBody>
          <a:bodyPr anchor="t"/>
          <a:p>
            <a:pPr marL="0" indent="0" algn="l">
              <a:lnSpc>
                <a:spcPct val="110000"/>
              </a:lnSpc>
              <a:spcBef>
                <a:spcPct val="5000"/>
              </a:spcBef>
              <a:spcAft>
                <a:spcPct val="5000"/>
              </a:spcAft>
              <a:buClr>
                <a:schemeClr val="hlink"/>
              </a:buClr>
              <a:buSzTx/>
              <a:buFont typeface="+mj-ea"/>
              <a:buNone/>
            </a:pPr>
            <a:r>
              <a:rPr lang="en-US" altLang="zh-CN" sz="3600" b="1">
                <a:solidFill>
                  <a:srgbClr val="FF3300"/>
                </a:solidFill>
                <a:uFillTx/>
                <a:latin typeface="Arial" panose="020B0604020202020204" pitchFamily="34" charset="0"/>
                <a:ea typeface="华文行楷" panose="02010800040101010101" pitchFamily="2" charset="-122"/>
              </a:rPr>
              <a:t>(2) </a:t>
            </a:r>
            <a:r>
              <a:rPr lang="zh-CN" altLang="en-US" sz="3600" b="1">
                <a:solidFill>
                  <a:srgbClr val="FF3300"/>
                </a:solidFill>
                <a:uFillTx/>
                <a:latin typeface="Arial" panose="020B0604020202020204" pitchFamily="34" charset="0"/>
                <a:ea typeface="华文行楷" panose="02010800040101010101" pitchFamily="2" charset="-122"/>
              </a:rPr>
              <a:t>加权筛选，生成因素分析表</a:t>
            </a:r>
            <a:endParaRPr lang="zh-CN" altLang="en-US" sz="3600" b="1">
              <a:solidFill>
                <a:srgbClr val="FF3300"/>
              </a:solidFill>
              <a:uFillTx/>
              <a:latin typeface="Arial" panose="020B0604020202020204" pitchFamily="34" charset="0"/>
              <a:ea typeface="华文行楷" panose="02010800040101010101" pitchFamily="2" charset="-122"/>
            </a:endParaRPr>
          </a:p>
          <a:p>
            <a:pPr marL="609600" indent="-609600">
              <a:lnSpc>
                <a:spcPct val="115000"/>
              </a:lnSpc>
              <a:spcBef>
                <a:spcPct val="5000"/>
              </a:spcBef>
              <a:spcAft>
                <a:spcPct val="5000"/>
              </a:spcAft>
              <a:buClr>
                <a:schemeClr val="hlink"/>
              </a:buClr>
              <a:buFont typeface="Wingdings" panose="05000000000000000000" pitchFamily="2" charset="2"/>
              <a:buAutoNum type="circleNumDbPlain"/>
            </a:pPr>
            <a:r>
              <a:rPr lang="zh-CN" altLang="en-US" sz="3400" b="1" dirty="0">
                <a:solidFill>
                  <a:srgbClr val="000000"/>
                </a:solidFill>
                <a:uFillTx/>
                <a:ea typeface="微软雅黑" panose="020B0503020204020204" charset="-122"/>
              </a:rPr>
              <a:t>将各个因子的权值</a:t>
            </a:r>
            <a:r>
              <a:rPr lang="el-GR" altLang="en-US" sz="3400" b="1" i="1" dirty="0">
                <a:solidFill>
                  <a:srgbClr val="000000"/>
                </a:solidFill>
                <a:uFillTx/>
                <a:ea typeface="微软雅黑" panose="020B0503020204020204" charset="-122"/>
              </a:rPr>
              <a:t>ω</a:t>
            </a:r>
            <a:r>
              <a:rPr lang="zh-CN" altLang="en-US" sz="3400" b="1" baseline="-25000" dirty="0">
                <a:solidFill>
                  <a:srgbClr val="000000"/>
                </a:solidFill>
                <a:uFillTx/>
                <a:ea typeface="微软雅黑" panose="020B0503020204020204" charset="-122"/>
              </a:rPr>
              <a:t>i</a:t>
            </a:r>
            <a:r>
              <a:rPr lang="zh-CN" altLang="en-US" sz="3400" b="1" dirty="0">
                <a:solidFill>
                  <a:srgbClr val="000000"/>
                </a:solidFill>
                <a:uFillTx/>
                <a:ea typeface="微软雅黑" panose="020B0503020204020204" charset="-122"/>
              </a:rPr>
              <a:t>相加，得到权总和SUM</a:t>
            </a:r>
            <a:endParaRPr lang="zh-CN" altLang="en-US" sz="3400" b="1" dirty="0">
              <a:solidFill>
                <a:srgbClr val="000000"/>
              </a:solidFill>
              <a:uFillTx/>
              <a:ea typeface="微软雅黑" panose="020B0503020204020204" charset="-122"/>
            </a:endParaRPr>
          </a:p>
          <a:p>
            <a:pPr marL="609600" indent="-609600">
              <a:lnSpc>
                <a:spcPct val="115000"/>
              </a:lnSpc>
              <a:spcBef>
                <a:spcPct val="5000"/>
              </a:spcBef>
              <a:spcAft>
                <a:spcPct val="5000"/>
              </a:spcAft>
              <a:buClr>
                <a:schemeClr val="hlink"/>
              </a:buClr>
              <a:buSzPct val="70000"/>
              <a:buFont typeface="Wingdings" panose="05000000000000000000" pitchFamily="2" charset="2"/>
              <a:buChar char="v"/>
            </a:pPr>
            <a:endParaRPr lang="el-GR" altLang="en-US" sz="3400" b="1" dirty="0">
              <a:ea typeface="微软雅黑" panose="020B0503020204020204" charset="-122"/>
            </a:endParaRPr>
          </a:p>
          <a:p>
            <a:pPr marL="609600" indent="-609600">
              <a:lnSpc>
                <a:spcPct val="115000"/>
              </a:lnSpc>
              <a:spcBef>
                <a:spcPct val="5000"/>
              </a:spcBef>
              <a:spcAft>
                <a:spcPct val="5000"/>
              </a:spcAft>
              <a:buClr>
                <a:schemeClr val="hlink"/>
              </a:buClr>
              <a:buFont typeface="Wingdings" panose="05000000000000000000" pitchFamily="2" charset="2"/>
              <a:buAutoNum type="circleNumDbPlain" startAt="2"/>
            </a:pPr>
            <a:r>
              <a:rPr lang="zh-CN" altLang="en-US" sz="3400" b="1" dirty="0">
                <a:solidFill>
                  <a:srgbClr val="000000"/>
                </a:solidFill>
                <a:uFillTx/>
                <a:ea typeface="微软雅黑" panose="020B0503020204020204" charset="-122"/>
              </a:rPr>
              <a:t>将各个因子的权分别除以权总和，得到各因子的权在权总和中所占的比例</a:t>
            </a:r>
            <a:endParaRPr lang="zh-CN" altLang="en-US" sz="3400" b="1" dirty="0">
              <a:ea typeface="微软雅黑" panose="020B0503020204020204" charset="-122"/>
            </a:endParaRPr>
          </a:p>
        </p:txBody>
      </p:sp>
      <p:sp>
        <p:nvSpPr>
          <p:cNvPr id="13314" name="矩形 55298"/>
          <p:cNvSpPr/>
          <p:nvPr/>
        </p:nvSpPr>
        <p:spPr>
          <a:xfrm>
            <a:off x="0" y="3214688"/>
            <a:ext cx="9144000" cy="0"/>
          </a:xfrm>
          <a:prstGeom prst="rect">
            <a:avLst/>
          </a:prstGeom>
          <a:noFill/>
          <a:ln w="9525">
            <a:noFill/>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55300" name="对象 55299"/>
          <p:cNvGraphicFramePr>
            <a:graphicFrameLocks noChangeAspect="1"/>
          </p:cNvGraphicFramePr>
          <p:nvPr/>
        </p:nvGraphicFramePr>
        <p:xfrm>
          <a:off x="2916238" y="5084763"/>
          <a:ext cx="4176712" cy="1068387"/>
        </p:xfrm>
        <a:graphic>
          <a:graphicData uri="http://schemas.openxmlformats.org/presentationml/2006/ole">
            <mc:AlternateContent xmlns:mc="http://schemas.openxmlformats.org/markup-compatibility/2006">
              <mc:Choice xmlns:v="urn:schemas-microsoft-com:vml" Requires="v">
                <p:oleObj spid="_x0000_s3077" name="" r:id="rId1" imgW="1524000" imgH="393700" progId="Equation.3">
                  <p:embed/>
                </p:oleObj>
              </mc:Choice>
              <mc:Fallback>
                <p:oleObj name="" r:id="rId1" imgW="1524000" imgH="393700" progId="Equation.3">
                  <p:embed/>
                  <p:pic>
                    <p:nvPicPr>
                      <p:cNvPr id="0" name="图片 3076"/>
                      <p:cNvPicPr/>
                      <p:nvPr/>
                    </p:nvPicPr>
                    <p:blipFill>
                      <a:blip r:embed="rId2"/>
                      <a:stretch>
                        <a:fillRect/>
                      </a:stretch>
                    </p:blipFill>
                    <p:spPr>
                      <a:xfrm>
                        <a:off x="2916238" y="5084763"/>
                        <a:ext cx="4176712" cy="1068387"/>
                      </a:xfrm>
                      <a:prstGeom prst="rect">
                        <a:avLst/>
                      </a:prstGeom>
                      <a:solidFill>
                        <a:schemeClr val="accent1"/>
                      </a:solidFill>
                      <a:ln w="38100">
                        <a:noFill/>
                        <a:miter/>
                      </a:ln>
                    </p:spPr>
                  </p:pic>
                </p:oleObj>
              </mc:Fallback>
            </mc:AlternateContent>
          </a:graphicData>
        </a:graphic>
      </p:graphicFrame>
      <p:graphicFrame>
        <p:nvGraphicFramePr>
          <p:cNvPr id="55301" name="内容占位符 55300"/>
          <p:cNvGraphicFramePr>
            <a:graphicFrameLocks noGrp="1" noChangeAspect="1"/>
          </p:cNvGraphicFramePr>
          <p:nvPr>
            <p:ph idx="1"/>
          </p:nvPr>
        </p:nvGraphicFramePr>
        <p:xfrm>
          <a:off x="2916238" y="2636838"/>
          <a:ext cx="2016125" cy="1008062"/>
        </p:xfrm>
        <a:graphic>
          <a:graphicData uri="http://schemas.openxmlformats.org/presentationml/2006/ole">
            <mc:AlternateContent xmlns:mc="http://schemas.openxmlformats.org/markup-compatibility/2006">
              <mc:Choice xmlns:v="urn:schemas-microsoft-com:vml" Requires="v">
                <p:oleObj spid="_x0000_s3076" name="" r:id="rId3" imgW="872490" imgH="436245" progId="Equation.3">
                  <p:embed/>
                </p:oleObj>
              </mc:Choice>
              <mc:Fallback>
                <p:oleObj name="" r:id="rId3" imgW="872490" imgH="436245" progId="Equation.3">
                  <p:embed/>
                  <p:pic>
                    <p:nvPicPr>
                      <p:cNvPr id="0" name="图片 3075"/>
                      <p:cNvPicPr/>
                      <p:nvPr/>
                    </p:nvPicPr>
                    <p:blipFill>
                      <a:blip r:embed="rId4"/>
                      <a:stretch>
                        <a:fillRect/>
                      </a:stretch>
                    </p:blipFill>
                    <p:spPr>
                      <a:xfrm>
                        <a:off x="2916238" y="2636838"/>
                        <a:ext cx="2016125" cy="1008062"/>
                      </a:xfrm>
                      <a:prstGeom prst="rect">
                        <a:avLst/>
                      </a:prstGeom>
                      <a:solidFill>
                        <a:srgbClr val="CCECFF"/>
                      </a:solidFill>
                      <a:ln w="38100">
                        <a:miter/>
                      </a:ln>
                    </p:spPr>
                  </p:pic>
                </p:oleObj>
              </mc:Fallback>
            </mc:AlternateContent>
          </a:graphicData>
        </a:graphic>
      </p:graphicFrame>
      <p:sp>
        <p:nvSpPr>
          <p:cNvPr id="13317" name="标题 55301"/>
          <p:cNvSpPr>
            <a:spLocks noGrp="1" noRot="1"/>
          </p:cNvSpPr>
          <p:nvPr>
            <p:ph type="title"/>
          </p:nvPr>
        </p:nvSpPr>
        <p:spPr>
          <a:xfrm>
            <a:off x="250825" y="188913"/>
            <a:ext cx="8540750" cy="1143000"/>
          </a:xfrm>
        </p:spPr>
        <p:txBody>
          <a:bodyPr anchor="ctr"/>
          <a:p>
            <a:pPr algn="l">
              <a:buSzTx/>
              <a:buFontTx/>
            </a:pPr>
            <a:r>
              <a:rPr lang="en-US" altLang="zh-CN" spc="200">
                <a:solidFill>
                  <a:srgbClr val="C00000"/>
                </a:solidFill>
                <a:uFillTx/>
                <a:latin typeface="Arial" panose="020B0604020202020204" pitchFamily="34" charset="0"/>
                <a:ea typeface="微软雅黑" panose="020B0503020204020204" charset="-122"/>
                <a:sym typeface="+mn-ea"/>
              </a:rPr>
              <a:t>2. 测试步骤</a:t>
            </a:r>
            <a:endParaRPr lang="en-US" altLang="zh-CN" spc="200">
              <a:solidFill>
                <a:srgbClr val="C00000"/>
              </a:solidFill>
              <a:uFillTx/>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298">
                                            <p:txEl>
                                              <p:pRg st="0" end="0"/>
                                            </p:txEl>
                                          </p:spTgt>
                                        </p:tgtEl>
                                        <p:attrNameLst>
                                          <p:attrName>style.visibility</p:attrName>
                                        </p:attrNameLst>
                                      </p:cBhvr>
                                      <p:to>
                                        <p:strVal val="visible"/>
                                      </p:to>
                                    </p:set>
                                    <p:animEffect transition="in" filter="blinds(horizontal)">
                                      <p:cBhvr>
                                        <p:cTn id="7" dur="500"/>
                                        <p:tgtEl>
                                          <p:spTgt spid="552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298">
                                            <p:txEl>
                                              <p:pRg st="1" end="1"/>
                                            </p:txEl>
                                          </p:spTgt>
                                        </p:tgtEl>
                                        <p:attrNameLst>
                                          <p:attrName>style.visibility</p:attrName>
                                        </p:attrNameLst>
                                      </p:cBhvr>
                                      <p:to>
                                        <p:strVal val="visible"/>
                                      </p:to>
                                    </p:set>
                                    <p:animEffect transition="in" filter="blinds(horizontal)">
                                      <p:cBhvr>
                                        <p:cTn id="12" dur="500"/>
                                        <p:tgtEl>
                                          <p:spTgt spid="55298">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5301"/>
                                        </p:tgtEl>
                                        <p:attrNameLst>
                                          <p:attrName>style.visibility</p:attrName>
                                        </p:attrNameLst>
                                      </p:cBhvr>
                                      <p:to>
                                        <p:strVal val="visible"/>
                                      </p:to>
                                    </p:set>
                                    <p:animEffect transition="in" filter="wipe(left)">
                                      <p:cBhvr>
                                        <p:cTn id="16" dur="500"/>
                                        <p:tgtEl>
                                          <p:spTgt spid="5530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55298">
                                            <p:txEl>
                                              <p:pRg st="3" end="3"/>
                                            </p:txEl>
                                          </p:spTgt>
                                        </p:tgtEl>
                                        <p:attrNameLst>
                                          <p:attrName>style.visibility</p:attrName>
                                        </p:attrNameLst>
                                      </p:cBhvr>
                                      <p:to>
                                        <p:strVal val="visible"/>
                                      </p:to>
                                    </p:set>
                                    <p:animEffect transition="in" filter="blinds(horizontal)">
                                      <p:cBhvr>
                                        <p:cTn id="21" dur="500"/>
                                        <p:tgtEl>
                                          <p:spTgt spid="55298">
                                            <p:txEl>
                                              <p:pRg st="3" end="3"/>
                                            </p:txEl>
                                          </p:spTgt>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55300"/>
                                        </p:tgtEl>
                                        <p:attrNameLst>
                                          <p:attrName>style.visibility</p:attrName>
                                        </p:attrNameLst>
                                      </p:cBhvr>
                                      <p:to>
                                        <p:strVal val="visible"/>
                                      </p:to>
                                    </p:set>
                                    <p:animEffect transition="in" filter="wipe(left)">
                                      <p:cBhvr>
                                        <p:cTn id="25" dur="500"/>
                                        <p:tgtEl>
                                          <p:spTgt spid="55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矩形 133121"/>
          <p:cNvSpPr>
            <a:spLocks noRot="1"/>
          </p:cNvSpPr>
          <p:nvPr/>
        </p:nvSpPr>
        <p:spPr>
          <a:xfrm>
            <a:off x="323850" y="1125538"/>
            <a:ext cx="8424863" cy="5400675"/>
          </a:xfrm>
          <a:prstGeom prst="rect">
            <a:avLst/>
          </a:prstGeom>
          <a:noFill/>
          <a:ln w="9525">
            <a:noFill/>
          </a:ln>
        </p:spPr>
        <p:txBody>
          <a:bodyPr anchor="t"/>
          <a:p>
            <a:pPr marL="609600" indent="-609600">
              <a:lnSpc>
                <a:spcPct val="105000"/>
              </a:lnSpc>
              <a:spcBef>
                <a:spcPct val="5000"/>
              </a:spcBef>
              <a:spcAft>
                <a:spcPct val="5000"/>
              </a:spcAft>
              <a:buClr>
                <a:schemeClr val="hlink"/>
              </a:buClr>
              <a:buSzPct val="70000"/>
              <a:buFont typeface="Wingdings" panose="05000000000000000000" pitchFamily="2" charset="2"/>
              <a:buNone/>
            </a:pPr>
            <a:r>
              <a:rPr lang="zh-CN" altLang="en-US" sz="4000" b="1" dirty="0">
                <a:solidFill>
                  <a:srgbClr val="FF3300"/>
                </a:solidFill>
                <a:latin typeface="Arial" panose="020B0604020202020204" pitchFamily="34" charset="0"/>
                <a:ea typeface="华文行楷" panose="02010800040101010101" pitchFamily="2" charset="-122"/>
              </a:rPr>
              <a:t>4. 综合案例</a:t>
            </a:r>
            <a:r>
              <a:rPr lang="zh-CN" altLang="en-US" sz="4000" b="1" dirty="0">
                <a:solidFill>
                  <a:srgbClr val="FF3300"/>
                </a:solidFill>
                <a:latin typeface="Times New Roman" panose="02020603050405020304" pitchFamily="2" charset="0"/>
                <a:ea typeface="华文行楷" panose="02010800040101010101" pitchFamily="2" charset="-122"/>
              </a:rPr>
              <a:t>—</a:t>
            </a:r>
            <a:r>
              <a:rPr lang="zh-CN" altLang="en-US" sz="4000" b="1" dirty="0">
                <a:solidFill>
                  <a:srgbClr val="FF3300"/>
                </a:solidFill>
                <a:latin typeface="Arial" panose="020B0604020202020204" pitchFamily="34" charset="0"/>
                <a:ea typeface="华文行楷" panose="02010800040101010101" pitchFamily="2" charset="-122"/>
              </a:rPr>
              <a:t>旅馆住宿系统添加房间</a:t>
            </a:r>
            <a:endParaRPr lang="zh-CN" altLang="en-US" sz="4000" b="1" dirty="0">
              <a:solidFill>
                <a:srgbClr val="FF3300"/>
              </a:solidFill>
              <a:latin typeface="Arial" panose="020B0604020202020204" pitchFamily="34" charset="0"/>
              <a:ea typeface="华文行楷" panose="02010800040101010101" pitchFamily="2" charset="-122"/>
            </a:endParaRPr>
          </a:p>
          <a:p>
            <a:pPr marL="609600" indent="-609600">
              <a:lnSpc>
                <a:spcPct val="105000"/>
              </a:lnSpc>
              <a:spcBef>
                <a:spcPct val="5000"/>
              </a:spcBef>
              <a:spcAft>
                <a:spcPct val="5000"/>
              </a:spcAft>
              <a:buClr>
                <a:schemeClr val="hlink"/>
              </a:buClr>
              <a:buSzPct val="70000"/>
              <a:buFont typeface="Wingdings" panose="05000000000000000000" pitchFamily="2" charset="2"/>
              <a:buNone/>
            </a:pPr>
            <a:r>
              <a:rPr lang="zh-CN" altLang="en-US" sz="3400" b="1" dirty="0">
                <a:solidFill>
                  <a:schemeClr val="hlink"/>
                </a:solidFill>
                <a:latin typeface="Arial" panose="020B0604020202020204" pitchFamily="34" charset="0"/>
                <a:ea typeface="华文新魏" panose="02010800040101010101" pitchFamily="2" charset="-122"/>
              </a:rPr>
              <a:t>(2) 细节分析细化用例</a:t>
            </a:r>
            <a:endParaRPr lang="zh-CN" altLang="en-US" sz="3400" b="1" dirty="0">
              <a:solidFill>
                <a:schemeClr val="hlink"/>
              </a:solidFill>
              <a:latin typeface="Arial" panose="020B0604020202020204" pitchFamily="34" charset="0"/>
              <a:ea typeface="华文新魏" panose="02010800040101010101" pitchFamily="2" charset="-122"/>
            </a:endParaRPr>
          </a:p>
          <a:p>
            <a:pPr marL="609600" indent="-609600">
              <a:lnSpc>
                <a:spcPct val="105000"/>
              </a:lnSpc>
              <a:spcBef>
                <a:spcPct val="5000"/>
              </a:spcBef>
              <a:spcAft>
                <a:spcPct val="5000"/>
              </a:spcAft>
              <a:buClr>
                <a:schemeClr val="hlink"/>
              </a:buClr>
              <a:buSzPct val="70000"/>
              <a:buFont typeface="Wingdings" panose="05000000000000000000" pitchFamily="2" charset="2"/>
              <a:buChar char="v"/>
            </a:pPr>
            <a:r>
              <a:rPr lang="zh-CN" altLang="en-US" sz="3200" b="1" dirty="0">
                <a:latin typeface="Arial" panose="020B0604020202020204" pitchFamily="34" charset="0"/>
                <a:ea typeface="楷体_GB2312" pitchFamily="1" charset="-122"/>
              </a:rPr>
              <a:t>依据等价类划分法划分有效和无效等价类</a:t>
            </a:r>
            <a:endParaRPr lang="zh-CN" altLang="en-US" sz="3200" b="1" dirty="0">
              <a:latin typeface="Arial" panose="020B0604020202020204" pitchFamily="34" charset="0"/>
              <a:ea typeface="楷体_GB2312" pitchFamily="1" charset="-122"/>
            </a:endParaRPr>
          </a:p>
        </p:txBody>
      </p:sp>
      <p:sp>
        <p:nvSpPr>
          <p:cNvPr id="91138" name="标题 133122"/>
          <p:cNvSpPr>
            <a:spLocks noGrp="1" noRot="1"/>
          </p:cNvSpPr>
          <p:nvPr>
            <p:ph type="title"/>
          </p:nvPr>
        </p:nvSpPr>
        <p:spPr>
          <a:xfrm>
            <a:off x="250825" y="188913"/>
            <a:ext cx="8540750" cy="1143000"/>
          </a:xfrm>
        </p:spPr>
        <p:txBody>
          <a:bodyPr anchor="ctr"/>
          <a:p>
            <a:pPr algn="l"/>
            <a:r>
              <a:rPr lang="zh-CN" altLang="en-US" dirty="0"/>
              <a:t>2.7 功能性测试总结</a:t>
            </a:r>
            <a:endParaRPr lang="zh-CN" altLang="en-US" dirty="0"/>
          </a:p>
        </p:txBody>
      </p:sp>
      <p:graphicFrame>
        <p:nvGraphicFramePr>
          <p:cNvPr id="133124" name="表格 133123"/>
          <p:cNvGraphicFramePr/>
          <p:nvPr/>
        </p:nvGraphicFramePr>
        <p:xfrm>
          <a:off x="539750" y="3146425"/>
          <a:ext cx="8280400" cy="3233738"/>
        </p:xfrm>
        <a:graphic>
          <a:graphicData uri="http://schemas.openxmlformats.org/drawingml/2006/table">
            <a:tbl>
              <a:tblPr/>
              <a:tblGrid>
                <a:gridCol w="1778000"/>
                <a:gridCol w="3073400"/>
                <a:gridCol w="3429000"/>
              </a:tblGrid>
              <a:tr h="427038">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200" dirty="0">
                          <a:solidFill>
                            <a:srgbClr val="FFFFFF"/>
                          </a:solidFill>
                          <a:latin typeface="Calibri" panose="020F0502020204030204" charset="0"/>
                          <a:ea typeface="宋体" panose="02010600030101010101" pitchFamily="2" charset="-122"/>
                        </a:rPr>
                        <a:t>输入</a:t>
                      </a:r>
                      <a:endParaRPr lang="zh-CN" altLang="en-US" sz="2200" dirty="0">
                        <a:solidFill>
                          <a:srgbClr val="FFFFFF"/>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200" dirty="0">
                          <a:solidFill>
                            <a:srgbClr val="FFFFFF"/>
                          </a:solidFill>
                          <a:latin typeface="Calibri" panose="020F0502020204030204" charset="0"/>
                          <a:ea typeface="宋体" panose="02010600030101010101" pitchFamily="2" charset="-122"/>
                        </a:rPr>
                        <a:t>有效等价类</a:t>
                      </a:r>
                      <a:endParaRPr lang="zh-CN" altLang="en-US" sz="2200" dirty="0">
                        <a:solidFill>
                          <a:srgbClr val="FFFFFF"/>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200" dirty="0">
                          <a:solidFill>
                            <a:srgbClr val="FFFFFF"/>
                          </a:solidFill>
                          <a:latin typeface="Calibri" panose="020F0502020204030204" charset="0"/>
                          <a:ea typeface="宋体" panose="02010600030101010101" pitchFamily="2" charset="-122"/>
                        </a:rPr>
                        <a:t>无效等价类</a:t>
                      </a:r>
                      <a:endParaRPr lang="zh-CN" altLang="en-US" sz="2200" dirty="0">
                        <a:solidFill>
                          <a:srgbClr val="FFFFFF"/>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r>
              <a:tr h="762000">
                <a:tc rowSpan="5">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200" dirty="0">
                          <a:solidFill>
                            <a:srgbClr val="000000"/>
                          </a:solidFill>
                          <a:latin typeface="Calibri" panose="020F0502020204030204" charset="0"/>
                          <a:ea typeface="宋体" panose="02010600030101010101" pitchFamily="2" charset="-122"/>
                        </a:rPr>
                        <a:t>房间信息</a:t>
                      </a:r>
                      <a:endParaRPr lang="zh-CN" altLang="en-US" sz="22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rowSpan="5">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200" dirty="0">
                          <a:solidFill>
                            <a:srgbClr val="000000"/>
                          </a:solidFill>
                          <a:latin typeface="Calibri" panose="020F0502020204030204" charset="0"/>
                          <a:ea typeface="宋体" panose="02010600030101010101" pitchFamily="2" charset="-122"/>
                        </a:rPr>
                        <a:t>房间编号、房间类型、房间描述是合法字符、而且长度不超过系统要求，必填</a:t>
                      </a:r>
                      <a:endParaRPr lang="zh-CN" altLang="en-US" sz="22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200" dirty="0">
                          <a:solidFill>
                            <a:srgbClr val="000000"/>
                          </a:solidFill>
                          <a:latin typeface="Calibri" panose="020F0502020204030204" charset="0"/>
                          <a:ea typeface="宋体" panose="02010600030101010101" pitchFamily="2" charset="-122"/>
                        </a:rPr>
                        <a:t>房间编号长度超过系统要求</a:t>
                      </a:r>
                      <a:endParaRPr lang="zh-CN" altLang="en-US" sz="22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763587">
                <a:tc vMerge="1">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tcPr>
                </a:tc>
                <a:tc vMerge="1">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200" dirty="0">
                          <a:solidFill>
                            <a:srgbClr val="000000"/>
                          </a:solidFill>
                          <a:latin typeface="Calibri" panose="020F0502020204030204" charset="0"/>
                          <a:ea typeface="宋体" panose="02010600030101010101" pitchFamily="2" charset="-122"/>
                        </a:rPr>
                        <a:t>房间描述长度超过系统要求</a:t>
                      </a:r>
                      <a:endParaRPr lang="zh-CN" altLang="en-US" sz="22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427038">
                <a:tc vMerge="1">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tcPr>
                </a:tc>
                <a:tc vMerge="1">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200" dirty="0">
                          <a:solidFill>
                            <a:srgbClr val="000000"/>
                          </a:solidFill>
                          <a:latin typeface="Calibri" panose="020F0502020204030204" charset="0"/>
                          <a:ea typeface="宋体" panose="02010600030101010101" pitchFamily="2" charset="-122"/>
                        </a:rPr>
                        <a:t>房间编号为空</a:t>
                      </a:r>
                      <a:endParaRPr lang="zh-CN" altLang="en-US" sz="22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427037">
                <a:tc vMerge="1">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tcPr>
                </a:tc>
                <a:tc vMerge="1">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200" dirty="0">
                          <a:solidFill>
                            <a:srgbClr val="000000"/>
                          </a:solidFill>
                          <a:latin typeface="Calibri" panose="020F0502020204030204" charset="0"/>
                          <a:ea typeface="宋体" panose="02010600030101010101" pitchFamily="2" charset="-122"/>
                        </a:rPr>
                        <a:t>房间类型为空</a:t>
                      </a:r>
                      <a:endParaRPr lang="zh-CN" altLang="en-US" sz="22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427038">
                <a:tc vMerge="1">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B w="12700" cap="flat" cmpd="sng">
                      <a:solidFill>
                        <a:srgbClr val="FFFFFF"/>
                      </a:solidFill>
                      <a:prstDash val="solid"/>
                      <a:headEnd type="none" w="med" len="med"/>
                      <a:tailEnd type="none" w="med" len="med"/>
                    </a:lnB>
                  </a:tcPr>
                </a:tc>
                <a:tc vMerge="1">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B w="12700" cap="flat" cmpd="sng">
                      <a:solidFill>
                        <a:srgbClr val="FFFFFF"/>
                      </a:solidFill>
                      <a:prstDash val="solid"/>
                      <a:headEnd type="none" w="med" len="med"/>
                      <a:tailEnd type="none" w="med" len="med"/>
                    </a:lnB>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200" dirty="0">
                          <a:solidFill>
                            <a:srgbClr val="000000"/>
                          </a:solidFill>
                          <a:latin typeface="Calibri" panose="020F0502020204030204" charset="0"/>
                          <a:ea typeface="宋体" panose="02010600030101010101" pitchFamily="2" charset="-122"/>
                        </a:rPr>
                        <a:t>房间描述为空</a:t>
                      </a:r>
                      <a:endParaRPr lang="zh-CN" altLang="en-US" sz="22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22">
                                            <p:txEl>
                                              <p:charRg st="32" end="51"/>
                                            </p:txEl>
                                          </p:spTgt>
                                        </p:tgtEl>
                                        <p:attrNameLst>
                                          <p:attrName>style.visibility</p:attrName>
                                        </p:attrNameLst>
                                      </p:cBhvr>
                                      <p:to>
                                        <p:strVal val="visible"/>
                                      </p:to>
                                    </p:set>
                                    <p:animEffect transition="in" filter="blinds(horizontal)">
                                      <p:cBhvr>
                                        <p:cTn id="7" dur="500"/>
                                        <p:tgtEl>
                                          <p:spTgt spid="133122">
                                            <p:txEl>
                                              <p:charRg st="32" end="5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3124"/>
                                        </p:tgtEl>
                                        <p:attrNameLst>
                                          <p:attrName>style.visibility</p:attrName>
                                        </p:attrNameLst>
                                      </p:cBhvr>
                                      <p:to>
                                        <p:strVal val="visible"/>
                                      </p:to>
                                    </p:set>
                                    <p:anim calcmode="lin" valueType="num">
                                      <p:cBhvr additive="base">
                                        <p:cTn id="12" dur="500" fill="hold"/>
                                        <p:tgtEl>
                                          <p:spTgt spid="133124"/>
                                        </p:tgtEl>
                                        <p:attrNameLst>
                                          <p:attrName>ppt_x</p:attrName>
                                        </p:attrNameLst>
                                      </p:cBhvr>
                                      <p:tavLst>
                                        <p:tav tm="0">
                                          <p:val>
                                            <p:strVal val="#ppt_x"/>
                                          </p:val>
                                        </p:tav>
                                        <p:tav tm="100000">
                                          <p:val>
                                            <p:strVal val="#ppt_x"/>
                                          </p:val>
                                        </p:tav>
                                      </p:tavLst>
                                    </p:anim>
                                    <p:anim calcmode="lin" valueType="num">
                                      <p:cBhvr additive="base">
                                        <p:cTn id="13" dur="500" fill="hold"/>
                                        <p:tgtEl>
                                          <p:spTgt spid="1331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矩形 134145"/>
          <p:cNvSpPr>
            <a:spLocks noRot="1"/>
          </p:cNvSpPr>
          <p:nvPr/>
        </p:nvSpPr>
        <p:spPr>
          <a:xfrm>
            <a:off x="323850" y="1125538"/>
            <a:ext cx="8424863" cy="5400675"/>
          </a:xfrm>
          <a:prstGeom prst="rect">
            <a:avLst/>
          </a:prstGeom>
          <a:noFill/>
          <a:ln w="9525">
            <a:noFill/>
          </a:ln>
        </p:spPr>
        <p:txBody>
          <a:bodyPr anchor="t"/>
          <a:p>
            <a:pPr marL="609600" indent="-609600">
              <a:lnSpc>
                <a:spcPct val="105000"/>
              </a:lnSpc>
              <a:spcBef>
                <a:spcPct val="5000"/>
              </a:spcBef>
              <a:spcAft>
                <a:spcPct val="5000"/>
              </a:spcAft>
              <a:buClr>
                <a:schemeClr val="hlink"/>
              </a:buClr>
              <a:buSzPct val="70000"/>
              <a:buFont typeface="Wingdings" panose="05000000000000000000" pitchFamily="2" charset="2"/>
              <a:buNone/>
            </a:pPr>
            <a:r>
              <a:rPr lang="zh-CN" altLang="en-US" sz="4000" b="1" dirty="0">
                <a:solidFill>
                  <a:srgbClr val="FF3300"/>
                </a:solidFill>
                <a:latin typeface="Arial" panose="020B0604020202020204" pitchFamily="34" charset="0"/>
                <a:ea typeface="华文行楷" panose="02010800040101010101" pitchFamily="2" charset="-122"/>
              </a:rPr>
              <a:t>4. 综合案例</a:t>
            </a:r>
            <a:r>
              <a:rPr lang="zh-CN" altLang="en-US" sz="4000" b="1" dirty="0">
                <a:solidFill>
                  <a:srgbClr val="FF3300"/>
                </a:solidFill>
                <a:latin typeface="Times New Roman" panose="02020603050405020304" pitchFamily="2" charset="0"/>
                <a:ea typeface="华文行楷" panose="02010800040101010101" pitchFamily="2" charset="-122"/>
              </a:rPr>
              <a:t>—</a:t>
            </a:r>
            <a:r>
              <a:rPr lang="zh-CN" altLang="en-US" sz="4000" b="1" dirty="0">
                <a:solidFill>
                  <a:srgbClr val="FF3300"/>
                </a:solidFill>
                <a:latin typeface="Arial" panose="020B0604020202020204" pitchFamily="34" charset="0"/>
                <a:ea typeface="华文行楷" panose="02010800040101010101" pitchFamily="2" charset="-122"/>
              </a:rPr>
              <a:t>旅馆住宿系统添加房间</a:t>
            </a:r>
            <a:endParaRPr lang="zh-CN" altLang="en-US" sz="4000" b="1" dirty="0">
              <a:solidFill>
                <a:srgbClr val="FF3300"/>
              </a:solidFill>
              <a:latin typeface="Arial" panose="020B0604020202020204" pitchFamily="34" charset="0"/>
              <a:ea typeface="华文行楷" panose="02010800040101010101" pitchFamily="2" charset="-122"/>
            </a:endParaRPr>
          </a:p>
          <a:p>
            <a:pPr marL="609600" indent="-609600">
              <a:lnSpc>
                <a:spcPct val="105000"/>
              </a:lnSpc>
              <a:spcBef>
                <a:spcPct val="5000"/>
              </a:spcBef>
              <a:spcAft>
                <a:spcPct val="5000"/>
              </a:spcAft>
              <a:buClr>
                <a:schemeClr val="hlink"/>
              </a:buClr>
              <a:buSzPct val="70000"/>
              <a:buFont typeface="Wingdings" panose="05000000000000000000" pitchFamily="2" charset="2"/>
              <a:buNone/>
            </a:pPr>
            <a:r>
              <a:rPr lang="zh-CN" altLang="en-US" sz="3400" b="1" dirty="0">
                <a:solidFill>
                  <a:schemeClr val="hlink"/>
                </a:solidFill>
                <a:latin typeface="Arial" panose="020B0604020202020204" pitchFamily="34" charset="0"/>
                <a:ea typeface="华文新魏" panose="02010800040101010101" pitchFamily="2" charset="-122"/>
              </a:rPr>
              <a:t>(2) 细节分析细化用例</a:t>
            </a:r>
            <a:endParaRPr lang="zh-CN" altLang="en-US" sz="3400" b="1" dirty="0">
              <a:solidFill>
                <a:schemeClr val="hlink"/>
              </a:solidFill>
              <a:latin typeface="Arial" panose="020B0604020202020204" pitchFamily="34" charset="0"/>
              <a:ea typeface="华文新魏" panose="02010800040101010101" pitchFamily="2" charset="-122"/>
            </a:endParaRPr>
          </a:p>
          <a:p>
            <a:pPr marL="609600" indent="-609600">
              <a:lnSpc>
                <a:spcPct val="105000"/>
              </a:lnSpc>
              <a:spcBef>
                <a:spcPct val="5000"/>
              </a:spcBef>
              <a:spcAft>
                <a:spcPct val="5000"/>
              </a:spcAft>
              <a:buClr>
                <a:schemeClr val="hlink"/>
              </a:buClr>
              <a:buSzPct val="70000"/>
              <a:buFont typeface="Wingdings" panose="05000000000000000000" pitchFamily="2" charset="2"/>
              <a:buChar char="v"/>
            </a:pPr>
            <a:r>
              <a:rPr lang="zh-CN" altLang="en-US" sz="3200" b="1" dirty="0">
                <a:latin typeface="Arial" panose="020B0604020202020204" pitchFamily="34" charset="0"/>
                <a:ea typeface="楷体_GB2312" pitchFamily="1" charset="-122"/>
              </a:rPr>
              <a:t>依据边界值分析法，补充边界测试点</a:t>
            </a:r>
            <a:endParaRPr lang="zh-CN" altLang="en-US" sz="3200" b="1" dirty="0">
              <a:latin typeface="Arial" panose="020B0604020202020204" pitchFamily="34" charset="0"/>
              <a:ea typeface="楷体_GB2312" pitchFamily="1" charset="-122"/>
            </a:endParaRPr>
          </a:p>
        </p:txBody>
      </p:sp>
      <p:sp>
        <p:nvSpPr>
          <p:cNvPr id="92162" name="标题 134146"/>
          <p:cNvSpPr>
            <a:spLocks noGrp="1" noRot="1"/>
          </p:cNvSpPr>
          <p:nvPr>
            <p:ph type="title"/>
          </p:nvPr>
        </p:nvSpPr>
        <p:spPr>
          <a:xfrm>
            <a:off x="250825" y="188913"/>
            <a:ext cx="8540750" cy="1143000"/>
          </a:xfrm>
        </p:spPr>
        <p:txBody>
          <a:bodyPr anchor="ctr"/>
          <a:p>
            <a:pPr algn="l"/>
            <a:r>
              <a:rPr lang="zh-CN" altLang="en-US" dirty="0"/>
              <a:t>2.7 功能性测试总结</a:t>
            </a:r>
            <a:endParaRPr lang="zh-CN" altLang="en-US" dirty="0"/>
          </a:p>
        </p:txBody>
      </p:sp>
      <p:graphicFrame>
        <p:nvGraphicFramePr>
          <p:cNvPr id="134148" name="表格 134147"/>
          <p:cNvGraphicFramePr/>
          <p:nvPr/>
        </p:nvGraphicFramePr>
        <p:xfrm>
          <a:off x="539750" y="3146425"/>
          <a:ext cx="8280400" cy="3475038"/>
        </p:xfrm>
        <a:graphic>
          <a:graphicData uri="http://schemas.openxmlformats.org/drawingml/2006/table">
            <a:tbl>
              <a:tblPr/>
              <a:tblGrid>
                <a:gridCol w="1816100"/>
                <a:gridCol w="3035300"/>
                <a:gridCol w="3429000"/>
              </a:tblGrid>
              <a:tr h="4572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200" dirty="0">
                          <a:solidFill>
                            <a:srgbClr val="FFFFFF"/>
                          </a:solidFill>
                          <a:latin typeface="Calibri" panose="020F0502020204030204" charset="0"/>
                          <a:ea typeface="宋体" panose="02010600030101010101" pitchFamily="2" charset="-122"/>
                        </a:rPr>
                        <a:t>输入</a:t>
                      </a:r>
                      <a:endParaRPr lang="zh-CN" altLang="en-US" sz="2200" dirty="0">
                        <a:solidFill>
                          <a:srgbClr val="FFFFFF"/>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200" dirty="0">
                          <a:solidFill>
                            <a:srgbClr val="FFFFFF"/>
                          </a:solidFill>
                          <a:latin typeface="Calibri" panose="020F0502020204030204" charset="0"/>
                          <a:ea typeface="宋体" panose="02010600030101010101" pitchFamily="2" charset="-122"/>
                        </a:rPr>
                        <a:t>有效等价类</a:t>
                      </a:r>
                      <a:endParaRPr lang="zh-CN" altLang="en-US" sz="2200" dirty="0">
                        <a:solidFill>
                          <a:srgbClr val="FFFFFF"/>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2200" dirty="0">
                          <a:solidFill>
                            <a:srgbClr val="FFFFFF"/>
                          </a:solidFill>
                          <a:latin typeface="Calibri" panose="020F0502020204030204" charset="0"/>
                          <a:ea typeface="宋体" panose="02010600030101010101" pitchFamily="2" charset="-122"/>
                        </a:rPr>
                        <a:t>无效等价类</a:t>
                      </a:r>
                      <a:endParaRPr lang="zh-CN" altLang="en-US" sz="2200" dirty="0">
                        <a:solidFill>
                          <a:srgbClr val="FFFFFF"/>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r>
              <a:tr h="822325">
                <a:tc rowSpan="5">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200" dirty="0">
                          <a:solidFill>
                            <a:srgbClr val="000000"/>
                          </a:solidFill>
                          <a:latin typeface="Calibri" panose="020F0502020204030204" charset="0"/>
                          <a:ea typeface="宋体" panose="02010600030101010101" pitchFamily="2" charset="-122"/>
                        </a:rPr>
                        <a:t>房间信息</a:t>
                      </a:r>
                      <a:endParaRPr lang="zh-CN" altLang="en-US" sz="22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rowSpan="5">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200" dirty="0">
                          <a:solidFill>
                            <a:srgbClr val="000000"/>
                          </a:solidFill>
                          <a:latin typeface="Calibri" panose="020F0502020204030204" charset="0"/>
                          <a:ea typeface="宋体" panose="02010600030101010101" pitchFamily="2" charset="-122"/>
                        </a:rPr>
                        <a:t>房间编号、房间类型、房间描述是合法字符、而且长度不超过系统要求，必填</a:t>
                      </a:r>
                      <a:endParaRPr lang="zh-CN" altLang="en-US" sz="2200" dirty="0">
                        <a:solidFill>
                          <a:srgbClr val="000000"/>
                        </a:solidFill>
                        <a:latin typeface="Calibri" panose="020F0502020204030204" charset="0"/>
                        <a:ea typeface="宋体" panose="02010600030101010101" pitchFamily="2" charset="-122"/>
                      </a:endParaRPr>
                    </a:p>
                    <a:p>
                      <a:pPr marL="0" lvl="0" indent="0">
                        <a:buNone/>
                      </a:pPr>
                      <a:r>
                        <a:rPr lang="zh-CN" altLang="en-US" sz="2200" dirty="0">
                          <a:solidFill>
                            <a:schemeClr val="hlink"/>
                          </a:solidFill>
                          <a:latin typeface="Calibri" panose="020F0502020204030204" charset="0"/>
                          <a:ea typeface="宋体" panose="02010600030101010101" pitchFamily="2" charset="-122"/>
                        </a:rPr>
                        <a:t>房间编号、房间类型、房间描述长度达到系统要求上限</a:t>
                      </a:r>
                      <a:endParaRPr lang="zh-CN" altLang="en-US" sz="2200" dirty="0">
                        <a:solidFill>
                          <a:schemeClr val="hlink"/>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200" dirty="0">
                          <a:solidFill>
                            <a:srgbClr val="000000"/>
                          </a:solidFill>
                          <a:latin typeface="Calibri" panose="020F0502020204030204" charset="0"/>
                          <a:ea typeface="宋体" panose="02010600030101010101" pitchFamily="2" charset="-122"/>
                        </a:rPr>
                        <a:t>房间编号长度超过系统要求</a:t>
                      </a:r>
                      <a:endParaRPr lang="zh-CN" altLang="en-US" sz="22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823913">
                <a:tc vMerge="1">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tcPr>
                </a:tc>
                <a:tc vMerge="1">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200" dirty="0">
                          <a:solidFill>
                            <a:srgbClr val="000000"/>
                          </a:solidFill>
                          <a:latin typeface="Calibri" panose="020F0502020204030204" charset="0"/>
                          <a:ea typeface="宋体" panose="02010600030101010101" pitchFamily="2" charset="-122"/>
                        </a:rPr>
                        <a:t>房间描述长度超过系统要求</a:t>
                      </a:r>
                      <a:endParaRPr lang="zh-CN" altLang="en-US" sz="22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457200">
                <a:tc vMerge="1">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tcPr>
                </a:tc>
                <a:tc vMerge="1">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200" dirty="0">
                          <a:solidFill>
                            <a:srgbClr val="000000"/>
                          </a:solidFill>
                          <a:latin typeface="Calibri" panose="020F0502020204030204" charset="0"/>
                          <a:ea typeface="宋体" panose="02010600030101010101" pitchFamily="2" charset="-122"/>
                        </a:rPr>
                        <a:t>房间编号为空</a:t>
                      </a:r>
                      <a:endParaRPr lang="zh-CN" altLang="en-US" sz="22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457200">
                <a:tc vMerge="1">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tcPr>
                </a:tc>
                <a:tc vMerge="1">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200" dirty="0">
                          <a:solidFill>
                            <a:srgbClr val="000000"/>
                          </a:solidFill>
                          <a:latin typeface="Calibri" panose="020F0502020204030204" charset="0"/>
                          <a:ea typeface="宋体" panose="02010600030101010101" pitchFamily="2" charset="-122"/>
                        </a:rPr>
                        <a:t>房间类型为空</a:t>
                      </a:r>
                      <a:endParaRPr lang="zh-CN" altLang="en-US" sz="22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457200">
                <a:tc vMerge="1">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B w="12700" cap="flat" cmpd="sng">
                      <a:solidFill>
                        <a:srgbClr val="FFFFFF"/>
                      </a:solidFill>
                      <a:prstDash val="solid"/>
                      <a:headEnd type="none" w="med" len="med"/>
                      <a:tailEnd type="none" w="med" len="med"/>
                    </a:lnB>
                  </a:tcPr>
                </a:tc>
                <a:tc vMerge="1">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B w="12700" cap="flat" cmpd="sng">
                      <a:solidFill>
                        <a:srgbClr val="FFFFFF"/>
                      </a:solidFill>
                      <a:prstDash val="solid"/>
                      <a:headEnd type="none" w="med" len="med"/>
                      <a:tailEnd type="none" w="med" len="med"/>
                    </a:lnB>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2200" dirty="0">
                          <a:solidFill>
                            <a:srgbClr val="000000"/>
                          </a:solidFill>
                          <a:latin typeface="Calibri" panose="020F0502020204030204" charset="0"/>
                          <a:ea typeface="宋体" panose="02010600030101010101" pitchFamily="2" charset="-122"/>
                        </a:rPr>
                        <a:t>房间描述为空</a:t>
                      </a:r>
                      <a:endParaRPr lang="zh-CN" altLang="en-US" sz="22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4146">
                                            <p:txEl>
                                              <p:charRg st="32" end="49"/>
                                            </p:txEl>
                                          </p:spTgt>
                                        </p:tgtEl>
                                        <p:attrNameLst>
                                          <p:attrName>style.visibility</p:attrName>
                                        </p:attrNameLst>
                                      </p:cBhvr>
                                      <p:to>
                                        <p:strVal val="visible"/>
                                      </p:to>
                                    </p:set>
                                    <p:animEffect transition="in" filter="blinds(horizontal)">
                                      <p:cBhvr>
                                        <p:cTn id="7" dur="500"/>
                                        <p:tgtEl>
                                          <p:spTgt spid="134146">
                                            <p:txEl>
                                              <p:charRg st="32" end="4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4148"/>
                                        </p:tgtEl>
                                        <p:attrNameLst>
                                          <p:attrName>style.visibility</p:attrName>
                                        </p:attrNameLst>
                                      </p:cBhvr>
                                      <p:to>
                                        <p:strVal val="visible"/>
                                      </p:to>
                                    </p:set>
                                    <p:anim calcmode="lin" valueType="num">
                                      <p:cBhvr additive="base">
                                        <p:cTn id="12" dur="500" fill="hold"/>
                                        <p:tgtEl>
                                          <p:spTgt spid="134148"/>
                                        </p:tgtEl>
                                        <p:attrNameLst>
                                          <p:attrName>ppt_x</p:attrName>
                                        </p:attrNameLst>
                                      </p:cBhvr>
                                      <p:tavLst>
                                        <p:tav tm="0">
                                          <p:val>
                                            <p:strVal val="#ppt_x"/>
                                          </p:val>
                                        </p:tav>
                                        <p:tav tm="100000">
                                          <p:val>
                                            <p:strVal val="#ppt_x"/>
                                          </p:val>
                                        </p:tav>
                                      </p:tavLst>
                                    </p:anim>
                                    <p:anim calcmode="lin" valueType="num">
                                      <p:cBhvr additive="base">
                                        <p:cTn id="13" dur="500" fill="hold"/>
                                        <p:tgtEl>
                                          <p:spTgt spid="1341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矩形 135169"/>
          <p:cNvSpPr>
            <a:spLocks noRot="1"/>
          </p:cNvSpPr>
          <p:nvPr/>
        </p:nvSpPr>
        <p:spPr>
          <a:xfrm>
            <a:off x="323850" y="1125538"/>
            <a:ext cx="8424863" cy="5400675"/>
          </a:xfrm>
          <a:prstGeom prst="rect">
            <a:avLst/>
          </a:prstGeom>
          <a:noFill/>
          <a:ln w="9525">
            <a:noFill/>
          </a:ln>
        </p:spPr>
        <p:txBody>
          <a:bodyPr anchor="t"/>
          <a:p>
            <a:pPr marL="609600" indent="-609600">
              <a:lnSpc>
                <a:spcPct val="105000"/>
              </a:lnSpc>
              <a:spcBef>
                <a:spcPct val="5000"/>
              </a:spcBef>
              <a:spcAft>
                <a:spcPct val="5000"/>
              </a:spcAft>
              <a:buClr>
                <a:schemeClr val="hlink"/>
              </a:buClr>
              <a:buSzPct val="70000"/>
              <a:buFont typeface="Wingdings" panose="05000000000000000000" pitchFamily="2" charset="2"/>
              <a:buNone/>
            </a:pPr>
            <a:r>
              <a:rPr lang="zh-CN" altLang="en-US" sz="4000" b="1" dirty="0">
                <a:solidFill>
                  <a:srgbClr val="FF3300"/>
                </a:solidFill>
                <a:latin typeface="Arial" panose="020B0604020202020204" pitchFamily="34" charset="0"/>
                <a:ea typeface="华文行楷" panose="02010800040101010101" pitchFamily="2" charset="-122"/>
              </a:rPr>
              <a:t>4. 综合案例</a:t>
            </a:r>
            <a:r>
              <a:rPr lang="zh-CN" altLang="en-US" sz="4000" b="1" dirty="0">
                <a:solidFill>
                  <a:srgbClr val="FF3300"/>
                </a:solidFill>
                <a:latin typeface="Times New Roman" panose="02020603050405020304" pitchFamily="2" charset="0"/>
                <a:ea typeface="华文行楷" panose="02010800040101010101" pitchFamily="2" charset="-122"/>
              </a:rPr>
              <a:t>—</a:t>
            </a:r>
            <a:r>
              <a:rPr lang="zh-CN" altLang="en-US" sz="4000" b="1" dirty="0">
                <a:solidFill>
                  <a:srgbClr val="FF3300"/>
                </a:solidFill>
                <a:latin typeface="Arial" panose="020B0604020202020204" pitchFamily="34" charset="0"/>
                <a:ea typeface="华文行楷" panose="02010800040101010101" pitchFamily="2" charset="-122"/>
              </a:rPr>
              <a:t>旅馆住宿系统添加房间</a:t>
            </a:r>
            <a:endParaRPr lang="zh-CN" altLang="en-US" sz="4000" b="1" dirty="0">
              <a:solidFill>
                <a:srgbClr val="FF3300"/>
              </a:solidFill>
              <a:latin typeface="Arial" panose="020B0604020202020204" pitchFamily="34" charset="0"/>
              <a:ea typeface="华文行楷" panose="02010800040101010101" pitchFamily="2" charset="-122"/>
            </a:endParaRPr>
          </a:p>
          <a:p>
            <a:pPr marL="609600" indent="-609600">
              <a:lnSpc>
                <a:spcPct val="105000"/>
              </a:lnSpc>
              <a:spcBef>
                <a:spcPct val="5000"/>
              </a:spcBef>
              <a:spcAft>
                <a:spcPct val="5000"/>
              </a:spcAft>
              <a:buClr>
                <a:schemeClr val="hlink"/>
              </a:buClr>
              <a:buSzPct val="70000"/>
              <a:buFont typeface="Wingdings" panose="05000000000000000000" pitchFamily="2" charset="2"/>
              <a:buNone/>
            </a:pPr>
            <a:r>
              <a:rPr lang="zh-CN" altLang="en-US" sz="3400" b="1" dirty="0">
                <a:solidFill>
                  <a:schemeClr val="hlink"/>
                </a:solidFill>
                <a:latin typeface="Arial" panose="020B0604020202020204" pitchFamily="34" charset="0"/>
                <a:ea typeface="华文新魏" panose="02010800040101010101" pitchFamily="2" charset="-122"/>
              </a:rPr>
              <a:t>(2) 细节分析细化用例</a:t>
            </a:r>
            <a:endParaRPr lang="zh-CN" altLang="en-US" sz="3400" b="1" dirty="0">
              <a:solidFill>
                <a:schemeClr val="hlink"/>
              </a:solidFill>
              <a:latin typeface="Arial" panose="020B0604020202020204" pitchFamily="34" charset="0"/>
              <a:ea typeface="华文新魏" panose="02010800040101010101" pitchFamily="2" charset="-122"/>
            </a:endParaRPr>
          </a:p>
        </p:txBody>
      </p:sp>
      <p:sp>
        <p:nvSpPr>
          <p:cNvPr id="93186" name="标题 135170"/>
          <p:cNvSpPr>
            <a:spLocks noGrp="1" noRot="1"/>
          </p:cNvSpPr>
          <p:nvPr>
            <p:ph type="title"/>
          </p:nvPr>
        </p:nvSpPr>
        <p:spPr>
          <a:xfrm>
            <a:off x="250825" y="188913"/>
            <a:ext cx="8540750" cy="1143000"/>
          </a:xfrm>
        </p:spPr>
        <p:txBody>
          <a:bodyPr anchor="ctr"/>
          <a:p>
            <a:pPr algn="l"/>
            <a:r>
              <a:rPr lang="zh-CN" altLang="en-US" dirty="0"/>
              <a:t>2.7 功能性测试总结</a:t>
            </a:r>
            <a:endParaRPr lang="zh-CN" altLang="en-US" dirty="0"/>
          </a:p>
        </p:txBody>
      </p:sp>
      <p:graphicFrame>
        <p:nvGraphicFramePr>
          <p:cNvPr id="135172" name="表格 135171"/>
          <p:cNvGraphicFramePr/>
          <p:nvPr/>
        </p:nvGraphicFramePr>
        <p:xfrm>
          <a:off x="252413" y="2525713"/>
          <a:ext cx="8713788" cy="4276725"/>
        </p:xfrm>
        <a:graphic>
          <a:graphicData uri="http://schemas.openxmlformats.org/drawingml/2006/table">
            <a:tbl>
              <a:tblPr/>
              <a:tblGrid>
                <a:gridCol w="654050"/>
                <a:gridCol w="952500"/>
                <a:gridCol w="3787775"/>
                <a:gridCol w="3319463"/>
              </a:tblGrid>
              <a:tr h="3810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FFFF"/>
                          </a:solidFill>
                          <a:latin typeface="Calibri" panose="020F0502020204030204" charset="0"/>
                          <a:ea typeface="宋体" panose="02010600030101010101" pitchFamily="2" charset="-122"/>
                        </a:rPr>
                        <a:t>用例</a:t>
                      </a:r>
                      <a:endParaRPr lang="zh-CN" altLang="en-US" sz="1800" dirty="0">
                        <a:solidFill>
                          <a:srgbClr val="FFFFFF"/>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FFFF"/>
                          </a:solidFill>
                          <a:latin typeface="Calibri" panose="020F0502020204030204" charset="0"/>
                          <a:ea typeface="宋体" panose="02010600030101010101" pitchFamily="2" charset="-122"/>
                        </a:rPr>
                        <a:t>场景</a:t>
                      </a:r>
                      <a:endParaRPr lang="zh-CN" altLang="en-US" sz="1800" dirty="0">
                        <a:solidFill>
                          <a:srgbClr val="FFFFFF"/>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FFFF"/>
                          </a:solidFill>
                          <a:latin typeface="Calibri" panose="020F0502020204030204" charset="0"/>
                          <a:ea typeface="宋体" panose="02010600030101010101" pitchFamily="2" charset="-122"/>
                        </a:rPr>
                        <a:t>场景描述</a:t>
                      </a:r>
                      <a:endParaRPr lang="zh-CN" altLang="en-US" sz="1800" dirty="0">
                        <a:solidFill>
                          <a:srgbClr val="FFFFFF"/>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FFFF"/>
                          </a:solidFill>
                          <a:latin typeface="Calibri" panose="020F0502020204030204" charset="0"/>
                          <a:ea typeface="宋体" panose="02010600030101010101" pitchFamily="2" charset="-122"/>
                        </a:rPr>
                        <a:t>预期结果</a:t>
                      </a:r>
                      <a:endParaRPr lang="zh-CN" altLang="en-US" sz="1800" dirty="0">
                        <a:solidFill>
                          <a:srgbClr val="FFFFFF"/>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r>
              <a:tr h="1901825">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1</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场景1</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latin typeface="Calibri" panose="020F0502020204030204" charset="0"/>
                          <a:ea typeface="宋体" panose="02010600030101010101" pitchFamily="2" charset="-122"/>
                        </a:rPr>
                        <a:t>输入有效房间信息，并成功保存。</a:t>
                      </a:r>
                      <a:endParaRPr lang="zh-CN" altLang="en-US" sz="1800" dirty="0">
                        <a:solidFill>
                          <a:srgbClr val="000000"/>
                        </a:solidFill>
                        <a:latin typeface="Calibri" panose="020F0502020204030204" charset="0"/>
                        <a:ea typeface="宋体" panose="02010600030101010101" pitchFamily="2" charset="-122"/>
                      </a:endParaRPr>
                    </a:p>
                    <a:p>
                      <a:pPr marL="0" lvl="0" indent="0">
                        <a:buNone/>
                      </a:pPr>
                      <a:r>
                        <a:rPr lang="zh-CN" altLang="en-US" sz="1800" dirty="0">
                          <a:solidFill>
                            <a:srgbClr val="000000"/>
                          </a:solidFill>
                          <a:latin typeface="Calibri" panose="020F0502020204030204" charset="0"/>
                          <a:ea typeface="宋体" panose="02010600030101010101" pitchFamily="2" charset="-122"/>
                        </a:rPr>
                        <a:t>有效的房间信息分为两类：</a:t>
                      </a:r>
                      <a:endParaRPr lang="zh-CN" altLang="en-US" sz="1800" dirty="0">
                        <a:solidFill>
                          <a:srgbClr val="000000"/>
                        </a:solidFill>
                        <a:latin typeface="Calibri" panose="020F0502020204030204" charset="0"/>
                        <a:ea typeface="宋体" panose="02010600030101010101" pitchFamily="2" charset="-122"/>
                      </a:endParaRPr>
                    </a:p>
                    <a:p>
                      <a:pPr marL="0" lvl="0" indent="0">
                        <a:buNone/>
                      </a:pPr>
                      <a:r>
                        <a:rPr lang="zh-CN" altLang="en-US" sz="1800" dirty="0">
                          <a:solidFill>
                            <a:srgbClr val="000000"/>
                          </a:solidFill>
                          <a:latin typeface="Calibri" panose="020F0502020204030204" charset="0"/>
                          <a:ea typeface="宋体" panose="02010600030101010101" pitchFamily="2" charset="-122"/>
                        </a:rPr>
                        <a:t>① 房间编号、房间描述是合法字符，且长度不超过系统要求，必填；</a:t>
                      </a:r>
                      <a:endParaRPr lang="zh-CN" altLang="en-US" sz="1800" dirty="0">
                        <a:solidFill>
                          <a:srgbClr val="000000"/>
                        </a:solidFill>
                        <a:latin typeface="Calibri" panose="020F0502020204030204" charset="0"/>
                        <a:ea typeface="宋体" panose="02010600030101010101" pitchFamily="2" charset="-122"/>
                      </a:endParaRPr>
                    </a:p>
                    <a:p>
                      <a:pPr marL="0" lvl="0" indent="0">
                        <a:buNone/>
                      </a:pPr>
                      <a:r>
                        <a:rPr lang="zh-CN" altLang="en-US" sz="1800" dirty="0">
                          <a:solidFill>
                            <a:srgbClr val="000000"/>
                          </a:solidFill>
                          <a:latin typeface="Calibri" panose="020F0502020204030204" charset="0"/>
                          <a:ea typeface="宋体" panose="02010600030101010101" pitchFamily="2" charset="-122"/>
                        </a:rPr>
                        <a:t>②房间编号、房间描述是合法字符，且长度达到系统要求上限，必填</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latin typeface="Calibri" panose="020F0502020204030204" charset="0"/>
                          <a:ea typeface="宋体" panose="02010600030101010101" pitchFamily="2" charset="-122"/>
                        </a:rPr>
                        <a:t>房间信息被保存到数据库，并显示出新添加的房间</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639763">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2</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场景2</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latin typeface="Calibri" panose="020F0502020204030204" charset="0"/>
                          <a:ea typeface="宋体" panose="02010600030101010101" pitchFamily="2" charset="-122"/>
                        </a:rPr>
                        <a:t>输入房间信息后选择“取消”按钮</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latin typeface="Calibri" panose="020F0502020204030204" charset="0"/>
                          <a:ea typeface="宋体" panose="02010600030101010101" pitchFamily="2" charset="-122"/>
                        </a:rPr>
                        <a:t>房间信息不被保存，返回房间信息列表对话框</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135255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3</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场景3</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latin typeface="Calibri" panose="020F0502020204030204" charset="0"/>
                          <a:ea typeface="宋体" panose="02010600030101010101" pitchFamily="2" charset="-122"/>
                        </a:rPr>
                        <a:t>输入房间信息不完整，分为3类：</a:t>
                      </a:r>
                      <a:endParaRPr lang="zh-CN" altLang="en-US" sz="1800" dirty="0">
                        <a:solidFill>
                          <a:srgbClr val="000000"/>
                        </a:solidFill>
                        <a:latin typeface="Calibri" panose="020F0502020204030204" charset="0"/>
                        <a:ea typeface="宋体" panose="02010600030101010101" pitchFamily="2" charset="-122"/>
                      </a:endParaRPr>
                    </a:p>
                    <a:p>
                      <a:pPr marL="0" lvl="0" indent="0">
                        <a:buNone/>
                      </a:pPr>
                      <a:r>
                        <a:rPr lang="zh-CN" altLang="en-US" sz="1800" dirty="0">
                          <a:solidFill>
                            <a:srgbClr val="000000"/>
                          </a:solidFill>
                          <a:latin typeface="Calibri" panose="020F0502020204030204" charset="0"/>
                          <a:ea typeface="宋体" panose="02010600030101010101" pitchFamily="2" charset="-122"/>
                        </a:rPr>
                        <a:t>① 房间编号为空</a:t>
                      </a:r>
                      <a:endParaRPr lang="zh-CN" altLang="en-US" sz="1800" dirty="0">
                        <a:solidFill>
                          <a:srgbClr val="000000"/>
                        </a:solidFill>
                        <a:latin typeface="Calibri" panose="020F0502020204030204" charset="0"/>
                        <a:ea typeface="宋体" panose="02010600030101010101" pitchFamily="2" charset="-122"/>
                      </a:endParaRPr>
                    </a:p>
                    <a:p>
                      <a:pPr marL="0" lvl="0" indent="0">
                        <a:buNone/>
                      </a:pPr>
                      <a:r>
                        <a:rPr lang="zh-CN" altLang="en-US" sz="1800" dirty="0">
                          <a:solidFill>
                            <a:srgbClr val="000000"/>
                          </a:solidFill>
                          <a:latin typeface="Calibri" panose="020F0502020204030204" charset="0"/>
                          <a:ea typeface="宋体" panose="02010600030101010101" pitchFamily="2" charset="-122"/>
                        </a:rPr>
                        <a:t>② 房间类型为空</a:t>
                      </a:r>
                      <a:endParaRPr lang="zh-CN" altLang="en-US" sz="1800" dirty="0">
                        <a:solidFill>
                          <a:srgbClr val="000000"/>
                        </a:solidFill>
                        <a:latin typeface="Calibri" panose="020F0502020204030204" charset="0"/>
                        <a:ea typeface="宋体" panose="02010600030101010101" pitchFamily="2" charset="-122"/>
                      </a:endParaRPr>
                    </a:p>
                    <a:p>
                      <a:pPr marL="0" lvl="0" indent="0">
                        <a:buNone/>
                      </a:pPr>
                      <a:r>
                        <a:rPr lang="zh-CN" altLang="en-US" sz="1800" dirty="0">
                          <a:solidFill>
                            <a:srgbClr val="000000"/>
                          </a:solidFill>
                          <a:latin typeface="Calibri" panose="020F0502020204030204" charset="0"/>
                          <a:ea typeface="宋体" panose="02010600030101010101" pitchFamily="2" charset="-122"/>
                        </a:rPr>
                        <a:t>③ 房间描述为空</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latin typeface="Calibri" panose="020F0502020204030204" charset="0"/>
                          <a:ea typeface="宋体" panose="02010600030101010101" pitchFamily="2" charset="-122"/>
                        </a:rPr>
                        <a:t>房间信息不被保存，提示填写信息不完整</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5172"/>
                                        </p:tgtEl>
                                        <p:attrNameLst>
                                          <p:attrName>style.visibility</p:attrName>
                                        </p:attrNameLst>
                                      </p:cBhvr>
                                      <p:to>
                                        <p:strVal val="visible"/>
                                      </p:to>
                                    </p:set>
                                    <p:anim calcmode="lin" valueType="num">
                                      <p:cBhvr additive="base">
                                        <p:cTn id="7" dur="500" fill="hold"/>
                                        <p:tgtEl>
                                          <p:spTgt spid="135172"/>
                                        </p:tgtEl>
                                        <p:attrNameLst>
                                          <p:attrName>ppt_x</p:attrName>
                                        </p:attrNameLst>
                                      </p:cBhvr>
                                      <p:tavLst>
                                        <p:tav tm="0">
                                          <p:val>
                                            <p:strVal val="#ppt_x"/>
                                          </p:val>
                                        </p:tav>
                                        <p:tav tm="100000">
                                          <p:val>
                                            <p:strVal val="#ppt_x"/>
                                          </p:val>
                                        </p:tav>
                                      </p:tavLst>
                                    </p:anim>
                                    <p:anim calcmode="lin" valueType="num">
                                      <p:cBhvr additive="base">
                                        <p:cTn id="8" dur="500" fill="hold"/>
                                        <p:tgtEl>
                                          <p:spTgt spid="1351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矩形 136193"/>
          <p:cNvSpPr>
            <a:spLocks noRot="1"/>
          </p:cNvSpPr>
          <p:nvPr/>
        </p:nvSpPr>
        <p:spPr>
          <a:xfrm>
            <a:off x="323850" y="1125538"/>
            <a:ext cx="8424863" cy="5400675"/>
          </a:xfrm>
          <a:prstGeom prst="rect">
            <a:avLst/>
          </a:prstGeom>
          <a:noFill/>
          <a:ln w="9525">
            <a:noFill/>
          </a:ln>
        </p:spPr>
        <p:txBody>
          <a:bodyPr anchor="t"/>
          <a:p>
            <a:pPr marL="609600" indent="-609600">
              <a:lnSpc>
                <a:spcPct val="105000"/>
              </a:lnSpc>
              <a:spcBef>
                <a:spcPct val="5000"/>
              </a:spcBef>
              <a:spcAft>
                <a:spcPct val="5000"/>
              </a:spcAft>
              <a:buClr>
                <a:schemeClr val="hlink"/>
              </a:buClr>
              <a:buSzPct val="70000"/>
              <a:buFont typeface="Wingdings" panose="05000000000000000000" pitchFamily="2" charset="2"/>
              <a:buNone/>
            </a:pPr>
            <a:r>
              <a:rPr lang="zh-CN" altLang="en-US" sz="4000" b="1" dirty="0">
                <a:solidFill>
                  <a:srgbClr val="FF3300"/>
                </a:solidFill>
                <a:latin typeface="Arial" panose="020B0604020202020204" pitchFamily="34" charset="0"/>
                <a:ea typeface="华文行楷" panose="02010800040101010101" pitchFamily="2" charset="-122"/>
              </a:rPr>
              <a:t>4. 综合案例</a:t>
            </a:r>
            <a:r>
              <a:rPr lang="zh-CN" altLang="en-US" sz="4000" b="1" dirty="0">
                <a:solidFill>
                  <a:srgbClr val="FF3300"/>
                </a:solidFill>
                <a:latin typeface="Times New Roman" panose="02020603050405020304" pitchFamily="2" charset="0"/>
                <a:ea typeface="华文行楷" panose="02010800040101010101" pitchFamily="2" charset="-122"/>
              </a:rPr>
              <a:t>—</a:t>
            </a:r>
            <a:r>
              <a:rPr lang="zh-CN" altLang="en-US" sz="4000" b="1" dirty="0">
                <a:solidFill>
                  <a:srgbClr val="FF3300"/>
                </a:solidFill>
                <a:latin typeface="Arial" panose="020B0604020202020204" pitchFamily="34" charset="0"/>
                <a:ea typeface="华文行楷" panose="02010800040101010101" pitchFamily="2" charset="-122"/>
              </a:rPr>
              <a:t>旅馆住宿系统添加房间</a:t>
            </a:r>
            <a:endParaRPr lang="zh-CN" altLang="en-US" sz="4000" b="1" dirty="0">
              <a:solidFill>
                <a:srgbClr val="FF3300"/>
              </a:solidFill>
              <a:latin typeface="Arial" panose="020B0604020202020204" pitchFamily="34" charset="0"/>
              <a:ea typeface="华文行楷" panose="02010800040101010101" pitchFamily="2" charset="-122"/>
            </a:endParaRPr>
          </a:p>
          <a:p>
            <a:pPr marL="609600" indent="-609600">
              <a:lnSpc>
                <a:spcPct val="105000"/>
              </a:lnSpc>
              <a:spcBef>
                <a:spcPct val="5000"/>
              </a:spcBef>
              <a:spcAft>
                <a:spcPct val="5000"/>
              </a:spcAft>
              <a:buClr>
                <a:schemeClr val="hlink"/>
              </a:buClr>
              <a:buSzPct val="70000"/>
              <a:buFont typeface="Wingdings" panose="05000000000000000000" pitchFamily="2" charset="2"/>
              <a:buNone/>
            </a:pPr>
            <a:r>
              <a:rPr lang="zh-CN" altLang="en-US" sz="3400" b="1" dirty="0">
                <a:solidFill>
                  <a:schemeClr val="hlink"/>
                </a:solidFill>
                <a:latin typeface="Arial" panose="020B0604020202020204" pitchFamily="34" charset="0"/>
                <a:ea typeface="华文新魏" panose="02010800040101010101" pitchFamily="2" charset="-122"/>
              </a:rPr>
              <a:t>(2) 细节分析细化用例</a:t>
            </a:r>
            <a:endParaRPr lang="zh-CN" altLang="en-US" sz="3400" b="1" dirty="0">
              <a:solidFill>
                <a:schemeClr val="hlink"/>
              </a:solidFill>
              <a:latin typeface="Arial" panose="020B0604020202020204" pitchFamily="34" charset="0"/>
              <a:ea typeface="华文新魏" panose="02010800040101010101" pitchFamily="2" charset="-122"/>
            </a:endParaRPr>
          </a:p>
        </p:txBody>
      </p:sp>
      <p:sp>
        <p:nvSpPr>
          <p:cNvPr id="94210" name="标题 136194"/>
          <p:cNvSpPr>
            <a:spLocks noGrp="1" noRot="1"/>
          </p:cNvSpPr>
          <p:nvPr>
            <p:ph type="title"/>
          </p:nvPr>
        </p:nvSpPr>
        <p:spPr>
          <a:xfrm>
            <a:off x="250825" y="188913"/>
            <a:ext cx="8540750" cy="1143000"/>
          </a:xfrm>
        </p:spPr>
        <p:txBody>
          <a:bodyPr anchor="ctr"/>
          <a:p>
            <a:pPr algn="l"/>
            <a:r>
              <a:rPr lang="zh-CN" altLang="en-US" dirty="0"/>
              <a:t>2.7 功能性测试总结</a:t>
            </a:r>
            <a:endParaRPr lang="zh-CN" altLang="en-US" dirty="0"/>
          </a:p>
        </p:txBody>
      </p:sp>
      <p:graphicFrame>
        <p:nvGraphicFramePr>
          <p:cNvPr id="136196" name="表格 136195"/>
          <p:cNvGraphicFramePr/>
          <p:nvPr/>
        </p:nvGraphicFramePr>
        <p:xfrm>
          <a:off x="252413" y="2525713"/>
          <a:ext cx="8713788" cy="2686050"/>
        </p:xfrm>
        <a:graphic>
          <a:graphicData uri="http://schemas.openxmlformats.org/drawingml/2006/table">
            <a:tbl>
              <a:tblPr/>
              <a:tblGrid>
                <a:gridCol w="654050"/>
                <a:gridCol w="952500"/>
                <a:gridCol w="3775075"/>
                <a:gridCol w="3332163"/>
              </a:tblGrid>
              <a:tr h="3810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FFFF"/>
                          </a:solidFill>
                          <a:latin typeface="Calibri" panose="020F0502020204030204" charset="0"/>
                          <a:ea typeface="宋体" panose="02010600030101010101" pitchFamily="2" charset="-122"/>
                        </a:rPr>
                        <a:t>用例</a:t>
                      </a:r>
                      <a:endParaRPr lang="zh-CN" altLang="en-US" sz="1800" dirty="0">
                        <a:solidFill>
                          <a:srgbClr val="FFFFFF"/>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FFFF"/>
                          </a:solidFill>
                          <a:latin typeface="Calibri" panose="020F0502020204030204" charset="0"/>
                          <a:ea typeface="宋体" panose="02010600030101010101" pitchFamily="2" charset="-122"/>
                        </a:rPr>
                        <a:t>场景</a:t>
                      </a:r>
                      <a:endParaRPr lang="zh-CN" altLang="en-US" sz="1800" dirty="0">
                        <a:solidFill>
                          <a:srgbClr val="FFFFFF"/>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FFFF"/>
                          </a:solidFill>
                          <a:latin typeface="Calibri" panose="020F0502020204030204" charset="0"/>
                          <a:ea typeface="宋体" panose="02010600030101010101" pitchFamily="2" charset="-122"/>
                        </a:rPr>
                        <a:t>场景描述</a:t>
                      </a:r>
                      <a:endParaRPr lang="zh-CN" altLang="en-US" sz="1800" dirty="0">
                        <a:solidFill>
                          <a:srgbClr val="FFFFFF"/>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FFFFFF"/>
                          </a:solidFill>
                          <a:latin typeface="Calibri" panose="020F0502020204030204" charset="0"/>
                          <a:ea typeface="宋体" panose="02010600030101010101" pitchFamily="2" charset="-122"/>
                        </a:rPr>
                        <a:t>预期结果</a:t>
                      </a:r>
                      <a:endParaRPr lang="zh-CN" altLang="en-US" sz="1800" dirty="0">
                        <a:solidFill>
                          <a:srgbClr val="FFFFFF"/>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r>
              <a:tr h="1023938">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4</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场景4</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latin typeface="Calibri" panose="020F0502020204030204" charset="0"/>
                          <a:ea typeface="宋体" panose="02010600030101010101" pitchFamily="2" charset="-122"/>
                        </a:rPr>
                        <a:t>输入房间信息超长，分为两类：</a:t>
                      </a:r>
                      <a:endParaRPr lang="zh-CN" altLang="en-US" sz="1800" dirty="0">
                        <a:solidFill>
                          <a:srgbClr val="000000"/>
                        </a:solidFill>
                        <a:latin typeface="Calibri" panose="020F0502020204030204" charset="0"/>
                        <a:ea typeface="宋体" panose="02010600030101010101" pitchFamily="2" charset="-122"/>
                      </a:endParaRPr>
                    </a:p>
                    <a:p>
                      <a:pPr marL="0" lvl="0" indent="0">
                        <a:buNone/>
                      </a:pPr>
                      <a:r>
                        <a:rPr lang="zh-CN" altLang="en-US" sz="1800" dirty="0">
                          <a:solidFill>
                            <a:srgbClr val="000000"/>
                          </a:solidFill>
                          <a:latin typeface="Calibri" panose="020F0502020204030204" charset="0"/>
                          <a:ea typeface="宋体" panose="02010600030101010101" pitchFamily="2" charset="-122"/>
                        </a:rPr>
                        <a:t>① 房间编号长度超过限制</a:t>
                      </a:r>
                      <a:endParaRPr lang="zh-CN" altLang="en-US" sz="1800" dirty="0">
                        <a:solidFill>
                          <a:srgbClr val="000000"/>
                        </a:solidFill>
                        <a:latin typeface="Calibri" panose="020F0502020204030204" charset="0"/>
                        <a:ea typeface="宋体" panose="02010600030101010101" pitchFamily="2" charset="-122"/>
                      </a:endParaRPr>
                    </a:p>
                    <a:p>
                      <a:pPr marL="0" lvl="0" indent="0">
                        <a:buNone/>
                      </a:pPr>
                      <a:r>
                        <a:rPr lang="zh-CN" altLang="en-US" sz="1800" dirty="0">
                          <a:solidFill>
                            <a:srgbClr val="000000"/>
                          </a:solidFill>
                          <a:latin typeface="Calibri" panose="020F0502020204030204" charset="0"/>
                          <a:ea typeface="宋体" panose="02010600030101010101" pitchFamily="2" charset="-122"/>
                        </a:rPr>
                        <a:t>② 房间描述长度超过限制</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latin typeface="Calibri" panose="020F0502020204030204" charset="0"/>
                          <a:ea typeface="宋体" panose="02010600030101010101" pitchFamily="2" charset="-122"/>
                        </a:rPr>
                        <a:t>房间信息不被保存，提示信息超长</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639762">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5</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场景5</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latin typeface="Calibri" panose="020F0502020204030204" charset="0"/>
                          <a:ea typeface="宋体" panose="02010600030101010101" pitchFamily="2" charset="-122"/>
                        </a:rPr>
                        <a:t>输入房间信息已经存在</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latin typeface="Calibri" panose="020F0502020204030204" charset="0"/>
                          <a:ea typeface="宋体" panose="02010600030101010101" pitchFamily="2" charset="-122"/>
                        </a:rPr>
                        <a:t>房间信息不被保存，提示房间已存在</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639763">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6</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800" dirty="0">
                          <a:solidFill>
                            <a:srgbClr val="000000"/>
                          </a:solidFill>
                          <a:latin typeface="Calibri" panose="020F0502020204030204" charset="0"/>
                          <a:ea typeface="宋体" panose="02010600030101010101" pitchFamily="2" charset="-122"/>
                        </a:rPr>
                        <a:t>场景6</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latin typeface="Calibri" panose="020F0502020204030204" charset="0"/>
                          <a:ea typeface="宋体" panose="02010600030101010101" pitchFamily="2" charset="-122"/>
                        </a:rPr>
                        <a:t>保存房间信息时出现系统异常</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800" dirty="0">
                          <a:solidFill>
                            <a:srgbClr val="000000"/>
                          </a:solidFill>
                          <a:latin typeface="Calibri" panose="020F0502020204030204" charset="0"/>
                          <a:ea typeface="宋体" panose="02010600030101010101" pitchFamily="2" charset="-122"/>
                        </a:rPr>
                        <a:t>房间信息不被保存，提示系统异常</a:t>
                      </a:r>
                      <a:endParaRPr lang="zh-CN" altLang="en-US" sz="18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6196"/>
                                        </p:tgtEl>
                                        <p:attrNameLst>
                                          <p:attrName>style.visibility</p:attrName>
                                        </p:attrNameLst>
                                      </p:cBhvr>
                                      <p:to>
                                        <p:strVal val="visible"/>
                                      </p:to>
                                    </p:set>
                                    <p:anim calcmode="lin" valueType="num">
                                      <p:cBhvr additive="base">
                                        <p:cTn id="7" dur="500" fill="hold"/>
                                        <p:tgtEl>
                                          <p:spTgt spid="136196"/>
                                        </p:tgtEl>
                                        <p:attrNameLst>
                                          <p:attrName>ppt_x</p:attrName>
                                        </p:attrNameLst>
                                      </p:cBhvr>
                                      <p:tavLst>
                                        <p:tav tm="0">
                                          <p:val>
                                            <p:strVal val="#ppt_x"/>
                                          </p:val>
                                        </p:tav>
                                        <p:tav tm="100000">
                                          <p:val>
                                            <p:strVal val="#ppt_x"/>
                                          </p:val>
                                        </p:tav>
                                      </p:tavLst>
                                    </p:anim>
                                    <p:anim calcmode="lin" valueType="num">
                                      <p:cBhvr additive="base">
                                        <p:cTn id="8" dur="500" fill="hold"/>
                                        <p:tgtEl>
                                          <p:spTgt spid="136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矩形 137217"/>
          <p:cNvSpPr>
            <a:spLocks noRot="1"/>
          </p:cNvSpPr>
          <p:nvPr/>
        </p:nvSpPr>
        <p:spPr>
          <a:xfrm>
            <a:off x="323850" y="1125538"/>
            <a:ext cx="8424863" cy="5400675"/>
          </a:xfrm>
          <a:prstGeom prst="rect">
            <a:avLst/>
          </a:prstGeom>
          <a:noFill/>
          <a:ln w="9525">
            <a:noFill/>
          </a:ln>
        </p:spPr>
        <p:txBody>
          <a:bodyPr anchor="t"/>
          <a:p>
            <a:pPr marL="609600" indent="-609600">
              <a:lnSpc>
                <a:spcPct val="105000"/>
              </a:lnSpc>
              <a:spcBef>
                <a:spcPct val="5000"/>
              </a:spcBef>
              <a:spcAft>
                <a:spcPct val="5000"/>
              </a:spcAft>
              <a:buClr>
                <a:schemeClr val="hlink"/>
              </a:buClr>
              <a:buSzPct val="70000"/>
              <a:buFont typeface="Wingdings" panose="05000000000000000000" pitchFamily="2" charset="2"/>
              <a:buNone/>
            </a:pPr>
            <a:r>
              <a:rPr lang="zh-CN" altLang="en-US" sz="4000" b="1" dirty="0">
                <a:solidFill>
                  <a:srgbClr val="FF3300"/>
                </a:solidFill>
                <a:latin typeface="Arial" panose="020B0604020202020204" pitchFamily="34" charset="0"/>
                <a:ea typeface="华文行楷" panose="02010800040101010101" pitchFamily="2" charset="-122"/>
              </a:rPr>
              <a:t>4. 综合案例</a:t>
            </a:r>
            <a:r>
              <a:rPr lang="zh-CN" altLang="en-US" sz="4000" b="1" dirty="0">
                <a:solidFill>
                  <a:srgbClr val="FF3300"/>
                </a:solidFill>
                <a:latin typeface="Times New Roman" panose="02020603050405020304" pitchFamily="2" charset="0"/>
                <a:ea typeface="华文行楷" panose="02010800040101010101" pitchFamily="2" charset="-122"/>
              </a:rPr>
              <a:t>—</a:t>
            </a:r>
            <a:r>
              <a:rPr lang="zh-CN" altLang="en-US" sz="4000" b="1" dirty="0">
                <a:solidFill>
                  <a:srgbClr val="FF3300"/>
                </a:solidFill>
                <a:latin typeface="Arial" panose="020B0604020202020204" pitchFamily="34" charset="0"/>
                <a:ea typeface="华文行楷" panose="02010800040101010101" pitchFamily="2" charset="-122"/>
              </a:rPr>
              <a:t>旅馆住宿系统添加房间</a:t>
            </a:r>
            <a:endParaRPr lang="zh-CN" altLang="en-US" sz="4000" b="1" dirty="0">
              <a:solidFill>
                <a:srgbClr val="FF3300"/>
              </a:solidFill>
              <a:latin typeface="Arial" panose="020B0604020202020204" pitchFamily="34" charset="0"/>
              <a:ea typeface="华文行楷" panose="02010800040101010101" pitchFamily="2" charset="-122"/>
            </a:endParaRPr>
          </a:p>
          <a:p>
            <a:pPr marL="609600" indent="-609600">
              <a:lnSpc>
                <a:spcPct val="105000"/>
              </a:lnSpc>
              <a:spcBef>
                <a:spcPct val="5000"/>
              </a:spcBef>
              <a:spcAft>
                <a:spcPct val="5000"/>
              </a:spcAft>
              <a:buClr>
                <a:schemeClr val="hlink"/>
              </a:buClr>
              <a:buSzPct val="70000"/>
              <a:buFont typeface="Wingdings" panose="05000000000000000000" pitchFamily="2" charset="2"/>
              <a:buNone/>
            </a:pPr>
            <a:r>
              <a:rPr lang="zh-CN" altLang="en-US" sz="3400" b="1" dirty="0">
                <a:solidFill>
                  <a:schemeClr val="hlink"/>
                </a:solidFill>
                <a:latin typeface="Arial" panose="020B0604020202020204" pitchFamily="34" charset="0"/>
                <a:ea typeface="华文新魏" panose="02010800040101010101" pitchFamily="2" charset="-122"/>
              </a:rPr>
              <a:t>(3) 填充数据完善用例</a:t>
            </a:r>
            <a:r>
              <a:rPr lang="zh-CN" altLang="en-US" sz="3400" b="1" dirty="0">
                <a:solidFill>
                  <a:schemeClr val="hlink"/>
                </a:solidFill>
                <a:latin typeface="Times New Roman" panose="02020603050405020304" pitchFamily="2" charset="0"/>
                <a:ea typeface="华文新魏" panose="02010800040101010101" pitchFamily="2" charset="-122"/>
              </a:rPr>
              <a:t>——</a:t>
            </a:r>
            <a:r>
              <a:rPr lang="zh-CN" altLang="en-US" sz="3400" b="1" dirty="0">
                <a:solidFill>
                  <a:schemeClr val="hlink"/>
                </a:solidFill>
                <a:latin typeface="Arial" panose="020B0604020202020204" pitchFamily="34" charset="0"/>
                <a:ea typeface="华文新魏" panose="02010800040101010101" pitchFamily="2" charset="-122"/>
              </a:rPr>
              <a:t>场景1</a:t>
            </a:r>
            <a:endParaRPr lang="zh-CN" altLang="en-US" sz="3400" b="1" dirty="0">
              <a:solidFill>
                <a:schemeClr val="hlink"/>
              </a:solidFill>
              <a:latin typeface="Arial" panose="020B0604020202020204" pitchFamily="34" charset="0"/>
              <a:ea typeface="华文新魏" panose="02010800040101010101" pitchFamily="2" charset="-122"/>
            </a:endParaRPr>
          </a:p>
        </p:txBody>
      </p:sp>
      <p:sp>
        <p:nvSpPr>
          <p:cNvPr id="95234" name="标题 137218"/>
          <p:cNvSpPr>
            <a:spLocks noGrp="1" noRot="1"/>
          </p:cNvSpPr>
          <p:nvPr>
            <p:ph type="title"/>
          </p:nvPr>
        </p:nvSpPr>
        <p:spPr>
          <a:xfrm>
            <a:off x="250825" y="188913"/>
            <a:ext cx="8540750" cy="1143000"/>
          </a:xfrm>
        </p:spPr>
        <p:txBody>
          <a:bodyPr anchor="ctr"/>
          <a:p>
            <a:pPr algn="l"/>
            <a:r>
              <a:rPr lang="zh-CN" altLang="en-US" dirty="0"/>
              <a:t>2.7 功能性测试总结</a:t>
            </a:r>
            <a:endParaRPr lang="zh-CN" altLang="en-US" dirty="0"/>
          </a:p>
        </p:txBody>
      </p:sp>
      <p:graphicFrame>
        <p:nvGraphicFramePr>
          <p:cNvPr id="137220" name="表格 137219"/>
          <p:cNvGraphicFramePr/>
          <p:nvPr/>
        </p:nvGraphicFramePr>
        <p:xfrm>
          <a:off x="180975" y="1901825"/>
          <a:ext cx="8712200" cy="4500563"/>
        </p:xfrm>
        <a:graphic>
          <a:graphicData uri="http://schemas.openxmlformats.org/drawingml/2006/table">
            <a:tbl>
              <a:tblPr/>
              <a:tblGrid>
                <a:gridCol w="631825"/>
                <a:gridCol w="1158875"/>
                <a:gridCol w="2925763"/>
                <a:gridCol w="2068512"/>
                <a:gridCol w="1927225"/>
              </a:tblGrid>
              <a:tr h="3810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500" dirty="0">
                          <a:solidFill>
                            <a:srgbClr val="FFFFFF"/>
                          </a:solidFill>
                          <a:latin typeface="Calibri" panose="020F0502020204030204" charset="0"/>
                          <a:ea typeface="宋体" panose="02010600030101010101" pitchFamily="2" charset="-122"/>
                        </a:rPr>
                        <a:t>编号</a:t>
                      </a:r>
                      <a:endParaRPr lang="zh-CN" altLang="en-US" sz="1500" dirty="0">
                        <a:solidFill>
                          <a:srgbClr val="FFFFFF"/>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500" dirty="0">
                          <a:solidFill>
                            <a:srgbClr val="FFFFFF"/>
                          </a:solidFill>
                          <a:latin typeface="Calibri" panose="020F0502020204030204" charset="0"/>
                          <a:ea typeface="宋体" panose="02010600030101010101" pitchFamily="2" charset="-122"/>
                        </a:rPr>
                        <a:t>测试目的</a:t>
                      </a:r>
                      <a:endParaRPr lang="zh-CN" altLang="en-US" sz="1500" dirty="0">
                        <a:solidFill>
                          <a:srgbClr val="FFFFFF"/>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500" dirty="0">
                          <a:solidFill>
                            <a:srgbClr val="FFFFFF"/>
                          </a:solidFill>
                          <a:latin typeface="Calibri" panose="020F0502020204030204" charset="0"/>
                          <a:ea typeface="宋体" panose="02010600030101010101" pitchFamily="2" charset="-122"/>
                        </a:rPr>
                        <a:t>输入步骤</a:t>
                      </a:r>
                      <a:endParaRPr lang="zh-CN" altLang="en-US" sz="1500" dirty="0">
                        <a:solidFill>
                          <a:srgbClr val="FFFFFF"/>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500" dirty="0">
                          <a:solidFill>
                            <a:srgbClr val="FFFFFF"/>
                          </a:solidFill>
                          <a:latin typeface="Calibri" panose="020F0502020204030204" charset="0"/>
                          <a:ea typeface="宋体" panose="02010600030101010101" pitchFamily="2" charset="-122"/>
                        </a:rPr>
                        <a:t>输入数据</a:t>
                      </a:r>
                      <a:endParaRPr lang="zh-CN" altLang="en-US" sz="1500" dirty="0">
                        <a:solidFill>
                          <a:srgbClr val="FFFFFF"/>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500" dirty="0">
                          <a:solidFill>
                            <a:srgbClr val="FFFFFF"/>
                          </a:solidFill>
                          <a:latin typeface="Calibri" panose="020F0502020204030204" charset="0"/>
                          <a:ea typeface="宋体" panose="02010600030101010101" pitchFamily="2" charset="-122"/>
                        </a:rPr>
                        <a:t>预期结果</a:t>
                      </a:r>
                      <a:endParaRPr lang="zh-CN" altLang="en-US" sz="1500" dirty="0">
                        <a:solidFill>
                          <a:srgbClr val="FFFFFF"/>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r>
              <a:tr h="1279525">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500" dirty="0">
                          <a:solidFill>
                            <a:srgbClr val="000000"/>
                          </a:solidFill>
                          <a:latin typeface="Calibri" panose="020F0502020204030204" charset="0"/>
                          <a:ea typeface="宋体" panose="02010600030101010101" pitchFamily="2" charset="-122"/>
                        </a:rPr>
                        <a:t>1</a:t>
                      </a:r>
                      <a:endParaRPr lang="zh-CN" altLang="en-US" sz="15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500" dirty="0">
                          <a:solidFill>
                            <a:srgbClr val="000000"/>
                          </a:solidFill>
                          <a:latin typeface="Calibri" panose="020F0502020204030204" charset="0"/>
                          <a:ea typeface="宋体" panose="02010600030101010101" pitchFamily="2" charset="-122"/>
                        </a:rPr>
                        <a:t>验证输入正确房间信息可成功保存</a:t>
                      </a:r>
                      <a:endParaRPr lang="zh-CN" altLang="en-US" sz="15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500" dirty="0">
                          <a:solidFill>
                            <a:srgbClr val="000000"/>
                          </a:solidFill>
                          <a:latin typeface="Calibri" panose="020F0502020204030204" charset="0"/>
                          <a:ea typeface="宋体" panose="02010600030101010101" pitchFamily="2" charset="-122"/>
                        </a:rPr>
                        <a:t>① 在房间管理对话框，单击“添加”按钮，在添加房间对话框中输入房间信息</a:t>
                      </a:r>
                      <a:endParaRPr lang="zh-CN" altLang="en-US" sz="1500" dirty="0">
                        <a:solidFill>
                          <a:srgbClr val="000000"/>
                        </a:solidFill>
                        <a:latin typeface="Calibri" panose="020F0502020204030204" charset="0"/>
                        <a:ea typeface="宋体" panose="02010600030101010101" pitchFamily="2" charset="-122"/>
                      </a:endParaRPr>
                    </a:p>
                    <a:p>
                      <a:pPr marL="0" lvl="0" indent="0">
                        <a:buNone/>
                      </a:pPr>
                      <a:r>
                        <a:rPr lang="zh-CN" altLang="en-US" sz="1500" dirty="0">
                          <a:solidFill>
                            <a:srgbClr val="000000"/>
                          </a:solidFill>
                          <a:latin typeface="Calibri" panose="020F0502020204030204" charset="0"/>
                          <a:ea typeface="宋体" panose="02010600030101010101" pitchFamily="2" charset="-122"/>
                        </a:rPr>
                        <a:t>② 单击“保存”按钮，保存新添加的房间信息</a:t>
                      </a:r>
                      <a:endParaRPr lang="zh-CN" altLang="en-US" sz="15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500" dirty="0">
                          <a:solidFill>
                            <a:srgbClr val="000000"/>
                          </a:solidFill>
                          <a:latin typeface="Calibri" panose="020F0502020204030204" charset="0"/>
                          <a:ea typeface="宋体" panose="02010600030101010101" pitchFamily="2" charset="-122"/>
                        </a:rPr>
                        <a:t>房间编号：101</a:t>
                      </a:r>
                      <a:endParaRPr lang="zh-CN" altLang="en-US" sz="1500" dirty="0">
                        <a:solidFill>
                          <a:srgbClr val="000000"/>
                        </a:solidFill>
                        <a:latin typeface="Calibri" panose="020F0502020204030204" charset="0"/>
                        <a:ea typeface="宋体" panose="02010600030101010101" pitchFamily="2" charset="-122"/>
                      </a:endParaRPr>
                    </a:p>
                    <a:p>
                      <a:pPr marL="0" lvl="0" indent="0">
                        <a:buNone/>
                      </a:pPr>
                      <a:r>
                        <a:rPr lang="zh-CN" altLang="en-US" sz="1500" dirty="0">
                          <a:solidFill>
                            <a:srgbClr val="000000"/>
                          </a:solidFill>
                          <a:latin typeface="Calibri" panose="020F0502020204030204" charset="0"/>
                          <a:ea typeface="宋体" panose="02010600030101010101" pitchFamily="2" charset="-122"/>
                        </a:rPr>
                        <a:t>房间类型：单人间</a:t>
                      </a:r>
                      <a:endParaRPr lang="zh-CN" altLang="en-US" sz="1500" dirty="0">
                        <a:solidFill>
                          <a:srgbClr val="000000"/>
                        </a:solidFill>
                        <a:latin typeface="Calibri" panose="020F0502020204030204" charset="0"/>
                        <a:ea typeface="宋体" panose="02010600030101010101" pitchFamily="2" charset="-122"/>
                      </a:endParaRPr>
                    </a:p>
                    <a:p>
                      <a:pPr marL="0" lvl="0" indent="0">
                        <a:buNone/>
                      </a:pPr>
                      <a:r>
                        <a:rPr lang="zh-CN" altLang="en-US" sz="1500" dirty="0">
                          <a:solidFill>
                            <a:srgbClr val="000000"/>
                          </a:solidFill>
                          <a:latin typeface="Calibri" panose="020F0502020204030204" charset="0"/>
                          <a:ea typeface="宋体" panose="02010600030101010101" pitchFamily="2" charset="-122"/>
                        </a:rPr>
                        <a:t>房间描述信息：可上网、海景房</a:t>
                      </a:r>
                      <a:endParaRPr lang="zh-CN" altLang="en-US" sz="15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500" dirty="0">
                          <a:solidFill>
                            <a:srgbClr val="000000"/>
                          </a:solidFill>
                          <a:latin typeface="Calibri" panose="020F0502020204030204" charset="0"/>
                          <a:ea typeface="宋体" panose="02010600030101010101" pitchFamily="2" charset="-122"/>
                        </a:rPr>
                        <a:t>新添加的101房间被保存，并显示到房间管理对话框列表中</a:t>
                      </a:r>
                      <a:endParaRPr lang="zh-CN" altLang="en-US" sz="15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777875">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500" dirty="0">
                          <a:solidFill>
                            <a:srgbClr val="000000"/>
                          </a:solidFill>
                          <a:latin typeface="Calibri" panose="020F0502020204030204" charset="0"/>
                          <a:ea typeface="宋体" panose="02010600030101010101" pitchFamily="2" charset="-122"/>
                        </a:rPr>
                        <a:t>2</a:t>
                      </a:r>
                      <a:endParaRPr lang="zh-CN" altLang="en-US" sz="15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500" dirty="0">
                          <a:solidFill>
                            <a:srgbClr val="000000"/>
                          </a:solidFill>
                          <a:latin typeface="Calibri" panose="020F0502020204030204" charset="0"/>
                          <a:ea typeface="宋体" panose="02010600030101010101" pitchFamily="2" charset="-122"/>
                        </a:rPr>
                        <a:t>验证房间添加成功</a:t>
                      </a:r>
                      <a:endParaRPr lang="zh-CN" altLang="en-US" sz="15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500" dirty="0">
                          <a:solidFill>
                            <a:srgbClr val="000000"/>
                          </a:solidFill>
                          <a:latin typeface="Calibri" panose="020F0502020204030204" charset="0"/>
                          <a:ea typeface="宋体" panose="02010600030101010101" pitchFamily="2" charset="-122"/>
                        </a:rPr>
                        <a:t>通过房间查询功能中的房间编号字段进行查询</a:t>
                      </a:r>
                      <a:endParaRPr lang="zh-CN" altLang="en-US" sz="15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500" dirty="0">
                          <a:solidFill>
                            <a:srgbClr val="000000"/>
                          </a:solidFill>
                          <a:latin typeface="Calibri" panose="020F0502020204030204" charset="0"/>
                          <a:ea typeface="宋体" panose="02010600030101010101" pitchFamily="2" charset="-122"/>
                        </a:rPr>
                        <a:t>房间编号：101</a:t>
                      </a:r>
                      <a:endParaRPr lang="zh-CN" altLang="en-US" sz="15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500" dirty="0">
                          <a:solidFill>
                            <a:srgbClr val="000000"/>
                          </a:solidFill>
                          <a:latin typeface="Calibri" panose="020F0502020204030204" charset="0"/>
                          <a:ea typeface="宋体" panose="02010600030101010101" pitchFamily="2" charset="-122"/>
                        </a:rPr>
                        <a:t>可以显示出房间编号为101的房间信息，且与添加信息同</a:t>
                      </a:r>
                      <a:endParaRPr lang="zh-CN" altLang="en-US" sz="15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1282700">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500" dirty="0">
                          <a:solidFill>
                            <a:srgbClr val="000000"/>
                          </a:solidFill>
                          <a:latin typeface="Calibri" panose="020F0502020204030204" charset="0"/>
                          <a:ea typeface="宋体" panose="02010600030101010101" pitchFamily="2" charset="-122"/>
                        </a:rPr>
                        <a:t>3</a:t>
                      </a:r>
                      <a:endParaRPr lang="zh-CN" altLang="en-US" sz="15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500" dirty="0">
                          <a:solidFill>
                            <a:srgbClr val="000000"/>
                          </a:solidFill>
                          <a:latin typeface="Calibri" panose="020F0502020204030204" charset="0"/>
                          <a:ea typeface="宋体" panose="02010600030101010101" pitchFamily="2" charset="-122"/>
                        </a:rPr>
                        <a:t>验证输入正确房间信息</a:t>
                      </a:r>
                      <a:r>
                        <a:rPr lang="zh-CN" altLang="en-US" sz="1500" dirty="0">
                          <a:solidFill>
                            <a:schemeClr val="hlink"/>
                          </a:solidFill>
                          <a:latin typeface="Calibri" panose="020F0502020204030204" charset="0"/>
                          <a:ea typeface="宋体" panose="02010600030101010101" pitchFamily="2" charset="-122"/>
                        </a:rPr>
                        <a:t>边界值</a:t>
                      </a:r>
                      <a:r>
                        <a:rPr lang="zh-CN" altLang="en-US" sz="1500" dirty="0">
                          <a:solidFill>
                            <a:srgbClr val="000000"/>
                          </a:solidFill>
                          <a:latin typeface="Calibri" panose="020F0502020204030204" charset="0"/>
                          <a:ea typeface="宋体" panose="02010600030101010101" pitchFamily="2" charset="-122"/>
                        </a:rPr>
                        <a:t>可成功保存</a:t>
                      </a:r>
                      <a:endParaRPr lang="zh-CN" altLang="en-US" sz="15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en-US" altLang="zh-CN" sz="1500">
                          <a:solidFill>
                            <a:srgbClr val="000000"/>
                          </a:solidFill>
                          <a:latin typeface="Calibri" panose="020F0502020204030204" charset="0"/>
                          <a:ea typeface="宋体" panose="02010600030101010101" pitchFamily="2" charset="-122"/>
                        </a:rPr>
                        <a:t>① </a:t>
                      </a:r>
                      <a:r>
                        <a:rPr lang="zh-CN" altLang="en-US" sz="1500">
                          <a:solidFill>
                            <a:srgbClr val="000000"/>
                          </a:solidFill>
                          <a:latin typeface="Calibri" panose="020F0502020204030204" charset="0"/>
                          <a:ea typeface="宋体" panose="02010600030101010101" pitchFamily="2" charset="-122"/>
                        </a:rPr>
                        <a:t>在房间管理对话框，单击“添加”按钮，在添加房间对话框中输入房间信息</a:t>
                      </a:r>
                      <a:endParaRPr lang="zh-CN" altLang="en-US" sz="1500">
                        <a:solidFill>
                          <a:srgbClr val="000000"/>
                        </a:solidFill>
                        <a:latin typeface="Calibri" panose="020F0502020204030204" charset="0"/>
                        <a:ea typeface="宋体" panose="02010600030101010101" pitchFamily="2" charset="-122"/>
                      </a:endParaRPr>
                    </a:p>
                    <a:p>
                      <a:pPr marL="0" lvl="0" indent="0">
                        <a:buNone/>
                      </a:pPr>
                      <a:r>
                        <a:rPr lang="en-US" altLang="zh-CN" sz="1500">
                          <a:solidFill>
                            <a:srgbClr val="000000"/>
                          </a:solidFill>
                          <a:latin typeface="Calibri" panose="020F0502020204030204" charset="0"/>
                          <a:ea typeface="宋体" panose="02010600030101010101" pitchFamily="2" charset="-122"/>
                        </a:rPr>
                        <a:t>② </a:t>
                      </a:r>
                      <a:r>
                        <a:rPr lang="zh-CN" altLang="en-US" sz="1500">
                          <a:solidFill>
                            <a:srgbClr val="000000"/>
                          </a:solidFill>
                          <a:latin typeface="Calibri" panose="020F0502020204030204" charset="0"/>
                          <a:ea typeface="宋体" panose="02010600030101010101" pitchFamily="2" charset="-122"/>
                        </a:rPr>
                        <a:t>单击“保存”按钮，保存新添加的房间信息</a:t>
                      </a:r>
                      <a:endParaRPr lang="zh-CN" altLang="en-US" sz="150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500" dirty="0">
                          <a:solidFill>
                            <a:srgbClr val="000000"/>
                          </a:solidFill>
                          <a:latin typeface="Calibri" panose="020F0502020204030204" charset="0"/>
                          <a:ea typeface="宋体" panose="02010600030101010101" pitchFamily="2" charset="-122"/>
                        </a:rPr>
                        <a:t>房间编号：88888</a:t>
                      </a:r>
                      <a:endParaRPr lang="zh-CN" altLang="en-US" sz="1500" dirty="0">
                        <a:solidFill>
                          <a:srgbClr val="000000"/>
                        </a:solidFill>
                        <a:latin typeface="Calibri" panose="020F0502020204030204" charset="0"/>
                        <a:ea typeface="宋体" panose="02010600030101010101" pitchFamily="2" charset="-122"/>
                      </a:endParaRPr>
                    </a:p>
                    <a:p>
                      <a:pPr marL="0" lvl="0" indent="0">
                        <a:buNone/>
                      </a:pPr>
                      <a:r>
                        <a:rPr lang="zh-CN" altLang="en-US" sz="1500" dirty="0">
                          <a:solidFill>
                            <a:srgbClr val="000000"/>
                          </a:solidFill>
                          <a:latin typeface="Calibri" panose="020F0502020204030204" charset="0"/>
                          <a:ea typeface="宋体" panose="02010600030101010101" pitchFamily="2" charset="-122"/>
                        </a:rPr>
                        <a:t>房间类型：豪华间</a:t>
                      </a:r>
                      <a:endParaRPr lang="zh-CN" altLang="en-US" sz="1500" dirty="0">
                        <a:solidFill>
                          <a:srgbClr val="000000"/>
                        </a:solidFill>
                        <a:latin typeface="Calibri" panose="020F0502020204030204" charset="0"/>
                        <a:ea typeface="宋体" panose="02010600030101010101" pitchFamily="2" charset="-122"/>
                      </a:endParaRPr>
                    </a:p>
                    <a:p>
                      <a:pPr marL="0" lvl="0" indent="0">
                        <a:buNone/>
                      </a:pPr>
                      <a:r>
                        <a:rPr lang="zh-CN" altLang="en-US" sz="1500" dirty="0">
                          <a:solidFill>
                            <a:srgbClr val="000000"/>
                          </a:solidFill>
                          <a:latin typeface="Calibri" panose="020F0502020204030204" charset="0"/>
                          <a:ea typeface="宋体" panose="02010600030101010101" pitchFamily="2" charset="-122"/>
                        </a:rPr>
                        <a:t>房间描述信息：输入1000个字符</a:t>
                      </a:r>
                      <a:endParaRPr lang="zh-CN" altLang="en-US" sz="15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500" dirty="0">
                          <a:solidFill>
                            <a:srgbClr val="000000"/>
                          </a:solidFill>
                          <a:latin typeface="Calibri" panose="020F0502020204030204" charset="0"/>
                          <a:ea typeface="宋体" panose="02010600030101010101" pitchFamily="2" charset="-122"/>
                        </a:rPr>
                        <a:t>新添加的88888房间被保存，并显示到房间管理对话框列表中</a:t>
                      </a:r>
                      <a:endParaRPr lang="zh-CN" altLang="en-US" sz="15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777875">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lgn="ctr">
                        <a:buNone/>
                      </a:pPr>
                      <a:r>
                        <a:rPr lang="zh-CN" altLang="en-US" sz="1500" dirty="0">
                          <a:solidFill>
                            <a:srgbClr val="000000"/>
                          </a:solidFill>
                          <a:latin typeface="Calibri" panose="020F0502020204030204" charset="0"/>
                          <a:ea typeface="宋体" panose="02010600030101010101" pitchFamily="2" charset="-122"/>
                        </a:rPr>
                        <a:t>4</a:t>
                      </a:r>
                      <a:endParaRPr lang="zh-CN" altLang="en-US" sz="15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500">
                          <a:solidFill>
                            <a:srgbClr val="000000"/>
                          </a:solidFill>
                          <a:latin typeface="Calibri" panose="020F0502020204030204" charset="0"/>
                          <a:ea typeface="宋体" panose="02010600030101010101" pitchFamily="2" charset="-122"/>
                        </a:rPr>
                        <a:t>验证房间添加成功</a:t>
                      </a:r>
                      <a:endParaRPr lang="zh-CN" altLang="en-US" sz="150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500">
                          <a:solidFill>
                            <a:srgbClr val="000000"/>
                          </a:solidFill>
                          <a:latin typeface="Calibri" panose="020F0502020204030204" charset="0"/>
                          <a:ea typeface="宋体" panose="02010600030101010101" pitchFamily="2" charset="-122"/>
                        </a:rPr>
                        <a:t>通过房间查询功能中的房间编号字段进行查询</a:t>
                      </a:r>
                      <a:endParaRPr lang="zh-CN" altLang="en-US" sz="150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500" dirty="0">
                          <a:solidFill>
                            <a:srgbClr val="000000"/>
                          </a:solidFill>
                          <a:latin typeface="Calibri" panose="020F0502020204030204" charset="0"/>
                          <a:ea typeface="宋体" panose="02010600030101010101" pitchFamily="2" charset="-122"/>
                        </a:rPr>
                        <a:t>房间编号：88888</a:t>
                      </a:r>
                      <a:endParaRPr lang="zh-CN" altLang="en-US" sz="15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2800" b="1" i="0" u="none" kern="1200" baseline="0">
                          <a:solidFill>
                            <a:schemeClr val="tx1"/>
                          </a:solidFill>
                          <a:latin typeface="Times New Roman" panose="02020603050405020304" pitchFamily="2" charset="0"/>
                          <a:ea typeface="楷体_GB2312" pitchFamily="1" charset="-122"/>
                        </a:defRPr>
                      </a:lvl1pPr>
                      <a:lvl2pPr marL="742950" lvl="1" indent="-285750" algn="l">
                        <a:buClr>
                          <a:schemeClr val="accent2"/>
                        </a:buClr>
                        <a:defRPr sz="2400" kern="1200"/>
                      </a:lvl2pPr>
                      <a:lvl3pPr marL="1143000" lvl="2" indent="-228600" algn="l">
                        <a:buClr>
                          <a:schemeClr val="hlink"/>
                        </a:buClr>
                        <a:defRPr sz="2000" kern="1200"/>
                      </a:lvl3pPr>
                      <a:lvl4pPr marL="1600200" lvl="3" indent="-228600" algn="l">
                        <a:buClr>
                          <a:schemeClr val="accent2"/>
                        </a:buClr>
                        <a:defRPr sz="1800" kern="1200"/>
                      </a:lvl4pPr>
                      <a:lvl5pPr marL="2057400" lvl="4" indent="-228600" algn="l">
                        <a:buClr>
                          <a:schemeClr val="hlink"/>
                        </a:buClr>
                        <a:defRPr sz="1800" kern="1200"/>
                      </a:lvl5pPr>
                    </a:lstStyle>
                    <a:p>
                      <a:pPr marL="0" lvl="0" indent="0">
                        <a:buNone/>
                      </a:pPr>
                      <a:r>
                        <a:rPr lang="zh-CN" altLang="en-US" sz="1500" dirty="0">
                          <a:solidFill>
                            <a:srgbClr val="000000"/>
                          </a:solidFill>
                          <a:latin typeface="Calibri" panose="020F0502020204030204" charset="0"/>
                          <a:ea typeface="宋体" panose="02010600030101010101" pitchFamily="2" charset="-122"/>
                        </a:rPr>
                        <a:t>可以显示出房间编号为88888的房间信息，且与添加信息同</a:t>
                      </a:r>
                      <a:endParaRPr lang="zh-CN" altLang="en-US" sz="1500" dirty="0">
                        <a:solidFill>
                          <a:srgbClr val="000000"/>
                        </a:solidFill>
                        <a:latin typeface="Calibri" panose="020F0502020204030204" charset="0"/>
                        <a:ea typeface="宋体" panose="02010600030101010101" pitchFamily="2" charset="-122"/>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7220"/>
                                        </p:tgtEl>
                                        <p:attrNameLst>
                                          <p:attrName>style.visibility</p:attrName>
                                        </p:attrNameLst>
                                      </p:cBhvr>
                                      <p:to>
                                        <p:strVal val="visible"/>
                                      </p:to>
                                    </p:set>
                                    <p:anim calcmode="lin" valueType="num">
                                      <p:cBhvr additive="base">
                                        <p:cTn id="7" dur="500" fill="hold"/>
                                        <p:tgtEl>
                                          <p:spTgt spid="137220"/>
                                        </p:tgtEl>
                                        <p:attrNameLst>
                                          <p:attrName>ppt_x</p:attrName>
                                        </p:attrNameLst>
                                      </p:cBhvr>
                                      <p:tavLst>
                                        <p:tav tm="0">
                                          <p:val>
                                            <p:strVal val="#ppt_x"/>
                                          </p:val>
                                        </p:tav>
                                        <p:tav tm="100000">
                                          <p:val>
                                            <p:strVal val="#ppt_x"/>
                                          </p:val>
                                        </p:tav>
                                      </p:tavLst>
                                    </p:anim>
                                    <p:anim calcmode="lin" valueType="num">
                                      <p:cBhvr additive="base">
                                        <p:cTn id="8" dur="500" fill="hold"/>
                                        <p:tgtEl>
                                          <p:spTgt spid="1372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标题 138241"/>
          <p:cNvSpPr>
            <a:spLocks noGrp="1" noRot="1"/>
          </p:cNvSpPr>
          <p:nvPr>
            <p:ph type="title"/>
          </p:nvPr>
        </p:nvSpPr>
        <p:spPr>
          <a:xfrm>
            <a:off x="301625" y="260350"/>
            <a:ext cx="8540750" cy="768350"/>
          </a:xfrm>
        </p:spPr>
        <p:txBody>
          <a:bodyPr anchor="ctr"/>
          <a:p>
            <a:r>
              <a:rPr lang="zh-CN" altLang="en-US" sz="4800" dirty="0"/>
              <a:t>本章重点</a:t>
            </a:r>
            <a:endParaRPr lang="zh-CN" altLang="en-US" sz="4800" dirty="0"/>
          </a:p>
        </p:txBody>
      </p:sp>
      <p:sp>
        <p:nvSpPr>
          <p:cNvPr id="96258" name="文本占位符 138242"/>
          <p:cNvSpPr>
            <a:spLocks noGrp="1" noRot="1"/>
          </p:cNvSpPr>
          <p:nvPr>
            <p:ph idx="1"/>
          </p:nvPr>
        </p:nvSpPr>
        <p:spPr>
          <a:xfrm>
            <a:off x="395288" y="1123950"/>
            <a:ext cx="8424862" cy="5329238"/>
          </a:xfrm>
        </p:spPr>
        <p:txBody>
          <a:bodyPr anchor="t"/>
          <a:p>
            <a:pPr>
              <a:lnSpc>
                <a:spcPct val="110000"/>
              </a:lnSpc>
              <a:spcBef>
                <a:spcPct val="5000"/>
              </a:spcBef>
              <a:spcAft>
                <a:spcPct val="5000"/>
              </a:spcAft>
              <a:buNone/>
            </a:pPr>
            <a:r>
              <a:rPr lang="zh-CN" altLang="en-US" sz="3900" dirty="0">
                <a:latin typeface="楷体_GB2312" pitchFamily="1" charset="-122"/>
              </a:rPr>
              <a:t>①掌握等价类划分和边界值分析的方法及应用，注意考虑单缺陷、多缺陷及健壮性时测试用例的选取</a:t>
            </a:r>
            <a:endParaRPr lang="zh-CN" altLang="en-US" sz="3900" dirty="0">
              <a:latin typeface="楷体_GB2312" pitchFamily="1" charset="-122"/>
            </a:endParaRPr>
          </a:p>
          <a:p>
            <a:pPr>
              <a:lnSpc>
                <a:spcPct val="110000"/>
              </a:lnSpc>
              <a:spcBef>
                <a:spcPct val="5000"/>
              </a:spcBef>
              <a:spcAft>
                <a:spcPct val="5000"/>
              </a:spcAft>
              <a:buNone/>
            </a:pPr>
            <a:r>
              <a:rPr lang="zh-CN" altLang="en-US" sz="3900" dirty="0"/>
              <a:t>②掌握因果图分析和判定表驱动方法</a:t>
            </a:r>
            <a:endParaRPr lang="zh-CN" altLang="en-US" sz="3900" dirty="0"/>
          </a:p>
          <a:p>
            <a:pPr>
              <a:lnSpc>
                <a:spcPct val="110000"/>
              </a:lnSpc>
              <a:spcBef>
                <a:spcPct val="5000"/>
              </a:spcBef>
              <a:spcAft>
                <a:spcPct val="5000"/>
              </a:spcAft>
              <a:buNone/>
            </a:pPr>
            <a:r>
              <a:rPr lang="zh-CN" altLang="en-US" sz="3900" dirty="0">
                <a:latin typeface="楷体_GB2312" pitchFamily="1" charset="-122"/>
              </a:rPr>
              <a:t>③</a:t>
            </a:r>
            <a:r>
              <a:rPr lang="zh-CN" altLang="en-US" sz="3900" dirty="0"/>
              <a:t>了解正交试验法、场景法、状态转换法和错误推测法的基本应用</a:t>
            </a:r>
            <a:endParaRPr lang="zh-CN" altLang="en-US" sz="3900" dirty="0">
              <a:latin typeface="楷体_GB2312" pitchFamily="1" charset="-122"/>
            </a:endParaRPr>
          </a:p>
          <a:p>
            <a:pPr>
              <a:lnSpc>
                <a:spcPct val="110000"/>
              </a:lnSpc>
              <a:spcBef>
                <a:spcPct val="5000"/>
              </a:spcBef>
              <a:spcAft>
                <a:spcPct val="5000"/>
              </a:spcAft>
              <a:buNone/>
            </a:pPr>
            <a:r>
              <a:rPr lang="zh-CN" altLang="en-US" sz="3900" dirty="0">
                <a:latin typeface="楷体_GB2312" pitchFamily="1" charset="-122"/>
              </a:rPr>
              <a:t>④熟悉黑盒测试方法的选取策略</a:t>
            </a:r>
            <a:endParaRPr lang="zh-CN" altLang="en-US" sz="3900" dirty="0">
              <a:latin typeface="楷体_GB2312" pitchFamily="1"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矩形 56321"/>
          <p:cNvSpPr>
            <a:spLocks noRot="1"/>
          </p:cNvSpPr>
          <p:nvPr/>
        </p:nvSpPr>
        <p:spPr>
          <a:xfrm>
            <a:off x="323850" y="1125538"/>
            <a:ext cx="8424863" cy="5400675"/>
          </a:xfrm>
          <a:prstGeom prst="rect">
            <a:avLst/>
          </a:prstGeom>
          <a:noFill/>
          <a:ln w="9525">
            <a:noFill/>
          </a:ln>
        </p:spPr>
        <p:txBody>
          <a:bodyPr anchor="t"/>
          <a:p>
            <a:pPr marL="609600" indent="-609600" eaLnBrk="1" latinLnBrk="0" hangingPunct="1">
              <a:lnSpc>
                <a:spcPct val="120000"/>
              </a:lnSpc>
              <a:spcBef>
                <a:spcPts val="0"/>
              </a:spcBef>
              <a:spcAft>
                <a:spcPts val="0"/>
              </a:spcAft>
              <a:buClr>
                <a:schemeClr val="hlink"/>
              </a:buClr>
              <a:buSzPct val="70000"/>
              <a:buFont typeface="Wingdings" panose="05000000000000000000" pitchFamily="2" charset="2"/>
              <a:buNone/>
            </a:pPr>
            <a:r>
              <a:rPr lang="en-US" altLang="zh-CN" sz="3600" b="1" dirty="0">
                <a:solidFill>
                  <a:srgbClr val="FF3300"/>
                </a:solidFill>
                <a:latin typeface="Arial" panose="020B0604020202020204" pitchFamily="34" charset="0"/>
                <a:ea typeface="华文行楷" panose="02010800040101010101" pitchFamily="2" charset="-122"/>
              </a:rPr>
              <a:t>(2) </a:t>
            </a:r>
            <a:r>
              <a:rPr lang="zh-CN" altLang="en-US" sz="3600" b="1" dirty="0">
                <a:solidFill>
                  <a:srgbClr val="FF3300"/>
                </a:solidFill>
                <a:latin typeface="Arial" panose="020B0604020202020204" pitchFamily="34" charset="0"/>
                <a:ea typeface="华文行楷" panose="02010800040101010101" pitchFamily="2" charset="-122"/>
              </a:rPr>
              <a:t>加权筛选，生成因素分析表</a:t>
            </a:r>
            <a:endParaRPr lang="zh-CN" altLang="en-US" sz="3600" b="1" dirty="0">
              <a:latin typeface="Arial" panose="020B0604020202020204" pitchFamily="34" charset="0"/>
              <a:ea typeface="楷体_GB2312" pitchFamily="1" charset="-122"/>
            </a:endParaRPr>
          </a:p>
          <a:p>
            <a:pPr marL="609600" indent="-609600" eaLnBrk="1" latinLnBrk="0" hangingPunct="1">
              <a:lnSpc>
                <a:spcPct val="130000"/>
              </a:lnSpc>
              <a:spcBef>
                <a:spcPts val="0"/>
              </a:spcBef>
              <a:spcAft>
                <a:spcPts val="0"/>
              </a:spcAft>
              <a:buClr>
                <a:schemeClr val="hlink"/>
              </a:buClr>
              <a:buFont typeface="Wingdings" panose="05000000000000000000" pitchFamily="2" charset="2"/>
              <a:buAutoNum type="circleNumDbPlain" startAt="3"/>
            </a:pPr>
            <a:r>
              <a:rPr lang="zh-CN" altLang="en-US" sz="3400" b="1" dirty="0">
                <a:solidFill>
                  <a:srgbClr val="000000"/>
                </a:solidFill>
                <a:uFillTx/>
                <a:latin typeface="Arial" panose="020B0604020202020204" pitchFamily="34" charset="0"/>
                <a:ea typeface="微软雅黑" panose="020B0503020204020204" charset="-122"/>
              </a:rPr>
              <a:t>选择筛选标准</a:t>
            </a:r>
            <a:endParaRPr lang="zh-CN" altLang="en-US" sz="3400" b="1" dirty="0">
              <a:solidFill>
                <a:srgbClr val="000000"/>
              </a:solidFill>
              <a:uFillTx/>
              <a:latin typeface="Arial" panose="020B0604020202020204" pitchFamily="34" charset="0"/>
              <a:ea typeface="微软雅黑" panose="020B0503020204020204" charset="-122"/>
            </a:endParaRPr>
          </a:p>
          <a:p>
            <a:pPr marL="609600" indent="-609600" eaLnBrk="1" latinLnBrk="0" hangingPunct="1">
              <a:lnSpc>
                <a:spcPct val="130000"/>
              </a:lnSpc>
              <a:spcBef>
                <a:spcPts val="0"/>
              </a:spcBef>
              <a:spcAft>
                <a:spcPts val="0"/>
              </a:spcAft>
              <a:buClr>
                <a:schemeClr val="hlink"/>
              </a:buClr>
              <a:buSzPct val="70000"/>
              <a:buFont typeface="Wingdings" panose="05000000000000000000" pitchFamily="2" charset="2"/>
              <a:buChar char="v"/>
            </a:pPr>
            <a:r>
              <a:rPr lang="zh-CN" altLang="en-US" sz="3200" b="1" dirty="0">
                <a:solidFill>
                  <a:srgbClr val="000000"/>
                </a:solidFill>
                <a:uFillTx/>
                <a:latin typeface="Arial" panose="020B0604020202020204" pitchFamily="34" charset="0"/>
                <a:ea typeface="微软雅黑" panose="020B0503020204020204" charset="-122"/>
              </a:rPr>
              <a:t>采用因子数倒数的一半，即     作为权比例标准值</a:t>
            </a:r>
            <a:endParaRPr lang="zh-CN" altLang="en-US" sz="3200" b="1" dirty="0">
              <a:solidFill>
                <a:srgbClr val="000000"/>
              </a:solidFill>
              <a:uFillTx/>
              <a:latin typeface="Arial" panose="020B0604020202020204" pitchFamily="34" charset="0"/>
              <a:ea typeface="微软雅黑" panose="020B0503020204020204" charset="-122"/>
            </a:endParaRPr>
          </a:p>
          <a:p>
            <a:pPr marL="609600" indent="-609600" eaLnBrk="1" latinLnBrk="0" hangingPunct="1">
              <a:lnSpc>
                <a:spcPct val="130000"/>
              </a:lnSpc>
              <a:spcBef>
                <a:spcPts val="0"/>
              </a:spcBef>
              <a:spcAft>
                <a:spcPts val="0"/>
              </a:spcAft>
              <a:buClr>
                <a:schemeClr val="hlink"/>
              </a:buClr>
              <a:buSzPct val="70000"/>
              <a:buFont typeface="Wingdings" panose="05000000000000000000" pitchFamily="2" charset="2"/>
              <a:buChar char="v"/>
            </a:pPr>
            <a:r>
              <a:rPr lang="zh-CN" altLang="en-US" sz="3200" b="1" dirty="0">
                <a:solidFill>
                  <a:srgbClr val="000000"/>
                </a:solidFill>
                <a:uFillTx/>
                <a:latin typeface="Arial" panose="020B0604020202020204" pitchFamily="34" charset="0"/>
                <a:ea typeface="微软雅黑" panose="020B0503020204020204" charset="-122"/>
              </a:rPr>
              <a:t>将各因子的权比例</a:t>
            </a:r>
            <a:r>
              <a:rPr lang="zh-CN" altLang="en-US" sz="3200" b="1" i="1" dirty="0">
                <a:solidFill>
                  <a:srgbClr val="000000"/>
                </a:solidFill>
                <a:uFillTx/>
                <a:latin typeface="Arial" panose="020B0604020202020204" pitchFamily="34" charset="0"/>
                <a:ea typeface="微软雅黑" panose="020B0503020204020204" charset="-122"/>
              </a:rPr>
              <a:t>r</a:t>
            </a:r>
            <a:r>
              <a:rPr lang="zh-CN" altLang="en-US" sz="3200" b="1" i="1" baseline="-25000" dirty="0">
                <a:solidFill>
                  <a:srgbClr val="000000"/>
                </a:solidFill>
                <a:uFillTx/>
                <a:latin typeface="Arial" panose="020B0604020202020204" pitchFamily="34" charset="0"/>
                <a:ea typeface="微软雅黑" panose="020B0503020204020204" charset="-122"/>
              </a:rPr>
              <a:t>i</a:t>
            </a:r>
            <a:r>
              <a:rPr lang="zh-CN" altLang="en-US" sz="3200" b="1" dirty="0">
                <a:solidFill>
                  <a:srgbClr val="000000"/>
                </a:solidFill>
                <a:uFillTx/>
                <a:latin typeface="Arial" panose="020B0604020202020204" pitchFamily="34" charset="0"/>
                <a:ea typeface="微软雅黑" panose="020B0503020204020204" charset="-122"/>
              </a:rPr>
              <a:t>与标准值进行比较</a:t>
            </a:r>
            <a:endParaRPr lang="zh-CN" altLang="en-US" sz="3200" b="1" dirty="0">
              <a:solidFill>
                <a:srgbClr val="000000"/>
              </a:solidFill>
              <a:uFillTx/>
              <a:latin typeface="Arial" panose="020B0604020202020204" pitchFamily="34" charset="0"/>
              <a:ea typeface="微软雅黑" panose="020B0503020204020204" charset="-122"/>
            </a:endParaRPr>
          </a:p>
          <a:p>
            <a:pPr marL="609600" indent="-609600" eaLnBrk="1" latinLnBrk="0" hangingPunct="1">
              <a:lnSpc>
                <a:spcPct val="130000"/>
              </a:lnSpc>
              <a:spcBef>
                <a:spcPts val="0"/>
              </a:spcBef>
              <a:spcAft>
                <a:spcPts val="0"/>
              </a:spcAft>
              <a:buClr>
                <a:schemeClr val="hlink"/>
              </a:buClr>
              <a:buSzPct val="70000"/>
              <a:buFont typeface="Wingdings" panose="05000000000000000000" pitchFamily="2" charset="2"/>
              <a:buChar char="v"/>
            </a:pPr>
            <a:r>
              <a:rPr lang="zh-CN" altLang="en-US" sz="3200" b="1" dirty="0">
                <a:solidFill>
                  <a:srgbClr val="000000"/>
                </a:solidFill>
                <a:uFillTx/>
                <a:latin typeface="Arial" panose="020B0604020202020204" pitchFamily="34" charset="0"/>
                <a:ea typeface="微软雅黑" panose="020B0503020204020204" charset="-122"/>
              </a:rPr>
              <a:t>若          则保留该因子，若         则舍去该因子及其状态</a:t>
            </a:r>
            <a:endParaRPr lang="zh-CN" altLang="en-US" sz="3200" b="1" dirty="0">
              <a:solidFill>
                <a:srgbClr val="000000"/>
              </a:solidFill>
              <a:uFillTx/>
              <a:latin typeface="Arial" panose="020B0604020202020204" pitchFamily="34" charset="0"/>
              <a:ea typeface="微软雅黑" panose="020B0503020204020204" charset="-122"/>
            </a:endParaRPr>
          </a:p>
        </p:txBody>
      </p:sp>
      <p:sp>
        <p:nvSpPr>
          <p:cNvPr id="14338" name="矩形 56322"/>
          <p:cNvSpPr/>
          <p:nvPr/>
        </p:nvSpPr>
        <p:spPr>
          <a:xfrm>
            <a:off x="0" y="3214688"/>
            <a:ext cx="9144000" cy="0"/>
          </a:xfrm>
          <a:prstGeom prst="rect">
            <a:avLst/>
          </a:prstGeom>
          <a:no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14339" name="标题 56323"/>
          <p:cNvSpPr>
            <a:spLocks noGrp="1" noRot="1"/>
          </p:cNvSpPr>
          <p:nvPr>
            <p:ph type="title"/>
          </p:nvPr>
        </p:nvSpPr>
        <p:spPr>
          <a:xfrm>
            <a:off x="250825" y="188913"/>
            <a:ext cx="8540750" cy="1143000"/>
          </a:xfrm>
        </p:spPr>
        <p:txBody>
          <a:bodyPr anchor="ctr"/>
          <a:p>
            <a:pPr algn="l"/>
            <a:r>
              <a:rPr lang="en-US" altLang="zh-CN" spc="200">
                <a:solidFill>
                  <a:srgbClr val="C00000"/>
                </a:solidFill>
                <a:uFillTx/>
                <a:latin typeface="Arial" panose="020B0604020202020204" pitchFamily="34" charset="0"/>
                <a:ea typeface="微软雅黑" panose="020B0503020204020204" charset="-122"/>
                <a:sym typeface="+mn-ea"/>
              </a:rPr>
              <a:t>2. 测试步骤</a:t>
            </a:r>
            <a:endParaRPr lang="en-US" altLang="zh-CN"/>
          </a:p>
        </p:txBody>
      </p:sp>
      <p:sp>
        <p:nvSpPr>
          <p:cNvPr id="14340" name="矩形 56324"/>
          <p:cNvSpPr/>
          <p:nvPr/>
        </p:nvSpPr>
        <p:spPr>
          <a:xfrm>
            <a:off x="0" y="0"/>
            <a:ext cx="9144000" cy="0"/>
          </a:xfrm>
          <a:prstGeom prst="rect">
            <a:avLst/>
          </a:prstGeom>
          <a:noFill/>
          <a:ln w="9525">
            <a:noFill/>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56326" name="对象 56325"/>
          <p:cNvGraphicFramePr>
            <a:graphicFrameLocks noChangeAspect="1"/>
          </p:cNvGraphicFramePr>
          <p:nvPr/>
        </p:nvGraphicFramePr>
        <p:xfrm>
          <a:off x="5940425" y="2420938"/>
          <a:ext cx="420688" cy="720725"/>
        </p:xfrm>
        <a:graphic>
          <a:graphicData uri="http://schemas.openxmlformats.org/presentationml/2006/ole">
            <mc:AlternateContent xmlns:mc="http://schemas.openxmlformats.org/markup-compatibility/2006">
              <mc:Choice xmlns:v="urn:schemas-microsoft-com:vml" Requires="v">
                <p:oleObj spid="_x0000_s3076" name="" r:id="rId1" imgW="233680" imgH="401955" progId="Equation.3">
                  <p:embed/>
                </p:oleObj>
              </mc:Choice>
              <mc:Fallback>
                <p:oleObj name="" r:id="rId1" imgW="233680" imgH="401955" progId="Equation.3">
                  <p:embed/>
                  <p:pic>
                    <p:nvPicPr>
                      <p:cNvPr id="0" name="图片 3075"/>
                      <p:cNvPicPr/>
                      <p:nvPr/>
                    </p:nvPicPr>
                    <p:blipFill>
                      <a:blip r:embed="rId2"/>
                      <a:stretch>
                        <a:fillRect/>
                      </a:stretch>
                    </p:blipFill>
                    <p:spPr>
                      <a:xfrm>
                        <a:off x="5940425" y="2420938"/>
                        <a:ext cx="420688" cy="720725"/>
                      </a:xfrm>
                      <a:prstGeom prst="rect">
                        <a:avLst/>
                      </a:prstGeom>
                      <a:noFill/>
                      <a:ln w="38100">
                        <a:noFill/>
                        <a:miter/>
                      </a:ln>
                    </p:spPr>
                  </p:pic>
                </p:oleObj>
              </mc:Fallback>
            </mc:AlternateContent>
          </a:graphicData>
        </a:graphic>
      </p:graphicFrame>
      <p:sp>
        <p:nvSpPr>
          <p:cNvPr id="14342" name="矩形 56326"/>
          <p:cNvSpPr/>
          <p:nvPr/>
        </p:nvSpPr>
        <p:spPr>
          <a:xfrm>
            <a:off x="0" y="0"/>
            <a:ext cx="9144000" cy="0"/>
          </a:xfrm>
          <a:prstGeom prst="rect">
            <a:avLst/>
          </a:prstGeom>
          <a:noFill/>
          <a:ln w="9525">
            <a:noFill/>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56328" name="对象 56327"/>
          <p:cNvGraphicFramePr>
            <a:graphicFrameLocks noChangeAspect="1"/>
          </p:cNvGraphicFramePr>
          <p:nvPr/>
        </p:nvGraphicFramePr>
        <p:xfrm>
          <a:off x="1544638" y="4360228"/>
          <a:ext cx="936625" cy="782637"/>
        </p:xfrm>
        <a:graphic>
          <a:graphicData uri="http://schemas.openxmlformats.org/presentationml/2006/ole">
            <mc:AlternateContent xmlns:mc="http://schemas.openxmlformats.org/markup-compatibility/2006">
              <mc:Choice xmlns:v="urn:schemas-microsoft-com:vml" Requires="v">
                <p:oleObj spid="_x0000_s3077" name="" r:id="rId3" imgW="479425" imgH="401320" progId="Equation.3">
                  <p:embed/>
                </p:oleObj>
              </mc:Choice>
              <mc:Fallback>
                <p:oleObj name="" r:id="rId3" imgW="479425" imgH="401320" progId="Equation.3">
                  <p:embed/>
                  <p:pic>
                    <p:nvPicPr>
                      <p:cNvPr id="0" name="图片 3076"/>
                      <p:cNvPicPr/>
                      <p:nvPr/>
                    </p:nvPicPr>
                    <p:blipFill>
                      <a:blip r:embed="rId4"/>
                      <a:stretch>
                        <a:fillRect/>
                      </a:stretch>
                    </p:blipFill>
                    <p:spPr>
                      <a:xfrm>
                        <a:off x="1544638" y="4360228"/>
                        <a:ext cx="936625" cy="782637"/>
                      </a:xfrm>
                      <a:prstGeom prst="rect">
                        <a:avLst/>
                      </a:prstGeom>
                      <a:noFill/>
                      <a:ln w="38100">
                        <a:noFill/>
                        <a:miter/>
                      </a:ln>
                    </p:spPr>
                  </p:pic>
                </p:oleObj>
              </mc:Fallback>
            </mc:AlternateContent>
          </a:graphicData>
        </a:graphic>
      </p:graphicFrame>
      <p:sp>
        <p:nvSpPr>
          <p:cNvPr id="14344" name="矩形 56328"/>
          <p:cNvSpPr/>
          <p:nvPr/>
        </p:nvSpPr>
        <p:spPr>
          <a:xfrm>
            <a:off x="0" y="3233738"/>
            <a:ext cx="9144000" cy="0"/>
          </a:xfrm>
          <a:prstGeom prst="rect">
            <a:avLst/>
          </a:prstGeom>
          <a:noFill/>
          <a:ln w="9525">
            <a:noFill/>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56330" name="对象 56329"/>
          <p:cNvGraphicFramePr>
            <a:graphicFrameLocks noChangeAspect="1"/>
          </p:cNvGraphicFramePr>
          <p:nvPr/>
        </p:nvGraphicFramePr>
        <p:xfrm>
          <a:off x="5897245" y="4408488"/>
          <a:ext cx="863600" cy="722312"/>
        </p:xfrm>
        <a:graphic>
          <a:graphicData uri="http://schemas.openxmlformats.org/presentationml/2006/ole">
            <mc:AlternateContent xmlns:mc="http://schemas.openxmlformats.org/markup-compatibility/2006">
              <mc:Choice xmlns:v="urn:schemas-microsoft-com:vml" Requires="v">
                <p:oleObj spid="_x0000_s3078" name="" r:id="rId5" imgW="479425" imgH="401320" progId="Equation.3">
                  <p:embed/>
                </p:oleObj>
              </mc:Choice>
              <mc:Fallback>
                <p:oleObj name="" r:id="rId5" imgW="479425" imgH="401320" progId="Equation.3">
                  <p:embed/>
                  <p:pic>
                    <p:nvPicPr>
                      <p:cNvPr id="0" name="图片 3077"/>
                      <p:cNvPicPr/>
                      <p:nvPr/>
                    </p:nvPicPr>
                    <p:blipFill>
                      <a:blip r:embed="rId6"/>
                      <a:stretch>
                        <a:fillRect/>
                      </a:stretch>
                    </p:blipFill>
                    <p:spPr>
                      <a:xfrm>
                        <a:off x="5897245" y="4408488"/>
                        <a:ext cx="863600" cy="72231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322">
                                            <p:txEl>
                                              <p:pRg st="1" end="1"/>
                                            </p:txEl>
                                          </p:spTgt>
                                        </p:tgtEl>
                                        <p:attrNameLst>
                                          <p:attrName>style.visibility</p:attrName>
                                        </p:attrNameLst>
                                      </p:cBhvr>
                                      <p:to>
                                        <p:strVal val="visible"/>
                                      </p:to>
                                    </p:set>
                                    <p:animEffect transition="in" filter="blinds(horizontal)">
                                      <p:cBhvr>
                                        <p:cTn id="7" dur="500"/>
                                        <p:tgtEl>
                                          <p:spTgt spid="5632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322">
                                            <p:txEl>
                                              <p:pRg st="2" end="2"/>
                                            </p:txEl>
                                          </p:spTgt>
                                        </p:tgtEl>
                                        <p:attrNameLst>
                                          <p:attrName>style.visibility</p:attrName>
                                        </p:attrNameLst>
                                      </p:cBhvr>
                                      <p:to>
                                        <p:strVal val="visible"/>
                                      </p:to>
                                    </p:set>
                                    <p:animEffect transition="in" filter="blinds(horizontal)">
                                      <p:cBhvr>
                                        <p:cTn id="12" dur="500"/>
                                        <p:tgtEl>
                                          <p:spTgt spid="56322">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6326"/>
                                        </p:tgtEl>
                                        <p:attrNameLst>
                                          <p:attrName>style.visibility</p:attrName>
                                        </p:attrNameLst>
                                      </p:cBhvr>
                                      <p:to>
                                        <p:strVal val="visible"/>
                                      </p:to>
                                    </p:set>
                                    <p:animEffect transition="in" filter="blinds(horizontal)">
                                      <p:cBhvr>
                                        <p:cTn id="15" dur="500"/>
                                        <p:tgtEl>
                                          <p:spTgt spid="5632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6322">
                                            <p:txEl>
                                              <p:pRg st="3" end="3"/>
                                            </p:txEl>
                                          </p:spTgt>
                                        </p:tgtEl>
                                        <p:attrNameLst>
                                          <p:attrName>style.visibility</p:attrName>
                                        </p:attrNameLst>
                                      </p:cBhvr>
                                      <p:to>
                                        <p:strVal val="visible"/>
                                      </p:to>
                                    </p:set>
                                    <p:animEffect transition="in" filter="blinds(horizontal)">
                                      <p:cBhvr>
                                        <p:cTn id="20" dur="500"/>
                                        <p:tgtEl>
                                          <p:spTgt spid="5632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6322">
                                            <p:txEl>
                                              <p:pRg st="4" end="4"/>
                                            </p:txEl>
                                          </p:spTgt>
                                        </p:tgtEl>
                                        <p:attrNameLst>
                                          <p:attrName>style.visibility</p:attrName>
                                        </p:attrNameLst>
                                      </p:cBhvr>
                                      <p:to>
                                        <p:strVal val="visible"/>
                                      </p:to>
                                    </p:set>
                                    <p:animEffect transition="in" filter="blinds(horizontal)">
                                      <p:cBhvr>
                                        <p:cTn id="25" dur="500"/>
                                        <p:tgtEl>
                                          <p:spTgt spid="56322">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6328"/>
                                        </p:tgtEl>
                                        <p:attrNameLst>
                                          <p:attrName>style.visibility</p:attrName>
                                        </p:attrNameLst>
                                      </p:cBhvr>
                                      <p:to>
                                        <p:strVal val="visible"/>
                                      </p:to>
                                    </p:set>
                                    <p:animEffect transition="in" filter="blinds(horizontal)">
                                      <p:cBhvr>
                                        <p:cTn id="28" dur="500"/>
                                        <p:tgtEl>
                                          <p:spTgt spid="56328"/>
                                        </p:tgtEl>
                                      </p:cBhvr>
                                    </p:animEffect>
                                  </p:childTnLst>
                                </p:cTn>
                              </p:par>
                              <p:par>
                                <p:cTn id="29" presetID="3" presetClass="entr" presetSubtype="10" fill="hold" nodeType="withEffect">
                                  <p:stCondLst>
                                    <p:cond delay="0"/>
                                  </p:stCondLst>
                                  <p:childTnLst>
                                    <p:set>
                                      <p:cBhvr>
                                        <p:cTn id="30" dur="1" fill="hold">
                                          <p:stCondLst>
                                            <p:cond delay="0"/>
                                          </p:stCondLst>
                                        </p:cTn>
                                        <p:tgtEl>
                                          <p:spTgt spid="56330"/>
                                        </p:tgtEl>
                                        <p:attrNameLst>
                                          <p:attrName>style.visibility</p:attrName>
                                        </p:attrNameLst>
                                      </p:cBhvr>
                                      <p:to>
                                        <p:strVal val="visible"/>
                                      </p:to>
                                    </p:set>
                                    <p:animEffect transition="in" filter="blinds(horizontal)">
                                      <p:cBhvr>
                                        <p:cTn id="31" dur="500"/>
                                        <p:tgtEl>
                                          <p:spTgt spid="56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TABLE_BEAUTIFY" val="smartTable{77a80946-0a4b-45b5-b9e3-154388303579}"/>
</p:tagLst>
</file>

<file path=ppt/tags/tag2.xml><?xml version="1.0" encoding="utf-8"?>
<p:tagLst xmlns:p="http://schemas.openxmlformats.org/presentationml/2006/main">
  <p:tag name="KSO_WM_UNIT_TABLE_BEAUTIFY" val="smartTable{77a80946-0a4b-45b5-b9e3-154388303579}"/>
</p:tagLst>
</file>

<file path=ppt/tags/tag3.xml><?xml version="1.0" encoding="utf-8"?>
<p:tagLst xmlns:p="http://schemas.openxmlformats.org/presentationml/2006/main">
  <p:tag name="KSO_WM_UNIT_TABLE_BEAUTIFY" val="smartTable{9bda4fbe-6246-4359-b808-434e01c036db}"/>
</p:tagLst>
</file>

<file path=ppt/tags/tag4.xml><?xml version="1.0" encoding="utf-8"?>
<p:tagLst xmlns:p="http://schemas.openxmlformats.org/presentationml/2006/main">
  <p:tag name="KSO_WM_UNIT_TABLE_BEAUTIFY" val="smartTable{43f7d37f-1f57-41b3-bfb5-ac7724f1e957}"/>
</p:tagLst>
</file>

<file path=ppt/theme/theme1.xml><?xml version="1.0" encoding="utf-8"?>
<a:theme xmlns:a="http://schemas.openxmlformats.org/drawingml/2006/main" name="古瓶荷花">
  <a:themeElements>
    <a:clrScheme name="">
      <a:dk1>
        <a:srgbClr val="0033CC"/>
      </a:dk1>
      <a:lt1>
        <a:srgbClr val="FFFFFF"/>
      </a:lt1>
      <a:dk2>
        <a:srgbClr val="007572"/>
      </a:dk2>
      <a:lt2>
        <a:srgbClr val="C0C0C0"/>
      </a:lt2>
      <a:accent1>
        <a:srgbClr val="CCECFF"/>
      </a:accent1>
      <a:accent2>
        <a:srgbClr val="3399FF"/>
      </a:accent2>
      <a:accent3>
        <a:srgbClr val="FFFFFF"/>
      </a:accent3>
      <a:accent4>
        <a:srgbClr val="002AAF"/>
      </a:accent4>
      <a:accent5>
        <a:srgbClr val="E2F4FF"/>
      </a:accent5>
      <a:accent6>
        <a:srgbClr val="2D89E5"/>
      </a:accent6>
      <a:hlink>
        <a:srgbClr val="CC0066"/>
      </a:hlink>
      <a:folHlink>
        <a:srgbClr val="7D7DA9"/>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33CC"/>
        </a:dk1>
        <a:lt1>
          <a:srgbClr val="FFFFFF"/>
        </a:lt1>
        <a:dk2>
          <a:srgbClr val="007572"/>
        </a:dk2>
        <a:lt2>
          <a:srgbClr val="C0C0C0"/>
        </a:lt2>
        <a:accent1>
          <a:srgbClr val="CCECFF"/>
        </a:accent1>
        <a:accent2>
          <a:srgbClr val="3399FF"/>
        </a:accent2>
        <a:accent3>
          <a:srgbClr val="FFFFFF"/>
        </a:accent3>
        <a:accent4>
          <a:srgbClr val="002AAF"/>
        </a:accent4>
        <a:accent5>
          <a:srgbClr val="E2F4FF"/>
        </a:accent5>
        <a:accent6>
          <a:srgbClr val="2D89E5"/>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
        <a:dk1>
          <a:srgbClr val="007A77"/>
        </a:dk1>
        <a:lt1>
          <a:srgbClr val="EFF6EE"/>
        </a:lt1>
        <a:dk2>
          <a:srgbClr val="0066CC"/>
        </a:dk2>
        <a:lt2>
          <a:srgbClr val="C0C0C0"/>
        </a:lt2>
        <a:accent1>
          <a:srgbClr val="E7EEE6"/>
        </a:accent1>
        <a:accent2>
          <a:srgbClr val="FF9933"/>
        </a:accent2>
        <a:accent3>
          <a:srgbClr val="F5FAF5"/>
        </a:accent3>
        <a:accent4>
          <a:srgbClr val="006866"/>
        </a:accent4>
        <a:accent5>
          <a:srgbClr val="F1F5F0"/>
        </a:accent5>
        <a:accent6>
          <a:srgbClr val="E589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B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9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
        <a:dk1>
          <a:srgbClr val="636395"/>
        </a:dk1>
        <a:lt1>
          <a:srgbClr val="FFE2C5"/>
        </a:lt1>
        <a:dk2>
          <a:srgbClr val="000000"/>
        </a:dk2>
        <a:lt2>
          <a:srgbClr val="C0C0C0"/>
        </a:lt2>
        <a:accent1>
          <a:srgbClr val="FFE1E1"/>
        </a:accent1>
        <a:accent2>
          <a:srgbClr val="FF9933"/>
        </a:accent2>
        <a:accent3>
          <a:srgbClr val="FFEEDE"/>
        </a:accent3>
        <a:accent4>
          <a:srgbClr val="545480"/>
        </a:accent4>
        <a:accent5>
          <a:srgbClr val="FFEDED"/>
        </a:accent5>
        <a:accent6>
          <a:srgbClr val="E589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
        <a:dk1>
          <a:srgbClr val="626292"/>
        </a:dk1>
        <a:lt1>
          <a:srgbClr val="CCECFF"/>
        </a:lt1>
        <a:dk2>
          <a:srgbClr val="3333CC"/>
        </a:dk2>
        <a:lt2>
          <a:srgbClr val="C0C0C0"/>
        </a:lt2>
        <a:accent1>
          <a:srgbClr val="D9F1FF"/>
        </a:accent1>
        <a:accent2>
          <a:srgbClr val="FF9900"/>
        </a:accent2>
        <a:accent3>
          <a:srgbClr val="E2F4FF"/>
        </a:accent3>
        <a:accent4>
          <a:srgbClr val="53537D"/>
        </a:accent4>
        <a:accent5>
          <a:srgbClr val="E9F7FF"/>
        </a:accent5>
        <a:accent6>
          <a:srgbClr val="E589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
        <a:dk1>
          <a:srgbClr val="0066CC"/>
        </a:dk1>
        <a:lt1>
          <a:srgbClr val="FFE1E1"/>
        </a:lt1>
        <a:dk2>
          <a:srgbClr val="006600"/>
        </a:dk2>
        <a:lt2>
          <a:srgbClr val="C0C0C0"/>
        </a:lt2>
        <a:accent1>
          <a:srgbClr val="FFFFCC"/>
        </a:accent1>
        <a:accent2>
          <a:srgbClr val="009999"/>
        </a:accent2>
        <a:accent3>
          <a:srgbClr val="FFEDED"/>
        </a:accent3>
        <a:accent4>
          <a:srgbClr val="0057AF"/>
        </a:accent4>
        <a:accent5>
          <a:srgbClr val="FFFFE2"/>
        </a:accent5>
        <a:accent6>
          <a:srgbClr val="008989"/>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
        <a:dk1>
          <a:srgbClr val="292929"/>
        </a:dk1>
        <a:lt1>
          <a:srgbClr val="DDDDDD"/>
        </a:lt1>
        <a:dk2>
          <a:srgbClr val="0066CC"/>
        </a:dk2>
        <a:lt2>
          <a:srgbClr val="B2B2B2"/>
        </a:lt2>
        <a:accent1>
          <a:srgbClr val="CACADC"/>
        </a:accent1>
        <a:accent2>
          <a:srgbClr val="FFCC00"/>
        </a:accent2>
        <a:accent3>
          <a:srgbClr val="EBEBEB"/>
        </a:accent3>
        <a:accent4>
          <a:srgbClr val="222222"/>
        </a:accent4>
        <a:accent5>
          <a:srgbClr val="E1E1EA"/>
        </a:accent5>
        <a:accent6>
          <a:srgbClr val="E5B7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CDESIGNK</Template>
  <TotalTime>0</TotalTime>
  <Words>13711</Words>
  <Application>WPS 演示</Application>
  <PresentationFormat>在屏幕上显示</PresentationFormat>
  <Paragraphs>2519</Paragraphs>
  <Slides>85</Slides>
  <Notes>9</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7</vt:i4>
      </vt:variant>
      <vt:variant>
        <vt:lpstr>幻灯片标题</vt:lpstr>
      </vt:variant>
      <vt:variant>
        <vt:i4>85</vt:i4>
      </vt:variant>
    </vt:vector>
  </HeadingPairs>
  <TitlesOfParts>
    <vt:vector size="108" baseType="lpstr">
      <vt:lpstr>Arial</vt:lpstr>
      <vt:lpstr>宋体</vt:lpstr>
      <vt:lpstr>Wingdings</vt:lpstr>
      <vt:lpstr>楷体_GB2312</vt:lpstr>
      <vt:lpstr>新宋体</vt:lpstr>
      <vt:lpstr>Times New Roman</vt:lpstr>
      <vt:lpstr>黑体</vt:lpstr>
      <vt:lpstr>隶书</vt:lpstr>
      <vt:lpstr>微软雅黑</vt:lpstr>
      <vt:lpstr>华文行楷</vt:lpstr>
      <vt:lpstr>Arial Unicode MS</vt:lpstr>
      <vt:lpstr>Calibri</vt:lpstr>
      <vt:lpstr>华文新魏</vt:lpstr>
      <vt:lpstr>华文隶书</vt:lpstr>
      <vt:lpstr>Verdana</vt:lpstr>
      <vt:lpstr>古瓶荷花</vt:lpstr>
      <vt:lpstr>Equation.3</vt:lpstr>
      <vt:lpstr>Equation.3</vt:lpstr>
      <vt:lpstr>Equation.3</vt:lpstr>
      <vt:lpstr>Equation.3</vt:lpstr>
      <vt:lpstr>Equation.3</vt:lpstr>
      <vt:lpstr>Equation.3</vt:lpstr>
      <vt:lpstr>Equation.3</vt:lpstr>
      <vt:lpstr>PowerPoint 演示文稿</vt:lpstr>
      <vt:lpstr>PowerPoint 演示文稿</vt:lpstr>
      <vt:lpstr>第二章   黑盒测试</vt:lpstr>
      <vt:lpstr>PowerPoint 演示文稿</vt:lpstr>
      <vt:lpstr>参数配置类测试</vt:lpstr>
      <vt:lpstr>2.5 正交试验法 P48</vt:lpstr>
      <vt:lpstr>2. 测试步骤</vt:lpstr>
      <vt:lpstr>2. 测试步骤</vt:lpstr>
      <vt:lpstr>2. 测试步骤</vt:lpstr>
      <vt:lpstr>2. 测试步骤</vt:lpstr>
      <vt:lpstr>2. 测试步骤</vt:lpstr>
      <vt:lpstr>2. 测试步骤</vt:lpstr>
      <vt:lpstr>2. 测试步骤</vt:lpstr>
      <vt:lpstr>2. 测试步骤</vt:lpstr>
      <vt:lpstr>2. 测试步骤</vt:lpstr>
      <vt:lpstr>2. 测试步骤</vt:lpstr>
      <vt:lpstr>2. 测试步骤</vt:lpstr>
      <vt:lpstr>2.5 正交试验法 P57</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2.6 其他黑盒测试方法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2.7 功能性测试总结</vt:lpstr>
      <vt:lpstr>PowerPoint 演示文稿</vt:lpstr>
      <vt:lpstr>PowerPoint 演示文稿</vt:lpstr>
      <vt:lpstr>PowerPoint 演示文稿</vt:lpstr>
      <vt:lpstr>PowerPoint 演示文稿</vt:lpstr>
      <vt:lpstr>2.7 功能性测试总结</vt:lpstr>
      <vt:lpstr>2.7 功能性测试总结</vt:lpstr>
      <vt:lpstr>2.7 功能性测试总结</vt:lpstr>
      <vt:lpstr>2.7 功能性测试总结</vt:lpstr>
      <vt:lpstr>2.7 功能性测试总结</vt:lpstr>
      <vt:lpstr>2.7 功能性测试总结</vt:lpstr>
      <vt:lpstr>2.7 功能性测试总结</vt:lpstr>
      <vt:lpstr>2.7 功能性测试总结</vt:lpstr>
      <vt:lpstr>2.7 功能性测试总结</vt:lpstr>
      <vt:lpstr>2.7 功能性测试总结</vt:lpstr>
      <vt:lpstr>2.7 功能性测试总结</vt:lpstr>
      <vt:lpstr>2.7 功能性测试总结</vt:lpstr>
      <vt:lpstr>2.7 功能性测试总结</vt:lpstr>
      <vt:lpstr>2.7 功能性测试总结</vt:lpstr>
      <vt:lpstr>2.7 功能性测试总结</vt:lpstr>
      <vt:lpstr>本章重点</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CN=文秘人员/OU=计划财务处/OU=山东理工大学/O=sdlg</dc:creator>
  <cp:lastModifiedBy>彩虹</cp:lastModifiedBy>
  <cp:revision>733</cp:revision>
  <dcterms:created xsi:type="dcterms:W3CDTF">2008-01-29T12:51:00Z</dcterms:created>
  <dcterms:modified xsi:type="dcterms:W3CDTF">2020-10-14T09:39:01Z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