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91" r:id="rId3"/>
    <p:sldId id="274" r:id="rId4"/>
    <p:sldId id="296" r:id="rId5"/>
    <p:sldId id="472" r:id="rId6"/>
    <p:sldId id="1180" r:id="rId7"/>
    <p:sldId id="1289" r:id="rId8"/>
    <p:sldId id="529" r:id="rId9"/>
    <p:sldId id="560" r:id="rId10"/>
    <p:sldId id="530" r:id="rId11"/>
    <p:sldId id="531" r:id="rId12"/>
    <p:sldId id="1110" r:id="rId13"/>
    <p:sldId id="583" r:id="rId14"/>
    <p:sldId id="532" r:id="rId15"/>
    <p:sldId id="1340" r:id="rId16"/>
    <p:sldId id="1341" r:id="rId17"/>
    <p:sldId id="533" r:id="rId18"/>
    <p:sldId id="1342" r:id="rId19"/>
    <p:sldId id="540" r:id="rId20"/>
    <p:sldId id="545" r:id="rId21"/>
    <p:sldId id="1343" r:id="rId22"/>
    <p:sldId id="1344" r:id="rId24"/>
    <p:sldId id="1256" r:id="rId25"/>
    <p:sldId id="1257" r:id="rId26"/>
    <p:sldId id="1258" r:id="rId27"/>
    <p:sldId id="1259" r:id="rId28"/>
    <p:sldId id="1080" r:id="rId29"/>
    <p:sldId id="1081" r:id="rId30"/>
    <p:sldId id="1082" r:id="rId31"/>
    <p:sldId id="1083" r:id="rId32"/>
    <p:sldId id="534" r:id="rId33"/>
    <p:sldId id="535" r:id="rId34"/>
    <p:sldId id="536" r:id="rId35"/>
    <p:sldId id="537" r:id="rId36"/>
    <p:sldId id="538" r:id="rId37"/>
    <p:sldId id="786" r:id="rId38"/>
    <p:sldId id="787" r:id="rId39"/>
    <p:sldId id="788" r:id="rId40"/>
    <p:sldId id="789" r:id="rId41"/>
    <p:sldId id="790" r:id="rId42"/>
    <p:sldId id="791" r:id="rId43"/>
    <p:sldId id="1092" r:id="rId44"/>
    <p:sldId id="1093" r:id="rId45"/>
    <p:sldId id="1094" r:id="rId46"/>
    <p:sldId id="1095" r:id="rId47"/>
    <p:sldId id="1096" r:id="rId48"/>
    <p:sldId id="565" r:id="rId4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0000"/>
    <a:srgbClr val="0000FF"/>
    <a:srgbClr val="CC99FF"/>
    <a:srgbClr val="00FF00"/>
    <a:srgbClr val="6600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5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1266"/>
          <p:cNvSpPr>
            <a:spLocks noGrp="1" noRot="1"/>
          </p:cNvSpPr>
          <p:nvPr>
            <p:ph type="body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lvl="1" indent="-1905"/>
            <a:endParaRPr lang="zh-CN" altLang="en-US" sz="1800" dirty="0" smtClean="0">
              <a:latin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1266"/>
          <p:cNvSpPr>
            <a:spLocks noGrp="1" noRot="1"/>
          </p:cNvSpPr>
          <p:nvPr>
            <p:ph type="body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lvl="1" indent="-1905"/>
            <a:endParaRPr lang="zh-CN" altLang="en-US" sz="1800" dirty="0" smtClean="0">
              <a:latin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原因：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C1—1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a	C2—a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	C3—1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b	C4—b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C5—1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	C6—c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	C7—a+b&gt;c	C8—b+c&gt;a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C9—c+a&gt;b	C10—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a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+b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=c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   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C11—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b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+c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=a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    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C12—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c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+a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b="1">
                <a:latin typeface="Times New Roman" panose="02020603050405020304" pitchFamily="2" charset="0"/>
                <a:sym typeface="+mn-ea"/>
              </a:rPr>
              <a:t>=b</a:t>
            </a:r>
            <a:r>
              <a:rPr lang="en-US" altLang="zh-CN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结果：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E1—输入无效	E2—非三角形	E3—一般三角形  E4—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直角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三角形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中间结果：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11—输入有效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12—符合三角形一般规则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13—可以构成三角形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14—</a:t>
            </a:r>
            <a:r>
              <a:rPr altLang="zh-CN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符合直角三角形一般规则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>
              <a:ea typeface="楷体_GB2312" pitchFamily="1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ctr"/>
            <a:endParaRPr lang="zh-CN" altLang="en-US">
              <a:ea typeface="楷体_GB2312" pitchFamily="1" charset="-122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r"/>
            <a:fld id="{9A0DB2DC-4C9A-4742-B13C-FB6460FD3503}" type="slidenum">
              <a:rPr lang="zh-CN" altLang="en-US">
                <a:latin typeface="Times New Roman" panose="02020603050405020304" pitchFamily="2" charset="0"/>
                <a:ea typeface="楷体_GB2312" pitchFamily="1" charset="-122"/>
              </a:rPr>
            </a:fld>
            <a:endParaRPr lang="zh-CN" altLang="en-US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ctr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r">
              <a:defRPr sz="1400" b="1">
                <a:latin typeface="Times New Roman" panose="02020603050405020304" pitchFamily="2" charset="0"/>
                <a:ea typeface="楷体_GB2312" pitchFamily="1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sunteam.com.cn/putong/yingxiao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&#31532;2&#31456;%20&#40657;&#30418;&#27979;&#35797;(3).ppt" TargetMode="External"/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4097"/>
          <p:cNvSpPr>
            <a:spLocks noRot="1"/>
          </p:cNvSpPr>
          <p:nvPr/>
        </p:nvSpPr>
        <p:spPr>
          <a:xfrm>
            <a:off x="684213" y="917575"/>
            <a:ext cx="7935912" cy="1725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8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软件测试</a:t>
            </a:r>
            <a:endParaRPr lang="zh-CN" altLang="en-US" sz="8800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矩形 4098"/>
          <p:cNvSpPr>
            <a:spLocks noRot="1"/>
          </p:cNvSpPr>
          <p:nvPr/>
        </p:nvSpPr>
        <p:spPr>
          <a:xfrm>
            <a:off x="539750" y="3094038"/>
            <a:ext cx="8135938" cy="2495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授课教师：苏  晶</a:t>
            </a:r>
            <a:endParaRPr lang="zh-CN" altLang="en-US" sz="44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联系方式：</a:t>
            </a: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advasesj@126.com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QQ：12426822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4099" name="图片 4099" descr="tuli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5300663"/>
            <a:ext cx="11334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内容占位符 20481"/>
          <p:cNvGraphicFramePr/>
          <p:nvPr>
            <p:ph sz="quarter" idx="1"/>
          </p:nvPr>
        </p:nvGraphicFramePr>
        <p:xfrm>
          <a:off x="304800" y="1981200"/>
          <a:ext cx="1057275" cy="3535363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</a:tblGrid>
              <a:tr h="708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08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2" name="内容占位符 20501"/>
          <p:cNvGraphicFramePr/>
          <p:nvPr>
            <p:ph sz="quarter" idx="2"/>
          </p:nvPr>
        </p:nvGraphicFramePr>
        <p:xfrm>
          <a:off x="2930525" y="1916113"/>
          <a:ext cx="674688" cy="3600450"/>
        </p:xfrm>
        <a:graphic>
          <a:graphicData uri="http://schemas.openxmlformats.org/drawingml/2006/table">
            <a:tbl>
              <a:tblPr/>
              <a:tblGrid>
                <a:gridCol w="674688"/>
              </a:tblGrid>
              <a:tr h="7191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191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6" name="内容占位符 20515"/>
          <p:cNvGraphicFramePr/>
          <p:nvPr>
            <p:ph sz="quarter" idx="3"/>
          </p:nvPr>
        </p:nvGraphicFramePr>
        <p:xfrm>
          <a:off x="5099050" y="1844675"/>
          <a:ext cx="1120775" cy="3671888"/>
        </p:xfrm>
        <a:graphic>
          <a:graphicData uri="http://schemas.openxmlformats.org/drawingml/2006/table">
            <a:tbl>
              <a:tblPr/>
              <a:tblGrid>
                <a:gridCol w="560388"/>
                <a:gridCol w="560387"/>
              </a:tblGrid>
              <a:tr h="733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33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36" name="直接连接符 20535"/>
          <p:cNvSpPr/>
          <p:nvPr/>
        </p:nvSpPr>
        <p:spPr>
          <a:xfrm>
            <a:off x="1692275" y="3644900"/>
            <a:ext cx="1079500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37" name="内容占位符 20536"/>
          <p:cNvGraphicFramePr/>
          <p:nvPr>
            <p:ph sz="quarter" idx="4"/>
          </p:nvPr>
        </p:nvGraphicFramePr>
        <p:xfrm>
          <a:off x="7788275" y="1844675"/>
          <a:ext cx="596900" cy="3671888"/>
        </p:xfrm>
        <a:graphic>
          <a:graphicData uri="http://schemas.openxmlformats.org/drawingml/2006/table">
            <a:tbl>
              <a:tblPr/>
              <a:tblGrid>
                <a:gridCol w="596900"/>
              </a:tblGrid>
              <a:tr h="733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33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51" name="直接连接符 20550"/>
          <p:cNvSpPr/>
          <p:nvPr/>
        </p:nvSpPr>
        <p:spPr>
          <a:xfrm>
            <a:off x="6372225" y="3644900"/>
            <a:ext cx="1079500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2" name="文本框 20551"/>
          <p:cNvSpPr txBox="1"/>
          <p:nvPr/>
        </p:nvSpPr>
        <p:spPr>
          <a:xfrm>
            <a:off x="395288" y="594995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latin typeface="Tahoma" panose="020B0604030504040204" pitchFamily="2" charset="0"/>
                <a:ea typeface="黑体" panose="02010609060101010101" pitchFamily="2" charset="-122"/>
              </a:rPr>
              <a:t>两条规则合并成一条</a:t>
            </a:r>
            <a:endParaRPr lang="zh-CN" altLang="en-US" sz="2400" b="1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2" name="标题 20552"/>
          <p:cNvSpPr>
            <a:spLocks noGrp="1" noRot="1"/>
          </p:cNvSpPr>
          <p:nvPr>
            <p:ph type="title" sz="quarter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0553" name="矩形 20553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20555" name="文本框 20554"/>
          <p:cNvSpPr txBox="1"/>
          <p:nvPr/>
        </p:nvSpPr>
        <p:spPr>
          <a:xfrm>
            <a:off x="5219700" y="5949950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2" charset="0"/>
                <a:ea typeface="黑体" panose="02010609060101010101" pitchFamily="2" charset="-122"/>
              </a:rPr>
              <a:t>两条规则的进一步合并</a:t>
            </a:r>
            <a:r>
              <a:rPr lang="zh-CN" altLang="en-US" sz="2400" b="1">
                <a:solidFill>
                  <a:schemeClr val="bg1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endParaRPr lang="zh-CN" altLang="en-US" sz="2400" b="1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2" grpId="0"/>
      <p:bldP spid="205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内容占位符 20481"/>
          <p:cNvGraphicFramePr/>
          <p:nvPr>
            <p:ph sz="quarter" idx="1"/>
          </p:nvPr>
        </p:nvGraphicFramePr>
        <p:xfrm>
          <a:off x="304800" y="1981200"/>
          <a:ext cx="1057275" cy="3535363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</a:tblGrid>
              <a:tr h="708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08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2" name="内容占位符 20501"/>
          <p:cNvGraphicFramePr/>
          <p:nvPr>
            <p:ph sz="quarter" idx="2"/>
          </p:nvPr>
        </p:nvGraphicFramePr>
        <p:xfrm>
          <a:off x="2930525" y="1916113"/>
          <a:ext cx="674688" cy="3600450"/>
        </p:xfrm>
        <a:graphic>
          <a:graphicData uri="http://schemas.openxmlformats.org/drawingml/2006/table">
            <a:tbl>
              <a:tblPr/>
              <a:tblGrid>
                <a:gridCol w="674688"/>
              </a:tblGrid>
              <a:tr h="7191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191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6" name="内容占位符 20515"/>
          <p:cNvGraphicFramePr/>
          <p:nvPr>
            <p:ph sz="quarter" idx="3"/>
          </p:nvPr>
        </p:nvGraphicFramePr>
        <p:xfrm>
          <a:off x="4215765" y="1844675"/>
          <a:ext cx="1754505" cy="3672205"/>
        </p:xfrm>
        <a:graphic>
          <a:graphicData uri="http://schemas.openxmlformats.org/drawingml/2006/table">
            <a:tbl>
              <a:tblPr/>
              <a:tblGrid>
                <a:gridCol w="584835"/>
                <a:gridCol w="584835"/>
                <a:gridCol w="584835"/>
              </a:tblGrid>
              <a:tr h="733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N</a:t>
                      </a:r>
                      <a:endParaRPr lang="en-US" altLang="zh-CN" sz="28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Y</a:t>
                      </a:r>
                      <a:endParaRPr lang="en-US" altLang="zh-CN" sz="28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N</a:t>
                      </a:r>
                      <a:endParaRPr lang="en-US" altLang="zh-CN" sz="28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33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  <a:sym typeface="+mn-ea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36" name="直接连接符 20535"/>
          <p:cNvSpPr/>
          <p:nvPr/>
        </p:nvSpPr>
        <p:spPr>
          <a:xfrm>
            <a:off x="1692275" y="3644900"/>
            <a:ext cx="1079500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37" name="内容占位符 20536"/>
          <p:cNvGraphicFramePr/>
          <p:nvPr>
            <p:ph sz="quarter" idx="4"/>
          </p:nvPr>
        </p:nvGraphicFramePr>
        <p:xfrm>
          <a:off x="7637780" y="1844675"/>
          <a:ext cx="1170940" cy="3672205"/>
        </p:xfrm>
        <a:graphic>
          <a:graphicData uri="http://schemas.openxmlformats.org/drawingml/2006/table">
            <a:tbl>
              <a:tblPr/>
              <a:tblGrid>
                <a:gridCol w="585470"/>
                <a:gridCol w="585470"/>
              </a:tblGrid>
              <a:tr h="73342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N</a:t>
                      </a:r>
                      <a:endParaRPr lang="en-US" altLang="zh-CN" sz="28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N</a:t>
                      </a:r>
                      <a:endParaRPr lang="en-US" altLang="zh-CN" sz="28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>
                        <a:solidFill>
                          <a:srgbClr val="FF6600"/>
                        </a:solidFill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  <a:sym typeface="+mn-ea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hlink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chemeClr val="hlink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51" name="直接连接符 20550"/>
          <p:cNvSpPr/>
          <p:nvPr/>
        </p:nvSpPr>
        <p:spPr>
          <a:xfrm>
            <a:off x="6372225" y="3644900"/>
            <a:ext cx="1079500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2" name="文本框 20551"/>
          <p:cNvSpPr txBox="1"/>
          <p:nvPr/>
        </p:nvSpPr>
        <p:spPr>
          <a:xfrm>
            <a:off x="1373505" y="5659755"/>
            <a:ext cx="1186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  </a:t>
            </a:r>
            <a:r>
              <a:rPr lang="en-US" altLang="zh-CN" sz="2400" b="1">
                <a:solidFill>
                  <a:schemeClr val="accent4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chemeClr val="accent4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①</a:t>
            </a:r>
            <a:endParaRPr lang="zh-CN" altLang="en-US" sz="2400" b="1">
              <a:solidFill>
                <a:schemeClr val="accent4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2" name="标题 20552"/>
          <p:cNvSpPr>
            <a:spLocks noGrp="1" noRot="1"/>
          </p:cNvSpPr>
          <p:nvPr>
            <p:ph type="title" sz="quarter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0553" name="矩形 20553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3" name="动作按钮: 后退或前一项 20555">
            <a:hlinkClick r:id="rId1" action="ppaction://hlinksldjump"/>
          </p:cNvPr>
          <p:cNvSpPr/>
          <p:nvPr/>
        </p:nvSpPr>
        <p:spPr>
          <a:xfrm>
            <a:off x="7380288" y="836613"/>
            <a:ext cx="1295400" cy="431800"/>
          </a:xfrm>
          <a:prstGeom prst="actionButtonBackPrevious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1600" y="5668645"/>
            <a:ext cx="1186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  </a:t>
            </a:r>
            <a:r>
              <a:rPr lang="en-US" altLang="zh-CN" sz="2400" b="1">
                <a:solidFill>
                  <a:schemeClr val="accent4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chemeClr val="accent4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②</a:t>
            </a:r>
            <a:endParaRPr lang="zh-CN" altLang="en-US" sz="2400" b="1">
              <a:solidFill>
                <a:schemeClr val="accent4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graphicFrame>
        <p:nvGraphicFramePr>
          <p:cNvPr id="21507" name="表格 21506"/>
          <p:cNvGraphicFramePr/>
          <p:nvPr/>
        </p:nvGraphicFramePr>
        <p:xfrm>
          <a:off x="323850" y="1363663"/>
          <a:ext cx="8424863" cy="4171950"/>
        </p:xfrm>
        <a:graphic>
          <a:graphicData uri="http://schemas.openxmlformats.org/drawingml/2006/table">
            <a:tbl>
              <a:tblPr/>
              <a:tblGrid>
                <a:gridCol w="809625"/>
                <a:gridCol w="3808413"/>
                <a:gridCol w="920750"/>
                <a:gridCol w="923925"/>
                <a:gridCol w="922337"/>
                <a:gridCol w="1039813"/>
              </a:tblGrid>
              <a:tr h="517525"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1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2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3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4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问题</a:t>
                      </a:r>
                      <a:endParaRPr lang="zh-CN" altLang="en-US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你觉得疲倦吗？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-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-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你对内容感兴趣吗？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书中内容使你糊涂吗？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-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-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建议</a:t>
                      </a:r>
                      <a:endParaRPr lang="zh-CN" altLang="en-US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请回到本章开头重读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√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继续读下去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跳到下一章去读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>
                          <a:solidFill>
                            <a:srgbClr val="000000"/>
                          </a:solidFill>
                        </a:rPr>
                        <a:t>停止阅读，请休息 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2529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2531" name="矩形 22530"/>
          <p:cNvSpPr>
            <a:spLocks noRot="1"/>
          </p:cNvSpPr>
          <p:nvPr/>
        </p:nvSpPr>
        <p:spPr>
          <a:xfrm>
            <a:off x="323850" y="1052513"/>
            <a:ext cx="8569325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建立判定表的步骤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 dirty="0" smtClean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列出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所有的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条件桩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动作</a:t>
            </a:r>
            <a:r>
              <a:rPr lang="zh-CN" altLang="en-US" sz="3600" b="1" dirty="0" smtClean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桩</a:t>
            </a:r>
            <a:endParaRPr lang="en-US" altLang="zh-CN" sz="3600" b="1" dirty="0" smtClean="0">
              <a:ea typeface="微软雅黑" panose="020B0503020204020204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确定规则的个数，假如有</a:t>
            </a:r>
            <a:r>
              <a:rPr lang="en-US" altLang="zh-CN" sz="3600" b="1" i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n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个条件，每个条件有两个取值，故有</a:t>
            </a:r>
            <a:r>
              <a:rPr lang="en-US" altLang="zh-CN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2</a:t>
            </a:r>
            <a:r>
              <a:rPr lang="en-US" altLang="zh-CN" sz="3600" b="1" i="1" baseline="30000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n</a:t>
            </a:r>
            <a:r>
              <a:rPr lang="en-US" altLang="zh-CN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种</a:t>
            </a:r>
            <a:r>
              <a:rPr lang="zh-CN" altLang="en-US" sz="3600" b="1" dirty="0" smtClean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规则</a:t>
            </a:r>
            <a:endParaRPr lang="zh-CN" altLang="en-US" sz="3600" b="1" dirty="0">
              <a:ea typeface="微软雅黑" panose="020B0503020204020204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填入条件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条件项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动作项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，得到初始判定表</a:t>
            </a:r>
            <a:endParaRPr lang="zh-CN" altLang="en-US" sz="3600" b="1" dirty="0">
              <a:ea typeface="微软雅黑" panose="020B0503020204020204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简化，合并相似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规则</a:t>
            </a:r>
            <a:r>
              <a:rPr lang="en-US" altLang="zh-CN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相同动作</a:t>
            </a:r>
            <a:r>
              <a:rPr lang="en-US" altLang="zh-CN" sz="3600" b="1" dirty="0" smtClean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)</a:t>
            </a:r>
            <a:endParaRPr lang="en-US" altLang="zh-CN" sz="3600" b="1" dirty="0" smtClean="0">
              <a:ea typeface="微软雅黑" panose="020B0503020204020204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6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为判定表中的每一列设计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测试用例</a:t>
            </a:r>
            <a:endParaRPr lang="en-US" altLang="zh-CN" sz="36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>
                <a:sym typeface="+mn-ea"/>
              </a:rPr>
              <a:t>2.4 </a:t>
            </a:r>
            <a:r>
              <a:rPr lang="zh-CN" altLang="en-US">
                <a:sym typeface="+mn-ea"/>
              </a:rPr>
              <a:t>判定表驱动测试 </a:t>
            </a:r>
            <a:r>
              <a:rPr lang="en-US" altLang="zh-CN">
                <a:sym typeface="+mn-ea"/>
              </a:rPr>
              <a:t>P46</a:t>
            </a:r>
            <a:endParaRPr lang="en-US" altLang="zh-CN"/>
          </a:p>
        </p:txBody>
      </p:sp>
      <p:sp>
        <p:nvSpPr>
          <p:cNvPr id="15362" name="矩形 15362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【例 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2.8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】规格说明书要求：第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列字符必须是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或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，第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列字符必须是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个数字，在此情况下对文件进行修改。如果第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列字符不正确，给出信息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；如果第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列字符不是数字，给出信息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2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矩形 15363"/>
          <p:cNvSpPr>
            <a:spLocks noRot="1"/>
          </p:cNvSpPr>
          <p:nvPr/>
        </p:nvSpPr>
        <p:spPr>
          <a:xfrm>
            <a:off x="539750" y="4365625"/>
            <a:ext cx="4608513" cy="2303463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个数字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5365" name="矩形 15364"/>
          <p:cNvSpPr>
            <a:spLocks noRot="1"/>
          </p:cNvSpPr>
          <p:nvPr/>
        </p:nvSpPr>
        <p:spPr>
          <a:xfrm>
            <a:off x="5297170" y="4365625"/>
            <a:ext cx="3378835" cy="2303780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修改文件</a:t>
            </a:r>
            <a:endParaRPr lang="zh-CN" altLang="en-US" sz="3000" b="1" i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1536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>
                <a:sym typeface="+mn-ea"/>
              </a:rPr>
              <a:t>2.4 </a:t>
            </a:r>
            <a:r>
              <a:rPr lang="zh-CN" altLang="en-US">
                <a:sym typeface="+mn-ea"/>
              </a:rPr>
              <a:t>判定表驱动测试</a:t>
            </a:r>
            <a:endParaRPr lang="en-US" altLang="zh-CN"/>
          </a:p>
        </p:txBody>
      </p:sp>
      <p:sp>
        <p:nvSpPr>
          <p:cNvPr id="16386" name="矩形 16386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6388" name="椭圆 16387"/>
          <p:cNvSpPr/>
          <p:nvPr/>
        </p:nvSpPr>
        <p:spPr>
          <a:xfrm>
            <a:off x="1979613" y="458152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椭圆 16388"/>
          <p:cNvSpPr/>
          <p:nvPr/>
        </p:nvSpPr>
        <p:spPr>
          <a:xfrm>
            <a:off x="1979613" y="53006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椭圆 16389"/>
          <p:cNvSpPr/>
          <p:nvPr/>
        </p:nvSpPr>
        <p:spPr>
          <a:xfrm>
            <a:off x="1979613" y="60213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椭圆 16390"/>
          <p:cNvSpPr/>
          <p:nvPr/>
        </p:nvSpPr>
        <p:spPr>
          <a:xfrm>
            <a:off x="4787900" y="494030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直接连接符 16391"/>
          <p:cNvSpPr/>
          <p:nvPr/>
        </p:nvSpPr>
        <p:spPr>
          <a:xfrm>
            <a:off x="2484438" y="4868863"/>
            <a:ext cx="2303462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直接连接符 16392"/>
          <p:cNvSpPr/>
          <p:nvPr/>
        </p:nvSpPr>
        <p:spPr>
          <a:xfrm flipV="1">
            <a:off x="2484438" y="5229225"/>
            <a:ext cx="23034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矩形 16393"/>
          <p:cNvSpPr/>
          <p:nvPr/>
        </p:nvSpPr>
        <p:spPr>
          <a:xfrm>
            <a:off x="3779838" y="5013325"/>
            <a:ext cx="360362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5" name="椭圆 16394"/>
          <p:cNvSpPr/>
          <p:nvPr/>
        </p:nvSpPr>
        <p:spPr>
          <a:xfrm>
            <a:off x="7667625" y="458152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直接连接符 16395"/>
          <p:cNvSpPr/>
          <p:nvPr/>
        </p:nvSpPr>
        <p:spPr>
          <a:xfrm flipV="1">
            <a:off x="5292725" y="4797425"/>
            <a:ext cx="23749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97" name="组合 16396"/>
          <p:cNvGrpSpPr/>
          <p:nvPr/>
        </p:nvGrpSpPr>
        <p:grpSpPr>
          <a:xfrm>
            <a:off x="6086475" y="4868863"/>
            <a:ext cx="646113" cy="215900"/>
            <a:chOff x="0" y="0"/>
            <a:chExt cx="407" cy="136"/>
          </a:xfrm>
        </p:grpSpPr>
        <p:sp>
          <p:nvSpPr>
            <p:cNvPr id="2" name="直接连接符 16397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直接连接符 16398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16399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1" name="椭圆 16400"/>
          <p:cNvSpPr/>
          <p:nvPr/>
        </p:nvSpPr>
        <p:spPr>
          <a:xfrm>
            <a:off x="7667625" y="53006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椭圆 16401"/>
          <p:cNvSpPr/>
          <p:nvPr/>
        </p:nvSpPr>
        <p:spPr>
          <a:xfrm>
            <a:off x="7667625" y="60213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直接连接符 16402"/>
          <p:cNvSpPr/>
          <p:nvPr/>
        </p:nvSpPr>
        <p:spPr>
          <a:xfrm>
            <a:off x="2484438" y="6308725"/>
            <a:ext cx="5183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04" name="组合 16403"/>
          <p:cNvGrpSpPr/>
          <p:nvPr/>
        </p:nvGrpSpPr>
        <p:grpSpPr>
          <a:xfrm>
            <a:off x="4356100" y="6165850"/>
            <a:ext cx="1008063" cy="287338"/>
            <a:chOff x="0" y="0"/>
            <a:chExt cx="635" cy="181"/>
          </a:xfrm>
        </p:grpSpPr>
        <p:sp>
          <p:nvSpPr>
            <p:cNvPr id="3" name="直接连接符 16404"/>
            <p:cNvSpPr/>
            <p:nvPr/>
          </p:nvSpPr>
          <p:spPr>
            <a:xfrm flipV="1">
              <a:off x="0" y="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直接连接符 16405"/>
            <p:cNvSpPr/>
            <p:nvPr/>
          </p:nvSpPr>
          <p:spPr>
            <a:xfrm>
              <a:off x="181" y="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直接连接符 16406"/>
            <p:cNvSpPr/>
            <p:nvPr/>
          </p:nvSpPr>
          <p:spPr>
            <a:xfrm flipV="1">
              <a:off x="454" y="9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8" name="直接连接符 16407"/>
          <p:cNvSpPr/>
          <p:nvPr/>
        </p:nvSpPr>
        <p:spPr>
          <a:xfrm>
            <a:off x="5292725" y="5157788"/>
            <a:ext cx="2374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直接连接符 16408"/>
          <p:cNvSpPr/>
          <p:nvPr/>
        </p:nvSpPr>
        <p:spPr>
          <a:xfrm flipV="1">
            <a:off x="2484438" y="5589588"/>
            <a:ext cx="5183187" cy="719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矩形 16409"/>
          <p:cNvSpPr/>
          <p:nvPr/>
        </p:nvSpPr>
        <p:spPr>
          <a:xfrm>
            <a:off x="6732588" y="5373688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1" name="左中括号 16410"/>
          <p:cNvSpPr/>
          <p:nvPr/>
        </p:nvSpPr>
        <p:spPr>
          <a:xfrm>
            <a:off x="1692275" y="4725988"/>
            <a:ext cx="215900" cy="863600"/>
          </a:xfrm>
          <a:prstGeom prst="leftBracket">
            <a:avLst>
              <a:gd name="adj" fmla="val 33333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2" name="矩形 16411"/>
          <p:cNvSpPr/>
          <p:nvPr/>
        </p:nvSpPr>
        <p:spPr>
          <a:xfrm>
            <a:off x="1187450" y="5013325"/>
            <a:ext cx="360363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i="1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16412"/>
          <p:cNvSpPr>
            <a:spLocks noRot="1"/>
          </p:cNvSpPr>
          <p:nvPr/>
        </p:nvSpPr>
        <p:spPr>
          <a:xfrm>
            <a:off x="252730" y="1988185"/>
            <a:ext cx="4608513" cy="2303463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个数字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6413" name="矩形 16413"/>
          <p:cNvSpPr>
            <a:spLocks noRot="1"/>
          </p:cNvSpPr>
          <p:nvPr/>
        </p:nvSpPr>
        <p:spPr>
          <a:xfrm>
            <a:off x="5005705" y="924560"/>
            <a:ext cx="3599180" cy="338137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修改文件</a:t>
            </a:r>
            <a:endParaRPr lang="zh-CN" altLang="en-US" sz="3000" b="1" i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ea typeface="楷体_GB2312" pitchFamily="1" charset="-122"/>
              </a:rPr>
              <a:t>中间结果：</a:t>
            </a:r>
            <a:endParaRPr lang="zh-CN" altLang="en-US" sz="3000" b="1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1" charset="-122"/>
              </a:rPr>
              <a:t>T</a:t>
            </a:r>
            <a:r>
              <a:rPr lang="zh-CN" altLang="en-US" sz="3000" b="1">
                <a:ea typeface="楷体_GB2312" pitchFamily="1" charset="-122"/>
              </a:rPr>
              <a:t>1—第</a:t>
            </a:r>
            <a:r>
              <a:rPr lang="en-US" altLang="zh-CN" sz="3000" b="1">
                <a:ea typeface="楷体_GB2312" pitchFamily="1" charset="-122"/>
              </a:rPr>
              <a:t>1</a:t>
            </a:r>
            <a:r>
              <a:rPr lang="zh-CN" altLang="en-US" sz="3000" b="1">
                <a:ea typeface="楷体_GB2312" pitchFamily="1" charset="-122"/>
              </a:rPr>
              <a:t>列字符正确</a:t>
            </a:r>
            <a:endParaRPr lang="zh-CN" altLang="en-US" sz="3000" b="1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7" name="表格 23556"/>
          <p:cNvGraphicFramePr/>
          <p:nvPr>
            <p:custDataLst>
              <p:tags r:id="rId1"/>
            </p:custDataLst>
          </p:nvPr>
        </p:nvGraphicFramePr>
        <p:xfrm>
          <a:off x="79375" y="2314575"/>
          <a:ext cx="9004300" cy="4480560"/>
        </p:xfrm>
        <a:graphic>
          <a:graphicData uri="http://schemas.openxmlformats.org/drawingml/2006/table">
            <a:tbl>
              <a:tblPr/>
              <a:tblGrid>
                <a:gridCol w="514985"/>
                <a:gridCol w="2981325"/>
                <a:gridCol w="723476"/>
                <a:gridCol w="723476"/>
                <a:gridCol w="723476"/>
                <a:gridCol w="723476"/>
                <a:gridCol w="723476"/>
                <a:gridCol w="723476"/>
                <a:gridCol w="596265"/>
                <a:gridCol w="570467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7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</a:t>
                      </a:r>
                      <a:endParaRPr lang="en-US" altLang="zh-CN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/>
                        <a:t>C1-</a:t>
                      </a:r>
                      <a:r>
                        <a:rPr lang="zh-CN" altLang="en-US" sz="2400"/>
                        <a:t>第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列字符是</a:t>
                      </a:r>
                      <a:r>
                        <a:rPr lang="en-US" altLang="zh-CN" sz="2400"/>
                        <a:t>A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/>
                        <a:t>C2-</a:t>
                      </a:r>
                      <a:r>
                        <a:rPr lang="zh-CN" altLang="en-US" sz="2400"/>
                        <a:t>第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列字符是</a:t>
                      </a:r>
                      <a:r>
                        <a:rPr lang="en-US" altLang="zh-CN" sz="2400"/>
                        <a:t>B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/>
                        <a:t>C3-</a:t>
                      </a:r>
                      <a:r>
                        <a:rPr lang="zh-CN" altLang="en-US" sz="2400"/>
                        <a:t>第</a:t>
                      </a: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列字符是数字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zh-CN" altLang="en-US" sz="2400">
                          <a:solidFill>
                            <a:srgbClr val="9966FF"/>
                          </a:solidFill>
                        </a:rPr>
                        <a:t>第</a:t>
                      </a: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1</a:t>
                      </a:r>
                      <a:r>
                        <a:rPr lang="zh-CN" altLang="en-US" sz="2400">
                          <a:solidFill>
                            <a:srgbClr val="9966FF"/>
                          </a:solidFill>
                        </a:rPr>
                        <a:t>列字符符合要求</a:t>
                      </a:r>
                      <a:endParaRPr lang="zh-CN" altLang="en-US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N</a:t>
                      </a:r>
                      <a:endParaRPr lang="en-US" altLang="zh-CN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N</a:t>
                      </a:r>
                      <a:endParaRPr lang="en-US" altLang="zh-CN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Y</a:t>
                      </a:r>
                      <a:endParaRPr lang="en-US" altLang="zh-CN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Y</a:t>
                      </a:r>
                      <a:endParaRPr lang="en-US" altLang="zh-CN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Y</a:t>
                      </a:r>
                      <a:endParaRPr lang="en-US" altLang="zh-CN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9966FF"/>
                          </a:solidFill>
                        </a:rPr>
                        <a:t>Y</a:t>
                      </a:r>
                      <a:endParaRPr lang="en-US" altLang="zh-CN" sz="2400">
                        <a:solidFill>
                          <a:srgbClr val="9966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457200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动作</a:t>
                      </a:r>
                      <a:endParaRPr lang="zh-CN" altLang="en-US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/>
                        <a:t>E1-</a:t>
                      </a:r>
                      <a:r>
                        <a:rPr lang="zh-CN" altLang="en-US" sz="2400"/>
                        <a:t>给出信息</a:t>
                      </a:r>
                      <a:r>
                        <a:rPr lang="en-US" altLang="zh-CN" sz="2400"/>
                        <a:t>L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/>
                        <a:t>E2-</a:t>
                      </a:r>
                      <a:r>
                        <a:rPr lang="zh-CN" altLang="en-US" sz="2400"/>
                        <a:t>修改文件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/>
                        <a:t>E3-</a:t>
                      </a:r>
                      <a:r>
                        <a:rPr lang="zh-CN" altLang="en-US" sz="2400"/>
                        <a:t>给出信息</a:t>
                      </a:r>
                      <a:r>
                        <a:rPr lang="en-US" altLang="zh-CN" sz="2400"/>
                        <a:t>M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√</a:t>
                      </a:r>
                      <a:endParaRPr lang="en-US" altLang="zh-CN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CC99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用</a:t>
                      </a:r>
                      <a:r>
                        <a:rPr lang="zh-CN" altLang="en-US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例</a:t>
                      </a:r>
                      <a:endParaRPr lang="zh-CN" altLang="en-US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zh-CN" altLang="en-US" sz="24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输入数据</a:t>
                      </a:r>
                      <a:endParaRPr lang="zh-CN" altLang="en-US" sz="24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2" charset="0"/>
                        </a:rPr>
                        <a:t>DY</a:t>
                      </a:r>
                      <a:endParaRPr lang="en-US" altLang="zh-CN" sz="2400" b="1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</a:rPr>
                        <a:t>C2</a:t>
                      </a:r>
                      <a:endParaRPr lang="en-US" sz="2400" b="1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2" charset="0"/>
                        </a:rPr>
                        <a:t>BN</a:t>
                      </a:r>
                      <a:endParaRPr lang="en-US" altLang="zh-CN" sz="2400" b="1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</a:rPr>
                        <a:t>B5</a:t>
                      </a:r>
                      <a:endParaRPr lang="en-US" sz="2400" b="1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2" charset="0"/>
                        </a:rPr>
                        <a:t>AM</a:t>
                      </a:r>
                      <a:endParaRPr lang="en-US" altLang="zh-CN" sz="2400" b="1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</a:rPr>
                        <a:t>A3</a:t>
                      </a:r>
                      <a:endParaRPr lang="en-US" sz="2400" b="1"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CC99FF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CC99FF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388" name="椭圆 16387"/>
          <p:cNvSpPr/>
          <p:nvPr/>
        </p:nvSpPr>
        <p:spPr>
          <a:xfrm>
            <a:off x="2481898" y="20447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椭圆 16388"/>
          <p:cNvSpPr/>
          <p:nvPr/>
        </p:nvSpPr>
        <p:spPr>
          <a:xfrm>
            <a:off x="2481898" y="92360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椭圆 16389"/>
          <p:cNvSpPr/>
          <p:nvPr/>
        </p:nvSpPr>
        <p:spPr>
          <a:xfrm>
            <a:off x="2481898" y="164433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椭圆 16390"/>
          <p:cNvSpPr/>
          <p:nvPr/>
        </p:nvSpPr>
        <p:spPr>
          <a:xfrm>
            <a:off x="5290185" y="56324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直接连接符 16391"/>
          <p:cNvSpPr/>
          <p:nvPr/>
        </p:nvSpPr>
        <p:spPr>
          <a:xfrm>
            <a:off x="2986723" y="491808"/>
            <a:ext cx="2303462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直接连接符 16392"/>
          <p:cNvSpPr/>
          <p:nvPr/>
        </p:nvSpPr>
        <p:spPr>
          <a:xfrm flipV="1">
            <a:off x="2986723" y="852170"/>
            <a:ext cx="23034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矩形 16393"/>
          <p:cNvSpPr/>
          <p:nvPr/>
        </p:nvSpPr>
        <p:spPr>
          <a:xfrm>
            <a:off x="4282123" y="636270"/>
            <a:ext cx="360362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5" name="椭圆 16394"/>
          <p:cNvSpPr/>
          <p:nvPr/>
        </p:nvSpPr>
        <p:spPr>
          <a:xfrm>
            <a:off x="8169910" y="20447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直接连接符 16395"/>
          <p:cNvSpPr/>
          <p:nvPr/>
        </p:nvSpPr>
        <p:spPr>
          <a:xfrm flipV="1">
            <a:off x="5795010" y="420370"/>
            <a:ext cx="23749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97" name="组合 16396"/>
          <p:cNvGrpSpPr/>
          <p:nvPr/>
        </p:nvGrpSpPr>
        <p:grpSpPr>
          <a:xfrm>
            <a:off x="6588760" y="491808"/>
            <a:ext cx="646113" cy="215900"/>
            <a:chOff x="0" y="0"/>
            <a:chExt cx="407" cy="136"/>
          </a:xfrm>
        </p:grpSpPr>
        <p:sp>
          <p:nvSpPr>
            <p:cNvPr id="2" name="直接连接符 16397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直接连接符 16398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16399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1" name="椭圆 16400"/>
          <p:cNvSpPr/>
          <p:nvPr/>
        </p:nvSpPr>
        <p:spPr>
          <a:xfrm>
            <a:off x="8169910" y="92360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椭圆 16401"/>
          <p:cNvSpPr/>
          <p:nvPr/>
        </p:nvSpPr>
        <p:spPr>
          <a:xfrm>
            <a:off x="8169910" y="164433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直接连接符 16402"/>
          <p:cNvSpPr/>
          <p:nvPr/>
        </p:nvSpPr>
        <p:spPr>
          <a:xfrm>
            <a:off x="2986723" y="1931670"/>
            <a:ext cx="5183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04" name="组合 16403"/>
          <p:cNvGrpSpPr/>
          <p:nvPr/>
        </p:nvGrpSpPr>
        <p:grpSpPr>
          <a:xfrm>
            <a:off x="4858385" y="1788795"/>
            <a:ext cx="1008063" cy="287338"/>
            <a:chOff x="0" y="0"/>
            <a:chExt cx="635" cy="181"/>
          </a:xfrm>
        </p:grpSpPr>
        <p:sp>
          <p:nvSpPr>
            <p:cNvPr id="3" name="直接连接符 16404"/>
            <p:cNvSpPr/>
            <p:nvPr/>
          </p:nvSpPr>
          <p:spPr>
            <a:xfrm flipV="1">
              <a:off x="0" y="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直接连接符 16405"/>
            <p:cNvSpPr/>
            <p:nvPr/>
          </p:nvSpPr>
          <p:spPr>
            <a:xfrm>
              <a:off x="181" y="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直接连接符 16406"/>
            <p:cNvSpPr/>
            <p:nvPr/>
          </p:nvSpPr>
          <p:spPr>
            <a:xfrm flipV="1">
              <a:off x="454" y="9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8" name="直接连接符 16407"/>
          <p:cNvSpPr/>
          <p:nvPr/>
        </p:nvSpPr>
        <p:spPr>
          <a:xfrm>
            <a:off x="5795010" y="780733"/>
            <a:ext cx="2374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直接连接符 16408"/>
          <p:cNvSpPr/>
          <p:nvPr/>
        </p:nvSpPr>
        <p:spPr>
          <a:xfrm flipV="1">
            <a:off x="2986723" y="1212533"/>
            <a:ext cx="5183187" cy="719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矩形 16409"/>
          <p:cNvSpPr/>
          <p:nvPr/>
        </p:nvSpPr>
        <p:spPr>
          <a:xfrm>
            <a:off x="7234873" y="996633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1" name="左中括号 16410"/>
          <p:cNvSpPr/>
          <p:nvPr/>
        </p:nvSpPr>
        <p:spPr>
          <a:xfrm>
            <a:off x="2194560" y="348933"/>
            <a:ext cx="215900" cy="863600"/>
          </a:xfrm>
          <a:prstGeom prst="leftBracket">
            <a:avLst>
              <a:gd name="adj" fmla="val 33333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2" name="矩形 16411"/>
          <p:cNvSpPr/>
          <p:nvPr/>
        </p:nvSpPr>
        <p:spPr>
          <a:xfrm>
            <a:off x="1689735" y="636270"/>
            <a:ext cx="360363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i="1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5362"/>
          <p:cNvSpPr>
            <a:spLocks noRot="1"/>
          </p:cNvSpPr>
          <p:nvPr/>
        </p:nvSpPr>
        <p:spPr>
          <a:xfrm>
            <a:off x="323850" y="1084580"/>
            <a:ext cx="8425180" cy="57988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300" b="1">
                <a:ea typeface="楷体_GB2312" pitchFamily="1" charset="-122"/>
                <a:sym typeface="+mn-ea"/>
              </a:rPr>
              <a:t>【例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2.9</a:t>
            </a:r>
            <a:r>
              <a:rPr lang="zh-CN" altLang="en-US" sz="3300" b="1">
                <a:ea typeface="楷体_GB2312" pitchFamily="1" charset="-122"/>
                <a:sym typeface="+mn-ea"/>
              </a:rPr>
              <a:t>】“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……</a:t>
            </a:r>
            <a:r>
              <a:rPr lang="zh-CN" altLang="en-US" sz="3300" b="1">
                <a:ea typeface="楷体_GB2312" pitchFamily="1" charset="-122"/>
                <a:sym typeface="+mn-ea"/>
              </a:rPr>
              <a:t>对功率大于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50</a:t>
            </a:r>
            <a:r>
              <a:rPr lang="zh-CN" altLang="en-US" sz="3300" b="1">
                <a:ea typeface="楷体_GB2312" pitchFamily="1" charset="-122"/>
                <a:sym typeface="+mn-ea"/>
              </a:rPr>
              <a:t>马力的机器、并且维修记录不全，或者已经运行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10</a:t>
            </a:r>
            <a:r>
              <a:rPr lang="zh-CN" altLang="en-US" sz="3300" b="1">
                <a:ea typeface="楷体_GB2312" pitchFamily="1" charset="-122"/>
                <a:sym typeface="+mn-ea"/>
              </a:rPr>
              <a:t>年以上的机器，应给予优先的维修处理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……”</a:t>
            </a:r>
            <a:endParaRPr lang="en-US" altLang="zh-CN" sz="33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60045" indent="-360045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33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列出所有</a:t>
            </a: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条件桩</a:t>
            </a:r>
            <a:r>
              <a:rPr lang="zh-CN" altLang="en-US" sz="33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和</a:t>
            </a:r>
            <a:r>
              <a:rPr lang="zh-CN" altLang="en-US" sz="3300" b="1" dirty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动作</a:t>
            </a: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桩</a:t>
            </a:r>
            <a:endParaRPr lang="en-US" altLang="zh-CN" sz="33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  <a:p>
            <a:pPr marL="360045" indent="-360045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33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确定</a:t>
            </a: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规则</a:t>
            </a:r>
            <a:r>
              <a:rPr lang="zh-CN" altLang="en-US" sz="33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总数</a:t>
            </a:r>
            <a:endParaRPr lang="zh-CN" altLang="en-US" sz="3300" b="1" dirty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sp>
        <p:nvSpPr>
          <p:cNvPr id="15364" name="矩形 15363"/>
          <p:cNvSpPr>
            <a:spLocks noRot="1"/>
          </p:cNvSpPr>
          <p:nvPr/>
        </p:nvSpPr>
        <p:spPr bwMode="auto">
          <a:xfrm>
            <a:off x="468313" y="4149080"/>
            <a:ext cx="4608512" cy="2303463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条件桩：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C1—功率大于50马力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C2—维修记录不全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C3—运行10年以上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6" name="矩形 16413"/>
          <p:cNvSpPr>
            <a:spLocks noRot="1"/>
          </p:cNvSpPr>
          <p:nvPr/>
        </p:nvSpPr>
        <p:spPr bwMode="auto">
          <a:xfrm>
            <a:off x="5221288" y="4149080"/>
            <a:ext cx="3598862" cy="2303463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动作桩：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E1—进行优先处理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E2—做其他处理</a:t>
            </a:r>
            <a:endParaRPr lang="zh-CN" altLang="en-US" sz="30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26701" name="标题 26701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01" name="标题 26701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6703" name="矩形 26702"/>
          <p:cNvSpPr>
            <a:spLocks noRot="1"/>
          </p:cNvSpPr>
          <p:nvPr/>
        </p:nvSpPr>
        <p:spPr>
          <a:xfrm>
            <a:off x="323850" y="981075"/>
            <a:ext cx="8424863" cy="2663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300" b="1">
                <a:ea typeface="楷体_GB2312" pitchFamily="1" charset="-122"/>
                <a:sym typeface="+mn-ea"/>
              </a:rPr>
              <a:t>【例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2.9</a:t>
            </a:r>
            <a:r>
              <a:rPr lang="zh-CN" altLang="en-US" sz="3300" b="1">
                <a:ea typeface="楷体_GB2312" pitchFamily="1" charset="-122"/>
                <a:sym typeface="+mn-ea"/>
              </a:rPr>
              <a:t>】“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……</a:t>
            </a:r>
            <a:r>
              <a:rPr lang="zh-CN" altLang="en-US" sz="3300" b="1">
                <a:ea typeface="楷体_GB2312" pitchFamily="1" charset="-122"/>
                <a:sym typeface="+mn-ea"/>
              </a:rPr>
              <a:t>对功率大于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50</a:t>
            </a:r>
            <a:r>
              <a:rPr lang="zh-CN" altLang="en-US" sz="3300" b="1">
                <a:ea typeface="楷体_GB2312" pitchFamily="1" charset="-122"/>
                <a:sym typeface="+mn-ea"/>
              </a:rPr>
              <a:t>马力的机器、并且维修记录不全，或者已经运行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10</a:t>
            </a:r>
            <a:r>
              <a:rPr lang="zh-CN" altLang="en-US" sz="3300" b="1">
                <a:ea typeface="楷体_GB2312" pitchFamily="1" charset="-122"/>
                <a:sym typeface="+mn-ea"/>
              </a:rPr>
              <a:t>年以上的机器，应给予优先的维修处理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……”</a:t>
            </a:r>
            <a:endParaRPr lang="en-US" altLang="zh-CN" sz="3300" b="1">
              <a:latin typeface="Times New Roman" panose="02020603050405020304" pitchFamily="2" charset="0"/>
              <a:sym typeface="+mn-ea"/>
            </a:endParaRPr>
          </a:p>
          <a:p>
            <a:pPr marL="514350" indent="-51435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3"/>
              <a:defRPr/>
            </a:pPr>
            <a:r>
              <a:rPr lang="zh-CN" altLang="en-US" sz="33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填入</a:t>
            </a: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条件项</a:t>
            </a:r>
            <a:r>
              <a:rPr lang="zh-CN" altLang="en-US" sz="33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和</a:t>
            </a: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动作项</a:t>
            </a:r>
            <a:endParaRPr lang="zh-CN" altLang="en-US" sz="3300" b="1" dirty="0" smtClean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graphicFrame>
        <p:nvGraphicFramePr>
          <p:cNvPr id="2" name="内容占位符 2662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39065" y="3644900"/>
          <a:ext cx="8968105" cy="2743200"/>
        </p:xfrm>
        <a:graphic>
          <a:graphicData uri="http://schemas.openxmlformats.org/drawingml/2006/table">
            <a:tbl>
              <a:tblPr/>
              <a:tblGrid>
                <a:gridCol w="507365"/>
                <a:gridCol w="2915920"/>
                <a:gridCol w="693102"/>
                <a:gridCol w="693102"/>
                <a:gridCol w="693102"/>
                <a:gridCol w="693102"/>
                <a:gridCol w="693102"/>
                <a:gridCol w="693102"/>
                <a:gridCol w="693102"/>
                <a:gridCol w="693102"/>
              </a:tblGrid>
              <a:tr h="457200"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6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7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8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3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条件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C1-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功率大于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马力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C2-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维修记录不全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C3-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运行超过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动作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E1-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进行优先处理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E2-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做其他处理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400" b="1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42360" y="5927725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5155" y="5552440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2705" y="5939155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7390" y="5552440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0" y="5928995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3600" y="5552440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72730" y="5553710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90280" y="5553710"/>
            <a:ext cx="51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</a:rPr>
              <a:t>√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7649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6703" name="矩形 26702"/>
          <p:cNvSpPr>
            <a:spLocks noRot="1"/>
          </p:cNvSpPr>
          <p:nvPr/>
        </p:nvSpPr>
        <p:spPr>
          <a:xfrm>
            <a:off x="323850" y="981075"/>
            <a:ext cx="8424863" cy="2663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300" b="1">
                <a:ea typeface="楷体_GB2312" pitchFamily="1" charset="-122"/>
                <a:sym typeface="+mn-ea"/>
              </a:rPr>
              <a:t>【例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2.9</a:t>
            </a:r>
            <a:r>
              <a:rPr lang="zh-CN" altLang="en-US" sz="3300" b="1">
                <a:ea typeface="楷体_GB2312" pitchFamily="1" charset="-122"/>
                <a:sym typeface="+mn-ea"/>
              </a:rPr>
              <a:t>】“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……</a:t>
            </a:r>
            <a:r>
              <a:rPr lang="zh-CN" altLang="en-US" sz="3300" b="1">
                <a:ea typeface="楷体_GB2312" pitchFamily="1" charset="-122"/>
                <a:sym typeface="+mn-ea"/>
              </a:rPr>
              <a:t>对功率大于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50</a:t>
            </a:r>
            <a:r>
              <a:rPr lang="zh-CN" altLang="en-US" sz="3300" b="1">
                <a:ea typeface="楷体_GB2312" pitchFamily="1" charset="-122"/>
                <a:sym typeface="+mn-ea"/>
              </a:rPr>
              <a:t>马力的机器、并且维修记录不全，或者已经运行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10</a:t>
            </a:r>
            <a:r>
              <a:rPr lang="zh-CN" altLang="en-US" sz="3300" b="1">
                <a:ea typeface="楷体_GB2312" pitchFamily="1" charset="-122"/>
                <a:sym typeface="+mn-ea"/>
              </a:rPr>
              <a:t>年以上的机器，应给予优先的维修处理</a:t>
            </a:r>
            <a:r>
              <a:rPr lang="en-US" altLang="zh-CN" sz="3300" b="1">
                <a:latin typeface="Times New Roman" panose="02020603050405020304" pitchFamily="2" charset="0"/>
                <a:sym typeface="+mn-ea"/>
              </a:rPr>
              <a:t>……”</a:t>
            </a:r>
            <a:endParaRPr lang="en-US" altLang="zh-CN" sz="3300" b="1">
              <a:latin typeface="Times New Roman" panose="02020603050405020304" pitchFamily="2" charset="0"/>
              <a:sym typeface="+mn-ea"/>
            </a:endParaRPr>
          </a:p>
          <a:p>
            <a:pPr marL="514350" indent="-51435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4"/>
              <a:defRPr/>
            </a:pPr>
            <a:r>
              <a:rPr lang="zh-CN" altLang="en-US" sz="33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对相似规则进行</a:t>
            </a: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合并化简</a:t>
            </a:r>
            <a:endParaRPr lang="zh-CN" altLang="en-US" sz="3300" b="1" dirty="0" smtClean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graphicFrame>
        <p:nvGraphicFramePr>
          <p:cNvPr id="54" name="内容占位符 2662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7310" y="3644900"/>
          <a:ext cx="8968105" cy="2743200"/>
        </p:xfrm>
        <a:graphic>
          <a:graphicData uri="http://schemas.openxmlformats.org/drawingml/2006/table">
            <a:tbl>
              <a:tblPr/>
              <a:tblGrid>
                <a:gridCol w="507365"/>
                <a:gridCol w="2844800"/>
                <a:gridCol w="701992"/>
                <a:gridCol w="701992"/>
                <a:gridCol w="701992"/>
                <a:gridCol w="701992"/>
                <a:gridCol w="701992"/>
                <a:gridCol w="701992"/>
                <a:gridCol w="701992"/>
                <a:gridCol w="701992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6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7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8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条件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功率大于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马力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维修记录不全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C3-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运行超过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动作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进行优先处理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做其他处理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矩形 5121"/>
          <p:cNvSpPr>
            <a:spLocks noRot="1"/>
          </p:cNvSpPr>
          <p:nvPr/>
        </p:nvSpPr>
        <p:spPr>
          <a:xfrm>
            <a:off x="250825" y="2895600"/>
            <a:ext cx="84978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000" b="1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第二章 黑盒测试</a:t>
            </a:r>
            <a:endParaRPr lang="zh-CN" altLang="en-US" sz="8000" b="1">
              <a:solidFill>
                <a:srgbClr val="FF33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pic>
        <p:nvPicPr>
          <p:cNvPr id="5122" name="图片 5122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3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26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5362"/>
          <p:cNvSpPr>
            <a:spLocks noRot="1"/>
          </p:cNvSpPr>
          <p:nvPr/>
        </p:nvSpPr>
        <p:spPr>
          <a:xfrm>
            <a:off x="323850" y="4794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4"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对相似规则进行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合并化简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04800" y="3716338"/>
          <a:ext cx="8588375" cy="2743200"/>
        </p:xfrm>
        <a:graphic>
          <a:graphicData uri="http://schemas.openxmlformats.org/drawingml/2006/table">
            <a:tbl>
              <a:tblPr/>
              <a:tblGrid>
                <a:gridCol w="865188"/>
                <a:gridCol w="3765550"/>
                <a:gridCol w="989012"/>
                <a:gridCol w="990600"/>
                <a:gridCol w="989013"/>
                <a:gridCol w="989012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latin typeface="黑体" panose="02010609060101010101" pitchFamily="2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条件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功率大于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马力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维修记录不全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C3-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运行超过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动作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进行优先处理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做其他处理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内容占位符 26625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114935" y="777240"/>
          <a:ext cx="8968105" cy="2743200"/>
        </p:xfrm>
        <a:graphic>
          <a:graphicData uri="http://schemas.openxmlformats.org/drawingml/2006/table">
            <a:tbl>
              <a:tblPr/>
              <a:tblGrid>
                <a:gridCol w="507365"/>
                <a:gridCol w="2901950"/>
                <a:gridCol w="694848"/>
                <a:gridCol w="694690"/>
                <a:gridCol w="695006"/>
                <a:gridCol w="694848"/>
                <a:gridCol w="694848"/>
                <a:gridCol w="694848"/>
                <a:gridCol w="694848"/>
                <a:gridCol w="694848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6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7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8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条件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功率大于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马力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维修记录不全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C3-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运行超过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动作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进行优先处理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chemeClr val="accent4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chemeClr val="accent4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做其他处理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5362"/>
          <p:cNvSpPr>
            <a:spLocks noRot="1"/>
          </p:cNvSpPr>
          <p:nvPr/>
        </p:nvSpPr>
        <p:spPr>
          <a:xfrm>
            <a:off x="323850" y="4794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5"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为判定表中的每一列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设计测试用例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3215" y="3623945"/>
          <a:ext cx="8425815" cy="25527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02410"/>
                <a:gridCol w="1547495"/>
                <a:gridCol w="1751965"/>
                <a:gridCol w="1489075"/>
                <a:gridCol w="2134870"/>
              </a:tblGrid>
              <a:tr h="510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测试用例</a:t>
                      </a:r>
                      <a:endParaRPr lang="zh-CN" altLang="en-US" sz="24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功率</a:t>
                      </a:r>
                      <a:endParaRPr lang="zh-CN" altLang="en-US" sz="24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维修记录</a:t>
                      </a:r>
                      <a:endParaRPr lang="zh-CN" altLang="en-US" sz="24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运行年限</a:t>
                      </a:r>
                      <a:endParaRPr lang="zh-CN" altLang="en-US" sz="24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预期输出</a:t>
                      </a:r>
                      <a:endParaRPr lang="zh-CN" altLang="en-US" sz="24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T1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T2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T3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T4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23850" y="710248"/>
          <a:ext cx="8416925" cy="2758440"/>
        </p:xfrm>
        <a:graphic>
          <a:graphicData uri="http://schemas.openxmlformats.org/drawingml/2006/table">
            <a:tbl>
              <a:tblPr/>
              <a:tblGrid>
                <a:gridCol w="848360"/>
                <a:gridCol w="3151505"/>
                <a:gridCol w="1104265"/>
                <a:gridCol w="1104265"/>
                <a:gridCol w="1104265"/>
                <a:gridCol w="1104265"/>
              </a:tblGrid>
              <a:tr h="4597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latin typeface="黑体" panose="02010609060101010101" pitchFamily="2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9740"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条件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功率大于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马力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维修记录不全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C3-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运行超过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动作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E1-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进行优先处理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E2-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做其他处理</a:t>
                      </a:r>
                      <a:endParaRPr lang="zh-CN" altLang="en-US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400" dirty="0">
                        <a:solidFill>
                          <a:srgbClr val="000000"/>
                        </a:solidFill>
                        <a:uFillTx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51685" y="4154805"/>
            <a:ext cx="6514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40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马力          齐全             </a:t>
            </a:r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8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年         做其他处理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3115" y="4654550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40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马力          齐全            </a:t>
            </a:r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12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年      进行优先处理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9145" y="5156835"/>
            <a:ext cx="6514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60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马力          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齐全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             </a:t>
            </a:r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8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年         做其他处理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6605" y="571436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60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马力          不全            </a:t>
            </a:r>
            <a:r>
              <a:rPr lang="en-US" altLang="zh-CN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 8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年       进行优先处理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45057"/>
          <p:cNvSpPr>
            <a:spLocks noRot="1"/>
          </p:cNvSpPr>
          <p:nvPr/>
        </p:nvSpPr>
        <p:spPr>
          <a:xfrm>
            <a:off x="323850" y="1125538"/>
            <a:ext cx="8424863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【例</a:t>
            </a:r>
            <a:r>
              <a:rPr lang="en-US" altLang="zh-CN" sz="3400" b="1" dirty="0">
                <a:latin typeface="Times New Roman" panose="02020603050405020304" pitchFamily="2" charset="0"/>
                <a:ea typeface="宋体" panose="02010600030101010101" pitchFamily="2" charset="-122"/>
              </a:rPr>
              <a:t>2.10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】直角三角形问题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674" name="标题 45058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2.4 </a:t>
            </a:r>
            <a:r>
              <a:rPr lang="zh-CN" altLang="en-US" dirty="0"/>
              <a:t>判定表驱动测试</a:t>
            </a:r>
            <a:endParaRPr lang="en-US" altLang="zh-CN" dirty="0"/>
          </a:p>
        </p:txBody>
      </p:sp>
      <p:sp>
        <p:nvSpPr>
          <p:cNvPr id="3" name="Rectangle 5"/>
          <p:cNvSpPr/>
          <p:nvPr/>
        </p:nvSpPr>
        <p:spPr>
          <a:xfrm>
            <a:off x="180340" y="2374900"/>
            <a:ext cx="3716020" cy="4346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原因：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C1—1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a	C2—a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C3—1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b	C4—b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C5—1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	C6—c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C7—a+b&gt;c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C8—b+c&gt;a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C9—c+a&gt;b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C10—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a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+b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=c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C11—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b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+c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=a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C12—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c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+a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r>
              <a:rPr lang="en-US" altLang="zh-CN" sz="2600" b="1">
                <a:latin typeface="Times New Roman" panose="02020603050405020304" pitchFamily="2" charset="0"/>
                <a:sym typeface="+mn-ea"/>
              </a:rPr>
              <a:t>=b</a:t>
            </a:r>
            <a:r>
              <a:rPr lang="en-US" altLang="zh-CN" sz="2600" b="1" baseline="30000">
                <a:uFillTx/>
                <a:latin typeface="Times New Roman" panose="02020603050405020304" pitchFamily="2" charset="0"/>
                <a:sym typeface="+mn-ea"/>
              </a:rPr>
              <a:t>2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 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196080" y="2374265"/>
            <a:ext cx="4697095" cy="43472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结果：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E1—输入无效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E2—非三角形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E3—一般三角形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E4—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直角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中间结果：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11—输入有效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12—符合三角形一般规则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13—可以构成三角形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14—</a:t>
            </a:r>
            <a:r>
              <a:rPr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符合直角三角形一般规则</a:t>
            </a:r>
            <a:endParaRPr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charRg st="7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charRg st="87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charRg st="9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" name="椭圆 237"/>
          <p:cNvSpPr/>
          <p:nvPr/>
        </p:nvSpPr>
        <p:spPr>
          <a:xfrm>
            <a:off x="1792605" y="9385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1779905" y="1611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1792605" y="22847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1779905" y="29578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1805305" y="36309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1792605" y="43040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1805305" y="49771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1792605" y="56502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1805305" y="62979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548505" y="1611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11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48" name="直接连接符 247"/>
          <p:cNvCxnSpPr>
            <a:stCxn id="238" idx="6"/>
            <a:endCxn id="247" idx="2"/>
          </p:cNvCxnSpPr>
          <p:nvPr/>
        </p:nvCxnSpPr>
        <p:spPr>
          <a:xfrm>
            <a:off x="2308225" y="1195705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9" name="直接连接符 248"/>
          <p:cNvCxnSpPr>
            <a:stCxn id="239" idx="6"/>
            <a:endCxn id="247" idx="2"/>
          </p:cNvCxnSpPr>
          <p:nvPr/>
        </p:nvCxnSpPr>
        <p:spPr>
          <a:xfrm>
            <a:off x="2295525" y="1868805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50" name="直接连接符 249"/>
          <p:cNvCxnSpPr>
            <a:stCxn id="240" idx="6"/>
            <a:endCxn id="247" idx="2"/>
          </p:cNvCxnSpPr>
          <p:nvPr/>
        </p:nvCxnSpPr>
        <p:spPr>
          <a:xfrm flipV="1">
            <a:off x="2308225" y="1868805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51" name="文本框 90"/>
          <p:cNvSpPr txBox="1">
            <a:spLocks noChangeArrowheads="1"/>
          </p:cNvSpPr>
          <p:nvPr/>
        </p:nvSpPr>
        <p:spPr bwMode="auto">
          <a:xfrm>
            <a:off x="3677285" y="126873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7301230" y="989330"/>
            <a:ext cx="517525" cy="517525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53" name="直接连接符 252"/>
          <p:cNvCxnSpPr>
            <a:stCxn id="247" idx="6"/>
            <a:endCxn id="252" idx="2"/>
          </p:cNvCxnSpPr>
          <p:nvPr/>
        </p:nvCxnSpPr>
        <p:spPr>
          <a:xfrm flipV="1">
            <a:off x="5064125" y="1319530"/>
            <a:ext cx="2237105" cy="6223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54" name="组合 93"/>
          <p:cNvGrpSpPr/>
          <p:nvPr/>
        </p:nvGrpSpPr>
        <p:grpSpPr bwMode="auto">
          <a:xfrm rot="0">
            <a:off x="5916930" y="1534795"/>
            <a:ext cx="502920" cy="177800"/>
            <a:chOff x="0" y="0"/>
            <a:chExt cx="407" cy="136"/>
          </a:xfrm>
        </p:grpSpPr>
        <p:sp>
          <p:nvSpPr>
            <p:cNvPr id="255" name="直接连接符 254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56" name="直接连接符 255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57" name="直接连接符 256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258" name="椭圆 257"/>
          <p:cNvSpPr/>
          <p:nvPr/>
        </p:nvSpPr>
        <p:spPr>
          <a:xfrm>
            <a:off x="4548505" y="3643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12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59" name="直接连接符 258"/>
          <p:cNvCxnSpPr>
            <a:stCxn id="247" idx="6"/>
            <a:endCxn id="258" idx="2"/>
          </p:cNvCxnSpPr>
          <p:nvPr/>
        </p:nvCxnSpPr>
        <p:spPr>
          <a:xfrm>
            <a:off x="2308225" y="3300730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60" name="直接连接符 259"/>
          <p:cNvCxnSpPr>
            <a:stCxn id="247" idx="6"/>
            <a:endCxn id="258" idx="2"/>
          </p:cNvCxnSpPr>
          <p:nvPr/>
        </p:nvCxnSpPr>
        <p:spPr>
          <a:xfrm>
            <a:off x="2295525" y="3973830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61" name="直接连接符 260"/>
          <p:cNvCxnSpPr>
            <a:stCxn id="247" idx="6"/>
            <a:endCxn id="258" idx="2"/>
          </p:cNvCxnSpPr>
          <p:nvPr/>
        </p:nvCxnSpPr>
        <p:spPr>
          <a:xfrm flipV="1">
            <a:off x="2308225" y="3984625"/>
            <a:ext cx="2187575" cy="59055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62" name="文本框 101"/>
          <p:cNvSpPr txBox="1">
            <a:spLocks noChangeArrowheads="1"/>
          </p:cNvSpPr>
          <p:nvPr/>
        </p:nvSpPr>
        <p:spPr bwMode="auto">
          <a:xfrm>
            <a:off x="3416300" y="372745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7340600" y="2052955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64" name="直接连接符 263"/>
          <p:cNvCxnSpPr>
            <a:stCxn id="258" idx="6"/>
            <a:endCxn id="263" idx="2"/>
          </p:cNvCxnSpPr>
          <p:nvPr/>
        </p:nvCxnSpPr>
        <p:spPr>
          <a:xfrm flipV="1">
            <a:off x="5064125" y="2310130"/>
            <a:ext cx="2276475" cy="15906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65" name="组合 104"/>
          <p:cNvGrpSpPr/>
          <p:nvPr/>
        </p:nvGrpSpPr>
        <p:grpSpPr bwMode="auto">
          <a:xfrm rot="20280000">
            <a:off x="6066790" y="2948940"/>
            <a:ext cx="502920" cy="176530"/>
            <a:chOff x="0" y="0"/>
            <a:chExt cx="407" cy="136"/>
          </a:xfrm>
        </p:grpSpPr>
        <p:sp>
          <p:nvSpPr>
            <p:cNvPr id="266" name="直接连接符 265"/>
            <p:cNvSpPr/>
            <p:nvPr/>
          </p:nvSpPr>
          <p:spPr>
            <a:xfrm flipV="1">
              <a:off x="0" y="-1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67" name="直接连接符 266"/>
            <p:cNvSpPr/>
            <p:nvPr/>
          </p:nvSpPr>
          <p:spPr>
            <a:xfrm>
              <a:off x="90" y="-1"/>
              <a:ext cx="227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68" name="直接连接符 267"/>
            <p:cNvSpPr/>
            <p:nvPr/>
          </p:nvSpPr>
          <p:spPr>
            <a:xfrm flipV="1">
              <a:off x="316" y="-3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cxnSp>
        <p:nvCxnSpPr>
          <p:cNvPr id="269" name="直接连接符 268"/>
          <p:cNvCxnSpPr>
            <a:stCxn id="258" idx="6"/>
            <a:endCxn id="263" idx="2"/>
          </p:cNvCxnSpPr>
          <p:nvPr/>
        </p:nvCxnSpPr>
        <p:spPr>
          <a:xfrm>
            <a:off x="5086350" y="1960880"/>
            <a:ext cx="2254250" cy="4222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70" name="文本框 109"/>
          <p:cNvSpPr txBox="1">
            <a:spLocks noChangeArrowheads="1"/>
          </p:cNvSpPr>
          <p:nvPr/>
        </p:nvSpPr>
        <p:spPr bwMode="auto">
          <a:xfrm>
            <a:off x="6605905" y="2310130"/>
            <a:ext cx="38735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71" name="椭圆 270"/>
          <p:cNvSpPr/>
          <p:nvPr/>
        </p:nvSpPr>
        <p:spPr>
          <a:xfrm>
            <a:off x="5851525" y="4062730"/>
            <a:ext cx="51752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13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72" name="椭圆 271"/>
          <p:cNvSpPr/>
          <p:nvPr/>
        </p:nvSpPr>
        <p:spPr>
          <a:xfrm>
            <a:off x="4548505" y="56502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 smtClean="0">
                <a:solidFill>
                  <a:srgbClr val="000000"/>
                </a:solidFill>
                <a:latin typeface="Times New Roman" panose="02020603050405020304" pitchFamily="2" charset="0"/>
              </a:rPr>
              <a:t>14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73" name="直接连接符 272"/>
          <p:cNvCxnSpPr>
            <a:stCxn id="258" idx="6"/>
            <a:endCxn id="272" idx="2"/>
          </p:cNvCxnSpPr>
          <p:nvPr/>
        </p:nvCxnSpPr>
        <p:spPr>
          <a:xfrm>
            <a:off x="2308225" y="5307330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4" name="直接连接符 273"/>
          <p:cNvCxnSpPr>
            <a:stCxn id="258" idx="6"/>
            <a:endCxn id="272" idx="2"/>
          </p:cNvCxnSpPr>
          <p:nvPr/>
        </p:nvCxnSpPr>
        <p:spPr>
          <a:xfrm>
            <a:off x="2295525" y="5980430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5" name="直接连接符 274"/>
          <p:cNvCxnSpPr>
            <a:stCxn id="258" idx="6"/>
            <a:endCxn id="272" idx="2"/>
          </p:cNvCxnSpPr>
          <p:nvPr/>
        </p:nvCxnSpPr>
        <p:spPr>
          <a:xfrm flipV="1">
            <a:off x="2308225" y="6000750"/>
            <a:ext cx="2187575" cy="58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6" name="直接连接符 275"/>
          <p:cNvCxnSpPr>
            <a:stCxn id="247" idx="6"/>
            <a:endCxn id="271" idx="1"/>
          </p:cNvCxnSpPr>
          <p:nvPr/>
        </p:nvCxnSpPr>
        <p:spPr>
          <a:xfrm>
            <a:off x="5064125" y="1941830"/>
            <a:ext cx="863600" cy="2268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7" name="直接连接符 276"/>
          <p:cNvCxnSpPr>
            <a:stCxn id="258" idx="6"/>
            <a:endCxn id="271" idx="1"/>
          </p:cNvCxnSpPr>
          <p:nvPr/>
        </p:nvCxnSpPr>
        <p:spPr>
          <a:xfrm>
            <a:off x="5064125" y="3900805"/>
            <a:ext cx="863600" cy="236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78" name="文本框 120"/>
          <p:cNvSpPr txBox="1">
            <a:spLocks noChangeArrowheads="1"/>
          </p:cNvSpPr>
          <p:nvPr/>
        </p:nvSpPr>
        <p:spPr bwMode="auto">
          <a:xfrm>
            <a:off x="5464175" y="3787775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79" name="文本框 128"/>
          <p:cNvSpPr txBox="1">
            <a:spLocks noChangeArrowheads="1"/>
          </p:cNvSpPr>
          <p:nvPr/>
        </p:nvSpPr>
        <p:spPr bwMode="auto">
          <a:xfrm>
            <a:off x="3416300" y="574675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∨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0" name="左中括号 279"/>
          <p:cNvSpPr/>
          <p:nvPr/>
        </p:nvSpPr>
        <p:spPr>
          <a:xfrm>
            <a:off x="1565275" y="5197475"/>
            <a:ext cx="257175" cy="1368425"/>
          </a:xfrm>
          <a:prstGeom prst="leftBracke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1" kern="0" noProof="1">
              <a:solidFill>
                <a:srgbClr val="FF0000"/>
              </a:solidFill>
              <a:latin typeface="Arial" panose="020B0604020202020204"/>
            </a:endParaRPr>
          </a:p>
        </p:txBody>
      </p:sp>
      <p:sp>
        <p:nvSpPr>
          <p:cNvPr id="281" name="文本框 130"/>
          <p:cNvSpPr txBox="1">
            <a:spLocks noChangeArrowheads="1"/>
          </p:cNvSpPr>
          <p:nvPr/>
        </p:nvSpPr>
        <p:spPr bwMode="auto">
          <a:xfrm>
            <a:off x="1117600" y="5705475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E</a:t>
            </a:r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7439025" y="4056380"/>
            <a:ext cx="516255" cy="517525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83" name="直接连接符 282"/>
          <p:cNvCxnSpPr>
            <a:stCxn id="271" idx="6"/>
            <a:endCxn id="282" idx="2"/>
          </p:cNvCxnSpPr>
          <p:nvPr/>
        </p:nvCxnSpPr>
        <p:spPr>
          <a:xfrm flipV="1">
            <a:off x="6369050" y="4314825"/>
            <a:ext cx="1069975" cy="571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84" name="文本框 136"/>
          <p:cNvSpPr txBox="1">
            <a:spLocks noChangeArrowheads="1"/>
          </p:cNvSpPr>
          <p:nvPr/>
        </p:nvSpPr>
        <p:spPr bwMode="auto">
          <a:xfrm>
            <a:off x="6782435" y="4275455"/>
            <a:ext cx="3556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7432040" y="567817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86" name="直接连接符 285"/>
          <p:cNvCxnSpPr>
            <a:endCxn id="282" idx="2"/>
          </p:cNvCxnSpPr>
          <p:nvPr/>
        </p:nvCxnSpPr>
        <p:spPr>
          <a:xfrm>
            <a:off x="-560070" y="5873750"/>
            <a:ext cx="267970" cy="3492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87" name="直接连接符 286"/>
          <p:cNvCxnSpPr>
            <a:endCxn id="285" idx="2"/>
          </p:cNvCxnSpPr>
          <p:nvPr/>
        </p:nvCxnSpPr>
        <p:spPr>
          <a:xfrm>
            <a:off x="6364605" y="4396105"/>
            <a:ext cx="1067435" cy="15398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88" name="文本框 136"/>
          <p:cNvSpPr txBox="1">
            <a:spLocks noChangeArrowheads="1"/>
          </p:cNvSpPr>
          <p:nvPr/>
        </p:nvSpPr>
        <p:spPr bwMode="auto">
          <a:xfrm>
            <a:off x="6819265" y="5543550"/>
            <a:ext cx="3556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790700" y="24765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90" name="直接连接符 289"/>
          <p:cNvCxnSpPr>
            <a:stCxn id="289" idx="6"/>
            <a:endCxn id="247" idx="2"/>
          </p:cNvCxnSpPr>
          <p:nvPr/>
        </p:nvCxnSpPr>
        <p:spPr>
          <a:xfrm>
            <a:off x="2306955" y="506730"/>
            <a:ext cx="2241550" cy="13620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91" name="椭圆 290"/>
          <p:cNvSpPr/>
          <p:nvPr/>
        </p:nvSpPr>
        <p:spPr>
          <a:xfrm>
            <a:off x="2840355" y="1765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3692525" y="17653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93" name="直接连接符 292"/>
          <p:cNvCxnSpPr>
            <a:stCxn id="291" idx="5"/>
            <a:endCxn id="247" idx="2"/>
          </p:cNvCxnSpPr>
          <p:nvPr/>
        </p:nvCxnSpPr>
        <p:spPr>
          <a:xfrm>
            <a:off x="3279775" y="615950"/>
            <a:ext cx="1268730" cy="1252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94" name="直接连接符 293"/>
          <p:cNvCxnSpPr>
            <a:stCxn id="292" idx="4"/>
            <a:endCxn id="247" idx="2"/>
          </p:cNvCxnSpPr>
          <p:nvPr/>
        </p:nvCxnSpPr>
        <p:spPr>
          <a:xfrm>
            <a:off x="3949700" y="692150"/>
            <a:ext cx="598805" cy="11760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95" name="弧形 294"/>
          <p:cNvSpPr/>
          <p:nvPr/>
        </p:nvSpPr>
        <p:spPr>
          <a:xfrm rot="16517672">
            <a:off x="3787140" y="1710690"/>
            <a:ext cx="1182370" cy="74930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6" name="弧形 295"/>
          <p:cNvSpPr/>
          <p:nvPr/>
        </p:nvSpPr>
        <p:spPr>
          <a:xfrm rot="12826007">
            <a:off x="3961130" y="3602355"/>
            <a:ext cx="464820" cy="64262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7" name="弧形 296"/>
          <p:cNvSpPr/>
          <p:nvPr/>
        </p:nvSpPr>
        <p:spPr>
          <a:xfrm rot="12826007">
            <a:off x="3914775" y="5591175"/>
            <a:ext cx="466725" cy="64262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8" name="TextBox 18"/>
          <p:cNvSpPr txBox="1">
            <a:spLocks noChangeArrowheads="1"/>
          </p:cNvSpPr>
          <p:nvPr/>
        </p:nvSpPr>
        <p:spPr bwMode="auto">
          <a:xfrm>
            <a:off x="3713480" y="25273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99" name="TextBox 109"/>
          <p:cNvSpPr txBox="1">
            <a:spLocks noChangeArrowheads="1"/>
          </p:cNvSpPr>
          <p:nvPr/>
        </p:nvSpPr>
        <p:spPr bwMode="auto">
          <a:xfrm>
            <a:off x="2840355" y="2603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0" name="TextBox 115"/>
          <p:cNvSpPr txBox="1">
            <a:spLocks noChangeArrowheads="1"/>
          </p:cNvSpPr>
          <p:nvPr/>
        </p:nvSpPr>
        <p:spPr bwMode="auto">
          <a:xfrm>
            <a:off x="1840230" y="3238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C3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1" name="TextBox 120"/>
          <p:cNvSpPr txBox="1">
            <a:spLocks noChangeArrowheads="1"/>
          </p:cNvSpPr>
          <p:nvPr/>
        </p:nvSpPr>
        <p:spPr bwMode="auto">
          <a:xfrm>
            <a:off x="1831975" y="10445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C4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2" name="TextBox 122"/>
          <p:cNvSpPr txBox="1">
            <a:spLocks noChangeArrowheads="1"/>
          </p:cNvSpPr>
          <p:nvPr/>
        </p:nvSpPr>
        <p:spPr bwMode="auto">
          <a:xfrm>
            <a:off x="1840230" y="16922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C5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3" name="TextBox 128"/>
          <p:cNvSpPr txBox="1">
            <a:spLocks noChangeArrowheads="1"/>
          </p:cNvSpPr>
          <p:nvPr/>
        </p:nvSpPr>
        <p:spPr bwMode="auto">
          <a:xfrm>
            <a:off x="1831975" y="23495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C6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4" name="TextBox 130"/>
          <p:cNvSpPr txBox="1">
            <a:spLocks noChangeArrowheads="1"/>
          </p:cNvSpPr>
          <p:nvPr/>
        </p:nvSpPr>
        <p:spPr bwMode="auto">
          <a:xfrm>
            <a:off x="1831975" y="30607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C7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5" name="TextBox 136"/>
          <p:cNvSpPr txBox="1">
            <a:spLocks noChangeArrowheads="1"/>
          </p:cNvSpPr>
          <p:nvPr/>
        </p:nvSpPr>
        <p:spPr bwMode="auto">
          <a:xfrm>
            <a:off x="1831975" y="37084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C8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6" name="TextBox 142"/>
          <p:cNvSpPr txBox="1">
            <a:spLocks noChangeArrowheads="1"/>
          </p:cNvSpPr>
          <p:nvPr/>
        </p:nvSpPr>
        <p:spPr bwMode="auto">
          <a:xfrm>
            <a:off x="1831975" y="43561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C9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7" name="TextBox 146"/>
          <p:cNvSpPr txBox="1">
            <a:spLocks noChangeArrowheads="1"/>
          </p:cNvSpPr>
          <p:nvPr/>
        </p:nvSpPr>
        <p:spPr bwMode="auto">
          <a:xfrm>
            <a:off x="1760855" y="5034280"/>
            <a:ext cx="63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C10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8" name="TextBox 150"/>
          <p:cNvSpPr txBox="1">
            <a:spLocks noChangeArrowheads="1"/>
          </p:cNvSpPr>
          <p:nvPr/>
        </p:nvSpPr>
        <p:spPr bwMode="auto">
          <a:xfrm>
            <a:off x="1760855" y="5724525"/>
            <a:ext cx="63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9" name="TextBox 154"/>
          <p:cNvSpPr txBox="1">
            <a:spLocks noChangeArrowheads="1"/>
          </p:cNvSpPr>
          <p:nvPr/>
        </p:nvSpPr>
        <p:spPr bwMode="auto">
          <a:xfrm>
            <a:off x="1760855" y="6372225"/>
            <a:ext cx="63817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0" name="TextBox 155"/>
          <p:cNvSpPr txBox="1">
            <a:spLocks noChangeArrowheads="1"/>
          </p:cNvSpPr>
          <p:nvPr/>
        </p:nvSpPr>
        <p:spPr bwMode="auto">
          <a:xfrm>
            <a:off x="7356475" y="105918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1" name="TextBox 156"/>
          <p:cNvSpPr txBox="1">
            <a:spLocks noChangeArrowheads="1"/>
          </p:cNvSpPr>
          <p:nvPr/>
        </p:nvSpPr>
        <p:spPr bwMode="auto">
          <a:xfrm>
            <a:off x="7385050" y="21336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2" name="TextBox 158"/>
          <p:cNvSpPr txBox="1">
            <a:spLocks noChangeArrowheads="1"/>
          </p:cNvSpPr>
          <p:nvPr/>
        </p:nvSpPr>
        <p:spPr bwMode="auto">
          <a:xfrm>
            <a:off x="7461885" y="41306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E3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3" name="TextBox 159"/>
          <p:cNvSpPr txBox="1">
            <a:spLocks noChangeArrowheads="1"/>
          </p:cNvSpPr>
          <p:nvPr/>
        </p:nvSpPr>
        <p:spPr bwMode="auto">
          <a:xfrm>
            <a:off x="7461885" y="57467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E4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cxnSp>
        <p:nvCxnSpPr>
          <p:cNvPr id="314" name="直接连接符 313"/>
          <p:cNvCxnSpPr>
            <a:stCxn id="272" idx="6"/>
            <a:endCxn id="282" idx="2"/>
          </p:cNvCxnSpPr>
          <p:nvPr/>
        </p:nvCxnSpPr>
        <p:spPr>
          <a:xfrm flipV="1">
            <a:off x="5064125" y="4314825"/>
            <a:ext cx="2374900" cy="15932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直接连接符 314"/>
          <p:cNvSpPr/>
          <p:nvPr/>
        </p:nvSpPr>
        <p:spPr bwMode="auto">
          <a:xfrm rot="20280000" flipV="1">
            <a:off x="6052820" y="5085080"/>
            <a:ext cx="111125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6" name="直接连接符 315"/>
          <p:cNvSpPr/>
          <p:nvPr/>
        </p:nvSpPr>
        <p:spPr bwMode="auto">
          <a:xfrm rot="20280000">
            <a:off x="6149340" y="5012055"/>
            <a:ext cx="280670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7" name="直接连接符 316"/>
          <p:cNvSpPr/>
          <p:nvPr/>
        </p:nvSpPr>
        <p:spPr bwMode="auto">
          <a:xfrm rot="20280000" flipV="1">
            <a:off x="6414135" y="4936490"/>
            <a:ext cx="111125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318" name="直接连接符 317"/>
          <p:cNvCxnSpPr>
            <a:stCxn id="272" idx="6"/>
            <a:endCxn id="285" idx="2"/>
          </p:cNvCxnSpPr>
          <p:nvPr/>
        </p:nvCxnSpPr>
        <p:spPr>
          <a:xfrm>
            <a:off x="5064125" y="5908040"/>
            <a:ext cx="2367915" cy="279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>
            <a:off x="1537970" y="5876290"/>
            <a:ext cx="268605" cy="349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/>
          <p:nvPr/>
        </p:nvSpPr>
        <p:spPr>
          <a:xfrm>
            <a:off x="81915" y="716280"/>
            <a:ext cx="1482725" cy="2860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l">
              <a:lnSpc>
                <a:spcPct val="110000"/>
              </a:lnSpc>
            </a:pPr>
            <a:r>
              <a:rPr lang="en-US" altLang="zh-CN" sz="1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中间结果：</a:t>
            </a:r>
            <a:endParaRPr lang="en-US" altLang="zh-CN" sz="1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11—输入有效</a:t>
            </a:r>
            <a:endParaRPr lang="en-US" altLang="zh-CN" sz="1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12—符合三角形一般规则</a:t>
            </a:r>
            <a:endParaRPr lang="en-US" altLang="zh-CN" sz="1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13—可以构成三角形</a:t>
            </a:r>
            <a:endParaRPr lang="en-US" altLang="zh-CN" sz="1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14—</a:t>
            </a:r>
            <a:r>
              <a:rPr altLang="zh-CN" sz="1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符合直角三角形一般规则</a:t>
            </a:r>
            <a:endParaRPr altLang="zh-CN" sz="1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95" grpId="0" animBg="1"/>
      <p:bldP spid="251" grpId="0"/>
      <p:bldP spid="258" grpId="0" animBg="1"/>
      <p:bldP spid="296" grpId="0" animBg="1"/>
      <p:bldP spid="262" grpId="0"/>
      <p:bldP spid="270" grpId="0"/>
      <p:bldP spid="271" grpId="0" animBg="1"/>
      <p:bldP spid="278" grpId="0"/>
      <p:bldP spid="272" grpId="0" animBg="1"/>
      <p:bldP spid="297" grpId="0" animBg="1"/>
      <p:bldP spid="279" grpId="0"/>
      <p:bldP spid="284" grpId="0"/>
      <p:bldP spid="288" grpId="0"/>
      <p:bldP spid="280" grpId="0" animBg="1"/>
      <p:bldP spid="281" grpId="0"/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-1"/>
          <p:cNvGraphicFramePr/>
          <p:nvPr/>
        </p:nvGraphicFramePr>
        <p:xfrm>
          <a:off x="163513" y="402908"/>
          <a:ext cx="8801100" cy="6561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173"/>
                <a:gridCol w="1393337"/>
                <a:gridCol w="428503"/>
                <a:gridCol w="414973"/>
                <a:gridCol w="415516"/>
                <a:gridCol w="414425"/>
                <a:gridCol w="414425"/>
                <a:gridCol w="414425"/>
                <a:gridCol w="414425"/>
                <a:gridCol w="415516"/>
                <a:gridCol w="414973"/>
                <a:gridCol w="415516"/>
                <a:gridCol w="415516"/>
                <a:gridCol w="414973"/>
                <a:gridCol w="414973"/>
                <a:gridCol w="414973"/>
                <a:gridCol w="415516"/>
                <a:gridCol w="414425"/>
                <a:gridCol w="415516"/>
              </a:tblGrid>
              <a:tr h="15496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4966">
                <a:tc rowSpan="1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条件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C2-a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C4-b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C6-c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C7-a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C8-b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C9-a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C10-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a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+b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=c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endParaRPr lang="en-US" altLang="zh-CN" sz="1600" b="1" baseline="3000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C11-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b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+c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=a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endParaRPr lang="en-US" altLang="zh-CN" sz="1600" b="1" baseline="3000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C12-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c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+a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=b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endParaRPr lang="en-US" altLang="zh-CN" sz="1600" b="1" baseline="3000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动作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4-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44650" y="476250"/>
          <a:ext cx="5232400" cy="6005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243"/>
                <a:gridCol w="613970"/>
                <a:gridCol w="614605"/>
                <a:gridCol w="612066"/>
                <a:gridCol w="2016515"/>
              </a:tblGrid>
              <a:tr h="4572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测试用例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预期输出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</a:t>
                      </a:r>
                      <a:endParaRPr lang="en-US" altLang="zh-CN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非三角形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非三角形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非三角形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一般三角形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直角三角形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直角三角形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直角三角形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动作按钮: 前进或下一项 2">
            <a:hlinkClick r:id="rId1" action="ppaction://hlinksldjump"/>
          </p:cNvPr>
          <p:cNvSpPr/>
          <p:nvPr/>
        </p:nvSpPr>
        <p:spPr>
          <a:xfrm>
            <a:off x="7524115" y="6092825"/>
            <a:ext cx="720090" cy="3600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45057"/>
          <p:cNvSpPr>
            <a:spLocks noRot="1"/>
          </p:cNvSpPr>
          <p:nvPr/>
        </p:nvSpPr>
        <p:spPr>
          <a:xfrm>
            <a:off x="323850" y="1125538"/>
            <a:ext cx="8424863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【例</a:t>
            </a:r>
            <a:r>
              <a:rPr lang="en-US" altLang="zh-CN" sz="3400" b="1" dirty="0">
                <a:latin typeface="Times New Roman" panose="02020603050405020304" pitchFamily="2" charset="0"/>
                <a:ea typeface="宋体" panose="02010600030101010101" pitchFamily="2" charset="-122"/>
              </a:rPr>
              <a:t>2.11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】三角形问题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674" name="标题 45058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2.4 </a:t>
            </a:r>
            <a:r>
              <a:rPr lang="zh-CN" altLang="en-US" dirty="0"/>
              <a:t>判定表驱动测试</a:t>
            </a:r>
            <a:endParaRPr lang="en-US" altLang="zh-CN" dirty="0"/>
          </a:p>
        </p:txBody>
      </p:sp>
      <p:sp>
        <p:nvSpPr>
          <p:cNvPr id="3" name="Rectangle 5"/>
          <p:cNvSpPr/>
          <p:nvPr/>
        </p:nvSpPr>
        <p:spPr>
          <a:xfrm>
            <a:off x="395288" y="2374900"/>
            <a:ext cx="3960812" cy="4346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原因：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C1—1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a	C2—a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C3—1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b	C4—b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C5—1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	C6—c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≤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100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C7—a+b&gt;c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C8—b+c&gt;a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C9—c+a&gt;b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C10—a=b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C11—b=c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C12—c=a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 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643438" y="985838"/>
            <a:ext cx="4249737" cy="57356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结果：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E1—输入无效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E2—非三角形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E3—一般三角形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E4—等腰三角形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E5—等边三角形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中间结果：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11—输入有效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12—符合三角形一般规则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13—可以构成三角形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14—三条边均</a:t>
            </a:r>
            <a:r>
              <a:rPr lang="zh-CN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不</a:t>
            </a: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相等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15—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三条边均相等</a:t>
            </a:r>
            <a:endParaRPr lang="en-US" altLang="zh-CN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16—三条边中两条边相等</a:t>
            </a:r>
            <a:endParaRPr lang="zh-CN" altLang="en-US" sz="2600" b="1" dirty="0">
              <a:latin typeface="Times New Roman" panose="02020603050405020304" pitchFamily="2" charset="0"/>
              <a:ea typeface="楷体_GB2312" pitchFamily="1" charset="-122"/>
              <a:sym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charRg st="7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charRg st="87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charRg st="9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charRg st="7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charRg st="96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697" name="组合 4"/>
          <p:cNvGrpSpPr/>
          <p:nvPr/>
        </p:nvGrpSpPr>
        <p:grpSpPr>
          <a:xfrm>
            <a:off x="41275" y="176213"/>
            <a:ext cx="9120188" cy="6637337"/>
            <a:chOff x="41275" y="176213"/>
            <a:chExt cx="9120188" cy="6637337"/>
          </a:xfrm>
        </p:grpSpPr>
        <p:grpSp>
          <p:nvGrpSpPr>
            <p:cNvPr id="29698" name="组合 17"/>
            <p:cNvGrpSpPr/>
            <p:nvPr/>
          </p:nvGrpSpPr>
          <p:grpSpPr>
            <a:xfrm>
              <a:off x="41275" y="176213"/>
              <a:ext cx="8936038" cy="6637337"/>
              <a:chOff x="41275" y="176759"/>
              <a:chExt cx="8936038" cy="66366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715963" y="938676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703263" y="1611703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715963" y="2284730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03263" y="2957757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728663" y="3630784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715963" y="4303811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728663" y="4976838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15963" y="5649865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28663" y="6297495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471863" y="1611703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5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2" charset="0"/>
                    <a:ea typeface="+mn-ea"/>
                    <a:cs typeface="+mn-cs"/>
                  </a:rPr>
                  <a:t>11</a:t>
                </a:r>
                <a:endParaRPr kumimoji="0" lang="en-US" altLang="zh-CN" sz="15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88" name="直接连接符 87"/>
              <p:cNvCxnSpPr>
                <a:stCxn id="56" idx="6"/>
                <a:endCxn id="87" idx="2"/>
              </p:cNvCxnSpPr>
              <p:nvPr/>
            </p:nvCxnSpPr>
            <p:spPr>
              <a:xfrm>
                <a:off x="1231900" y="1195823"/>
                <a:ext cx="2239963" cy="6730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65" idx="6"/>
                <a:endCxn id="87" idx="2"/>
              </p:cNvCxnSpPr>
              <p:nvPr/>
            </p:nvCxnSpPr>
            <p:spPr>
              <a:xfrm>
                <a:off x="1219200" y="1868850"/>
                <a:ext cx="225266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66" idx="6"/>
                <a:endCxn id="87" idx="2"/>
              </p:cNvCxnSpPr>
              <p:nvPr/>
            </p:nvCxnSpPr>
            <p:spPr>
              <a:xfrm flipV="1">
                <a:off x="1231900" y="1868850"/>
                <a:ext cx="2239963" cy="6730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12" name="文本框 90"/>
              <p:cNvSpPr txBox="1"/>
              <p:nvPr/>
            </p:nvSpPr>
            <p:spPr>
              <a:xfrm>
                <a:off x="2600474" y="1268760"/>
                <a:ext cx="38735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224588" y="989471"/>
                <a:ext cx="517525" cy="51746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93" name="直接连接符 92"/>
              <p:cNvCxnSpPr>
                <a:stCxn id="87" idx="6"/>
                <a:endCxn id="92" idx="2"/>
              </p:cNvCxnSpPr>
              <p:nvPr/>
            </p:nvCxnSpPr>
            <p:spPr>
              <a:xfrm flipV="1">
                <a:off x="3987800" y="1319635"/>
                <a:ext cx="2236788" cy="6222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15" name="组合 93"/>
              <p:cNvGrpSpPr/>
              <p:nvPr/>
            </p:nvGrpSpPr>
            <p:grpSpPr>
              <a:xfrm>
                <a:off x="4840288" y="1534939"/>
                <a:ext cx="503237" cy="177800"/>
                <a:chOff x="0" y="0"/>
                <a:chExt cx="407" cy="136"/>
              </a:xfrm>
            </p:grpSpPr>
            <p:sp>
              <p:nvSpPr>
                <p:cNvPr id="95" name="直接连接符 94"/>
                <p:cNvSpPr/>
                <p:nvPr/>
              </p:nvSpPr>
              <p:spPr>
                <a:xfrm flipV="1">
                  <a:off x="0" y="0"/>
                  <a:ext cx="90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直接连接符 95"/>
                <p:cNvSpPr/>
                <p:nvPr/>
              </p:nvSpPr>
              <p:spPr>
                <a:xfrm>
                  <a:off x="90" y="0"/>
                  <a:ext cx="227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直接连接符 96"/>
                <p:cNvSpPr/>
                <p:nvPr/>
              </p:nvSpPr>
              <p:spPr>
                <a:xfrm flipV="1">
                  <a:off x="317" y="0"/>
                  <a:ext cx="90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471863" y="3643483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2" charset="0"/>
                    <a:ea typeface="+mn-ea"/>
                    <a:cs typeface="+mn-cs"/>
                  </a:rPr>
                  <a:t>12</a:t>
                </a: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99" name="直接连接符 98"/>
              <p:cNvCxnSpPr>
                <a:stCxn id="87" idx="6"/>
                <a:endCxn id="98" idx="2"/>
              </p:cNvCxnSpPr>
              <p:nvPr/>
            </p:nvCxnSpPr>
            <p:spPr>
              <a:xfrm>
                <a:off x="1231900" y="3300620"/>
                <a:ext cx="2239963" cy="6730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87" idx="6"/>
                <a:endCxn id="98" idx="2"/>
              </p:cNvCxnSpPr>
              <p:nvPr/>
            </p:nvCxnSpPr>
            <p:spPr>
              <a:xfrm>
                <a:off x="1219200" y="3973647"/>
                <a:ext cx="225266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87" idx="6"/>
                <a:endCxn id="98" idx="2"/>
              </p:cNvCxnSpPr>
              <p:nvPr/>
            </p:nvCxnSpPr>
            <p:spPr>
              <a:xfrm flipV="1">
                <a:off x="1231900" y="3984758"/>
                <a:ext cx="2187575" cy="5904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23" name="文本框 101"/>
              <p:cNvSpPr txBox="1"/>
              <p:nvPr/>
            </p:nvSpPr>
            <p:spPr>
              <a:xfrm>
                <a:off x="2339752" y="3727276"/>
                <a:ext cx="38735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264275" y="2052980"/>
                <a:ext cx="515938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04" name="直接连接符 103"/>
              <p:cNvCxnSpPr>
                <a:stCxn id="98" idx="6"/>
                <a:endCxn id="103" idx="2"/>
              </p:cNvCxnSpPr>
              <p:nvPr/>
            </p:nvCxnSpPr>
            <p:spPr>
              <a:xfrm flipV="1">
                <a:off x="3987800" y="2310128"/>
                <a:ext cx="2276475" cy="15905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26" name="组合 104"/>
              <p:cNvGrpSpPr/>
              <p:nvPr/>
            </p:nvGrpSpPr>
            <p:grpSpPr>
              <a:xfrm rot="-1320000">
                <a:off x="4990183" y="2948921"/>
                <a:ext cx="503237" cy="176212"/>
                <a:chOff x="0" y="0"/>
                <a:chExt cx="407" cy="136"/>
              </a:xfrm>
            </p:grpSpPr>
            <p:sp>
              <p:nvSpPr>
                <p:cNvPr id="106" name="直接连接符 105"/>
                <p:cNvSpPr/>
                <p:nvPr/>
              </p:nvSpPr>
              <p:spPr>
                <a:xfrm flipV="1">
                  <a:off x="-1" y="-3"/>
                  <a:ext cx="90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直接连接符 106"/>
                <p:cNvSpPr/>
                <p:nvPr/>
              </p:nvSpPr>
              <p:spPr>
                <a:xfrm>
                  <a:off x="89" y="-2"/>
                  <a:ext cx="227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直接连接符 107"/>
                <p:cNvSpPr/>
                <p:nvPr/>
              </p:nvSpPr>
              <p:spPr>
                <a:xfrm flipV="1">
                  <a:off x="315" y="-4"/>
                  <a:ext cx="90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9" name="直接连接符 108"/>
              <p:cNvCxnSpPr>
                <a:stCxn id="98" idx="6"/>
                <a:endCxn id="103" idx="2"/>
              </p:cNvCxnSpPr>
              <p:nvPr/>
            </p:nvCxnSpPr>
            <p:spPr>
              <a:xfrm>
                <a:off x="4010025" y="1960915"/>
                <a:ext cx="2254250" cy="4222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31" name="文本框 109"/>
              <p:cNvSpPr txBox="1"/>
              <p:nvPr/>
            </p:nvSpPr>
            <p:spPr>
              <a:xfrm>
                <a:off x="5487988" y="2227089"/>
                <a:ext cx="387350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775200" y="4062537"/>
                <a:ext cx="517525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2" charset="0"/>
                    <a:ea typeface="+mn-ea"/>
                    <a:cs typeface="+mn-cs"/>
                  </a:rPr>
                  <a:t>13</a:t>
                </a: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471863" y="5649865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2" charset="0"/>
                    <a:ea typeface="+mn-ea"/>
                    <a:cs typeface="+mn-cs"/>
                  </a:rPr>
                  <a:t>16</a:t>
                </a: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3" name="直接连接符 112"/>
              <p:cNvCxnSpPr>
                <a:stCxn id="98" idx="6"/>
                <a:endCxn id="112" idx="2"/>
              </p:cNvCxnSpPr>
              <p:nvPr/>
            </p:nvCxnSpPr>
            <p:spPr>
              <a:xfrm>
                <a:off x="1231900" y="5307002"/>
                <a:ext cx="2239963" cy="6730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98" idx="6"/>
                <a:endCxn id="112" idx="2"/>
              </p:cNvCxnSpPr>
              <p:nvPr/>
            </p:nvCxnSpPr>
            <p:spPr>
              <a:xfrm>
                <a:off x="1219200" y="5980029"/>
                <a:ext cx="225266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98" idx="6"/>
                <a:endCxn id="112" idx="2"/>
              </p:cNvCxnSpPr>
              <p:nvPr/>
            </p:nvCxnSpPr>
            <p:spPr>
              <a:xfrm flipV="1">
                <a:off x="1231900" y="6000664"/>
                <a:ext cx="2187575" cy="5809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37" name="文本框 115"/>
              <p:cNvSpPr txBox="1"/>
              <p:nvPr/>
            </p:nvSpPr>
            <p:spPr>
              <a:xfrm>
                <a:off x="6516688" y="5208414"/>
                <a:ext cx="387350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6372225" y="3416495"/>
                <a:ext cx="517525" cy="515882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8" name="直接连接符 117"/>
              <p:cNvCxnSpPr>
                <a:stCxn id="112" idx="6"/>
                <a:endCxn id="117" idx="3"/>
              </p:cNvCxnSpPr>
              <p:nvPr/>
            </p:nvCxnSpPr>
            <p:spPr>
              <a:xfrm flipV="1">
                <a:off x="3987800" y="3857772"/>
                <a:ext cx="2460625" cy="20492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>
                <a:stCxn id="87" idx="6"/>
                <a:endCxn id="111" idx="1"/>
              </p:cNvCxnSpPr>
              <p:nvPr/>
            </p:nvCxnSpPr>
            <p:spPr>
              <a:xfrm>
                <a:off x="3987800" y="1941868"/>
                <a:ext cx="863600" cy="226829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98" idx="6"/>
                <a:endCxn id="111" idx="1"/>
              </p:cNvCxnSpPr>
              <p:nvPr/>
            </p:nvCxnSpPr>
            <p:spPr>
              <a:xfrm>
                <a:off x="3987800" y="3900630"/>
                <a:ext cx="863600" cy="23651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42" name="文本框 120"/>
              <p:cNvSpPr txBox="1"/>
              <p:nvPr/>
            </p:nvSpPr>
            <p:spPr>
              <a:xfrm>
                <a:off x="4387850" y="3787601"/>
                <a:ext cx="38735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22" name="直接连接符 121"/>
              <p:cNvCxnSpPr>
                <a:stCxn id="98" idx="6"/>
                <a:endCxn id="117" idx="3"/>
              </p:cNvCxnSpPr>
              <p:nvPr/>
            </p:nvCxnSpPr>
            <p:spPr>
              <a:xfrm flipV="1">
                <a:off x="3987800" y="3857772"/>
                <a:ext cx="2460625" cy="42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44" name="文本框 122"/>
              <p:cNvSpPr txBox="1"/>
              <p:nvPr/>
            </p:nvSpPr>
            <p:spPr>
              <a:xfrm>
                <a:off x="5724128" y="3861048"/>
                <a:ext cx="38735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5072063" y="4976838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5059363" y="5649865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5072063" y="6297495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7308850" y="4921281"/>
                <a:ext cx="515938" cy="515882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2" charset="0"/>
                    <a:ea typeface="+mn-ea"/>
                    <a:cs typeface="+mn-cs"/>
                  </a:rPr>
                  <a:t>15</a:t>
                </a: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28" name="直接连接符 127"/>
              <p:cNvCxnSpPr>
                <a:stCxn id="98" idx="6"/>
                <a:endCxn id="127" idx="2"/>
              </p:cNvCxnSpPr>
              <p:nvPr/>
            </p:nvCxnSpPr>
            <p:spPr>
              <a:xfrm flipV="1">
                <a:off x="5580063" y="5180016"/>
                <a:ext cx="1728787" cy="1000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50" name="文本框 128"/>
              <p:cNvSpPr txBox="1"/>
              <p:nvPr/>
            </p:nvSpPr>
            <p:spPr>
              <a:xfrm>
                <a:off x="2339752" y="5746576"/>
                <a:ext cx="38735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∨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0" name="左中括号 129"/>
              <p:cNvSpPr/>
              <p:nvPr/>
            </p:nvSpPr>
            <p:spPr>
              <a:xfrm>
                <a:off x="488950" y="5197476"/>
                <a:ext cx="257175" cy="1368277"/>
              </a:xfrm>
              <a:prstGeom prst="leftBracke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752" name="文本框 130"/>
              <p:cNvSpPr txBox="1"/>
              <p:nvPr/>
            </p:nvSpPr>
            <p:spPr>
              <a:xfrm>
                <a:off x="41275" y="5705301"/>
                <a:ext cx="38735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O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32" name="直接连接符 131"/>
              <p:cNvCxnSpPr>
                <a:stCxn id="125" idx="6"/>
                <a:endCxn id="127" idx="2"/>
              </p:cNvCxnSpPr>
              <p:nvPr/>
            </p:nvCxnSpPr>
            <p:spPr>
              <a:xfrm flipV="1">
                <a:off x="5575300" y="5180016"/>
                <a:ext cx="1733550" cy="7285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25" idx="6"/>
                <a:endCxn id="127" idx="2"/>
              </p:cNvCxnSpPr>
              <p:nvPr/>
            </p:nvCxnSpPr>
            <p:spPr>
              <a:xfrm flipV="1">
                <a:off x="5580063" y="5180016"/>
                <a:ext cx="1728787" cy="13238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>
              <a:xfrm>
                <a:off x="8461375" y="4056188"/>
                <a:ext cx="515938" cy="51746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直接连接符 134"/>
              <p:cNvCxnSpPr>
                <a:stCxn id="111" idx="6"/>
                <a:endCxn id="134" idx="2"/>
              </p:cNvCxnSpPr>
              <p:nvPr/>
            </p:nvCxnSpPr>
            <p:spPr>
              <a:xfrm flipV="1">
                <a:off x="5292725" y="4386352"/>
                <a:ext cx="3168650" cy="634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>
                <a:stCxn id="127" idx="7"/>
                <a:endCxn id="134" idx="2"/>
              </p:cNvCxnSpPr>
              <p:nvPr/>
            </p:nvCxnSpPr>
            <p:spPr>
              <a:xfrm flipV="1">
                <a:off x="7750175" y="4386352"/>
                <a:ext cx="711200" cy="68096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58" name="文本框 136"/>
              <p:cNvSpPr txBox="1"/>
              <p:nvPr/>
            </p:nvSpPr>
            <p:spPr>
              <a:xfrm>
                <a:off x="7812088" y="4344814"/>
                <a:ext cx="355600" cy="3698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461375" y="6218129"/>
                <a:ext cx="515938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39" name="直接连接符 138"/>
              <p:cNvCxnSpPr>
                <a:stCxn id="127" idx="7"/>
                <a:endCxn id="134" idx="2"/>
              </p:cNvCxnSpPr>
              <p:nvPr/>
            </p:nvCxnSpPr>
            <p:spPr>
              <a:xfrm>
                <a:off x="461963" y="5873678"/>
                <a:ext cx="268287" cy="3492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27" idx="7"/>
                <a:endCxn id="2" idx="2"/>
              </p:cNvCxnSpPr>
              <p:nvPr/>
            </p:nvCxnSpPr>
            <p:spPr>
              <a:xfrm>
                <a:off x="5580063" y="5280017"/>
                <a:ext cx="1728787" cy="119367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25" idx="6"/>
                <a:endCxn id="2" idx="2"/>
              </p:cNvCxnSpPr>
              <p:nvPr/>
            </p:nvCxnSpPr>
            <p:spPr>
              <a:xfrm>
                <a:off x="5575300" y="5908599"/>
                <a:ext cx="1733550" cy="5650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26" idx="6"/>
                <a:endCxn id="2" idx="2"/>
              </p:cNvCxnSpPr>
              <p:nvPr/>
            </p:nvCxnSpPr>
            <p:spPr>
              <a:xfrm flipV="1">
                <a:off x="5588000" y="6473688"/>
                <a:ext cx="1720850" cy="825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64" name="组合 142"/>
              <p:cNvGrpSpPr/>
              <p:nvPr/>
            </p:nvGrpSpPr>
            <p:grpSpPr>
              <a:xfrm rot="1080000">
                <a:off x="5955025" y="6419460"/>
                <a:ext cx="504825" cy="176212"/>
                <a:chOff x="0" y="0"/>
                <a:chExt cx="407" cy="136"/>
              </a:xfrm>
            </p:grpSpPr>
            <p:sp>
              <p:nvSpPr>
                <p:cNvPr id="144" name="直接连接符 143"/>
                <p:cNvSpPr/>
                <p:nvPr/>
              </p:nvSpPr>
              <p:spPr>
                <a:xfrm flipV="1">
                  <a:off x="-4" y="-2"/>
                  <a:ext cx="91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直接连接符 144"/>
                <p:cNvSpPr/>
                <p:nvPr/>
              </p:nvSpPr>
              <p:spPr>
                <a:xfrm>
                  <a:off x="89" y="0"/>
                  <a:ext cx="228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直接连接符 145"/>
                <p:cNvSpPr/>
                <p:nvPr/>
              </p:nvSpPr>
              <p:spPr>
                <a:xfrm flipV="1">
                  <a:off x="313" y="-2"/>
                  <a:ext cx="91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768" name="组合 146"/>
              <p:cNvGrpSpPr/>
              <p:nvPr/>
            </p:nvGrpSpPr>
            <p:grpSpPr>
              <a:xfrm rot="2700000">
                <a:off x="6217112" y="5835054"/>
                <a:ext cx="504825" cy="177800"/>
                <a:chOff x="0" y="0"/>
                <a:chExt cx="407" cy="136"/>
              </a:xfrm>
            </p:grpSpPr>
            <p:sp>
              <p:nvSpPr>
                <p:cNvPr id="148" name="直接连接符 147"/>
                <p:cNvSpPr/>
                <p:nvPr/>
              </p:nvSpPr>
              <p:spPr>
                <a:xfrm flipV="1">
                  <a:off x="-5" y="1"/>
                  <a:ext cx="92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直接连接符 148"/>
                <p:cNvSpPr/>
                <p:nvPr/>
              </p:nvSpPr>
              <p:spPr>
                <a:xfrm>
                  <a:off x="89" y="1"/>
                  <a:ext cx="228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直接连接符 149"/>
                <p:cNvSpPr/>
                <p:nvPr/>
              </p:nvSpPr>
              <p:spPr>
                <a:xfrm flipV="1">
                  <a:off x="312" y="2"/>
                  <a:ext cx="91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772" name="组合 150"/>
              <p:cNvGrpSpPr/>
              <p:nvPr/>
            </p:nvGrpSpPr>
            <p:grpSpPr>
              <a:xfrm rot="2040000">
                <a:off x="6090863" y="6074785"/>
                <a:ext cx="503238" cy="177800"/>
                <a:chOff x="0" y="0"/>
                <a:chExt cx="407" cy="136"/>
              </a:xfrm>
            </p:grpSpPr>
            <p:sp>
              <p:nvSpPr>
                <p:cNvPr id="152" name="直接连接符 151"/>
                <p:cNvSpPr/>
                <p:nvPr/>
              </p:nvSpPr>
              <p:spPr>
                <a:xfrm flipV="1">
                  <a:off x="-4" y="-3"/>
                  <a:ext cx="90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直接连接符 152"/>
                <p:cNvSpPr/>
                <p:nvPr/>
              </p:nvSpPr>
              <p:spPr>
                <a:xfrm>
                  <a:off x="90" y="0"/>
                  <a:ext cx="227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直接连接符 153"/>
                <p:cNvSpPr/>
                <p:nvPr/>
              </p:nvSpPr>
              <p:spPr>
                <a:xfrm flipV="1">
                  <a:off x="313" y="-3"/>
                  <a:ext cx="90" cy="13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776" name="文本框 154"/>
              <p:cNvSpPr txBox="1"/>
              <p:nvPr/>
            </p:nvSpPr>
            <p:spPr>
              <a:xfrm>
                <a:off x="6516216" y="6165304"/>
                <a:ext cx="35560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7308850" y="6214954"/>
                <a:ext cx="515938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2" charset="0"/>
                    <a:ea typeface="+mn-ea"/>
                    <a:cs typeface="+mn-cs"/>
                  </a:rPr>
                  <a:t>14</a:t>
                </a:r>
                <a:endPara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3" name="直接连接符 2"/>
              <p:cNvCxnSpPr>
                <a:stCxn id="126" idx="6"/>
                <a:endCxn id="2" idx="2"/>
              </p:cNvCxnSpPr>
              <p:nvPr/>
            </p:nvCxnSpPr>
            <p:spPr>
              <a:xfrm>
                <a:off x="5287963" y="4395876"/>
                <a:ext cx="3171825" cy="20365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>
                <a:stCxn id="2" idx="6"/>
                <a:endCxn id="138" idx="2"/>
              </p:cNvCxnSpPr>
              <p:nvPr/>
            </p:nvCxnSpPr>
            <p:spPr>
              <a:xfrm>
                <a:off x="7824788" y="6473688"/>
                <a:ext cx="636587" cy="317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80" name="文本框 136"/>
              <p:cNvSpPr txBox="1"/>
              <p:nvPr/>
            </p:nvSpPr>
            <p:spPr>
              <a:xfrm>
                <a:off x="7939088" y="6194251"/>
                <a:ext cx="35560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∧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714375" y="248188"/>
                <a:ext cx="515938" cy="515882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6" name="直接连接符 5"/>
              <p:cNvCxnSpPr>
                <a:stCxn id="84" idx="6"/>
                <a:endCxn id="87" idx="2"/>
              </p:cNvCxnSpPr>
              <p:nvPr/>
            </p:nvCxnSpPr>
            <p:spPr>
              <a:xfrm>
                <a:off x="1230313" y="506923"/>
                <a:ext cx="2241550" cy="13619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1763713" y="176759"/>
                <a:ext cx="515937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2616200" y="176759"/>
                <a:ext cx="515938" cy="5158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40000"/>
                        <a:lumOff val="6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" name="直接连接符 10"/>
              <p:cNvCxnSpPr>
                <a:stCxn id="91" idx="5"/>
                <a:endCxn id="87" idx="2"/>
              </p:cNvCxnSpPr>
              <p:nvPr/>
            </p:nvCxnSpPr>
            <p:spPr>
              <a:xfrm>
                <a:off x="2203450" y="616448"/>
                <a:ext cx="1268413" cy="12524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94" idx="4"/>
                <a:endCxn id="87" idx="2"/>
              </p:cNvCxnSpPr>
              <p:nvPr/>
            </p:nvCxnSpPr>
            <p:spPr>
              <a:xfrm>
                <a:off x="2873375" y="692640"/>
                <a:ext cx="598488" cy="11762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 rot="16517672">
                <a:off x="2710719" y="1710869"/>
                <a:ext cx="1182559" cy="749300"/>
              </a:xfrm>
              <a:prstGeom prst="arc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2826007">
                <a:off x="2884488" y="3602212"/>
                <a:ext cx="465137" cy="642867"/>
              </a:xfrm>
              <a:prstGeom prst="arc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2" name="弧形 101"/>
              <p:cNvSpPr/>
              <p:nvPr/>
            </p:nvSpPr>
            <p:spPr>
              <a:xfrm rot="12826007">
                <a:off x="2838450" y="5591134"/>
                <a:ext cx="466725" cy="642868"/>
              </a:xfrm>
              <a:prstGeom prst="arc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rot="13089501">
                <a:off x="6916738" y="5987966"/>
                <a:ext cx="455612" cy="604772"/>
              </a:xfrm>
              <a:prstGeom prst="arc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791" name="TextBox 18"/>
            <p:cNvSpPr txBox="1"/>
            <p:nvPr/>
          </p:nvSpPr>
          <p:spPr>
            <a:xfrm>
              <a:off x="2636838" y="252413"/>
              <a:ext cx="63976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2" name="TextBox 109"/>
            <p:cNvSpPr txBox="1"/>
            <p:nvPr/>
          </p:nvSpPr>
          <p:spPr>
            <a:xfrm>
              <a:off x="1763713" y="260350"/>
              <a:ext cx="63976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C2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3" name="TextBox 115"/>
            <p:cNvSpPr txBox="1"/>
            <p:nvPr/>
          </p:nvSpPr>
          <p:spPr>
            <a:xfrm>
              <a:off x="763588" y="323850"/>
              <a:ext cx="63976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C3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4" name="TextBox 120"/>
            <p:cNvSpPr txBox="1"/>
            <p:nvPr/>
          </p:nvSpPr>
          <p:spPr>
            <a:xfrm>
              <a:off x="755650" y="1044575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C4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5" name="TextBox 122"/>
            <p:cNvSpPr txBox="1"/>
            <p:nvPr/>
          </p:nvSpPr>
          <p:spPr>
            <a:xfrm>
              <a:off x="763588" y="1692275"/>
              <a:ext cx="63976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C5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6" name="TextBox 128"/>
            <p:cNvSpPr txBox="1"/>
            <p:nvPr/>
          </p:nvSpPr>
          <p:spPr>
            <a:xfrm>
              <a:off x="755650" y="2349500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C6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7" name="TextBox 130"/>
            <p:cNvSpPr txBox="1"/>
            <p:nvPr/>
          </p:nvSpPr>
          <p:spPr>
            <a:xfrm>
              <a:off x="755650" y="3060700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C7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8" name="TextBox 136"/>
            <p:cNvSpPr txBox="1"/>
            <p:nvPr/>
          </p:nvSpPr>
          <p:spPr>
            <a:xfrm>
              <a:off x="755650" y="3708400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C8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99" name="TextBox 142"/>
            <p:cNvSpPr txBox="1"/>
            <p:nvPr/>
          </p:nvSpPr>
          <p:spPr>
            <a:xfrm>
              <a:off x="755650" y="4356100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C9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0" name="TextBox 146"/>
            <p:cNvSpPr txBox="1"/>
            <p:nvPr/>
          </p:nvSpPr>
          <p:spPr>
            <a:xfrm>
              <a:off x="684213" y="5033963"/>
              <a:ext cx="63817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C10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1" name="TextBox 150"/>
            <p:cNvSpPr txBox="1"/>
            <p:nvPr/>
          </p:nvSpPr>
          <p:spPr>
            <a:xfrm>
              <a:off x="684213" y="5724525"/>
              <a:ext cx="63817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C11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2" name="TextBox 154"/>
            <p:cNvSpPr txBox="1"/>
            <p:nvPr/>
          </p:nvSpPr>
          <p:spPr>
            <a:xfrm>
              <a:off x="684213" y="6372225"/>
              <a:ext cx="63817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C12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3" name="TextBox 155"/>
            <p:cNvSpPr txBox="1"/>
            <p:nvPr/>
          </p:nvSpPr>
          <p:spPr>
            <a:xfrm>
              <a:off x="6280150" y="1058863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E1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4" name="TextBox 156"/>
            <p:cNvSpPr txBox="1"/>
            <p:nvPr/>
          </p:nvSpPr>
          <p:spPr>
            <a:xfrm>
              <a:off x="6308725" y="2133600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E2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5" name="TextBox 157"/>
            <p:cNvSpPr txBox="1"/>
            <p:nvPr/>
          </p:nvSpPr>
          <p:spPr>
            <a:xfrm>
              <a:off x="6415088" y="3492500"/>
              <a:ext cx="63976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E4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6" name="TextBox 158"/>
            <p:cNvSpPr txBox="1"/>
            <p:nvPr/>
          </p:nvSpPr>
          <p:spPr>
            <a:xfrm>
              <a:off x="8491538" y="4130675"/>
              <a:ext cx="63976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E5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7" name="TextBox 159"/>
            <p:cNvSpPr txBox="1"/>
            <p:nvPr/>
          </p:nvSpPr>
          <p:spPr>
            <a:xfrm>
              <a:off x="8521700" y="6272213"/>
              <a:ext cx="639763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E3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8" name="TextBox 160"/>
            <p:cNvSpPr txBox="1"/>
            <p:nvPr/>
          </p:nvSpPr>
          <p:spPr>
            <a:xfrm>
              <a:off x="5041900" y="5033963"/>
              <a:ext cx="63817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C10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09" name="TextBox 161"/>
            <p:cNvSpPr txBox="1"/>
            <p:nvPr/>
          </p:nvSpPr>
          <p:spPr>
            <a:xfrm>
              <a:off x="5041900" y="5724525"/>
              <a:ext cx="63817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C11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810" name="TextBox 162"/>
            <p:cNvSpPr txBox="1"/>
            <p:nvPr/>
          </p:nvSpPr>
          <p:spPr>
            <a:xfrm>
              <a:off x="5041900" y="6372225"/>
              <a:ext cx="63817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Times New Roman" panose="02020603050405020304" pitchFamily="2" charset="0"/>
                </a:rPr>
                <a:t>C12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-1"/>
          <p:cNvGraphicFramePr/>
          <p:nvPr/>
        </p:nvGraphicFramePr>
        <p:xfrm>
          <a:off x="163513" y="115888"/>
          <a:ext cx="8801100" cy="6561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173"/>
                <a:gridCol w="1393337"/>
                <a:gridCol w="428503"/>
                <a:gridCol w="414973"/>
                <a:gridCol w="415516"/>
                <a:gridCol w="414425"/>
                <a:gridCol w="414425"/>
                <a:gridCol w="414425"/>
                <a:gridCol w="414425"/>
                <a:gridCol w="415516"/>
                <a:gridCol w="414973"/>
                <a:gridCol w="415516"/>
                <a:gridCol w="415516"/>
                <a:gridCol w="414973"/>
                <a:gridCol w="414973"/>
                <a:gridCol w="414973"/>
                <a:gridCol w="415516"/>
                <a:gridCol w="414425"/>
                <a:gridCol w="415516"/>
              </a:tblGrid>
              <a:tr h="15496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4966">
                <a:tc rowSpan="1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条件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C2-a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C4-b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C6-c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C7-a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C8-b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C9-a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C10-a=b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C11-b=c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C12-a=c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row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动作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等腰三角形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等边三角形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44650" y="476250"/>
          <a:ext cx="5232400" cy="6005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243"/>
                <a:gridCol w="613970"/>
                <a:gridCol w="614605"/>
                <a:gridCol w="612066"/>
                <a:gridCol w="2016515"/>
              </a:tblGrid>
              <a:tr h="4572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测试用例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预期输出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</a:t>
                      </a:r>
                      <a:endParaRPr lang="en-US" altLang="zh-CN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三角形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等腰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三角形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等腰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三角形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等腰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三角形</a:t>
                      </a:r>
                      <a:endParaRPr lang="zh-CN" altLang="en-US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20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等边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三角形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 noRot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 wrap="square" anchor="ctr"/>
          <a:p>
            <a:r>
              <a:rPr lang="zh-CN" altLang="en-US" sz="4800" i="1">
                <a:solidFill>
                  <a:srgbClr val="FF3300"/>
                </a:solidFill>
              </a:rPr>
              <a:t>第二章   黑盒测试</a:t>
            </a:r>
            <a:endParaRPr lang="zh-CN" altLang="en-US" sz="4800" i="1">
              <a:solidFill>
                <a:schemeClr val="bg2"/>
              </a:solidFill>
            </a:endParaRPr>
          </a:p>
        </p:txBody>
      </p:sp>
      <p:sp>
        <p:nvSpPr>
          <p:cNvPr id="6146" name="文本占位符 6146"/>
          <p:cNvSpPr>
            <a:spLocks noGrp="1" noRot="1"/>
          </p:cNvSpPr>
          <p:nvPr>
            <p:ph idx="1"/>
          </p:nvPr>
        </p:nvSpPr>
        <p:spPr>
          <a:xfrm>
            <a:off x="971550" y="1347788"/>
            <a:ext cx="7777163" cy="5176837"/>
          </a:xfrm>
        </p:spPr>
        <p:txBody>
          <a:bodyPr anchor="t"/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1" action="ppaction://hlinksldjump"/>
              </a:rPr>
              <a:t>2.1  等价类划分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1" action="ppaction://hlinksldjump"/>
              </a:rPr>
              <a:t>2.2  边界值分析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2" action="ppaction://hlinksldjump"/>
              </a:rPr>
              <a:t>2.3  因果图法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3" action="ppaction://hlinksldjump"/>
              </a:rPr>
              <a:t>2.4  判定表驱动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4" action="ppaction://hlinkpres?slideindex=1&amp;slidetitle="/>
              </a:rPr>
              <a:t>2.5  正交试验法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4" action="ppaction://hlinkpres?slideindex=1&amp;slidetitle="/>
              </a:rPr>
              <a:t>2.6  其他黑盒测试方法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4" action="ppaction://hlinkpres?slideindex=1&amp;slidetitle="/>
              </a:rPr>
              <a:t>2.7  功能性测试总结</a:t>
            </a:r>
            <a:endParaRPr lang="zh-CN" altLang="en-US" sz="3800" dirty="0">
              <a:latin typeface="楷体_GB2312" pitchFamily="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379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33795" name="矩形 33794"/>
          <p:cNvSpPr>
            <a:spLocks noRot="1"/>
          </p:cNvSpPr>
          <p:nvPr/>
        </p:nvSpPr>
        <p:spPr>
          <a:xfrm>
            <a:off x="323850" y="1125538"/>
            <a:ext cx="8424863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方法实例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【例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2.12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】有一个处理单价为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元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角钱的饮料的自动售货机软件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若投入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元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角硬币，按下“可乐”、“雪碧”或“红茶”按钮，相应的饮料就送出来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若投入的是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元硬币，则在送出饮料的同时退还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角硬币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" name="动作按钮: 前进或下一项 1">
            <a:hlinkClick r:id="rId1" action="ppaction://hlinksldjump"/>
          </p:cNvPr>
          <p:cNvSpPr/>
          <p:nvPr/>
        </p:nvSpPr>
        <p:spPr>
          <a:xfrm>
            <a:off x="7452360" y="5949315"/>
            <a:ext cx="647700" cy="3600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7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79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矩形 34817"/>
          <p:cNvSpPr>
            <a:spLocks noRot="1"/>
          </p:cNvSpPr>
          <p:nvPr/>
        </p:nvSpPr>
        <p:spPr>
          <a:xfrm>
            <a:off x="323850" y="1196975"/>
            <a:ext cx="4103688" cy="41767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1—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投入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元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角硬币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投入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元硬币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3—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按“可乐”按钮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4—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按“雪碧”按钮</a:t>
            </a:r>
            <a:endParaRPr lang="zh-CN" altLang="en-US" sz="3600" b="1" baseline="3000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5—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按“红茶”按钮</a:t>
            </a:r>
            <a:endParaRPr lang="zh-CN" altLang="en-US" sz="3600" b="1" baseline="3000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41986" name="标题 34818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34820" name="矩形 34819"/>
          <p:cNvSpPr>
            <a:spLocks noRot="1"/>
          </p:cNvSpPr>
          <p:nvPr/>
        </p:nvSpPr>
        <p:spPr>
          <a:xfrm>
            <a:off x="4643438" y="1196975"/>
            <a:ext cx="4105275" cy="5445125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21—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退还</a:t>
            </a: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角硬币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22—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送出“可乐”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23—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送出“雪碧”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24—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送出“红茶”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中间结果：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11—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已投币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2" charset="0"/>
                <a:ea typeface="宋体" panose="02010600030101010101" pitchFamily="2" charset="-122"/>
              </a:rPr>
              <a:t>12—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已按按钮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4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charRg st="4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20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20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820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4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820">
                                            <p:txEl>
                                              <p:charRg st="44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820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820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584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35843" name="椭圆 35842"/>
          <p:cNvSpPr/>
          <p:nvPr/>
        </p:nvSpPr>
        <p:spPr>
          <a:xfrm>
            <a:off x="1835150" y="342900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椭圆 35843"/>
          <p:cNvSpPr/>
          <p:nvPr/>
        </p:nvSpPr>
        <p:spPr>
          <a:xfrm>
            <a:off x="1835150" y="414813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椭圆 35844"/>
          <p:cNvSpPr/>
          <p:nvPr/>
        </p:nvSpPr>
        <p:spPr>
          <a:xfrm>
            <a:off x="1835150" y="48688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椭圆 35845"/>
          <p:cNvSpPr/>
          <p:nvPr/>
        </p:nvSpPr>
        <p:spPr>
          <a:xfrm>
            <a:off x="4643438" y="421957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矩形 35846"/>
          <p:cNvSpPr/>
          <p:nvPr/>
        </p:nvSpPr>
        <p:spPr>
          <a:xfrm>
            <a:off x="3851275" y="4221163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8" name="椭圆 35847"/>
          <p:cNvSpPr/>
          <p:nvPr/>
        </p:nvSpPr>
        <p:spPr>
          <a:xfrm>
            <a:off x="7523163" y="270827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椭圆 35848"/>
          <p:cNvSpPr/>
          <p:nvPr/>
        </p:nvSpPr>
        <p:spPr>
          <a:xfrm>
            <a:off x="7523163" y="48688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左中括号 35849"/>
          <p:cNvSpPr/>
          <p:nvPr/>
        </p:nvSpPr>
        <p:spPr>
          <a:xfrm>
            <a:off x="1476375" y="3716338"/>
            <a:ext cx="358775" cy="1368425"/>
          </a:xfrm>
          <a:prstGeom prst="leftBracket">
            <a:avLst>
              <a:gd name="adj" fmla="val 3178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矩形 35850"/>
          <p:cNvSpPr/>
          <p:nvPr/>
        </p:nvSpPr>
        <p:spPr>
          <a:xfrm>
            <a:off x="898525" y="4221163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4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52" name="椭圆 35851"/>
          <p:cNvSpPr/>
          <p:nvPr/>
        </p:nvSpPr>
        <p:spPr>
          <a:xfrm>
            <a:off x="1835150" y="126841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椭圆 35852"/>
          <p:cNvSpPr/>
          <p:nvPr/>
        </p:nvSpPr>
        <p:spPr>
          <a:xfrm>
            <a:off x="1835150" y="270827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椭圆 35853"/>
          <p:cNvSpPr/>
          <p:nvPr/>
        </p:nvSpPr>
        <p:spPr>
          <a:xfrm>
            <a:off x="4643438" y="198913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直接连接符 35854"/>
          <p:cNvSpPr/>
          <p:nvPr/>
        </p:nvSpPr>
        <p:spPr>
          <a:xfrm>
            <a:off x="2339975" y="1484313"/>
            <a:ext cx="2303463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直接连接符 35855"/>
          <p:cNvSpPr/>
          <p:nvPr/>
        </p:nvSpPr>
        <p:spPr>
          <a:xfrm flipV="1">
            <a:off x="2339975" y="2205038"/>
            <a:ext cx="2303463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7" name="矩形 35856"/>
          <p:cNvSpPr/>
          <p:nvPr/>
        </p:nvSpPr>
        <p:spPr>
          <a:xfrm>
            <a:off x="3851275" y="1989138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∨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8" name="椭圆 35857"/>
          <p:cNvSpPr/>
          <p:nvPr/>
        </p:nvSpPr>
        <p:spPr>
          <a:xfrm>
            <a:off x="7523163" y="177165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9" name="直接连接符 35858"/>
          <p:cNvSpPr/>
          <p:nvPr/>
        </p:nvSpPr>
        <p:spPr>
          <a:xfrm>
            <a:off x="2339975" y="4437063"/>
            <a:ext cx="2303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0" name="直接连接符 35859"/>
          <p:cNvSpPr/>
          <p:nvPr/>
        </p:nvSpPr>
        <p:spPr>
          <a:xfrm>
            <a:off x="2339975" y="3716338"/>
            <a:ext cx="2303463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1" name="直接连接符 35860"/>
          <p:cNvSpPr/>
          <p:nvPr/>
        </p:nvSpPr>
        <p:spPr>
          <a:xfrm flipV="1">
            <a:off x="2339975" y="4437063"/>
            <a:ext cx="2303463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2" name="直接连接符 35861"/>
          <p:cNvSpPr/>
          <p:nvPr/>
        </p:nvSpPr>
        <p:spPr>
          <a:xfrm>
            <a:off x="1476375" y="4437063"/>
            <a:ext cx="358775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3" name="直接连接符 35862"/>
          <p:cNvSpPr/>
          <p:nvPr/>
        </p:nvSpPr>
        <p:spPr>
          <a:xfrm>
            <a:off x="5148263" y="2205038"/>
            <a:ext cx="2376487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4" name="矩形 35863"/>
          <p:cNvSpPr/>
          <p:nvPr/>
        </p:nvSpPr>
        <p:spPr>
          <a:xfrm>
            <a:off x="6877050" y="2781300"/>
            <a:ext cx="360363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5" name="直接连接符 35864"/>
          <p:cNvSpPr/>
          <p:nvPr/>
        </p:nvSpPr>
        <p:spPr>
          <a:xfrm>
            <a:off x="5148263" y="2205038"/>
            <a:ext cx="2376487" cy="287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6" name="矩形 35865"/>
          <p:cNvSpPr/>
          <p:nvPr/>
        </p:nvSpPr>
        <p:spPr>
          <a:xfrm>
            <a:off x="6875463" y="4581525"/>
            <a:ext cx="360362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7" name="直接连接符 35866"/>
          <p:cNvSpPr/>
          <p:nvPr/>
        </p:nvSpPr>
        <p:spPr>
          <a:xfrm flipV="1">
            <a:off x="2339975" y="2133600"/>
            <a:ext cx="518477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8" name="直接连接符 35867"/>
          <p:cNvSpPr/>
          <p:nvPr/>
        </p:nvSpPr>
        <p:spPr>
          <a:xfrm flipV="1">
            <a:off x="5148263" y="2133600"/>
            <a:ext cx="2376487" cy="2303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9" name="矩形 35868"/>
          <p:cNvSpPr/>
          <p:nvPr/>
        </p:nvSpPr>
        <p:spPr>
          <a:xfrm>
            <a:off x="6732588" y="2276475"/>
            <a:ext cx="360362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0" name="直接连接符 35869"/>
          <p:cNvSpPr/>
          <p:nvPr/>
        </p:nvSpPr>
        <p:spPr>
          <a:xfrm flipV="1">
            <a:off x="2339975" y="2997200"/>
            <a:ext cx="5184775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1" name="椭圆 35870"/>
          <p:cNvSpPr/>
          <p:nvPr/>
        </p:nvSpPr>
        <p:spPr>
          <a:xfrm>
            <a:off x="7524750" y="371633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2" name="直接连接符 35871"/>
          <p:cNvSpPr/>
          <p:nvPr/>
        </p:nvSpPr>
        <p:spPr>
          <a:xfrm flipV="1">
            <a:off x="2339975" y="3860800"/>
            <a:ext cx="5184775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3" name="直接连接符 35872"/>
          <p:cNvSpPr/>
          <p:nvPr/>
        </p:nvSpPr>
        <p:spPr>
          <a:xfrm>
            <a:off x="5148263" y="2205038"/>
            <a:ext cx="2376487" cy="1655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4" name="矩形 35873"/>
          <p:cNvSpPr/>
          <p:nvPr/>
        </p:nvSpPr>
        <p:spPr>
          <a:xfrm>
            <a:off x="6877050" y="3500438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5" name="直接连接符 35874"/>
          <p:cNvSpPr/>
          <p:nvPr/>
        </p:nvSpPr>
        <p:spPr>
          <a:xfrm flipV="1">
            <a:off x="2339975" y="5084763"/>
            <a:ext cx="5184775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6" name="左中括号 35875"/>
          <p:cNvSpPr/>
          <p:nvPr/>
        </p:nvSpPr>
        <p:spPr>
          <a:xfrm>
            <a:off x="1476375" y="1557338"/>
            <a:ext cx="358775" cy="1368425"/>
          </a:xfrm>
          <a:prstGeom prst="leftBracket">
            <a:avLst>
              <a:gd name="adj" fmla="val 3178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7" name="矩形 35876"/>
          <p:cNvSpPr/>
          <p:nvPr/>
        </p:nvSpPr>
        <p:spPr>
          <a:xfrm>
            <a:off x="898525" y="2062163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4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44" grpId="0" animBg="1"/>
      <p:bldP spid="35845" grpId="0" animBg="1"/>
      <p:bldP spid="35846" grpId="0" animBg="1"/>
      <p:bldP spid="35847" grpId="0" animBg="1"/>
      <p:bldP spid="35848" grpId="0" animBg="1"/>
      <p:bldP spid="35849" grpId="0" animBg="1"/>
      <p:bldP spid="35851" grpId="0" animBg="1"/>
      <p:bldP spid="35852" grpId="0" animBg="1"/>
      <p:bldP spid="35853" grpId="0" animBg="1"/>
      <p:bldP spid="35854" grpId="0" animBg="1"/>
      <p:bldP spid="35857" grpId="0" animBg="1"/>
      <p:bldP spid="35858" grpId="0" animBg="1"/>
      <p:bldP spid="35864" grpId="0" animBg="1"/>
      <p:bldP spid="35866" grpId="0" animBg="1"/>
      <p:bldP spid="35869" grpId="0" animBg="1"/>
      <p:bldP spid="35871" grpId="0" animBg="1"/>
      <p:bldP spid="35874" grpId="0" animBg="1"/>
      <p:bldP spid="35876" grpId="0" animBg="1"/>
      <p:bldP spid="358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6" name="内容占位符 36865"/>
          <p:cNvGraphicFramePr/>
          <p:nvPr>
            <p:ph idx="1"/>
          </p:nvPr>
        </p:nvGraphicFramePr>
        <p:xfrm>
          <a:off x="179388" y="1052513"/>
          <a:ext cx="8764588" cy="5486400"/>
        </p:xfrm>
        <a:graphic>
          <a:graphicData uri="http://schemas.openxmlformats.org/drawingml/2006/table">
            <a:tbl>
              <a:tblPr/>
              <a:tblGrid>
                <a:gridCol w="450850"/>
                <a:gridCol w="2428875"/>
                <a:gridCol w="534988"/>
                <a:gridCol w="534987"/>
                <a:gridCol w="535305"/>
                <a:gridCol w="534670"/>
                <a:gridCol w="534988"/>
                <a:gridCol w="534987"/>
                <a:gridCol w="534988"/>
                <a:gridCol w="534987"/>
                <a:gridCol w="534988"/>
                <a:gridCol w="534987"/>
                <a:gridCol w="534988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7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9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11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5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 </a:t>
                      </a:r>
                      <a:r>
                        <a:rPr lang="zh-CN" altLang="en-US" sz="2200"/>
                        <a:t>投入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元</a:t>
                      </a:r>
                      <a:r>
                        <a:rPr lang="en-US" altLang="zh-CN" sz="2200"/>
                        <a:t>5</a:t>
                      </a:r>
                      <a:r>
                        <a:rPr lang="zh-CN" altLang="en-US" sz="2200"/>
                        <a:t>角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 </a:t>
                      </a:r>
                      <a:r>
                        <a:rPr lang="zh-CN" altLang="en-US" sz="2200"/>
                        <a:t>投入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元硬币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-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3 </a:t>
                      </a:r>
                      <a:r>
                        <a:rPr lang="zh-CN" altLang="en-US" sz="2200"/>
                        <a:t>按“可乐”按钮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4 </a:t>
                      </a:r>
                      <a:r>
                        <a:rPr lang="zh-CN" altLang="en-US" sz="2200"/>
                        <a:t>按“雪碧”按钮</a:t>
                      </a:r>
                      <a:endParaRPr lang="zh-CN" altLang="en-US" sz="2200" baseline="30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5 </a:t>
                      </a:r>
                      <a:r>
                        <a:rPr lang="zh-CN" altLang="en-US" sz="2200"/>
                        <a:t>按“红茶”按钮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中间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11 </a:t>
                      </a:r>
                      <a:r>
                        <a:rPr lang="zh-CN" altLang="en-US" sz="2200"/>
                        <a:t>已投币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12 </a:t>
                      </a:r>
                      <a:r>
                        <a:rPr lang="zh-CN" altLang="en-US" sz="2200"/>
                        <a:t>已按钮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结果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21 </a:t>
                      </a:r>
                      <a:r>
                        <a:rPr lang="zh-CN" altLang="en-US" sz="2200"/>
                        <a:t>退还</a:t>
                      </a:r>
                      <a:r>
                        <a:rPr lang="en-US" altLang="zh-CN" sz="2200"/>
                        <a:t>5</a:t>
                      </a:r>
                      <a:r>
                        <a:rPr lang="zh-CN" altLang="en-US" sz="2200"/>
                        <a:t>角硬币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22 </a:t>
                      </a:r>
                      <a:r>
                        <a:rPr lang="zh-CN" altLang="en-US" sz="2200"/>
                        <a:t>送出“可乐”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23 </a:t>
                      </a:r>
                      <a:r>
                        <a:rPr lang="zh-CN" altLang="en-US" sz="2200"/>
                        <a:t>送出“雪碧”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24 </a:t>
                      </a:r>
                      <a:r>
                        <a:rPr lang="zh-CN" altLang="en-US" sz="2200"/>
                        <a:t>送出“红茶”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99" name="标题 37031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内容占位符 37889"/>
          <p:cNvGraphicFramePr/>
          <p:nvPr>
            <p:ph idx="1"/>
          </p:nvPr>
        </p:nvGraphicFramePr>
        <p:xfrm>
          <a:off x="179388" y="1052513"/>
          <a:ext cx="7694613" cy="5486400"/>
        </p:xfrm>
        <a:graphic>
          <a:graphicData uri="http://schemas.openxmlformats.org/drawingml/2006/table">
            <a:tbl>
              <a:tblPr/>
              <a:tblGrid>
                <a:gridCol w="450850"/>
                <a:gridCol w="2428875"/>
                <a:gridCol w="534988"/>
                <a:gridCol w="534987"/>
                <a:gridCol w="534988"/>
                <a:gridCol w="534987"/>
                <a:gridCol w="534988"/>
                <a:gridCol w="534987"/>
                <a:gridCol w="534988"/>
                <a:gridCol w="534987"/>
                <a:gridCol w="534988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19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20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57200">
                <a:tc rowSpan="5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 </a:t>
                      </a:r>
                      <a:r>
                        <a:rPr lang="zh-CN" altLang="en-US" sz="2200"/>
                        <a:t>投入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元</a:t>
                      </a:r>
                      <a:r>
                        <a:rPr lang="en-US" altLang="zh-CN" sz="2200"/>
                        <a:t>5</a:t>
                      </a:r>
                      <a:r>
                        <a:rPr lang="zh-CN" altLang="en-US" sz="2200"/>
                        <a:t>角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 </a:t>
                      </a:r>
                      <a:r>
                        <a:rPr lang="zh-CN" altLang="en-US" sz="2200"/>
                        <a:t>投入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元硬币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3 </a:t>
                      </a:r>
                      <a:r>
                        <a:rPr lang="zh-CN" altLang="en-US" sz="2200"/>
                        <a:t>按“可乐”按钮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4 </a:t>
                      </a:r>
                      <a:r>
                        <a:rPr lang="zh-CN" altLang="en-US" sz="2200"/>
                        <a:t>按“雪碧”按钮</a:t>
                      </a:r>
                      <a:endParaRPr lang="zh-CN" altLang="en-US" sz="2200" baseline="30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5 </a:t>
                      </a:r>
                      <a:r>
                        <a:rPr lang="zh-CN" altLang="en-US" sz="2200"/>
                        <a:t>按“红茶”按钮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中间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11 </a:t>
                      </a:r>
                      <a:r>
                        <a:rPr lang="zh-CN" altLang="en-US" sz="2200"/>
                        <a:t>已投币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12 </a:t>
                      </a:r>
                      <a:r>
                        <a:rPr lang="zh-CN" altLang="en-US" sz="2200"/>
                        <a:t>已按钮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结果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21 </a:t>
                      </a:r>
                      <a:r>
                        <a:rPr lang="zh-CN" altLang="en-US" sz="2200"/>
                        <a:t>退还</a:t>
                      </a:r>
                      <a:r>
                        <a:rPr lang="en-US" altLang="zh-CN" sz="2200"/>
                        <a:t>5</a:t>
                      </a:r>
                      <a:r>
                        <a:rPr lang="zh-CN" altLang="en-US" sz="2200"/>
                        <a:t>角硬币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22 </a:t>
                      </a:r>
                      <a:r>
                        <a:rPr lang="zh-CN" altLang="en-US" sz="2200"/>
                        <a:t>送出“可乐”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23 </a:t>
                      </a:r>
                      <a:r>
                        <a:rPr lang="zh-CN" altLang="en-US" sz="2200"/>
                        <a:t>送出“雪碧”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24 </a:t>
                      </a:r>
                      <a:r>
                        <a:rPr lang="zh-CN" altLang="en-US" sz="2200"/>
                        <a:t>送出“红茶”</a:t>
                      </a:r>
                      <a:endParaRPr lang="zh-CN" altLang="en-US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/>
                        <a:t>√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187" name="标题 38019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45188" name="动作按钮: 前进或下一项 38020">
            <a:hlinkClick r:id="rId1" action="ppaction://hlinksldjump"/>
          </p:cNvPr>
          <p:cNvSpPr/>
          <p:nvPr/>
        </p:nvSpPr>
        <p:spPr>
          <a:xfrm>
            <a:off x="8027988" y="5949950"/>
            <a:ext cx="971550" cy="431800"/>
          </a:xfrm>
          <a:prstGeom prst="actionButtonForwardNex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3891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38915" name="矩形 38914"/>
          <p:cNvSpPr>
            <a:spLocks noRot="1"/>
          </p:cNvSpPr>
          <p:nvPr/>
        </p:nvSpPr>
        <p:spPr>
          <a:xfrm>
            <a:off x="323850" y="1125538"/>
            <a:ext cx="8424863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 方法实例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【例2.1</a:t>
            </a:r>
            <a:r>
              <a:rPr lang="zh-CN" altLang="en-US" sz="3200" b="1" dirty="0">
                <a:ea typeface="楷体_GB2312" pitchFamily="1" charset="-122"/>
              </a:rPr>
              <a:t>3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】有一个处理单价为5角钱的饮料的自动售货机软件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若投入5角钱或1元钱的硬币，按下“橙汁”或“啤酒”按钮，相应的饮料就送出来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若售货机没有零钱找，则“零钱找完”红灯亮，此时在投入1元硬币并按下按钮后，饮料不送出且1元硬币退出来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若有零钱找，则“零钱找完”红灯灭，在送出饮料的同时退还5角硬币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2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charRg st="127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矩形 39937"/>
          <p:cNvSpPr>
            <a:spLocks noRot="1"/>
          </p:cNvSpPr>
          <p:nvPr/>
        </p:nvSpPr>
        <p:spPr>
          <a:xfrm>
            <a:off x="325438" y="338138"/>
            <a:ext cx="3529012" cy="33829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1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售货机有零钱找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2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投入1元硬币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3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投入5角硬币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4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按“橙汁”按钮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5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按“啤酒”按钮</a:t>
            </a:r>
            <a:endParaRPr lang="zh-CN" altLang="en-US" sz="3000" b="1" baseline="300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9939" name="矩形 39938"/>
          <p:cNvSpPr>
            <a:spLocks noRot="1"/>
          </p:cNvSpPr>
          <p:nvPr/>
        </p:nvSpPr>
        <p:spPr>
          <a:xfrm>
            <a:off x="3952875" y="339725"/>
            <a:ext cx="5046663" cy="33829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21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售货机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"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零钱找完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"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灯亮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22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退还1元硬币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23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退还5角硬币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24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送出“橙汁”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25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送出“啤酒”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9940" name="矩形 39939"/>
          <p:cNvSpPr>
            <a:spLocks noRot="1"/>
          </p:cNvSpPr>
          <p:nvPr/>
        </p:nvSpPr>
        <p:spPr>
          <a:xfrm>
            <a:off x="307975" y="3910013"/>
            <a:ext cx="7216775" cy="27606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中间结果：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11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投入1元硬币且按下饮料按钮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12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按下饮料按钮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13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应找5角零钱且售货机有零钱找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14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3000" b="1" dirty="0">
                <a:latin typeface="Arial" panose="020B0604020202020204" pitchFamily="34" charset="0"/>
                <a:ea typeface="楷体_GB2312" pitchFamily="1" charset="-122"/>
              </a:rPr>
              <a:t>钱已付清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4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charRg st="4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charRg st="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39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939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39">
                                            <p:txEl>
                                              <p:charRg st="4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40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2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940">
                                            <p:txEl>
                                              <p:charRg st="2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940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940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椭圆 40961"/>
          <p:cNvSpPr/>
          <p:nvPr/>
        </p:nvSpPr>
        <p:spPr>
          <a:xfrm>
            <a:off x="1835150" y="44338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椭圆 40962"/>
          <p:cNvSpPr/>
          <p:nvPr/>
        </p:nvSpPr>
        <p:spPr>
          <a:xfrm>
            <a:off x="1835150" y="587375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椭圆 40963"/>
          <p:cNvSpPr/>
          <p:nvPr/>
        </p:nvSpPr>
        <p:spPr>
          <a:xfrm>
            <a:off x="3567113" y="35734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矩形 40964"/>
          <p:cNvSpPr/>
          <p:nvPr/>
        </p:nvSpPr>
        <p:spPr>
          <a:xfrm>
            <a:off x="2990850" y="4078288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6" name="椭圆 40965"/>
          <p:cNvSpPr/>
          <p:nvPr/>
        </p:nvSpPr>
        <p:spPr>
          <a:xfrm>
            <a:off x="6950075" y="587375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左中括号 40966"/>
          <p:cNvSpPr/>
          <p:nvPr/>
        </p:nvSpPr>
        <p:spPr>
          <a:xfrm>
            <a:off x="1476375" y="4721225"/>
            <a:ext cx="358775" cy="1368425"/>
          </a:xfrm>
          <a:prstGeom prst="leftBracket">
            <a:avLst>
              <a:gd name="adj" fmla="val 3178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矩形 40967"/>
          <p:cNvSpPr/>
          <p:nvPr/>
        </p:nvSpPr>
        <p:spPr>
          <a:xfrm>
            <a:off x="900113" y="5227638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400" b="1" i="1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9" name="椭圆 40968"/>
          <p:cNvSpPr/>
          <p:nvPr/>
        </p:nvSpPr>
        <p:spPr>
          <a:xfrm>
            <a:off x="1835150" y="126841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椭圆 40969"/>
          <p:cNvSpPr/>
          <p:nvPr/>
        </p:nvSpPr>
        <p:spPr>
          <a:xfrm>
            <a:off x="1835150" y="270827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椭圆 40970"/>
          <p:cNvSpPr/>
          <p:nvPr/>
        </p:nvSpPr>
        <p:spPr>
          <a:xfrm>
            <a:off x="3854450" y="198913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2" name="椭圆 40971"/>
          <p:cNvSpPr/>
          <p:nvPr/>
        </p:nvSpPr>
        <p:spPr>
          <a:xfrm>
            <a:off x="6950075" y="127000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3" name="直接连接符 40972"/>
          <p:cNvSpPr/>
          <p:nvPr/>
        </p:nvSpPr>
        <p:spPr>
          <a:xfrm flipV="1">
            <a:off x="2339975" y="3867150"/>
            <a:ext cx="1223963" cy="714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4" name="矩形 40973"/>
          <p:cNvSpPr/>
          <p:nvPr/>
        </p:nvSpPr>
        <p:spPr>
          <a:xfrm>
            <a:off x="3492500" y="2278063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5" name="矩形 40974"/>
          <p:cNvSpPr/>
          <p:nvPr/>
        </p:nvSpPr>
        <p:spPr>
          <a:xfrm>
            <a:off x="6661150" y="5661025"/>
            <a:ext cx="358775" cy="36195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6" name="矩形 40975"/>
          <p:cNvSpPr/>
          <p:nvPr/>
        </p:nvSpPr>
        <p:spPr>
          <a:xfrm>
            <a:off x="6230938" y="1343025"/>
            <a:ext cx="360362" cy="36195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7" name="左中括号 40976"/>
          <p:cNvSpPr/>
          <p:nvPr/>
        </p:nvSpPr>
        <p:spPr>
          <a:xfrm>
            <a:off x="1476375" y="1557338"/>
            <a:ext cx="358775" cy="1368425"/>
          </a:xfrm>
          <a:prstGeom prst="leftBracket">
            <a:avLst>
              <a:gd name="adj" fmla="val 3178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8" name="矩形 40977"/>
          <p:cNvSpPr/>
          <p:nvPr/>
        </p:nvSpPr>
        <p:spPr>
          <a:xfrm>
            <a:off x="898525" y="2062163"/>
            <a:ext cx="360363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400" b="1" i="1">
              <a:solidFill>
                <a:schemeClr val="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9" name="椭圆 40978"/>
          <p:cNvSpPr/>
          <p:nvPr/>
        </p:nvSpPr>
        <p:spPr>
          <a:xfrm>
            <a:off x="1819275" y="24765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0" name="文本框 40979"/>
          <p:cNvSpPr txBox="1"/>
          <p:nvPr/>
        </p:nvSpPr>
        <p:spPr>
          <a:xfrm>
            <a:off x="109538" y="309563"/>
            <a:ext cx="1655762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售货机有零钱找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1" name="椭圆 40980"/>
          <p:cNvSpPr/>
          <p:nvPr/>
        </p:nvSpPr>
        <p:spPr>
          <a:xfrm>
            <a:off x="6932613" y="24765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2" name="文本框 40981"/>
          <p:cNvSpPr txBox="1"/>
          <p:nvPr/>
        </p:nvSpPr>
        <p:spPr>
          <a:xfrm>
            <a:off x="7554913" y="222250"/>
            <a:ext cx="15541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售货机“零钱找完”灯亮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3" name="直接连接符 40982"/>
          <p:cNvSpPr/>
          <p:nvPr/>
        </p:nvSpPr>
        <p:spPr>
          <a:xfrm>
            <a:off x="2341563" y="496888"/>
            <a:ext cx="46069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84" name="组合 40983"/>
          <p:cNvGrpSpPr/>
          <p:nvPr/>
        </p:nvGrpSpPr>
        <p:grpSpPr>
          <a:xfrm>
            <a:off x="4213225" y="354013"/>
            <a:ext cx="1008063" cy="287337"/>
            <a:chOff x="0" y="0"/>
            <a:chExt cx="635" cy="181"/>
          </a:xfrm>
        </p:grpSpPr>
        <p:sp>
          <p:nvSpPr>
            <p:cNvPr id="48152" name="直接连接符 40984"/>
            <p:cNvSpPr/>
            <p:nvPr/>
          </p:nvSpPr>
          <p:spPr>
            <a:xfrm flipV="1">
              <a:off x="0" y="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53" name="直接连接符 40985"/>
            <p:cNvSpPr/>
            <p:nvPr/>
          </p:nvSpPr>
          <p:spPr>
            <a:xfrm>
              <a:off x="181" y="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54" name="直接连接符 40986"/>
            <p:cNvSpPr/>
            <p:nvPr/>
          </p:nvSpPr>
          <p:spPr>
            <a:xfrm flipV="1">
              <a:off x="454" y="9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88" name="文本框 40987"/>
          <p:cNvSpPr txBox="1"/>
          <p:nvPr/>
        </p:nvSpPr>
        <p:spPr>
          <a:xfrm>
            <a:off x="452438" y="1225550"/>
            <a:ext cx="13112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投入1元硬币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9" name="文本框 40988"/>
          <p:cNvSpPr txBox="1"/>
          <p:nvPr/>
        </p:nvSpPr>
        <p:spPr>
          <a:xfrm>
            <a:off x="434975" y="2932113"/>
            <a:ext cx="1311275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投入5角硬币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0" name="文本框 40989"/>
          <p:cNvSpPr txBox="1"/>
          <p:nvPr/>
        </p:nvSpPr>
        <p:spPr>
          <a:xfrm>
            <a:off x="436563" y="4440238"/>
            <a:ext cx="1311275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按下“橙汁”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0991" name="文本框 40990"/>
          <p:cNvSpPr txBox="1"/>
          <p:nvPr/>
        </p:nvSpPr>
        <p:spPr>
          <a:xfrm>
            <a:off x="419100" y="6143625"/>
            <a:ext cx="13112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按下“啤酒”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2" name="文本框 40991"/>
          <p:cNvSpPr txBox="1"/>
          <p:nvPr/>
        </p:nvSpPr>
        <p:spPr>
          <a:xfrm>
            <a:off x="3487738" y="4117975"/>
            <a:ext cx="13112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按下按钮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3" name="直接连接符 40992"/>
          <p:cNvSpPr/>
          <p:nvPr/>
        </p:nvSpPr>
        <p:spPr>
          <a:xfrm>
            <a:off x="2324100" y="6076950"/>
            <a:ext cx="4606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4" name="文本框 40993"/>
          <p:cNvSpPr txBox="1"/>
          <p:nvPr/>
        </p:nvSpPr>
        <p:spPr>
          <a:xfrm>
            <a:off x="7539038" y="5945188"/>
            <a:ext cx="1552575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送出“啤酒”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5" name="直接连接符 40994"/>
          <p:cNvSpPr/>
          <p:nvPr/>
        </p:nvSpPr>
        <p:spPr>
          <a:xfrm flipV="1">
            <a:off x="2339975" y="3860800"/>
            <a:ext cx="1223963" cy="22336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6" name="椭圆 40995"/>
          <p:cNvSpPr/>
          <p:nvPr/>
        </p:nvSpPr>
        <p:spPr>
          <a:xfrm>
            <a:off x="6932613" y="442277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7" name="矩形 40996"/>
          <p:cNvSpPr/>
          <p:nvPr/>
        </p:nvSpPr>
        <p:spPr>
          <a:xfrm>
            <a:off x="6429375" y="4281488"/>
            <a:ext cx="358775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8" name="直接连接符 40997"/>
          <p:cNvSpPr/>
          <p:nvPr/>
        </p:nvSpPr>
        <p:spPr>
          <a:xfrm>
            <a:off x="2308225" y="4625975"/>
            <a:ext cx="4606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9" name="文本框 40998"/>
          <p:cNvSpPr txBox="1"/>
          <p:nvPr/>
        </p:nvSpPr>
        <p:spPr>
          <a:xfrm>
            <a:off x="7521575" y="4494213"/>
            <a:ext cx="1554163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送出“橙汁”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0" name="直接连接符 40999"/>
          <p:cNvSpPr/>
          <p:nvPr/>
        </p:nvSpPr>
        <p:spPr>
          <a:xfrm>
            <a:off x="2339975" y="1485900"/>
            <a:ext cx="1512888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1" name="直接连接符 41000"/>
          <p:cNvSpPr/>
          <p:nvPr/>
        </p:nvSpPr>
        <p:spPr>
          <a:xfrm flipV="1">
            <a:off x="3852863" y="2493963"/>
            <a:ext cx="21590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2" name="文本框 41001"/>
          <p:cNvSpPr txBox="1"/>
          <p:nvPr/>
        </p:nvSpPr>
        <p:spPr>
          <a:xfrm>
            <a:off x="3995738" y="2565400"/>
            <a:ext cx="1311275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应找5角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3" name="直接连接符 41002"/>
          <p:cNvSpPr/>
          <p:nvPr/>
        </p:nvSpPr>
        <p:spPr>
          <a:xfrm>
            <a:off x="2339975" y="523875"/>
            <a:ext cx="4608513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004" name="组合 41003"/>
          <p:cNvGrpSpPr/>
          <p:nvPr/>
        </p:nvGrpSpPr>
        <p:grpSpPr>
          <a:xfrm rot="660000">
            <a:off x="4340225" y="911225"/>
            <a:ext cx="1008063" cy="287338"/>
            <a:chOff x="0" y="0"/>
            <a:chExt cx="635" cy="181"/>
          </a:xfrm>
        </p:grpSpPr>
        <p:sp>
          <p:nvSpPr>
            <p:cNvPr id="48172" name="直接连接符 41004"/>
            <p:cNvSpPr/>
            <p:nvPr/>
          </p:nvSpPr>
          <p:spPr>
            <a:xfrm flipV="1">
              <a:off x="0" y="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3" name="直接连接符 41005"/>
            <p:cNvSpPr/>
            <p:nvPr/>
          </p:nvSpPr>
          <p:spPr>
            <a:xfrm>
              <a:off x="181" y="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4" name="直接连接符 41006"/>
            <p:cNvSpPr/>
            <p:nvPr/>
          </p:nvSpPr>
          <p:spPr>
            <a:xfrm flipV="1">
              <a:off x="454" y="9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08" name="直接连接符 41007"/>
          <p:cNvSpPr/>
          <p:nvPr/>
        </p:nvSpPr>
        <p:spPr>
          <a:xfrm flipV="1">
            <a:off x="4356100" y="1557338"/>
            <a:ext cx="2592388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9" name="文本框 41008"/>
          <p:cNvSpPr txBox="1"/>
          <p:nvPr/>
        </p:nvSpPr>
        <p:spPr>
          <a:xfrm>
            <a:off x="7539038" y="1352550"/>
            <a:ext cx="15525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退还1元硬币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0" name="椭圆 41009"/>
          <p:cNvSpPr/>
          <p:nvPr/>
        </p:nvSpPr>
        <p:spPr>
          <a:xfrm>
            <a:off x="5354638" y="21891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1" name="直接连接符 41010"/>
          <p:cNvSpPr/>
          <p:nvPr/>
        </p:nvSpPr>
        <p:spPr>
          <a:xfrm>
            <a:off x="4356100" y="2276475"/>
            <a:ext cx="1008063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2" name="直接连接符 41011"/>
          <p:cNvSpPr/>
          <p:nvPr/>
        </p:nvSpPr>
        <p:spPr>
          <a:xfrm>
            <a:off x="2339975" y="549275"/>
            <a:ext cx="3024188" cy="180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3" name="矩形 41012"/>
          <p:cNvSpPr/>
          <p:nvPr/>
        </p:nvSpPr>
        <p:spPr>
          <a:xfrm>
            <a:off x="4706938" y="1973263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4" name="文本框 41013"/>
          <p:cNvSpPr txBox="1"/>
          <p:nvPr/>
        </p:nvSpPr>
        <p:spPr>
          <a:xfrm>
            <a:off x="5868988" y="2060575"/>
            <a:ext cx="13112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可找5角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5" name="椭圆 41014"/>
          <p:cNvSpPr/>
          <p:nvPr/>
        </p:nvSpPr>
        <p:spPr>
          <a:xfrm>
            <a:off x="6932613" y="25447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6" name="文本框 41015"/>
          <p:cNvSpPr txBox="1"/>
          <p:nvPr/>
        </p:nvSpPr>
        <p:spPr>
          <a:xfrm>
            <a:off x="7521575" y="2628900"/>
            <a:ext cx="1554163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退还5角硬币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7" name="直接连接符 41016"/>
          <p:cNvSpPr/>
          <p:nvPr/>
        </p:nvSpPr>
        <p:spPr>
          <a:xfrm>
            <a:off x="5868988" y="2493963"/>
            <a:ext cx="10795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8" name="椭圆 41017"/>
          <p:cNvSpPr/>
          <p:nvPr/>
        </p:nvSpPr>
        <p:spPr>
          <a:xfrm>
            <a:off x="5911850" y="33670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9" name="文本框 41018"/>
          <p:cNvSpPr txBox="1"/>
          <p:nvPr/>
        </p:nvSpPr>
        <p:spPr>
          <a:xfrm>
            <a:off x="6372225" y="3286125"/>
            <a:ext cx="1311275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钱已付清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1020" name="直接连接符 41019"/>
          <p:cNvSpPr/>
          <p:nvPr/>
        </p:nvSpPr>
        <p:spPr>
          <a:xfrm>
            <a:off x="2339975" y="2997200"/>
            <a:ext cx="374491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1" name="矩形 41020"/>
          <p:cNvSpPr/>
          <p:nvPr/>
        </p:nvSpPr>
        <p:spPr>
          <a:xfrm>
            <a:off x="5629275" y="2978150"/>
            <a:ext cx="360363" cy="36195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22" name="直接连接符 41021"/>
          <p:cNvSpPr/>
          <p:nvPr/>
        </p:nvSpPr>
        <p:spPr>
          <a:xfrm>
            <a:off x="5795963" y="2565400"/>
            <a:ext cx="288925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3" name="直接连接符 41022"/>
          <p:cNvSpPr/>
          <p:nvPr/>
        </p:nvSpPr>
        <p:spPr>
          <a:xfrm>
            <a:off x="6229350" y="3860800"/>
            <a:ext cx="711200" cy="793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4" name="直接连接符 41023"/>
          <p:cNvSpPr/>
          <p:nvPr/>
        </p:nvSpPr>
        <p:spPr>
          <a:xfrm>
            <a:off x="6229350" y="3860800"/>
            <a:ext cx="86360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 bldLvl="0"/>
      <p:bldP spid="40979" grpId="0" bldLvl="0"/>
      <p:bldP spid="40988" grpId="0" bldLvl="0"/>
      <p:bldP spid="40969" grpId="0" bldLvl="0"/>
      <p:bldP spid="40989" grpId="0" bldLvl="0"/>
      <p:bldP spid="40970" grpId="0" bldLvl="0"/>
      <p:bldP spid="40990" grpId="0" bldLvl="0"/>
      <p:bldP spid="40962" grpId="0" bldLvl="0"/>
      <p:bldP spid="40991" grpId="0" bldLvl="0"/>
      <p:bldP spid="40963" grpId="0" bldLvl="0"/>
      <p:bldP spid="40981" grpId="0" bldLvl="0"/>
      <p:bldP spid="40982" grpId="0" bldLvl="0"/>
      <p:bldP spid="40972" grpId="0" bldLvl="0"/>
      <p:bldP spid="41009" grpId="0" bldLvl="0"/>
      <p:bldP spid="41015" grpId="0" bldLvl="0"/>
      <p:bldP spid="41016" grpId="0" bldLvl="0"/>
      <p:bldP spid="40996" grpId="0" bldLvl="0"/>
      <p:bldP spid="40999" grpId="0" bldLvl="0"/>
      <p:bldP spid="40966" grpId="0" bldLvl="0"/>
      <p:bldP spid="40994" grpId="0" bldLvl="0"/>
      <p:bldP spid="40964" grpId="0" bldLvl="0"/>
      <p:bldP spid="40992" grpId="0" bldLvl="0"/>
      <p:bldP spid="40965" grpId="0" bldLvl="0"/>
      <p:bldP spid="40974" grpId="0" bldLvl="0"/>
      <p:bldP spid="40971" grpId="0" bldLvl="0"/>
      <p:bldP spid="41002" grpId="0" bldLvl="0"/>
      <p:bldP spid="40976" grpId="0" bldLvl="0"/>
      <p:bldP spid="41013" grpId="0" bldLvl="0"/>
      <p:bldP spid="41010" grpId="0" bldLvl="0"/>
      <p:bldP spid="41014" grpId="0" bldLvl="0"/>
      <p:bldP spid="41021" grpId="0" bldLvl="0"/>
      <p:bldP spid="41018" grpId="0" bldLvl="0"/>
      <p:bldP spid="41019" grpId="0" bldLvl="0"/>
      <p:bldP spid="40997" grpId="0" bldLvl="0"/>
      <p:bldP spid="40975" grpId="0" bldLvl="0"/>
      <p:bldP spid="40978" grpId="0" bldLvl="0"/>
      <p:bldP spid="40977" grpId="0" bldLvl="0"/>
      <p:bldP spid="40968" grpId="0" bldLvl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6" name="内容占位符 41985"/>
          <p:cNvGraphicFramePr/>
          <p:nvPr>
            <p:ph idx="1"/>
          </p:nvPr>
        </p:nvGraphicFramePr>
        <p:xfrm>
          <a:off x="182563" y="263525"/>
          <a:ext cx="8784266" cy="6257925"/>
        </p:xfrm>
        <a:graphic>
          <a:graphicData uri="http://schemas.openxmlformats.org/drawingml/2006/table">
            <a:tbl>
              <a:tblPr/>
              <a:tblGrid>
                <a:gridCol w="417513"/>
                <a:gridCol w="2290445"/>
                <a:gridCol w="506359"/>
                <a:gridCol w="506359"/>
                <a:gridCol w="506730"/>
                <a:gridCol w="505988"/>
                <a:gridCol w="506359"/>
                <a:gridCol w="506359"/>
                <a:gridCol w="506359"/>
                <a:gridCol w="506359"/>
                <a:gridCol w="506359"/>
                <a:gridCol w="506359"/>
                <a:gridCol w="506359"/>
                <a:gridCol w="506359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7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9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11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96875">
                <a:tc rowSpan="5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 售货机有零钱找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-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 投入1元硬币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-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3 投入5角硬币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-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 按“橙汁”按钮</a:t>
                      </a:r>
                      <a:endParaRPr lang="zh-CN" altLang="en-US" sz="2000" baseline="30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 按“啤酒”按钮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中间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11 应找5角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 按下按钮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11 可找5角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 钱已付清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701675">
                <a:tc rowSpan="5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结果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21 售货机“零钱找完”灯亮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 退还1元硬币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23 退还5角硬币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24 送出“橙汁”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25 送出“啤酒”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内容占位符 43009"/>
          <p:cNvGraphicFramePr/>
          <p:nvPr>
            <p:ph idx="1"/>
          </p:nvPr>
        </p:nvGraphicFramePr>
        <p:xfrm>
          <a:off x="38100" y="263525"/>
          <a:ext cx="9045575" cy="6296025"/>
        </p:xfrm>
        <a:graphic>
          <a:graphicData uri="http://schemas.openxmlformats.org/drawingml/2006/table">
            <a:tbl>
              <a:tblPr/>
              <a:tblGrid>
                <a:gridCol w="417513"/>
                <a:gridCol w="2225040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  <a:gridCol w="492515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19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20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21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22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23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24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25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96875">
                <a:tc rowSpan="5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 售货机有零钱找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 投入1元硬币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3 投入5角硬币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 按“橙汁”按钮</a:t>
                      </a:r>
                      <a:endParaRPr lang="zh-CN" altLang="en-US" sz="2000" baseline="30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 按“啤酒”按钮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中间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11 应找5角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  <a:tc rowSpan="9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 按下按钮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11 可找5角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 钱已付清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701675">
                <a:tc rowSpan="5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结果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21 售货机“零钱找完”灯亮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 退还1元硬币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23 退还5角硬币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24 送出“橙汁”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25 送出“啤酒”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7169"/>
          <p:cNvSpPr>
            <a:spLocks noRot="1"/>
          </p:cNvSpPr>
          <p:nvPr/>
        </p:nvSpPr>
        <p:spPr>
          <a:xfrm>
            <a:off x="323850" y="549275"/>
            <a:ext cx="8424863" cy="5545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黑盒测试：</a:t>
            </a:r>
            <a:r>
              <a:rPr lang="zh-CN" altLang="en-US" sz="3600" b="1">
                <a:latin typeface="宋体" panose="02010600030101010101" pitchFamily="2" charset="-122"/>
                <a:ea typeface="楷体_GB2312" pitchFamily="1" charset="-122"/>
              </a:rPr>
              <a:t>功能测试或数据驱动测试</a:t>
            </a:r>
            <a:endParaRPr lang="zh-CN" altLang="en-US" sz="36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测试对象：</a:t>
            </a:r>
            <a:r>
              <a:rPr lang="zh-CN" altLang="en-US" sz="3600" b="1">
                <a:latin typeface="宋体" panose="02010600030101010101" pitchFamily="2" charset="-122"/>
                <a:ea typeface="楷体_GB2312" pitchFamily="1" charset="-122"/>
              </a:rPr>
              <a:t>需求规格说明书和用户手册</a:t>
            </a:r>
            <a:endParaRPr lang="zh-CN" altLang="en-US" sz="36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动态黑盒测试分类：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1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功能测试：</a:t>
            </a:r>
            <a:r>
              <a:rPr lang="zh-CN" altLang="en-US" sz="3400" b="1" i="1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等价类划分、边界值分析、因果图、错误推测、判定表、功能图法</a:t>
            </a:r>
            <a:endParaRPr lang="zh-CN" altLang="en-US" sz="3400" b="1" i="1" u="none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非功能测试：</a:t>
            </a:r>
            <a:r>
              <a:rPr lang="zh-CN" altLang="en-US" sz="3400" b="1" i="1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性能测试、强度测试、兼容性测试、配置测试、安全性测试</a:t>
            </a:r>
            <a:endParaRPr lang="zh-CN" altLang="en-US" sz="3400" b="1" i="1" u="none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6227763" y="2563813"/>
            <a:ext cx="2087562" cy="3254375"/>
            <a:chOff x="0" y="0"/>
            <a:chExt cx="1315" cy="2050"/>
          </a:xfrm>
        </p:grpSpPr>
        <p:sp>
          <p:nvSpPr>
            <p:cNvPr id="3" name="立方体 7171"/>
            <p:cNvSpPr/>
            <p:nvPr/>
          </p:nvSpPr>
          <p:spPr>
            <a:xfrm>
              <a:off x="0" y="409"/>
              <a:ext cx="1315" cy="1134"/>
            </a:xfrm>
            <a:prstGeom prst="cube">
              <a:avLst>
                <a:gd name="adj" fmla="val 25000"/>
              </a:avLst>
            </a:pr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7172" name="下箭头 7172"/>
            <p:cNvSpPr/>
            <p:nvPr/>
          </p:nvSpPr>
          <p:spPr>
            <a:xfrm>
              <a:off x="499" y="0"/>
              <a:ext cx="363" cy="499"/>
            </a:xfrm>
            <a:prstGeom prst="downArrow">
              <a:avLst>
                <a:gd name="adj1" fmla="val 50000"/>
                <a:gd name="adj2" fmla="val 34302"/>
              </a:avLst>
            </a:prstGeom>
            <a:gradFill rotWithShape="1">
              <a:gsLst>
                <a:gs pos="0">
                  <a:srgbClr val="C90000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3" name="下箭头 7173"/>
            <p:cNvSpPr/>
            <p:nvPr/>
          </p:nvSpPr>
          <p:spPr>
            <a:xfrm>
              <a:off x="499" y="1551"/>
              <a:ext cx="363" cy="499"/>
            </a:xfrm>
            <a:prstGeom prst="downArrow">
              <a:avLst>
                <a:gd name="adj1" fmla="val 50000"/>
                <a:gd name="adj2" fmla="val 34302"/>
              </a:avLst>
            </a:prstGeom>
            <a:gradFill rotWithShape="1">
              <a:gsLst>
                <a:gs pos="0">
                  <a:srgbClr val="C90000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表格 44033"/>
          <p:cNvGraphicFramePr/>
          <p:nvPr/>
        </p:nvGraphicFramePr>
        <p:xfrm>
          <a:off x="468313" y="47625"/>
          <a:ext cx="8351838" cy="6705600"/>
        </p:xfrm>
        <a:graphic>
          <a:graphicData uri="http://schemas.openxmlformats.org/drawingml/2006/table">
            <a:tbl>
              <a:tblPr/>
              <a:tblGrid>
                <a:gridCol w="641350"/>
                <a:gridCol w="1128713"/>
                <a:gridCol w="1131887"/>
                <a:gridCol w="1184275"/>
                <a:gridCol w="4265613"/>
              </a:tblGrid>
              <a:tr h="3508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用例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有无零钱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投入硬币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按下按钮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预期结果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4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啤酒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橙汁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4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啤酒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售货机“零钱找完”灯亮，送出啤酒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橙汁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售货机“零钱找完”灯亮，送出橙汁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4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1元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1元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啤酒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售货机“零钱找完”灯亮，退还1元硬币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1元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橙汁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售货机“零钱找完”灯亮，退还1元硬币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4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系统无响应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啤酒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系统无响应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4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橙汁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系统无响应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系统无响应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啤酒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送出啤酒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40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橙汁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送出橙汁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元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系统无响应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40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元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啤酒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退还5角硬币，送出啤酒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524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元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橙汁</a:t>
                      </a:r>
                      <a:endParaRPr lang="zh-CN" altLang="en-US" sz="17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退还5角硬币，送出橙汁</a:t>
                      </a:r>
                      <a:endParaRPr lang="zh-CN" altLang="en-US" sz="17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323" name="动作按钮: 前进或下一项 44343">
            <a:hlinkClick r:id="rId1" action="ppaction://hlinksldjump"/>
          </p:cNvPr>
          <p:cNvSpPr/>
          <p:nvPr/>
        </p:nvSpPr>
        <p:spPr>
          <a:xfrm>
            <a:off x="8532813" y="6526213"/>
            <a:ext cx="360362" cy="144462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28673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8675" name="矩形 28674"/>
          <p:cNvSpPr>
            <a:spLocks noRot="1"/>
          </p:cNvSpPr>
          <p:nvPr/>
        </p:nvSpPr>
        <p:spPr>
          <a:xfrm>
            <a:off x="323850" y="981075"/>
            <a:ext cx="8424863" cy="46815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 方法实例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【例2.1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1" charset="-122"/>
              </a:rPr>
              <a:t>4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】NextDate函数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其中1&lt;=月份&lt;=12，1&lt;=日期&lt;=31，1920&lt;=年&lt;=2050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列出条件桩和动作桩</a:t>
            </a:r>
            <a:endParaRPr lang="zh-CN" altLang="en-US" sz="32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8676" name="矩形 28675"/>
          <p:cNvSpPr>
            <a:spLocks noRot="1"/>
          </p:cNvSpPr>
          <p:nvPr/>
        </p:nvSpPr>
        <p:spPr>
          <a:xfrm>
            <a:off x="1042988" y="4213225"/>
            <a:ext cx="2879725" cy="25273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条件桩：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月份Month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日期Day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年份Year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677" name="矩形 28676"/>
          <p:cNvSpPr>
            <a:spLocks noRot="1"/>
          </p:cNvSpPr>
          <p:nvPr/>
        </p:nvSpPr>
        <p:spPr>
          <a:xfrm>
            <a:off x="4860925" y="2854325"/>
            <a:ext cx="3600450" cy="3887788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动作桩：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Day加1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Day复位为1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Month加1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Month复位为1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Year加1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无效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6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6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6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7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77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77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677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677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677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677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uiExpand="1" build="allAtOnce"/>
      <p:bldP spid="28677" grpId="0" bldLvl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29697"/>
          <p:cNvSpPr>
            <a:spLocks noGrp="1" noRot="1"/>
          </p:cNvSpPr>
          <p:nvPr>
            <p:ph type="title"/>
          </p:nvPr>
        </p:nvSpPr>
        <p:spPr>
          <a:xfrm>
            <a:off x="250825" y="53975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29699" name="矩形 29698"/>
          <p:cNvSpPr>
            <a:spLocks noRot="1"/>
          </p:cNvSpPr>
          <p:nvPr/>
        </p:nvSpPr>
        <p:spPr>
          <a:xfrm>
            <a:off x="323850" y="981075"/>
            <a:ext cx="8424863" cy="46815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 方法实例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【例2.1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1" charset="-122"/>
              </a:rPr>
              <a:t>4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】NextDate函数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确定规则个数</a:t>
            </a:r>
            <a:endParaRPr lang="zh-CN" altLang="en-US" sz="32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9700" name="矩形 29699"/>
          <p:cNvSpPr>
            <a:spLocks noRot="1"/>
          </p:cNvSpPr>
          <p:nvPr/>
        </p:nvSpPr>
        <p:spPr>
          <a:xfrm>
            <a:off x="325755" y="3357245"/>
            <a:ext cx="4439920" cy="3315335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Month取值：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M1={Month有30天}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M2={Month有31天，12月除外}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M3={Month为12月}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M4={Month为2月}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01" name="矩形 29700"/>
          <p:cNvSpPr>
            <a:spLocks noRot="1"/>
          </p:cNvSpPr>
          <p:nvPr/>
        </p:nvSpPr>
        <p:spPr>
          <a:xfrm>
            <a:off x="4964430" y="3347085"/>
            <a:ext cx="3855720" cy="332613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Day取值：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D1={1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≤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Day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≤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27}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D2={Day=28}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D3={Day=29}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D4={Day=30}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D5={Day=31}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02" name="矩形 29701"/>
          <p:cNvSpPr>
            <a:spLocks noRot="1"/>
          </p:cNvSpPr>
          <p:nvPr/>
        </p:nvSpPr>
        <p:spPr>
          <a:xfrm>
            <a:off x="4932680" y="1555750"/>
            <a:ext cx="3873500" cy="164846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Year取值：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Y1={Year是闰年}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Char char="•"/>
            </a:pP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Y2={Year非闰年}</a:t>
            </a:r>
            <a:endParaRPr lang="zh-CN" altLang="en-US" sz="3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6705" y="138430"/>
            <a:ext cx="357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12</a:t>
            </a:r>
            <a:r>
              <a:rPr lang="zh-CN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  <a:r>
              <a:rPr lang="zh-CN" altLang="en-US" sz="28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131=48732</a:t>
            </a:r>
            <a:endParaRPr lang="en-US" altLang="zh-CN" sz="28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8135" y="982980"/>
            <a:ext cx="357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4</a:t>
            </a:r>
            <a:r>
              <a:rPr lang="zh-CN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=40</a:t>
            </a:r>
            <a:endParaRPr lang="en-US" altLang="zh-CN" sz="28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6876415" y="620395"/>
            <a:ext cx="431800" cy="3600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0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700">
                                            <p:txEl>
                                              <p:charRg st="9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0">
                                            <p:txEl>
                                              <p:charRg st="2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700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700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7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701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701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701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701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5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701">
                                            <p:txEl>
                                              <p:charRg st="57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7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702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702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uiExpand="1" build="allAtOnce"/>
      <p:bldP spid="29701" grpId="0" bldLvl="0" uiExpand="1" build="allAtOnce"/>
      <p:bldP spid="29702" grpId="0" bldLvl="0" uiExpand="1" build="allAtOnce"/>
      <p:bldP spid="2" grpId="0"/>
      <p:bldP spid="3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矩形 30721"/>
          <p:cNvSpPr>
            <a:spLocks noRot="1"/>
          </p:cNvSpPr>
          <p:nvPr/>
        </p:nvSpPr>
        <p:spPr>
          <a:xfrm>
            <a:off x="323850" y="120650"/>
            <a:ext cx="8424863" cy="4679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3"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填入条件项和动作项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0723" name="表格 30722"/>
          <p:cNvGraphicFramePr/>
          <p:nvPr/>
        </p:nvGraphicFramePr>
        <p:xfrm>
          <a:off x="193675" y="838200"/>
          <a:ext cx="8778875" cy="4060825"/>
        </p:xfrm>
        <a:graphic>
          <a:graphicData uri="http://schemas.openxmlformats.org/drawingml/2006/table">
            <a:tbl>
              <a:tblPr/>
              <a:tblGrid>
                <a:gridCol w="449263"/>
                <a:gridCol w="1497012"/>
                <a:gridCol w="620713"/>
                <a:gridCol w="620712"/>
                <a:gridCol w="620713"/>
                <a:gridCol w="620712"/>
                <a:gridCol w="619125"/>
                <a:gridCol w="620713"/>
                <a:gridCol w="620712"/>
                <a:gridCol w="620713"/>
                <a:gridCol w="620712"/>
                <a:gridCol w="619125"/>
                <a:gridCol w="628650"/>
              </a:tblGrid>
              <a:tr h="415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7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9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11</a:t>
                      </a:r>
                      <a:endParaRPr lang="en-US" altLang="zh-CN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14338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Month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M2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Day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D4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D5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D2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D3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D5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Year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动作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无效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Day加1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Day复位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Month加1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Month复位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33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Year加1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23" name="矩形 30884"/>
          <p:cNvSpPr>
            <a:spLocks noRot="1"/>
          </p:cNvSpPr>
          <p:nvPr/>
        </p:nvSpPr>
        <p:spPr>
          <a:xfrm>
            <a:off x="152400" y="5016500"/>
            <a:ext cx="8740775" cy="7921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M1={Month有30天}；M2={Month有31天，12月除外}；M3={Month为12月}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M4={Month为2月}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4424" name="矩形 30885"/>
          <p:cNvSpPr>
            <a:spLocks noRot="1"/>
          </p:cNvSpPr>
          <p:nvPr/>
        </p:nvSpPr>
        <p:spPr>
          <a:xfrm>
            <a:off x="166370" y="5934075"/>
            <a:ext cx="5702935" cy="789305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D1={1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≤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Day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≤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27}；D2={Day=28}；D3={Day=29}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D4={Day=30}；D5={Day=31}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" name="矩形 30885"/>
          <p:cNvSpPr>
            <a:spLocks noRot="1"/>
          </p:cNvSpPr>
          <p:nvPr/>
        </p:nvSpPr>
        <p:spPr>
          <a:xfrm>
            <a:off x="5984240" y="5917565"/>
            <a:ext cx="2908300" cy="789305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None/>
            </a:pPr>
            <a:r>
              <a:rPr lang="zh-CN" altLang="en-US" sz="2000" b="1" dirty="0">
                <a:ea typeface="楷体_GB2312" pitchFamily="1" charset="-122"/>
                <a:sym typeface="+mn-ea"/>
              </a:rPr>
              <a:t>Y1={Year是闰年}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None/>
            </a:pPr>
            <a:r>
              <a:rPr lang="zh-CN" altLang="en-US" sz="2000" b="1" dirty="0">
                <a:ea typeface="楷体_GB2312" pitchFamily="1" charset="-122"/>
                <a:sym typeface="+mn-ea"/>
              </a:rPr>
              <a:t>Y2={Year非闰年}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31745"/>
          <p:cNvSpPr>
            <a:spLocks noRot="1"/>
          </p:cNvSpPr>
          <p:nvPr/>
        </p:nvSpPr>
        <p:spPr>
          <a:xfrm>
            <a:off x="323850" y="120650"/>
            <a:ext cx="8424863" cy="4679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3"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填入条件项和动作项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1747" name="表格 31746"/>
          <p:cNvGraphicFramePr/>
          <p:nvPr/>
        </p:nvGraphicFramePr>
        <p:xfrm>
          <a:off x="193675" y="838200"/>
          <a:ext cx="8778875" cy="4060825"/>
        </p:xfrm>
        <a:graphic>
          <a:graphicData uri="http://schemas.openxmlformats.org/drawingml/2006/table">
            <a:tbl>
              <a:tblPr/>
              <a:tblGrid>
                <a:gridCol w="449263"/>
                <a:gridCol w="1497012"/>
                <a:gridCol w="620713"/>
                <a:gridCol w="620712"/>
                <a:gridCol w="620713"/>
                <a:gridCol w="620712"/>
                <a:gridCol w="619125"/>
                <a:gridCol w="620713"/>
                <a:gridCol w="620712"/>
                <a:gridCol w="620713"/>
                <a:gridCol w="620712"/>
                <a:gridCol w="619125"/>
                <a:gridCol w="628650"/>
              </a:tblGrid>
              <a:tr h="415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19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20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21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22</a:t>
                      </a:r>
                      <a:endParaRPr lang="zh-CN" altLang="en-US" sz="2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14338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0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Month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M3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M4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M4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M4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M4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M4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M4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M4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Day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D2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D5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D1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D2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D2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D3</a:t>
                      </a:r>
                      <a:endParaRPr lang="en-US" altLang="zh-CN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D3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D5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Year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Y1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Y2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Y1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Y2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rowSpan="6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动作</a:t>
                      </a:r>
                      <a:endParaRPr lang="zh-CN" altLang="en-US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无效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Day加1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Day复位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Month加1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Month复位</a:t>
                      </a:r>
                      <a:endParaRPr lang="zh-CN" altLang="en-US" sz="20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Year加1</a:t>
                      </a:r>
                      <a:endParaRPr lang="zh-CN" altLang="en-US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√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23" name="矩形 30884"/>
          <p:cNvSpPr>
            <a:spLocks noRot="1"/>
          </p:cNvSpPr>
          <p:nvPr/>
        </p:nvSpPr>
        <p:spPr>
          <a:xfrm>
            <a:off x="152400" y="5016500"/>
            <a:ext cx="8740775" cy="7921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M1={Month有30天}；M2={Month有31天，12月除外}；M3={Month为12月}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M4={Month为2月}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4424" name="矩形 30885"/>
          <p:cNvSpPr>
            <a:spLocks noRot="1"/>
          </p:cNvSpPr>
          <p:nvPr/>
        </p:nvSpPr>
        <p:spPr>
          <a:xfrm>
            <a:off x="166370" y="5934075"/>
            <a:ext cx="5702935" cy="789305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D1={1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≤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Day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≤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27}；D2={Day=28}；D3={Day=29}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D4={Day=30}；D5={Day=31}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" name="矩形 30885"/>
          <p:cNvSpPr>
            <a:spLocks noRot="1"/>
          </p:cNvSpPr>
          <p:nvPr/>
        </p:nvSpPr>
        <p:spPr>
          <a:xfrm>
            <a:off x="5984240" y="5917565"/>
            <a:ext cx="2908300" cy="789305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609600" indent="-60960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None/>
            </a:pPr>
            <a:r>
              <a:rPr lang="zh-CN" altLang="en-US" sz="2000" b="1" dirty="0">
                <a:ea typeface="楷体_GB2312" pitchFamily="1" charset="-122"/>
                <a:sym typeface="+mn-ea"/>
              </a:rPr>
              <a:t>Y1={Year是闰年}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None/>
            </a:pPr>
            <a:r>
              <a:rPr lang="zh-CN" altLang="en-US" sz="2000" b="1" dirty="0">
                <a:ea typeface="楷体_GB2312" pitchFamily="1" charset="-122"/>
                <a:sym typeface="+mn-ea"/>
              </a:rPr>
              <a:t>Y2={Year非闰年}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矩形 32769"/>
          <p:cNvSpPr>
            <a:spLocks noRot="1"/>
          </p:cNvSpPr>
          <p:nvPr/>
        </p:nvSpPr>
        <p:spPr>
          <a:xfrm>
            <a:off x="323850" y="49213"/>
            <a:ext cx="8424863" cy="4679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2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设计测试用例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2771" name="表格 32770"/>
          <p:cNvGraphicFramePr/>
          <p:nvPr/>
        </p:nvGraphicFramePr>
        <p:xfrm>
          <a:off x="466725" y="763588"/>
          <a:ext cx="8496300" cy="5943600"/>
        </p:xfrm>
        <a:graphic>
          <a:graphicData uri="http://schemas.openxmlformats.org/drawingml/2006/table">
            <a:tbl>
              <a:tblPr/>
              <a:tblGrid>
                <a:gridCol w="1584325"/>
                <a:gridCol w="1152525"/>
                <a:gridCol w="1152525"/>
                <a:gridCol w="1079500"/>
                <a:gridCol w="3527425"/>
              </a:tblGrid>
              <a:tr h="463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测试用例</a:t>
                      </a:r>
                      <a:endParaRPr lang="zh-CN" altLang="en-US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>
                          <a:ea typeface="黑体" panose="02010609060101010101" pitchFamily="2" charset="-122"/>
                        </a:rPr>
                        <a:t>Month</a:t>
                      </a:r>
                      <a:endParaRPr lang="zh-CN" altLang="en-US" sz="2200" dirty="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>
                          <a:ea typeface="黑体" panose="02010609060101010101" pitchFamily="2" charset="-122"/>
                        </a:rPr>
                        <a:t>Day</a:t>
                      </a:r>
                      <a:endParaRPr lang="zh-CN" altLang="en-US" sz="2200" dirty="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>
                          <a:ea typeface="黑体" panose="02010609060101010101" pitchFamily="2" charset="-122"/>
                        </a:rPr>
                        <a:t>Year</a:t>
                      </a:r>
                      <a:endParaRPr lang="zh-CN" altLang="en-US" sz="2200" dirty="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预期输出</a:t>
                      </a:r>
                      <a:endParaRPr lang="zh-CN" altLang="en-US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191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1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2015.6.16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30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2015.7.1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3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31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输入无效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4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7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15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2015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2015.7.16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5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7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31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2015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2015.8.1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6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12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2015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2015.12.16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7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12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31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2016.1.1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8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2015.2.16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9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28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2016.2.29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10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28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2015.3.1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11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29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2016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2016.3.1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12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29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输入无效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 dirty="0"/>
                        <a:t>T</a:t>
                      </a:r>
                      <a:r>
                        <a:rPr lang="zh-CN" altLang="en-US" sz="2200" dirty="0"/>
                        <a:t>13</a:t>
                      </a:r>
                      <a:endParaRPr lang="zh-CN" altLang="en-US" sz="2200" dirty="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30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2015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dirty="0"/>
                        <a:t>输入无效</a:t>
                      </a:r>
                      <a:endParaRPr lang="zh-CN" altLang="en-US" sz="2200" dirty="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矩形 49153"/>
          <p:cNvSpPr>
            <a:spLocks noRot="1"/>
          </p:cNvSpPr>
          <p:nvPr/>
        </p:nvSpPr>
        <p:spPr>
          <a:xfrm>
            <a:off x="323850" y="1125855"/>
            <a:ext cx="8425180" cy="5568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判定表的优缺点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优点：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能把复杂的问题按各种可能的情况一一列举出来，简明而易于理解，也可避免遗漏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缺点：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难以直接从需求规格说明书中直接获取输入和输出之间的因果关系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测试用例数目较多</a:t>
            </a:r>
            <a:endParaRPr lang="zh-CN" altLang="en-US" sz="34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zh-CN" sz="3400" b="1">
                <a:latin typeface="Arial" panose="020B0604020202020204" pitchFamily="34" charset="0"/>
                <a:ea typeface="楷体_GB2312" pitchFamily="1" charset="-122"/>
              </a:rPr>
              <a:t>不擅长处理条件</a:t>
            </a:r>
            <a:r>
              <a:rPr lang="en-US" altLang="zh-CN" sz="3400" b="1">
                <a:latin typeface="Arial" panose="020B0604020202020204" pitchFamily="34" charset="0"/>
                <a:ea typeface="楷体_GB2312" pitchFamily="1" charset="-122"/>
              </a:rPr>
              <a:t>/</a:t>
            </a:r>
            <a:r>
              <a:rPr lang="zh-CN" altLang="zh-CN" sz="3400" b="1">
                <a:latin typeface="Arial" panose="020B0604020202020204" pitchFamily="34" charset="0"/>
                <a:ea typeface="楷体_GB2312" pitchFamily="1" charset="-122"/>
              </a:rPr>
              <a:t>动作为非逻辑值的情况</a:t>
            </a:r>
            <a:endParaRPr lang="zh-CN" altLang="zh-CN" sz="34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7346" name="标题 49154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-31750"/>
            <a:ext cx="8540750" cy="1143000"/>
          </a:xfrm>
        </p:spPr>
        <p:txBody>
          <a:bodyPr/>
          <a:p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895985"/>
            <a:ext cx="8540750" cy="5438775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持人对甲、乙、丙三人说：“这里有三顶红帽子，两顶白帽子。现在用布蒙上你们的眼睛，给你们每人戴上一顶帽子，然后请你们依次睁开眼睛，能正确说出自己所戴帽子的颜色者有奖。”带完帽子后，甲拿下布后看了其他两人的帽子说：“我不知道。”然后，乙解开布看了其他两人的帽子后说：“我不知道。”轮到丙时，他没有拿下布就正确地说出了自己所戴帽子的颜色。试问：丙戴的是什么帽子？他是怎样得出结论的？</a:t>
            </a:r>
            <a:endParaRPr lang="zh-CN" altLang="en-US">
              <a:solidFill>
                <a:schemeClr val="tx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动作按钮: 前进或下一项 3">
            <a:hlinkClick r:id="rId1" action="ppaction://hlinksldjump"/>
          </p:cNvPr>
          <p:cNvSpPr/>
          <p:nvPr/>
        </p:nvSpPr>
        <p:spPr>
          <a:xfrm>
            <a:off x="8676005" y="6021070"/>
            <a:ext cx="288290" cy="28765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9" name="表格 24578"/>
          <p:cNvGraphicFramePr/>
          <p:nvPr/>
        </p:nvGraphicFramePr>
        <p:xfrm>
          <a:off x="155575" y="102235"/>
          <a:ext cx="8820150" cy="6650355"/>
        </p:xfrm>
        <a:graphic>
          <a:graphicData uri="http://schemas.openxmlformats.org/drawingml/2006/table">
            <a:tbl>
              <a:tblPr/>
              <a:tblGrid>
                <a:gridCol w="1083310"/>
                <a:gridCol w="1082675"/>
                <a:gridCol w="1083310"/>
                <a:gridCol w="1083945"/>
                <a:gridCol w="1083310"/>
                <a:gridCol w="1081405"/>
                <a:gridCol w="1083945"/>
                <a:gridCol w="1238250"/>
              </a:tblGrid>
              <a:tr h="942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规则</a:t>
                      </a:r>
                      <a:r>
                        <a:rPr lang="en-US" altLang="zh-CN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7</a:t>
                      </a:r>
                      <a:endParaRPr lang="en-US" altLang="zh-CN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9404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甲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乙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丙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甲不知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>
                        <a:solidFill>
                          <a:srgbClr val="FF00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乙不知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FF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3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丙知</a:t>
                      </a:r>
                      <a:endParaRPr lang="zh-CN" altLang="en-US" sz="22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200">
                        <a:solidFill>
                          <a:srgbClr val="FF0000"/>
                        </a:solidFill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200"/>
                    </a:p>
                  </a:txBody>
                  <a:tcPr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301750"/>
            <a:ext cx="678135" cy="501650"/>
          </a:xfrm>
          <a:prstGeom prst="rect">
            <a:avLst/>
          </a:prstGeom>
        </p:spPr>
      </p:pic>
      <p:pic>
        <p:nvPicPr>
          <p:cNvPr id="7" name="图片 6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2165985"/>
            <a:ext cx="678135" cy="501650"/>
          </a:xfrm>
          <a:prstGeom prst="rect">
            <a:avLst/>
          </a:prstGeom>
        </p:spPr>
      </p:pic>
      <p:pic>
        <p:nvPicPr>
          <p:cNvPr id="8" name="图片 7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3176270"/>
            <a:ext cx="678135" cy="501650"/>
          </a:xfrm>
          <a:prstGeom prst="rect">
            <a:avLst/>
          </a:prstGeom>
        </p:spPr>
      </p:pic>
      <p:pic>
        <p:nvPicPr>
          <p:cNvPr id="9" name="图片 8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715" y="1301750"/>
            <a:ext cx="678135" cy="501650"/>
          </a:xfrm>
          <a:prstGeom prst="rect">
            <a:avLst/>
          </a:prstGeom>
        </p:spPr>
      </p:pic>
      <p:pic>
        <p:nvPicPr>
          <p:cNvPr id="10" name="图片 9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715" y="2165985"/>
            <a:ext cx="678135" cy="501650"/>
          </a:xfrm>
          <a:prstGeom prst="rect">
            <a:avLst/>
          </a:prstGeom>
        </p:spPr>
      </p:pic>
      <p:pic>
        <p:nvPicPr>
          <p:cNvPr id="11" name="图片 10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5" y="3063240"/>
            <a:ext cx="821970" cy="700024"/>
          </a:xfrm>
          <a:prstGeom prst="rect">
            <a:avLst/>
          </a:prstGeom>
        </p:spPr>
      </p:pic>
      <p:pic>
        <p:nvPicPr>
          <p:cNvPr id="12" name="图片 11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435" y="1301750"/>
            <a:ext cx="678135" cy="501650"/>
          </a:xfrm>
          <a:prstGeom prst="rect">
            <a:avLst/>
          </a:prstGeom>
        </p:spPr>
      </p:pic>
      <p:pic>
        <p:nvPicPr>
          <p:cNvPr id="13" name="图片 12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35" y="2165985"/>
            <a:ext cx="821970" cy="700024"/>
          </a:xfrm>
          <a:prstGeom prst="rect">
            <a:avLst/>
          </a:prstGeom>
        </p:spPr>
      </p:pic>
      <p:pic>
        <p:nvPicPr>
          <p:cNvPr id="14" name="图片 13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435" y="3162300"/>
            <a:ext cx="678135" cy="501650"/>
          </a:xfrm>
          <a:prstGeom prst="rect">
            <a:avLst/>
          </a:prstGeom>
        </p:spPr>
      </p:pic>
      <p:pic>
        <p:nvPicPr>
          <p:cNvPr id="15" name="图片 14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8520" y="1301750"/>
            <a:ext cx="678135" cy="501650"/>
          </a:xfrm>
          <a:prstGeom prst="rect">
            <a:avLst/>
          </a:prstGeom>
        </p:spPr>
      </p:pic>
      <p:pic>
        <p:nvPicPr>
          <p:cNvPr id="16" name="图片 15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20" y="2165985"/>
            <a:ext cx="821970" cy="700024"/>
          </a:xfrm>
          <a:prstGeom prst="rect">
            <a:avLst/>
          </a:prstGeom>
        </p:spPr>
      </p:pic>
      <p:pic>
        <p:nvPicPr>
          <p:cNvPr id="17" name="图片 16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20" y="3063240"/>
            <a:ext cx="821970" cy="700024"/>
          </a:xfrm>
          <a:prstGeom prst="rect">
            <a:avLst/>
          </a:prstGeom>
        </p:spPr>
      </p:pic>
      <p:pic>
        <p:nvPicPr>
          <p:cNvPr id="18" name="图片 17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1202690"/>
            <a:ext cx="821970" cy="700024"/>
          </a:xfrm>
          <a:prstGeom prst="rect">
            <a:avLst/>
          </a:prstGeom>
        </p:spPr>
      </p:pic>
      <p:pic>
        <p:nvPicPr>
          <p:cNvPr id="19" name="图片 18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075" y="2165985"/>
            <a:ext cx="678135" cy="501650"/>
          </a:xfrm>
          <a:prstGeom prst="rect">
            <a:avLst/>
          </a:prstGeom>
        </p:spPr>
      </p:pic>
      <p:pic>
        <p:nvPicPr>
          <p:cNvPr id="20" name="图片 19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075" y="3178175"/>
            <a:ext cx="678135" cy="501650"/>
          </a:xfrm>
          <a:prstGeom prst="rect">
            <a:avLst/>
          </a:prstGeom>
        </p:spPr>
      </p:pic>
      <p:pic>
        <p:nvPicPr>
          <p:cNvPr id="21" name="图片 20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10" y="1202690"/>
            <a:ext cx="821970" cy="700024"/>
          </a:xfrm>
          <a:prstGeom prst="rect">
            <a:avLst/>
          </a:prstGeom>
        </p:spPr>
      </p:pic>
      <p:pic>
        <p:nvPicPr>
          <p:cNvPr id="22" name="图片 21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80" y="1202690"/>
            <a:ext cx="821970" cy="700024"/>
          </a:xfrm>
          <a:prstGeom prst="rect">
            <a:avLst/>
          </a:prstGeom>
        </p:spPr>
      </p:pic>
      <p:pic>
        <p:nvPicPr>
          <p:cNvPr id="23" name="图片 22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865" y="2165985"/>
            <a:ext cx="678135" cy="501650"/>
          </a:xfrm>
          <a:prstGeom prst="rect">
            <a:avLst/>
          </a:prstGeom>
        </p:spPr>
      </p:pic>
      <p:pic>
        <p:nvPicPr>
          <p:cNvPr id="24" name="图片 23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735" y="3162300"/>
            <a:ext cx="678135" cy="501650"/>
          </a:xfrm>
          <a:prstGeom prst="rect">
            <a:avLst/>
          </a:prstGeom>
        </p:spPr>
      </p:pic>
      <p:pic>
        <p:nvPicPr>
          <p:cNvPr id="25" name="图片 24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10" y="3063240"/>
            <a:ext cx="821970" cy="700024"/>
          </a:xfrm>
          <a:prstGeom prst="rect">
            <a:avLst/>
          </a:prstGeom>
        </p:spPr>
      </p:pic>
      <p:pic>
        <p:nvPicPr>
          <p:cNvPr id="26" name="图片 25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80" y="2165985"/>
            <a:ext cx="821970" cy="700024"/>
          </a:xfrm>
          <a:prstGeom prst="rect">
            <a:avLst/>
          </a:prstGeom>
        </p:spPr>
      </p:pic>
      <p:pic>
        <p:nvPicPr>
          <p:cNvPr id="28" name="图片 27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3931920"/>
            <a:ext cx="843910" cy="809625"/>
          </a:xfrm>
          <a:prstGeom prst="rect">
            <a:avLst/>
          </a:prstGeom>
        </p:spPr>
      </p:pic>
      <p:pic>
        <p:nvPicPr>
          <p:cNvPr id="29" name="图片 28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20" y="3931920"/>
            <a:ext cx="843910" cy="809625"/>
          </a:xfrm>
          <a:prstGeom prst="rect">
            <a:avLst/>
          </a:prstGeom>
        </p:spPr>
      </p:pic>
      <p:pic>
        <p:nvPicPr>
          <p:cNvPr id="30" name="图片 29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85" y="3931920"/>
            <a:ext cx="843910" cy="809625"/>
          </a:xfrm>
          <a:prstGeom prst="rect">
            <a:avLst/>
          </a:prstGeom>
        </p:spPr>
      </p:pic>
      <p:pic>
        <p:nvPicPr>
          <p:cNvPr id="31" name="图片 30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3931920"/>
            <a:ext cx="843910" cy="809625"/>
          </a:xfrm>
          <a:prstGeom prst="rect">
            <a:avLst/>
          </a:prstGeom>
        </p:spPr>
      </p:pic>
      <p:pic>
        <p:nvPicPr>
          <p:cNvPr id="32" name="图片 31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3931920"/>
            <a:ext cx="843910" cy="809625"/>
          </a:xfrm>
          <a:prstGeom prst="rect">
            <a:avLst/>
          </a:prstGeom>
        </p:spPr>
      </p:pic>
      <p:pic>
        <p:nvPicPr>
          <p:cNvPr id="33" name="图片 32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5" y="3931920"/>
            <a:ext cx="843910" cy="809625"/>
          </a:xfrm>
          <a:prstGeom prst="rect">
            <a:avLst/>
          </a:prstGeom>
        </p:spPr>
      </p:pic>
      <p:pic>
        <p:nvPicPr>
          <p:cNvPr id="34" name="图片 33" descr="timg45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0" y="3930650"/>
            <a:ext cx="850438" cy="821771"/>
          </a:xfrm>
          <a:prstGeom prst="rect">
            <a:avLst/>
          </a:prstGeom>
        </p:spPr>
      </p:pic>
      <p:pic>
        <p:nvPicPr>
          <p:cNvPr id="36" name="图片 35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4848225"/>
            <a:ext cx="843910" cy="809625"/>
          </a:xfrm>
          <a:prstGeom prst="rect">
            <a:avLst/>
          </a:prstGeom>
        </p:spPr>
      </p:pic>
      <p:pic>
        <p:nvPicPr>
          <p:cNvPr id="38" name="图片 37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5" y="4848225"/>
            <a:ext cx="843910" cy="809625"/>
          </a:xfrm>
          <a:prstGeom prst="rect">
            <a:avLst/>
          </a:prstGeom>
        </p:spPr>
      </p:pic>
      <p:pic>
        <p:nvPicPr>
          <p:cNvPr id="39" name="图片 38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10" y="4848225"/>
            <a:ext cx="843910" cy="809625"/>
          </a:xfrm>
          <a:prstGeom prst="rect">
            <a:avLst/>
          </a:prstGeom>
        </p:spPr>
      </p:pic>
      <p:pic>
        <p:nvPicPr>
          <p:cNvPr id="41" name="图片 40" descr="u=3660330794,3009587672&amp;fm=200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45" y="4848225"/>
            <a:ext cx="843910" cy="809625"/>
          </a:xfrm>
          <a:prstGeom prst="rect">
            <a:avLst/>
          </a:prstGeom>
        </p:spPr>
      </p:pic>
      <p:pic>
        <p:nvPicPr>
          <p:cNvPr id="43" name="图片 42" descr="timg45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30" y="4848225"/>
            <a:ext cx="850438" cy="821771"/>
          </a:xfrm>
          <a:prstGeom prst="rect">
            <a:avLst/>
          </a:prstGeom>
        </p:spPr>
      </p:pic>
      <p:pic>
        <p:nvPicPr>
          <p:cNvPr id="44" name="图片 43" descr="timg45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535" y="4848225"/>
            <a:ext cx="850438" cy="821771"/>
          </a:xfrm>
          <a:prstGeom prst="rect">
            <a:avLst/>
          </a:prstGeom>
        </p:spPr>
      </p:pic>
      <p:pic>
        <p:nvPicPr>
          <p:cNvPr id="45" name="图片 44" descr="u=2579511401,776101751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70" y="5832475"/>
            <a:ext cx="891500" cy="737235"/>
          </a:xfrm>
          <a:prstGeom prst="rect">
            <a:avLst/>
          </a:prstGeom>
        </p:spPr>
      </p:pic>
      <p:pic>
        <p:nvPicPr>
          <p:cNvPr id="46" name="图片 45" descr="u=2579511401,776101751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390" y="5832475"/>
            <a:ext cx="891500" cy="737235"/>
          </a:xfrm>
          <a:prstGeom prst="rect">
            <a:avLst/>
          </a:prstGeom>
        </p:spPr>
      </p:pic>
      <p:pic>
        <p:nvPicPr>
          <p:cNvPr id="47" name="图片 46" descr="u=2579511401,776101751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470" y="5832475"/>
            <a:ext cx="891500" cy="737235"/>
          </a:xfrm>
          <a:prstGeom prst="rect">
            <a:avLst/>
          </a:prstGeom>
        </p:spPr>
      </p:pic>
      <p:pic>
        <p:nvPicPr>
          <p:cNvPr id="48" name="图片 47" descr="u=2579511401,776101751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620" y="5832475"/>
            <a:ext cx="891500" cy="73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graphicFrame>
        <p:nvGraphicFramePr>
          <p:cNvPr id="17411" name="表格 17410"/>
          <p:cNvGraphicFramePr/>
          <p:nvPr/>
        </p:nvGraphicFramePr>
        <p:xfrm>
          <a:off x="323850" y="1268413"/>
          <a:ext cx="8424863" cy="5127625"/>
        </p:xfrm>
        <a:graphic>
          <a:graphicData uri="http://schemas.openxmlformats.org/drawingml/2006/table">
            <a:tbl>
              <a:tblPr/>
              <a:tblGrid>
                <a:gridCol w="536575"/>
                <a:gridCol w="2528888"/>
                <a:gridCol w="609600"/>
                <a:gridCol w="614362"/>
                <a:gridCol w="611188"/>
                <a:gridCol w="690562"/>
                <a:gridCol w="765175"/>
                <a:gridCol w="688975"/>
                <a:gridCol w="690563"/>
                <a:gridCol w="688975"/>
              </a:tblGrid>
              <a:tr h="457200">
                <a:tc grid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1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2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3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4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5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6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7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8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问题</a:t>
                      </a:r>
                      <a:endParaRPr lang="zh-CN" altLang="en-US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你觉得疲倦吗？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你对内容感兴趣吗？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书中内容使你糊涂吗？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Y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N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 rowSpan="4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建议</a:t>
                      </a:r>
                      <a:endParaRPr lang="zh-CN" altLang="en-US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请回到本章开头重读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继续读下去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跳到下一章去读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</a:rPr>
                        <a:t>停止阅读，请休息 </a:t>
                      </a:r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√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ea typeface="Tahoma" panose="020B0604030504040204" pitchFamily="2" charset="0"/>
                        </a:rPr>
                        <a:t> </a:t>
                      </a:r>
                      <a:endParaRPr lang="en-US" altLang="zh-CN" sz="2400">
                        <a:solidFill>
                          <a:srgbClr val="000000"/>
                        </a:solidFill>
                        <a:ea typeface="Tahoma" panose="020B06040305040402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7" name="动作按钮: 前进或下一项 17518">
            <a:hlinkClick r:id="rId1" action="ppaction://hlinksldjump"/>
          </p:cNvPr>
          <p:cNvSpPr/>
          <p:nvPr/>
        </p:nvSpPr>
        <p:spPr>
          <a:xfrm>
            <a:off x="7308850" y="476250"/>
            <a:ext cx="1150938" cy="288925"/>
          </a:xfrm>
          <a:prstGeom prst="actionButtonForwardNex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 </a:t>
            </a:r>
            <a:r>
              <a:rPr lang="en-US" altLang="zh-CN"/>
              <a:t>P43</a:t>
            </a:r>
            <a:endParaRPr lang="en-US" altLang="zh-CN"/>
          </a:p>
        </p:txBody>
      </p:sp>
      <p:sp>
        <p:nvSpPr>
          <p:cNvPr id="18435" name="矩形 18434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判定表是分析和表达多逻辑条件下执行不同操作的情况下的工具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判定表的四部分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pic>
        <p:nvPicPr>
          <p:cNvPr id="18436" name="图片 18435" descr="判定表驱动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3570288"/>
            <a:ext cx="56896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线形标注 2 18436"/>
          <p:cNvSpPr/>
          <p:nvPr/>
        </p:nvSpPr>
        <p:spPr>
          <a:xfrm>
            <a:off x="107950" y="3646488"/>
            <a:ext cx="2089150" cy="935037"/>
          </a:xfrm>
          <a:prstGeom prst="borderCallout2">
            <a:avLst>
              <a:gd name="adj1" fmla="val 12222"/>
              <a:gd name="adj2" fmla="val 103648"/>
              <a:gd name="adj3" fmla="val 12222"/>
              <a:gd name="adj4" fmla="val 118236"/>
              <a:gd name="adj5" fmla="val 64176"/>
              <a:gd name="adj6" fmla="val 1390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列出问题的所有条件</a:t>
            </a:r>
            <a:endParaRPr lang="zh-CN" altLang="en-US" sz="2800" b="1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8438" name="线形标注 2 18437"/>
          <p:cNvSpPr/>
          <p:nvPr/>
        </p:nvSpPr>
        <p:spPr>
          <a:xfrm>
            <a:off x="107950" y="4870450"/>
            <a:ext cx="2089150" cy="1798638"/>
          </a:xfrm>
          <a:prstGeom prst="borderCallout2">
            <a:avLst>
              <a:gd name="adj1" fmla="val 6356"/>
              <a:gd name="adj2" fmla="val 103648"/>
              <a:gd name="adj3" fmla="val 6356"/>
              <a:gd name="adj4" fmla="val 115653"/>
              <a:gd name="adj5" fmla="val 21889"/>
              <a:gd name="adj6" fmla="val 1327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在条件项的各种取值情况下应采取的动作</a:t>
            </a:r>
            <a:endParaRPr lang="zh-CN" altLang="en-US" sz="2800" b="1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8439" name="线形标注 2 18438"/>
          <p:cNvSpPr/>
          <p:nvPr/>
        </p:nvSpPr>
        <p:spPr>
          <a:xfrm>
            <a:off x="5795963" y="3070225"/>
            <a:ext cx="3097212" cy="1438275"/>
          </a:xfrm>
          <a:prstGeom prst="borderCallout2">
            <a:avLst>
              <a:gd name="adj1" fmla="val 7949"/>
              <a:gd name="adj2" fmla="val -2458"/>
              <a:gd name="adj3" fmla="val 7949"/>
              <a:gd name="adj4" fmla="val -7481"/>
              <a:gd name="adj5" fmla="val 84106"/>
              <a:gd name="adj6" fmla="val -146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针对条件桩给出的条件列出所有可能的取值</a:t>
            </a:r>
            <a:endParaRPr lang="zh-CN" altLang="en-US" sz="2800" b="1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8440" name="线形标注 2 18439"/>
          <p:cNvSpPr/>
          <p:nvPr/>
        </p:nvSpPr>
        <p:spPr>
          <a:xfrm>
            <a:off x="5724525" y="5373688"/>
            <a:ext cx="3276600" cy="1295400"/>
          </a:xfrm>
          <a:prstGeom prst="borderCallout2">
            <a:avLst>
              <a:gd name="adj1" fmla="val 8824"/>
              <a:gd name="adj2" fmla="val -2324"/>
              <a:gd name="adj3" fmla="val 8824"/>
              <a:gd name="adj4" fmla="val -6588"/>
              <a:gd name="adj5" fmla="val 22917"/>
              <a:gd name="adj6" fmla="val -1269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指出在条件项的各组取值情况下应采取的动作</a:t>
            </a:r>
            <a:endParaRPr lang="zh-CN" altLang="en-US" sz="2800" b="1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charRg st="3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7" grpId="1" animBg="1"/>
      <p:bldP spid="18438" grpId="0" animBg="1"/>
      <p:bldP spid="18438" grpId="1" animBg="1"/>
      <p:bldP spid="18439" grpId="0" animBg="1"/>
      <p:bldP spid="18439" grpId="1" animBg="1"/>
      <p:bldP spid="18440" grpId="0" animBg="1"/>
      <p:bldP spid="184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2.4 </a:t>
            </a:r>
            <a:r>
              <a:rPr lang="zh-CN" altLang="en-US"/>
              <a:t>判定表驱动测试</a:t>
            </a:r>
            <a:endParaRPr lang="en-US" altLang="zh-CN"/>
          </a:p>
        </p:txBody>
      </p:sp>
      <p:sp>
        <p:nvSpPr>
          <p:cNvPr id="19459" name="矩形 19458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生成条件表的规则：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规则：任何一个条件组合的特定取值及其相应要执行的操作称为规则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化简：就是把有两条或多条具有相同的动作，并且其条件项之间存在着极为相似的关系的规则</a:t>
            </a: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合并</a:t>
            </a:r>
            <a:endParaRPr lang="zh-CN" altLang="en-US" sz="3200" b="1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“-”：不关心条目，表示</a:t>
            </a: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条件无关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或者</a:t>
            </a: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1" charset="-122"/>
              </a:rPr>
              <a:t>条件不适用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，有时也用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n/a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表示条件不适用</a:t>
            </a:r>
            <a:endParaRPr lang="zh-CN" altLang="en-US" sz="3200" b="1">
              <a:solidFill>
                <a:schemeClr val="hlink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2459f969-7a6c-4c4b-bfc8-6baf3327d812}"/>
</p:tagLst>
</file>

<file path=ppt/tags/tag2.xml><?xml version="1.0" encoding="utf-8"?>
<p:tagLst xmlns:p="http://schemas.openxmlformats.org/presentationml/2006/main">
  <p:tag name="KSO_WM_UNIT_TABLE_BEAUTIFY" val="smartTable{5ed283a8-ed26-4760-80ce-e96ebb298b6b}"/>
</p:tagLst>
</file>

<file path=ppt/tags/tag3.xml><?xml version="1.0" encoding="utf-8"?>
<p:tagLst xmlns:p="http://schemas.openxmlformats.org/presentationml/2006/main">
  <p:tag name="KSO_WM_UNIT_TABLE_BEAUTIFY" val="smartTable{89b1755e-8a21-4e86-9f2d-fb2f6e788b97}"/>
</p:tagLst>
</file>

<file path=ppt/tags/tag4.xml><?xml version="1.0" encoding="utf-8"?>
<p:tagLst xmlns:p="http://schemas.openxmlformats.org/presentationml/2006/main">
  <p:tag name="KSO_WM_UNIT_TABLE_BEAUTIFY" val="smartTable{9db28fe4-8a5d-4c33-9c37-0d0e4d40cb3b}"/>
</p:tagLst>
</file>

<file path=ppt/tags/tag5.xml><?xml version="1.0" encoding="utf-8"?>
<p:tagLst xmlns:p="http://schemas.openxmlformats.org/presentationml/2006/main">
  <p:tag name="KSO_WM_UNIT_TABLE_BEAUTIFY" val="smartTable{89b1755e-8a21-4e86-9f2d-fb2f6e788b97}"/>
</p:tagLst>
</file>

<file path=ppt/tags/tag6.xml><?xml version="1.0" encoding="utf-8"?>
<p:tagLst xmlns:p="http://schemas.openxmlformats.org/presentationml/2006/main">
  <p:tag name="KSO_WM_UNIT_TABLE_BEAUTIFY" val="smartTable{666b2c0f-a87f-43a9-99a0-31f260ad118d}"/>
</p:tagLst>
</file>

<file path=ppt/tags/tag7.xml><?xml version="1.0" encoding="utf-8"?>
<p:tagLst xmlns:p="http://schemas.openxmlformats.org/presentationml/2006/main">
  <p:tag name="KSO_WM_UNIT_TABLE_BEAUTIFY" val="smartTable{9db28fe4-8a5d-4c33-9c37-0d0e4d40cb3b}"/>
</p:tagLst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7875</Words>
  <Application>WPS 演示</Application>
  <PresentationFormat>在屏幕上显示</PresentationFormat>
  <Paragraphs>4775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Arial</vt:lpstr>
      <vt:lpstr>宋体</vt:lpstr>
      <vt:lpstr>Wingdings</vt:lpstr>
      <vt:lpstr>楷体_GB2312</vt:lpstr>
      <vt:lpstr>新宋体</vt:lpstr>
      <vt:lpstr>Times New Roman</vt:lpstr>
      <vt:lpstr>黑体</vt:lpstr>
      <vt:lpstr>隶书</vt:lpstr>
      <vt:lpstr>楷体</vt:lpstr>
      <vt:lpstr>Tahoma</vt:lpstr>
      <vt:lpstr>华文行楷</vt:lpstr>
      <vt:lpstr>微软雅黑</vt:lpstr>
      <vt:lpstr>Arial Unicode MS</vt:lpstr>
      <vt:lpstr>Calibri</vt:lpstr>
      <vt:lpstr>华文新魏</vt:lpstr>
      <vt:lpstr>Arial</vt:lpstr>
      <vt:lpstr>楷体_GB2312</vt:lpstr>
      <vt:lpstr>古瓶荷花</vt:lpstr>
      <vt:lpstr>PowerPoint 演示文稿</vt:lpstr>
      <vt:lpstr>PowerPoint 演示文稿</vt:lpstr>
      <vt:lpstr>第二章   黑盒测试</vt:lpstr>
      <vt:lpstr>PowerPoint 演示文稿</vt:lpstr>
      <vt:lpstr>课堂练习</vt:lpstr>
      <vt:lpstr>PowerPoint 演示文稿</vt:lpstr>
      <vt:lpstr>2.4 判定表驱动测试</vt:lpstr>
      <vt:lpstr>2.4 判定表驱动测试 P43</vt:lpstr>
      <vt:lpstr>2.4 判定表驱动测试</vt:lpstr>
      <vt:lpstr>2.4 判定表驱动测试</vt:lpstr>
      <vt:lpstr>2.4 判定表驱动测试</vt:lpstr>
      <vt:lpstr>2.4 判定表驱动测试</vt:lpstr>
      <vt:lpstr>2.4 判定表驱动测试</vt:lpstr>
      <vt:lpstr>2.4 判定表驱动测试 P46</vt:lpstr>
      <vt:lpstr>2.4 判定表驱动测试</vt:lpstr>
      <vt:lpstr>PowerPoint 演示文稿</vt:lpstr>
      <vt:lpstr>2.4 判定表驱动测试</vt:lpstr>
      <vt:lpstr>2.4 判定表驱动测试</vt:lpstr>
      <vt:lpstr>2.4 判定表驱动测试</vt:lpstr>
      <vt:lpstr>PowerPoint 演示文稿</vt:lpstr>
      <vt:lpstr>PowerPoint 演示文稿</vt:lpstr>
      <vt:lpstr>2.4 判定表驱动测试</vt:lpstr>
      <vt:lpstr>PowerPoint 演示文稿</vt:lpstr>
      <vt:lpstr>PowerPoint 演示文稿</vt:lpstr>
      <vt:lpstr>PowerPoint 演示文稿</vt:lpstr>
      <vt:lpstr>2.4 判定表驱动测试</vt:lpstr>
      <vt:lpstr>PowerPoint 演示文稿</vt:lpstr>
      <vt:lpstr>PowerPoint 演示文稿</vt:lpstr>
      <vt:lpstr>PowerPoint 演示文稿</vt:lpstr>
      <vt:lpstr>2.4 判定表驱动测试</vt:lpstr>
      <vt:lpstr>2.4 判定表驱动测试</vt:lpstr>
      <vt:lpstr>2.4 判定表驱动测试</vt:lpstr>
      <vt:lpstr>2.4 判定表驱动测试</vt:lpstr>
      <vt:lpstr>2.4 判定表驱动测试</vt:lpstr>
      <vt:lpstr>2.4 判定表驱动测试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判定表驱动测试</vt:lpstr>
      <vt:lpstr>2.4 判定表驱动测试</vt:lpstr>
      <vt:lpstr>PowerPoint 演示文稿</vt:lpstr>
      <vt:lpstr>PowerPoint 演示文稿</vt:lpstr>
      <vt:lpstr>PowerPoint 演示文稿</vt:lpstr>
      <vt:lpstr>2.4 判定表驱动测试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CN=文秘人员/OU=计划财务处/OU=山东理工大学/O=sdlg</dc:creator>
  <cp:lastModifiedBy>彩虹</cp:lastModifiedBy>
  <cp:revision>768</cp:revision>
  <dcterms:created xsi:type="dcterms:W3CDTF">2008-01-29T12:51:00Z</dcterms:created>
  <dcterms:modified xsi:type="dcterms:W3CDTF">2020-10-11T01:45:20Z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