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91" r:id="rId3"/>
    <p:sldId id="274" r:id="rId4"/>
    <p:sldId id="296" r:id="rId5"/>
    <p:sldId id="472" r:id="rId6"/>
    <p:sldId id="523" r:id="rId7"/>
    <p:sldId id="865" r:id="rId8"/>
    <p:sldId id="524" r:id="rId9"/>
    <p:sldId id="525" r:id="rId11"/>
    <p:sldId id="866" r:id="rId12"/>
    <p:sldId id="526" r:id="rId13"/>
    <p:sldId id="527" r:id="rId14"/>
    <p:sldId id="872" r:id="rId15"/>
    <p:sldId id="528" r:id="rId16"/>
    <p:sldId id="874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66FF"/>
    <a:srgbClr val="0000FF"/>
    <a:srgbClr val="CC99FF"/>
    <a:srgbClr val="00FF00"/>
    <a:srgbClr val="6600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4"/>
        <p:guide pos="283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1265"/>
          <p:cNvSpPr>
            <a:spLocks noGrp="1" noRot="1"/>
          </p:cNvSpPr>
          <p:nvPr>
            <p:ph type="sldImg"/>
          </p:nvPr>
        </p:nvSpPr>
        <p:spPr>
          <a:ln w="1"/>
        </p:spPr>
      </p:sp>
      <p:sp>
        <p:nvSpPr>
          <p:cNvPr id="11267" name="文本占位符 11266"/>
          <p:cNvSpPr>
            <a:spLocks noGrp="1" noRot="1"/>
          </p:cNvSpPr>
          <p:nvPr>
            <p:ph type="body"/>
          </p:nvPr>
        </p:nvSpPr>
        <p:spPr>
          <a:ln w="1"/>
        </p:spPr>
        <p:txBody>
          <a:bodyPr anchor="ctr"/>
          <a:p>
            <a:pPr marL="1905" lvl="1" indent="-1905"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sym typeface="黑体" panose="02010609060101010101" pitchFamily="2" charset="-122"/>
              </a:rPr>
              <a:t>注意</a:t>
            </a:r>
            <a:r>
              <a:rPr lang="zh-CN" altLang="en-US" sz="1800" dirty="0">
                <a:latin typeface="宋体" panose="02010600030101010101" pitchFamily="2" charset="-122"/>
                <a:sym typeface="黑体" panose="02010609060101010101" pitchFamily="2" charset="-122"/>
              </a:rPr>
              <a:t>：其中</a:t>
            </a:r>
            <a:r>
              <a:rPr lang="en-US" altLang="x-none" sz="1800" dirty="0">
                <a:latin typeface="宋体" panose="02010600030101010101" pitchFamily="2" charset="-122"/>
                <a:sym typeface="黑体" panose="02010609060101010101" pitchFamily="2" charset="-122"/>
              </a:rPr>
              <a:t>I </a:t>
            </a:r>
            <a:r>
              <a:rPr lang="zh-CN" altLang="en-US" sz="1800" dirty="0">
                <a:latin typeface="宋体" panose="02010600030101010101" pitchFamily="2" charset="-122"/>
                <a:sym typeface="黑体" panose="02010609060101010101" pitchFamily="2" charset="-122"/>
              </a:rPr>
              <a:t>取“</a:t>
            </a:r>
            <a:r>
              <a:rPr lang="en-US" altLang="x-none" sz="1800" dirty="0">
                <a:latin typeface="宋体" panose="02010600030101010101" pitchFamily="2" charset="-122"/>
                <a:sym typeface="黑体" panose="0201060906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sym typeface="黑体" panose="02010609060101010101" pitchFamily="2" charset="-122"/>
              </a:rPr>
              <a:t>”表示状态不出现，“</a:t>
            </a:r>
            <a:r>
              <a:rPr lang="en-US" altLang="x-none" sz="1800" dirty="0">
                <a:latin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sym typeface="黑体" panose="02010609060101010101" pitchFamily="2" charset="-122"/>
              </a:rPr>
              <a:t>”表示状态出现，若有多状态，可取大于</a:t>
            </a:r>
            <a:r>
              <a:rPr lang="en-US" altLang="x-none" sz="1800" dirty="0">
                <a:latin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sym typeface="黑体" panose="02010609060101010101" pitchFamily="2" charset="-122"/>
              </a:rPr>
              <a:t>的多个值表示。</a:t>
            </a:r>
            <a:endParaRPr lang="zh-CN" altLang="en-US" sz="1800" dirty="0">
              <a:latin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>
              <a:ea typeface="楷体_GB2312" pitchFamily="1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ctr"/>
            <a:endParaRPr lang="zh-CN" altLang="en-US">
              <a:ea typeface="楷体_GB2312" pitchFamily="1" charset="-122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r"/>
            <a:fld id="{9A0DB2DC-4C9A-4742-B13C-FB6460FD3503}" type="slidenum">
              <a:rPr lang="zh-CN" altLang="en-US">
                <a:latin typeface="Times New Roman" panose="02020603050405020304" pitchFamily="2" charset="0"/>
                <a:ea typeface="楷体_GB2312" pitchFamily="1" charset="-122"/>
              </a:rPr>
            </a:fld>
            <a:endParaRPr lang="zh-CN" altLang="en-US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ctr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r">
              <a:defRPr sz="1400" b="1">
                <a:latin typeface="Times New Roman" panose="02020603050405020304" pitchFamily="2" charset="0"/>
                <a:ea typeface="楷体_GB2312" pitchFamily="1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sunteam.com.cn/putong/yingxiao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&#31532;2&#31456;%20&#40657;&#30418;&#27979;&#35797;(3).ppt" TargetMode="External"/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4097"/>
          <p:cNvSpPr>
            <a:spLocks noRot="1"/>
          </p:cNvSpPr>
          <p:nvPr/>
        </p:nvSpPr>
        <p:spPr>
          <a:xfrm>
            <a:off x="684213" y="917575"/>
            <a:ext cx="7935912" cy="1725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8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软件测试</a:t>
            </a:r>
            <a:endParaRPr lang="zh-CN" altLang="en-US" sz="8800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矩形 4098"/>
          <p:cNvSpPr>
            <a:spLocks noRot="1"/>
          </p:cNvSpPr>
          <p:nvPr/>
        </p:nvSpPr>
        <p:spPr>
          <a:xfrm>
            <a:off x="539750" y="3094038"/>
            <a:ext cx="8135938" cy="2495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授课教师：苏  晶</a:t>
            </a:r>
            <a:endParaRPr lang="zh-CN" altLang="en-US" sz="44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联系方式：</a:t>
            </a: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advasesj@126.com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QQ：12426822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4099" name="图片 4099" descr="tuli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5300663"/>
            <a:ext cx="11334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sp>
        <p:nvSpPr>
          <p:cNvPr id="14339" name="矩形 14338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因果图法测试用例的设计步骤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确定软件规格说明中的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原因</a:t>
            </a: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和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结果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。并给每个原因和结果赋予一个标识符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确定原因和结果之间的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逻辑关系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。分析软件规格说明中的语义，找出原因与结果之间、原因与原因之间对应的关系，根据这些关系画出因果图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在因果图上使用标准的符号标明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约束</a:t>
            </a: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条件</a:t>
            </a:r>
            <a:endParaRPr lang="zh-CN" altLang="en-US" sz="3200" b="1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把因果图转换成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判定表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为判定表中的每一列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设计测试用例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1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132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143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sp>
        <p:nvSpPr>
          <p:cNvPr id="15362" name="矩形 15362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【例 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2.8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】规格说明书要求：第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列字符必须是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或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，第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列字符必须是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个数字，在此情况下对文件进行修改。如果第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列字符不正确，给出信息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；如果第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列字符不是数字，给出信息</a:t>
            </a:r>
            <a:r>
              <a:rPr lang="en-US" altLang="zh-CN" sz="32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2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矩形 15363"/>
          <p:cNvSpPr>
            <a:spLocks noRot="1"/>
          </p:cNvSpPr>
          <p:nvPr/>
        </p:nvSpPr>
        <p:spPr>
          <a:xfrm>
            <a:off x="539750" y="4365625"/>
            <a:ext cx="4608513" cy="2303463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个数字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5365" name="矩形 15364"/>
          <p:cNvSpPr>
            <a:spLocks noRot="1"/>
          </p:cNvSpPr>
          <p:nvPr/>
        </p:nvSpPr>
        <p:spPr>
          <a:xfrm>
            <a:off x="5297170" y="4365625"/>
            <a:ext cx="3378835" cy="2303780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修改文件</a:t>
            </a:r>
            <a:endParaRPr lang="zh-CN" altLang="en-US" sz="3000" b="1" i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sp>
        <p:nvSpPr>
          <p:cNvPr id="16386" name="矩形 16386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6388" name="椭圆 16387"/>
          <p:cNvSpPr/>
          <p:nvPr/>
        </p:nvSpPr>
        <p:spPr>
          <a:xfrm>
            <a:off x="1979613" y="458152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椭圆 16388"/>
          <p:cNvSpPr/>
          <p:nvPr/>
        </p:nvSpPr>
        <p:spPr>
          <a:xfrm>
            <a:off x="1979613" y="53006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椭圆 16389"/>
          <p:cNvSpPr/>
          <p:nvPr/>
        </p:nvSpPr>
        <p:spPr>
          <a:xfrm>
            <a:off x="1979613" y="60213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椭圆 16390"/>
          <p:cNvSpPr/>
          <p:nvPr/>
        </p:nvSpPr>
        <p:spPr>
          <a:xfrm>
            <a:off x="4787900" y="494030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直接连接符 16391"/>
          <p:cNvSpPr/>
          <p:nvPr/>
        </p:nvSpPr>
        <p:spPr>
          <a:xfrm>
            <a:off x="2484438" y="4868863"/>
            <a:ext cx="2303462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直接连接符 16392"/>
          <p:cNvSpPr/>
          <p:nvPr/>
        </p:nvSpPr>
        <p:spPr>
          <a:xfrm flipV="1">
            <a:off x="2484438" y="5229225"/>
            <a:ext cx="23034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矩形 16393"/>
          <p:cNvSpPr/>
          <p:nvPr/>
        </p:nvSpPr>
        <p:spPr>
          <a:xfrm>
            <a:off x="3779838" y="5013325"/>
            <a:ext cx="360362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5" name="椭圆 16394"/>
          <p:cNvSpPr/>
          <p:nvPr/>
        </p:nvSpPr>
        <p:spPr>
          <a:xfrm>
            <a:off x="7667625" y="458152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直接连接符 16395"/>
          <p:cNvSpPr/>
          <p:nvPr/>
        </p:nvSpPr>
        <p:spPr>
          <a:xfrm flipV="1">
            <a:off x="5292725" y="4797425"/>
            <a:ext cx="23749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97" name="组合 16396"/>
          <p:cNvGrpSpPr/>
          <p:nvPr/>
        </p:nvGrpSpPr>
        <p:grpSpPr>
          <a:xfrm>
            <a:off x="6086475" y="4868863"/>
            <a:ext cx="646113" cy="215900"/>
            <a:chOff x="0" y="0"/>
            <a:chExt cx="407" cy="136"/>
          </a:xfrm>
        </p:grpSpPr>
        <p:sp>
          <p:nvSpPr>
            <p:cNvPr id="2" name="直接连接符 16397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直接连接符 16398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16399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1" name="椭圆 16400"/>
          <p:cNvSpPr/>
          <p:nvPr/>
        </p:nvSpPr>
        <p:spPr>
          <a:xfrm>
            <a:off x="7667625" y="53006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椭圆 16401"/>
          <p:cNvSpPr/>
          <p:nvPr/>
        </p:nvSpPr>
        <p:spPr>
          <a:xfrm>
            <a:off x="7667625" y="60213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直接连接符 16402"/>
          <p:cNvSpPr/>
          <p:nvPr/>
        </p:nvSpPr>
        <p:spPr>
          <a:xfrm>
            <a:off x="2484438" y="6308725"/>
            <a:ext cx="5183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04" name="组合 16403"/>
          <p:cNvGrpSpPr/>
          <p:nvPr/>
        </p:nvGrpSpPr>
        <p:grpSpPr>
          <a:xfrm>
            <a:off x="4356100" y="6165850"/>
            <a:ext cx="1008063" cy="287338"/>
            <a:chOff x="0" y="0"/>
            <a:chExt cx="635" cy="181"/>
          </a:xfrm>
        </p:grpSpPr>
        <p:sp>
          <p:nvSpPr>
            <p:cNvPr id="3" name="直接连接符 16404"/>
            <p:cNvSpPr/>
            <p:nvPr/>
          </p:nvSpPr>
          <p:spPr>
            <a:xfrm flipV="1">
              <a:off x="0" y="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直接连接符 16405"/>
            <p:cNvSpPr/>
            <p:nvPr/>
          </p:nvSpPr>
          <p:spPr>
            <a:xfrm>
              <a:off x="181" y="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直接连接符 16406"/>
            <p:cNvSpPr/>
            <p:nvPr/>
          </p:nvSpPr>
          <p:spPr>
            <a:xfrm flipV="1">
              <a:off x="454" y="9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8" name="直接连接符 16407"/>
          <p:cNvSpPr/>
          <p:nvPr/>
        </p:nvSpPr>
        <p:spPr>
          <a:xfrm>
            <a:off x="5292725" y="5157788"/>
            <a:ext cx="2374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直接连接符 16408"/>
          <p:cNvSpPr/>
          <p:nvPr/>
        </p:nvSpPr>
        <p:spPr>
          <a:xfrm flipV="1">
            <a:off x="2484438" y="5589588"/>
            <a:ext cx="5183187" cy="719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矩形 16409"/>
          <p:cNvSpPr/>
          <p:nvPr/>
        </p:nvSpPr>
        <p:spPr>
          <a:xfrm>
            <a:off x="6732588" y="5373688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1" name="左中括号 16410"/>
          <p:cNvSpPr/>
          <p:nvPr/>
        </p:nvSpPr>
        <p:spPr>
          <a:xfrm>
            <a:off x="1692275" y="4725988"/>
            <a:ext cx="215900" cy="863600"/>
          </a:xfrm>
          <a:prstGeom prst="leftBracket">
            <a:avLst>
              <a:gd name="adj" fmla="val 33333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2" name="矩形 16411"/>
          <p:cNvSpPr/>
          <p:nvPr/>
        </p:nvSpPr>
        <p:spPr>
          <a:xfrm>
            <a:off x="1187450" y="5013325"/>
            <a:ext cx="360363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16412"/>
          <p:cNvSpPr>
            <a:spLocks noRot="1"/>
          </p:cNvSpPr>
          <p:nvPr/>
        </p:nvSpPr>
        <p:spPr>
          <a:xfrm>
            <a:off x="252730" y="1844675"/>
            <a:ext cx="4608513" cy="2303463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个数字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6413" name="矩形 16413"/>
          <p:cNvSpPr>
            <a:spLocks noRot="1"/>
          </p:cNvSpPr>
          <p:nvPr/>
        </p:nvSpPr>
        <p:spPr>
          <a:xfrm>
            <a:off x="5005705" y="781050"/>
            <a:ext cx="3599180" cy="338137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修改文件</a:t>
            </a:r>
            <a:endParaRPr lang="zh-CN" altLang="en-US" sz="3000" b="1" i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ea typeface="楷体_GB2312" pitchFamily="1" charset="-122"/>
              </a:rPr>
              <a:t>中间结果：</a:t>
            </a:r>
            <a:endParaRPr lang="zh-CN" altLang="en-US" sz="3000" b="1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1" charset="-122"/>
              </a:rPr>
              <a:t>T</a:t>
            </a:r>
            <a:r>
              <a:rPr lang="zh-CN" altLang="en-US" sz="3000" b="1">
                <a:ea typeface="楷体_GB2312" pitchFamily="1" charset="-122"/>
              </a:rPr>
              <a:t>1—第</a:t>
            </a:r>
            <a:r>
              <a:rPr lang="en-US" altLang="zh-CN" sz="3000" b="1">
                <a:ea typeface="楷体_GB2312" pitchFamily="1" charset="-122"/>
              </a:rPr>
              <a:t>1</a:t>
            </a:r>
            <a:r>
              <a:rPr lang="zh-CN" altLang="en-US" sz="3000" b="1">
                <a:ea typeface="楷体_GB2312" pitchFamily="1" charset="-122"/>
              </a:rPr>
              <a:t>列字符正确</a:t>
            </a:r>
            <a:endParaRPr lang="zh-CN" altLang="en-US" sz="3000" b="1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16389" grpId="0" bldLvl="0" animBg="1"/>
      <p:bldP spid="16390" grpId="0" bldLvl="0" animBg="1"/>
      <p:bldP spid="16391" grpId="0" bldLvl="0" animBg="1"/>
      <p:bldP spid="16394" grpId="0" bldLvl="0" animBg="1"/>
      <p:bldP spid="16395" grpId="0" bldLvl="0" animBg="1"/>
      <p:bldP spid="16401" grpId="0" bldLvl="0" animBg="1"/>
      <p:bldP spid="16402" grpId="0" bldLvl="0" animBg="1"/>
      <p:bldP spid="16410" grpId="0" bldLvl="0" animBg="1"/>
      <p:bldP spid="16411" grpId="0" bldLvl="0" animBg="1"/>
      <p:bldP spid="164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sp>
        <p:nvSpPr>
          <p:cNvPr id="16386" name="矩形 16386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6388" name="椭圆 16387"/>
          <p:cNvSpPr/>
          <p:nvPr/>
        </p:nvSpPr>
        <p:spPr>
          <a:xfrm>
            <a:off x="1979613" y="458152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椭圆 16388"/>
          <p:cNvSpPr/>
          <p:nvPr/>
        </p:nvSpPr>
        <p:spPr>
          <a:xfrm>
            <a:off x="1979613" y="53006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椭圆 16389"/>
          <p:cNvSpPr/>
          <p:nvPr/>
        </p:nvSpPr>
        <p:spPr>
          <a:xfrm>
            <a:off x="1979613" y="60213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椭圆 16390"/>
          <p:cNvSpPr/>
          <p:nvPr/>
        </p:nvSpPr>
        <p:spPr>
          <a:xfrm>
            <a:off x="4787900" y="4940300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直接连接符 16391"/>
          <p:cNvSpPr/>
          <p:nvPr/>
        </p:nvSpPr>
        <p:spPr>
          <a:xfrm>
            <a:off x="2484438" y="4868863"/>
            <a:ext cx="2303462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直接连接符 16392"/>
          <p:cNvSpPr/>
          <p:nvPr/>
        </p:nvSpPr>
        <p:spPr>
          <a:xfrm flipV="1">
            <a:off x="2484438" y="5229225"/>
            <a:ext cx="23034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矩形 16393"/>
          <p:cNvSpPr/>
          <p:nvPr/>
        </p:nvSpPr>
        <p:spPr>
          <a:xfrm>
            <a:off x="3779838" y="5013325"/>
            <a:ext cx="360362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∨</a:t>
            </a:r>
            <a:endParaRPr lang="en-US" altLang="zh-CN" sz="2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95" name="椭圆 16394"/>
          <p:cNvSpPr/>
          <p:nvPr/>
        </p:nvSpPr>
        <p:spPr>
          <a:xfrm>
            <a:off x="7667625" y="4581525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E2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直接连接符 16395"/>
          <p:cNvSpPr/>
          <p:nvPr/>
        </p:nvSpPr>
        <p:spPr>
          <a:xfrm flipV="1">
            <a:off x="5292725" y="4797425"/>
            <a:ext cx="23749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97" name="组合 16396"/>
          <p:cNvGrpSpPr/>
          <p:nvPr/>
        </p:nvGrpSpPr>
        <p:grpSpPr>
          <a:xfrm>
            <a:off x="6086475" y="4868863"/>
            <a:ext cx="646113" cy="215900"/>
            <a:chOff x="0" y="0"/>
            <a:chExt cx="407" cy="136"/>
          </a:xfrm>
        </p:grpSpPr>
        <p:sp>
          <p:nvSpPr>
            <p:cNvPr id="2" name="直接连接符 16397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直接连接符 16398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16399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1" name="椭圆 16400"/>
          <p:cNvSpPr/>
          <p:nvPr/>
        </p:nvSpPr>
        <p:spPr>
          <a:xfrm>
            <a:off x="7667625" y="5300663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椭圆 16401"/>
          <p:cNvSpPr/>
          <p:nvPr/>
        </p:nvSpPr>
        <p:spPr>
          <a:xfrm>
            <a:off x="7667625" y="6021388"/>
            <a:ext cx="504825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E3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直接连接符 16402"/>
          <p:cNvSpPr/>
          <p:nvPr/>
        </p:nvSpPr>
        <p:spPr>
          <a:xfrm>
            <a:off x="2484438" y="6308725"/>
            <a:ext cx="5183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04" name="组合 16403"/>
          <p:cNvGrpSpPr/>
          <p:nvPr/>
        </p:nvGrpSpPr>
        <p:grpSpPr>
          <a:xfrm>
            <a:off x="4356100" y="6165850"/>
            <a:ext cx="1008063" cy="287338"/>
            <a:chOff x="0" y="0"/>
            <a:chExt cx="635" cy="181"/>
          </a:xfrm>
        </p:grpSpPr>
        <p:sp>
          <p:nvSpPr>
            <p:cNvPr id="3" name="直接连接符 16404"/>
            <p:cNvSpPr/>
            <p:nvPr/>
          </p:nvSpPr>
          <p:spPr>
            <a:xfrm flipV="1">
              <a:off x="0" y="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直接连接符 16405"/>
            <p:cNvSpPr/>
            <p:nvPr/>
          </p:nvSpPr>
          <p:spPr>
            <a:xfrm>
              <a:off x="181" y="0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直接连接符 16406"/>
            <p:cNvSpPr/>
            <p:nvPr/>
          </p:nvSpPr>
          <p:spPr>
            <a:xfrm flipV="1">
              <a:off x="454" y="90"/>
              <a:ext cx="181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8" name="直接连接符 16407"/>
          <p:cNvSpPr/>
          <p:nvPr/>
        </p:nvSpPr>
        <p:spPr>
          <a:xfrm>
            <a:off x="5292725" y="5157788"/>
            <a:ext cx="2374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直接连接符 16408"/>
          <p:cNvSpPr/>
          <p:nvPr/>
        </p:nvSpPr>
        <p:spPr>
          <a:xfrm flipV="1">
            <a:off x="2484438" y="5589588"/>
            <a:ext cx="5183187" cy="719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矩形 16409"/>
          <p:cNvSpPr/>
          <p:nvPr/>
        </p:nvSpPr>
        <p:spPr>
          <a:xfrm>
            <a:off x="6732588" y="5373688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1" name="左中括号 16410"/>
          <p:cNvSpPr/>
          <p:nvPr/>
        </p:nvSpPr>
        <p:spPr>
          <a:xfrm>
            <a:off x="1692275" y="4725988"/>
            <a:ext cx="215900" cy="863600"/>
          </a:xfrm>
          <a:prstGeom prst="leftBracket">
            <a:avLst>
              <a:gd name="adj" fmla="val 33333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2" name="矩形 16411"/>
          <p:cNvSpPr/>
          <p:nvPr/>
        </p:nvSpPr>
        <p:spPr>
          <a:xfrm>
            <a:off x="1187450" y="5013325"/>
            <a:ext cx="360363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16412"/>
          <p:cNvSpPr>
            <a:spLocks noRot="1"/>
          </p:cNvSpPr>
          <p:nvPr/>
        </p:nvSpPr>
        <p:spPr>
          <a:xfrm>
            <a:off x="252730" y="1844675"/>
            <a:ext cx="4608513" cy="2303463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原因：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第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列字符是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个数字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6413" name="矩形 16413"/>
          <p:cNvSpPr>
            <a:spLocks noRot="1"/>
          </p:cNvSpPr>
          <p:nvPr/>
        </p:nvSpPr>
        <p:spPr>
          <a:xfrm>
            <a:off x="5005705" y="781050"/>
            <a:ext cx="3599180" cy="338137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E1—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修改文件</a:t>
            </a:r>
            <a:endParaRPr lang="zh-CN" altLang="en-US" sz="3000" b="1" i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E2—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E3—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给出信息</a:t>
            </a:r>
            <a:r>
              <a:rPr lang="en-US" altLang="zh-CN" sz="3000" b="1" i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30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ea typeface="楷体_GB2312" pitchFamily="1" charset="-122"/>
              </a:rPr>
              <a:t>中间结果：</a:t>
            </a:r>
            <a:endParaRPr lang="zh-CN" altLang="en-US" sz="3000" b="1"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1" charset="-122"/>
              </a:rPr>
              <a:t>T</a:t>
            </a:r>
            <a:r>
              <a:rPr lang="zh-CN" altLang="en-US" sz="3000" b="1">
                <a:ea typeface="楷体_GB2312" pitchFamily="1" charset="-122"/>
              </a:rPr>
              <a:t>1—第</a:t>
            </a:r>
            <a:r>
              <a:rPr lang="en-US" altLang="zh-CN" sz="3000" b="1">
                <a:ea typeface="楷体_GB2312" pitchFamily="1" charset="-122"/>
              </a:rPr>
              <a:t>1</a:t>
            </a:r>
            <a:r>
              <a:rPr lang="zh-CN" altLang="en-US" sz="3000" b="1">
                <a:ea typeface="楷体_GB2312" pitchFamily="1" charset="-122"/>
              </a:rPr>
              <a:t>列字符正确</a:t>
            </a:r>
            <a:endParaRPr lang="zh-CN" altLang="en-US" sz="3000" b="1">
              <a:ea typeface="楷体_GB2312" pitchFamily="1" charset="-122"/>
            </a:endParaRPr>
          </a:p>
        </p:txBody>
      </p:sp>
      <p:cxnSp>
        <p:nvCxnSpPr>
          <p:cNvPr id="5" name="直接连接符 4"/>
          <p:cNvCxnSpPr>
            <a:stCxn id="16391" idx="6"/>
            <a:endCxn id="16403" idx="1"/>
          </p:cNvCxnSpPr>
          <p:nvPr/>
        </p:nvCxnSpPr>
        <p:spPr>
          <a:xfrm>
            <a:off x="5292725" y="5193030"/>
            <a:ext cx="2374900" cy="1115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03098" y="6002973"/>
            <a:ext cx="360362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5362"/>
          <p:cNvSpPr>
            <a:spLocks noRot="1"/>
          </p:cNvSpPr>
          <p:nvPr/>
        </p:nvSpPr>
        <p:spPr>
          <a:xfrm>
            <a:off x="267335" y="149225"/>
            <a:ext cx="8693150" cy="65741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因果图分析法设计要点：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indent="-2882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为了确保测试的充分性，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复合输入条件需拆分为简单条件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分析思路：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从结果入手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，分析结果与原因间存在的关系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结果分析顺序：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若结果间不存在递进关系，则一般从最简单的开始分析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若结果间存在递进关系，则必须按顺序进行分析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+mj-ea"/>
              <a:buAutoNum type="circleNumDbPlain" startAt="4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中间结果的确定：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原本拆分的输入条件，需通过中间结果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合并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描述其逻辑关系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多个输入条件间存在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紧密依赖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关系，考虑增加中间结果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一个结果与多个原因间存在关系，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不是纯粹的与</a:t>
            </a:r>
            <a:r>
              <a:rPr lang="en-US" altLang="zh-CN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/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或关系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，需要增加中间结果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某输出以某输入作为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前提条件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，为了后续分析的顺利进行，必须增加中间结果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  <a:p>
            <a:pPr indent="-2882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+mj-ea"/>
              <a:buAutoNum type="circleNumDbPlain" startAt="5"/>
            </a:pP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原因间约束的确定：需从最终用户角度出发，考虑对</a:t>
            </a:r>
            <a:r>
              <a:rPr lang="zh-CN" altLang="en-US" sz="2400" b="1">
                <a:solidFill>
                  <a:srgbClr val="C00000"/>
                </a:solidFill>
                <a:uFillTx/>
                <a:ea typeface="微软雅黑" panose="020B0503020204020204" charset="-122"/>
              </a:rPr>
              <a:t>用户输入的限制</a:t>
            </a:r>
            <a:r>
              <a:rPr lang="zh-CN" altLang="en-US" sz="2400" b="1">
                <a:solidFill>
                  <a:srgbClr val="000000"/>
                </a:solidFill>
                <a:uFillTx/>
                <a:ea typeface="微软雅黑" panose="020B0503020204020204" charset="-122"/>
              </a:rPr>
              <a:t>，重点关注互斥、包含和唯一关系</a:t>
            </a:r>
            <a:endParaRPr lang="zh-CN" altLang="en-US" sz="2400" b="1">
              <a:solidFill>
                <a:srgbClr val="000000"/>
              </a:solidFill>
              <a:uFillTx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矩形 5121"/>
          <p:cNvSpPr>
            <a:spLocks noRot="1"/>
          </p:cNvSpPr>
          <p:nvPr/>
        </p:nvSpPr>
        <p:spPr>
          <a:xfrm>
            <a:off x="250825" y="2895600"/>
            <a:ext cx="84978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000" b="1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第二章 黑盒测试</a:t>
            </a:r>
            <a:endParaRPr lang="zh-CN" altLang="en-US" sz="8000" b="1">
              <a:solidFill>
                <a:srgbClr val="FF33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pic>
        <p:nvPicPr>
          <p:cNvPr id="5122" name="图片 5122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3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26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 noRot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 wrap="square" anchor="ctr"/>
          <a:p>
            <a:r>
              <a:rPr lang="zh-CN" altLang="en-US" sz="4800" i="1">
                <a:solidFill>
                  <a:srgbClr val="FF3300"/>
                </a:solidFill>
              </a:rPr>
              <a:t>第二章   黑盒测试</a:t>
            </a:r>
            <a:endParaRPr lang="zh-CN" altLang="en-US" sz="4800" i="1">
              <a:solidFill>
                <a:schemeClr val="bg2"/>
              </a:solidFill>
            </a:endParaRPr>
          </a:p>
        </p:txBody>
      </p:sp>
      <p:sp>
        <p:nvSpPr>
          <p:cNvPr id="6146" name="文本占位符 6146"/>
          <p:cNvSpPr>
            <a:spLocks noGrp="1" noRot="1"/>
          </p:cNvSpPr>
          <p:nvPr>
            <p:ph idx="1"/>
          </p:nvPr>
        </p:nvSpPr>
        <p:spPr>
          <a:xfrm>
            <a:off x="971550" y="1347788"/>
            <a:ext cx="7777163" cy="5176837"/>
          </a:xfrm>
        </p:spPr>
        <p:txBody>
          <a:bodyPr anchor="t"/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1" action="ppaction://hlinksldjump"/>
              </a:rPr>
              <a:t>2.1  等价类划分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1" action="ppaction://hlinksldjump"/>
              </a:rPr>
              <a:t>2.2  边界值分析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2" action="ppaction://hlinksldjump"/>
              </a:rPr>
              <a:t>2.3  因果图法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3" action="ppaction://hlinksldjump"/>
              </a:rPr>
              <a:t>2.4  判定表驱动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4" action="ppaction://hlinkpres?slideindex=1&amp;slidetitle="/>
              </a:rPr>
              <a:t>2.5  正交试验法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4" action="ppaction://hlinkpres?slideindex=1&amp;slidetitle="/>
              </a:rPr>
              <a:t>2.6  其他黑盒测试方法</a:t>
            </a:r>
            <a:endParaRPr lang="zh-CN" altLang="en-US" sz="38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800" dirty="0">
                <a:latin typeface="楷体_GB2312" pitchFamily="1" charset="-122"/>
                <a:hlinkClick r:id="rId4" action="ppaction://hlinkpres?slideindex=1&amp;slidetitle="/>
              </a:rPr>
              <a:t>2.7  功能性测试总结</a:t>
            </a:r>
            <a:endParaRPr lang="zh-CN" altLang="en-US" sz="3800" dirty="0">
              <a:latin typeface="楷体_GB2312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7169"/>
          <p:cNvSpPr>
            <a:spLocks noRot="1"/>
          </p:cNvSpPr>
          <p:nvPr/>
        </p:nvSpPr>
        <p:spPr>
          <a:xfrm>
            <a:off x="323850" y="549275"/>
            <a:ext cx="8424863" cy="5545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黑盒测试：</a:t>
            </a:r>
            <a:r>
              <a:rPr lang="zh-CN" altLang="en-US" sz="3600" b="1">
                <a:latin typeface="宋体" panose="02010600030101010101" pitchFamily="2" charset="-122"/>
                <a:ea typeface="楷体_GB2312" pitchFamily="1" charset="-122"/>
              </a:rPr>
              <a:t>功能测试或数据驱动测试</a:t>
            </a:r>
            <a:endParaRPr lang="zh-CN" altLang="en-US" sz="36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测试对象：</a:t>
            </a:r>
            <a:r>
              <a:rPr lang="zh-CN" altLang="en-US" sz="3600" b="1">
                <a:latin typeface="宋体" panose="02010600030101010101" pitchFamily="2" charset="-122"/>
                <a:ea typeface="楷体_GB2312" pitchFamily="1" charset="-122"/>
              </a:rPr>
              <a:t>需求规格说明书和用户手册</a:t>
            </a:r>
            <a:endParaRPr lang="zh-CN" altLang="en-US" sz="36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动态黑盒测试分类：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1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功能测试：</a:t>
            </a:r>
            <a:r>
              <a:rPr lang="zh-CN" altLang="en-US" sz="3400" b="1" i="1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等价类划分、边界值分析、因果图、错误推测、判定表、功能图法</a:t>
            </a:r>
            <a:endParaRPr lang="zh-CN" altLang="en-US" sz="3400" b="1" i="1" u="none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rgbClr val="FF0000"/>
                </a:solidFill>
                <a:latin typeface="宋体" panose="02010600030101010101" pitchFamily="2" charset="-122"/>
                <a:ea typeface="隶书" panose="02010509060101010101" pitchFamily="1" charset="-122"/>
              </a:rPr>
              <a:t>非功能测试：</a:t>
            </a:r>
            <a:r>
              <a:rPr lang="zh-CN" altLang="en-US" sz="3400" b="1" i="1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性能测试、强度测试、兼容性测试、配置测试、安全性测试</a:t>
            </a:r>
            <a:endParaRPr lang="zh-CN" altLang="en-US" sz="3400" b="1" i="1" u="none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6227763" y="2563813"/>
            <a:ext cx="2087562" cy="3254375"/>
            <a:chOff x="0" y="0"/>
            <a:chExt cx="1315" cy="2050"/>
          </a:xfrm>
        </p:grpSpPr>
        <p:sp>
          <p:nvSpPr>
            <p:cNvPr id="3" name="立方体 7171"/>
            <p:cNvSpPr/>
            <p:nvPr/>
          </p:nvSpPr>
          <p:spPr>
            <a:xfrm>
              <a:off x="0" y="409"/>
              <a:ext cx="1315" cy="1134"/>
            </a:xfrm>
            <a:prstGeom prst="cube">
              <a:avLst>
                <a:gd name="adj" fmla="val 25000"/>
              </a:avLst>
            </a:pr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7172" name="下箭头 7172"/>
            <p:cNvSpPr/>
            <p:nvPr/>
          </p:nvSpPr>
          <p:spPr>
            <a:xfrm>
              <a:off x="499" y="0"/>
              <a:ext cx="363" cy="499"/>
            </a:xfrm>
            <a:prstGeom prst="downArrow">
              <a:avLst>
                <a:gd name="adj1" fmla="val 50000"/>
                <a:gd name="adj2" fmla="val 34302"/>
              </a:avLst>
            </a:prstGeom>
            <a:gradFill rotWithShape="1">
              <a:gsLst>
                <a:gs pos="0">
                  <a:srgbClr val="C90000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3" name="下箭头 7173"/>
            <p:cNvSpPr/>
            <p:nvPr/>
          </p:nvSpPr>
          <p:spPr>
            <a:xfrm>
              <a:off x="499" y="1551"/>
              <a:ext cx="363" cy="499"/>
            </a:xfrm>
            <a:prstGeom prst="downArrow">
              <a:avLst>
                <a:gd name="adj1" fmla="val 50000"/>
                <a:gd name="adj2" fmla="val 34302"/>
              </a:avLst>
            </a:prstGeom>
            <a:gradFill rotWithShape="1">
              <a:gsLst>
                <a:gs pos="0">
                  <a:srgbClr val="C90000"/>
                </a:gs>
                <a:gs pos="100000">
                  <a:srgbClr val="FF0000"/>
                </a:gs>
              </a:gsLst>
              <a:lin ang="5400000" scaled="1"/>
              <a:tileRect/>
            </a:gra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4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charRg st="8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8193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496300" cy="5294312"/>
          </a:xfrm>
        </p:spPr>
        <p:txBody>
          <a:bodyPr anchor="t"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ea typeface="华文行楷" panose="02010800040101010101" pitchFamily="2" charset="-122"/>
              </a:rPr>
              <a:t>1.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</a:rPr>
              <a:t>方法简介</a:t>
            </a:r>
            <a:endParaRPr lang="zh-CN" altLang="en-US" sz="4000"/>
          </a:p>
        </p:txBody>
      </p:sp>
      <p:sp>
        <p:nvSpPr>
          <p:cNvPr id="8194" name="标题 8194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 </a:t>
            </a:r>
            <a:r>
              <a:rPr lang="en-US" altLang="zh-CN"/>
              <a:t>P45</a:t>
            </a:r>
            <a:endParaRPr lang="en-US" altLang="zh-CN"/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701800"/>
            <a:ext cx="7796213" cy="4870450"/>
          </a:xfrm>
          <a:prstGeom prst="rect">
            <a:avLst/>
          </a:prstGeom>
          <a:noFill/>
          <a:ln w="38100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9217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496300" cy="5294312"/>
          </a:xfrm>
        </p:spPr>
        <p:txBody>
          <a:bodyPr anchor="t"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ea typeface="华文行楷" panose="02010800040101010101" pitchFamily="2" charset="-122"/>
              </a:rPr>
              <a:t>1.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</a:rPr>
              <a:t>方法简介</a:t>
            </a:r>
            <a:endParaRPr lang="zh-CN" altLang="en-US" sz="40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400"/>
              <a:t>等价类划分法和边界值分析法</a:t>
            </a:r>
            <a:r>
              <a:rPr lang="en-US" altLang="zh-CN" sz="3400"/>
              <a:t>——</a:t>
            </a:r>
            <a:r>
              <a:rPr lang="zh-CN" altLang="en-US" sz="3400"/>
              <a:t>输入条件相互独立</a:t>
            </a:r>
            <a:endParaRPr lang="zh-CN" altLang="en-US" sz="34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400"/>
              <a:t>如果输入条件之间存在联系，则很难描述，测试效果难以保障</a:t>
            </a:r>
            <a:endParaRPr lang="zh-CN" altLang="en-US" sz="34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400"/>
              <a:t>因果图法适合于描述</a:t>
            </a:r>
            <a:r>
              <a:rPr lang="zh-CN" altLang="en-US" sz="3400">
                <a:solidFill>
                  <a:srgbClr val="006600"/>
                </a:solidFill>
              </a:rPr>
              <a:t>对于多种条件的组合，相应产生多个动作</a:t>
            </a:r>
            <a:r>
              <a:rPr lang="zh-CN" altLang="en-US" sz="3400"/>
              <a:t>的形式</a:t>
            </a:r>
            <a:endParaRPr lang="zh-CN" altLang="en-US" sz="34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400"/>
              <a:t>因果图方法最终生成的就是</a:t>
            </a:r>
            <a:r>
              <a:rPr lang="zh-CN" altLang="en-US" sz="3400">
                <a:solidFill>
                  <a:srgbClr val="FF0000"/>
                </a:solidFill>
              </a:rPr>
              <a:t>判定表</a:t>
            </a:r>
            <a:r>
              <a:rPr lang="zh-CN" altLang="en-US" sz="3400"/>
              <a:t>。它适合于检查程序输入条件的各种组合情况</a:t>
            </a:r>
            <a:endParaRPr lang="zh-CN" altLang="en-US" sz="3400"/>
          </a:p>
        </p:txBody>
      </p:sp>
      <p:sp>
        <p:nvSpPr>
          <p:cNvPr id="2" name="标题 9218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8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10241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496300" cy="5294312"/>
          </a:xfrm>
        </p:spPr>
        <p:txBody>
          <a:bodyPr anchor="t"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ea typeface="华文行楷" panose="02010800040101010101" pitchFamily="2" charset="-122"/>
              </a:rPr>
              <a:t>2.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</a:rPr>
              <a:t>因果图表示方法</a:t>
            </a:r>
            <a:endParaRPr lang="zh-CN" altLang="en-US" sz="40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3600"/>
              <a:t>Ci </a:t>
            </a:r>
            <a:r>
              <a:rPr lang="zh-CN" altLang="en-US" sz="3600"/>
              <a:t>表示原因，用 </a:t>
            </a:r>
            <a:r>
              <a:rPr lang="en-US" altLang="zh-CN" sz="3600"/>
              <a:t>Ei </a:t>
            </a:r>
            <a:r>
              <a:rPr lang="zh-CN" altLang="en-US" sz="3600"/>
              <a:t>表示结果，各结点表示状态，可取值 </a:t>
            </a:r>
            <a:r>
              <a:rPr lang="zh-CN" altLang="en-US" sz="3600">
                <a:solidFill>
                  <a:srgbClr val="FF3300"/>
                </a:solidFill>
              </a:rPr>
              <a:t>“</a:t>
            </a:r>
            <a:r>
              <a:rPr lang="en-US" altLang="zh-CN" sz="3600">
                <a:solidFill>
                  <a:srgbClr val="FF3300"/>
                </a:solidFill>
              </a:rPr>
              <a:t>0”</a:t>
            </a:r>
            <a:r>
              <a:rPr lang="zh-CN" altLang="en-US" sz="3600"/>
              <a:t>或</a:t>
            </a:r>
            <a:r>
              <a:rPr lang="zh-CN" altLang="en-US" sz="3600">
                <a:solidFill>
                  <a:srgbClr val="FF3300"/>
                </a:solidFill>
              </a:rPr>
              <a:t>“</a:t>
            </a:r>
            <a:r>
              <a:rPr lang="en-US" altLang="zh-CN" sz="3600">
                <a:solidFill>
                  <a:srgbClr val="FF3300"/>
                </a:solidFill>
              </a:rPr>
              <a:t>1”</a:t>
            </a:r>
            <a:endParaRPr lang="en-US" altLang="zh-CN" sz="3600"/>
          </a:p>
        </p:txBody>
      </p:sp>
      <p:sp>
        <p:nvSpPr>
          <p:cNvPr id="10242" name="标题 1024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grpSp>
        <p:nvGrpSpPr>
          <p:cNvPr id="10244" name="组合 10243"/>
          <p:cNvGrpSpPr/>
          <p:nvPr/>
        </p:nvGrpSpPr>
        <p:grpSpPr>
          <a:xfrm>
            <a:off x="1042988" y="3500438"/>
            <a:ext cx="3340100" cy="476250"/>
            <a:chOff x="0" y="0"/>
            <a:chExt cx="2104" cy="300"/>
          </a:xfrm>
        </p:grpSpPr>
        <p:sp>
          <p:nvSpPr>
            <p:cNvPr id="2" name="椭圆 10244"/>
            <p:cNvSpPr/>
            <p:nvPr/>
          </p:nvSpPr>
          <p:spPr>
            <a:xfrm>
              <a:off x="382" y="82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椭圆 10245"/>
            <p:cNvSpPr/>
            <p:nvPr/>
          </p:nvSpPr>
          <p:spPr>
            <a:xfrm>
              <a:off x="1618" y="82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直接连接符 10246"/>
            <p:cNvSpPr/>
            <p:nvPr/>
          </p:nvSpPr>
          <p:spPr>
            <a:xfrm>
              <a:off x="526" y="154"/>
              <a:ext cx="10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7" name="组合 10247"/>
            <p:cNvGrpSpPr/>
            <p:nvPr/>
          </p:nvGrpSpPr>
          <p:grpSpPr>
            <a:xfrm>
              <a:off x="0" y="0"/>
              <a:ext cx="2104" cy="300"/>
              <a:chOff x="0" y="0"/>
              <a:chExt cx="2104" cy="300"/>
            </a:xfrm>
          </p:grpSpPr>
          <p:sp>
            <p:nvSpPr>
              <p:cNvPr id="10248" name="文本框 10248"/>
              <p:cNvSpPr txBox="1"/>
              <p:nvPr/>
            </p:nvSpPr>
            <p:spPr>
              <a:xfrm>
                <a:off x="0" y="0"/>
                <a:ext cx="35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9" name="文本框 10249"/>
              <p:cNvSpPr txBox="1"/>
              <p:nvPr/>
            </p:nvSpPr>
            <p:spPr>
              <a:xfrm>
                <a:off x="1764" y="12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E1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51" name="矩形 10250"/>
          <p:cNvSpPr/>
          <p:nvPr/>
        </p:nvSpPr>
        <p:spPr>
          <a:xfrm>
            <a:off x="2051050" y="4076700"/>
            <a:ext cx="1296988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恒等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0252" name="组合 10251"/>
          <p:cNvGrpSpPr/>
          <p:nvPr/>
        </p:nvGrpSpPr>
        <p:grpSpPr>
          <a:xfrm>
            <a:off x="5075238" y="3500438"/>
            <a:ext cx="3340100" cy="476250"/>
            <a:chOff x="0" y="0"/>
            <a:chExt cx="2104" cy="300"/>
          </a:xfrm>
        </p:grpSpPr>
        <p:grpSp>
          <p:nvGrpSpPr>
            <p:cNvPr id="3" name="组合 10252"/>
            <p:cNvGrpSpPr/>
            <p:nvPr/>
          </p:nvGrpSpPr>
          <p:grpSpPr>
            <a:xfrm>
              <a:off x="0" y="0"/>
              <a:ext cx="2104" cy="300"/>
              <a:chOff x="0" y="0"/>
              <a:chExt cx="2104" cy="300"/>
            </a:xfrm>
          </p:grpSpPr>
          <p:sp>
            <p:nvSpPr>
              <p:cNvPr id="10253" name="文本框 10253"/>
              <p:cNvSpPr txBox="1"/>
              <p:nvPr/>
            </p:nvSpPr>
            <p:spPr>
              <a:xfrm>
                <a:off x="0" y="0"/>
                <a:ext cx="35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文本框 10254"/>
              <p:cNvSpPr txBox="1"/>
              <p:nvPr/>
            </p:nvSpPr>
            <p:spPr>
              <a:xfrm>
                <a:off x="1764" y="12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E1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55" name="组合 10255"/>
            <p:cNvGrpSpPr/>
            <p:nvPr/>
          </p:nvGrpSpPr>
          <p:grpSpPr>
            <a:xfrm>
              <a:off x="382" y="70"/>
              <a:ext cx="1380" cy="156"/>
              <a:chOff x="0" y="0"/>
              <a:chExt cx="1380" cy="156"/>
            </a:xfrm>
          </p:grpSpPr>
          <p:grpSp>
            <p:nvGrpSpPr>
              <p:cNvPr id="10256" name="组合 10256"/>
              <p:cNvGrpSpPr/>
              <p:nvPr/>
            </p:nvGrpSpPr>
            <p:grpSpPr>
              <a:xfrm>
                <a:off x="0" y="12"/>
                <a:ext cx="1380" cy="144"/>
                <a:chOff x="0" y="0"/>
                <a:chExt cx="1380" cy="144"/>
              </a:xfrm>
            </p:grpSpPr>
            <p:sp>
              <p:nvSpPr>
                <p:cNvPr id="10257" name="椭圆 10257"/>
                <p:cNvSpPr/>
                <p:nvPr/>
              </p:nvSpPr>
              <p:spPr>
                <a:xfrm>
                  <a:off x="0" y="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椭圆 10258"/>
                <p:cNvSpPr/>
                <p:nvPr/>
              </p:nvSpPr>
              <p:spPr>
                <a:xfrm>
                  <a:off x="1236" y="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直接连接符 10259"/>
                <p:cNvSpPr/>
                <p:nvPr/>
              </p:nvSpPr>
              <p:spPr>
                <a:xfrm>
                  <a:off x="144" y="72"/>
                  <a:ext cx="10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260" name="组合 10260"/>
              <p:cNvGrpSpPr/>
              <p:nvPr/>
            </p:nvGrpSpPr>
            <p:grpSpPr>
              <a:xfrm>
                <a:off x="502" y="0"/>
                <a:ext cx="348" cy="144"/>
                <a:chOff x="0" y="0"/>
                <a:chExt cx="348" cy="144"/>
              </a:xfrm>
            </p:grpSpPr>
            <p:sp>
              <p:nvSpPr>
                <p:cNvPr id="10261" name="直接连接符 10261"/>
                <p:cNvSpPr/>
                <p:nvPr/>
              </p:nvSpPr>
              <p:spPr>
                <a:xfrm flipV="1">
                  <a:off x="0" y="24"/>
                  <a:ext cx="120" cy="12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直接连接符 10262"/>
                <p:cNvSpPr/>
                <p:nvPr/>
              </p:nvSpPr>
              <p:spPr>
                <a:xfrm flipV="1">
                  <a:off x="228" y="0"/>
                  <a:ext cx="120" cy="12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直接连接符 10263"/>
                <p:cNvSpPr/>
                <p:nvPr/>
              </p:nvSpPr>
              <p:spPr>
                <a:xfrm>
                  <a:off x="116" y="48"/>
                  <a:ext cx="112" cy="8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0265" name="矩形 10264"/>
          <p:cNvSpPr/>
          <p:nvPr/>
        </p:nvSpPr>
        <p:spPr>
          <a:xfrm>
            <a:off x="6154738" y="4076700"/>
            <a:ext cx="1296987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非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0266" name="组合 10265"/>
          <p:cNvGrpSpPr/>
          <p:nvPr/>
        </p:nvGrpSpPr>
        <p:grpSpPr>
          <a:xfrm>
            <a:off x="1187450" y="4724400"/>
            <a:ext cx="2876550" cy="1371600"/>
            <a:chOff x="0" y="0"/>
            <a:chExt cx="1812" cy="864"/>
          </a:xfrm>
        </p:grpSpPr>
        <p:sp>
          <p:nvSpPr>
            <p:cNvPr id="4" name="椭圆 10266"/>
            <p:cNvSpPr/>
            <p:nvPr/>
          </p:nvSpPr>
          <p:spPr>
            <a:xfrm>
              <a:off x="334" y="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椭圆 10267"/>
            <p:cNvSpPr/>
            <p:nvPr/>
          </p:nvSpPr>
          <p:spPr>
            <a:xfrm>
              <a:off x="1328" y="3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直接连接符 10268"/>
            <p:cNvSpPr/>
            <p:nvPr/>
          </p:nvSpPr>
          <p:spPr>
            <a:xfrm>
              <a:off x="478" y="166"/>
              <a:ext cx="86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文本框 10269"/>
            <p:cNvSpPr txBox="1"/>
            <p:nvPr/>
          </p:nvSpPr>
          <p:spPr>
            <a:xfrm>
              <a:off x="0" y="0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文本框 10270"/>
            <p:cNvSpPr txBox="1"/>
            <p:nvPr/>
          </p:nvSpPr>
          <p:spPr>
            <a:xfrm>
              <a:off x="1472" y="30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直接连接符 10271"/>
            <p:cNvSpPr/>
            <p:nvPr/>
          </p:nvSpPr>
          <p:spPr>
            <a:xfrm flipV="1">
              <a:off x="478" y="466"/>
              <a:ext cx="86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2" name="椭圆 10272"/>
            <p:cNvSpPr/>
            <p:nvPr/>
          </p:nvSpPr>
          <p:spPr>
            <a:xfrm>
              <a:off x="334" y="646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3" name="文本框 10273"/>
            <p:cNvSpPr txBox="1"/>
            <p:nvPr/>
          </p:nvSpPr>
          <p:spPr>
            <a:xfrm>
              <a:off x="12" y="576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C2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0274" name="组合 10274"/>
            <p:cNvGrpSpPr/>
            <p:nvPr/>
          </p:nvGrpSpPr>
          <p:grpSpPr>
            <a:xfrm>
              <a:off x="1038" y="402"/>
              <a:ext cx="84" cy="84"/>
              <a:chOff x="0" y="0"/>
              <a:chExt cx="84" cy="84"/>
            </a:xfrm>
          </p:grpSpPr>
          <p:sp>
            <p:nvSpPr>
              <p:cNvPr id="10275" name="直接连接符 10275"/>
              <p:cNvSpPr/>
              <p:nvPr/>
            </p:nvSpPr>
            <p:spPr>
              <a:xfrm>
                <a:off x="0" y="0"/>
                <a:ext cx="48" cy="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6" name="直接连接符 10276"/>
              <p:cNvSpPr/>
              <p:nvPr/>
            </p:nvSpPr>
            <p:spPr>
              <a:xfrm flipH="1">
                <a:off x="48" y="0"/>
                <a:ext cx="36" cy="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278" name="组合 10277"/>
          <p:cNvGrpSpPr/>
          <p:nvPr/>
        </p:nvGrpSpPr>
        <p:grpSpPr>
          <a:xfrm>
            <a:off x="5219700" y="4795838"/>
            <a:ext cx="2876550" cy="1371600"/>
            <a:chOff x="0" y="0"/>
            <a:chExt cx="1812" cy="864"/>
          </a:xfrm>
        </p:grpSpPr>
        <p:sp>
          <p:nvSpPr>
            <p:cNvPr id="5" name="椭圆 10278"/>
            <p:cNvSpPr/>
            <p:nvPr/>
          </p:nvSpPr>
          <p:spPr>
            <a:xfrm>
              <a:off x="334" y="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9" name="椭圆 10279"/>
            <p:cNvSpPr/>
            <p:nvPr/>
          </p:nvSpPr>
          <p:spPr>
            <a:xfrm>
              <a:off x="1328" y="3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0" name="直接连接符 10280"/>
            <p:cNvSpPr/>
            <p:nvPr/>
          </p:nvSpPr>
          <p:spPr>
            <a:xfrm>
              <a:off x="478" y="166"/>
              <a:ext cx="86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1" name="文本框 10281"/>
            <p:cNvSpPr txBox="1"/>
            <p:nvPr/>
          </p:nvSpPr>
          <p:spPr>
            <a:xfrm>
              <a:off x="0" y="0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82" name="文本框 10282"/>
            <p:cNvSpPr txBox="1"/>
            <p:nvPr/>
          </p:nvSpPr>
          <p:spPr>
            <a:xfrm>
              <a:off x="1472" y="30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83" name="直接连接符 10283"/>
            <p:cNvSpPr/>
            <p:nvPr/>
          </p:nvSpPr>
          <p:spPr>
            <a:xfrm flipV="1">
              <a:off x="478" y="466"/>
              <a:ext cx="86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4" name="椭圆 10284"/>
            <p:cNvSpPr/>
            <p:nvPr/>
          </p:nvSpPr>
          <p:spPr>
            <a:xfrm>
              <a:off x="334" y="646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5" name="文本框 10285"/>
            <p:cNvSpPr txBox="1"/>
            <p:nvPr/>
          </p:nvSpPr>
          <p:spPr>
            <a:xfrm>
              <a:off x="12" y="576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C2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0286" name="组合 10286"/>
            <p:cNvGrpSpPr/>
            <p:nvPr/>
          </p:nvGrpSpPr>
          <p:grpSpPr>
            <a:xfrm flipV="1">
              <a:off x="1046" y="395"/>
              <a:ext cx="84" cy="84"/>
              <a:chOff x="0" y="0"/>
              <a:chExt cx="84" cy="84"/>
            </a:xfrm>
          </p:grpSpPr>
          <p:sp>
            <p:nvSpPr>
              <p:cNvPr id="10287" name="直接连接符 10287"/>
              <p:cNvSpPr/>
              <p:nvPr/>
            </p:nvSpPr>
            <p:spPr>
              <a:xfrm>
                <a:off x="0" y="0"/>
                <a:ext cx="48" cy="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8" name="直接连接符 10288"/>
              <p:cNvSpPr/>
              <p:nvPr/>
            </p:nvSpPr>
            <p:spPr>
              <a:xfrm flipH="1">
                <a:off x="48" y="0"/>
                <a:ext cx="36" cy="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90" name="矩形 10289"/>
          <p:cNvSpPr/>
          <p:nvPr/>
        </p:nvSpPr>
        <p:spPr>
          <a:xfrm>
            <a:off x="2051050" y="6092825"/>
            <a:ext cx="1296988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或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291" name="矩形 10290"/>
          <p:cNvSpPr/>
          <p:nvPr/>
        </p:nvSpPr>
        <p:spPr>
          <a:xfrm>
            <a:off x="6154738" y="6092825"/>
            <a:ext cx="1296987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219065" y="323850"/>
            <a:ext cx="3361055" cy="1528445"/>
          </a:xfrm>
          <a:prstGeom prst="borderCallout2">
            <a:avLst>
              <a:gd name="adj1" fmla="val 58454"/>
              <a:gd name="adj2" fmla="val -3287"/>
              <a:gd name="adj3" fmla="val 58412"/>
              <a:gd name="adj4" fmla="val -17098"/>
              <a:gd name="adj5" fmla="val 91566"/>
              <a:gd name="adj6" fmla="val -19365"/>
            </a:avLst>
          </a:prstGeom>
          <a:solidFill>
            <a:srgbClr val="FDCBFF"/>
          </a:solidFill>
          <a:ln>
            <a:solidFill>
              <a:srgbClr val="FE5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eaLnBrk="1" latinLnBrk="0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原因：输入条件的有效等价类</a:t>
            </a:r>
            <a:endParaRPr lang="zh-CN" altLang="en-US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 eaLnBrk="1" latinLnBrk="0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结果：预期输出</a:t>
            </a:r>
            <a:endParaRPr lang="zh-CN" altLang="en-US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nimBg="1"/>
      <p:bldP spid="10265" grpId="0" animBg="1"/>
      <p:bldP spid="10290" grpId="0" animBg="1"/>
      <p:bldP spid="10291" grpId="0" animBg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sp>
        <p:nvSpPr>
          <p:cNvPr id="12291" name="矩形 12290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因果图表示方法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输入状态相互之间可能存在某些依赖关系，称为</a:t>
            </a: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约束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12292" name="组合 12291"/>
          <p:cNvGrpSpPr/>
          <p:nvPr/>
        </p:nvGrpSpPr>
        <p:grpSpPr>
          <a:xfrm>
            <a:off x="323850" y="3429000"/>
            <a:ext cx="8343900" cy="2419350"/>
            <a:chOff x="0" y="0"/>
            <a:chExt cx="5031" cy="1435"/>
          </a:xfrm>
        </p:grpSpPr>
        <p:grpSp>
          <p:nvGrpSpPr>
            <p:cNvPr id="2" name="组合 12292"/>
            <p:cNvGrpSpPr/>
            <p:nvPr/>
          </p:nvGrpSpPr>
          <p:grpSpPr>
            <a:xfrm>
              <a:off x="84" y="0"/>
              <a:ext cx="717" cy="1063"/>
              <a:chOff x="0" y="0"/>
              <a:chExt cx="717" cy="1063"/>
            </a:xfrm>
          </p:grpSpPr>
          <p:sp>
            <p:nvSpPr>
              <p:cNvPr id="12293" name="椭圆 12293"/>
              <p:cNvSpPr/>
              <p:nvPr/>
            </p:nvSpPr>
            <p:spPr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4" name="椭圆 12294"/>
              <p:cNvSpPr/>
              <p:nvPr/>
            </p:nvSpPr>
            <p:spPr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5" name="任意多边形 12295"/>
              <p:cNvSpPr/>
              <p:nvPr/>
            </p:nvSpPr>
            <p:spPr>
              <a:xfrm>
                <a:off x="210" y="190"/>
                <a:ext cx="196" cy="756"/>
              </a:xfrm>
              <a:custGeom>
                <a:avLst/>
                <a:gdLst/>
                <a:ahLst/>
                <a:cxnLst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296" name="文本框 12296"/>
              <p:cNvSpPr txBox="1"/>
              <p:nvPr/>
            </p:nvSpPr>
            <p:spPr>
              <a:xfrm>
                <a:off x="504" y="0"/>
                <a:ext cx="20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7" name="文本框 12297"/>
              <p:cNvSpPr txBox="1"/>
              <p:nvPr/>
            </p:nvSpPr>
            <p:spPr>
              <a:xfrm>
                <a:off x="504" y="792"/>
                <a:ext cx="21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8" name="文本框 12298"/>
              <p:cNvSpPr txBox="1"/>
              <p:nvPr/>
            </p:nvSpPr>
            <p:spPr>
              <a:xfrm>
                <a:off x="0" y="420"/>
                <a:ext cx="234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E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9" name="组合 12299"/>
            <p:cNvGrpSpPr/>
            <p:nvPr/>
          </p:nvGrpSpPr>
          <p:grpSpPr>
            <a:xfrm>
              <a:off x="1056" y="0"/>
              <a:ext cx="717" cy="1063"/>
              <a:chOff x="0" y="0"/>
              <a:chExt cx="717" cy="1063"/>
            </a:xfrm>
          </p:grpSpPr>
          <p:sp>
            <p:nvSpPr>
              <p:cNvPr id="12300" name="椭圆 12300"/>
              <p:cNvSpPr/>
              <p:nvPr/>
            </p:nvSpPr>
            <p:spPr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1" name="椭圆 12301"/>
              <p:cNvSpPr/>
              <p:nvPr/>
            </p:nvSpPr>
            <p:spPr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2" name="任意多边形 12302"/>
              <p:cNvSpPr/>
              <p:nvPr/>
            </p:nvSpPr>
            <p:spPr>
              <a:xfrm>
                <a:off x="210" y="190"/>
                <a:ext cx="196" cy="756"/>
              </a:xfrm>
              <a:custGeom>
                <a:avLst/>
                <a:gdLst/>
                <a:ahLst/>
                <a:cxnLst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3" name="文本框 12303"/>
              <p:cNvSpPr txBox="1"/>
              <p:nvPr/>
            </p:nvSpPr>
            <p:spPr>
              <a:xfrm>
                <a:off x="504" y="0"/>
                <a:ext cx="20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4" name="文本框 12304"/>
              <p:cNvSpPr txBox="1"/>
              <p:nvPr/>
            </p:nvSpPr>
            <p:spPr>
              <a:xfrm>
                <a:off x="504" y="792"/>
                <a:ext cx="21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5" name="文本框 12305"/>
              <p:cNvSpPr txBox="1"/>
              <p:nvPr/>
            </p:nvSpPr>
            <p:spPr>
              <a:xfrm>
                <a:off x="0" y="420"/>
                <a:ext cx="18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06" name="文本框 12306"/>
            <p:cNvSpPr txBox="1"/>
            <p:nvPr/>
          </p:nvSpPr>
          <p:spPr>
            <a:xfrm>
              <a:off x="0" y="1164"/>
              <a:ext cx="4884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(1) E(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互斥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)  (2) I(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包含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)  (3) O(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唯一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)  (4) R(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要求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)  (5) M(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屏蔽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1" charset="-122"/>
                </a:rPr>
                <a:t>)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仿宋_GB2312" pitchFamily="1" charset="-122"/>
              </a:endParaRPr>
            </a:p>
          </p:txBody>
        </p:sp>
        <p:grpSp>
          <p:nvGrpSpPr>
            <p:cNvPr id="12307" name="组合 12307"/>
            <p:cNvGrpSpPr/>
            <p:nvPr/>
          </p:nvGrpSpPr>
          <p:grpSpPr>
            <a:xfrm>
              <a:off x="2088" y="0"/>
              <a:ext cx="717" cy="1063"/>
              <a:chOff x="0" y="0"/>
              <a:chExt cx="717" cy="1063"/>
            </a:xfrm>
          </p:grpSpPr>
          <p:sp>
            <p:nvSpPr>
              <p:cNvPr id="12308" name="椭圆 12308"/>
              <p:cNvSpPr/>
              <p:nvPr/>
            </p:nvSpPr>
            <p:spPr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9" name="椭圆 12309"/>
              <p:cNvSpPr/>
              <p:nvPr/>
            </p:nvSpPr>
            <p:spPr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0" name="任意多边形 12310"/>
              <p:cNvSpPr/>
              <p:nvPr/>
            </p:nvSpPr>
            <p:spPr>
              <a:xfrm>
                <a:off x="210" y="190"/>
                <a:ext cx="196" cy="756"/>
              </a:xfrm>
              <a:custGeom>
                <a:avLst/>
                <a:gdLst/>
                <a:ahLst/>
                <a:cxnLst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1" name="文本框 12311"/>
              <p:cNvSpPr txBox="1"/>
              <p:nvPr/>
            </p:nvSpPr>
            <p:spPr>
              <a:xfrm>
                <a:off x="504" y="0"/>
                <a:ext cx="20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2" name="文本框 12312"/>
              <p:cNvSpPr txBox="1"/>
              <p:nvPr/>
            </p:nvSpPr>
            <p:spPr>
              <a:xfrm>
                <a:off x="504" y="792"/>
                <a:ext cx="21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3" name="文本框 12313"/>
              <p:cNvSpPr txBox="1"/>
              <p:nvPr/>
            </p:nvSpPr>
            <p:spPr>
              <a:xfrm>
                <a:off x="0" y="420"/>
                <a:ext cx="25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O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14" name="组合 12314"/>
            <p:cNvGrpSpPr/>
            <p:nvPr/>
          </p:nvGrpSpPr>
          <p:grpSpPr>
            <a:xfrm>
              <a:off x="3156" y="0"/>
              <a:ext cx="717" cy="1063"/>
              <a:chOff x="0" y="0"/>
              <a:chExt cx="717" cy="1063"/>
            </a:xfrm>
          </p:grpSpPr>
          <p:sp>
            <p:nvSpPr>
              <p:cNvPr id="12315" name="椭圆 12315"/>
              <p:cNvSpPr/>
              <p:nvPr/>
            </p:nvSpPr>
            <p:spPr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6" name="椭圆 12316"/>
              <p:cNvSpPr/>
              <p:nvPr/>
            </p:nvSpPr>
            <p:spPr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7" name="任意多边形 12317"/>
              <p:cNvSpPr/>
              <p:nvPr/>
            </p:nvSpPr>
            <p:spPr>
              <a:xfrm>
                <a:off x="210" y="190"/>
                <a:ext cx="196" cy="756"/>
              </a:xfrm>
              <a:custGeom>
                <a:avLst/>
                <a:gdLst/>
                <a:ahLst/>
                <a:cxnLst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8" name="文本框 12318"/>
              <p:cNvSpPr txBox="1"/>
              <p:nvPr/>
            </p:nvSpPr>
            <p:spPr>
              <a:xfrm>
                <a:off x="504" y="0"/>
                <a:ext cx="20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9" name="文本框 12319"/>
              <p:cNvSpPr txBox="1"/>
              <p:nvPr/>
            </p:nvSpPr>
            <p:spPr>
              <a:xfrm>
                <a:off x="504" y="792"/>
                <a:ext cx="21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0" name="文本框 12320"/>
              <p:cNvSpPr txBox="1"/>
              <p:nvPr/>
            </p:nvSpPr>
            <p:spPr>
              <a:xfrm>
                <a:off x="0" y="420"/>
                <a:ext cx="244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R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21" name="组合 12321"/>
            <p:cNvGrpSpPr/>
            <p:nvPr/>
          </p:nvGrpSpPr>
          <p:grpSpPr>
            <a:xfrm>
              <a:off x="4251" y="0"/>
              <a:ext cx="780" cy="1063"/>
              <a:chOff x="0" y="0"/>
              <a:chExt cx="780" cy="1063"/>
            </a:xfrm>
          </p:grpSpPr>
          <p:sp>
            <p:nvSpPr>
              <p:cNvPr id="12322" name="椭圆 12322"/>
              <p:cNvSpPr/>
              <p:nvPr/>
            </p:nvSpPr>
            <p:spPr>
              <a:xfrm flipH="1">
                <a:off x="199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3" name="椭圆 12323"/>
              <p:cNvSpPr/>
              <p:nvPr/>
            </p:nvSpPr>
            <p:spPr>
              <a:xfrm flipH="1">
                <a:off x="199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4" name="任意多边形 12324"/>
              <p:cNvSpPr/>
              <p:nvPr/>
            </p:nvSpPr>
            <p:spPr>
              <a:xfrm flipH="1">
                <a:off x="319" y="190"/>
                <a:ext cx="196" cy="756"/>
              </a:xfrm>
              <a:custGeom>
                <a:avLst/>
                <a:gdLst/>
                <a:ahLst/>
                <a:cxnLst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5" name="文本框 12325"/>
              <p:cNvSpPr txBox="1"/>
              <p:nvPr/>
            </p:nvSpPr>
            <p:spPr>
              <a:xfrm flipH="1">
                <a:off x="9" y="0"/>
                <a:ext cx="20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6" name="文本框 12326"/>
              <p:cNvSpPr txBox="1"/>
              <p:nvPr/>
            </p:nvSpPr>
            <p:spPr>
              <a:xfrm flipH="1">
                <a:off x="0" y="792"/>
                <a:ext cx="21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7" name="文本框 12327"/>
              <p:cNvSpPr txBox="1"/>
              <p:nvPr/>
            </p:nvSpPr>
            <p:spPr>
              <a:xfrm flipH="1">
                <a:off x="496" y="408"/>
                <a:ext cx="284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M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1337"/>
          <a:stretch>
            <a:fillRect/>
          </a:stretch>
        </p:blipFill>
        <p:spPr>
          <a:xfrm>
            <a:off x="4802505" y="182245"/>
            <a:ext cx="4057650" cy="309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1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3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2.3 </a:t>
            </a:r>
            <a:r>
              <a:rPr lang="zh-CN" altLang="en-US"/>
              <a:t>因果图法</a:t>
            </a:r>
            <a:endParaRPr lang="en-US" altLang="zh-CN"/>
          </a:p>
        </p:txBody>
      </p:sp>
      <p:pic>
        <p:nvPicPr>
          <p:cNvPr id="133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216025"/>
            <a:ext cx="8448675" cy="5276850"/>
          </a:xfrm>
          <a:prstGeom prst="rect">
            <a:avLst/>
          </a:prstGeom>
          <a:noFill/>
          <a:ln w="38100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316" name="矩形 17"/>
          <p:cNvSpPr/>
          <p:nvPr/>
        </p:nvSpPr>
        <p:spPr>
          <a:xfrm>
            <a:off x="6343650" y="2622550"/>
            <a:ext cx="2443163" cy="3524250"/>
          </a:xfrm>
          <a:prstGeom prst="rect">
            <a:avLst/>
          </a:prstGeom>
          <a:solidFill>
            <a:srgbClr val="FBFAF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eaLnBrk="0" hangingPunct="0"/>
            <a:endParaRPr lang="zh-CN" altLang="en-US" sz="1900"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3318" name="矩形 9"/>
          <p:cNvSpPr/>
          <p:nvPr/>
        </p:nvSpPr>
        <p:spPr>
          <a:xfrm>
            <a:off x="5500688" y="2820988"/>
            <a:ext cx="3176587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2" indent="0">
              <a:lnSpc>
                <a:spcPct val="10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（互斥）</a:t>
            </a:r>
            <a:endParaRPr lang="en-US" altLang="x-none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2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若必填：</a:t>
            </a:r>
            <a:r>
              <a:rPr lang="en-US" altLang="x-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x-none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O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（唯一）</a:t>
            </a:r>
            <a:endParaRPr lang="en-US" altLang="x-none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3319" name="矩形 10"/>
          <p:cNvSpPr/>
          <p:nvPr/>
        </p:nvSpPr>
        <p:spPr>
          <a:xfrm>
            <a:off x="5462588" y="4173538"/>
            <a:ext cx="3141662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2" indent="0">
              <a:lnSpc>
                <a:spcPct val="100000"/>
              </a:lnSpc>
            </a:pPr>
            <a:r>
              <a:rPr lang="en-US" altLang="x-none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R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（要求）</a:t>
            </a:r>
            <a:endParaRPr lang="en-US" altLang="x-none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  <p:cxnSp>
        <p:nvCxnSpPr>
          <p:cNvPr id="13320" name="直接箭头连接符 12"/>
          <p:cNvCxnSpPr/>
          <p:nvPr/>
        </p:nvCxnSpPr>
        <p:spPr>
          <a:xfrm rot="-10800000" flipV="1">
            <a:off x="4248150" y="3192463"/>
            <a:ext cx="2038350" cy="6667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321" name="直接箭头连接符 13"/>
          <p:cNvCxnSpPr/>
          <p:nvPr/>
        </p:nvCxnSpPr>
        <p:spPr>
          <a:xfrm rot="-10800000" flipV="1">
            <a:off x="5000625" y="4384675"/>
            <a:ext cx="1343025" cy="476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/>
      <p:bldP spid="13318" grpId="0" bldLvl="0"/>
      <p:bldP spid="13319" grpId="0" bldLvl="0"/>
    </p:bldLst>
  </p:timing>
</p:sld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>
          <a:solidFill>
            <a:srgbClr val="9966FF"/>
          </a:solidFill>
          <a:prstDash val="solid"/>
          <a:miter/>
          <a:headEnd type="none" w="med" len="med"/>
          <a:tailEnd type="none" w="med" len="med"/>
        </a:ln>
      </a:spPr>
      <a:bodyPr anchor="t"/>
      <a:lstStyle>
        <a:defPPr marL="609600" indent="-609600">
          <a:lnSpc>
            <a:spcPct val="110000"/>
          </a:lnSpc>
          <a:spcBef>
            <a:spcPct val="5000"/>
          </a:spcBef>
          <a:spcAft>
            <a:spcPct val="500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lang="zh-CN" altLang="en-US" sz="3000" b="1">
            <a:latin typeface="Arial" panose="020B0604020202020204" pitchFamily="34" charset="0"/>
            <a:ea typeface="楷体_GB2312" pitchFamily="1" charset="-122"/>
          </a:defRPr>
        </a:defPPr>
      </a:lstStyle>
    </a:spDef>
  </a:objectDefaul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1458</Words>
  <Application>WPS 演示</Application>
  <PresentationFormat>在屏幕上显示</PresentationFormat>
  <Paragraphs>227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楷体_GB2312</vt:lpstr>
      <vt:lpstr>新宋体</vt:lpstr>
      <vt:lpstr>Times New Roman</vt:lpstr>
      <vt:lpstr>黑体</vt:lpstr>
      <vt:lpstr>隶书</vt:lpstr>
      <vt:lpstr>华文行楷</vt:lpstr>
      <vt:lpstr>华文新魏</vt:lpstr>
      <vt:lpstr>仿宋_GB2312</vt:lpstr>
      <vt:lpstr>微软雅黑</vt:lpstr>
      <vt:lpstr>Arial Unicode MS</vt:lpstr>
      <vt:lpstr>Calibri</vt:lpstr>
      <vt:lpstr>仿宋</vt:lpstr>
      <vt:lpstr>古瓶荷花</vt:lpstr>
      <vt:lpstr>PowerPoint 演示文稿</vt:lpstr>
      <vt:lpstr>PowerPoint 演示文稿</vt:lpstr>
      <vt:lpstr>第二章   黑盒测试</vt:lpstr>
      <vt:lpstr>PowerPoint 演示文稿</vt:lpstr>
      <vt:lpstr>2.3 因果图法 P45</vt:lpstr>
      <vt:lpstr>2.3 因果图法</vt:lpstr>
      <vt:lpstr>2.3 因果图法</vt:lpstr>
      <vt:lpstr>2.3 因果图法</vt:lpstr>
      <vt:lpstr>2.3 因果图法</vt:lpstr>
      <vt:lpstr>2.3 因果图法</vt:lpstr>
      <vt:lpstr>2.3 因果图法</vt:lpstr>
      <vt:lpstr>2.3 因果图法</vt:lpstr>
      <vt:lpstr>2.3 因果图法</vt:lpstr>
      <vt:lpstr>2.3 因果图法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CN=文秘人员/OU=计划财务处/OU=山东理工大学/O=sdlg</dc:creator>
  <cp:lastModifiedBy>彩虹</cp:lastModifiedBy>
  <cp:revision>747</cp:revision>
  <dcterms:created xsi:type="dcterms:W3CDTF">2008-01-29T12:51:00Z</dcterms:created>
  <dcterms:modified xsi:type="dcterms:W3CDTF">2020-10-03T12:42:59Z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