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91" r:id="rId3"/>
    <p:sldId id="274" r:id="rId4"/>
    <p:sldId id="296" r:id="rId5"/>
    <p:sldId id="472" r:id="rId6"/>
    <p:sldId id="865" r:id="rId7"/>
    <p:sldId id="324" r:id="rId8"/>
    <p:sldId id="1029" r:id="rId9"/>
    <p:sldId id="473" r:id="rId10"/>
    <p:sldId id="474" r:id="rId11"/>
    <p:sldId id="561" r:id="rId12"/>
    <p:sldId id="475" r:id="rId13"/>
    <p:sldId id="476" r:id="rId14"/>
    <p:sldId id="477" r:id="rId15"/>
    <p:sldId id="501" r:id="rId16"/>
    <p:sldId id="502" r:id="rId17"/>
    <p:sldId id="818" r:id="rId18"/>
    <p:sldId id="764" r:id="rId19"/>
    <p:sldId id="765" r:id="rId20"/>
    <p:sldId id="968" r:id="rId21"/>
    <p:sldId id="1030" r:id="rId22"/>
    <p:sldId id="1031" r:id="rId23"/>
    <p:sldId id="1102" r:id="rId24"/>
    <p:sldId id="606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560" r:id="rId33"/>
    <p:sldId id="495" r:id="rId34"/>
    <p:sldId id="932" r:id="rId35"/>
    <p:sldId id="706" r:id="rId36"/>
    <p:sldId id="496" r:id="rId37"/>
    <p:sldId id="676" r:id="rId38"/>
    <p:sldId id="677" r:id="rId39"/>
    <p:sldId id="680" r:id="rId40"/>
    <p:sldId id="678" r:id="rId41"/>
    <p:sldId id="737" r:id="rId42"/>
    <p:sldId id="681" r:id="rId43"/>
    <p:sldId id="1240" r:id="rId44"/>
    <p:sldId id="682" r:id="rId45"/>
    <p:sldId id="707" r:id="rId46"/>
    <p:sldId id="1237" r:id="rId47"/>
    <p:sldId id="1239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66FF"/>
    <a:srgbClr val="0000FF"/>
    <a:srgbClr val="CC99FF"/>
    <a:srgbClr val="00FF00"/>
    <a:srgbClr val="6600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8"/>
        <p:guide pos="287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>
              <a:ea typeface="楷体_GB2312" pitchFamily="1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ctr"/>
            <a:endParaRPr lang="zh-CN" altLang="en-US">
              <a:ea typeface="楷体_GB2312" pitchFamily="1" charset="-122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r"/>
            <a:fld id="{9A0DB2DC-4C9A-4742-B13C-FB6460FD3503}" type="slidenum">
              <a:rPr lang="zh-CN" altLang="en-US">
                <a:latin typeface="Times New Roman" panose="02020603050405020304" pitchFamily="2" charset="0"/>
                <a:ea typeface="楷体_GB2312" pitchFamily="1" charset="-122"/>
              </a:rPr>
            </a:fld>
            <a:endParaRPr lang="zh-CN" altLang="en-US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ctr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r">
              <a:defRPr sz="1400" b="1">
                <a:latin typeface="Times New Roman" panose="02020603050405020304" pitchFamily="2" charset="0"/>
                <a:ea typeface="楷体_GB2312" pitchFamily="1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sunteam.com.cn/putong/yingxiao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" Target="slide1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slide" Target="slide3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4097"/>
          <p:cNvSpPr>
            <a:spLocks noRot="1"/>
          </p:cNvSpPr>
          <p:nvPr/>
        </p:nvSpPr>
        <p:spPr>
          <a:xfrm>
            <a:off x="684213" y="917575"/>
            <a:ext cx="7935912" cy="1725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8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软件测试</a:t>
            </a:r>
            <a:endParaRPr lang="zh-CN" altLang="en-US" sz="8800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矩形 4098"/>
          <p:cNvSpPr>
            <a:spLocks noRot="1"/>
          </p:cNvSpPr>
          <p:nvPr/>
        </p:nvSpPr>
        <p:spPr>
          <a:xfrm>
            <a:off x="539750" y="3094038"/>
            <a:ext cx="8135938" cy="2495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授课教师：苏  晶</a:t>
            </a:r>
            <a:endParaRPr lang="zh-CN" altLang="en-US" sz="44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联系方式：</a:t>
            </a: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advasesj@126.com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QQ：12426822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4099" name="图片 4099" descr="tuli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5300663"/>
            <a:ext cx="11334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2289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12291" name="矩形 12290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划分等价类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按数值划分：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如果规定了输入数据的一组值，且程序对于每个值分别进行处理，则可为每一个输入值确立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个有效等价类，为这组值确立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个无效等价类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按输入集合划分：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如果规定了输入值的集合，则可以确定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个有效等价类和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个无效等价类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292" name="Freeform 17"/>
          <p:cNvSpPr/>
          <p:nvPr/>
        </p:nvSpPr>
        <p:spPr>
          <a:xfrm>
            <a:off x="2006600" y="5478463"/>
            <a:ext cx="5302250" cy="9747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3" name="Text Box 18"/>
          <p:cNvSpPr txBox="1"/>
          <p:nvPr/>
        </p:nvSpPr>
        <p:spPr>
          <a:xfrm>
            <a:off x="2122488" y="5661025"/>
            <a:ext cx="19478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not member of set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Freeform 19"/>
          <p:cNvSpPr/>
          <p:nvPr/>
        </p:nvSpPr>
        <p:spPr>
          <a:xfrm>
            <a:off x="4138613" y="5626100"/>
            <a:ext cx="2376487" cy="647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5" name="Text Box 20"/>
          <p:cNvSpPr txBox="1"/>
          <p:nvPr/>
        </p:nvSpPr>
        <p:spPr>
          <a:xfrm>
            <a:off x="4283075" y="5805488"/>
            <a:ext cx="174942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member of set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77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/>
      <p:bldP spid="12294" grpId="0" animBg="1"/>
      <p:bldP spid="122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331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zh-CN" altLang="en-US"/>
          </a:p>
        </p:txBody>
      </p:sp>
      <p:sp>
        <p:nvSpPr>
          <p:cNvPr id="13315" name="矩形 13314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划分等价类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按限制条件划分：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如果输入条件是一个布尔量时，可确立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个有效等价类和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个无效等价类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按限制规则划分：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如果规定了输入数据必须遵守的规则，可确立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个有效等价类和若干个无效等价类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按处理方式划分：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在确知已划分的等价类中各元素在程序处理中的方式不同的情况下，应将该等价类进一步划分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3316" name="文本框 1"/>
          <p:cNvSpPr txBox="1"/>
          <p:nvPr/>
        </p:nvSpPr>
        <p:spPr>
          <a:xfrm>
            <a:off x="5454650" y="461963"/>
            <a:ext cx="3001963" cy="9445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输出数据可采用相同的划分原则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9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5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5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95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433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zh-CN" altLang="en-US"/>
          </a:p>
        </p:txBody>
      </p:sp>
      <p:sp>
        <p:nvSpPr>
          <p:cNvPr id="14339" name="矩形 14338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划分等价类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确立等价类后，建立等价类表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再从划分出的等价类中选择测试用例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14340" name="对象 14339"/>
          <p:cNvGraphicFramePr>
            <a:graphicFrameLocks noChangeAspect="1"/>
          </p:cNvGraphicFramePr>
          <p:nvPr/>
        </p:nvGraphicFramePr>
        <p:xfrm>
          <a:off x="1116013" y="2565400"/>
          <a:ext cx="63373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25440" imgH="2119630" progId="Word.Document.8">
                  <p:embed/>
                </p:oleObj>
              </mc:Choice>
              <mc:Fallback>
                <p:oleObj name="" r:id="rId1" imgW="5425440" imgH="211963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2565400"/>
                        <a:ext cx="6337300" cy="2478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9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536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zh-CN" altLang="en-US"/>
          </a:p>
        </p:txBody>
      </p:sp>
      <p:sp>
        <p:nvSpPr>
          <p:cNvPr id="15363" name="矩形 15362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确定测试用例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选择测试用例的原则：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为每一个等价类规定一个唯一的编号</a:t>
            </a:r>
            <a:endParaRPr lang="zh-CN" altLang="en-US" sz="33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设计一个新的测试用例，使其</a:t>
            </a:r>
            <a: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尽可能多地覆盖尚未覆盖的有效等价类</a:t>
            </a: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；重复这一步骤，直到所有的有效等价类都被覆盖为止</a:t>
            </a:r>
            <a:endParaRPr lang="zh-CN" altLang="en-US" sz="33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设计一个新的测试用例，使其</a:t>
            </a:r>
            <a: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仅覆盖一个无效等价类</a:t>
            </a: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，重复这一步骤，直到所有的无效等价类都被覆盖为止</a:t>
            </a:r>
            <a:endParaRPr lang="zh-CN" altLang="en-US" sz="3300" b="1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charRg st="3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93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charRg st="93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150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21507" name="矩形 2150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应用实例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【例 2.</a:t>
            </a:r>
            <a:r>
              <a:rPr lang="zh-CN" altLang="en-US" sz="3400" b="1" dirty="0">
                <a:ea typeface="楷体_GB2312" pitchFamily="1" charset="-122"/>
              </a:rPr>
              <a:t>1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】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某公司招聘人员，初审通过的基本要求为：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学历：本科及以上；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专业：计算机、通信、自动化；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年龄：22-30 岁。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请划分出各条件的有效等价类和无效等价类，并设计测试用例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3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charRg st="38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charRg st="6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52" name="表格 22551"/>
          <p:cNvGraphicFramePr/>
          <p:nvPr/>
        </p:nvGraphicFramePr>
        <p:xfrm>
          <a:off x="250825" y="3501390"/>
          <a:ext cx="8823325" cy="3121025"/>
        </p:xfrm>
        <a:graphic>
          <a:graphicData uri="http://schemas.openxmlformats.org/drawingml/2006/table">
            <a:tbl>
              <a:tblPr/>
              <a:tblGrid>
                <a:gridCol w="683260"/>
                <a:gridCol w="1052195"/>
                <a:gridCol w="1346835"/>
                <a:gridCol w="948690"/>
                <a:gridCol w="2607310"/>
                <a:gridCol w="2185035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学历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专业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年龄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预期输出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覆盖等价类号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T1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28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审核通过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ym typeface="+mn-ea"/>
                        </a:rPr>
                        <a:t>1~3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T2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>
                          <a:solidFill>
                            <a:srgbClr val="FF0000"/>
                          </a:solidFill>
                        </a:rPr>
                        <a:t>中专</a:t>
                      </a:r>
                      <a:endParaRPr lang="zh-CN" altLang="en-US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28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学历不符合要求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4</a:t>
                      </a:r>
                      <a:r>
                        <a:rPr lang="zh-CN" altLang="en-US" sz="2600">
                          <a:solidFill>
                            <a:schemeClr val="accent4"/>
                          </a:solidFill>
                        </a:rPr>
                        <a:t>、</a:t>
                      </a:r>
                      <a:r>
                        <a:rPr lang="en-US" altLang="zh-CN" sz="260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zh-CN" altLang="en-US" sz="2600">
                          <a:solidFill>
                            <a:schemeClr val="accent4"/>
                          </a:solidFill>
                        </a:rPr>
                        <a:t>、</a:t>
                      </a:r>
                      <a:r>
                        <a:rPr lang="en-US" altLang="zh-CN" sz="260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en-US" altLang="zh-CN" sz="2600">
                        <a:solidFill>
                          <a:schemeClr val="accent4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T3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>
                          <a:solidFill>
                            <a:srgbClr val="FF0000"/>
                          </a:solidFill>
                        </a:rPr>
                        <a:t>机械</a:t>
                      </a:r>
                      <a:endParaRPr lang="zh-CN" altLang="en-US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28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专业不符合要求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1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5</a:t>
                      </a:r>
                      <a:r>
                        <a:rPr lang="zh-CN" altLang="en-US" sz="2600">
                          <a:solidFill>
                            <a:schemeClr val="accent4"/>
                          </a:solidFill>
                        </a:rPr>
                        <a:t>、</a:t>
                      </a:r>
                      <a:r>
                        <a:rPr lang="en-US" altLang="zh-CN" sz="2600"/>
                        <a:t>3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T4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altLang="zh-CN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年龄不符合要求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1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/>
                        <a:t>2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6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T5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altLang="zh-CN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年龄不符合要求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  <a:sym typeface="+mn-ea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ym typeface="+mn-ea"/>
                        </a:rPr>
                        <a:t>1</a:t>
                      </a:r>
                      <a:r>
                        <a:rPr lang="zh-CN" altLang="en-US" sz="2600">
                          <a:sym typeface="+mn-ea"/>
                        </a:rPr>
                        <a:t>、</a:t>
                      </a:r>
                      <a:r>
                        <a:rPr lang="en-US" altLang="zh-CN" sz="2600">
                          <a:sym typeface="+mn-ea"/>
                        </a:rPr>
                        <a:t>2</a:t>
                      </a:r>
                      <a:r>
                        <a:rPr lang="zh-CN" altLang="en-US" sz="2600">
                          <a:sym typeface="+mn-ea"/>
                        </a:rPr>
                        <a:t>、</a:t>
                      </a: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7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50825" y="44450"/>
          <a:ext cx="8782050" cy="3368675"/>
        </p:xfrm>
        <a:graphic>
          <a:graphicData uri="http://schemas.openxmlformats.org/drawingml/2006/table">
            <a:tbl>
              <a:tblPr/>
              <a:tblGrid>
                <a:gridCol w="995680"/>
                <a:gridCol w="3329364"/>
                <a:gridCol w="590203"/>
                <a:gridCol w="3169920"/>
                <a:gridCol w="696883"/>
              </a:tblGrid>
              <a:tr h="4749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输入条件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有效等价类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无效等价类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  <a:sym typeface="+mn-ea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8585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学历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本科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硕士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博士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专科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高中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中专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初中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小学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无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9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专业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计算机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通信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自动化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其他专业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年龄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22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年龄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年龄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&lt;22,</a:t>
                      </a:r>
                      <a:endParaRPr lang="en-US" altLang="zh-CN" sz="2600"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年龄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&gt;30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矩形 27649"/>
          <p:cNvSpPr>
            <a:spLocks noRot="1"/>
          </p:cNvSpPr>
          <p:nvPr/>
        </p:nvSpPr>
        <p:spPr>
          <a:xfrm>
            <a:off x="323850" y="11969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应用实例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【例2.</a:t>
            </a:r>
            <a:r>
              <a:rPr lang="zh-CN" altLang="en-US" sz="3200" b="1" dirty="0">
                <a:ea typeface="楷体_GB2312" pitchFamily="1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】某系统的注册页面，要求如下：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登录账号：长度为3~19位，且以字母开头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真实姓名：必填项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登录密码：必填项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确认密码：与登录密码完全一致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出生日期：年份在1920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1" charset="-122"/>
              </a:rPr>
              <a:t>~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201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1" charset="-122"/>
              </a:rPr>
              <a:t>9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之间，月份在1~12之间，日期在1~31之间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请划分出各条件的有效等价类和无效等价类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3554" name="标题 27650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charRg st="29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5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charRg st="59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表格占位符 28673"/>
          <p:cNvGraphicFramePr/>
          <p:nvPr>
            <p:ph type="tbl" idx="1"/>
            <p:custDataLst>
              <p:tags r:id="rId1"/>
            </p:custDataLst>
          </p:nvPr>
        </p:nvGraphicFramePr>
        <p:xfrm>
          <a:off x="64770" y="231775"/>
          <a:ext cx="8947785" cy="6350002"/>
        </p:xfrm>
        <a:graphic>
          <a:graphicData uri="http://schemas.openxmlformats.org/drawingml/2006/table">
            <a:tbl>
              <a:tblPr/>
              <a:tblGrid>
                <a:gridCol w="1751965"/>
                <a:gridCol w="2638425"/>
                <a:gridCol w="833120"/>
                <a:gridCol w="2874010"/>
                <a:gridCol w="850265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输入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有效等价类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无效等价类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96875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长度为3~19位 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长度小于3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长度大于19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以字母开头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以非字母开头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真实姓名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填写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为空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登录密码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填写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为空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确认密码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值与密码值相同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值与密码值不同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出生日期—年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1920~2019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小于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/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大于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2019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包括非整数符号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出生日期—月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1~12之间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小于1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198438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大于12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198438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整数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包括非整数符号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出生日期—日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1~31之间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小于1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198438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大于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31</a:t>
                      </a:r>
                      <a:endParaRPr lang="en-US" altLang="zh-CN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198438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包括非整数符号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636" name="动作按钮: 前进或下一项 28803">
            <a:hlinkClick r:id="rId2" action="ppaction://hlinksldjump"/>
          </p:cNvPr>
          <p:cNvSpPr/>
          <p:nvPr/>
        </p:nvSpPr>
        <p:spPr>
          <a:xfrm>
            <a:off x="8604250" y="6670675"/>
            <a:ext cx="288925" cy="14287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8" name="表格 29697"/>
          <p:cNvGraphicFramePr/>
          <p:nvPr/>
        </p:nvGraphicFramePr>
        <p:xfrm>
          <a:off x="153988" y="46038"/>
          <a:ext cx="8810625" cy="6788150"/>
        </p:xfrm>
        <a:graphic>
          <a:graphicData uri="http://schemas.openxmlformats.org/drawingml/2006/table">
            <a:tbl>
              <a:tblPr/>
              <a:tblGrid>
                <a:gridCol w="685800"/>
                <a:gridCol w="896938"/>
                <a:gridCol w="765175"/>
                <a:gridCol w="658812"/>
                <a:gridCol w="768350"/>
                <a:gridCol w="1169988"/>
                <a:gridCol w="3001962"/>
                <a:gridCol w="863600"/>
              </a:tblGrid>
              <a:tr h="579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用例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登录账号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真实姓名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登录密码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确认密码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出生日期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预期结果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覆盖等价类号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349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endParaRPr lang="en-US" altLang="zh-CN" sz="16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系统提示账号长度有误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825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A1234567890123456789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系统提示账号长度有误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13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1234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系统提示账号以非字母开头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系统提示真实姓名必须填写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系统提示登录密码必须填写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1234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系统提示确认密码与密码不同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17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1900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-5-11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系统提示年份取值范围有误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en-US" altLang="zh-CN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29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年份取值范围有误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49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201a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系统提示年份包括非数字符号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系统提示月份取值范围有误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21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月份取值范围有误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系统提示月份包括非数字符号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23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系统提示日期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89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系统提示日期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系统提示日期包括非数字符号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动作按钮: 前进或下一项 1">
            <a:hlinkClick r:id="rId1" action="ppaction://hlinksldjump"/>
          </p:cNvPr>
          <p:cNvSpPr/>
          <p:nvPr/>
        </p:nvSpPr>
        <p:spPr>
          <a:xfrm>
            <a:off x="8748395" y="6309360"/>
            <a:ext cx="287655" cy="2159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【例 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2.3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】输入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3个1~100之间的正整数a、b、c作为三边的边长构成三角形</a:t>
            </a:r>
            <a:r>
              <a:rPr lang="zh-CN" altLang="en-US" sz="3400" b="1">
                <a:latin typeface="Times New Roman" panose="02020603050405020304" pitchFamily="2" charset="0"/>
                <a:ea typeface="宋体" panose="02010600030101010101" pitchFamily="2" charset="-122"/>
              </a:rPr>
              <a:t>，其中整数的要求通过数据类型控制</a:t>
            </a:r>
            <a:endParaRPr lang="zh-CN" altLang="en-US" sz="3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矩形 16387"/>
          <p:cNvSpPr>
            <a:spLocks noRot="1"/>
          </p:cNvSpPr>
          <p:nvPr/>
        </p:nvSpPr>
        <p:spPr>
          <a:xfrm>
            <a:off x="5008245" y="835343"/>
            <a:ext cx="3611563" cy="56721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、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、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满足的条件：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1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endParaRPr lang="zh-CN" altLang="en-US" sz="30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 1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endParaRPr lang="zh-CN" altLang="en-US" sz="30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(3) 1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endParaRPr lang="zh-CN" altLang="en-US" sz="3000" b="1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(4) </a:t>
            </a:r>
            <a:r>
              <a:rPr lang="zh-CN" altLang="en-US" sz="3000" b="1">
                <a:latin typeface="Times New Roman" panose="02020603050405020304" pitchFamily="2" charset="0"/>
                <a:ea typeface="楷体_GB2312" pitchFamily="1" charset="-122"/>
              </a:rPr>
              <a:t>a+b&gt;c</a:t>
            </a:r>
            <a:endParaRPr lang="zh-CN" altLang="en-US" sz="3000" b="1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(5) </a:t>
            </a:r>
            <a:r>
              <a:rPr lang="zh-CN" altLang="en-US" sz="3000" b="1">
                <a:latin typeface="Times New Roman" panose="02020603050405020304" pitchFamily="2" charset="0"/>
                <a:ea typeface="楷体_GB2312" pitchFamily="1" charset="-122"/>
              </a:rPr>
              <a:t>b+c&gt;a</a:t>
            </a:r>
            <a:endParaRPr lang="zh-CN" altLang="en-US" sz="3000" b="1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(6) a+c&gt;b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(7) a</a:t>
            </a:r>
            <a:r>
              <a:rPr lang="en-US" altLang="zh-CN" sz="3000" b="1" baseline="3000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+b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=c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(8) b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+c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=a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(9) c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+a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=b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矩形 16388"/>
          <p:cNvSpPr>
            <a:spLocks noRot="1"/>
          </p:cNvSpPr>
          <p:nvPr/>
        </p:nvSpPr>
        <p:spPr>
          <a:xfrm>
            <a:off x="612775" y="3644265"/>
            <a:ext cx="3819525" cy="288480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输出结果：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(1) 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输入无效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(2) 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非三角形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(3) 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一般三角形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(4) </a:t>
            </a:r>
            <a:r>
              <a:rPr lang="zh-CN" altLang="en-US" sz="3000" b="1">
                <a:latin typeface="Times New Roman" panose="02020603050405020304" pitchFamily="2" charset="0"/>
                <a:ea typeface="宋体" panose="02010600030101010101" pitchFamily="2" charset="-122"/>
              </a:rPr>
              <a:t>直角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三角形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1638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矩形 5121"/>
          <p:cNvSpPr>
            <a:spLocks noRot="1"/>
          </p:cNvSpPr>
          <p:nvPr/>
        </p:nvSpPr>
        <p:spPr>
          <a:xfrm>
            <a:off x="250825" y="2895600"/>
            <a:ext cx="84978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000" b="1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第二章 黑盒测试</a:t>
            </a:r>
            <a:endParaRPr lang="zh-CN" altLang="en-US" sz="8000" b="1">
              <a:solidFill>
                <a:srgbClr val="FF33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pic>
        <p:nvPicPr>
          <p:cNvPr id="5122" name="图片 5122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3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26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2.1 </a:t>
            </a:r>
            <a:r>
              <a:rPr lang="zh-CN" altLang="en-US" dirty="0"/>
              <a:t>等价类划分</a:t>
            </a:r>
            <a:endParaRPr lang="en-US" altLang="zh-CN" dirty="0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分析输入域得到的等价类表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349250" y="2605088"/>
          <a:ext cx="829627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858"/>
                <a:gridCol w="1815326"/>
                <a:gridCol w="1503565"/>
                <a:gridCol w="1904219"/>
                <a:gridCol w="1415307"/>
              </a:tblGrid>
              <a:tr h="457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有效等价类</a:t>
                      </a:r>
                      <a:endParaRPr lang="zh-CN" altLang="en-US" sz="24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无效等价类</a:t>
                      </a:r>
                      <a:endParaRPr lang="zh-CN" altLang="en-US" sz="24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4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2400">
                <a:tc rowSpan="6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取值范围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a&lt;1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/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a&gt;100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b&lt;1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/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b&gt;100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24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c&lt;1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c&gt;100</a:t>
                      </a:r>
                      <a:endParaRPr lang="en-US" altLang="zh-CN" sz="24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2.1 </a:t>
            </a:r>
            <a:r>
              <a:rPr lang="zh-CN" altLang="en-US" dirty="0"/>
              <a:t>等价类划分</a:t>
            </a:r>
            <a:endParaRPr lang="en-US" altLang="zh-CN" dirty="0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分析输出域得到的等价类表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50825" y="2346325"/>
          <a:ext cx="863981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280"/>
                <a:gridCol w="2606675"/>
                <a:gridCol w="1026795"/>
                <a:gridCol w="1847850"/>
                <a:gridCol w="918210"/>
              </a:tblGrid>
              <a:tr h="396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有效等价类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无效等价类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396240">
                <a:tc rowSpan="4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构成一般三角形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a+b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&gt;c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a+b</a:t>
                      </a: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 dirty="0" err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b+c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&gt;a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b+c</a:t>
                      </a: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18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 dirty="0" err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c+a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&gt;b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c+a</a:t>
                      </a: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row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构成直角三角形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=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=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=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B w="12700" cap="flat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2.1 </a:t>
            </a:r>
            <a:r>
              <a:rPr lang="zh-CN" altLang="en-US" dirty="0"/>
              <a:t>等价类划分</a:t>
            </a:r>
            <a:endParaRPr lang="en-US" altLang="zh-CN" dirty="0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(3)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设计测试用例覆盖等价类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250825" y="1630045"/>
          <a:ext cx="860742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850"/>
                <a:gridCol w="814645"/>
                <a:gridCol w="955605"/>
                <a:gridCol w="956874"/>
                <a:gridCol w="2393773"/>
                <a:gridCol w="2395678"/>
              </a:tblGrid>
              <a:tr h="335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预期输出</a:t>
                      </a:r>
                      <a:endParaRPr lang="zh-CN" altLang="en-US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覆盖等价类</a:t>
                      </a:r>
                      <a:endParaRPr lang="zh-CN" altLang="en-US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T5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T7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T8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T9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T10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800" b="1" dirty="0" smtClean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T11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T12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18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T13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19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5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15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072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zh-CN" altLang="en-US"/>
          </a:p>
        </p:txBody>
      </p:sp>
      <p:sp>
        <p:nvSpPr>
          <p:cNvPr id="30723" name="矩形 30722"/>
          <p:cNvSpPr>
            <a:spLocks noRot="1"/>
          </p:cNvSpPr>
          <p:nvPr/>
        </p:nvSpPr>
        <p:spPr>
          <a:xfrm>
            <a:off x="323850" y="1052830"/>
            <a:ext cx="84677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5.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传统等价类测试存在的问题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规格说明往往没有定义无效测试用例的期望输出应该是什么样的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。因此，测试人员需要花费大量时间来定义这些测试用例的期望输出</a:t>
            </a:r>
            <a:endParaRPr lang="zh-CN" altLang="en-US" sz="33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hlink"/>
                </a:solidFill>
                <a:ea typeface="隶书" panose="02010509060101010101" pitchFamily="1" charset="-122"/>
                <a:sym typeface="+mn-ea"/>
              </a:rPr>
              <a:t>强类型语言、图形化用户界面没有必要考虑过多无效输入</a:t>
            </a:r>
            <a:endParaRPr lang="zh-CN" altLang="en-US" sz="3200" b="1">
              <a:solidFill>
                <a:schemeClr val="hlink"/>
              </a:solidFill>
              <a:ea typeface="隶书" panose="02010509060101010101" pitchFamily="1" charset="-122"/>
              <a:sym typeface="+mn-ea"/>
            </a:endParaRPr>
          </a:p>
          <a:p>
            <a:pPr marL="609600" indent="-609600" algn="l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hlink"/>
                </a:solidFill>
                <a:ea typeface="隶书" panose="02010509060101010101" pitchFamily="1" charset="-122"/>
                <a:sym typeface="+mn-ea"/>
              </a:rPr>
              <a:t>适合处理输入条件相互独立的情况，若存在联系则很难描述，且测试效果无法保障</a:t>
            </a:r>
            <a:endParaRPr lang="zh-CN" altLang="en-US" sz="3200" b="1">
              <a:solidFill>
                <a:schemeClr val="hlink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2" name="动作按钮: 后退或前一项 1">
            <a:hlinkClick r:id="rId1" action="ppaction://hlinksldjump"/>
          </p:cNvPr>
          <p:cNvSpPr/>
          <p:nvPr/>
        </p:nvSpPr>
        <p:spPr>
          <a:xfrm>
            <a:off x="8172450" y="6525260"/>
            <a:ext cx="432435" cy="2159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174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1747" name="矩形 3174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弱一般等价类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单缺陷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原则：缺陷极少是由两个或多个缺陷的同时发生引起的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遵循</a:t>
            </a: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单缺陷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原则，要求用例覆盖每一个变量的</a:t>
            </a: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一种取值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即可，取值为</a:t>
            </a: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有效值</a:t>
            </a:r>
            <a:endParaRPr lang="zh-CN" altLang="en-US" sz="3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两变量x1, x2的函数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1151255" lvl="2" indent="-4572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x1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d, 区间 [a, b), [b, c), [c, d]</a:t>
            </a:r>
            <a:endParaRPr lang="zh-CN" altLang="en-US" sz="3400" b="1" i="1" u="none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51255" lvl="2" indent="-4572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x2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g, 区间 [e, f), [f, g]</a:t>
            </a:r>
            <a:endParaRPr lang="zh-CN" altLang="en-US" sz="3400" b="1" i="1" u="none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charRg st="2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4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charRg st="4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9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charRg st="9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直接连接符 32769"/>
          <p:cNvSpPr/>
          <p:nvPr/>
        </p:nvSpPr>
        <p:spPr>
          <a:xfrm>
            <a:off x="1331913" y="4589463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直接连接符 32770"/>
          <p:cNvSpPr/>
          <p:nvPr/>
        </p:nvSpPr>
        <p:spPr>
          <a:xfrm flipV="1">
            <a:off x="1979613" y="1060450"/>
            <a:ext cx="0" cy="424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直接连接符 32771"/>
          <p:cNvSpPr/>
          <p:nvPr/>
        </p:nvSpPr>
        <p:spPr>
          <a:xfrm>
            <a:off x="1835150" y="3940175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直接连接符 32772"/>
          <p:cNvSpPr/>
          <p:nvPr/>
        </p:nvSpPr>
        <p:spPr>
          <a:xfrm>
            <a:off x="2555875" y="14922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直接连接符 32773"/>
          <p:cNvSpPr/>
          <p:nvPr/>
        </p:nvSpPr>
        <p:spPr>
          <a:xfrm>
            <a:off x="1979613" y="2068513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直接连接符 32774"/>
          <p:cNvSpPr/>
          <p:nvPr/>
        </p:nvSpPr>
        <p:spPr>
          <a:xfrm>
            <a:off x="5651500" y="14922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矩形 32775"/>
          <p:cNvSpPr/>
          <p:nvPr/>
        </p:nvSpPr>
        <p:spPr>
          <a:xfrm>
            <a:off x="2590800" y="2139950"/>
            <a:ext cx="3016250" cy="1754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6" name="文本框 32776"/>
          <p:cNvSpPr txBox="1"/>
          <p:nvPr/>
        </p:nvSpPr>
        <p:spPr>
          <a:xfrm>
            <a:off x="7359650" y="43068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897" name="文本框 32777"/>
          <p:cNvSpPr txBox="1"/>
          <p:nvPr/>
        </p:nvSpPr>
        <p:spPr>
          <a:xfrm>
            <a:off x="1331913" y="974725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898" name="文本框 32778"/>
          <p:cNvSpPr txBox="1"/>
          <p:nvPr/>
        </p:nvSpPr>
        <p:spPr>
          <a:xfrm>
            <a:off x="2411413" y="473233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899" name="文本框 32779"/>
          <p:cNvSpPr txBox="1"/>
          <p:nvPr/>
        </p:nvSpPr>
        <p:spPr>
          <a:xfrm>
            <a:off x="3348038" y="472598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900" name="文本框 32780"/>
          <p:cNvSpPr txBox="1"/>
          <p:nvPr/>
        </p:nvSpPr>
        <p:spPr>
          <a:xfrm>
            <a:off x="1455738" y="3724275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e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901" name="文本框 32781"/>
          <p:cNvSpPr txBox="1"/>
          <p:nvPr/>
        </p:nvSpPr>
        <p:spPr>
          <a:xfrm>
            <a:off x="1403350" y="1924050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g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2783" name="椭圆 32782"/>
          <p:cNvSpPr/>
          <p:nvPr/>
        </p:nvSpPr>
        <p:spPr>
          <a:xfrm>
            <a:off x="3995738" y="23574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4" name="椭圆 32783"/>
          <p:cNvSpPr/>
          <p:nvPr/>
        </p:nvSpPr>
        <p:spPr>
          <a:xfrm>
            <a:off x="2916238" y="35083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5" name="椭圆 32784"/>
          <p:cNvSpPr/>
          <p:nvPr/>
        </p:nvSpPr>
        <p:spPr>
          <a:xfrm>
            <a:off x="5076825" y="3221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5" name="直接连接符 32785"/>
          <p:cNvSpPr/>
          <p:nvPr/>
        </p:nvSpPr>
        <p:spPr>
          <a:xfrm>
            <a:off x="3492500" y="1565275"/>
            <a:ext cx="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6" name="直接连接符 32786"/>
          <p:cNvSpPr/>
          <p:nvPr/>
        </p:nvSpPr>
        <p:spPr>
          <a:xfrm>
            <a:off x="4643438" y="14922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7" name="直接连接符 32787"/>
          <p:cNvSpPr/>
          <p:nvPr/>
        </p:nvSpPr>
        <p:spPr>
          <a:xfrm>
            <a:off x="1979613" y="2932113"/>
            <a:ext cx="4392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8" name="文本框 32788"/>
          <p:cNvSpPr txBox="1"/>
          <p:nvPr/>
        </p:nvSpPr>
        <p:spPr>
          <a:xfrm>
            <a:off x="1455738" y="278923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f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909" name="文本框 32789"/>
          <p:cNvSpPr txBox="1"/>
          <p:nvPr/>
        </p:nvSpPr>
        <p:spPr>
          <a:xfrm>
            <a:off x="4427538" y="472598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910" name="文本框 32790"/>
          <p:cNvSpPr txBox="1"/>
          <p:nvPr/>
        </p:nvSpPr>
        <p:spPr>
          <a:xfrm>
            <a:off x="5508625" y="47259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7911" name="文本占位符 32791"/>
          <p:cNvSpPr>
            <a:spLocks noGrp="1" noRot="1"/>
          </p:cNvSpPr>
          <p:nvPr>
            <p:ph idx="1"/>
          </p:nvPr>
        </p:nvSpPr>
        <p:spPr>
          <a:xfrm>
            <a:off x="1497013" y="5170488"/>
            <a:ext cx="6743700" cy="790575"/>
          </a:xfrm>
        </p:spPr>
        <p:txBody>
          <a:bodyPr anchor="t"/>
          <a:p>
            <a:pPr marL="0" lvl="2" indent="0">
              <a:spcBef>
                <a:spcPct val="0"/>
              </a:spcBef>
              <a:buNone/>
            </a:pPr>
            <a:r>
              <a:rPr lang="en-US" altLang="zh-CN" sz="3200">
                <a:ea typeface="楷体_GB2312" pitchFamily="1" charset="-122"/>
              </a:rPr>
              <a:t>a </a:t>
            </a:r>
            <a:r>
              <a:rPr lang="en-US" altLang="zh-CN" sz="3200"/>
              <a:t>≤ </a:t>
            </a:r>
            <a:r>
              <a:rPr lang="en-US" altLang="zh-CN" sz="3200">
                <a:ea typeface="楷体_GB2312" pitchFamily="1" charset="-122"/>
              </a:rPr>
              <a:t>x1 </a:t>
            </a:r>
            <a:r>
              <a:rPr lang="en-US" altLang="zh-CN" sz="3200"/>
              <a:t>≤ </a:t>
            </a:r>
            <a:r>
              <a:rPr lang="en-US" altLang="zh-CN" sz="3200">
                <a:ea typeface="楷体_GB2312" pitchFamily="1" charset="-122"/>
              </a:rPr>
              <a:t>d, </a:t>
            </a:r>
            <a:r>
              <a:rPr lang="zh-CN" altLang="en-US" sz="3200">
                <a:ea typeface="楷体_GB2312" pitchFamily="1" charset="-122"/>
              </a:rPr>
              <a:t>区间 </a:t>
            </a:r>
            <a:r>
              <a:rPr lang="en-US" altLang="zh-CN" sz="3200">
                <a:ea typeface="楷体_GB2312" pitchFamily="1" charset="-122"/>
              </a:rPr>
              <a:t>[a, b), [b, c), [c, d]</a:t>
            </a:r>
            <a:endParaRPr lang="en-US" altLang="zh-CN" sz="3200">
              <a:ea typeface="楷体_GB2312" pitchFamily="1" charset="-122"/>
            </a:endParaRPr>
          </a:p>
          <a:p>
            <a:pPr marL="0" lvl="2" indent="0">
              <a:spcBef>
                <a:spcPct val="0"/>
              </a:spcBef>
              <a:buNone/>
            </a:pPr>
            <a:r>
              <a:rPr lang="en-US" altLang="zh-CN" sz="3200">
                <a:ea typeface="楷体_GB2312" pitchFamily="1" charset="-122"/>
              </a:rPr>
              <a:t>e </a:t>
            </a:r>
            <a:r>
              <a:rPr lang="en-US" altLang="zh-CN" sz="3200"/>
              <a:t>≤ </a:t>
            </a:r>
            <a:r>
              <a:rPr lang="en-US" altLang="zh-CN" sz="3200">
                <a:ea typeface="楷体_GB2312" pitchFamily="1" charset="-122"/>
              </a:rPr>
              <a:t>x2 </a:t>
            </a:r>
            <a:r>
              <a:rPr lang="en-US" altLang="zh-CN" sz="3200"/>
              <a:t>≤ </a:t>
            </a:r>
            <a:r>
              <a:rPr lang="en-US" altLang="zh-CN" sz="3200">
                <a:ea typeface="楷体_GB2312" pitchFamily="1" charset="-122"/>
              </a:rPr>
              <a:t>g, </a:t>
            </a:r>
            <a:r>
              <a:rPr lang="zh-CN" altLang="en-US" sz="3200">
                <a:ea typeface="楷体_GB2312" pitchFamily="1" charset="-122"/>
              </a:rPr>
              <a:t>区间 </a:t>
            </a:r>
            <a:r>
              <a:rPr lang="en-US" altLang="zh-CN" sz="3200">
                <a:ea typeface="楷体_GB2312" pitchFamily="1" charset="-122"/>
              </a:rPr>
              <a:t>[e, f), [f, g]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覆盖所有等价类</a:t>
            </a:r>
            <a:endParaRPr lang="zh-CN" altLang="en-US"/>
          </a:p>
        </p:txBody>
      </p:sp>
      <p:sp>
        <p:nvSpPr>
          <p:cNvPr id="37912" name="标题 3279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2794" name="圆角矩形标注 32793"/>
          <p:cNvSpPr/>
          <p:nvPr/>
        </p:nvSpPr>
        <p:spPr>
          <a:xfrm>
            <a:off x="6013450" y="407988"/>
            <a:ext cx="2808288" cy="1295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变量对应等价类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数的最大值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3" grpId="0" bldLvl="0" animBg="1"/>
      <p:bldP spid="32784" grpId="0" bldLvl="0" animBg="1"/>
      <p:bldP spid="32785" grpId="0" bldLvl="0" animBg="1"/>
      <p:bldP spid="32794" grpId="0" bldLvl="0"/>
      <p:bldP spid="32794" grpId="1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379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3795" name="矩形 33794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强一般等价类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遵循</a:t>
            </a: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多缺陷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原则，要求用例覆盖每个变量的每种取值之间的</a:t>
            </a: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笛卡尔乘积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，即所有变量所有取值的所有组合，取值为</a:t>
            </a:r>
            <a:r>
              <a:rPr lang="zh-CN" altLang="en-US" sz="3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有效值</a:t>
            </a:r>
            <a:endParaRPr lang="zh-CN" altLang="en-US" sz="3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两变量x1, x2的函数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1151255" lvl="2" indent="-4572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x1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d, 区间 [a, b), [b, c), [c, d]</a:t>
            </a:r>
            <a:endParaRPr lang="zh-CN" altLang="en-US" sz="3400" b="1" i="1" u="none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51255" lvl="2" indent="-4572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x2</a:t>
            </a:r>
            <a:r>
              <a:rPr lang="zh-CN" altLang="en-US" sz="2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3400" b="1" i="1" u="none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g, 区间 [e, f), [f, g]</a:t>
            </a:r>
            <a:endParaRPr lang="zh-CN" altLang="en-US" sz="3400" b="1" i="1" u="none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2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7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74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直接连接符 34817"/>
          <p:cNvSpPr/>
          <p:nvPr/>
        </p:nvSpPr>
        <p:spPr>
          <a:xfrm>
            <a:off x="1331913" y="4510088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直接连接符 34818"/>
          <p:cNvSpPr/>
          <p:nvPr/>
        </p:nvSpPr>
        <p:spPr>
          <a:xfrm flipV="1">
            <a:off x="1979613" y="981075"/>
            <a:ext cx="0" cy="4248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直接连接符 34819"/>
          <p:cNvSpPr/>
          <p:nvPr/>
        </p:nvSpPr>
        <p:spPr>
          <a:xfrm>
            <a:off x="1835150" y="3860800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直接连接符 34820"/>
          <p:cNvSpPr/>
          <p:nvPr/>
        </p:nvSpPr>
        <p:spPr>
          <a:xfrm>
            <a:off x="2555875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直接连接符 34821"/>
          <p:cNvSpPr/>
          <p:nvPr/>
        </p:nvSpPr>
        <p:spPr>
          <a:xfrm>
            <a:off x="1979613" y="1989138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直接连接符 34822"/>
          <p:cNvSpPr/>
          <p:nvPr/>
        </p:nvSpPr>
        <p:spPr>
          <a:xfrm>
            <a:off x="5651500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矩形 34823"/>
          <p:cNvSpPr/>
          <p:nvPr/>
        </p:nvSpPr>
        <p:spPr>
          <a:xfrm>
            <a:off x="2590800" y="2060575"/>
            <a:ext cx="3016250" cy="1754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文本框 34824"/>
          <p:cNvSpPr txBox="1"/>
          <p:nvPr/>
        </p:nvSpPr>
        <p:spPr>
          <a:xfrm>
            <a:off x="7359650" y="422751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45" name="文本框 34825"/>
          <p:cNvSpPr txBox="1"/>
          <p:nvPr/>
        </p:nvSpPr>
        <p:spPr>
          <a:xfrm>
            <a:off x="1403350" y="119062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46" name="文本框 34826"/>
          <p:cNvSpPr txBox="1"/>
          <p:nvPr/>
        </p:nvSpPr>
        <p:spPr>
          <a:xfrm>
            <a:off x="2411413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47" name="文本框 34827"/>
          <p:cNvSpPr txBox="1"/>
          <p:nvPr/>
        </p:nvSpPr>
        <p:spPr>
          <a:xfrm>
            <a:off x="3348038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48" name="文本框 34828"/>
          <p:cNvSpPr txBox="1"/>
          <p:nvPr/>
        </p:nvSpPr>
        <p:spPr>
          <a:xfrm>
            <a:off x="1455738" y="3644900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e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49" name="文本框 34829"/>
          <p:cNvSpPr txBox="1"/>
          <p:nvPr/>
        </p:nvSpPr>
        <p:spPr>
          <a:xfrm>
            <a:off x="1403350" y="184467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g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4831" name="椭圆 34830"/>
          <p:cNvSpPr/>
          <p:nvPr/>
        </p:nvSpPr>
        <p:spPr>
          <a:xfrm>
            <a:off x="3995738" y="22780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2" name="椭圆 34831"/>
          <p:cNvSpPr/>
          <p:nvPr/>
        </p:nvSpPr>
        <p:spPr>
          <a:xfrm>
            <a:off x="2916238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3" name="椭圆 34832"/>
          <p:cNvSpPr/>
          <p:nvPr/>
        </p:nvSpPr>
        <p:spPr>
          <a:xfrm>
            <a:off x="5076825" y="31416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直接连接符 34833"/>
          <p:cNvSpPr/>
          <p:nvPr/>
        </p:nvSpPr>
        <p:spPr>
          <a:xfrm>
            <a:off x="3492500" y="1485900"/>
            <a:ext cx="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4" name="直接连接符 34834"/>
          <p:cNvSpPr/>
          <p:nvPr/>
        </p:nvSpPr>
        <p:spPr>
          <a:xfrm>
            <a:off x="4643438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5" name="直接连接符 34835"/>
          <p:cNvSpPr/>
          <p:nvPr/>
        </p:nvSpPr>
        <p:spPr>
          <a:xfrm>
            <a:off x="1979613" y="2852738"/>
            <a:ext cx="4392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6" name="文本框 34836"/>
          <p:cNvSpPr txBox="1"/>
          <p:nvPr/>
        </p:nvSpPr>
        <p:spPr>
          <a:xfrm>
            <a:off x="1455738" y="27098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f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57" name="文本框 34837"/>
          <p:cNvSpPr txBox="1"/>
          <p:nvPr/>
        </p:nvSpPr>
        <p:spPr>
          <a:xfrm>
            <a:off x="4427538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58" name="文本框 34838"/>
          <p:cNvSpPr txBox="1"/>
          <p:nvPr/>
        </p:nvSpPr>
        <p:spPr>
          <a:xfrm>
            <a:off x="5508625" y="465296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4840" name="椭圆 34839"/>
          <p:cNvSpPr/>
          <p:nvPr/>
        </p:nvSpPr>
        <p:spPr>
          <a:xfrm>
            <a:off x="2771775" y="23495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41" name="椭圆 34840"/>
          <p:cNvSpPr/>
          <p:nvPr/>
        </p:nvSpPr>
        <p:spPr>
          <a:xfrm>
            <a:off x="3924300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42" name="椭圆 34841"/>
          <p:cNvSpPr/>
          <p:nvPr/>
        </p:nvSpPr>
        <p:spPr>
          <a:xfrm>
            <a:off x="5219700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矩形 34842"/>
          <p:cNvSpPr/>
          <p:nvPr/>
        </p:nvSpPr>
        <p:spPr>
          <a:xfrm>
            <a:off x="539750" y="5084763"/>
            <a:ext cx="7632700" cy="15541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/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a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x1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d, 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区间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[a, b), [b, c), [c, d]</a:t>
            </a:r>
            <a:endParaRPr lang="en-US" altLang="zh-CN" sz="3200" b="1">
              <a:latin typeface="Arial" panose="020B0604020202020204" pitchFamily="34" charset="0"/>
              <a:ea typeface="楷体_GB2312" pitchFamily="1" charset="-122"/>
            </a:endParaRPr>
          </a:p>
          <a:p>
            <a:pPr lvl="2" indent="0"/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e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x2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g, 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区间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[e, f), [f, g]</a:t>
            </a:r>
            <a:endParaRPr lang="en-US" altLang="zh-CN" sz="3200" b="1">
              <a:latin typeface="Arial" panose="020B0604020202020204" pitchFamily="34" charset="0"/>
              <a:ea typeface="楷体_GB2312" pitchFamily="1" charset="-122"/>
            </a:endParaRPr>
          </a:p>
          <a:p>
            <a:pPr lvl="2" indent="0"/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覆盖所有等价类对可能的输入组合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9963" name="标题 3484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4845" name="圆角矩形标注 34844"/>
          <p:cNvSpPr/>
          <p:nvPr/>
        </p:nvSpPr>
        <p:spPr>
          <a:xfrm>
            <a:off x="6013450" y="407988"/>
            <a:ext cx="2808288" cy="1295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变量对应等价类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数的乘积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nimBg="1"/>
      <p:bldP spid="34832" grpId="0" animBg="1"/>
      <p:bldP spid="34833" grpId="0" animBg="1"/>
      <p:bldP spid="34840" grpId="0" animBg="1"/>
      <p:bldP spid="34841" grpId="0" animBg="1"/>
      <p:bldP spid="34842" grpId="0" animBg="1"/>
      <p:bldP spid="34845" grpId="0" bldLvl="0"/>
      <p:bldP spid="34845" grpId="1" bldLvl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584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5843" name="矩形 35842"/>
          <p:cNvSpPr>
            <a:spLocks noRot="1"/>
          </p:cNvSpPr>
          <p:nvPr/>
        </p:nvSpPr>
        <p:spPr>
          <a:xfrm>
            <a:off x="323850" y="1052513"/>
            <a:ext cx="882015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3"/>
            </a:pPr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弱健壮等价类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弱：基于</a:t>
            </a:r>
            <a:r>
              <a:rPr lang="zh-CN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单缺陷假设</a:t>
            </a:r>
            <a:endParaRPr lang="zh-CN" altLang="en-US" sz="33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健壮：考虑</a:t>
            </a:r>
            <a:r>
              <a:rPr lang="zh-CN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无效值</a:t>
            </a:r>
            <a:endParaRPr lang="zh-CN" altLang="en-US" sz="33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对有效输入，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使用每个有效等价类的一个值</a:t>
            </a:r>
            <a:endParaRPr lang="zh-CN" altLang="en-US" sz="33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对无效输入，测试用例将拥有一个无效值，并保持其余的值都是有效的</a:t>
            </a:r>
            <a:endParaRPr lang="zh-CN" altLang="en-US" sz="33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在</a:t>
            </a:r>
            <a:r>
              <a:rPr lang="zh-CN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弱一般等价类</a:t>
            </a: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的基础上增加取值为无效值的情况</a:t>
            </a:r>
            <a:endParaRPr lang="zh-CN" altLang="en-US" sz="33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charRg st="3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5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charRg st="59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9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charRg st="91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直接连接符 36865"/>
          <p:cNvSpPr/>
          <p:nvPr/>
        </p:nvSpPr>
        <p:spPr>
          <a:xfrm>
            <a:off x="1331913" y="4797425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直接连接符 36866"/>
          <p:cNvSpPr/>
          <p:nvPr/>
        </p:nvSpPr>
        <p:spPr>
          <a:xfrm flipV="1">
            <a:off x="1979613" y="1268413"/>
            <a:ext cx="0" cy="4176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直接连接符 36867"/>
          <p:cNvSpPr/>
          <p:nvPr/>
        </p:nvSpPr>
        <p:spPr>
          <a:xfrm>
            <a:off x="1835150" y="4148138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直接连接符 36868"/>
          <p:cNvSpPr/>
          <p:nvPr/>
        </p:nvSpPr>
        <p:spPr>
          <a:xfrm>
            <a:off x="2555875" y="1700213"/>
            <a:ext cx="0" cy="30972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直接连接符 36869"/>
          <p:cNvSpPr/>
          <p:nvPr/>
        </p:nvSpPr>
        <p:spPr>
          <a:xfrm>
            <a:off x="1979613" y="2276475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直接连接符 36870"/>
          <p:cNvSpPr/>
          <p:nvPr/>
        </p:nvSpPr>
        <p:spPr>
          <a:xfrm>
            <a:off x="5651500" y="1700213"/>
            <a:ext cx="0" cy="30972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1" name="矩形 36871"/>
          <p:cNvSpPr/>
          <p:nvPr/>
        </p:nvSpPr>
        <p:spPr>
          <a:xfrm>
            <a:off x="2590800" y="2347913"/>
            <a:ext cx="3016250" cy="17541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2" name="文本框 36872"/>
          <p:cNvSpPr txBox="1"/>
          <p:nvPr/>
        </p:nvSpPr>
        <p:spPr>
          <a:xfrm>
            <a:off x="7359650" y="4514850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993" name="文本框 36873"/>
          <p:cNvSpPr txBox="1"/>
          <p:nvPr/>
        </p:nvSpPr>
        <p:spPr>
          <a:xfrm>
            <a:off x="1403350" y="126206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994" name="文本框 36874"/>
          <p:cNvSpPr txBox="1"/>
          <p:nvPr/>
        </p:nvSpPr>
        <p:spPr>
          <a:xfrm>
            <a:off x="2411413" y="4940300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995" name="文本框 36875"/>
          <p:cNvSpPr txBox="1"/>
          <p:nvPr/>
        </p:nvSpPr>
        <p:spPr>
          <a:xfrm>
            <a:off x="3348038" y="494188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996" name="文本框 36876"/>
          <p:cNvSpPr txBox="1"/>
          <p:nvPr/>
        </p:nvSpPr>
        <p:spPr>
          <a:xfrm>
            <a:off x="1455738" y="393223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e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997" name="文本框 36877"/>
          <p:cNvSpPr txBox="1"/>
          <p:nvPr/>
        </p:nvSpPr>
        <p:spPr>
          <a:xfrm>
            <a:off x="1403350" y="213201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g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6879" name="椭圆 36878"/>
          <p:cNvSpPr/>
          <p:nvPr/>
        </p:nvSpPr>
        <p:spPr>
          <a:xfrm>
            <a:off x="3995738" y="25654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椭圆 36879"/>
          <p:cNvSpPr/>
          <p:nvPr/>
        </p:nvSpPr>
        <p:spPr>
          <a:xfrm>
            <a:off x="2916238" y="3716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1" name="椭圆 36880"/>
          <p:cNvSpPr/>
          <p:nvPr/>
        </p:nvSpPr>
        <p:spPr>
          <a:xfrm>
            <a:off x="5076825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1" name="直接连接符 36881"/>
          <p:cNvSpPr/>
          <p:nvPr/>
        </p:nvSpPr>
        <p:spPr>
          <a:xfrm>
            <a:off x="3492500" y="1773238"/>
            <a:ext cx="0" cy="295116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2" name="直接连接符 36882"/>
          <p:cNvSpPr/>
          <p:nvPr/>
        </p:nvSpPr>
        <p:spPr>
          <a:xfrm>
            <a:off x="4643438" y="1700213"/>
            <a:ext cx="0" cy="30972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3" name="直接连接符 36883"/>
          <p:cNvSpPr/>
          <p:nvPr/>
        </p:nvSpPr>
        <p:spPr>
          <a:xfrm>
            <a:off x="1979613" y="3140075"/>
            <a:ext cx="4392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4" name="文本框 36884"/>
          <p:cNvSpPr txBox="1"/>
          <p:nvPr/>
        </p:nvSpPr>
        <p:spPr>
          <a:xfrm>
            <a:off x="1455738" y="2997200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f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2005" name="文本框 36885"/>
          <p:cNvSpPr txBox="1"/>
          <p:nvPr/>
        </p:nvSpPr>
        <p:spPr>
          <a:xfrm>
            <a:off x="4427538" y="494188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2006" name="文本框 36886"/>
          <p:cNvSpPr txBox="1"/>
          <p:nvPr/>
        </p:nvSpPr>
        <p:spPr>
          <a:xfrm>
            <a:off x="5508625" y="49418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6888" name="椭圆 36887"/>
          <p:cNvSpPr/>
          <p:nvPr/>
        </p:nvSpPr>
        <p:spPr>
          <a:xfrm>
            <a:off x="2195513" y="33559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9" name="椭圆 36888"/>
          <p:cNvSpPr/>
          <p:nvPr/>
        </p:nvSpPr>
        <p:spPr>
          <a:xfrm>
            <a:off x="5148263" y="17732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0" name="椭圆 36889"/>
          <p:cNvSpPr/>
          <p:nvPr/>
        </p:nvSpPr>
        <p:spPr>
          <a:xfrm>
            <a:off x="5148263" y="44370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10" name="矩形 36890"/>
          <p:cNvSpPr/>
          <p:nvPr/>
        </p:nvSpPr>
        <p:spPr>
          <a:xfrm>
            <a:off x="395288" y="5516563"/>
            <a:ext cx="8208962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/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a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x1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d, 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区间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[a, b), [b, c), [c, d]</a:t>
            </a:r>
            <a:endParaRPr lang="en-US" altLang="zh-CN" sz="3200" b="1">
              <a:latin typeface="Arial" panose="020B0604020202020204" pitchFamily="34" charset="0"/>
              <a:ea typeface="楷体_GB2312" pitchFamily="1" charset="-122"/>
            </a:endParaRPr>
          </a:p>
          <a:p>
            <a:pPr lvl="2" indent="0"/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e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x2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g, 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区间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[e, f), [f, g]</a:t>
            </a:r>
            <a:endParaRPr lang="en-US" altLang="zh-CN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6892" name="椭圆 36891"/>
          <p:cNvSpPr/>
          <p:nvPr/>
        </p:nvSpPr>
        <p:spPr>
          <a:xfrm>
            <a:off x="5867400" y="25654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12" name="标题 3689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6894" name="圆角矩形标注 36893"/>
          <p:cNvSpPr/>
          <p:nvPr/>
        </p:nvSpPr>
        <p:spPr>
          <a:xfrm>
            <a:off x="6016625" y="409575"/>
            <a:ext cx="2949575" cy="18669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变量对应等价类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数的最大值+各个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变量的无效输入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区间数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nimBg="1"/>
      <p:bldP spid="36880" grpId="0" animBg="1"/>
      <p:bldP spid="36881" grpId="0" animBg="1"/>
      <p:bldP spid="36888" grpId="0" animBg="1"/>
      <p:bldP spid="36889" grpId="0" animBg="1"/>
      <p:bldP spid="36890" grpId="0" animBg="1"/>
      <p:bldP spid="36892" grpId="0" animBg="1"/>
      <p:bldP spid="36894" grpId="0" bldLvl="0"/>
      <p:bldP spid="36894" grpId="1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 noRot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 wrap="square" anchor="ctr"/>
          <a:p>
            <a:r>
              <a:rPr lang="zh-CN" altLang="en-US" sz="4800" i="1">
                <a:solidFill>
                  <a:srgbClr val="FF3300"/>
                </a:solidFill>
              </a:rPr>
              <a:t>第二章   黑盒测试</a:t>
            </a:r>
            <a:endParaRPr lang="zh-CN" altLang="en-US" sz="4800" i="1">
              <a:solidFill>
                <a:schemeClr val="bg2"/>
              </a:solidFill>
            </a:endParaRPr>
          </a:p>
        </p:txBody>
      </p:sp>
      <p:sp>
        <p:nvSpPr>
          <p:cNvPr id="6146" name="文本占位符 6146"/>
          <p:cNvSpPr>
            <a:spLocks noGrp="1" noRot="1"/>
          </p:cNvSpPr>
          <p:nvPr>
            <p:ph idx="1"/>
          </p:nvPr>
        </p:nvSpPr>
        <p:spPr>
          <a:xfrm>
            <a:off x="1474788" y="1339850"/>
            <a:ext cx="6985000" cy="5327650"/>
          </a:xfrm>
        </p:spPr>
        <p:txBody>
          <a:bodyPr anchor="t"/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1" action="ppaction://hlinksldjump"/>
              </a:rPr>
              <a:t>2.1  等价类划分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2" action="ppaction://hlinksldjump"/>
              </a:rPr>
              <a:t>2.2  边界值分析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2.3  因果图法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2.4  判定表驱动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2.5  正交试验法</a:t>
            </a:r>
            <a:endParaRPr lang="zh-CN" altLang="en-US" sz="4000" dirty="0">
              <a:latin typeface="楷体_GB2312" pitchFamily="1" charset="-122"/>
              <a:hlinkClick r:id="rId3" action="ppaction://hlinksldjump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2.6  其他黑盒测试方法</a:t>
            </a:r>
            <a:endParaRPr lang="zh-CN" altLang="en-US" sz="4000" dirty="0">
              <a:latin typeface="楷体_GB2312" pitchFamily="1" charset="-122"/>
              <a:hlinkClick r:id="rId3" action="ppaction://hlinksldjump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2.7  功能性测试总结</a:t>
            </a:r>
            <a:endParaRPr lang="zh-CN" altLang="en-US" sz="4000" dirty="0">
              <a:latin typeface="楷体_GB2312" pitchFamily="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7889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7891" name="矩形 37890"/>
          <p:cNvSpPr>
            <a:spLocks noRot="1"/>
          </p:cNvSpPr>
          <p:nvPr/>
        </p:nvSpPr>
        <p:spPr>
          <a:xfrm>
            <a:off x="323850" y="1052513"/>
            <a:ext cx="882015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强健壮等价类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强：基于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多缺陷假设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健壮：考虑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无效值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对有效和无效输入，</a:t>
            </a:r>
            <a:r>
              <a:rPr lang="zh-CN" altLang="en-US" sz="3300" b="1" dirty="0">
                <a:latin typeface="Arial" panose="020B0604020202020204" pitchFamily="34" charset="0"/>
                <a:ea typeface="楷体_GB2312" pitchFamily="1" charset="-122"/>
              </a:rPr>
              <a:t>使用笛卡尔积的每个元素获得测试用例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在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强一般等价类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的基础上增加取值为无效值的情况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3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charRg st="3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charRg st="66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直接连接符 38913"/>
          <p:cNvSpPr/>
          <p:nvPr/>
        </p:nvSpPr>
        <p:spPr>
          <a:xfrm>
            <a:off x="1331913" y="4510088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直接连接符 38914"/>
          <p:cNvSpPr/>
          <p:nvPr/>
        </p:nvSpPr>
        <p:spPr>
          <a:xfrm flipV="1">
            <a:off x="1979613" y="981075"/>
            <a:ext cx="0" cy="4248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直接连接符 38915"/>
          <p:cNvSpPr/>
          <p:nvPr/>
        </p:nvSpPr>
        <p:spPr>
          <a:xfrm>
            <a:off x="1835150" y="3860800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直接连接符 38916"/>
          <p:cNvSpPr/>
          <p:nvPr/>
        </p:nvSpPr>
        <p:spPr>
          <a:xfrm>
            <a:off x="2555875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直接连接符 38917"/>
          <p:cNvSpPr/>
          <p:nvPr/>
        </p:nvSpPr>
        <p:spPr>
          <a:xfrm>
            <a:off x="1979613" y="1989138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直接连接符 38918"/>
          <p:cNvSpPr/>
          <p:nvPr/>
        </p:nvSpPr>
        <p:spPr>
          <a:xfrm>
            <a:off x="5651500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矩形 38919"/>
          <p:cNvSpPr/>
          <p:nvPr/>
        </p:nvSpPr>
        <p:spPr>
          <a:xfrm>
            <a:off x="2590800" y="2060575"/>
            <a:ext cx="3016250" cy="1754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文本框 38920"/>
          <p:cNvSpPr txBox="1"/>
          <p:nvPr/>
        </p:nvSpPr>
        <p:spPr>
          <a:xfrm>
            <a:off x="7359650" y="422751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41" name="文本框 38921"/>
          <p:cNvSpPr txBox="1"/>
          <p:nvPr/>
        </p:nvSpPr>
        <p:spPr>
          <a:xfrm>
            <a:off x="1403350" y="119062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42" name="文本框 38922"/>
          <p:cNvSpPr txBox="1"/>
          <p:nvPr/>
        </p:nvSpPr>
        <p:spPr>
          <a:xfrm>
            <a:off x="2411413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43" name="文本框 38923"/>
          <p:cNvSpPr txBox="1"/>
          <p:nvPr/>
        </p:nvSpPr>
        <p:spPr>
          <a:xfrm>
            <a:off x="3348038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44" name="文本框 38924"/>
          <p:cNvSpPr txBox="1"/>
          <p:nvPr/>
        </p:nvSpPr>
        <p:spPr>
          <a:xfrm>
            <a:off x="1455738" y="3644900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e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45" name="文本框 38925"/>
          <p:cNvSpPr txBox="1"/>
          <p:nvPr/>
        </p:nvSpPr>
        <p:spPr>
          <a:xfrm>
            <a:off x="1403350" y="184467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g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8927" name="椭圆 38926"/>
          <p:cNvSpPr/>
          <p:nvPr/>
        </p:nvSpPr>
        <p:spPr>
          <a:xfrm>
            <a:off x="3995738" y="22780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8" name="椭圆 38927"/>
          <p:cNvSpPr/>
          <p:nvPr/>
        </p:nvSpPr>
        <p:spPr>
          <a:xfrm>
            <a:off x="2916238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9" name="椭圆 38928"/>
          <p:cNvSpPr/>
          <p:nvPr/>
        </p:nvSpPr>
        <p:spPr>
          <a:xfrm>
            <a:off x="5076825" y="31416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直接连接符 38929"/>
          <p:cNvSpPr/>
          <p:nvPr/>
        </p:nvSpPr>
        <p:spPr>
          <a:xfrm>
            <a:off x="3492500" y="1485900"/>
            <a:ext cx="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直接连接符 38930"/>
          <p:cNvSpPr/>
          <p:nvPr/>
        </p:nvSpPr>
        <p:spPr>
          <a:xfrm>
            <a:off x="4643438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直接连接符 38931"/>
          <p:cNvSpPr/>
          <p:nvPr/>
        </p:nvSpPr>
        <p:spPr>
          <a:xfrm>
            <a:off x="1979613" y="2852738"/>
            <a:ext cx="4392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2" name="文本框 38932"/>
          <p:cNvSpPr txBox="1"/>
          <p:nvPr/>
        </p:nvSpPr>
        <p:spPr>
          <a:xfrm>
            <a:off x="1455738" y="27098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f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53" name="文本框 38933"/>
          <p:cNvSpPr txBox="1"/>
          <p:nvPr/>
        </p:nvSpPr>
        <p:spPr>
          <a:xfrm>
            <a:off x="4427538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4054" name="文本框 38934"/>
          <p:cNvSpPr txBox="1"/>
          <p:nvPr/>
        </p:nvSpPr>
        <p:spPr>
          <a:xfrm>
            <a:off x="5508625" y="465296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8936" name="椭圆 38935"/>
          <p:cNvSpPr/>
          <p:nvPr/>
        </p:nvSpPr>
        <p:spPr>
          <a:xfrm>
            <a:off x="2771775" y="23495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7" name="椭圆 38936"/>
          <p:cNvSpPr/>
          <p:nvPr/>
        </p:nvSpPr>
        <p:spPr>
          <a:xfrm>
            <a:off x="3924300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8" name="椭圆 38937"/>
          <p:cNvSpPr/>
          <p:nvPr/>
        </p:nvSpPr>
        <p:spPr>
          <a:xfrm>
            <a:off x="5219700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8" name="矩形 38938"/>
          <p:cNvSpPr/>
          <p:nvPr/>
        </p:nvSpPr>
        <p:spPr>
          <a:xfrm>
            <a:off x="539750" y="5084763"/>
            <a:ext cx="7632700" cy="15541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/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a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x1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d, 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区间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[a, b), [b, c), [c, d]</a:t>
            </a:r>
            <a:endParaRPr lang="en-US" altLang="zh-CN" sz="3200" b="1">
              <a:latin typeface="Arial" panose="020B0604020202020204" pitchFamily="34" charset="0"/>
              <a:ea typeface="楷体_GB2312" pitchFamily="1" charset="-122"/>
            </a:endParaRPr>
          </a:p>
          <a:p>
            <a:pPr lvl="2" indent="0"/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e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x2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g, 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区间 </a:t>
            </a:r>
            <a:r>
              <a:rPr lang="en-US" altLang="zh-CN" sz="3200" b="1">
                <a:latin typeface="Arial" panose="020B0604020202020204" pitchFamily="34" charset="0"/>
                <a:ea typeface="楷体_GB2312" pitchFamily="1" charset="-122"/>
              </a:rPr>
              <a:t>[e, f), [f, g]</a:t>
            </a:r>
            <a:endParaRPr lang="en-US" altLang="zh-CN" sz="3200" b="1">
              <a:latin typeface="Arial" panose="020B0604020202020204" pitchFamily="34" charset="0"/>
              <a:ea typeface="楷体_GB2312" pitchFamily="1" charset="-122"/>
            </a:endParaRPr>
          </a:p>
          <a:p>
            <a:pPr lvl="2" indent="0"/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覆盖所有等价类对可能的输入组合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44059" name="标题 38939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8941" name="椭圆 38940"/>
          <p:cNvSpPr/>
          <p:nvPr/>
        </p:nvSpPr>
        <p:spPr>
          <a:xfrm>
            <a:off x="2195513" y="33559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2" name="椭圆 38941"/>
          <p:cNvSpPr/>
          <p:nvPr/>
        </p:nvSpPr>
        <p:spPr>
          <a:xfrm>
            <a:off x="5003800" y="1557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3" name="椭圆 38942"/>
          <p:cNvSpPr/>
          <p:nvPr/>
        </p:nvSpPr>
        <p:spPr>
          <a:xfrm>
            <a:off x="5148263" y="41497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4" name="椭圆 38943"/>
          <p:cNvSpPr/>
          <p:nvPr/>
        </p:nvSpPr>
        <p:spPr>
          <a:xfrm>
            <a:off x="5867400" y="23495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5" name="圆角矩形标注 38944"/>
          <p:cNvSpPr/>
          <p:nvPr/>
        </p:nvSpPr>
        <p:spPr>
          <a:xfrm>
            <a:off x="6016625" y="409575"/>
            <a:ext cx="2949575" cy="18669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(变量对应等价类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数+变量的无效输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入</a:t>
            </a: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区间数)的乘积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6" name="椭圆 38945"/>
          <p:cNvSpPr/>
          <p:nvPr/>
        </p:nvSpPr>
        <p:spPr>
          <a:xfrm>
            <a:off x="3851275" y="1628775"/>
            <a:ext cx="161925" cy="18732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7" name="椭圆 38946"/>
          <p:cNvSpPr/>
          <p:nvPr/>
        </p:nvSpPr>
        <p:spPr>
          <a:xfrm>
            <a:off x="5940425" y="33575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8" name="椭圆 38947"/>
          <p:cNvSpPr/>
          <p:nvPr/>
        </p:nvSpPr>
        <p:spPr>
          <a:xfrm>
            <a:off x="2987675" y="1628775"/>
            <a:ext cx="161925" cy="18732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9" name="椭圆 38948"/>
          <p:cNvSpPr/>
          <p:nvPr/>
        </p:nvSpPr>
        <p:spPr>
          <a:xfrm>
            <a:off x="3924300" y="4076700"/>
            <a:ext cx="161925" cy="18732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0" name="椭圆 38949"/>
          <p:cNvSpPr/>
          <p:nvPr/>
        </p:nvSpPr>
        <p:spPr>
          <a:xfrm>
            <a:off x="2987675" y="4076700"/>
            <a:ext cx="161925" cy="18732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1" name="椭圆 38950"/>
          <p:cNvSpPr/>
          <p:nvPr/>
        </p:nvSpPr>
        <p:spPr>
          <a:xfrm>
            <a:off x="2266950" y="23495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2" name="椭圆 38951"/>
          <p:cNvSpPr/>
          <p:nvPr/>
        </p:nvSpPr>
        <p:spPr>
          <a:xfrm>
            <a:off x="5940425" y="4076700"/>
            <a:ext cx="161925" cy="18732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3" name="椭圆 38952"/>
          <p:cNvSpPr/>
          <p:nvPr/>
        </p:nvSpPr>
        <p:spPr>
          <a:xfrm>
            <a:off x="2266950" y="1557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4" name="椭圆 38953"/>
          <p:cNvSpPr/>
          <p:nvPr/>
        </p:nvSpPr>
        <p:spPr>
          <a:xfrm>
            <a:off x="2266950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5" name="椭圆 38954"/>
          <p:cNvSpPr/>
          <p:nvPr/>
        </p:nvSpPr>
        <p:spPr>
          <a:xfrm>
            <a:off x="5724525" y="1628775"/>
            <a:ext cx="161925" cy="18732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 animBg="1"/>
      <p:bldP spid="38928" grpId="0" animBg="1"/>
      <p:bldP spid="38929" grpId="0" animBg="1"/>
      <p:bldP spid="38936" grpId="0" animBg="1"/>
      <p:bldP spid="38937" grpId="0" animBg="1"/>
      <p:bldP spid="38938" grpId="0" animBg="1"/>
      <p:bldP spid="38941" grpId="0" animBg="1"/>
      <p:bldP spid="38942" grpId="0" animBg="1"/>
      <p:bldP spid="38943" grpId="0" animBg="1"/>
      <p:bldP spid="38944" grpId="0" animBg="1"/>
      <p:bldP spid="38945" grpId="0" bldLvl="0"/>
      <p:bldP spid="38945" grpId="1" bldLvl="0"/>
      <p:bldP spid="38946" grpId="0" bldLvl="0" animBg="1"/>
      <p:bldP spid="38947" grpId="0" bldLvl="0" animBg="1"/>
      <p:bldP spid="38948" grpId="0" bldLvl="0" animBg="1"/>
      <p:bldP spid="38949" grpId="0" bldLvl="0" animBg="1"/>
      <p:bldP spid="38950" grpId="0" bldLvl="0" animBg="1"/>
      <p:bldP spid="38951" grpId="0" bldLvl="0" animBg="1"/>
      <p:bldP spid="38952" grpId="0" bldLvl="0" animBg="1"/>
      <p:bldP spid="38953" grpId="0" bldLvl="0" animBg="1"/>
      <p:bldP spid="38954" grpId="0" bldLvl="0" animBg="1"/>
      <p:bldP spid="3895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3993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39939" name="矩形 39938"/>
          <p:cNvSpPr>
            <a:spLocks noRot="1"/>
          </p:cNvSpPr>
          <p:nvPr/>
        </p:nvSpPr>
        <p:spPr>
          <a:xfrm>
            <a:off x="323850" y="1054100"/>
            <a:ext cx="8497888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—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总结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变量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,...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，对应的有效等价类个数为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),...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i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)，无效等价类个数为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),...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i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</a:t>
            </a:r>
            <a:endParaRPr lang="zh-CN" altLang="en-US" sz="3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弱一般：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Max{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),...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i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)}</a:t>
            </a:r>
            <a:endParaRPr lang="zh-CN" altLang="en-US" sz="3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强一般：</a:t>
            </a:r>
            <a:endParaRPr lang="zh-CN" altLang="en-US" sz="34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  <a:sym typeface="Arial" panose="020B0604020202020204" pitchFamily="34" charset="0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弱健壮：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Max{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),...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sz="34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zh-CN" altLang="en-US" sz="3400" b="1" i="1" baseline="-25000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400" b="1" dirty="0">
                <a:latin typeface="Arial" panose="020B0604020202020204" pitchFamily="34" charset="0"/>
                <a:ea typeface="黑体" panose="02010609060101010101" pitchFamily="2" charset="-122"/>
              </a:rPr>
              <a:t>)}+</a:t>
            </a:r>
            <a:endParaRPr lang="zh-CN" altLang="en-US" sz="3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强健壮：</a:t>
            </a:r>
            <a:endParaRPr lang="zh-CN" altLang="en-US" sz="34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39940" name="对象 399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4800" y="4149725"/>
          <a:ext cx="13668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88010" imgH="434975" progId="Equation.3">
                  <p:embed/>
                </p:oleObj>
              </mc:Choice>
              <mc:Fallback>
                <p:oleObj name="" r:id="rId1" imgW="588010" imgH="43497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800" y="4149725"/>
                        <a:ext cx="1366838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399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3817" y="4829810"/>
          <a:ext cx="1141730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33400" imgH="431800" progId="Equation.3">
                  <p:embed/>
                </p:oleObj>
              </mc:Choice>
              <mc:Fallback>
                <p:oleObj name="" r:id="rId3" imgW="5334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3817" y="4829810"/>
                        <a:ext cx="1141730" cy="925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399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7338" y="5424488"/>
          <a:ext cx="261778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125220" imgH="434975" progId="Equation.3">
                  <p:embed/>
                </p:oleObj>
              </mc:Choice>
              <mc:Fallback>
                <p:oleObj name="" r:id="rId5" imgW="1125220" imgH="43497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7338" y="5424488"/>
                        <a:ext cx="2617787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rId7" action="ppaction://hlinksldjump"/>
          </p:cNvPr>
          <p:cNvSpPr/>
          <p:nvPr/>
        </p:nvSpPr>
        <p:spPr>
          <a:xfrm>
            <a:off x="7524115" y="6236970"/>
            <a:ext cx="792480" cy="2882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1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2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charRg st="121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2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charRg st="126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5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39">
                                            <p:txEl>
                                              <p:charRg st="15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096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zh-CN" altLang="en-US"/>
          </a:p>
        </p:txBody>
      </p:sp>
      <p:sp>
        <p:nvSpPr>
          <p:cNvPr id="46082" name="矩形 40962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举例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——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NextDate函数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964" name="矩形 40963"/>
          <p:cNvSpPr>
            <a:spLocks noRot="1"/>
          </p:cNvSpPr>
          <p:nvPr/>
        </p:nvSpPr>
        <p:spPr>
          <a:xfrm>
            <a:off x="254000" y="2563813"/>
            <a:ext cx="4678363" cy="410527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有效等价类：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M1={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月份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:1&lt;=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月份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&lt;=12}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D1={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日期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:1&lt;=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日期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&lt;=31}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Y1={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年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:1912&lt;=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年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&lt;=2050}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5" name="矩形 40964"/>
          <p:cNvSpPr>
            <a:spLocks noRot="1"/>
          </p:cNvSpPr>
          <p:nvPr/>
        </p:nvSpPr>
        <p:spPr>
          <a:xfrm>
            <a:off x="5149850" y="2563813"/>
            <a:ext cx="3743325" cy="410527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无效等价类：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M2={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月份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月份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&lt;1}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M3={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月份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月份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&gt;12}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D2={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日期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日期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&lt;1}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D3={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日期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日期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&gt;31}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Y2={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年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年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&lt; 1912}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Y3={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年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年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&gt;2050}</a:t>
            </a:r>
            <a:endParaRPr lang="en-US" altLang="zh-CN" sz="32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19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47106" name="矩形 41986"/>
          <p:cNvSpPr>
            <a:spLocks noRot="1"/>
          </p:cNvSpPr>
          <p:nvPr/>
        </p:nvSpPr>
        <p:spPr>
          <a:xfrm>
            <a:off x="323850" y="1052513"/>
            <a:ext cx="882015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举例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——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NextDate函数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1988" name="矩形 41987"/>
          <p:cNvSpPr/>
          <p:nvPr/>
        </p:nvSpPr>
        <p:spPr>
          <a:xfrm>
            <a:off x="457200" y="24923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2" charset="-122"/>
              </a:rPr>
              <a:t>弱/强一般等价类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1989" name="表格 41988"/>
          <p:cNvGraphicFramePr/>
          <p:nvPr/>
        </p:nvGraphicFramePr>
        <p:xfrm>
          <a:off x="539750" y="3473450"/>
          <a:ext cx="8112125" cy="1038225"/>
        </p:xfrm>
        <a:graphic>
          <a:graphicData uri="http://schemas.openxmlformats.org/drawingml/2006/table">
            <a:tbl>
              <a:tblPr/>
              <a:tblGrid>
                <a:gridCol w="1052513"/>
                <a:gridCol w="1455737"/>
                <a:gridCol w="1617663"/>
                <a:gridCol w="1457325"/>
                <a:gridCol w="2528887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/>
                        <a:t>月份</a:t>
                      </a:r>
                      <a:endParaRPr lang="zh-CN" altLang="en-US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/>
                        <a:t>年</a:t>
                      </a:r>
                      <a:endParaRPr lang="zh-CN" altLang="en-US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/>
                        <a:t>预期输出</a:t>
                      </a:r>
                      <a:endParaRPr lang="zh-CN" altLang="en-US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1912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1912.6.16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3009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48130" name="矩形 43010"/>
          <p:cNvSpPr>
            <a:spLocks noRot="1"/>
          </p:cNvSpPr>
          <p:nvPr/>
        </p:nvSpPr>
        <p:spPr>
          <a:xfrm>
            <a:off x="323850" y="1052513"/>
            <a:ext cx="882015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6. 等价类划分方法分类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3012" name="矩形 43011"/>
          <p:cNvSpPr/>
          <p:nvPr/>
        </p:nvSpPr>
        <p:spPr>
          <a:xfrm>
            <a:off x="457200" y="1773238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600" b="1">
                <a:latin typeface="Arial" panose="020B0604020202020204" pitchFamily="34" charset="0"/>
                <a:ea typeface="黑体" panose="02010609060101010101" pitchFamily="2" charset="-122"/>
              </a:rPr>
              <a:t>弱健壮等价类</a:t>
            </a:r>
            <a:endParaRPr lang="zh-CN" altLang="en-US" sz="36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3013" name="表格 43012"/>
          <p:cNvGraphicFramePr/>
          <p:nvPr/>
        </p:nvGraphicFramePr>
        <p:xfrm>
          <a:off x="684213" y="2635250"/>
          <a:ext cx="8218488" cy="3789363"/>
        </p:xfrm>
        <a:graphic>
          <a:graphicData uri="http://schemas.openxmlformats.org/drawingml/2006/table">
            <a:tbl>
              <a:tblPr/>
              <a:tblGrid>
                <a:gridCol w="1016000"/>
                <a:gridCol w="1406525"/>
                <a:gridCol w="1563688"/>
                <a:gridCol w="1408112"/>
                <a:gridCol w="2824163"/>
              </a:tblGrid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月份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日期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年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预期输出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1912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1912.6.16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en-US" altLang="zh-CN" sz="24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1912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month</a:t>
                      </a:r>
                      <a:r>
                        <a:rPr lang="zh-CN" altLang="en-US" sz="2400">
                          <a:sym typeface="+mn-ea"/>
                        </a:rPr>
                        <a:t>超出</a:t>
                      </a:r>
                      <a:r>
                        <a:rPr lang="en-US" altLang="zh-CN" sz="2400">
                          <a:sym typeface="+mn-ea"/>
                        </a:rPr>
                        <a:t>[1,12]</a:t>
                      </a: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746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3300"/>
                          </a:solidFill>
                        </a:rPr>
                        <a:t>13</a:t>
                      </a:r>
                      <a:endParaRPr lang="en-US" altLang="zh-CN" sz="24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1912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month</a:t>
                      </a:r>
                      <a:r>
                        <a:rPr lang="zh-CN" altLang="en-US" sz="2400">
                          <a:sym typeface="+mn-ea"/>
                        </a:rPr>
                        <a:t>超出</a:t>
                      </a:r>
                      <a:r>
                        <a:rPr lang="en-US" altLang="zh-CN" sz="2400">
                          <a:sym typeface="+mn-ea"/>
                        </a:rPr>
                        <a:t>[1,12]</a:t>
                      </a: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en-US" altLang="zh-CN" sz="24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1912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day</a:t>
                      </a:r>
                      <a:r>
                        <a:rPr lang="zh-CN" altLang="en-US" sz="2400">
                          <a:sym typeface="+mn-ea"/>
                        </a:rPr>
                        <a:t>超出</a:t>
                      </a:r>
                      <a:r>
                        <a:rPr lang="en-US" altLang="zh-CN" sz="2400">
                          <a:sym typeface="+mn-ea"/>
                        </a:rPr>
                        <a:t>[1,31]</a:t>
                      </a: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3300"/>
                          </a:solidFill>
                        </a:rPr>
                        <a:t>32</a:t>
                      </a:r>
                      <a:endParaRPr lang="en-US" altLang="zh-CN" sz="24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1912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day</a:t>
                      </a:r>
                      <a:r>
                        <a:rPr lang="zh-CN" altLang="en-US" sz="2400">
                          <a:sym typeface="+mn-ea"/>
                        </a:rPr>
                        <a:t>超出</a:t>
                      </a:r>
                      <a:r>
                        <a:rPr lang="en-US" altLang="zh-CN" sz="2400">
                          <a:sym typeface="+mn-ea"/>
                        </a:rPr>
                        <a:t>[1,31]</a:t>
                      </a: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3300"/>
                          </a:solidFill>
                        </a:rPr>
                        <a:t>1811</a:t>
                      </a:r>
                      <a:endParaRPr lang="en-US" altLang="zh-CN" sz="24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year</a:t>
                      </a:r>
                      <a:r>
                        <a:rPr lang="zh-CN" altLang="en-US" sz="2400">
                          <a:sym typeface="+mn-ea"/>
                        </a:rPr>
                        <a:t>超出</a:t>
                      </a:r>
                      <a:r>
                        <a:rPr lang="en-US" altLang="zh-CN" sz="2400">
                          <a:sym typeface="+mn-ea"/>
                        </a:rPr>
                        <a:t>[1912,2050]</a:t>
                      </a: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2051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year</a:t>
                      </a:r>
                      <a:r>
                        <a:rPr lang="zh-CN" altLang="en-US" sz="2400">
                          <a:sym typeface="+mn-ea"/>
                        </a:rPr>
                        <a:t>超出</a:t>
                      </a:r>
                      <a:r>
                        <a:rPr lang="en-US" altLang="zh-CN" sz="2400">
                          <a:sym typeface="+mn-ea"/>
                        </a:rPr>
                        <a:t>[1912,2050]</a:t>
                      </a: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4033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佣金问题—问题描述</a:t>
            </a:r>
            <a:endParaRPr lang="zh-CN" altLang="en-US" sz="4000" dirty="0"/>
          </a:p>
        </p:txBody>
      </p:sp>
      <p:sp>
        <p:nvSpPr>
          <p:cNvPr id="44035" name="矩形 44034"/>
          <p:cNvSpPr>
            <a:spLocks noRot="1"/>
          </p:cNvSpPr>
          <p:nvPr/>
        </p:nvSpPr>
        <p:spPr>
          <a:xfrm>
            <a:off x="323850" y="766763"/>
            <a:ext cx="8569325" cy="57610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前亚利桑那州境内的一位步枪销售商销售密苏里州制造的步枪机、枪托和枪管。枪机（Lock）卖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45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美元，枪托 （Stock）卖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30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美元，枪管（Barrel）卖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25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美元。销售商每月至少要销售一支完整的步枪，且生产限额是大多数销售商在一个月内可销售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70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个枪机、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80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个枪托和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90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个枪管。每访问一个镇子之后，销售商都给密苏里州步枪制造商发出电报，说明在那个镇子中售出的枪机、枪托和枪管数量。到了月末， 销售商要发出一封很短的电报，通知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-1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个枪机被售出。这样步枪制造商就知道当月的销售情况，并计算销售商的佣金如下：销售额不到（含）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1000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美元的部分为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10％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1000（不 含）～1800（含）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美元的部分为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15％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，超过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1800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美元的部分为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20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％。佣金程序生成月份销售报告，汇总售出的枪机、枪托和枪管总数，销售商的总销售额以及佣金。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0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45057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佣金问题—输入域的等价类</a:t>
            </a:r>
            <a:endParaRPr lang="zh-CN" altLang="en-US" sz="4000" dirty="0"/>
          </a:p>
        </p:txBody>
      </p:sp>
      <p:sp>
        <p:nvSpPr>
          <p:cNvPr id="45059" name="矩形 45058"/>
          <p:cNvSpPr>
            <a:spLocks noRot="1"/>
          </p:cNvSpPr>
          <p:nvPr/>
        </p:nvSpPr>
        <p:spPr>
          <a:xfrm>
            <a:off x="254000" y="981075"/>
            <a:ext cx="4175125" cy="5473700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有效等价类：</a:t>
            </a:r>
            <a:endParaRPr lang="zh-CN" altLang="en-US" sz="3200" b="1" dirty="0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L1＝{枪机：1≤枪机≤70} 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L2＝{枪机＝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-1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} 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S1＝{枪托：1 ≤枪托≤80} 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B1＝{枪管：1 ≤枪管≤90}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45060" name="矩形 45059"/>
          <p:cNvSpPr>
            <a:spLocks noRot="1"/>
          </p:cNvSpPr>
          <p:nvPr/>
        </p:nvSpPr>
        <p:spPr>
          <a:xfrm>
            <a:off x="4574540" y="981075"/>
            <a:ext cx="4217035" cy="5473700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无效等价类：</a:t>
            </a:r>
            <a:endParaRPr lang="zh-CN" altLang="en-US" sz="3200" b="1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1" charset="-122"/>
              </a:rPr>
              <a:t>L3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zh-CN" altLang="en-US" sz="3200" b="1" dirty="0">
                <a:ea typeface="楷体_GB2312" pitchFamily="1" charset="-122"/>
              </a:rPr>
              <a:t>{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枪机：枪机＝</a:t>
            </a:r>
            <a:r>
              <a:rPr lang="zh-CN" altLang="en-US" sz="3200" b="1" dirty="0">
                <a:ea typeface="楷体_GB2312" pitchFamily="1" charset="-122"/>
              </a:rPr>
              <a:t>0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或枪机＜－</a:t>
            </a:r>
            <a:r>
              <a:rPr lang="zh-CN" altLang="en-US" sz="3200" b="1" dirty="0">
                <a:ea typeface="楷体_GB2312" pitchFamily="1" charset="-122"/>
              </a:rPr>
              <a:t>1}</a:t>
            </a:r>
            <a:endParaRPr lang="zh-CN" altLang="en-US" sz="3200" b="1" dirty="0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1" charset="-122"/>
              </a:rPr>
              <a:t>L4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zh-CN" altLang="en-US" sz="3200" b="1" dirty="0">
                <a:ea typeface="楷体_GB2312" pitchFamily="1" charset="-122"/>
              </a:rPr>
              <a:t>{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枪机：枪机＞</a:t>
            </a:r>
            <a:r>
              <a:rPr lang="zh-CN" altLang="en-US" sz="3200" b="1" dirty="0">
                <a:ea typeface="楷体_GB2312" pitchFamily="1" charset="-122"/>
              </a:rPr>
              <a:t>70} </a:t>
            </a:r>
            <a:endParaRPr lang="zh-CN" altLang="en-US" sz="3200" b="1" dirty="0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1" charset="-122"/>
              </a:rPr>
              <a:t>S2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zh-CN" altLang="en-US" sz="3200" b="1" dirty="0">
                <a:ea typeface="楷体_GB2312" pitchFamily="1" charset="-122"/>
              </a:rPr>
              <a:t>{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枪托：枪托＜</a:t>
            </a:r>
            <a:r>
              <a:rPr lang="zh-CN" altLang="en-US" sz="3200" b="1" dirty="0">
                <a:ea typeface="楷体_GB2312" pitchFamily="1" charset="-122"/>
              </a:rPr>
              <a:t>1} </a:t>
            </a:r>
            <a:endParaRPr lang="zh-CN" altLang="en-US" sz="3200" b="1" dirty="0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1" charset="-122"/>
              </a:rPr>
              <a:t>S3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zh-CN" altLang="en-US" sz="3200" b="1" dirty="0">
                <a:ea typeface="楷体_GB2312" pitchFamily="1" charset="-122"/>
              </a:rPr>
              <a:t>{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枪托：枪托＞</a:t>
            </a:r>
            <a:r>
              <a:rPr lang="zh-CN" altLang="en-US" sz="3200" b="1" dirty="0">
                <a:ea typeface="楷体_GB2312" pitchFamily="1" charset="-122"/>
              </a:rPr>
              <a:t>80} </a:t>
            </a:r>
            <a:endParaRPr lang="zh-CN" altLang="en-US" sz="3200" b="1" dirty="0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1" charset="-122"/>
              </a:rPr>
              <a:t>B2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zh-CN" altLang="en-US" sz="3200" b="1" dirty="0">
                <a:ea typeface="楷体_GB2312" pitchFamily="1" charset="-122"/>
              </a:rPr>
              <a:t>{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枪管：枪管＜</a:t>
            </a:r>
            <a:r>
              <a:rPr lang="zh-CN" altLang="en-US" sz="3200" b="1" dirty="0">
                <a:ea typeface="楷体_GB2312" pitchFamily="1" charset="-122"/>
              </a:rPr>
              <a:t>1} </a:t>
            </a:r>
            <a:endParaRPr lang="zh-CN" altLang="en-US" sz="3200" b="1" dirty="0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1" charset="-122"/>
              </a:rPr>
              <a:t>B3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zh-CN" altLang="en-US" sz="3200" b="1" dirty="0">
                <a:ea typeface="楷体_GB2312" pitchFamily="1" charset="-122"/>
              </a:rPr>
              <a:t>{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枪管：枪管＞</a:t>
            </a:r>
            <a:r>
              <a:rPr lang="zh-CN" altLang="en-US" sz="3200" b="1" dirty="0">
                <a:ea typeface="楷体_GB2312" pitchFamily="1" charset="-122"/>
              </a:rPr>
              <a:t>90}</a:t>
            </a:r>
            <a:endParaRPr lang="zh-CN" altLang="en-US" sz="3200" b="1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ldLvl="0" animBg="1"/>
      <p:bldP spid="4506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46081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佣金问题—弱/强一般等价类</a:t>
            </a:r>
            <a:endParaRPr lang="zh-CN" altLang="en-US" dirty="0"/>
          </a:p>
        </p:txBody>
      </p:sp>
      <p:sp>
        <p:nvSpPr>
          <p:cNvPr id="46083" name="矩形 46082"/>
          <p:cNvSpPr>
            <a:spLocks noRot="1"/>
          </p:cNvSpPr>
          <p:nvPr/>
        </p:nvSpPr>
        <p:spPr>
          <a:xfrm>
            <a:off x="255588" y="982663"/>
            <a:ext cx="5399087" cy="3094037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有效等价类：</a:t>
            </a:r>
            <a:endParaRPr lang="zh-CN" altLang="en-US" sz="3200" b="1" dirty="0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L1＝{枪机：1≤枪机≤70} 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L2＝{枪机＝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-1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} 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S1＝{枪托：1 ≤枪托≤80} 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B1＝{枪管：1 ≤枪管≤90}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46084" name="表格 46083"/>
          <p:cNvGraphicFramePr/>
          <p:nvPr>
            <p:custDataLst>
              <p:tags r:id="rId1"/>
            </p:custDataLst>
          </p:nvPr>
        </p:nvGraphicFramePr>
        <p:xfrm>
          <a:off x="323850" y="4837113"/>
          <a:ext cx="8470900" cy="1562100"/>
        </p:xfrm>
        <a:graphic>
          <a:graphicData uri="http://schemas.openxmlformats.org/drawingml/2006/table">
            <a:tbl>
              <a:tblPr/>
              <a:tblGrid>
                <a:gridCol w="1763713"/>
                <a:gridCol w="1211262"/>
                <a:gridCol w="1635125"/>
                <a:gridCol w="1416050"/>
                <a:gridCol w="2444750"/>
              </a:tblGrid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枪机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枪托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枪管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/>
                        <a:t>预期输出</a:t>
                      </a:r>
                      <a:endParaRPr lang="zh-CN" altLang="en-US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WN1/SN1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0美元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WN2/SN2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-1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40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45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程序终止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47105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佣金问题—弱健壮等价类</a:t>
            </a:r>
            <a:endParaRPr lang="zh-CN" altLang="en-US" sz="4000" dirty="0"/>
          </a:p>
        </p:txBody>
      </p:sp>
      <p:sp>
        <p:nvSpPr>
          <p:cNvPr id="47107" name="矩形 47106"/>
          <p:cNvSpPr>
            <a:spLocks noRot="1"/>
          </p:cNvSpPr>
          <p:nvPr/>
        </p:nvSpPr>
        <p:spPr>
          <a:xfrm>
            <a:off x="258763" y="838200"/>
            <a:ext cx="8347075" cy="1582738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无效等价类：</a:t>
            </a:r>
            <a:endParaRPr lang="zh-CN" altLang="en-US" sz="2000" b="1" dirty="0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L3＝{枪机：枪机＝0或枪机＜－1}   L4＝{枪机：枪机＞70} 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S2＝{枪托：枪托＜1}   S3＝{枪托：枪托＞80} 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B2＝{枪管：枪管＜1}  B3＝{枪管：枪管＞90}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47108" name="表格 47107"/>
          <p:cNvGraphicFramePr/>
          <p:nvPr>
            <p:custDataLst>
              <p:tags r:id="rId1"/>
            </p:custDataLst>
          </p:nvPr>
        </p:nvGraphicFramePr>
        <p:xfrm>
          <a:off x="323850" y="2613025"/>
          <a:ext cx="8470900" cy="4143375"/>
        </p:xfrm>
        <a:graphic>
          <a:graphicData uri="http://schemas.openxmlformats.org/drawingml/2006/table">
            <a:tbl>
              <a:tblPr/>
              <a:tblGrid>
                <a:gridCol w="965200"/>
                <a:gridCol w="1016000"/>
                <a:gridCol w="1044575"/>
                <a:gridCol w="1076325"/>
                <a:gridCol w="4368800"/>
              </a:tblGrid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枪机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枪托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枪管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预期输出</a:t>
                      </a:r>
                      <a:endParaRPr lang="zh-CN" altLang="en-US" sz="24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WR1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</a:t>
                      </a:r>
                      <a:endParaRPr lang="en-US" altLang="zh-CN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</a:t>
                      </a:r>
                      <a:endParaRPr lang="en-US" altLang="zh-CN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</a:t>
                      </a:r>
                      <a:endParaRPr lang="en-US" altLang="zh-CN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0美元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WR2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程序终止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WR3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-2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枪机取值不在有效范围1~70内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WR4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71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枪机取值不在有效范围1~70内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枪托取值不在有效范围1~80内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WR6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81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枪托取值不在有效范围1~80内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WR7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枪管取值不在有效范围1~90内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WR8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91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枪管取值不在有效范围1~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7169"/>
          <p:cNvSpPr>
            <a:spLocks noRot="1"/>
          </p:cNvSpPr>
          <p:nvPr/>
        </p:nvSpPr>
        <p:spPr>
          <a:xfrm>
            <a:off x="323850" y="549275"/>
            <a:ext cx="8424863" cy="5545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黑盒测试：</a:t>
            </a:r>
            <a:r>
              <a:rPr lang="zh-CN" altLang="en-US" sz="3600" b="1">
                <a:latin typeface="宋体" panose="02010600030101010101" pitchFamily="2" charset="-122"/>
                <a:ea typeface="楷体_GB2312" pitchFamily="1" charset="-122"/>
              </a:rPr>
              <a:t>功能测试或数据驱动测试</a:t>
            </a:r>
            <a:endParaRPr lang="zh-CN" altLang="en-US" sz="36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测试对象：</a:t>
            </a:r>
            <a:r>
              <a:rPr lang="zh-CN" altLang="en-US" sz="3600" b="1">
                <a:latin typeface="宋体" panose="02010600030101010101" pitchFamily="2" charset="-122"/>
                <a:ea typeface="楷体_GB2312" pitchFamily="1" charset="-122"/>
              </a:rPr>
              <a:t>需求规格说明书和用户手册</a:t>
            </a:r>
            <a:endParaRPr lang="zh-CN" altLang="en-US" sz="36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动态黑盒测试分类：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1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功能测试：</a:t>
            </a:r>
            <a:r>
              <a:rPr lang="zh-CN" altLang="en-US" sz="3400" b="1" i="1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等价类划分、边界值分析、因果图、错误推测、判定表、功能图法</a:t>
            </a:r>
            <a:endParaRPr lang="zh-CN" altLang="en-US" sz="3400" b="1" i="1" u="none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非功能测试：</a:t>
            </a:r>
            <a:r>
              <a:rPr lang="zh-CN" altLang="en-US" sz="3400" b="1" i="1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性能测试、强度测试、兼容性测试、配置测试、安全性测试</a:t>
            </a:r>
            <a:endParaRPr lang="zh-CN" altLang="en-US" sz="3400" b="1" i="1" u="none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6227763" y="2563813"/>
            <a:ext cx="2087562" cy="3254375"/>
            <a:chOff x="0" y="0"/>
            <a:chExt cx="1315" cy="2050"/>
          </a:xfrm>
        </p:grpSpPr>
        <p:sp>
          <p:nvSpPr>
            <p:cNvPr id="2" name="立方体 7171"/>
            <p:cNvSpPr/>
            <p:nvPr/>
          </p:nvSpPr>
          <p:spPr>
            <a:xfrm>
              <a:off x="0" y="409"/>
              <a:ext cx="1315" cy="1134"/>
            </a:xfrm>
            <a:prstGeom prst="cube">
              <a:avLst>
                <a:gd name="adj" fmla="val 25000"/>
              </a:avLst>
            </a:pr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7172" name="下箭头 7172"/>
            <p:cNvSpPr/>
            <p:nvPr/>
          </p:nvSpPr>
          <p:spPr>
            <a:xfrm>
              <a:off x="499" y="0"/>
              <a:ext cx="363" cy="499"/>
            </a:xfrm>
            <a:prstGeom prst="downArrow">
              <a:avLst>
                <a:gd name="adj1" fmla="val 50000"/>
                <a:gd name="adj2" fmla="val 34283"/>
              </a:avLst>
            </a:prstGeom>
            <a:gradFill rotWithShape="1">
              <a:gsLst>
                <a:gs pos="0">
                  <a:srgbClr val="C90000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3" name="下箭头 7173"/>
            <p:cNvSpPr/>
            <p:nvPr/>
          </p:nvSpPr>
          <p:spPr>
            <a:xfrm>
              <a:off x="499" y="1551"/>
              <a:ext cx="363" cy="499"/>
            </a:xfrm>
            <a:prstGeom prst="downArrow">
              <a:avLst>
                <a:gd name="adj1" fmla="val 50000"/>
                <a:gd name="adj2" fmla="val 34283"/>
              </a:avLst>
            </a:prstGeom>
            <a:gradFill rotWithShape="1">
              <a:gsLst>
                <a:gs pos="0">
                  <a:srgbClr val="C90000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0" name="对象 48129"/>
          <p:cNvGraphicFramePr/>
          <p:nvPr/>
        </p:nvGraphicFramePr>
        <p:xfrm>
          <a:off x="1476375" y="911225"/>
          <a:ext cx="691197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400675" imgH="4229100" progId="PBrush">
                  <p:embed/>
                </p:oleObj>
              </mc:Choice>
              <mc:Fallback>
                <p:oleObj name="" r:id="rId1" imgW="5400675" imgH="4229100" progId="PBrus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911225"/>
                        <a:ext cx="6911975" cy="547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标题 48130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wrap="square" anchor="ctr"/>
          <a:p>
            <a:pPr algn="l"/>
            <a:r>
              <a:rPr lang="zh-CN" altLang="en-US" sz="4000" dirty="0"/>
              <a:t>佣金问题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49153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佣金问题—强健壮等价类</a:t>
            </a:r>
            <a:endParaRPr lang="zh-CN" altLang="en-US" dirty="0"/>
          </a:p>
        </p:txBody>
      </p:sp>
      <p:graphicFrame>
        <p:nvGraphicFramePr>
          <p:cNvPr id="49155" name="表格 49154"/>
          <p:cNvGraphicFramePr/>
          <p:nvPr/>
        </p:nvGraphicFramePr>
        <p:xfrm>
          <a:off x="323850" y="1035050"/>
          <a:ext cx="8470900" cy="5508625"/>
        </p:xfrm>
        <a:graphic>
          <a:graphicData uri="http://schemas.openxmlformats.org/drawingml/2006/table">
            <a:tbl>
              <a:tblPr/>
              <a:tblGrid>
                <a:gridCol w="965200"/>
                <a:gridCol w="1016000"/>
                <a:gridCol w="1044575"/>
                <a:gridCol w="1076325"/>
                <a:gridCol w="4368800"/>
              </a:tblGrid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sz="24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枪机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枪托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枪管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/>
                        <a:t>预期输出</a:t>
                      </a:r>
                      <a:endParaRPr lang="zh-CN" altLang="en-US" sz="24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SR1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-2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枪机取值不在有效范围1~70内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SR2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枪托取值不在有效范围1~80内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SR3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枪管取值不在有效范围1~90内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SR4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-2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45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枪机取值不在有效范围1~70内</a:t>
                      </a:r>
                      <a:endParaRPr lang="zh-CN" altLang="en-US" sz="2400" dirty="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枪托取值不在有效范围1~80内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-2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40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枪机取值不在有效范围1~70内</a:t>
                      </a:r>
                      <a:endParaRPr lang="zh-CN" altLang="en-US" sz="2400" dirty="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枪管取值不在有效范围1~90内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SR6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35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枪托取值不在有效范围1~80内</a:t>
                      </a:r>
                      <a:endParaRPr lang="zh-CN" altLang="en-US" sz="2400" dirty="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枪管取值不在有效范围1~90内</a:t>
                      </a:r>
                      <a:endParaRPr lang="zh-CN" altLang="en-US" sz="24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SR7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-2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枪机取值不在有效范围1~70内</a:t>
                      </a:r>
                      <a:endParaRPr lang="zh-CN" altLang="en-US" sz="2400" dirty="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/>
                        <a:t>枪托取值不在有效范围1~80内枪管取值不在有效范围1~90内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4033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佣金问题—问题描述</a:t>
            </a:r>
            <a:endParaRPr lang="zh-CN" altLang="en-US" sz="4000" dirty="0"/>
          </a:p>
        </p:txBody>
      </p:sp>
      <p:sp>
        <p:nvSpPr>
          <p:cNvPr id="44035" name="矩形 44034"/>
          <p:cNvSpPr>
            <a:spLocks noRot="1"/>
          </p:cNvSpPr>
          <p:nvPr/>
        </p:nvSpPr>
        <p:spPr>
          <a:xfrm>
            <a:off x="323850" y="766763"/>
            <a:ext cx="8569325" cy="57610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前亚利桑那州境内的一位步枪销售商销售密苏里州制造的步枪机、枪托和枪管。枪机（Lock）卖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45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美元，枪托 （Stock）卖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30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美元，枪管（Barrel）卖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25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美元。销售商每月至少要销售一支完整的步枪，且生产限额是大多数销售商在一个月内可销售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70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个枪机、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80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个枪托和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90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个枪管。每访问一个镇子之后，销售商都给密苏里州步枪制造商发出电报，说明在那个镇子中售出的枪机、枪托和枪管数量。到了月末， 销售商要发出一封很短的电报，通知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-1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个枪机被售出。这样步枪制造商就知道当月的销售情况，并计算销售商的佣金如下：销售额不到（含）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1000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美元的部分为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10％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1000（不 含）～1800（含）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美元的部分为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15％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，超过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1800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美元的部分为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20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％。佣金程序生成月份销售报告，汇总售出的枪机、枪托和枪管总数，销售商的总销售额以及佣金。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0177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佣金问题—输出域的等价类</a:t>
            </a:r>
            <a:endParaRPr lang="zh-CN" altLang="en-US" sz="4000" dirty="0"/>
          </a:p>
        </p:txBody>
      </p:sp>
      <p:sp>
        <p:nvSpPr>
          <p:cNvPr id="50179" name="矩形 50178"/>
          <p:cNvSpPr>
            <a:spLocks noRot="1"/>
          </p:cNvSpPr>
          <p:nvPr/>
        </p:nvSpPr>
        <p:spPr>
          <a:xfrm>
            <a:off x="398463" y="989013"/>
            <a:ext cx="8062912" cy="6397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6600FF"/>
                </a:solidFill>
                <a:latin typeface="Arial" panose="020B0604020202020204" pitchFamily="34" charset="0"/>
                <a:ea typeface="楷体_GB2312" pitchFamily="1" charset="-122"/>
              </a:rPr>
              <a:t>销售额＝</a:t>
            </a:r>
            <a:r>
              <a:rPr lang="en-US" altLang="zh-CN" sz="3000" b="1">
                <a:solidFill>
                  <a:srgbClr val="66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45×</a:t>
            </a:r>
            <a:r>
              <a:rPr lang="zh-CN" altLang="en-US" sz="3000" b="1">
                <a:solidFill>
                  <a:srgbClr val="6600FF"/>
                </a:solidFill>
                <a:latin typeface="Arial" panose="020B0604020202020204" pitchFamily="34" charset="0"/>
                <a:ea typeface="楷体_GB2312" pitchFamily="1" charset="-122"/>
              </a:rPr>
              <a:t>枪机 ＋</a:t>
            </a:r>
            <a:r>
              <a:rPr lang="en-US" altLang="zh-CN" sz="3000" b="1">
                <a:solidFill>
                  <a:srgbClr val="66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30×</a:t>
            </a:r>
            <a:r>
              <a:rPr lang="zh-CN" altLang="en-US" sz="3000" b="1">
                <a:solidFill>
                  <a:srgbClr val="6600FF"/>
                </a:solidFill>
                <a:latin typeface="Arial" panose="020B0604020202020204" pitchFamily="34" charset="0"/>
                <a:ea typeface="楷体_GB2312" pitchFamily="1" charset="-122"/>
              </a:rPr>
              <a:t>枪托＋</a:t>
            </a:r>
            <a:r>
              <a:rPr lang="en-US" altLang="zh-CN" sz="3000" b="1">
                <a:solidFill>
                  <a:srgbClr val="66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25×</a:t>
            </a:r>
            <a:r>
              <a:rPr lang="zh-CN" altLang="en-US" sz="3000" b="1">
                <a:solidFill>
                  <a:srgbClr val="6600FF"/>
                </a:solidFill>
                <a:latin typeface="Arial" panose="020B0604020202020204" pitchFamily="34" charset="0"/>
                <a:ea typeface="楷体_GB2312" pitchFamily="1" charset="-122"/>
              </a:rPr>
              <a:t>枪管 </a:t>
            </a:r>
            <a:endParaRPr lang="zh-CN" altLang="en-US" sz="3000" b="1">
              <a:solidFill>
                <a:srgbClr val="6600FF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0180" name="矩形 50179">
            <a:hlinkClick r:id="" action="ppaction://hlinkshowjump?jump=nextslide"/>
          </p:cNvPr>
          <p:cNvSpPr>
            <a:spLocks noRot="1"/>
          </p:cNvSpPr>
          <p:nvPr/>
        </p:nvSpPr>
        <p:spPr>
          <a:xfrm>
            <a:off x="384175" y="1906588"/>
            <a:ext cx="8435975" cy="231457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有效等价类：</a:t>
            </a:r>
            <a:endParaRPr lang="zh-CN" altLang="en-US" sz="3000" b="1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S1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{&lt;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枪机，枪托，枪管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：销售额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≤1000} 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S2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＝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{&lt;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枪机，枪托，枪管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：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1000&lt;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销售额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≤1800} 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S3= {&lt;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枪机，枪托，枪管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&gt;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：销售额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&gt;1800} 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0181" name="表格 50180"/>
          <p:cNvGraphicFramePr/>
          <p:nvPr/>
        </p:nvGraphicFramePr>
        <p:xfrm>
          <a:off x="323850" y="4478338"/>
          <a:ext cx="8240713" cy="1962150"/>
        </p:xfrm>
        <a:graphic>
          <a:graphicData uri="http://schemas.openxmlformats.org/drawingml/2006/table">
            <a:tbl>
              <a:tblPr/>
              <a:tblGrid>
                <a:gridCol w="965200"/>
                <a:gridCol w="1016000"/>
                <a:gridCol w="1044575"/>
                <a:gridCol w="1077913"/>
                <a:gridCol w="1208087"/>
                <a:gridCol w="2928938"/>
              </a:tblGrid>
              <a:tr h="490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6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枪机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枪托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枪管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销售额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预期输出</a:t>
                      </a:r>
                      <a:endParaRPr lang="zh-CN" altLang="en-US" sz="26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90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OR1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500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50美元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OR2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15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15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15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1500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175美元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OR3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25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25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25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2500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dirty="0"/>
                        <a:t>360美元</a:t>
                      </a:r>
                      <a:endParaRPr lang="zh-CN" altLang="en-US" sz="26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ldLvl="0" animBg="1"/>
      <p:bldP spid="5018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对象 51201"/>
          <p:cNvGraphicFramePr/>
          <p:nvPr/>
        </p:nvGraphicFramePr>
        <p:xfrm>
          <a:off x="1476375" y="911225"/>
          <a:ext cx="691197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400675" imgH="4229100" progId="PBrush">
                  <p:embed/>
                </p:oleObj>
              </mc:Choice>
              <mc:Fallback>
                <p:oleObj name="" r:id="rId1" imgW="5400675" imgH="4229100" progId="PBrush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911225"/>
                        <a:ext cx="6911975" cy="547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标题 51202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wrap="square" anchor="ctr"/>
          <a:p>
            <a:pPr algn="l"/>
            <a:r>
              <a:rPr lang="zh-CN" altLang="en-US" sz="4000" dirty="0"/>
              <a:t>佣金问题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50825" y="905510"/>
          <a:ext cx="8782050" cy="5489575"/>
        </p:xfrm>
        <a:graphic>
          <a:graphicData uri="http://schemas.openxmlformats.org/drawingml/2006/table">
            <a:tbl>
              <a:tblPr/>
              <a:tblGrid>
                <a:gridCol w="1337945"/>
                <a:gridCol w="2987099"/>
                <a:gridCol w="590203"/>
                <a:gridCol w="3169920"/>
                <a:gridCol w="696883"/>
              </a:tblGrid>
              <a:tr h="4749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输入</a:t>
                      </a:r>
                      <a:r>
                        <a:rPr lang="en-US" altLang="zh-CN" sz="2600">
                          <a:ea typeface="黑体" panose="02010609060101010101" pitchFamily="2" charset="-122"/>
                        </a:rPr>
                        <a:t>/</a:t>
                      </a:r>
                      <a:r>
                        <a:rPr lang="zh-CN" altLang="en-US" sz="2600">
                          <a:ea typeface="黑体" panose="02010609060101010101" pitchFamily="2" charset="-122"/>
                        </a:rPr>
                        <a:t>输出</a:t>
                      </a:r>
                      <a:r>
                        <a:rPr lang="zh-CN" altLang="en-US" sz="2600"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有效等价类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无效等价类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  <a:sym typeface="+mn-ea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枪机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1≤枪机≤70</a:t>
                      </a:r>
                      <a:endParaRPr lang="zh-CN" altLang="en-US" sz="2600" dirty="0"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枪机＝0或枪机＜-1</a:t>
                      </a:r>
                      <a:endParaRPr lang="zh-CN" altLang="en-US" sz="2600" dirty="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8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枪机＝</a:t>
                      </a:r>
                      <a:r>
                        <a:rPr lang="zh-CN" altLang="en-US" sz="2600" b="1" dirty="0">
                          <a:solidFill>
                            <a:srgbClr val="FF33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-1</a:t>
                      </a:r>
                      <a:endParaRPr lang="en-US" altLang="zh-CN" sz="260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枪机＞70</a:t>
                      </a: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9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枪托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1 ≤枪托≤80</a:t>
                      </a:r>
                      <a:endParaRPr lang="zh-CN" altLang="en-US" sz="2600" dirty="0"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枪托＜0</a:t>
                      </a:r>
                      <a:endParaRPr lang="zh-CN" altLang="en-US" sz="2600" dirty="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枪托＞80</a:t>
                      </a: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11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枪管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1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zh-CN" altLang="en-US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枪管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90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枪管</a:t>
                      </a: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＜0</a:t>
                      </a:r>
                      <a:endParaRPr lang="zh-CN" altLang="en-US" sz="2600" dirty="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枪管</a:t>
                      </a: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&gt;90</a:t>
                      </a: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13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3">
                  <a:txBody>
                    <a:bodyPr/>
                    <a:p>
                      <a:pPr marL="0" lvl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销售额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Arial" panose="020B0604020202020204" pitchFamily="34" charset="0"/>
                          <a:ea typeface="楷体_GB2312" pitchFamily="1" charset="-122"/>
                          <a:sym typeface="+mn-ea"/>
                        </a:rPr>
                        <a:t>销售额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≤1000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1000&lt;</a:t>
                      </a:r>
                      <a:r>
                        <a:rPr lang="zh-CN" altLang="en-US" sz="2600" b="1">
                          <a:latin typeface="Arial" panose="020B0604020202020204" pitchFamily="34" charset="0"/>
                          <a:ea typeface="楷体_GB2312" pitchFamily="1" charset="-122"/>
                          <a:sym typeface="+mn-ea"/>
                        </a:rPr>
                        <a:t>销售额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≤1800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Arial" panose="020B0604020202020204" pitchFamily="34" charset="0"/>
                          <a:ea typeface="楷体_GB2312" pitchFamily="1" charset="-122"/>
                          <a:sym typeface="+mn-ea"/>
                        </a:rPr>
                        <a:t>销售额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&gt;1800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297" name="标题 50177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佣金问题—等价类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8" name="表格 47107"/>
          <p:cNvGraphicFramePr/>
          <p:nvPr/>
        </p:nvGraphicFramePr>
        <p:xfrm>
          <a:off x="165100" y="970915"/>
          <a:ext cx="8853170" cy="5429250"/>
        </p:xfrm>
        <a:graphic>
          <a:graphicData uri="http://schemas.openxmlformats.org/drawingml/2006/table">
            <a:tbl>
              <a:tblPr/>
              <a:tblGrid>
                <a:gridCol w="506095"/>
                <a:gridCol w="813435"/>
                <a:gridCol w="838835"/>
                <a:gridCol w="908685"/>
                <a:gridCol w="4189730"/>
                <a:gridCol w="1596390"/>
              </a:tblGrid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枪机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枪托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枪管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/>
                        <a:t>预期输出</a:t>
                      </a:r>
                      <a:endParaRPr lang="zh-CN" altLang="en-US" sz="22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覆盖编号</a:t>
                      </a:r>
                      <a:endParaRPr lang="zh-CN" altLang="en-US" sz="22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cs typeface="Times New Roman" panose="02020603050405020304" pitchFamily="2" charset="0"/>
                        </a:rPr>
                        <a:t>1</a:t>
                      </a:r>
                      <a:endParaRPr lang="zh-CN" altLang="en-US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dirty="0"/>
                        <a:t>5</a:t>
                      </a:r>
                      <a:endParaRPr lang="en-US" altLang="zh-CN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dirty="0"/>
                        <a:t>5</a:t>
                      </a:r>
                      <a:endParaRPr lang="en-US" altLang="zh-CN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dirty="0"/>
                        <a:t>5</a:t>
                      </a:r>
                      <a:endParaRPr lang="en-US" altLang="zh-CN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dirty="0"/>
                        <a:t>5</a:t>
                      </a:r>
                      <a:r>
                        <a:rPr lang="zh-CN" altLang="en-US" sz="2200" dirty="0"/>
                        <a:t>0美元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1、3、4</a:t>
                      </a:r>
                      <a:r>
                        <a:rPr lang="zh-CN" altLang="en-US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、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2</a:t>
                      </a:r>
                      <a:endParaRPr lang="zh-CN" altLang="en-US" sz="2200" b="1" dirty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175美元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1、3、4</a:t>
                      </a:r>
                      <a:r>
                        <a:rPr lang="zh-CN" altLang="en-US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6</a:t>
                      </a:r>
                      <a:endParaRPr lang="en-US" altLang="zh-CN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</a:t>
                      </a:r>
                      <a:endParaRPr lang="zh-CN" altLang="en-US" sz="2200" b="1" dirty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25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25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25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360美元</a:t>
                      </a:r>
                      <a:endParaRPr lang="en-US" altLang="zh-CN" sz="2200" b="1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1、3、4</a:t>
                      </a:r>
                      <a:r>
                        <a:rPr lang="zh-CN" altLang="en-US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7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cs typeface="Times New Roman" panose="02020603050405020304" pitchFamily="2" charset="0"/>
                        </a:rPr>
                        <a:t>4</a:t>
                      </a:r>
                      <a:endParaRPr lang="zh-CN" altLang="en-US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40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程序终止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2、3、4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cs typeface="Times New Roman" panose="02020603050405020304" pitchFamily="2" charset="0"/>
                        </a:rPr>
                        <a:t>5</a:t>
                      </a:r>
                      <a:endParaRPr lang="zh-CN" altLang="en-US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-2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40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枪机取值不在有效范围1~70内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8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、3、4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cs typeface="Times New Roman" panose="02020603050405020304" pitchFamily="2" charset="0"/>
                        </a:rPr>
                        <a:t>6</a:t>
                      </a:r>
                      <a:endParaRPr lang="zh-CN" altLang="en-US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71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40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枪机取值不在有效范围1~70内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9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、3、4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cs typeface="Times New Roman" panose="02020603050405020304" pitchFamily="2" charset="0"/>
                        </a:rPr>
                        <a:t>7</a:t>
                      </a:r>
                      <a:endParaRPr lang="zh-CN" altLang="en-US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35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枪托取值不在有效范围1~80内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10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、1、4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cs typeface="Times New Roman" panose="02020603050405020304" pitchFamily="2" charset="0"/>
                        </a:rPr>
                        <a:t>8</a:t>
                      </a:r>
                      <a:endParaRPr lang="zh-CN" altLang="en-US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35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81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枪托取值不在有效范围1~80内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11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、1、4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cs typeface="Times New Roman" panose="02020603050405020304" pitchFamily="2" charset="0"/>
                        </a:rPr>
                        <a:t>9</a:t>
                      </a:r>
                      <a:endParaRPr lang="en-US" altLang="zh-CN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35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40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-1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枪管取值不在有效范围1~90内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12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、1、3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2200" b="1" dirty="0">
                        <a:cs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35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/>
                        <a:t>40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dirty="0">
                          <a:solidFill>
                            <a:srgbClr val="FF3300"/>
                          </a:solidFill>
                        </a:rPr>
                        <a:t>91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dirty="0"/>
                        <a:t>枪管取值不在有效范围1~</a:t>
                      </a:r>
                      <a:r>
                        <a:rPr lang="en-US" altLang="zh-CN" sz="2200" dirty="0"/>
                        <a:t>9</a:t>
                      </a:r>
                      <a:r>
                        <a:rPr lang="zh-CN" altLang="en-US" sz="2200" dirty="0"/>
                        <a:t>0内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13</a:t>
                      </a:r>
                      <a:r>
                        <a:rPr lang="en-US" altLang="zh-CN" sz="2200" b="1" dirty="0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、1、3</a:t>
                      </a:r>
                      <a:endParaRPr lang="zh-CN" altLang="en-US" sz="22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297" name="标题 50177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佣金问题—测试用例</a:t>
            </a:r>
            <a:endParaRPr lang="zh-CN" altLang="en-US" sz="4000" dirty="0"/>
          </a:p>
        </p:txBody>
      </p:sp>
      <p:sp>
        <p:nvSpPr>
          <p:cNvPr id="2" name="动作按钮: 后退或前一项 1">
            <a:hlinkClick r:id="rId1" action="ppaction://hlinksldjump"/>
          </p:cNvPr>
          <p:cNvSpPr/>
          <p:nvPr/>
        </p:nvSpPr>
        <p:spPr>
          <a:xfrm>
            <a:off x="8172450" y="6309360"/>
            <a:ext cx="504190" cy="36004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709613" y="152400"/>
            <a:ext cx="6096000" cy="3810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marL="1905" indent="-1905"/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4" name="标题 1"/>
          <p:cNvSpPr/>
          <p:nvPr/>
        </p:nvSpPr>
        <p:spPr>
          <a:xfrm>
            <a:off x="709613" y="152400"/>
            <a:ext cx="6096000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1905" indent="-1905" algn="ctr"/>
            <a:endParaRPr lang="zh-CN" altLang="en-US" sz="24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5" name="内容占位符 13"/>
          <p:cNvSpPr>
            <a:spLocks noGrp="1"/>
          </p:cNvSpPr>
          <p:nvPr/>
        </p:nvSpPr>
        <p:spPr>
          <a:xfrm>
            <a:off x="642938" y="784225"/>
            <a:ext cx="7929562" cy="521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经典三角形问题</a:t>
            </a: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—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假设三边均为正整数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8197" name="图片 14" descr="u=1033637781,3642666396&amp;fm=0&amp;gp=2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4941888"/>
            <a:ext cx="1558925" cy="1560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椭圆形标注 15"/>
          <p:cNvSpPr/>
          <p:nvPr/>
        </p:nvSpPr>
        <p:spPr>
          <a:xfrm>
            <a:off x="214313" y="1303338"/>
            <a:ext cx="7407275" cy="3649662"/>
          </a:xfrm>
          <a:prstGeom prst="wedgeEllipseCallout">
            <a:avLst>
              <a:gd name="adj1" fmla="val -25940"/>
              <a:gd name="adj2" fmla="val 56750"/>
            </a:avLst>
          </a:prstGeom>
          <a:noFill/>
          <a:ln w="25400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wrap="square" anchor="ctr"/>
          <a:p>
            <a:pPr algn="ctr"/>
            <a:endParaRPr lang="zh-CN" altLang="en-US" sz="20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TextBox 16"/>
          <p:cNvSpPr/>
          <p:nvPr/>
        </p:nvSpPr>
        <p:spPr>
          <a:xfrm>
            <a:off x="820738" y="1989138"/>
            <a:ext cx="6343650" cy="246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1,1,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1,1,2    1,1,3   1,1,4   1,1,5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2,1,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2,1,2    2,1,3   2,1,4   2,1,5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3,1,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3,1,2    3,1,3   3,1,4   3,1,5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4,1,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4,1,2    4,1,3   4,1,4   4,1,5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5,1,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5,1,2    5,1,3   5,1,4   5,1,5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.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  <a:t>    </a:t>
            </a:r>
            <a:r>
              <a:rPr lang="en-US" altLang="x-none" sz="2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……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 noRot="1"/>
          </p:cNvSpPr>
          <p:nvPr>
            <p:ph type="title"/>
          </p:nvPr>
        </p:nvSpPr>
        <p:spPr>
          <a:xfrm>
            <a:off x="642938" y="190500"/>
            <a:ext cx="7215187" cy="381000"/>
          </a:xfrm>
        </p:spPr>
        <p:txBody>
          <a:bodyPr wrap="square" anchor="ctr"/>
          <a:p>
            <a:pPr algn="l"/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穷举测试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01" name="爆炸形 2 8200">
            <a:hlinkClick r:id="rId2" action="ppaction://hlinksldjump"/>
          </p:cNvPr>
          <p:cNvSpPr/>
          <p:nvPr/>
        </p:nvSpPr>
        <p:spPr>
          <a:xfrm>
            <a:off x="3852863" y="4870450"/>
            <a:ext cx="4608512" cy="1871663"/>
          </a:xfrm>
          <a:prstGeom prst="irregularSeal2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charset="-122"/>
              </a:rPr>
              <a:t>合理分类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charset="-122"/>
              </a:rPr>
              <a:t>精心挑选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3" y="1484313"/>
            <a:ext cx="2867025" cy="1944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 animBg="1"/>
      <p:bldP spid="8199" grpId="0" bldLvl="0"/>
      <p:bldP spid="820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 </a:t>
            </a:r>
            <a:r>
              <a:rPr lang="en-US" altLang="zh-CN"/>
              <a:t>P39</a:t>
            </a:r>
            <a:endParaRPr lang="en-US" altLang="zh-CN"/>
          </a:p>
        </p:txBody>
      </p:sp>
      <p:sp>
        <p:nvSpPr>
          <p:cNvPr id="9219" name="矩形 9218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根据</a:t>
            </a:r>
            <a:r>
              <a:rPr lang="zh-CN" altLang="en-US" sz="3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等价关系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对输入数据</a:t>
            </a:r>
            <a:r>
              <a:rPr lang="zh-CN" altLang="en-US" sz="34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1" charset="-122"/>
              </a:rPr>
              <a:t>或输出数据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的集合进行划分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对</a:t>
            </a:r>
            <a:r>
              <a:rPr lang="zh-CN" altLang="en-US" sz="3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揭露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系统中的</a:t>
            </a:r>
            <a:r>
              <a:rPr lang="zh-CN" altLang="en-US" sz="3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缺陷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来说，子集中的每个输入条件是等效的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ea typeface="楷体_GB2312" pitchFamily="1" charset="-122"/>
                <a:sym typeface="+mn-ea"/>
              </a:rPr>
              <a:t>从每个子集中选取少数</a:t>
            </a:r>
            <a:r>
              <a:rPr lang="zh-CN" altLang="en-US" sz="3400" b="1">
                <a:solidFill>
                  <a:srgbClr val="FF0000"/>
                </a:solidFill>
                <a:ea typeface="楷体_GB2312" pitchFamily="1" charset="-122"/>
                <a:sym typeface="+mn-ea"/>
              </a:rPr>
              <a:t>代表性</a:t>
            </a:r>
            <a:r>
              <a:rPr lang="zh-CN" altLang="en-US" sz="3400" b="1">
                <a:ea typeface="楷体_GB2312" pitchFamily="1" charset="-122"/>
                <a:sym typeface="+mn-ea"/>
              </a:rPr>
              <a:t>的数据做为测试用例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将集合划分为互不相交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无冗余性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的</a:t>
            </a:r>
            <a:r>
              <a:rPr lang="zh-CN" altLang="en-US" sz="3400" b="1" u="sng">
                <a:latin typeface="Arial" panose="020B0604020202020204" pitchFamily="34" charset="0"/>
                <a:ea typeface="楷体_GB2312" pitchFamily="1" charset="-122"/>
              </a:rPr>
              <a:t>子集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，且这些子集的并是整个集合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完备性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9220" name="Group 24"/>
          <p:cNvGrpSpPr/>
          <p:nvPr/>
        </p:nvGrpSpPr>
        <p:grpSpPr>
          <a:xfrm>
            <a:off x="4973638" y="260350"/>
            <a:ext cx="3870325" cy="1866900"/>
            <a:chOff x="0" y="0"/>
            <a:chExt cx="2830" cy="1176"/>
          </a:xfrm>
        </p:grpSpPr>
        <p:grpSp>
          <p:nvGrpSpPr>
            <p:cNvPr id="2" name="Group 25"/>
            <p:cNvGrpSpPr/>
            <p:nvPr/>
          </p:nvGrpSpPr>
          <p:grpSpPr>
            <a:xfrm>
              <a:off x="0" y="32"/>
              <a:ext cx="2630" cy="920"/>
              <a:chOff x="0" y="0"/>
              <a:chExt cx="2630" cy="920"/>
            </a:xfrm>
          </p:grpSpPr>
          <p:sp>
            <p:nvSpPr>
              <p:cNvPr id="9221" name="Oval 26"/>
              <p:cNvSpPr/>
              <p:nvPr/>
            </p:nvSpPr>
            <p:spPr>
              <a:xfrm>
                <a:off x="566" y="0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2" name="Text Box 27"/>
              <p:cNvSpPr txBox="1"/>
              <p:nvPr/>
            </p:nvSpPr>
            <p:spPr>
              <a:xfrm>
                <a:off x="0" y="642"/>
                <a:ext cx="831" cy="23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dirty="0">
                    <a:solidFill>
                      <a:srgbClr val="FFFF66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all inputs</a:t>
                </a:r>
                <a:endParaRPr lang="en-GB" altLang="en-US" dirty="0">
                  <a:solidFill>
                    <a:srgbClr val="FFFF66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23" name="Group 28"/>
            <p:cNvGrpSpPr/>
            <p:nvPr/>
          </p:nvGrpSpPr>
          <p:grpSpPr>
            <a:xfrm>
              <a:off x="94" y="0"/>
              <a:ext cx="2736" cy="1176"/>
              <a:chOff x="0" y="0"/>
              <a:chExt cx="2736" cy="1176"/>
            </a:xfrm>
          </p:grpSpPr>
          <p:sp>
            <p:nvSpPr>
              <p:cNvPr id="9224" name="Line 29"/>
              <p:cNvSpPr/>
              <p:nvPr/>
            </p:nvSpPr>
            <p:spPr>
              <a:xfrm>
                <a:off x="0" y="0"/>
                <a:ext cx="1424" cy="528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5" name="Line 30"/>
              <p:cNvSpPr/>
              <p:nvPr/>
            </p:nvSpPr>
            <p:spPr>
              <a:xfrm flipH="1">
                <a:off x="1352" y="536"/>
                <a:ext cx="64" cy="64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Line 31"/>
              <p:cNvSpPr/>
              <p:nvPr/>
            </p:nvSpPr>
            <p:spPr>
              <a:xfrm flipV="1">
                <a:off x="1416" y="72"/>
                <a:ext cx="1320" cy="46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7" name="Line 32"/>
              <p:cNvSpPr/>
              <p:nvPr/>
            </p:nvSpPr>
            <p:spPr>
              <a:xfrm>
                <a:off x="1856" y="384"/>
                <a:ext cx="544" cy="632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28" name="Group 33"/>
            <p:cNvGrpSpPr/>
            <p:nvPr/>
          </p:nvGrpSpPr>
          <p:grpSpPr>
            <a:xfrm>
              <a:off x="886" y="145"/>
              <a:ext cx="1596" cy="785"/>
              <a:chOff x="0" y="0"/>
              <a:chExt cx="1596" cy="785"/>
            </a:xfrm>
          </p:grpSpPr>
          <p:sp>
            <p:nvSpPr>
              <p:cNvPr id="9229" name="Oval 34"/>
              <p:cNvSpPr/>
              <p:nvPr/>
            </p:nvSpPr>
            <p:spPr>
              <a:xfrm>
                <a:off x="568" y="63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0" name="Text Box 35"/>
              <p:cNvSpPr txBox="1"/>
              <p:nvPr/>
            </p:nvSpPr>
            <p:spPr>
              <a:xfrm>
                <a:off x="588" y="0"/>
                <a:ext cx="23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1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1" name="Oval 36"/>
              <p:cNvSpPr/>
              <p:nvPr/>
            </p:nvSpPr>
            <p:spPr>
              <a:xfrm>
                <a:off x="1336" y="287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2" name="Text Box 37"/>
              <p:cNvSpPr txBox="1"/>
              <p:nvPr/>
            </p:nvSpPr>
            <p:spPr>
              <a:xfrm>
                <a:off x="1347" y="224"/>
                <a:ext cx="24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4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3" name="Oval 38"/>
              <p:cNvSpPr/>
              <p:nvPr/>
            </p:nvSpPr>
            <p:spPr>
              <a:xfrm>
                <a:off x="0" y="431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4" name="Text Box 39"/>
              <p:cNvSpPr txBox="1"/>
              <p:nvPr/>
            </p:nvSpPr>
            <p:spPr>
              <a:xfrm>
                <a:off x="10" y="368"/>
                <a:ext cx="25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2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5" name="Oval 40"/>
              <p:cNvSpPr/>
              <p:nvPr/>
            </p:nvSpPr>
            <p:spPr>
              <a:xfrm>
                <a:off x="792" y="511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6" name="Text Box 41"/>
              <p:cNvSpPr txBox="1"/>
              <p:nvPr/>
            </p:nvSpPr>
            <p:spPr>
              <a:xfrm>
                <a:off x="820" y="448"/>
                <a:ext cx="215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3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921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 dirty="0"/>
          </a:p>
        </p:txBody>
      </p:sp>
      <p:sp>
        <p:nvSpPr>
          <p:cNvPr id="10242" name="矩形 9218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10243" name="Group 24"/>
          <p:cNvGrpSpPr/>
          <p:nvPr/>
        </p:nvGrpSpPr>
        <p:grpSpPr>
          <a:xfrm>
            <a:off x="4757738" y="1552575"/>
            <a:ext cx="3870325" cy="1866900"/>
            <a:chOff x="0" y="0"/>
            <a:chExt cx="2830" cy="1176"/>
          </a:xfrm>
        </p:grpSpPr>
        <p:grpSp>
          <p:nvGrpSpPr>
            <p:cNvPr id="10244" name="Group 25"/>
            <p:cNvGrpSpPr/>
            <p:nvPr/>
          </p:nvGrpSpPr>
          <p:grpSpPr>
            <a:xfrm>
              <a:off x="0" y="32"/>
              <a:ext cx="2630" cy="920"/>
              <a:chOff x="0" y="0"/>
              <a:chExt cx="2630" cy="920"/>
            </a:xfrm>
          </p:grpSpPr>
          <p:sp>
            <p:nvSpPr>
              <p:cNvPr id="10245" name="Oval 26"/>
              <p:cNvSpPr/>
              <p:nvPr/>
            </p:nvSpPr>
            <p:spPr>
              <a:xfrm>
                <a:off x="566" y="0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6" name="Text Box 27"/>
              <p:cNvSpPr txBox="1"/>
              <p:nvPr/>
            </p:nvSpPr>
            <p:spPr>
              <a:xfrm>
                <a:off x="0" y="642"/>
                <a:ext cx="831" cy="23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dirty="0">
                    <a:solidFill>
                      <a:srgbClr val="FFFF66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all inputs</a:t>
                </a:r>
                <a:endParaRPr lang="en-GB" altLang="en-US" dirty="0">
                  <a:solidFill>
                    <a:srgbClr val="FFFF66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7" name="Group 28"/>
            <p:cNvGrpSpPr/>
            <p:nvPr/>
          </p:nvGrpSpPr>
          <p:grpSpPr>
            <a:xfrm>
              <a:off x="94" y="0"/>
              <a:ext cx="2736" cy="1176"/>
              <a:chOff x="0" y="0"/>
              <a:chExt cx="2736" cy="1176"/>
            </a:xfrm>
          </p:grpSpPr>
          <p:sp>
            <p:nvSpPr>
              <p:cNvPr id="10248" name="Line 29"/>
              <p:cNvSpPr/>
              <p:nvPr/>
            </p:nvSpPr>
            <p:spPr>
              <a:xfrm>
                <a:off x="0" y="0"/>
                <a:ext cx="1424" cy="528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9" name="Line 30"/>
              <p:cNvSpPr/>
              <p:nvPr/>
            </p:nvSpPr>
            <p:spPr>
              <a:xfrm flipH="1">
                <a:off x="1352" y="536"/>
                <a:ext cx="64" cy="64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0" name="Line 31"/>
              <p:cNvSpPr/>
              <p:nvPr/>
            </p:nvSpPr>
            <p:spPr>
              <a:xfrm flipV="1">
                <a:off x="1416" y="72"/>
                <a:ext cx="1320" cy="46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1" name="Line 32"/>
              <p:cNvSpPr/>
              <p:nvPr/>
            </p:nvSpPr>
            <p:spPr>
              <a:xfrm>
                <a:off x="1856" y="384"/>
                <a:ext cx="544" cy="632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0252" name="Group 33"/>
            <p:cNvGrpSpPr/>
            <p:nvPr/>
          </p:nvGrpSpPr>
          <p:grpSpPr>
            <a:xfrm>
              <a:off x="886" y="145"/>
              <a:ext cx="1596" cy="785"/>
              <a:chOff x="0" y="0"/>
              <a:chExt cx="1596" cy="785"/>
            </a:xfrm>
          </p:grpSpPr>
          <p:sp>
            <p:nvSpPr>
              <p:cNvPr id="10253" name="Oval 34"/>
              <p:cNvSpPr/>
              <p:nvPr/>
            </p:nvSpPr>
            <p:spPr>
              <a:xfrm>
                <a:off x="568" y="63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Text Box 35"/>
              <p:cNvSpPr txBox="1"/>
              <p:nvPr/>
            </p:nvSpPr>
            <p:spPr>
              <a:xfrm>
                <a:off x="588" y="0"/>
                <a:ext cx="23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1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5" name="Oval 36"/>
              <p:cNvSpPr/>
              <p:nvPr/>
            </p:nvSpPr>
            <p:spPr>
              <a:xfrm>
                <a:off x="1336" y="287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6" name="Text Box 37"/>
              <p:cNvSpPr txBox="1"/>
              <p:nvPr/>
            </p:nvSpPr>
            <p:spPr>
              <a:xfrm>
                <a:off x="1347" y="224"/>
                <a:ext cx="24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4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7" name="Oval 38"/>
              <p:cNvSpPr/>
              <p:nvPr/>
            </p:nvSpPr>
            <p:spPr>
              <a:xfrm>
                <a:off x="0" y="431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8" name="Text Box 39"/>
              <p:cNvSpPr txBox="1"/>
              <p:nvPr/>
            </p:nvSpPr>
            <p:spPr>
              <a:xfrm>
                <a:off x="10" y="368"/>
                <a:ext cx="25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2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Oval 40"/>
              <p:cNvSpPr/>
              <p:nvPr/>
            </p:nvSpPr>
            <p:spPr>
              <a:xfrm>
                <a:off x="792" y="511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0" name="Text Box 41"/>
              <p:cNvSpPr txBox="1"/>
              <p:nvPr/>
            </p:nvSpPr>
            <p:spPr>
              <a:xfrm>
                <a:off x="820" y="448"/>
                <a:ext cx="215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zh-CN" altLang="en-US" sz="16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</a:t>
                </a:r>
                <a:r>
                  <a:rPr lang="zh-CN" altLang="en-US" sz="2000" baseline="-25000" dirty="0">
                    <a:solidFill>
                      <a:schemeClr val="bg1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3</a:t>
                </a:r>
                <a:endParaRPr lang="en-GB" altLang="en-US" sz="2000" baseline="-25000" dirty="0">
                  <a:solidFill>
                    <a:schemeClr val="bg1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221" name="组合 1"/>
          <p:cNvGrpSpPr/>
          <p:nvPr/>
        </p:nvGrpSpPr>
        <p:grpSpPr>
          <a:xfrm>
            <a:off x="395288" y="3790950"/>
            <a:ext cx="8280400" cy="2276475"/>
            <a:chOff x="1201307" y="4103994"/>
            <a:chExt cx="5984694" cy="2276588"/>
          </a:xfrm>
        </p:grpSpPr>
        <p:grpSp>
          <p:nvGrpSpPr>
            <p:cNvPr id="10262" name="Group 2"/>
            <p:cNvGrpSpPr/>
            <p:nvPr/>
          </p:nvGrpSpPr>
          <p:grpSpPr>
            <a:xfrm>
              <a:off x="1215915" y="4103994"/>
              <a:ext cx="5970086" cy="1295455"/>
              <a:chOff x="1499868" y="3369118"/>
              <a:chExt cx="5756303" cy="1591475"/>
            </a:xfrm>
          </p:grpSpPr>
          <p:sp>
            <p:nvSpPr>
              <p:cNvPr id="10263" name="Freeform 3"/>
              <p:cNvSpPr/>
              <p:nvPr/>
            </p:nvSpPr>
            <p:spPr>
              <a:xfrm>
                <a:off x="4295978" y="4026385"/>
                <a:ext cx="2386215" cy="2769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8103"/>
                  </a:cxn>
                  <a:cxn ang="0">
                    <a:pos x="2387212" y="138103"/>
                  </a:cxn>
                  <a:cxn ang="0">
                    <a:pos x="2387212" y="276206"/>
                  </a:cxn>
                </a:cxnLst>
                <a:pathLst>
                  <a:path w="2386215" h="276950">
                    <a:moveTo>
                      <a:pt x="0" y="0"/>
                    </a:moveTo>
                    <a:lnTo>
                      <a:pt x="0" y="138103"/>
                    </a:lnTo>
                    <a:lnTo>
                      <a:pt x="2387212" y="138103"/>
                    </a:lnTo>
                    <a:lnTo>
                      <a:pt x="2387212" y="276206"/>
                    </a:lnTo>
                  </a:path>
                </a:pathLst>
              </a:custGeom>
              <a:noFill/>
              <a:ln w="25400" cap="flat" cmpd="sng">
                <a:solidFill>
                  <a:srgbClr val="59A5D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4" name="Freeform 4"/>
              <p:cNvSpPr/>
              <p:nvPr/>
            </p:nvSpPr>
            <p:spPr>
              <a:xfrm>
                <a:off x="4295978" y="4026385"/>
                <a:ext cx="795916" cy="2769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8103"/>
                  </a:cxn>
                  <a:cxn ang="0">
                    <a:pos x="795737" y="138103"/>
                  </a:cxn>
                  <a:cxn ang="0">
                    <a:pos x="795737" y="276206"/>
                  </a:cxn>
                </a:cxnLst>
                <a:pathLst>
                  <a:path w="795916" h="276950">
                    <a:moveTo>
                      <a:pt x="0" y="0"/>
                    </a:moveTo>
                    <a:lnTo>
                      <a:pt x="0" y="138103"/>
                    </a:lnTo>
                    <a:lnTo>
                      <a:pt x="795737" y="138103"/>
                    </a:lnTo>
                    <a:lnTo>
                      <a:pt x="795737" y="276206"/>
                    </a:lnTo>
                  </a:path>
                </a:pathLst>
              </a:custGeom>
              <a:noFill/>
              <a:ln w="25400" cap="flat" cmpd="sng">
                <a:solidFill>
                  <a:srgbClr val="59A5D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5" name="Freeform 5"/>
              <p:cNvSpPr/>
              <p:nvPr/>
            </p:nvSpPr>
            <p:spPr>
              <a:xfrm>
                <a:off x="3669959" y="4026385"/>
                <a:ext cx="795916" cy="276950"/>
              </a:xfrm>
              <a:custGeom>
                <a:avLst/>
                <a:gdLst/>
                <a:ahLst/>
                <a:cxnLst>
                  <a:cxn ang="0">
                    <a:pos x="795737" y="0"/>
                  </a:cxn>
                  <a:cxn ang="0">
                    <a:pos x="795737" y="138103"/>
                  </a:cxn>
                  <a:cxn ang="0">
                    <a:pos x="0" y="138103"/>
                  </a:cxn>
                  <a:cxn ang="0">
                    <a:pos x="0" y="276206"/>
                  </a:cxn>
                </a:cxnLst>
                <a:pathLst>
                  <a:path w="795916" h="276950">
                    <a:moveTo>
                      <a:pt x="795737" y="0"/>
                    </a:moveTo>
                    <a:lnTo>
                      <a:pt x="795737" y="138103"/>
                    </a:lnTo>
                    <a:lnTo>
                      <a:pt x="0" y="138103"/>
                    </a:lnTo>
                    <a:lnTo>
                      <a:pt x="0" y="276206"/>
                    </a:lnTo>
                  </a:path>
                </a:pathLst>
              </a:custGeom>
              <a:noFill/>
              <a:ln w="25400" cap="flat" cmpd="sng">
                <a:solidFill>
                  <a:srgbClr val="59A5D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6" name="Freeform 6"/>
              <p:cNvSpPr/>
              <p:nvPr/>
            </p:nvSpPr>
            <p:spPr>
              <a:xfrm>
                <a:off x="2420984" y="4026385"/>
                <a:ext cx="2386216" cy="276950"/>
              </a:xfrm>
              <a:custGeom>
                <a:avLst/>
                <a:gdLst/>
                <a:ahLst/>
                <a:cxnLst>
                  <a:cxn ang="0">
                    <a:pos x="2387212" y="0"/>
                  </a:cxn>
                  <a:cxn ang="0">
                    <a:pos x="2387212" y="138103"/>
                  </a:cxn>
                  <a:cxn ang="0">
                    <a:pos x="0" y="138103"/>
                  </a:cxn>
                  <a:cxn ang="0">
                    <a:pos x="0" y="276206"/>
                  </a:cxn>
                </a:cxnLst>
                <a:pathLst>
                  <a:path w="2386216" h="276950">
                    <a:moveTo>
                      <a:pt x="2387212" y="0"/>
                    </a:moveTo>
                    <a:lnTo>
                      <a:pt x="2387212" y="138103"/>
                    </a:lnTo>
                    <a:lnTo>
                      <a:pt x="0" y="138103"/>
                    </a:lnTo>
                    <a:lnTo>
                      <a:pt x="0" y="276206"/>
                    </a:lnTo>
                  </a:path>
                </a:pathLst>
              </a:custGeom>
              <a:noFill/>
              <a:ln w="25400" cap="flat" cmpd="sng">
                <a:solidFill>
                  <a:srgbClr val="59A5D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7" name="Freeform 7"/>
              <p:cNvSpPr/>
              <p:nvPr/>
            </p:nvSpPr>
            <p:spPr>
              <a:xfrm>
                <a:off x="3722000" y="3369118"/>
                <a:ext cx="1314792" cy="657267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310516" y="0"/>
                  </a:cxn>
                  <a:cxn ang="0">
                    <a:pos x="1310516" y="653973"/>
                  </a:cxn>
                  <a:cxn ang="0">
                    <a:pos x="0" y="65397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9999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测试数据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Freeform 8"/>
              <p:cNvSpPr/>
              <p:nvPr/>
            </p:nvSpPr>
            <p:spPr>
              <a:xfrm>
                <a:off x="1499559" y="4303335"/>
                <a:ext cx="1360710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847258" y="0"/>
                  </a:cxn>
                  <a:cxn ang="0">
                    <a:pos x="1847258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 B C D E 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9" name="Freeform 9"/>
              <p:cNvSpPr/>
              <p:nvPr/>
            </p:nvSpPr>
            <p:spPr>
              <a:xfrm>
                <a:off x="2979656" y="4303335"/>
                <a:ext cx="1316322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325847" y="0"/>
                  </a:cxn>
                  <a:cxn ang="0">
                    <a:pos x="1325847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1 2 3 4 5 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Freeform 10"/>
              <p:cNvSpPr/>
              <p:nvPr/>
            </p:nvSpPr>
            <p:spPr>
              <a:xfrm>
                <a:off x="4435262" y="4238974"/>
                <a:ext cx="1226016" cy="657267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651377" y="0"/>
                  </a:cxn>
                  <a:cxn ang="0">
                    <a:pos x="651377" y="653973"/>
                  </a:cxn>
                  <a:cxn ang="0">
                    <a:pos x="0" y="65397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一 二 三 四 五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1" name="Freeform 11"/>
              <p:cNvSpPr/>
              <p:nvPr/>
            </p:nvSpPr>
            <p:spPr>
              <a:xfrm>
                <a:off x="5837298" y="4303335"/>
                <a:ext cx="1418873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2807417" y="0"/>
                  </a:cxn>
                  <a:cxn ang="0">
                    <a:pos x="2807417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Ⅰ Ⅱ Ⅲ Ⅳ Ⅴ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72" name="Group 22"/>
            <p:cNvGrpSpPr/>
            <p:nvPr/>
          </p:nvGrpSpPr>
          <p:grpSpPr>
            <a:xfrm>
              <a:off x="1201307" y="4941193"/>
              <a:ext cx="5976757" cy="1439389"/>
              <a:chOff x="971600" y="4613031"/>
              <a:chExt cx="7288195" cy="1768297"/>
            </a:xfrm>
          </p:grpSpPr>
          <p:sp>
            <p:nvSpPr>
              <p:cNvPr id="10273" name="Oval 12"/>
              <p:cNvSpPr/>
              <p:nvPr/>
            </p:nvSpPr>
            <p:spPr>
              <a:xfrm>
                <a:off x="1691708" y="4646126"/>
                <a:ext cx="288430" cy="360815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en-US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4" name="Oval 15"/>
              <p:cNvSpPr/>
              <p:nvPr/>
            </p:nvSpPr>
            <p:spPr>
              <a:xfrm>
                <a:off x="3538860" y="4646126"/>
                <a:ext cx="288430" cy="358864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en-US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Oval 16"/>
              <p:cNvSpPr/>
              <p:nvPr/>
            </p:nvSpPr>
            <p:spPr>
              <a:xfrm>
                <a:off x="5350324" y="4613031"/>
                <a:ext cx="286495" cy="358864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en-US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6" name="Oval 17"/>
              <p:cNvSpPr/>
              <p:nvPr/>
            </p:nvSpPr>
            <p:spPr>
              <a:xfrm>
                <a:off x="6949274" y="4646126"/>
                <a:ext cx="288430" cy="358864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en-US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7" name="Freeform 18"/>
              <p:cNvSpPr/>
              <p:nvPr/>
            </p:nvSpPr>
            <p:spPr>
              <a:xfrm>
                <a:off x="971600" y="5724060"/>
                <a:ext cx="1662831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3719956" y="0"/>
                  </a:cxn>
                  <a:cxn ang="0">
                    <a:pos x="13719956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测试用例</a:t>
                </a:r>
                <a:r>
                  <a:rPr lang="en-US" altLang="zh-CN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8" name="Freeform 19"/>
              <p:cNvSpPr/>
              <p:nvPr/>
            </p:nvSpPr>
            <p:spPr>
              <a:xfrm>
                <a:off x="2843494" y="5724060"/>
                <a:ext cx="1664767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3880537" y="0"/>
                  </a:cxn>
                  <a:cxn ang="0">
                    <a:pos x="13880537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测试用例</a:t>
                </a:r>
                <a:r>
                  <a:rPr lang="en-US" altLang="zh-CN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9" name="Freeform 20"/>
              <p:cNvSpPr/>
              <p:nvPr/>
            </p:nvSpPr>
            <p:spPr>
              <a:xfrm>
                <a:off x="4723133" y="5724060"/>
                <a:ext cx="1664767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3880537" y="0"/>
                  </a:cxn>
                  <a:cxn ang="0">
                    <a:pos x="13880537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测试用例</a:t>
                </a:r>
                <a:r>
                  <a:rPr lang="en-US" altLang="zh-CN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0" name="Freeform 21"/>
              <p:cNvSpPr/>
              <p:nvPr/>
            </p:nvSpPr>
            <p:spPr>
              <a:xfrm>
                <a:off x="6596964" y="5724060"/>
                <a:ext cx="1662831" cy="657268"/>
              </a:xfrm>
              <a:custGeom>
                <a:avLst/>
                <a:gdLst>
                  <a:gd name="txL" fmla="*/ 0 w 1315268"/>
                  <a:gd name="txT" fmla="*/ 0 h 657634"/>
                  <a:gd name="txR" fmla="*/ 1315268 w 1315268"/>
                  <a:gd name="txB" fmla="*/ 657634 h 657634"/>
                </a:gdLst>
                <a:ahLst/>
                <a:cxnLst>
                  <a:cxn ang="0">
                    <a:pos x="0" y="0"/>
                  </a:cxn>
                  <a:cxn ang="0">
                    <a:pos x="13719956" y="0"/>
                  </a:cxn>
                  <a:cxn ang="0">
                    <a:pos x="13719956" y="653983"/>
                  </a:cxn>
                  <a:cxn ang="0">
                    <a:pos x="0" y="653983"/>
                  </a:cxn>
                  <a:cxn ang="0">
                    <a:pos x="0" y="0"/>
                  </a:cxn>
                </a:cxnLst>
                <a:rect l="txL" t="txT" r="txR" b="txB"/>
                <a:pathLst>
                  <a:path w="1315268" h="657634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657634"/>
                    </a:lnTo>
                    <a:lnTo>
                      <a:pt x="0" y="6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6">
                  <a:alpha val="70193"/>
                </a:srgbClr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3335" tIns="13335" rIns="13335" bIns="13335" anchor="ctr"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测试用例</a:t>
                </a:r>
                <a:r>
                  <a:rPr lang="en-US" altLang="zh-CN" sz="21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en-US" sz="21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0281" name="Straight Arrow Connector 14"/>
              <p:cNvCxnSpPr/>
              <p:nvPr/>
            </p:nvCxnSpPr>
            <p:spPr>
              <a:xfrm>
                <a:off x="1834956" y="5020593"/>
                <a:ext cx="0" cy="912763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0282" name="Straight Arrow Connector 24"/>
              <p:cNvCxnSpPr/>
              <p:nvPr/>
            </p:nvCxnSpPr>
            <p:spPr>
              <a:xfrm>
                <a:off x="3672428" y="5032295"/>
                <a:ext cx="0" cy="912763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0283" name="Straight Arrow Connector 25"/>
              <p:cNvCxnSpPr/>
              <p:nvPr/>
            </p:nvCxnSpPr>
            <p:spPr>
              <a:xfrm>
                <a:off x="5493572" y="4971895"/>
                <a:ext cx="0" cy="912763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0284" name="Straight Arrow Connector 26"/>
              <p:cNvCxnSpPr/>
              <p:nvPr/>
            </p:nvCxnSpPr>
            <p:spPr>
              <a:xfrm>
                <a:off x="7092521" y="5032295"/>
                <a:ext cx="0" cy="912762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024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10243" name="矩形 10242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划分等价类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等价类划分包括两种情况：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有效等价类：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是指对于程序规格说明来说，是合理的、有意义的输入数据构成的集合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无效等价类：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是指对于程序规格说明来说，是不合理的、无意义的输入数据构成的集合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" name="线形标注 2 1"/>
          <p:cNvSpPr/>
          <p:nvPr/>
        </p:nvSpPr>
        <p:spPr>
          <a:xfrm>
            <a:off x="6443663" y="693103"/>
            <a:ext cx="2305050" cy="7921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9739"/>
              <a:gd name="adj6" fmla="val -42430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功能正确性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6443663" y="5803900"/>
            <a:ext cx="2305050" cy="792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350"/>
              <a:gd name="adj6" fmla="val -69049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功能健壮性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2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126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</a:t>
            </a:r>
            <a:endParaRPr lang="en-US" altLang="zh-CN"/>
          </a:p>
        </p:txBody>
      </p:sp>
      <p:sp>
        <p:nvSpPr>
          <p:cNvPr id="11267" name="矩形 1126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划分等价类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等价类的划分原则：</a:t>
            </a:r>
            <a:endParaRPr lang="zh-CN" altLang="en-US" sz="3100" b="1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按区间划分：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如果可能的输入数据属于一个取值范围或规定了取值个数，则可以确定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个有效等价类和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个无效等价类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11268" name="Group 5"/>
          <p:cNvGrpSpPr/>
          <p:nvPr/>
        </p:nvGrpSpPr>
        <p:grpSpPr>
          <a:xfrm>
            <a:off x="1585913" y="4465638"/>
            <a:ext cx="6019800" cy="168275"/>
            <a:chOff x="0" y="0"/>
            <a:chExt cx="3792" cy="106"/>
          </a:xfrm>
        </p:grpSpPr>
        <p:sp>
          <p:nvSpPr>
            <p:cNvPr id="12292" name="Line 6"/>
            <p:cNvSpPr/>
            <p:nvPr/>
          </p:nvSpPr>
          <p:spPr>
            <a:xfrm>
              <a:off x="0" y="53"/>
              <a:ext cx="37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Rectangle 7" descr="Light upward diagonal"/>
            <p:cNvSpPr/>
            <p:nvPr/>
          </p:nvSpPr>
          <p:spPr>
            <a:xfrm>
              <a:off x="1200" y="0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1" name="Group 8"/>
          <p:cNvGrpSpPr/>
          <p:nvPr/>
        </p:nvGrpSpPr>
        <p:grpSpPr>
          <a:xfrm>
            <a:off x="3481388" y="4227513"/>
            <a:ext cx="2230437" cy="917575"/>
            <a:chOff x="0" y="0"/>
            <a:chExt cx="1405" cy="578"/>
          </a:xfrm>
        </p:grpSpPr>
        <p:sp>
          <p:nvSpPr>
            <p:cNvPr id="12295" name="Freeform 9"/>
            <p:cNvSpPr/>
            <p:nvPr/>
          </p:nvSpPr>
          <p:spPr>
            <a:xfrm>
              <a:off x="0" y="0"/>
              <a:ext cx="1405" cy="414"/>
            </a:xfrm>
            <a:custGeom>
              <a:avLst/>
              <a:gdLst/>
              <a:ahLst/>
              <a:cxnLst>
                <a:cxn ang="0">
                  <a:pos x="675" y="11"/>
                </a:cxn>
                <a:cxn ang="0">
                  <a:pos x="35" y="85"/>
                </a:cxn>
                <a:cxn ang="0">
                  <a:pos x="3" y="149"/>
                </a:cxn>
                <a:cxn ang="0">
                  <a:pos x="25" y="331"/>
                </a:cxn>
                <a:cxn ang="0">
                  <a:pos x="185" y="352"/>
                </a:cxn>
                <a:cxn ang="0">
                  <a:pos x="377" y="352"/>
                </a:cxn>
                <a:cxn ang="0">
                  <a:pos x="686" y="363"/>
                </a:cxn>
                <a:cxn ang="0">
                  <a:pos x="1027" y="384"/>
                </a:cxn>
                <a:cxn ang="0">
                  <a:pos x="1251" y="352"/>
                </a:cxn>
                <a:cxn ang="0">
                  <a:pos x="1315" y="331"/>
                </a:cxn>
                <a:cxn ang="0">
                  <a:pos x="1347" y="320"/>
                </a:cxn>
                <a:cxn ang="0">
                  <a:pos x="1401" y="235"/>
                </a:cxn>
                <a:cxn ang="0">
                  <a:pos x="1387" y="125"/>
                </a:cxn>
                <a:cxn ang="0">
                  <a:pos x="1305" y="85"/>
                </a:cxn>
                <a:cxn ang="0">
                  <a:pos x="1027" y="32"/>
                </a:cxn>
                <a:cxn ang="0">
                  <a:pos x="761" y="0"/>
                </a:cxn>
                <a:cxn ang="0">
                  <a:pos x="675" y="11"/>
                </a:cxn>
              </a:cxnLst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6" name="Text Box 10"/>
            <p:cNvSpPr txBox="1"/>
            <p:nvPr/>
          </p:nvSpPr>
          <p:spPr>
            <a:xfrm>
              <a:off x="441" y="366"/>
              <a:ext cx="61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in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4" name="Group 11"/>
          <p:cNvGrpSpPr/>
          <p:nvPr/>
        </p:nvGrpSpPr>
        <p:grpSpPr>
          <a:xfrm>
            <a:off x="5697538" y="4125913"/>
            <a:ext cx="2227262" cy="1020762"/>
            <a:chOff x="0" y="0"/>
            <a:chExt cx="1403" cy="643"/>
          </a:xfrm>
        </p:grpSpPr>
        <p:sp>
          <p:nvSpPr>
            <p:cNvPr id="12298" name="Freeform 12"/>
            <p:cNvSpPr/>
            <p:nvPr/>
          </p:nvSpPr>
          <p:spPr>
            <a:xfrm>
              <a:off x="0" y="0"/>
              <a:ext cx="1403" cy="432"/>
            </a:xfrm>
            <a:custGeom>
              <a:avLst/>
              <a:gdLst/>
              <a:ahLst/>
              <a:cxnLst>
                <a:cxn ang="0">
                  <a:pos x="527" y="100"/>
                </a:cxn>
                <a:cxn ang="0">
                  <a:pos x="58" y="156"/>
                </a:cxn>
                <a:cxn ang="0">
                  <a:pos x="29" y="179"/>
                </a:cxn>
                <a:cxn ang="0">
                  <a:pos x="21" y="203"/>
                </a:cxn>
                <a:cxn ang="0">
                  <a:pos x="5" y="252"/>
                </a:cxn>
                <a:cxn ang="0">
                  <a:pos x="15" y="347"/>
                </a:cxn>
                <a:cxn ang="0">
                  <a:pos x="111" y="384"/>
                </a:cxn>
                <a:cxn ang="0">
                  <a:pos x="474" y="422"/>
                </a:cxn>
                <a:cxn ang="0">
                  <a:pos x="613" y="432"/>
                </a:cxn>
                <a:cxn ang="0">
                  <a:pos x="965" y="422"/>
                </a:cxn>
                <a:cxn ang="0">
                  <a:pos x="1093" y="394"/>
                </a:cxn>
                <a:cxn ang="0">
                  <a:pos x="1391" y="356"/>
                </a:cxn>
                <a:cxn ang="0">
                  <a:pos x="1402" y="290"/>
                </a:cxn>
                <a:cxn ang="0">
                  <a:pos x="687" y="100"/>
                </a:cxn>
                <a:cxn ang="0">
                  <a:pos x="527" y="100"/>
                </a:cxn>
              </a:cxnLst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9" name="Text Box 13"/>
            <p:cNvSpPr txBox="1"/>
            <p:nvPr/>
          </p:nvSpPr>
          <p:spPr>
            <a:xfrm>
              <a:off x="128" y="431"/>
              <a:ext cx="1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greater than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7" name="Group 14"/>
          <p:cNvGrpSpPr/>
          <p:nvPr/>
        </p:nvGrpSpPr>
        <p:grpSpPr>
          <a:xfrm>
            <a:off x="1322388" y="4254500"/>
            <a:ext cx="2163762" cy="892175"/>
            <a:chOff x="0" y="0"/>
            <a:chExt cx="1363" cy="562"/>
          </a:xfrm>
        </p:grpSpPr>
        <p:sp>
          <p:nvSpPr>
            <p:cNvPr id="12301" name="Freeform 15"/>
            <p:cNvSpPr/>
            <p:nvPr/>
          </p:nvSpPr>
          <p:spPr>
            <a:xfrm>
              <a:off x="0" y="0"/>
              <a:ext cx="1363" cy="351"/>
            </a:xfrm>
            <a:custGeom>
              <a:avLst/>
              <a:gdLst/>
              <a:ahLst/>
              <a:cxnLst>
                <a:cxn ang="0">
                  <a:pos x="1363" y="178"/>
                </a:cxn>
                <a:cxn ang="0">
                  <a:pos x="1347" y="103"/>
                </a:cxn>
                <a:cxn ang="0">
                  <a:pos x="1294" y="52"/>
                </a:cxn>
                <a:cxn ang="0">
                  <a:pos x="1033" y="20"/>
                </a:cxn>
                <a:cxn ang="0">
                  <a:pos x="222" y="30"/>
                </a:cxn>
                <a:cxn ang="0">
                  <a:pos x="83" y="122"/>
                </a:cxn>
                <a:cxn ang="0">
                  <a:pos x="467" y="333"/>
                </a:cxn>
                <a:cxn ang="0">
                  <a:pos x="873" y="342"/>
                </a:cxn>
                <a:cxn ang="0">
                  <a:pos x="1107" y="333"/>
                </a:cxn>
                <a:cxn ang="0">
                  <a:pos x="1113" y="332"/>
                </a:cxn>
                <a:cxn ang="0">
                  <a:pos x="1166" y="324"/>
                </a:cxn>
                <a:cxn ang="0">
                  <a:pos x="1251" y="314"/>
                </a:cxn>
                <a:cxn ang="0">
                  <a:pos x="1289" y="308"/>
                </a:cxn>
                <a:cxn ang="0">
                  <a:pos x="1342" y="266"/>
                </a:cxn>
                <a:cxn ang="0">
                  <a:pos x="1355" y="250"/>
                </a:cxn>
                <a:cxn ang="0">
                  <a:pos x="1363" y="178"/>
                </a:cxn>
              </a:cxnLst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Text Box 16"/>
            <p:cNvSpPr txBox="1"/>
            <p:nvPr/>
          </p:nvSpPr>
          <p:spPr>
            <a:xfrm>
              <a:off x="143" y="350"/>
              <a:ext cx="105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less than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0" name="Group 17"/>
          <p:cNvGrpSpPr/>
          <p:nvPr/>
        </p:nvGrpSpPr>
        <p:grpSpPr>
          <a:xfrm>
            <a:off x="1603375" y="5815013"/>
            <a:ext cx="6019800" cy="76200"/>
            <a:chOff x="0" y="0"/>
            <a:chExt cx="3792" cy="48"/>
          </a:xfrm>
        </p:grpSpPr>
        <p:sp>
          <p:nvSpPr>
            <p:cNvPr id="12304" name="Line 18"/>
            <p:cNvSpPr/>
            <p:nvPr/>
          </p:nvSpPr>
          <p:spPr>
            <a:xfrm>
              <a:off x="0" y="25"/>
              <a:ext cx="37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Oval 19"/>
            <p:cNvSpPr/>
            <p:nvPr/>
          </p:nvSpPr>
          <p:spPr>
            <a:xfrm>
              <a:off x="1872" y="0"/>
              <a:ext cx="48" cy="48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3" name="Text Box 20"/>
          <p:cNvSpPr txBox="1"/>
          <p:nvPr/>
        </p:nvSpPr>
        <p:spPr>
          <a:xfrm>
            <a:off x="4264025" y="6115050"/>
            <a:ext cx="7032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value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84" name="Group 21"/>
          <p:cNvGrpSpPr/>
          <p:nvPr/>
        </p:nvGrpSpPr>
        <p:grpSpPr>
          <a:xfrm>
            <a:off x="4638675" y="5430838"/>
            <a:ext cx="3376613" cy="1022350"/>
            <a:chOff x="0" y="0"/>
            <a:chExt cx="2127" cy="644"/>
          </a:xfrm>
        </p:grpSpPr>
        <p:sp>
          <p:nvSpPr>
            <p:cNvPr id="12308" name="Freeform 22"/>
            <p:cNvSpPr/>
            <p:nvPr/>
          </p:nvSpPr>
          <p:spPr>
            <a:xfrm>
              <a:off x="0" y="0"/>
              <a:ext cx="2127" cy="432"/>
            </a:xfrm>
            <a:custGeom>
              <a:avLst/>
              <a:gdLst/>
              <a:ahLst/>
              <a:cxnLst>
                <a:cxn ang="0">
                  <a:pos x="6396" y="100"/>
                </a:cxn>
                <a:cxn ang="0">
                  <a:pos x="703" y="156"/>
                </a:cxn>
                <a:cxn ang="0">
                  <a:pos x="356" y="179"/>
                </a:cxn>
                <a:cxn ang="0">
                  <a:pos x="258" y="203"/>
                </a:cxn>
                <a:cxn ang="0">
                  <a:pos x="62" y="252"/>
                </a:cxn>
                <a:cxn ang="0">
                  <a:pos x="183" y="347"/>
                </a:cxn>
                <a:cxn ang="0">
                  <a:pos x="1349" y="384"/>
                </a:cxn>
                <a:cxn ang="0">
                  <a:pos x="5755" y="422"/>
                </a:cxn>
                <a:cxn ang="0">
                  <a:pos x="7439" y="432"/>
                </a:cxn>
                <a:cxn ang="0">
                  <a:pos x="11717" y="422"/>
                </a:cxn>
                <a:cxn ang="0">
                  <a:pos x="13268" y="394"/>
                </a:cxn>
                <a:cxn ang="0">
                  <a:pos x="16889" y="356"/>
                </a:cxn>
                <a:cxn ang="0">
                  <a:pos x="17022" y="290"/>
                </a:cxn>
                <a:cxn ang="0">
                  <a:pos x="8346" y="100"/>
                </a:cxn>
                <a:cxn ang="0">
                  <a:pos x="6396" y="100"/>
                </a:cxn>
              </a:cxnLst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Text Box 23"/>
            <p:cNvSpPr txBox="1"/>
            <p:nvPr/>
          </p:nvSpPr>
          <p:spPr>
            <a:xfrm>
              <a:off x="525" y="432"/>
              <a:ext cx="121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greater than value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7" name="Group 24"/>
          <p:cNvGrpSpPr/>
          <p:nvPr/>
        </p:nvGrpSpPr>
        <p:grpSpPr>
          <a:xfrm>
            <a:off x="1031875" y="5559425"/>
            <a:ext cx="3548063" cy="893763"/>
            <a:chOff x="0" y="0"/>
            <a:chExt cx="2235" cy="563"/>
          </a:xfrm>
        </p:grpSpPr>
        <p:sp>
          <p:nvSpPr>
            <p:cNvPr id="12311" name="Freeform 25"/>
            <p:cNvSpPr/>
            <p:nvPr/>
          </p:nvSpPr>
          <p:spPr>
            <a:xfrm>
              <a:off x="0" y="0"/>
              <a:ext cx="2235" cy="351"/>
            </a:xfrm>
            <a:custGeom>
              <a:avLst/>
              <a:gdLst/>
              <a:ahLst/>
              <a:cxnLst>
                <a:cxn ang="0">
                  <a:pos x="26499" y="178"/>
                </a:cxn>
                <a:cxn ang="0">
                  <a:pos x="26187" y="103"/>
                </a:cxn>
                <a:cxn ang="0">
                  <a:pos x="25159" y="52"/>
                </a:cxn>
                <a:cxn ang="0">
                  <a:pos x="20082" y="20"/>
                </a:cxn>
                <a:cxn ang="0">
                  <a:pos x="4316" y="30"/>
                </a:cxn>
                <a:cxn ang="0">
                  <a:pos x="1614" y="122"/>
                </a:cxn>
                <a:cxn ang="0">
                  <a:pos x="9083" y="333"/>
                </a:cxn>
                <a:cxn ang="0">
                  <a:pos x="16975" y="342"/>
                </a:cxn>
                <a:cxn ang="0">
                  <a:pos x="21515" y="333"/>
                </a:cxn>
                <a:cxn ang="0">
                  <a:pos x="21640" y="332"/>
                </a:cxn>
                <a:cxn ang="0">
                  <a:pos x="22666" y="324"/>
                </a:cxn>
                <a:cxn ang="0">
                  <a:pos x="24314" y="314"/>
                </a:cxn>
                <a:cxn ang="0">
                  <a:pos x="25057" y="308"/>
                </a:cxn>
                <a:cxn ang="0">
                  <a:pos x="26092" y="266"/>
                </a:cxn>
                <a:cxn ang="0">
                  <a:pos x="26344" y="250"/>
                </a:cxn>
                <a:cxn ang="0">
                  <a:pos x="26499" y="178"/>
                </a:cxn>
              </a:cxnLst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Text Box 26"/>
            <p:cNvSpPr txBox="1"/>
            <p:nvPr/>
          </p:nvSpPr>
          <p:spPr>
            <a:xfrm>
              <a:off x="692" y="351"/>
              <a:ext cx="103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less than value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1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</p:bldLst>
  </p:timing>
</p:sld>
</file>

<file path=ppt/tags/tag1.xml><?xml version="1.0" encoding="utf-8"?>
<p:tagLst xmlns:p="http://schemas.openxmlformats.org/presentationml/2006/main">
  <p:tag name="KSO_WM_UNIT_TABLE_BEAUTIFY" val="smartTable{c67b3b74-b662-4ec1-9d99-7a675ee74b7e}"/>
</p:tagLst>
</file>

<file path=ppt/tags/tag2.xml><?xml version="1.0" encoding="utf-8"?>
<p:tagLst xmlns:p="http://schemas.openxmlformats.org/presentationml/2006/main">
  <p:tag name="KSO_WM_UNIT_TABLE_BEAUTIFY" val="smartTable{e73bfa4b-3f1b-4e25-9ad4-0f76bfc77bff}"/>
</p:tagLst>
</file>

<file path=ppt/tags/tag3.xml><?xml version="1.0" encoding="utf-8"?>
<p:tagLst xmlns:p="http://schemas.openxmlformats.org/presentationml/2006/main">
  <p:tag name="KSO_WM_UNIT_TABLE_BEAUTIFY" val="smartTable{8fc03425-62a5-4b49-8ed4-033f4e8b3e65}"/>
</p:tagLst>
</file>

<file path=ppt/tags/tag4.xml><?xml version="1.0" encoding="utf-8"?>
<p:tagLst xmlns:p="http://schemas.openxmlformats.org/presentationml/2006/main">
  <p:tag name="KSO_WM_UNIT_TABLE_BEAUTIFY" val="smartTable{95a98138-128f-4473-9c76-b2d894ebe1a4}"/>
</p:tagLst>
</file>

<file path=ppt/tags/tag5.xml><?xml version="1.0" encoding="utf-8"?>
<p:tagLst xmlns:p="http://schemas.openxmlformats.org/presentationml/2006/main">
  <p:tag name="KSO_WM_UNIT_TABLE_BEAUTIFY" val="smartTable{d40c67fc-1224-4332-ae07-22783b46c0f7}"/>
</p:tagLst>
</file>

<file path=ppt/tags/tag6.xml><?xml version="1.0" encoding="utf-8"?>
<p:tagLst xmlns:p="http://schemas.openxmlformats.org/presentationml/2006/main">
  <p:tag name="KSO_WM_UNIT_TABLE_BEAUTIFY" val="smartTable{19af955b-7a24-4a0b-a91d-5f88af27872b}"/>
</p:tagLst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7900</Words>
  <Application>WPS 演示</Application>
  <PresentationFormat>在屏幕上显示</PresentationFormat>
  <Paragraphs>1905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Arial</vt:lpstr>
      <vt:lpstr>宋体</vt:lpstr>
      <vt:lpstr>Wingdings</vt:lpstr>
      <vt:lpstr>楷体_GB2312</vt:lpstr>
      <vt:lpstr>新宋体</vt:lpstr>
      <vt:lpstr>Times New Roman</vt:lpstr>
      <vt:lpstr>黑体</vt:lpstr>
      <vt:lpstr>隶书</vt:lpstr>
      <vt:lpstr>Calibri</vt:lpstr>
      <vt:lpstr>华文新魏</vt:lpstr>
      <vt:lpstr>华文行楷</vt:lpstr>
      <vt:lpstr>Comic Sans MS</vt:lpstr>
      <vt:lpstr>微软雅黑</vt:lpstr>
      <vt:lpstr>Arial Unicode MS</vt:lpstr>
      <vt:lpstr>楷体_GB2312</vt:lpstr>
      <vt:lpstr>Verdana</vt:lpstr>
      <vt:lpstr>古瓶荷花</vt:lpstr>
      <vt:lpstr>Word.Document.8</vt:lpstr>
      <vt:lpstr>Equation.3</vt:lpstr>
      <vt:lpstr>Equation.3</vt:lpstr>
      <vt:lpstr>Equation.3</vt:lpstr>
      <vt:lpstr>PBrush</vt:lpstr>
      <vt:lpstr>PBrush</vt:lpstr>
      <vt:lpstr>PowerPoint 演示文稿</vt:lpstr>
      <vt:lpstr>PowerPoint 演示文稿</vt:lpstr>
      <vt:lpstr>第二章   黑盒测试</vt:lpstr>
      <vt:lpstr>PowerPoint 演示文稿</vt:lpstr>
      <vt:lpstr>穷举测试</vt:lpstr>
      <vt:lpstr>2.1 等价类划分 P39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PowerPoint 演示文稿</vt:lpstr>
      <vt:lpstr>2.1 等价类划分</vt:lpstr>
      <vt:lpstr>PowerPoint 演示文稿</vt:lpstr>
      <vt:lpstr>PowerPoint 演示文稿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2.1 等价类划分</vt:lpstr>
      <vt:lpstr>佣金问题—问题描述</vt:lpstr>
      <vt:lpstr>佣金问题—输入域的等价类</vt:lpstr>
      <vt:lpstr>佣金问题—弱/强一般等价类</vt:lpstr>
      <vt:lpstr>佣金问题—弱健壮等价类</vt:lpstr>
      <vt:lpstr>佣金问题</vt:lpstr>
      <vt:lpstr>佣金问题—强健壮等价类</vt:lpstr>
      <vt:lpstr>佣金问题—问题描述</vt:lpstr>
      <vt:lpstr>佣金问题—输出域的等价类</vt:lpstr>
      <vt:lpstr>佣金问题</vt:lpstr>
      <vt:lpstr>佣金问题—等价类</vt:lpstr>
      <vt:lpstr>佣金问题—测试用例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CN=文秘人员/OU=计划财务处/OU=山东理工大学/O=sdlg</dc:creator>
  <cp:lastModifiedBy>彩虹</cp:lastModifiedBy>
  <cp:revision>691</cp:revision>
  <dcterms:created xsi:type="dcterms:W3CDTF">2008-01-29T12:51:00Z</dcterms:created>
  <dcterms:modified xsi:type="dcterms:W3CDTF">2020-09-23T09:36:20Z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13</vt:lpwstr>
  </property>
</Properties>
</file>