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391" r:id="rId3"/>
    <p:sldId id="274" r:id="rId4"/>
    <p:sldId id="296" r:id="rId5"/>
    <p:sldId id="1270" r:id="rId6"/>
    <p:sldId id="497" r:id="rId7"/>
    <p:sldId id="498" r:id="rId8"/>
    <p:sldId id="499" r:id="rId9"/>
    <p:sldId id="500" r:id="rId10"/>
    <p:sldId id="1271" r:id="rId11"/>
    <p:sldId id="1212" r:id="rId12"/>
    <p:sldId id="1213" r:id="rId13"/>
    <p:sldId id="1309" r:id="rId14"/>
    <p:sldId id="1214" r:id="rId15"/>
    <p:sldId id="511" r:id="rId16"/>
    <p:sldId id="512" r:id="rId17"/>
    <p:sldId id="513" r:id="rId18"/>
    <p:sldId id="517" r:id="rId19"/>
    <p:sldId id="518" r:id="rId20"/>
    <p:sldId id="556" r:id="rId21"/>
    <p:sldId id="557" r:id="rId22"/>
    <p:sldId id="558" r:id="rId23"/>
    <p:sldId id="559" r:id="rId24"/>
    <p:sldId id="1272" r:id="rId25"/>
    <p:sldId id="1273" r:id="rId26"/>
    <p:sldId id="1274" r:id="rId27"/>
    <p:sldId id="808" r:id="rId28"/>
    <p:sldId id="809" r:id="rId29"/>
    <p:sldId id="1275" r:id="rId30"/>
    <p:sldId id="1276" r:id="rId31"/>
    <p:sldId id="1279" r:id="rId32"/>
    <p:sldId id="1277" r:id="rId33"/>
    <p:sldId id="1278" r:id="rId34"/>
    <p:sldId id="1032" r:id="rId35"/>
    <p:sldId id="978" r:id="rId36"/>
    <p:sldId id="516" r:id="rId37"/>
    <p:sldId id="519" r:id="rId38"/>
    <p:sldId id="520" r:id="rId39"/>
    <p:sldId id="521" r:id="rId40"/>
    <p:sldId id="1339" r:id="rId41"/>
    <p:sldId id="1343" r:id="rId42"/>
    <p:sldId id="522" r:id="rId43"/>
    <p:sldId id="685" r:id="rId44"/>
    <p:sldId id="686" r:id="rId4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0000"/>
    <a:srgbClr val="000000"/>
    <a:srgbClr val="9966FF"/>
    <a:srgbClr val="0000FF"/>
    <a:srgbClr val="00FF00"/>
    <a:srgbClr val="66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18"/>
        <p:guide pos="292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zh-CN" sz="1200" strike="noStrike" noProof="1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sz="12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>
              <a:ea typeface="楷体_GB2312" pitchFamily="1" charset="-122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algn="ctr"/>
            <a:endParaRPr lang="zh-CN" altLang="en-US">
              <a:ea typeface="楷体_GB2312" pitchFamily="1" charset="-122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algn="r"/>
            <a:fld id="{9A0DB2DC-4C9A-4742-B13C-FB6460FD3503}" type="slidenum">
              <a:rPr lang="zh-CN" altLang="en-US">
                <a:latin typeface="Times New Roman" panose="02020603050405020304" pitchFamily="2" charset="0"/>
                <a:ea typeface="楷体_GB2312" pitchFamily="1" charset="-122"/>
              </a:rPr>
            </a:fld>
            <a:endParaRPr lang="zh-CN" altLang="en-US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Rot="1"/>
          </p:cNvSpPr>
          <p:nvPr>
            <p:ph type="body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indent="0">
              <a:defRPr sz="1400" b="1">
                <a:ea typeface="楷体_GB2312" pitchFamily="1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indent="0" algn="ctr">
              <a:defRPr sz="1400" b="1">
                <a:ea typeface="楷体_GB2312" pitchFamily="1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indent="0" algn="r">
              <a:defRPr sz="1400" b="1">
                <a:latin typeface="Times New Roman" panose="02020603050405020304" pitchFamily="2" charset="0"/>
                <a:ea typeface="楷体_GB2312" pitchFamily="1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://www.sunteam.com.cn/putong/yingxiao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" Target="slide26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" Target="slide39.xml"/><Relationship Id="rId1" Type="http://schemas.openxmlformats.org/officeDocument/2006/relationships/tags" Target="../tags/tag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矩形 4097"/>
          <p:cNvSpPr>
            <a:spLocks noRot="1"/>
          </p:cNvSpPr>
          <p:nvPr/>
        </p:nvSpPr>
        <p:spPr>
          <a:xfrm>
            <a:off x="684213" y="917575"/>
            <a:ext cx="7935912" cy="1725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88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软件测试</a:t>
            </a:r>
            <a:endParaRPr lang="zh-CN" altLang="en-US" sz="8800" b="1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8" name="矩形 4098"/>
          <p:cNvSpPr>
            <a:spLocks noRot="1"/>
          </p:cNvSpPr>
          <p:nvPr/>
        </p:nvSpPr>
        <p:spPr>
          <a:xfrm>
            <a:off x="539750" y="3094038"/>
            <a:ext cx="8135938" cy="24955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ctr">
              <a:lnSpc>
                <a:spcPct val="10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授课教师：苏  晶</a:t>
            </a:r>
            <a:endParaRPr lang="zh-CN" altLang="en-US" sz="4400" b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marL="342900" indent="-342900" algn="ctr">
              <a:lnSpc>
                <a:spcPct val="10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联系方式：</a:t>
            </a:r>
            <a:r>
              <a:rPr lang="zh-CN" altLang="en-US" sz="4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rPr>
              <a:t>advasesj@126.com</a:t>
            </a:r>
            <a:endParaRPr lang="zh-CN" altLang="en-US" sz="4400" b="1" dirty="0">
              <a:solidFill>
                <a:schemeClr val="tx2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 algn="ctr">
              <a:lnSpc>
                <a:spcPct val="10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rPr>
              <a:t>QQ：12426822</a:t>
            </a:r>
            <a:endParaRPr lang="zh-CN" altLang="en-US" sz="4400" b="1" dirty="0">
              <a:solidFill>
                <a:schemeClr val="tx2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pic>
        <p:nvPicPr>
          <p:cNvPr id="4099" name="图片 4099" descr="tuli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5300663"/>
            <a:ext cx="1133475" cy="114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56322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56324" name="矩形 56323"/>
          <p:cNvSpPr>
            <a:spLocks noRot="1"/>
          </p:cNvSpPr>
          <p:nvPr/>
        </p:nvSpPr>
        <p:spPr>
          <a:xfrm>
            <a:off x="323850" y="1052830"/>
            <a:ext cx="8468360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2. 单变量边界值的选取原则</a:t>
            </a: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-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三点法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上点：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边界上的点，闭内开外（闭指域的边界是封闭的，即闭区间；开指域的边界是开放的，即开区间）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离点：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离上点最近的点称为离点。开内闭外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内点：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域范围内的任意一点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56322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56324" name="矩形 56323"/>
          <p:cNvSpPr>
            <a:spLocks noRot="1"/>
          </p:cNvSpPr>
          <p:nvPr/>
        </p:nvSpPr>
        <p:spPr>
          <a:xfrm>
            <a:off x="323850" y="1052830"/>
            <a:ext cx="8468360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2. 单变量边界值的选取原则</a:t>
            </a: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-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三点法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闭区间：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上点为可以取值的点，在上点之间任取一点就是内点。而紧邻上点范围之外的第一对点被称为离点（也称为外点）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4337685"/>
            <a:ext cx="5439657" cy="1767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56322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56324" name="矩形 56323"/>
          <p:cNvSpPr>
            <a:spLocks noRot="1"/>
          </p:cNvSpPr>
          <p:nvPr/>
        </p:nvSpPr>
        <p:spPr>
          <a:xfrm>
            <a:off x="323850" y="1052830"/>
            <a:ext cx="8468360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2. 单变量边界值的选取原则</a:t>
            </a: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-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三点法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开区间：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开区间中，上点与内点的定义仍然不变。而离点就是上点内部范围内紧邻的一对点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055" y="3787775"/>
            <a:ext cx="5028181" cy="1630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56322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56324" name="矩形 56323"/>
          <p:cNvSpPr>
            <a:spLocks noRot="1"/>
          </p:cNvSpPr>
          <p:nvPr/>
        </p:nvSpPr>
        <p:spPr>
          <a:xfrm>
            <a:off x="323850" y="1052830"/>
            <a:ext cx="8468360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2. 单变量边界值的选取原则</a:t>
            </a: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-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三点法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半开半闭区间：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上点与内点的定义不变。离点是开区间一侧上点内部范围内紧邻的点，而在闭区间一侧是上点外部范围内紧邻的点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2310" y="4376420"/>
            <a:ext cx="5226302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5734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57347" name="矩形 57346"/>
          <p:cNvSpPr>
            <a:spLocks noRot="1"/>
          </p:cNvSpPr>
          <p:nvPr/>
        </p:nvSpPr>
        <p:spPr>
          <a:xfrm>
            <a:off x="323850" y="1052513"/>
            <a:ext cx="8569325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3.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多变量组合边界值的选取原则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“单缺陷”假设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：缺陷极少是由两个或多个缺陷的同时发生引起的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例：涉及两个变量的函数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3200" b="1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∈[a,b]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en-US" altLang="zh-CN" sz="3200" b="1">
                <a:latin typeface="Times New Roman" panose="02020603050405020304" pitchFamily="2" charset="0"/>
                <a:ea typeface="宋体" panose="02010600030101010101" pitchFamily="2" charset="-122"/>
              </a:rPr>
              <a:t>∈[c,d]</a:t>
            </a:r>
            <a:endParaRPr lang="en-US" altLang="zh-CN" sz="3200" b="1" baseline="-25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3000" b="1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的取值：</a:t>
            </a:r>
            <a:r>
              <a:rPr lang="en-US" altLang="zh-CN" sz="3000" b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3000" b="1" baseline="-25000">
                <a:latin typeface="Arial" panose="020B0604020202020204" pitchFamily="34" charset="0"/>
                <a:ea typeface="宋体" panose="02010600030101010101" pitchFamily="2" charset="-122"/>
              </a:rPr>
              <a:t>1min</a:t>
            </a:r>
            <a:r>
              <a:rPr lang="en-US" altLang="zh-CN" sz="3000" b="1"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lang="en-US" altLang="zh-CN" sz="3000" b="1" baseline="-25000">
                <a:latin typeface="Arial" panose="020B0604020202020204" pitchFamily="34" charset="0"/>
                <a:ea typeface="宋体" panose="02010600030101010101" pitchFamily="2" charset="-122"/>
              </a:rPr>
              <a:t>1min+</a:t>
            </a:r>
            <a:r>
              <a:rPr lang="en-US" altLang="zh-CN" sz="3000" b="1"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lang="en-US" altLang="zh-CN" sz="3000" b="1" baseline="-25000">
                <a:latin typeface="Arial" panose="020B0604020202020204" pitchFamily="34" charset="0"/>
                <a:ea typeface="宋体" panose="02010600030101010101" pitchFamily="2" charset="-122"/>
              </a:rPr>
              <a:t>1nom</a:t>
            </a:r>
            <a:r>
              <a:rPr lang="en-US" altLang="zh-CN" sz="3000" b="1"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lang="en-US" altLang="zh-CN" sz="3000" b="1" baseline="-25000">
                <a:latin typeface="Arial" panose="020B0604020202020204" pitchFamily="34" charset="0"/>
                <a:ea typeface="宋体" panose="02010600030101010101" pitchFamily="2" charset="-122"/>
              </a:rPr>
              <a:t>1max-</a:t>
            </a:r>
            <a:r>
              <a:rPr lang="en-US" altLang="zh-CN" sz="3000" b="1"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lang="en-US" altLang="zh-CN" sz="3000" b="1" baseline="-25000">
                <a:latin typeface="Arial" panose="020B0604020202020204" pitchFamily="34" charset="0"/>
                <a:ea typeface="宋体" panose="02010600030101010101" pitchFamily="2" charset="-122"/>
              </a:rPr>
              <a:t>1max</a:t>
            </a:r>
            <a:endParaRPr lang="en-US" altLang="zh-CN" sz="3000" b="1" baseline="-25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3000" b="1" baseline="-25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的取值：</a:t>
            </a:r>
            <a:r>
              <a:rPr lang="en-US" altLang="zh-CN" sz="3000" b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3000" b="1" baseline="-25000">
                <a:latin typeface="Arial" panose="020B0604020202020204" pitchFamily="34" charset="0"/>
                <a:ea typeface="宋体" panose="02010600030101010101" pitchFamily="2" charset="-122"/>
              </a:rPr>
              <a:t>2min</a:t>
            </a:r>
            <a:r>
              <a:rPr lang="en-US" altLang="zh-CN" sz="3000" b="1"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lang="en-US" altLang="zh-CN" sz="3000" b="1" baseline="-25000">
                <a:latin typeface="Arial" panose="020B0604020202020204" pitchFamily="34" charset="0"/>
                <a:ea typeface="宋体" panose="02010600030101010101" pitchFamily="2" charset="-122"/>
              </a:rPr>
              <a:t>2min+</a:t>
            </a:r>
            <a:r>
              <a:rPr lang="en-US" altLang="zh-CN" sz="3000" b="1"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lang="en-US" altLang="zh-CN" sz="3000" b="1" baseline="-25000">
                <a:latin typeface="Arial" panose="020B0604020202020204" pitchFamily="34" charset="0"/>
                <a:ea typeface="宋体" panose="02010600030101010101" pitchFamily="2" charset="-122"/>
              </a:rPr>
              <a:t>2nom</a:t>
            </a:r>
            <a:r>
              <a:rPr lang="en-US" altLang="zh-CN" sz="3000" b="1"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lang="en-US" altLang="zh-CN" sz="3000" b="1" baseline="-25000">
                <a:latin typeface="Arial" panose="020B0604020202020204" pitchFamily="34" charset="0"/>
                <a:ea typeface="宋体" panose="02010600030101010101" pitchFamily="2" charset="-122"/>
              </a:rPr>
              <a:t>2max-</a:t>
            </a:r>
            <a:r>
              <a:rPr lang="en-US" altLang="zh-CN" sz="3000" b="1"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lang="en-US" altLang="zh-CN" sz="3000" b="1" baseline="-25000">
                <a:latin typeface="Arial" panose="020B0604020202020204" pitchFamily="34" charset="0"/>
                <a:ea typeface="宋体" panose="02010600030101010101" pitchFamily="2" charset="-122"/>
              </a:rPr>
              <a:t>2max</a:t>
            </a:r>
            <a:endParaRPr lang="en-US" altLang="zh-CN" sz="3000" b="1" baseline="-25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边界值分析测试用例为：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&lt;</a:t>
            </a:r>
            <a:r>
              <a:rPr lang="en-US" altLang="zh-CN" sz="3000" b="1">
                <a:solidFill>
                  <a:srgbClr val="C00000"/>
                </a:solidFill>
                <a:uFillTx/>
                <a:ea typeface="微软雅黑" panose="020B0503020204020204" charset="-122"/>
                <a:sym typeface="+mn-ea"/>
              </a:rPr>
              <a:t>x</a:t>
            </a:r>
            <a:r>
              <a:rPr lang="en-US" altLang="zh-CN" sz="3000" b="1" baseline="-25000">
                <a:solidFill>
                  <a:srgbClr val="C00000"/>
                </a:solidFill>
                <a:uFillTx/>
                <a:ea typeface="微软雅黑" panose="020B0503020204020204" charset="-122"/>
                <a:sym typeface="+mn-ea"/>
              </a:rPr>
              <a:t>1nom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, x</a:t>
            </a:r>
            <a:r>
              <a:rPr lang="en-US" altLang="zh-CN" sz="3000" b="1" baseline="-2500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2min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&gt; &lt;</a:t>
            </a:r>
            <a:r>
              <a:rPr lang="en-US" altLang="zh-CN" sz="3000" b="1">
                <a:solidFill>
                  <a:srgbClr val="C00000"/>
                </a:solidFill>
                <a:uFillTx/>
                <a:ea typeface="微软雅黑" panose="020B0503020204020204" charset="-122"/>
                <a:sym typeface="+mn-ea"/>
              </a:rPr>
              <a:t>x</a:t>
            </a:r>
            <a:r>
              <a:rPr lang="en-US" altLang="zh-CN" sz="3000" b="1" baseline="-25000">
                <a:solidFill>
                  <a:srgbClr val="C00000"/>
                </a:solidFill>
                <a:uFillTx/>
                <a:ea typeface="微软雅黑" panose="020B0503020204020204" charset="-122"/>
                <a:sym typeface="+mn-ea"/>
              </a:rPr>
              <a:t>1nom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, x</a:t>
            </a:r>
            <a:r>
              <a:rPr lang="en-US" altLang="zh-CN" sz="3000" b="1" baseline="-2500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2min+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&gt; &lt;</a:t>
            </a:r>
            <a:r>
              <a:rPr lang="en-US" altLang="zh-CN" sz="3000" b="1">
                <a:solidFill>
                  <a:srgbClr val="C00000"/>
                </a:solidFill>
                <a:uFillTx/>
                <a:ea typeface="微软雅黑" panose="020B0503020204020204" charset="-122"/>
                <a:sym typeface="+mn-ea"/>
              </a:rPr>
              <a:t>x</a:t>
            </a:r>
            <a:r>
              <a:rPr lang="en-US" altLang="zh-CN" sz="3000" b="1" baseline="-25000">
                <a:solidFill>
                  <a:srgbClr val="C00000"/>
                </a:solidFill>
                <a:uFillTx/>
                <a:ea typeface="微软雅黑" panose="020B0503020204020204" charset="-122"/>
                <a:sym typeface="+mn-ea"/>
              </a:rPr>
              <a:t>1nom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, </a:t>
            </a:r>
            <a:r>
              <a:rPr lang="en-US" altLang="zh-CN" sz="3000" b="1">
                <a:solidFill>
                  <a:schemeClr val="accent4">
                    <a:lumMod val="75000"/>
                  </a:schemeClr>
                </a:solidFill>
                <a:uFillTx/>
                <a:ea typeface="微软雅黑" panose="020B0503020204020204" charset="-122"/>
                <a:sym typeface="+mn-ea"/>
              </a:rPr>
              <a:t>x</a:t>
            </a:r>
            <a:r>
              <a:rPr lang="en-US" altLang="zh-CN" sz="3000" b="1" baseline="-25000">
                <a:solidFill>
                  <a:schemeClr val="accent4">
                    <a:lumMod val="75000"/>
                  </a:schemeClr>
                </a:solidFill>
                <a:uFillTx/>
                <a:ea typeface="微软雅黑" panose="020B0503020204020204" charset="-122"/>
                <a:sym typeface="+mn-ea"/>
              </a:rPr>
              <a:t>2nom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&gt; &lt;</a:t>
            </a:r>
            <a:r>
              <a:rPr lang="en-US" altLang="zh-CN" sz="3000" b="1">
                <a:solidFill>
                  <a:srgbClr val="C00000"/>
                </a:solidFill>
                <a:uFillTx/>
                <a:ea typeface="微软雅黑" panose="020B0503020204020204" charset="-122"/>
                <a:sym typeface="+mn-ea"/>
              </a:rPr>
              <a:t>x</a:t>
            </a:r>
            <a:r>
              <a:rPr lang="en-US" altLang="zh-CN" sz="3000" b="1" baseline="-25000">
                <a:solidFill>
                  <a:srgbClr val="C00000"/>
                </a:solidFill>
                <a:uFillTx/>
                <a:ea typeface="微软雅黑" panose="020B0503020204020204" charset="-122"/>
                <a:sym typeface="+mn-ea"/>
              </a:rPr>
              <a:t>1nom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, x</a:t>
            </a:r>
            <a:r>
              <a:rPr lang="en-US" altLang="zh-CN" sz="3000" b="1" baseline="-2500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2max-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&gt; &lt;</a:t>
            </a:r>
            <a:r>
              <a:rPr lang="en-US" altLang="zh-CN" sz="3000" b="1">
                <a:solidFill>
                  <a:srgbClr val="C00000"/>
                </a:solidFill>
                <a:uFillTx/>
                <a:ea typeface="微软雅黑" panose="020B0503020204020204" charset="-122"/>
                <a:sym typeface="+mn-ea"/>
              </a:rPr>
              <a:t>x</a:t>
            </a:r>
            <a:r>
              <a:rPr lang="en-US" altLang="zh-CN" sz="3000" b="1" baseline="-25000">
                <a:solidFill>
                  <a:srgbClr val="C00000"/>
                </a:solidFill>
                <a:uFillTx/>
                <a:ea typeface="微软雅黑" panose="020B0503020204020204" charset="-122"/>
                <a:sym typeface="+mn-ea"/>
              </a:rPr>
              <a:t>1nom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, x</a:t>
            </a:r>
            <a:r>
              <a:rPr lang="en-US" altLang="zh-CN" sz="3000" b="1" baseline="-2500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2max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&gt;&lt;x</a:t>
            </a:r>
            <a:r>
              <a:rPr lang="en-US" altLang="zh-CN" sz="3000" b="1" baseline="-2500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1min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, </a:t>
            </a:r>
            <a:r>
              <a:rPr lang="en-US" altLang="zh-CN" sz="3000" b="1">
                <a:solidFill>
                  <a:schemeClr val="accent4">
                    <a:lumMod val="75000"/>
                  </a:schemeClr>
                </a:solidFill>
                <a:uFillTx/>
                <a:ea typeface="微软雅黑" panose="020B0503020204020204" charset="-122"/>
                <a:sym typeface="+mn-ea"/>
              </a:rPr>
              <a:t>x</a:t>
            </a:r>
            <a:r>
              <a:rPr lang="en-US" altLang="zh-CN" sz="3000" b="1" baseline="-25000">
                <a:solidFill>
                  <a:schemeClr val="accent4">
                    <a:lumMod val="75000"/>
                  </a:schemeClr>
                </a:solidFill>
                <a:uFillTx/>
                <a:ea typeface="微软雅黑" panose="020B0503020204020204" charset="-122"/>
                <a:sym typeface="+mn-ea"/>
              </a:rPr>
              <a:t>2nom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&gt; &lt;x</a:t>
            </a:r>
            <a:r>
              <a:rPr lang="en-US" altLang="zh-CN" sz="3000" b="1" baseline="-2500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1min+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, </a:t>
            </a:r>
            <a:r>
              <a:rPr lang="en-US" altLang="zh-CN" sz="3000" b="1">
                <a:solidFill>
                  <a:schemeClr val="accent4">
                    <a:lumMod val="75000"/>
                  </a:schemeClr>
                </a:solidFill>
                <a:uFillTx/>
                <a:ea typeface="微软雅黑" panose="020B0503020204020204" charset="-122"/>
                <a:sym typeface="+mn-ea"/>
              </a:rPr>
              <a:t>x</a:t>
            </a:r>
            <a:r>
              <a:rPr lang="en-US" altLang="zh-CN" sz="3000" b="1" baseline="-25000">
                <a:solidFill>
                  <a:schemeClr val="accent4">
                    <a:lumMod val="75000"/>
                  </a:schemeClr>
                </a:solidFill>
                <a:uFillTx/>
                <a:ea typeface="微软雅黑" panose="020B0503020204020204" charset="-122"/>
                <a:sym typeface="+mn-ea"/>
              </a:rPr>
              <a:t>2nom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&gt; &lt;x</a:t>
            </a:r>
            <a:r>
              <a:rPr lang="en-US" altLang="zh-CN" sz="3000" b="1" baseline="-2500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1max-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, </a:t>
            </a:r>
            <a:r>
              <a:rPr lang="en-US" altLang="zh-CN" sz="3000" b="1">
                <a:solidFill>
                  <a:schemeClr val="accent4">
                    <a:lumMod val="75000"/>
                  </a:schemeClr>
                </a:solidFill>
                <a:uFillTx/>
                <a:ea typeface="微软雅黑" panose="020B0503020204020204" charset="-122"/>
                <a:sym typeface="+mn-ea"/>
              </a:rPr>
              <a:t>x</a:t>
            </a:r>
            <a:r>
              <a:rPr lang="en-US" altLang="zh-CN" sz="3000" b="1" baseline="-25000">
                <a:solidFill>
                  <a:schemeClr val="accent4">
                    <a:lumMod val="75000"/>
                  </a:schemeClr>
                </a:solidFill>
                <a:uFillTx/>
                <a:ea typeface="微软雅黑" panose="020B0503020204020204" charset="-122"/>
                <a:sym typeface="+mn-ea"/>
              </a:rPr>
              <a:t>2nom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&gt; &lt;x</a:t>
            </a:r>
            <a:r>
              <a:rPr lang="en-US" altLang="zh-CN" sz="3000" b="1" baseline="-2500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1max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, </a:t>
            </a:r>
            <a:r>
              <a:rPr lang="en-US" altLang="zh-CN" sz="3000" b="1">
                <a:solidFill>
                  <a:schemeClr val="accent4">
                    <a:lumMod val="75000"/>
                  </a:schemeClr>
                </a:solidFill>
                <a:uFillTx/>
                <a:ea typeface="微软雅黑" panose="020B0503020204020204" charset="-122"/>
                <a:sym typeface="+mn-ea"/>
              </a:rPr>
              <a:t>x</a:t>
            </a:r>
            <a:r>
              <a:rPr lang="en-US" altLang="zh-CN" sz="3000" b="1" baseline="-25000">
                <a:solidFill>
                  <a:schemeClr val="accent4">
                    <a:lumMod val="75000"/>
                  </a:schemeClr>
                </a:solidFill>
                <a:uFillTx/>
                <a:ea typeface="微软雅黑" panose="020B0503020204020204" charset="-122"/>
                <a:sym typeface="+mn-ea"/>
              </a:rPr>
              <a:t>2nom</a:t>
            </a:r>
            <a:r>
              <a:rPr lang="en-US" altLang="zh-CN" sz="3000" b="1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&gt;</a:t>
            </a:r>
            <a:endParaRPr lang="en-US" altLang="zh-CN" sz="3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3755" y="260350"/>
            <a:ext cx="3816350" cy="720090"/>
          </a:xfrm>
          <a:prstGeom prst="rect">
            <a:avLst/>
          </a:prstGeom>
          <a:solidFill>
            <a:srgbClr val="CC99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 b="1">
                <a:solidFill>
                  <a:srgbClr val="CC0066"/>
                </a:solidFill>
                <a:uFillTx/>
                <a:ea typeface="华文新魏" panose="02010800040101010101" charset="-122"/>
                <a:sym typeface="+mn-ea"/>
              </a:rPr>
              <a:t>一般边界值分析方法</a:t>
            </a:r>
            <a:endParaRPr lang="zh-CN" altLang="en-US" sz="2600" b="1">
              <a:solidFill>
                <a:srgbClr val="CC0066"/>
              </a:solidFill>
              <a:uFillTx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charRg st="17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4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charRg st="47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7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347">
                                            <p:txEl>
                                              <p:charRg st="77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1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347">
                                            <p:txEl>
                                              <p:charRg st="115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53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347">
                                            <p:txEl>
                                              <p:charRg st="153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直接连接符 58369"/>
          <p:cNvSpPr/>
          <p:nvPr/>
        </p:nvSpPr>
        <p:spPr>
          <a:xfrm>
            <a:off x="1331913" y="5453063"/>
            <a:ext cx="59039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0" name="直接连接符 58370"/>
          <p:cNvSpPr/>
          <p:nvPr/>
        </p:nvSpPr>
        <p:spPr>
          <a:xfrm flipV="1">
            <a:off x="1979613" y="1924050"/>
            <a:ext cx="0" cy="46085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1" name="直接连接符 58371"/>
          <p:cNvSpPr/>
          <p:nvPr/>
        </p:nvSpPr>
        <p:spPr>
          <a:xfrm>
            <a:off x="1835150" y="4803775"/>
            <a:ext cx="46815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直接连接符 58372"/>
          <p:cNvSpPr/>
          <p:nvPr/>
        </p:nvSpPr>
        <p:spPr>
          <a:xfrm>
            <a:off x="2555875" y="2355850"/>
            <a:ext cx="0" cy="30972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3" name="直接连接符 58373"/>
          <p:cNvSpPr/>
          <p:nvPr/>
        </p:nvSpPr>
        <p:spPr>
          <a:xfrm>
            <a:off x="1979613" y="2932113"/>
            <a:ext cx="4464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4" name="直接连接符 58374"/>
          <p:cNvSpPr/>
          <p:nvPr/>
        </p:nvSpPr>
        <p:spPr>
          <a:xfrm>
            <a:off x="5651500" y="2355850"/>
            <a:ext cx="0" cy="30972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5" name="矩形 58375"/>
          <p:cNvSpPr/>
          <p:nvPr/>
        </p:nvSpPr>
        <p:spPr>
          <a:xfrm>
            <a:off x="2590800" y="3003550"/>
            <a:ext cx="3016250" cy="17541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6" name="文本框 58376"/>
          <p:cNvSpPr txBox="1"/>
          <p:nvPr/>
        </p:nvSpPr>
        <p:spPr>
          <a:xfrm>
            <a:off x="7359650" y="5170488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x1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3497" name="文本框 58377"/>
          <p:cNvSpPr txBox="1"/>
          <p:nvPr/>
        </p:nvSpPr>
        <p:spPr>
          <a:xfrm>
            <a:off x="1403350" y="1916113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x2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3498" name="文本框 58378"/>
          <p:cNvSpPr txBox="1"/>
          <p:nvPr/>
        </p:nvSpPr>
        <p:spPr>
          <a:xfrm>
            <a:off x="2411413" y="5595938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a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3499" name="文本框 58379"/>
          <p:cNvSpPr txBox="1"/>
          <p:nvPr/>
        </p:nvSpPr>
        <p:spPr>
          <a:xfrm>
            <a:off x="5508625" y="5595938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b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3500" name="文本框 58380"/>
          <p:cNvSpPr txBox="1"/>
          <p:nvPr/>
        </p:nvSpPr>
        <p:spPr>
          <a:xfrm>
            <a:off x="1331913" y="4587875"/>
            <a:ext cx="668337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c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3501" name="文本框 58381"/>
          <p:cNvSpPr txBox="1"/>
          <p:nvPr/>
        </p:nvSpPr>
        <p:spPr>
          <a:xfrm>
            <a:off x="1403350" y="2787650"/>
            <a:ext cx="668338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d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58383" name="椭圆 58382"/>
          <p:cNvSpPr/>
          <p:nvPr/>
        </p:nvSpPr>
        <p:spPr>
          <a:xfrm>
            <a:off x="2484438" y="379634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84" name="椭圆 58383"/>
          <p:cNvSpPr/>
          <p:nvPr/>
        </p:nvSpPr>
        <p:spPr>
          <a:xfrm>
            <a:off x="2706688" y="382651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85" name="椭圆 58384"/>
          <p:cNvSpPr/>
          <p:nvPr/>
        </p:nvSpPr>
        <p:spPr>
          <a:xfrm>
            <a:off x="3851275" y="43719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86" name="椭圆 58385"/>
          <p:cNvSpPr/>
          <p:nvPr/>
        </p:nvSpPr>
        <p:spPr>
          <a:xfrm>
            <a:off x="3851275" y="47323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87" name="椭圆 58386"/>
          <p:cNvSpPr/>
          <p:nvPr/>
        </p:nvSpPr>
        <p:spPr>
          <a:xfrm>
            <a:off x="5364163" y="379634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88" name="椭圆 58387"/>
          <p:cNvSpPr/>
          <p:nvPr/>
        </p:nvSpPr>
        <p:spPr>
          <a:xfrm>
            <a:off x="5580063" y="379634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89" name="椭圆 58388"/>
          <p:cNvSpPr/>
          <p:nvPr/>
        </p:nvSpPr>
        <p:spPr>
          <a:xfrm>
            <a:off x="3851275" y="314801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90" name="椭圆 58389"/>
          <p:cNvSpPr/>
          <p:nvPr/>
        </p:nvSpPr>
        <p:spPr>
          <a:xfrm>
            <a:off x="3851275" y="28606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91" name="椭圆 58390"/>
          <p:cNvSpPr/>
          <p:nvPr/>
        </p:nvSpPr>
        <p:spPr>
          <a:xfrm>
            <a:off x="3851275" y="379571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511" name="标题 58391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63512" name="矩形 58392"/>
          <p:cNvSpPr>
            <a:spLocks noRot="1"/>
          </p:cNvSpPr>
          <p:nvPr/>
        </p:nvSpPr>
        <p:spPr>
          <a:xfrm>
            <a:off x="323850" y="1052513"/>
            <a:ext cx="8569325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3.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多变量组合边界值的选取原则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3755" y="260350"/>
            <a:ext cx="3816350" cy="720090"/>
          </a:xfrm>
          <a:prstGeom prst="rect">
            <a:avLst/>
          </a:prstGeom>
          <a:solidFill>
            <a:srgbClr val="CC99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 b="1">
                <a:solidFill>
                  <a:srgbClr val="CC0066"/>
                </a:solidFill>
                <a:uFillTx/>
                <a:ea typeface="华文新魏" panose="02010800040101010101" charset="-122"/>
                <a:sym typeface="+mn-ea"/>
              </a:rPr>
              <a:t>一般边界值分析方法</a:t>
            </a:r>
            <a:endParaRPr lang="zh-CN" altLang="en-US" sz="2600" b="1">
              <a:solidFill>
                <a:srgbClr val="CC0066"/>
              </a:solidFill>
              <a:uFillTx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3" grpId="0" bldLvl="0" animBg="1"/>
      <p:bldP spid="58384" grpId="0" bldLvl="0" animBg="1"/>
      <p:bldP spid="58385" grpId="0" animBg="1"/>
      <p:bldP spid="58386" grpId="0" animBg="1"/>
      <p:bldP spid="58387" grpId="0" bldLvl="0" animBg="1"/>
      <p:bldP spid="58388" grpId="0" bldLvl="0" animBg="1"/>
      <p:bldP spid="58389" grpId="0" animBg="1"/>
      <p:bldP spid="58390" grpId="0" animBg="1"/>
      <p:bldP spid="583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内容占位符 59393"/>
          <p:cNvSpPr>
            <a:spLocks noGrp="1" noRot="1"/>
          </p:cNvSpPr>
          <p:nvPr>
            <p:ph idx="1"/>
          </p:nvPr>
        </p:nvSpPr>
        <p:spPr>
          <a:xfrm>
            <a:off x="323850" y="1052513"/>
            <a:ext cx="8229600" cy="5294312"/>
          </a:xfrm>
        </p:spPr>
        <p:txBody>
          <a:bodyPr anchor="t"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lang="en-US" altLang="zh-CN" sz="4000">
                <a:solidFill>
                  <a:srgbClr val="FF3300"/>
                </a:solidFill>
                <a:ea typeface="华文行楷" panose="02010800040101010101" pitchFamily="2" charset="-122"/>
              </a:rPr>
              <a:t>3. </a:t>
            </a:r>
            <a:r>
              <a:rPr lang="zh-CN" altLang="en-US" sz="4000">
                <a:solidFill>
                  <a:srgbClr val="FF3300"/>
                </a:solidFill>
                <a:ea typeface="华文行楷" panose="02010800040101010101" pitchFamily="2" charset="-122"/>
              </a:rPr>
              <a:t>多变量组合边界值的选取原则</a:t>
            </a:r>
            <a:endParaRPr lang="zh-CN" altLang="en-US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3600"/>
              <a:t>对于</a:t>
            </a:r>
            <a:r>
              <a:rPr lang="en-US" altLang="zh-CN" sz="3600" i="1"/>
              <a:t>n</a:t>
            </a:r>
            <a:r>
              <a:rPr lang="zh-CN" altLang="en-US" sz="3600"/>
              <a:t>变量函数，使除一个以外的所有变量取正常值，使剩余的那个变量取最小值、略高于最小值、正常值、略低于最大值、最大值，对每个变量都重复进行。</a:t>
            </a:r>
            <a:endParaRPr lang="zh-CN" altLang="en-US" sz="360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3600"/>
              <a:t>一个</a:t>
            </a:r>
            <a:r>
              <a:rPr lang="en-US" altLang="zh-CN" sz="3600" i="1"/>
              <a:t>n</a:t>
            </a:r>
            <a:r>
              <a:rPr lang="zh-CN" altLang="en-US" sz="3600"/>
              <a:t>变量函数的边界值有：</a:t>
            </a:r>
            <a:r>
              <a:rPr lang="en-US" altLang="zh-CN" sz="3600">
                <a:solidFill>
                  <a:srgbClr val="FF3300"/>
                </a:solidFill>
              </a:rPr>
              <a:t>4</a:t>
            </a:r>
            <a:r>
              <a:rPr lang="en-US" altLang="zh-CN" sz="3600" i="1">
                <a:solidFill>
                  <a:srgbClr val="FF3300"/>
                </a:solidFill>
              </a:rPr>
              <a:t>n</a:t>
            </a:r>
            <a:r>
              <a:rPr lang="en-US" altLang="zh-CN" sz="3600">
                <a:solidFill>
                  <a:srgbClr val="FF3300"/>
                </a:solidFill>
              </a:rPr>
              <a:t>+1</a:t>
            </a:r>
            <a:r>
              <a:rPr lang="zh-CN" altLang="en-US" sz="3600"/>
              <a:t>个测试用例</a:t>
            </a:r>
            <a:endParaRPr lang="zh-CN" altLang="en-US" sz="3400"/>
          </a:p>
        </p:txBody>
      </p:sp>
      <p:sp>
        <p:nvSpPr>
          <p:cNvPr id="64514" name="标题 59394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643755" y="260350"/>
            <a:ext cx="3816350" cy="720090"/>
          </a:xfrm>
          <a:prstGeom prst="rect">
            <a:avLst/>
          </a:prstGeom>
          <a:solidFill>
            <a:srgbClr val="CC99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 b="1">
                <a:solidFill>
                  <a:srgbClr val="CC0066"/>
                </a:solidFill>
                <a:uFillTx/>
                <a:ea typeface="华文新魏" panose="02010800040101010101" charset="-122"/>
                <a:sym typeface="+mn-ea"/>
              </a:rPr>
              <a:t>一般边界值分析方法</a:t>
            </a:r>
            <a:endParaRPr lang="zh-CN" altLang="en-US" sz="2600" b="1">
              <a:solidFill>
                <a:srgbClr val="CC0066"/>
              </a:solidFill>
              <a:uFillTx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17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charRg st="17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8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4">
                                            <p:txEl>
                                              <p:charRg st="8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4">
                                            <p:txEl>
                                              <p:charRg st="8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内容占位符 60417"/>
          <p:cNvSpPr>
            <a:spLocks noGrp="1" noRot="1"/>
          </p:cNvSpPr>
          <p:nvPr>
            <p:ph idx="1"/>
          </p:nvPr>
        </p:nvSpPr>
        <p:spPr>
          <a:xfrm>
            <a:off x="323850" y="1052513"/>
            <a:ext cx="8229600" cy="5618162"/>
          </a:xfrm>
        </p:spPr>
        <p:txBody>
          <a:bodyPr anchor="t"/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  <a:sym typeface="+mn-ea"/>
              </a:rPr>
              <a:t>3. </a:t>
            </a:r>
            <a:r>
              <a:rPr lang="zh-CN" altLang="en-US" sz="400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+mn-ea"/>
              </a:rPr>
              <a:t>多变量组合边界值的选取原则</a:t>
            </a:r>
            <a:endParaRPr lang="zh-CN" altLang="en-US" sz="4000" dirty="0">
              <a:solidFill>
                <a:srgbClr val="FF3300"/>
              </a:solidFill>
              <a:ea typeface="华文行楷" panose="02010800040101010101" pitchFamily="2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dirty="0"/>
              <a:t>健壮性测试是边界值分析的一种扩展</a:t>
            </a:r>
            <a:endParaRPr lang="zh-CN" altLang="en-US" dirty="0"/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dirty="0"/>
              <a:t>变量除了取min，min＋，nom，max－，max五个边界值外，还要考虑采用一个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略超过最大值</a:t>
            </a:r>
            <a:r>
              <a:rPr lang="zh-CN" altLang="en-US" dirty="0"/>
              <a:t>(max+)以及一个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略小于最小值</a:t>
            </a:r>
            <a:r>
              <a:rPr lang="zh-CN" altLang="en-US" dirty="0"/>
              <a:t>(min-)的取值</a:t>
            </a:r>
            <a:endParaRPr lang="zh-CN" altLang="en-US" dirty="0"/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dirty="0"/>
              <a:t>一个n变量函数的健壮性测试用例有多少个？（基于“单缺陷”假设）</a:t>
            </a:r>
            <a:r>
              <a:rPr lang="zh-CN" altLang="en-US" dirty="0">
                <a:solidFill>
                  <a:srgbClr val="FF3300"/>
                </a:solidFill>
              </a:rPr>
              <a:t>6</a:t>
            </a:r>
            <a:r>
              <a:rPr lang="zh-CN" altLang="en-US" i="1" dirty="0">
                <a:solidFill>
                  <a:srgbClr val="FF3300"/>
                </a:solidFill>
              </a:rPr>
              <a:t>n</a:t>
            </a:r>
            <a:r>
              <a:rPr lang="zh-CN" altLang="en-US" dirty="0">
                <a:solidFill>
                  <a:srgbClr val="FF3300"/>
                </a:solidFill>
              </a:rPr>
              <a:t>+1</a:t>
            </a:r>
            <a:endParaRPr lang="zh-CN" altLang="en-US" dirty="0">
              <a:solidFill>
                <a:srgbClr val="FF3300"/>
              </a:solidFill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dirty="0"/>
              <a:t>健壮性测试最有意义的部分不是输入，而是预期的输出，观察例外情况如何处理</a:t>
            </a:r>
            <a:endParaRPr lang="zh-CN" altLang="en-US" dirty="0"/>
          </a:p>
        </p:txBody>
      </p:sp>
      <p:sp>
        <p:nvSpPr>
          <p:cNvPr id="65538" name="标题 60418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643755" y="260350"/>
            <a:ext cx="3816350" cy="720090"/>
          </a:xfrm>
          <a:prstGeom prst="rect">
            <a:avLst/>
          </a:prstGeom>
          <a:solidFill>
            <a:srgbClr val="CC99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 b="1">
                <a:solidFill>
                  <a:srgbClr val="CC0066"/>
                </a:solidFill>
                <a:uFillTx/>
                <a:ea typeface="华文新魏" panose="02010800040101010101" charset="-122"/>
                <a:sym typeface="+mn-ea"/>
              </a:rPr>
              <a:t>健壮性边界值分析方法</a:t>
            </a:r>
            <a:endParaRPr lang="zh-CN" altLang="en-US" sz="2600" b="1">
              <a:solidFill>
                <a:srgbClr val="CC0066"/>
              </a:solidFill>
              <a:uFillTx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直接连接符 61441"/>
          <p:cNvSpPr/>
          <p:nvPr/>
        </p:nvSpPr>
        <p:spPr>
          <a:xfrm>
            <a:off x="1331913" y="5302250"/>
            <a:ext cx="59039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2" name="直接连接符 61442"/>
          <p:cNvSpPr/>
          <p:nvPr/>
        </p:nvSpPr>
        <p:spPr>
          <a:xfrm flipV="1">
            <a:off x="1979613" y="1773238"/>
            <a:ext cx="0" cy="46085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直接连接符 61443"/>
          <p:cNvSpPr/>
          <p:nvPr/>
        </p:nvSpPr>
        <p:spPr>
          <a:xfrm>
            <a:off x="1835150" y="4652963"/>
            <a:ext cx="46815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直接连接符 61444"/>
          <p:cNvSpPr/>
          <p:nvPr/>
        </p:nvSpPr>
        <p:spPr>
          <a:xfrm>
            <a:off x="2555875" y="2205038"/>
            <a:ext cx="0" cy="3097212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5" name="直接连接符 61445"/>
          <p:cNvSpPr/>
          <p:nvPr/>
        </p:nvSpPr>
        <p:spPr>
          <a:xfrm>
            <a:off x="1979613" y="2781300"/>
            <a:ext cx="4464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6" name="直接连接符 61446"/>
          <p:cNvSpPr/>
          <p:nvPr/>
        </p:nvSpPr>
        <p:spPr>
          <a:xfrm>
            <a:off x="5651500" y="2205038"/>
            <a:ext cx="0" cy="3097212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7" name="矩形 61447"/>
          <p:cNvSpPr/>
          <p:nvPr/>
        </p:nvSpPr>
        <p:spPr>
          <a:xfrm>
            <a:off x="2590800" y="2852738"/>
            <a:ext cx="3016250" cy="17541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8" name="文本框 61448"/>
          <p:cNvSpPr txBox="1"/>
          <p:nvPr/>
        </p:nvSpPr>
        <p:spPr>
          <a:xfrm>
            <a:off x="7359650" y="5019675"/>
            <a:ext cx="668338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x1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6569" name="文本框 61449"/>
          <p:cNvSpPr txBox="1"/>
          <p:nvPr/>
        </p:nvSpPr>
        <p:spPr>
          <a:xfrm>
            <a:off x="1403350" y="1766888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x2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6570" name="文本框 61450"/>
          <p:cNvSpPr txBox="1"/>
          <p:nvPr/>
        </p:nvSpPr>
        <p:spPr>
          <a:xfrm>
            <a:off x="2411413" y="5445125"/>
            <a:ext cx="668337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a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6571" name="文本框 61451"/>
          <p:cNvSpPr txBox="1"/>
          <p:nvPr/>
        </p:nvSpPr>
        <p:spPr>
          <a:xfrm>
            <a:off x="5508625" y="5445125"/>
            <a:ext cx="668338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b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6572" name="文本框 61452"/>
          <p:cNvSpPr txBox="1"/>
          <p:nvPr/>
        </p:nvSpPr>
        <p:spPr>
          <a:xfrm>
            <a:off x="1331913" y="4437063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c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6573" name="文本框 61453"/>
          <p:cNvSpPr txBox="1"/>
          <p:nvPr/>
        </p:nvSpPr>
        <p:spPr>
          <a:xfrm>
            <a:off x="1403350" y="2636838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d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6574" name="椭圆 61454"/>
          <p:cNvSpPr/>
          <p:nvPr/>
        </p:nvSpPr>
        <p:spPr>
          <a:xfrm>
            <a:off x="2484438" y="38608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75" name="椭圆 61455"/>
          <p:cNvSpPr/>
          <p:nvPr/>
        </p:nvSpPr>
        <p:spPr>
          <a:xfrm>
            <a:off x="2771775" y="38608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76" name="椭圆 61456"/>
          <p:cNvSpPr/>
          <p:nvPr/>
        </p:nvSpPr>
        <p:spPr>
          <a:xfrm>
            <a:off x="3851275" y="42211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77" name="椭圆 61457"/>
          <p:cNvSpPr/>
          <p:nvPr/>
        </p:nvSpPr>
        <p:spPr>
          <a:xfrm>
            <a:off x="3851275" y="458152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78" name="椭圆 61458"/>
          <p:cNvSpPr/>
          <p:nvPr/>
        </p:nvSpPr>
        <p:spPr>
          <a:xfrm>
            <a:off x="5364163" y="38608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79" name="椭圆 61459"/>
          <p:cNvSpPr/>
          <p:nvPr/>
        </p:nvSpPr>
        <p:spPr>
          <a:xfrm>
            <a:off x="5580063" y="38608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80" name="椭圆 61460"/>
          <p:cNvSpPr/>
          <p:nvPr/>
        </p:nvSpPr>
        <p:spPr>
          <a:xfrm>
            <a:off x="3851275" y="29972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81" name="椭圆 61461"/>
          <p:cNvSpPr/>
          <p:nvPr/>
        </p:nvSpPr>
        <p:spPr>
          <a:xfrm>
            <a:off x="3851275" y="27098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82" name="椭圆 61462"/>
          <p:cNvSpPr/>
          <p:nvPr/>
        </p:nvSpPr>
        <p:spPr>
          <a:xfrm>
            <a:off x="3851275" y="36449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4" name="椭圆 61463"/>
          <p:cNvSpPr/>
          <p:nvPr/>
        </p:nvSpPr>
        <p:spPr>
          <a:xfrm>
            <a:off x="3851275" y="24209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5" name="椭圆 61464"/>
          <p:cNvSpPr/>
          <p:nvPr/>
        </p:nvSpPr>
        <p:spPr>
          <a:xfrm>
            <a:off x="2195513" y="38608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6" name="椭圆 61465"/>
          <p:cNvSpPr/>
          <p:nvPr/>
        </p:nvSpPr>
        <p:spPr>
          <a:xfrm>
            <a:off x="3851275" y="487045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7" name="椭圆 61466"/>
          <p:cNvSpPr/>
          <p:nvPr/>
        </p:nvSpPr>
        <p:spPr>
          <a:xfrm>
            <a:off x="5867400" y="38608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87" name="标题 61467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66588" name="文本占位符 61468"/>
          <p:cNvSpPr>
            <a:spLocks noGrp="1" noRot="1"/>
          </p:cNvSpPr>
          <p:nvPr>
            <p:ph idx="1"/>
          </p:nvPr>
        </p:nvSpPr>
        <p:spPr>
          <a:xfrm>
            <a:off x="323850" y="1087438"/>
            <a:ext cx="8229600" cy="5294312"/>
          </a:xfrm>
        </p:spPr>
        <p:txBody>
          <a:bodyPr anchor="t"/>
          <a:p>
            <a:pPr>
              <a:buNone/>
            </a:pP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  <a:sym typeface="+mn-ea"/>
              </a:rPr>
              <a:t>3. </a:t>
            </a:r>
            <a:r>
              <a:rPr lang="zh-CN" altLang="en-US" sz="400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+mn-ea"/>
              </a:rPr>
              <a:t>多变量组合边界值的选取原则</a:t>
            </a:r>
            <a:endParaRPr lang="zh-CN" altLang="en-US" sz="4000">
              <a:solidFill>
                <a:srgbClr val="FF3300"/>
              </a:solidFill>
              <a:ea typeface="华文行楷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3755" y="260350"/>
            <a:ext cx="3816350" cy="720090"/>
          </a:xfrm>
          <a:prstGeom prst="rect">
            <a:avLst/>
          </a:prstGeom>
          <a:solidFill>
            <a:srgbClr val="CC99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 b="1">
                <a:solidFill>
                  <a:srgbClr val="CC0066"/>
                </a:solidFill>
                <a:uFillTx/>
                <a:ea typeface="华文新魏" panose="02010800040101010101" charset="-122"/>
                <a:sym typeface="+mn-ea"/>
              </a:rPr>
              <a:t>健壮性边界值分析方法</a:t>
            </a:r>
            <a:endParaRPr lang="zh-CN" altLang="en-US" sz="2600" b="1">
              <a:solidFill>
                <a:srgbClr val="CC0066"/>
              </a:solidFill>
              <a:uFillTx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1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4" grpId="0" animBg="1"/>
      <p:bldP spid="61465" grpId="0" animBg="1"/>
      <p:bldP spid="61466" grpId="0" animBg="1"/>
      <p:bldP spid="614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文本占位符 62465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pPr marL="412750" lvl="2" indent="0" defTabSz="990600">
              <a:spcBef>
                <a:spcPts val="1415"/>
              </a:spcBef>
              <a:spcAft>
                <a:spcPts val="1415"/>
              </a:spcAft>
              <a:buNone/>
            </a:pPr>
            <a:endParaRPr lang="en-US" altLang="zh-CN" sz="2800" b="0">
              <a:latin typeface="宋体" panose="02010600030101010101" pitchFamily="2" charset="-122"/>
            </a:endParaRPr>
          </a:p>
          <a:p>
            <a:pPr marL="0" indent="0" defTabSz="990600"/>
            <a:endParaRPr lang="en-US" altLang="zh-CN"/>
          </a:p>
        </p:txBody>
      </p:sp>
      <p:sp>
        <p:nvSpPr>
          <p:cNvPr id="67586" name="标题 62466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62468" name="矩形 62467"/>
          <p:cNvSpPr>
            <a:spLocks noRot="1"/>
          </p:cNvSpPr>
          <p:nvPr/>
        </p:nvSpPr>
        <p:spPr>
          <a:xfrm>
            <a:off x="323850" y="1052513"/>
            <a:ext cx="8569325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  <a:sym typeface="+mn-ea"/>
              </a:rPr>
              <a:t>3. </a:t>
            </a:r>
            <a:r>
              <a:rPr lang="zh-CN" altLang="en-US" sz="4000" b="1">
                <a:solidFill>
                  <a:srgbClr val="FF3300"/>
                </a:solidFill>
                <a:ea typeface="华文行楷" panose="02010800040101010101" pitchFamily="2" charset="-122"/>
                <a:sym typeface="+mn-ea"/>
              </a:rPr>
              <a:t>多变量组合边界值的选取原则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【例 2.</a:t>
            </a:r>
            <a:r>
              <a:rPr lang="zh-CN" altLang="en-US" sz="3600" b="1" dirty="0">
                <a:ea typeface="楷体_GB2312" pitchFamily="1" charset="-122"/>
              </a:rPr>
              <a:t>6</a:t>
            </a: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】NextDate函数的边界值分析测试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1 </a:t>
            </a:r>
            <a:r>
              <a:rPr lang="en-US" altLang="x-none" sz="36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 month </a:t>
            </a:r>
            <a:r>
              <a:rPr lang="en-US" altLang="x-none" sz="36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1 </a:t>
            </a:r>
            <a:r>
              <a:rPr lang="en-US" altLang="x-none" sz="36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 day </a:t>
            </a:r>
            <a:r>
              <a:rPr lang="en-US" altLang="x-none" sz="36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31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latin typeface="Arial" panose="020B0604020202020204" pitchFamily="34" charset="0"/>
                <a:ea typeface="楷体_GB2312" pitchFamily="1" charset="-122"/>
              </a:rPr>
              <a:t>1912 </a:t>
            </a:r>
            <a:r>
              <a:rPr lang="en-US" altLang="x-none" sz="36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 year </a:t>
            </a:r>
            <a:r>
              <a:rPr lang="en-US" altLang="x-none" sz="36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2050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矩形 5121"/>
          <p:cNvSpPr>
            <a:spLocks noRot="1"/>
          </p:cNvSpPr>
          <p:nvPr/>
        </p:nvSpPr>
        <p:spPr>
          <a:xfrm>
            <a:off x="250825" y="2895600"/>
            <a:ext cx="8497888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8000" b="1">
                <a:solidFill>
                  <a:srgbClr val="FF3300"/>
                </a:solidFill>
                <a:latin typeface="Arial" panose="020B0604020202020204" pitchFamily="34" charset="0"/>
                <a:ea typeface="隶书" panose="02010509060101010101" pitchFamily="1" charset="-122"/>
              </a:rPr>
              <a:t>第二章 黑盒测试</a:t>
            </a:r>
            <a:endParaRPr lang="zh-CN" altLang="en-US" sz="8000" b="1">
              <a:solidFill>
                <a:srgbClr val="FF3300"/>
              </a:solidFill>
              <a:latin typeface="Arial" panose="020B0604020202020204" pitchFamily="34" charset="0"/>
              <a:ea typeface="隶书" panose="02010509060101010101" pitchFamily="1" charset="-122"/>
            </a:endParaRPr>
          </a:p>
        </p:txBody>
      </p:sp>
      <p:pic>
        <p:nvPicPr>
          <p:cNvPr id="5122" name="图片 5122" descr="Bj00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6800"/>
            <a:ext cx="91440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5123" descr="Bj00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2600"/>
            <a:ext cx="9144000" cy="83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3490" name="表格 63489"/>
          <p:cNvGraphicFramePr/>
          <p:nvPr/>
        </p:nvGraphicFramePr>
        <p:xfrm>
          <a:off x="322263" y="115888"/>
          <a:ext cx="8497888" cy="6648450"/>
        </p:xfrm>
        <a:graphic>
          <a:graphicData uri="http://schemas.openxmlformats.org/drawingml/2006/table">
            <a:tbl>
              <a:tblPr/>
              <a:tblGrid>
                <a:gridCol w="1584325"/>
                <a:gridCol w="1152525"/>
                <a:gridCol w="1152525"/>
                <a:gridCol w="1081088"/>
                <a:gridCol w="3527425"/>
              </a:tblGrid>
              <a:tr h="4048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100">
                          <a:ea typeface="黑体" panose="02010609060101010101" pitchFamily="2" charset="-122"/>
                        </a:rPr>
                        <a:t>测试用例</a:t>
                      </a:r>
                      <a:endParaRPr lang="zh-CN" altLang="en-US" sz="21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>
                          <a:ea typeface="黑体" panose="02010609060101010101" pitchFamily="2" charset="-122"/>
                        </a:rPr>
                        <a:t>month</a:t>
                      </a:r>
                      <a:endParaRPr lang="en-US" altLang="zh-CN" sz="21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>
                          <a:ea typeface="黑体" panose="02010609060101010101" pitchFamily="2" charset="-122"/>
                        </a:rPr>
                        <a:t>day</a:t>
                      </a:r>
                      <a:endParaRPr lang="en-US" altLang="zh-CN" sz="21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>
                          <a:ea typeface="黑体" panose="02010609060101010101" pitchFamily="2" charset="-122"/>
                        </a:rPr>
                        <a:t>year</a:t>
                      </a:r>
                      <a:endParaRPr lang="en-US" altLang="zh-CN" sz="21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100">
                          <a:ea typeface="黑体" panose="02010609060101010101" pitchFamily="2" charset="-122"/>
                        </a:rPr>
                        <a:t>预期输出</a:t>
                      </a:r>
                      <a:endParaRPr lang="zh-CN" altLang="en-US" sz="21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19764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3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4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6</a:t>
                      </a:r>
                      <a:endParaRPr lang="en-US" altLang="zh-CN" sz="21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5</a:t>
                      </a:r>
                      <a:endParaRPr lang="en-US" altLang="zh-CN" sz="21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15</a:t>
                      </a:r>
                      <a:endParaRPr lang="en-US" altLang="zh-CN" sz="21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1911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1912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1913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2049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2050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2051</a:t>
                      </a:r>
                      <a:endParaRPr lang="en-US" altLang="zh-CN" sz="21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year</a:t>
                      </a:r>
                      <a:r>
                        <a:rPr lang="zh-CN" altLang="en-US" sz="2100"/>
                        <a:t>超出</a:t>
                      </a:r>
                      <a:r>
                        <a:rPr lang="en-US" altLang="zh-CN" sz="2100"/>
                        <a:t>[1912,2050]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1912.5.16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1913.5.16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2049.5.16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2050.5.16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year</a:t>
                      </a:r>
                      <a:r>
                        <a:rPr lang="zh-CN" altLang="en-US" sz="2100"/>
                        <a:t>超出</a:t>
                      </a:r>
                      <a:r>
                        <a:rPr lang="en-US" altLang="zh-CN" sz="2100"/>
                        <a:t>[1912,2050]</a:t>
                      </a:r>
                      <a:endParaRPr lang="en-US" altLang="zh-CN" sz="21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64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7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8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9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10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11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12</a:t>
                      </a:r>
                      <a:endParaRPr lang="en-US" altLang="zh-CN" sz="21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5</a:t>
                      </a:r>
                      <a:endParaRPr lang="en-US" altLang="zh-CN" sz="21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0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30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31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32</a:t>
                      </a:r>
                      <a:endParaRPr lang="en-US" altLang="zh-CN" sz="21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</a:t>
                      </a:r>
                      <a:endParaRPr lang="en-US" altLang="zh-CN" sz="21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day</a:t>
                      </a:r>
                      <a:r>
                        <a:rPr lang="zh-CN" altLang="en-US" sz="2100"/>
                        <a:t>超出</a:t>
                      </a:r>
                      <a:r>
                        <a:rPr lang="en-US" altLang="zh-CN" sz="2100"/>
                        <a:t>[1,31]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2009.5.2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2009.5.3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2009.5.31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2009.6.1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day</a:t>
                      </a:r>
                      <a:r>
                        <a:rPr lang="zh-CN" altLang="en-US" sz="2100"/>
                        <a:t>超出</a:t>
                      </a:r>
                      <a:r>
                        <a:rPr lang="en-US" altLang="zh-CN" sz="2100"/>
                        <a:t>[1,31]</a:t>
                      </a:r>
                      <a:endParaRPr lang="en-US" altLang="zh-CN" sz="21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07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13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14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16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17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18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19</a:t>
                      </a:r>
                      <a:endParaRPr lang="en-US" altLang="zh-CN" sz="21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0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11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12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13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5</a:t>
                      </a:r>
                      <a:endParaRPr lang="en-US" altLang="zh-CN" sz="21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15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15</a:t>
                      </a:r>
                      <a:endParaRPr lang="en-US" altLang="zh-CN" sz="21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</a:t>
                      </a:r>
                      <a:endParaRPr lang="en-US" altLang="zh-CN" sz="21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month</a:t>
                      </a:r>
                      <a:r>
                        <a:rPr lang="zh-CN" altLang="en-US" sz="2100"/>
                        <a:t>超出</a:t>
                      </a:r>
                      <a:r>
                        <a:rPr lang="en-US" altLang="zh-CN" sz="2100"/>
                        <a:t>[1,12]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2009.1.16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2009.2.16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2009.11.16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2009.12.16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month</a:t>
                      </a:r>
                      <a:r>
                        <a:rPr lang="zh-CN" altLang="en-US" sz="2100"/>
                        <a:t>超出</a:t>
                      </a:r>
                      <a:r>
                        <a:rPr lang="en-US" altLang="zh-CN" sz="2100"/>
                        <a:t>[1,12]</a:t>
                      </a:r>
                      <a:endParaRPr lang="en-US" altLang="zh-CN" sz="21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100"/>
                        <a:t>2009.5.16</a:t>
                      </a:r>
                      <a:endParaRPr lang="en-US" altLang="zh-CN" sz="21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动作按钮: 前进或下一项 1">
            <a:hlinkClick r:id="rId1" action="ppaction://hlinksldjump"/>
          </p:cNvPr>
          <p:cNvSpPr/>
          <p:nvPr/>
        </p:nvSpPr>
        <p:spPr>
          <a:xfrm>
            <a:off x="8316913" y="908050"/>
            <a:ext cx="215900" cy="2889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文本占位符 64513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pPr marL="412750" lvl="2" indent="0" defTabSz="990600">
              <a:spcBef>
                <a:spcPts val="1415"/>
              </a:spcBef>
              <a:spcAft>
                <a:spcPts val="1415"/>
              </a:spcAft>
              <a:buNone/>
            </a:pPr>
            <a:endParaRPr lang="en-US" altLang="zh-CN" sz="2800" b="0">
              <a:latin typeface="宋体" panose="02010600030101010101" pitchFamily="2" charset="-122"/>
            </a:endParaRPr>
          </a:p>
          <a:p>
            <a:pPr marL="0" indent="0" defTabSz="990600"/>
            <a:endParaRPr lang="en-US" altLang="zh-CN"/>
          </a:p>
        </p:txBody>
      </p:sp>
      <p:sp>
        <p:nvSpPr>
          <p:cNvPr id="69634" name="标题 64514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64516" name="矩形 64515"/>
          <p:cNvSpPr>
            <a:spLocks noRot="1"/>
          </p:cNvSpPr>
          <p:nvPr/>
        </p:nvSpPr>
        <p:spPr>
          <a:xfrm>
            <a:off x="323850" y="1052513"/>
            <a:ext cx="8569325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  <a:sym typeface="+mn-ea"/>
              </a:rPr>
              <a:t>3. </a:t>
            </a:r>
            <a:r>
              <a:rPr lang="zh-CN" altLang="en-US" sz="4000" b="1">
                <a:solidFill>
                  <a:srgbClr val="FF3300"/>
                </a:solidFill>
                <a:ea typeface="华文行楷" panose="02010800040101010101" pitchFamily="2" charset="-122"/>
                <a:sym typeface="+mn-ea"/>
              </a:rPr>
              <a:t>多变量组合边界值的选取原则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【例 2.</a:t>
            </a:r>
            <a:r>
              <a:rPr lang="en-US" altLang="zh-CN" sz="3400" b="1" dirty="0">
                <a:latin typeface="Times New Roman" panose="02020603050405020304" pitchFamily="2" charset="0"/>
                <a:ea typeface="宋体" panose="02010600030101010101" pitchFamily="2" charset="-122"/>
              </a:rPr>
              <a:t>7</a:t>
            </a: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】加法器程序计算两个1~100之间整数的和</a:t>
            </a:r>
            <a:endParaRPr lang="zh-CN" altLang="en-US" sz="3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划分等价类</a:t>
            </a:r>
            <a:endParaRPr lang="zh-CN" altLang="en-US" sz="3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endParaRPr lang="zh-CN" altLang="en-US" sz="3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endParaRPr lang="zh-CN" altLang="en-US" sz="3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endParaRPr lang="zh-CN" altLang="en-US" sz="3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endParaRPr lang="zh-CN" altLang="en-US" sz="3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400" b="1" dirty="0">
                <a:latin typeface="Arial" panose="020B0604020202020204" pitchFamily="34" charset="0"/>
                <a:ea typeface="楷体_GB2312" pitchFamily="1" charset="-122"/>
              </a:rPr>
              <a:t>边界分析测试用例</a:t>
            </a:r>
            <a:endParaRPr lang="zh-CN" altLang="en-US" sz="34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64517" name="表格 64516"/>
          <p:cNvGraphicFramePr/>
          <p:nvPr/>
        </p:nvGraphicFramePr>
        <p:xfrm>
          <a:off x="179388" y="3856038"/>
          <a:ext cx="8893175" cy="2022475"/>
        </p:xfrm>
        <a:graphic>
          <a:graphicData uri="http://schemas.openxmlformats.org/drawingml/2006/table">
            <a:tbl>
              <a:tblPr/>
              <a:tblGrid>
                <a:gridCol w="936625"/>
                <a:gridCol w="1943100"/>
                <a:gridCol w="1657350"/>
                <a:gridCol w="719138"/>
                <a:gridCol w="2154237"/>
                <a:gridCol w="1482725"/>
              </a:tblGrid>
              <a:tr h="4064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ea typeface="黑体" panose="02010609060101010101" pitchFamily="2" charset="-122"/>
                        </a:rPr>
                        <a:t>编号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ea typeface="黑体" panose="02010609060101010101" pitchFamily="2" charset="-122"/>
                        </a:rPr>
                        <a:t>输入条件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ea typeface="黑体" panose="02010609060101010101" pitchFamily="2" charset="-122"/>
                        </a:rPr>
                        <a:t>所属类别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ea typeface="黑体" panose="02010609060101010101" pitchFamily="2" charset="-122"/>
                        </a:rPr>
                        <a:t>编号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ea typeface="黑体" panose="02010609060101010101" pitchFamily="2" charset="-122"/>
                        </a:rPr>
                        <a:t>输入条件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ea typeface="黑体" panose="02010609060101010101" pitchFamily="2" charset="-122"/>
                        </a:rPr>
                        <a:t>所属类别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1~100</a:t>
                      </a:r>
                      <a:r>
                        <a:rPr lang="zh-CN" altLang="en-US" sz="2000"/>
                        <a:t>之间整数</a:t>
                      </a:r>
                      <a:endParaRPr lang="zh-CN" altLang="en-US" sz="2000"/>
                    </a:p>
                  </a:txBody>
                  <a:tcPr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有效等价类</a:t>
                      </a:r>
                      <a:endParaRPr lang="zh-CN" altLang="en-US" sz="2000"/>
                    </a:p>
                  </a:txBody>
                  <a:tcPr vert="horz" anchor="t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非数值</a:t>
                      </a:r>
                      <a:r>
                        <a:rPr lang="en-US" altLang="zh-CN" sz="2000"/>
                        <a:t>(</a:t>
                      </a:r>
                      <a:r>
                        <a:rPr lang="zh-CN" altLang="en-US" sz="2000"/>
                        <a:t>字母</a:t>
                      </a:r>
                      <a:r>
                        <a:rPr lang="en-US" altLang="zh-CN" sz="2000"/>
                        <a:t>)</a:t>
                      </a:r>
                      <a:endParaRPr lang="en-US" altLang="zh-CN" sz="2000"/>
                    </a:p>
                  </a:txBody>
                  <a:tcPr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无效等价类</a:t>
                      </a:r>
                      <a:endParaRPr lang="zh-CN" altLang="en-US" sz="2000"/>
                    </a:p>
                  </a:txBody>
                  <a:tcPr vert="horz" anchor="t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&lt;1</a:t>
                      </a:r>
                      <a:r>
                        <a:rPr lang="zh-CN" altLang="en-US" sz="2000"/>
                        <a:t>整数</a:t>
                      </a:r>
                      <a:endParaRPr lang="zh-CN" altLang="en-US" sz="2000"/>
                    </a:p>
                  </a:txBody>
                  <a:tcPr vert="horz" anchor="t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无效等价类</a:t>
                      </a:r>
                      <a:endParaRPr lang="zh-CN" altLang="en-US" sz="2000"/>
                    </a:p>
                  </a:txBody>
                  <a:tcPr vert="horz" anchor="t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6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非数值</a:t>
                      </a:r>
                      <a:r>
                        <a:rPr lang="en-US" altLang="zh-CN" sz="2000"/>
                        <a:t>(</a:t>
                      </a:r>
                      <a:r>
                        <a:rPr lang="zh-CN" altLang="en-US" sz="2000"/>
                        <a:t>特殊字符</a:t>
                      </a:r>
                      <a:r>
                        <a:rPr lang="en-US" altLang="zh-CN" sz="2000"/>
                        <a:t>)</a:t>
                      </a:r>
                      <a:endParaRPr lang="en-US" altLang="zh-CN" sz="2000"/>
                    </a:p>
                  </a:txBody>
                  <a:tcPr vert="horz" anchor="t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无效等价类</a:t>
                      </a:r>
                      <a:endParaRPr lang="zh-CN" altLang="en-US" sz="2000"/>
                    </a:p>
                  </a:txBody>
                  <a:tcPr vert="horz" anchor="t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&gt;100</a:t>
                      </a:r>
                      <a:r>
                        <a:rPr lang="zh-CN" altLang="en-US" sz="2000"/>
                        <a:t>整数</a:t>
                      </a:r>
                      <a:endParaRPr lang="zh-CN" altLang="en-US" sz="2000"/>
                    </a:p>
                  </a:txBody>
                  <a:tcPr vert="horz" anchor="t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无效等价类</a:t>
                      </a:r>
                      <a:endParaRPr lang="zh-CN" altLang="en-US" sz="2000"/>
                    </a:p>
                  </a:txBody>
                  <a:tcPr vert="horz" anchor="t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7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非数值</a:t>
                      </a:r>
                      <a:r>
                        <a:rPr lang="en-US" altLang="zh-CN" sz="2000"/>
                        <a:t>(</a:t>
                      </a:r>
                      <a:r>
                        <a:rPr lang="zh-CN" altLang="en-US" sz="2000"/>
                        <a:t>空格</a:t>
                      </a:r>
                      <a:r>
                        <a:rPr lang="en-US" altLang="zh-CN" sz="2000"/>
                        <a:t>)</a:t>
                      </a:r>
                      <a:endParaRPr lang="en-US" altLang="zh-CN" sz="2000"/>
                    </a:p>
                  </a:txBody>
                  <a:tcPr vert="horz" anchor="t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无效等价类</a:t>
                      </a:r>
                      <a:endParaRPr lang="zh-CN" altLang="en-US" sz="2000"/>
                    </a:p>
                  </a:txBody>
                  <a:tcPr vert="horz" anchor="t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小数</a:t>
                      </a:r>
                      <a:endParaRPr lang="zh-CN" altLang="en-US" sz="2000"/>
                    </a:p>
                  </a:txBody>
                  <a:tcPr vert="horz" anchor="t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无效等价类</a:t>
                      </a:r>
                      <a:endParaRPr lang="zh-CN" altLang="en-US" sz="2000"/>
                    </a:p>
                  </a:txBody>
                  <a:tcPr vert="horz" anchor="t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8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非数值</a:t>
                      </a:r>
                      <a:r>
                        <a:rPr lang="en-US" altLang="zh-CN" sz="2000"/>
                        <a:t>(</a:t>
                      </a:r>
                      <a:r>
                        <a:rPr lang="zh-CN" altLang="en-US" sz="2000"/>
                        <a:t>空白</a:t>
                      </a:r>
                      <a:r>
                        <a:rPr lang="en-US" altLang="zh-CN" sz="2000"/>
                        <a:t>)</a:t>
                      </a:r>
                      <a:endParaRPr lang="en-US" altLang="zh-CN" sz="2000"/>
                    </a:p>
                  </a:txBody>
                  <a:tcPr vert="horz" anchor="t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无效等价类</a:t>
                      </a:r>
                      <a:endParaRPr lang="zh-CN" altLang="en-US" sz="2000"/>
                    </a:p>
                  </a:txBody>
                  <a:tcPr vert="horz" anchor="t">
                    <a:lnL cap="flat"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12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charRg st="12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6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4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16">
                                            <p:txEl>
                                              <p:charRg st="4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5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516">
                                            <p:txEl>
                                              <p:charRg st="5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5538" name="表格 65537"/>
          <p:cNvGraphicFramePr/>
          <p:nvPr/>
        </p:nvGraphicFramePr>
        <p:xfrm>
          <a:off x="257175" y="379413"/>
          <a:ext cx="8707438" cy="5861050"/>
        </p:xfrm>
        <a:graphic>
          <a:graphicData uri="http://schemas.openxmlformats.org/drawingml/2006/table">
            <a:tbl>
              <a:tblPr/>
              <a:tblGrid>
                <a:gridCol w="473075"/>
                <a:gridCol w="968375"/>
                <a:gridCol w="1077913"/>
                <a:gridCol w="1801812"/>
                <a:gridCol w="463550"/>
                <a:gridCol w="904875"/>
                <a:gridCol w="925513"/>
                <a:gridCol w="2092325"/>
              </a:tblGrid>
              <a:tr h="4191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endParaRPr sz="22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>
                          <a:ea typeface="黑体" panose="02010609060101010101" pitchFamily="2" charset="-122"/>
                        </a:rPr>
                        <a:t>加数</a:t>
                      </a:r>
                      <a:r>
                        <a:rPr lang="en-US" altLang="zh-CN" sz="2200"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2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>
                          <a:ea typeface="黑体" panose="02010609060101010101" pitchFamily="2" charset="-122"/>
                        </a:rPr>
                        <a:t>加数</a:t>
                      </a:r>
                      <a:r>
                        <a:rPr lang="en-US" altLang="zh-CN" sz="2200">
                          <a:ea typeface="黑体" panose="02010609060101010101" pitchFamily="2" charset="-122"/>
                        </a:rPr>
                        <a:t>2</a:t>
                      </a:r>
                      <a:endParaRPr lang="en-US" altLang="zh-CN" sz="22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>
                          <a:ea typeface="黑体" panose="02010609060101010101" pitchFamily="2" charset="-122"/>
                        </a:rPr>
                        <a:t>预期输出</a:t>
                      </a:r>
                      <a:endParaRPr lang="zh-CN" altLang="en-US" sz="22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endParaRPr sz="22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>
                          <a:ea typeface="黑体" panose="02010609060101010101" pitchFamily="2" charset="-122"/>
                        </a:rPr>
                        <a:t>加数</a:t>
                      </a:r>
                      <a:r>
                        <a:rPr lang="en-US" altLang="zh-CN" sz="2200"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2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>
                          <a:ea typeface="黑体" panose="02010609060101010101" pitchFamily="2" charset="-122"/>
                        </a:rPr>
                        <a:t>加数</a:t>
                      </a:r>
                      <a:r>
                        <a:rPr lang="en-US" altLang="zh-CN" sz="2200">
                          <a:ea typeface="黑体" panose="02010609060101010101" pitchFamily="2" charset="-122"/>
                        </a:rPr>
                        <a:t>2</a:t>
                      </a:r>
                      <a:endParaRPr lang="en-US" altLang="zh-CN" sz="22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>
                          <a:ea typeface="黑体" panose="02010609060101010101" pitchFamily="2" charset="-122"/>
                        </a:rPr>
                        <a:t>预期输出</a:t>
                      </a:r>
                      <a:endParaRPr lang="zh-CN" altLang="en-US" sz="22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27225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2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3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4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6</a:t>
                      </a:r>
                      <a:endParaRPr lang="en-US" altLang="zh-CN" sz="22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2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99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100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101</a:t>
                      </a:r>
                      <a:endParaRPr lang="en-US" altLang="zh-CN" sz="22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/>
                        <a:t>加数</a:t>
                      </a:r>
                      <a:r>
                        <a:rPr lang="en-US" altLang="zh-CN" sz="2200"/>
                        <a:t>1</a:t>
                      </a:r>
                      <a:r>
                        <a:rPr lang="zh-CN" altLang="en-US" sz="2200"/>
                        <a:t>超出</a:t>
                      </a:r>
                      <a:r>
                        <a:rPr lang="en-US" altLang="zh-CN" sz="2200"/>
                        <a:t>[1,100]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51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52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149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/>
                        <a:t>加数</a:t>
                      </a:r>
                      <a:r>
                        <a:rPr lang="en-US" altLang="zh-CN" sz="2200"/>
                        <a:t>1</a:t>
                      </a:r>
                      <a:r>
                        <a:rPr lang="zh-CN" altLang="en-US" sz="2200"/>
                        <a:t>超出</a:t>
                      </a:r>
                      <a:r>
                        <a:rPr lang="en-US" altLang="zh-CN" sz="2200"/>
                        <a:t>[1,100]</a:t>
                      </a:r>
                      <a:endParaRPr lang="en-US" altLang="zh-CN" sz="22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13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14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15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16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17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18</a:t>
                      </a:r>
                      <a:endParaRPr lang="en-US" altLang="zh-CN" sz="22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0.2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A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@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0.2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A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@</a:t>
                      </a:r>
                      <a:endParaRPr lang="en-US" altLang="zh-CN" sz="22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/>
                        <a:t>加数</a:t>
                      </a:r>
                      <a:r>
                        <a:rPr lang="en-US" altLang="zh-CN" sz="2200"/>
                        <a:t>1</a:t>
                      </a:r>
                      <a:r>
                        <a:rPr lang="zh-CN" altLang="en-US" sz="2200"/>
                        <a:t>不为整数</a:t>
                      </a:r>
                      <a:endParaRPr lang="zh-CN" altLang="en-US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/>
                        <a:t>加数</a:t>
                      </a:r>
                      <a:r>
                        <a:rPr lang="en-US" altLang="zh-CN" sz="2200"/>
                        <a:t>2</a:t>
                      </a:r>
                      <a:r>
                        <a:rPr lang="zh-CN" altLang="en-US" sz="2200"/>
                        <a:t>不为整数</a:t>
                      </a:r>
                      <a:endParaRPr lang="zh-CN" altLang="en-US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/>
                        <a:t>加数</a:t>
                      </a:r>
                      <a:r>
                        <a:rPr lang="en-US" altLang="zh-CN" sz="2200"/>
                        <a:t>1</a:t>
                      </a:r>
                      <a:r>
                        <a:rPr lang="zh-CN" altLang="en-US" sz="2200"/>
                        <a:t>不为整数</a:t>
                      </a:r>
                      <a:endParaRPr lang="zh-CN" altLang="en-US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/>
                        <a:t>加数</a:t>
                      </a:r>
                      <a:r>
                        <a:rPr lang="en-US" altLang="zh-CN" sz="2200"/>
                        <a:t>2</a:t>
                      </a:r>
                      <a:r>
                        <a:rPr lang="zh-CN" altLang="en-US" sz="2200"/>
                        <a:t>不为整数</a:t>
                      </a:r>
                      <a:endParaRPr lang="zh-CN" altLang="en-US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/>
                        <a:t>加数</a:t>
                      </a:r>
                      <a:r>
                        <a:rPr lang="en-US" altLang="zh-CN" sz="2200"/>
                        <a:t>1</a:t>
                      </a:r>
                      <a:r>
                        <a:rPr lang="zh-CN" altLang="en-US" sz="2200"/>
                        <a:t>不为整数</a:t>
                      </a:r>
                      <a:endParaRPr lang="zh-CN" altLang="en-US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/>
                        <a:t>加数</a:t>
                      </a:r>
                      <a:r>
                        <a:rPr lang="en-US" altLang="zh-CN" sz="2200"/>
                        <a:t>2</a:t>
                      </a:r>
                      <a:r>
                        <a:rPr lang="zh-CN" altLang="en-US" sz="2200"/>
                        <a:t>不为整数</a:t>
                      </a:r>
                      <a:endParaRPr lang="zh-CN" altLang="en-US" sz="22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7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8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9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11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12</a:t>
                      </a:r>
                      <a:endParaRPr lang="en-US" altLang="zh-CN" sz="22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2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99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100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101</a:t>
                      </a:r>
                      <a:endParaRPr lang="en-US" altLang="zh-CN" sz="22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/>
                        <a:t>加数</a:t>
                      </a:r>
                      <a:r>
                        <a:rPr lang="en-US" altLang="zh-CN" sz="2200"/>
                        <a:t>2</a:t>
                      </a:r>
                      <a:r>
                        <a:rPr lang="zh-CN" altLang="en-US" sz="2200"/>
                        <a:t>超出</a:t>
                      </a:r>
                      <a:r>
                        <a:rPr lang="en-US" altLang="zh-CN" sz="2200"/>
                        <a:t>[1,100]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51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52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149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/>
                        <a:t>加数</a:t>
                      </a:r>
                      <a:r>
                        <a:rPr lang="en-US" altLang="zh-CN" sz="2200"/>
                        <a:t>2</a:t>
                      </a:r>
                      <a:r>
                        <a:rPr lang="zh-CN" altLang="en-US" sz="2200"/>
                        <a:t>超出</a:t>
                      </a:r>
                      <a:r>
                        <a:rPr lang="en-US" altLang="zh-CN" sz="2200"/>
                        <a:t>[1,100]</a:t>
                      </a:r>
                      <a:endParaRPr lang="en-US" altLang="zh-CN" sz="2200"/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19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20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21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22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23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/>
                        <a:t>空格</a:t>
                      </a:r>
                      <a:endParaRPr lang="zh-CN" altLang="en-US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/>
                        <a:t>空格</a:t>
                      </a:r>
                      <a:endParaRPr lang="zh-CN" altLang="en-US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endParaRPr lang="en-US" altLang="zh-CN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50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/>
                        <a:t>加数</a:t>
                      </a:r>
                      <a:r>
                        <a:rPr lang="en-US" altLang="zh-CN" sz="2200"/>
                        <a:t>1</a:t>
                      </a:r>
                      <a:r>
                        <a:rPr lang="zh-CN" altLang="en-US" sz="2200"/>
                        <a:t>不为整数</a:t>
                      </a:r>
                      <a:endParaRPr lang="zh-CN" altLang="en-US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/>
                        <a:t>加数</a:t>
                      </a:r>
                      <a:r>
                        <a:rPr lang="en-US" altLang="zh-CN" sz="2200"/>
                        <a:t>2</a:t>
                      </a:r>
                      <a:r>
                        <a:rPr lang="zh-CN" altLang="en-US" sz="2200"/>
                        <a:t>不为整数</a:t>
                      </a:r>
                      <a:endParaRPr lang="zh-CN" altLang="en-US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/>
                        <a:t>加数</a:t>
                      </a:r>
                      <a:r>
                        <a:rPr lang="en-US" altLang="zh-CN" sz="2200"/>
                        <a:t>1</a:t>
                      </a:r>
                      <a:r>
                        <a:rPr lang="zh-CN" altLang="en-US" sz="2200"/>
                        <a:t>不为整数</a:t>
                      </a:r>
                      <a:endParaRPr lang="zh-CN" altLang="en-US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/>
                        <a:t>加数</a:t>
                      </a:r>
                      <a:r>
                        <a:rPr lang="en-US" altLang="zh-CN" sz="2200"/>
                        <a:t>2</a:t>
                      </a:r>
                      <a:r>
                        <a:rPr lang="zh-CN" altLang="en-US" sz="2200"/>
                        <a:t>不为整数</a:t>
                      </a:r>
                      <a:endParaRPr lang="zh-CN" altLang="en-US" sz="2200"/>
                    </a:p>
                    <a:p>
                      <a:pPr marL="0" lvl="0" indent="0">
                        <a:lnSpc>
                          <a:spcPct val="98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/>
                        <a:t>100</a:t>
                      </a:r>
                      <a:endParaRPr lang="en-US" altLang="zh-CN" sz="22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矩形 27649"/>
          <p:cNvSpPr>
            <a:spLocks noRot="1"/>
          </p:cNvSpPr>
          <p:nvPr/>
        </p:nvSpPr>
        <p:spPr>
          <a:xfrm>
            <a:off x="323850" y="1196975"/>
            <a:ext cx="8569325" cy="540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4. 应用实例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【例2.</a:t>
            </a:r>
            <a:r>
              <a:rPr lang="zh-CN" altLang="en-US" sz="3200" b="1" dirty="0">
                <a:ea typeface="楷体_GB2312" pitchFamily="1" charset="-122"/>
              </a:rPr>
              <a:t>2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】某系统的注册页面，要求如下：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登录账号：长度为3~19位，且以字母开头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真实姓名：必填项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登录密码：必填项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确认密码：与登录密码完全一致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出生日期：年份在1920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1" charset="-122"/>
              </a:rPr>
              <a:t>~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201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1" charset="-122"/>
              </a:rPr>
              <a:t>9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之间，月份在1~12之间，日期在1~31之间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请划分出各条件的有效等价类和无效等价类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3554" name="标题 27650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等价类划分【回顾】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4" name="表格占位符 28673"/>
          <p:cNvGraphicFramePr/>
          <p:nvPr>
            <p:ph type="tbl" idx="1"/>
            <p:custDataLst>
              <p:tags r:id="rId1"/>
            </p:custDataLst>
          </p:nvPr>
        </p:nvGraphicFramePr>
        <p:xfrm>
          <a:off x="64770" y="231775"/>
          <a:ext cx="8947785" cy="6350002"/>
        </p:xfrm>
        <a:graphic>
          <a:graphicData uri="http://schemas.openxmlformats.org/drawingml/2006/table">
            <a:tbl>
              <a:tblPr/>
              <a:tblGrid>
                <a:gridCol w="1751965"/>
                <a:gridCol w="2638425"/>
                <a:gridCol w="833120"/>
                <a:gridCol w="2874010"/>
                <a:gridCol w="850265"/>
              </a:tblGrid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输入</a:t>
                      </a:r>
                      <a:endParaRPr lang="zh-CN" altLang="en-US" sz="2000" b="1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有效等价类</a:t>
                      </a:r>
                      <a:endParaRPr lang="zh-CN" altLang="en-US" sz="2000" b="1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编号</a:t>
                      </a:r>
                      <a:endParaRPr lang="zh-CN" altLang="en-US" sz="2000" b="1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无效等价类</a:t>
                      </a:r>
                      <a:endParaRPr lang="zh-CN" altLang="en-US" sz="2000" b="1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编号</a:t>
                      </a:r>
                      <a:endParaRPr lang="zh-CN" altLang="en-US" sz="2000" b="1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96875">
                <a:tc rowSpan="3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登录账号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长度为3~19位 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长度小于3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96875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长度大于19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13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6875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以字母开头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以非字母开头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14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真实姓名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填写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为空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登录密码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填写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4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为空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16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确认密码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值与密码值相同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值与密码值不同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17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6875">
                <a:tc rowSpan="3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出生日期—年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1920~2019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之间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小于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1920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18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96875">
                <a:tc vMerge="1">
                  <a:tcPr/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大于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2019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19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6875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整数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包括非整数符号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6875">
                <a:tc rowSpan="3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出生日期—月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1~12之间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8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小于1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21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6876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大于12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96875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sym typeface="+mn-ea"/>
                        </a:rPr>
                        <a:t>整数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9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包括非整数符号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23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6875">
                <a:tc rowSpan="3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出生日期—日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1~31之间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10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小于1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24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96876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vMerge="1"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大于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31</a:t>
                      </a:r>
                      <a:endParaRPr lang="en-US" altLang="zh-CN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6875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sym typeface="+mn-ea"/>
                        </a:rPr>
                        <a:t>整数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11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包括非整数符号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26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636" name="动作按钮: 前进或下一项 28803">
            <a:hlinkClick r:id="rId2" action="ppaction://hlinksldjump"/>
          </p:cNvPr>
          <p:cNvSpPr/>
          <p:nvPr/>
        </p:nvSpPr>
        <p:spPr>
          <a:xfrm>
            <a:off x="8604250" y="6670675"/>
            <a:ext cx="288925" cy="142875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0060" y="620395"/>
            <a:ext cx="7272655" cy="86423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47520" y="2971800"/>
            <a:ext cx="7272655" cy="86423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51330" y="4119880"/>
            <a:ext cx="7272655" cy="86423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51330" y="5339715"/>
            <a:ext cx="7272655" cy="86423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nimBg="1"/>
      <p:bldP spid="4" grpId="0" bldLvl="0" animBg="1"/>
      <p:bldP spid="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8" name="表格 29697"/>
          <p:cNvGraphicFramePr/>
          <p:nvPr/>
        </p:nvGraphicFramePr>
        <p:xfrm>
          <a:off x="153988" y="46038"/>
          <a:ext cx="8810625" cy="6788150"/>
        </p:xfrm>
        <a:graphic>
          <a:graphicData uri="http://schemas.openxmlformats.org/drawingml/2006/table">
            <a:tbl>
              <a:tblPr/>
              <a:tblGrid>
                <a:gridCol w="685800"/>
                <a:gridCol w="896938"/>
                <a:gridCol w="765175"/>
                <a:gridCol w="658812"/>
                <a:gridCol w="768350"/>
                <a:gridCol w="1169988"/>
                <a:gridCol w="3001962"/>
                <a:gridCol w="863600"/>
              </a:tblGrid>
              <a:tr h="5794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用例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登录账号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真实姓名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登录密码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确认密码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出生日期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预期结果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覆盖等价类号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349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系统提示注册成功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1~1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A1</a:t>
                      </a:r>
                      <a:endParaRPr lang="en-US" altLang="zh-CN" sz="160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系统提示账号长度有误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825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A1234567890123456789</a:t>
                      </a:r>
                      <a:endParaRPr lang="zh-CN" altLang="en-US" sz="16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系统提示账号长度有误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13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1234</a:t>
                      </a:r>
                      <a:endParaRPr lang="zh-CN" altLang="en-US" sz="16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系统提示账号以非字母开头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14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6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系统提示真实姓名必须填写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15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600" dirty="0">
                        <a:solidFill>
                          <a:srgbClr val="000000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系统提示登录密码必须填写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1234</a:t>
                      </a:r>
                      <a:endParaRPr lang="zh-CN" altLang="en-US" sz="16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系统提示确认密码与密码不同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17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/>
                    <a:p>
                      <a:pPr marL="0" lvl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1900</a:t>
                      </a: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-5-11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系统提示年份取值范围有误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18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en-US" altLang="zh-CN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29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年份取值范围有误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19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349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201a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-5-11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系统提示年份包括非数字符号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</a:t>
                      </a: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系统提示月份取值范围有误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21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</a:t>
                      </a: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月份取值范围有误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22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</a:t>
                      </a: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a1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-11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系统提示月份包括非数字符号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23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</a:t>
                      </a: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系统提示日期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取值范围有误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24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</a:t>
                      </a: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89</a:t>
                      </a:r>
                      <a:endParaRPr lang="zh-CN" altLang="en-US" sz="16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系统提示日期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取值范围有误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25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6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</a:t>
                      </a:r>
                      <a:r>
                        <a:rPr lang="zh-CN" altLang="en-US" sz="16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a1</a:t>
                      </a:r>
                      <a:endParaRPr lang="zh-CN" altLang="en-US" sz="16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系统提示日期包括非数字符号</a:t>
                      </a:r>
                      <a:endParaRPr lang="zh-CN" altLang="en-US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26</a:t>
                      </a:r>
                      <a:endParaRPr lang="en-US" altLang="zh-CN" sz="16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矩形 66561"/>
          <p:cNvSpPr>
            <a:spLocks noRot="1"/>
          </p:cNvSpPr>
          <p:nvPr/>
        </p:nvSpPr>
        <p:spPr>
          <a:xfrm>
            <a:off x="323850" y="1196975"/>
            <a:ext cx="8569325" cy="540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4. 应用实例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【例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2.</a:t>
            </a:r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】某系统的注册页面，要求通过边界值分析法补充测试用例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71682" name="标题 66562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graphicFrame>
        <p:nvGraphicFramePr>
          <p:cNvPr id="66565" name="表格 66564"/>
          <p:cNvGraphicFramePr/>
          <p:nvPr>
            <p:custDataLst>
              <p:tags r:id="rId1"/>
            </p:custDataLst>
          </p:nvPr>
        </p:nvGraphicFramePr>
        <p:xfrm>
          <a:off x="324485" y="3213100"/>
          <a:ext cx="8542020" cy="2651760"/>
        </p:xfrm>
        <a:graphic>
          <a:graphicData uri="http://schemas.openxmlformats.org/drawingml/2006/table">
            <a:tbl>
              <a:tblPr/>
              <a:tblGrid>
                <a:gridCol w="1943735"/>
                <a:gridCol w="1737995"/>
                <a:gridCol w="4860290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FFFF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输入</a:t>
                      </a:r>
                      <a:endParaRPr lang="zh-CN" altLang="en-US" sz="2400" dirty="0">
                        <a:solidFill>
                          <a:srgbClr val="FFFFFF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FFFF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等价类</a:t>
                      </a:r>
                      <a:endParaRPr lang="zh-CN" altLang="en-US" sz="2400" dirty="0">
                        <a:solidFill>
                          <a:srgbClr val="FFFFFF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FFFFFF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边界值</a:t>
                      </a:r>
                      <a:endParaRPr lang="zh-CN" altLang="en-US" sz="2400" dirty="0">
                        <a:solidFill>
                          <a:srgbClr val="FFFFFF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登录账号</a:t>
                      </a:r>
                      <a:endParaRPr lang="zh-CN" altLang="en-US" sz="24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长度3~19位</a:t>
                      </a:r>
                      <a:endParaRPr lang="zh-CN" altLang="en-US" sz="24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2、3、4、</a:t>
                      </a:r>
                      <a:r>
                        <a:rPr lang="zh-CN" altLang="en-US" sz="24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、18、19、20</a:t>
                      </a:r>
                      <a:endParaRPr lang="zh-CN" altLang="en-US" sz="24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出生日期(年)</a:t>
                      </a:r>
                      <a:endParaRPr lang="zh-CN" altLang="en-US" sz="24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1920~2019</a:t>
                      </a:r>
                      <a:endParaRPr lang="en-US" altLang="zh-CN" sz="24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1919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1920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1921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2011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2019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2020</a:t>
                      </a:r>
                      <a:endParaRPr lang="en-US" altLang="zh-CN" sz="24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出生日期(月)</a:t>
                      </a:r>
                      <a:endParaRPr lang="zh-CN" altLang="en-US" sz="24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1~12</a:t>
                      </a:r>
                      <a:endParaRPr lang="zh-CN" altLang="en-US" sz="24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0、1、2、</a:t>
                      </a:r>
                      <a:r>
                        <a:rPr lang="zh-CN" altLang="en-US" sz="24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、11、12、13</a:t>
                      </a:r>
                      <a:endParaRPr lang="zh-CN" altLang="en-US" sz="24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出生日期(日)</a:t>
                      </a:r>
                      <a:endParaRPr lang="zh-CN" altLang="en-US" sz="24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1~31</a:t>
                      </a:r>
                      <a:endParaRPr lang="zh-CN" altLang="en-US" sz="24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0、1、2、</a:t>
                      </a:r>
                      <a:r>
                        <a:rPr lang="zh-CN" altLang="en-US" sz="24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、29、30、31</a:t>
                      </a:r>
                      <a:endParaRPr lang="zh-CN" altLang="en-US" sz="24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7586" name="表格 67585"/>
          <p:cNvGraphicFramePr/>
          <p:nvPr>
            <p:custDataLst>
              <p:tags r:id="rId1"/>
            </p:custDataLst>
          </p:nvPr>
        </p:nvGraphicFramePr>
        <p:xfrm>
          <a:off x="227330" y="190500"/>
          <a:ext cx="8704580" cy="6601460"/>
        </p:xfrm>
        <a:graphic>
          <a:graphicData uri="http://schemas.openxmlformats.org/drawingml/2006/table">
            <a:tbl>
              <a:tblPr/>
              <a:tblGrid>
                <a:gridCol w="419100"/>
                <a:gridCol w="1738630"/>
                <a:gridCol w="658495"/>
                <a:gridCol w="590550"/>
                <a:gridCol w="619125"/>
                <a:gridCol w="1097280"/>
                <a:gridCol w="2111375"/>
                <a:gridCol w="1470025"/>
              </a:tblGrid>
              <a:tr h="3962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用例</a:t>
                      </a:r>
                      <a:endParaRPr lang="zh-CN" altLang="en-US" sz="10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登录账号</a:t>
                      </a:r>
                      <a:endParaRPr lang="zh-CN" altLang="en-US" sz="10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真实姓名</a:t>
                      </a:r>
                      <a:endParaRPr lang="zh-CN" altLang="en-US" sz="10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登录密码</a:t>
                      </a:r>
                      <a:endParaRPr lang="zh-CN" altLang="en-US" sz="10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确认密码</a:t>
                      </a:r>
                      <a:endParaRPr lang="zh-CN" altLang="en-US" sz="10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出生日期</a:t>
                      </a:r>
                      <a:endParaRPr lang="zh-CN" altLang="en-US" sz="10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预期结果</a:t>
                      </a:r>
                      <a:endParaRPr lang="zh-CN" altLang="en-US" sz="10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覆盖边界值</a:t>
                      </a:r>
                      <a:endParaRPr lang="zh-CN" altLang="en-US" sz="1000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A123456789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系统提示注册成功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均为nom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A1</a:t>
                      </a:r>
                      <a:endParaRPr lang="en-US" altLang="zh-CN" sz="100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系统提示账号长度有误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登录账号2位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A12</a:t>
                      </a:r>
                      <a:endParaRPr lang="zh-CN" altLang="en-US" sz="10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系统提示注册成功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登录账号3位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A123</a:t>
                      </a:r>
                      <a:endParaRPr lang="zh-CN" altLang="en-US" sz="10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系统提示注册成功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登录账号4位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A12345678901234567</a:t>
                      </a:r>
                      <a:endParaRPr lang="en-US" altLang="zh-CN" sz="100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系统提示注册成功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登录账号18位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A123456789012345678</a:t>
                      </a:r>
                      <a:endParaRPr lang="en-US" altLang="zh-CN" sz="100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系统提示注册成功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登录账号19位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5306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A1234567890123456789</a:t>
                      </a:r>
                      <a:endParaRPr lang="zh-CN" altLang="en-US" sz="10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2011-5-11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系统提示账号长度有误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登录账号20位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8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A123456789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sujing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123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123</a:t>
                      </a:r>
                      <a:endParaRPr lang="en-US" altLang="zh-CN" sz="1000" b="1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1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1919</a:t>
                      </a: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-5-11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系统提示出生日期输入有误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出生日期(年)为</a:t>
                      </a:r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1919</a:t>
                      </a:r>
                      <a:endParaRPr lang="en-US" altLang="zh-CN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9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A123456789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sujing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123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123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000" b="1" dirty="0">
                          <a:solidFill>
                            <a:schemeClr val="hlink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1920</a:t>
                      </a: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-5-11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系统提示注册成功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出生日期(年)</a:t>
                      </a: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为</a:t>
                      </a:r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1920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10</a:t>
                      </a:r>
                      <a:endParaRPr lang="en-US" altLang="zh-CN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A123456789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sujing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123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123</a:t>
                      </a:r>
                      <a:endParaRPr lang="en-US" altLang="zh-CN" sz="1000" b="1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1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1921</a:t>
                      </a: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-5-11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系统提示注册成功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出生日期(年)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为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1921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11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A123456789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sujing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123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123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000" b="1" dirty="0">
                          <a:solidFill>
                            <a:schemeClr val="hlink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2018</a:t>
                      </a: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-5-11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系统提示注册成功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出生日期(年</a:t>
                      </a: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为</a:t>
                      </a:r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2017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A123456789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sujing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123</a:t>
                      </a:r>
                      <a:endParaRPr lang="en-US" altLang="zh-CN" sz="1000" b="1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123</a:t>
                      </a:r>
                      <a:endParaRPr lang="en-US" altLang="zh-CN" sz="1000" b="1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2019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-5-11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系统提示注册成功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出生日期(年)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为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2018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13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A123456789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sujing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123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123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000" b="1" dirty="0">
                          <a:solidFill>
                            <a:schemeClr val="hlink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2020</a:t>
                      </a: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-5-11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系统提示出生日期输入有误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出生日期(年)</a:t>
                      </a: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为</a:t>
                      </a:r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2019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14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A123456789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sujing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123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123</a:t>
                      </a:r>
                      <a:endParaRPr lang="en-US" altLang="zh-CN" sz="1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2011-</a:t>
                      </a:r>
                      <a:r>
                        <a:rPr lang="en-US" altLang="zh-CN" sz="1000" b="1" dirty="0">
                          <a:solidFill>
                            <a:schemeClr val="hlink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-11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sym typeface="+mn-ea"/>
                        </a:rPr>
                        <a:t>系统提示出生日期输入有误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出生日期(月)为</a:t>
                      </a:r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zh-CN" sz="1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15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A123456789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</a:t>
                      </a:r>
                      <a:r>
                        <a:rPr lang="zh-CN" altLang="en-US" sz="10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-11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系统提示注册成功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出生日期(月)为1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16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A123456789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</a:t>
                      </a:r>
                      <a:r>
                        <a:rPr lang="zh-CN" altLang="en-US" sz="10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-11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系统提示注册成功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出生日期(月)为2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17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A123456789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</a:t>
                      </a:r>
                      <a:r>
                        <a:rPr lang="en-US" altLang="zh-CN" sz="100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-11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系统提示注册成功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出生日期(月)为11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18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A123456789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</a:t>
                      </a:r>
                      <a:r>
                        <a:rPr lang="en-US" altLang="zh-CN" sz="100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-11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系统提示注册成功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出生日期(月)为12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19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A123456789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</a:t>
                      </a:r>
                      <a:r>
                        <a:rPr lang="en-US" altLang="zh-CN" sz="100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13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-11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系统提示出生日期输入有误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出生日期(月)为13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20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A123456789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</a:t>
                      </a:r>
                      <a:r>
                        <a:rPr lang="en-US" altLang="zh-CN" sz="100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00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系统提示出生日期输入有误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出生日期(日)为0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21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A123456789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</a:t>
                      </a:r>
                      <a:r>
                        <a:rPr lang="en-US" altLang="zh-CN" sz="100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00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系统提示注册成功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出生日期(日)为1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22</a:t>
                      </a:r>
                      <a:endParaRPr lang="en-US" altLang="zh-CN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A123456789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</a:t>
                      </a:r>
                      <a:r>
                        <a:rPr lang="en-US" altLang="zh-CN" sz="100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00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系统提示注册成功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出生日期(日)为2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23</a:t>
                      </a:r>
                      <a:endParaRPr lang="en-US" altLang="zh-CN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A123456789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</a:t>
                      </a:r>
                      <a:r>
                        <a:rPr lang="zh-CN" altLang="en-US" sz="10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系统提示注册成功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出生日期(日)为30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24</a:t>
                      </a:r>
                      <a:endParaRPr lang="en-US" altLang="zh-CN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A123456789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</a:t>
                      </a:r>
                      <a:r>
                        <a:rPr lang="zh-CN" altLang="en-US" sz="10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系统提示注册成功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出生日期(日)为31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25</a:t>
                      </a:r>
                      <a:endParaRPr lang="en-US" altLang="zh-CN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A123456789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sujing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123</a:t>
                      </a:r>
                      <a:endParaRPr lang="en-US" altLang="zh-CN" sz="100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2011-5-</a:t>
                      </a:r>
                      <a:r>
                        <a:rPr lang="zh-CN" altLang="en-US" sz="1000" dirty="0">
                          <a:solidFill>
                            <a:schemeClr val="hlink"/>
                          </a:solidFill>
                          <a:ea typeface="宋体" panose="02010600030101010101" pitchFamily="2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hlink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系统提示出生日期输入有误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出生日期(日)为32</a:t>
                      </a:r>
                      <a:endParaRPr lang="zh-CN" altLang="en-US" sz="1000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638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2.1 </a:t>
            </a:r>
            <a:r>
              <a:rPr lang="zh-CN" altLang="en-US"/>
              <a:t>等价类划分【回顾】</a:t>
            </a:r>
            <a:endParaRPr lang="en-US" altLang="zh-CN"/>
          </a:p>
        </p:txBody>
      </p:sp>
      <p:sp>
        <p:nvSpPr>
          <p:cNvPr id="16387" name="矩形 16386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4.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应用实例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【例 </a:t>
            </a:r>
            <a:r>
              <a:rPr lang="en-US" altLang="zh-CN" sz="3400" b="1">
                <a:latin typeface="Times New Roman" panose="02020603050405020304" pitchFamily="2" charset="0"/>
                <a:ea typeface="宋体" panose="02010600030101010101" pitchFamily="2" charset="-122"/>
              </a:rPr>
              <a:t>2.3</a:t>
            </a:r>
            <a:r>
              <a:rPr lang="zh-CN" altLang="en-US" sz="3400" b="1">
                <a:latin typeface="Arial" panose="020B0604020202020204" pitchFamily="34" charset="0"/>
                <a:ea typeface="楷体_GB2312" pitchFamily="1" charset="-122"/>
              </a:rPr>
              <a:t>】输入</a:t>
            </a:r>
            <a:r>
              <a:rPr lang="en-US" altLang="zh-CN" sz="3400" b="1">
                <a:latin typeface="Times New Roman" panose="02020603050405020304" pitchFamily="2" charset="0"/>
                <a:ea typeface="宋体" panose="02010600030101010101" pitchFamily="2" charset="-122"/>
              </a:rPr>
              <a:t>3个1~100之间的正整数a、b、c作为三边的边长构成三角形</a:t>
            </a:r>
            <a:r>
              <a:rPr lang="zh-CN" altLang="en-US" sz="3400" b="1">
                <a:latin typeface="Times New Roman" panose="02020603050405020304" pitchFamily="2" charset="0"/>
                <a:ea typeface="宋体" panose="02010600030101010101" pitchFamily="2" charset="-122"/>
              </a:rPr>
              <a:t>，其中整数的要求通过数据类型控制</a:t>
            </a:r>
            <a:endParaRPr lang="zh-CN" altLang="en-US" sz="3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8" name="矩形 16387"/>
          <p:cNvSpPr>
            <a:spLocks noRot="1"/>
          </p:cNvSpPr>
          <p:nvPr/>
        </p:nvSpPr>
        <p:spPr>
          <a:xfrm>
            <a:off x="5008245" y="835343"/>
            <a:ext cx="3611563" cy="56721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、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、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满足的条件：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(1) 1</a:t>
            </a: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zh-CN" altLang="en-US" sz="3000" b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100</a:t>
            </a:r>
            <a:endParaRPr lang="zh-CN" altLang="en-US" sz="30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(2) 1</a:t>
            </a: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100</a:t>
            </a:r>
            <a:endParaRPr lang="zh-CN" altLang="en-US" sz="30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(3) 1</a:t>
            </a: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≤</a:t>
            </a:r>
            <a:r>
              <a:rPr lang="en-US" altLang="zh-CN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100</a:t>
            </a:r>
            <a:endParaRPr lang="zh-CN" altLang="en-US" sz="3000" b="1">
              <a:latin typeface="Times New Roman" panose="02020603050405020304" pitchFamily="2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(4) </a:t>
            </a:r>
            <a:r>
              <a:rPr lang="zh-CN" altLang="en-US" sz="3000" b="1">
                <a:latin typeface="Times New Roman" panose="02020603050405020304" pitchFamily="2" charset="0"/>
                <a:ea typeface="楷体_GB2312" pitchFamily="1" charset="-122"/>
              </a:rPr>
              <a:t>a+b&gt;c</a:t>
            </a:r>
            <a:endParaRPr lang="zh-CN" altLang="en-US" sz="3000" b="1">
              <a:latin typeface="Times New Roman" panose="02020603050405020304" pitchFamily="2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(5) </a:t>
            </a:r>
            <a:r>
              <a:rPr lang="zh-CN" altLang="en-US" sz="3000" b="1">
                <a:latin typeface="Times New Roman" panose="02020603050405020304" pitchFamily="2" charset="0"/>
                <a:ea typeface="楷体_GB2312" pitchFamily="1" charset="-122"/>
              </a:rPr>
              <a:t>b+c&gt;a</a:t>
            </a:r>
            <a:endParaRPr lang="zh-CN" altLang="en-US" sz="3000" b="1">
              <a:latin typeface="Times New Roman" panose="02020603050405020304" pitchFamily="2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(6) a+c&gt;b</a:t>
            </a:r>
            <a:endParaRPr lang="en-US" altLang="zh-CN" sz="30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(7) a</a:t>
            </a:r>
            <a:r>
              <a:rPr lang="en-US" altLang="zh-CN" sz="3000" b="1" baseline="3000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+b</a:t>
            </a:r>
            <a:r>
              <a:rPr lang="en-US" altLang="zh-CN" sz="3000" b="1" baseline="30000"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=c</a:t>
            </a:r>
            <a:r>
              <a:rPr lang="en-US" altLang="zh-CN" sz="3000" b="1" baseline="30000"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30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(8) b</a:t>
            </a:r>
            <a:r>
              <a:rPr lang="en-US" altLang="zh-CN" sz="3000" b="1" baseline="30000"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+c</a:t>
            </a:r>
            <a:r>
              <a:rPr lang="en-US" altLang="zh-CN" sz="3000" b="1" baseline="30000"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=a</a:t>
            </a:r>
            <a:r>
              <a:rPr lang="en-US" altLang="zh-CN" sz="3000" b="1" baseline="30000"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30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(9) c</a:t>
            </a:r>
            <a:r>
              <a:rPr lang="en-US" altLang="zh-CN" sz="3000" b="1" baseline="30000"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+a</a:t>
            </a:r>
            <a:r>
              <a:rPr lang="en-US" altLang="zh-CN" sz="3000" b="1" baseline="30000"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=b</a:t>
            </a:r>
            <a:r>
              <a:rPr lang="en-US" altLang="zh-CN" sz="3000" b="1" baseline="30000"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30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9" name="矩形 16388"/>
          <p:cNvSpPr>
            <a:spLocks noRot="1"/>
          </p:cNvSpPr>
          <p:nvPr/>
        </p:nvSpPr>
        <p:spPr>
          <a:xfrm>
            <a:off x="612775" y="3644265"/>
            <a:ext cx="3819525" cy="2884805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输出结果：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(1) 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输入无效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(2) 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非三角形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(3) 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一般三角形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2" charset="0"/>
                <a:ea typeface="宋体" panose="02010600030101010101" pitchFamily="2" charset="-122"/>
              </a:rPr>
              <a:t>(4) </a:t>
            </a:r>
            <a:r>
              <a:rPr lang="zh-CN" altLang="en-US" sz="3000" b="1">
                <a:latin typeface="Times New Roman" panose="02020603050405020304" pitchFamily="2" charset="0"/>
                <a:ea typeface="宋体" panose="02010600030101010101" pitchFamily="2" charset="-122"/>
              </a:rPr>
              <a:t>直角</a:t>
            </a:r>
            <a:r>
              <a:rPr lang="zh-CN" altLang="en-US" sz="3000" b="1">
                <a:latin typeface="Arial" panose="020B0604020202020204" pitchFamily="34" charset="0"/>
                <a:ea typeface="楷体_GB2312" pitchFamily="1" charset="-122"/>
              </a:rPr>
              <a:t>三角形</a:t>
            </a:r>
            <a:endParaRPr lang="zh-CN" altLang="en-US" sz="3000" b="1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8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nimBg="1"/>
      <p:bldP spid="1638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638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wrap="square" lIns="91440" tIns="45720" rIns="91440" bIns="45720" anchor="ctr"/>
          <a:p>
            <a:pPr algn="l"/>
            <a:r>
              <a:rPr lang="en-US" altLang="zh-CN" dirty="0"/>
              <a:t>2.1 </a:t>
            </a:r>
            <a:r>
              <a:rPr lang="zh-CN" altLang="en-US" dirty="0"/>
              <a:t>等价类划分</a:t>
            </a:r>
            <a:endParaRPr lang="en-US" altLang="zh-CN" dirty="0"/>
          </a:p>
        </p:txBody>
      </p:sp>
      <p:sp>
        <p:nvSpPr>
          <p:cNvPr id="16387" name="矩形 16386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4. 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应用实例</a:t>
            </a:r>
            <a:endParaRPr lang="zh-CN" altLang="en-US" sz="3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(1)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分析输入域得到的等价类表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3" name="表格 -1"/>
          <p:cNvGraphicFramePr/>
          <p:nvPr/>
        </p:nvGraphicFramePr>
        <p:xfrm>
          <a:off x="349250" y="2605088"/>
          <a:ext cx="829627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858"/>
                <a:gridCol w="1815326"/>
                <a:gridCol w="1503565"/>
                <a:gridCol w="1904219"/>
                <a:gridCol w="1415307"/>
              </a:tblGrid>
              <a:tr h="4572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有效等价类</a:t>
                      </a:r>
                      <a:endParaRPr lang="zh-CN" altLang="en-US" sz="24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无效等价类</a:t>
                      </a:r>
                      <a:endParaRPr lang="zh-CN" altLang="en-US" sz="24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24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</a:tr>
              <a:tr h="152400">
                <a:tc rowSpan="6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取值范围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a&lt;1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11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/>
                </a:tc>
                <a:tc vMerge="1"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a&gt;100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12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b&lt;1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13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/>
                </a:tc>
                <a:tc vMerge="1"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b&gt;100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14</a:t>
                      </a:r>
                      <a:endParaRPr lang="en-US" altLang="zh-CN" sz="24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c&lt;1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15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 marL="91433" marR="91433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c&gt;100</a:t>
                      </a:r>
                      <a:endParaRPr lang="en-US" altLang="zh-CN" sz="24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16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>
            <a:spLocks noGrp="1" noRot="1"/>
          </p:cNvSpPr>
          <p:nvPr>
            <p:ph type="title"/>
          </p:nvPr>
        </p:nvSpPr>
        <p:spPr>
          <a:xfrm>
            <a:off x="609600" y="304800"/>
            <a:ext cx="8153400" cy="838200"/>
          </a:xfrm>
        </p:spPr>
        <p:txBody>
          <a:bodyPr wrap="square" anchor="ctr"/>
          <a:p>
            <a:r>
              <a:rPr lang="zh-CN" altLang="en-US" sz="4800" i="1">
                <a:solidFill>
                  <a:srgbClr val="FF3300"/>
                </a:solidFill>
              </a:rPr>
              <a:t>第二章   黑盒测试</a:t>
            </a:r>
            <a:endParaRPr lang="zh-CN" altLang="en-US" sz="4800" i="1">
              <a:solidFill>
                <a:schemeClr val="bg2"/>
              </a:solidFill>
            </a:endParaRPr>
          </a:p>
        </p:txBody>
      </p:sp>
      <p:sp>
        <p:nvSpPr>
          <p:cNvPr id="6146" name="文本占位符 6146"/>
          <p:cNvSpPr>
            <a:spLocks noGrp="1" noRot="1"/>
          </p:cNvSpPr>
          <p:nvPr>
            <p:ph idx="1"/>
          </p:nvPr>
        </p:nvSpPr>
        <p:spPr>
          <a:xfrm>
            <a:off x="1474788" y="1339850"/>
            <a:ext cx="6985000" cy="5327650"/>
          </a:xfrm>
        </p:spPr>
        <p:txBody>
          <a:bodyPr anchor="t"/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4000" dirty="0">
                <a:latin typeface="楷体_GB2312" pitchFamily="1" charset="-122"/>
                <a:hlinkClick r:id="rId1" action="ppaction://hlinksldjump"/>
              </a:rPr>
              <a:t>2.1  等价类划分</a:t>
            </a:r>
            <a:endParaRPr lang="zh-CN" altLang="en-US" sz="40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4000" dirty="0">
                <a:latin typeface="楷体_GB2312" pitchFamily="1" charset="-122"/>
                <a:hlinkClick r:id="rId2" action="ppaction://hlinksldjump"/>
              </a:rPr>
              <a:t>2.2  边界值分析</a:t>
            </a:r>
            <a:endParaRPr lang="zh-CN" altLang="en-US" sz="40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4000" dirty="0">
                <a:latin typeface="楷体_GB2312" pitchFamily="1" charset="-122"/>
                <a:hlinkClick r:id="rId3" action="ppaction://hlinksldjump"/>
              </a:rPr>
              <a:t>2.3  因果图法</a:t>
            </a:r>
            <a:endParaRPr lang="zh-CN" altLang="en-US" sz="40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4000" dirty="0">
                <a:latin typeface="楷体_GB2312" pitchFamily="1" charset="-122"/>
                <a:hlinkClick r:id="rId3" action="ppaction://hlinksldjump"/>
              </a:rPr>
              <a:t>2.4  判定表驱动</a:t>
            </a:r>
            <a:endParaRPr lang="zh-CN" altLang="en-US" sz="4000" dirty="0">
              <a:latin typeface="楷体_GB2312" pitchFamily="1" charset="-122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4000" dirty="0">
                <a:latin typeface="楷体_GB2312" pitchFamily="1" charset="-122"/>
                <a:hlinkClick r:id="rId3" action="ppaction://hlinksldjump"/>
              </a:rPr>
              <a:t>2.5  正交试验法</a:t>
            </a:r>
            <a:endParaRPr lang="zh-CN" altLang="en-US" sz="4000" dirty="0">
              <a:latin typeface="楷体_GB2312" pitchFamily="1" charset="-122"/>
              <a:hlinkClick r:id="rId3" action="ppaction://hlinksldjump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4000" dirty="0">
                <a:latin typeface="楷体_GB2312" pitchFamily="1" charset="-122"/>
                <a:hlinkClick r:id="rId3" action="ppaction://hlinksldjump"/>
              </a:rPr>
              <a:t>2.6  其他黑盒测试方法</a:t>
            </a:r>
            <a:endParaRPr lang="zh-CN" altLang="en-US" sz="4000" dirty="0">
              <a:latin typeface="楷体_GB2312" pitchFamily="1" charset="-122"/>
              <a:hlinkClick r:id="rId3" action="ppaction://hlinksldjump"/>
            </a:endParaRPr>
          </a:p>
          <a:p>
            <a:pPr marL="371475" indent="-371475" defTabSz="9906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4000" dirty="0">
                <a:latin typeface="楷体_GB2312" pitchFamily="1" charset="-122"/>
                <a:hlinkClick r:id="rId3" action="ppaction://hlinksldjump"/>
              </a:rPr>
              <a:t>2.7  功能性测试总结</a:t>
            </a:r>
            <a:endParaRPr lang="zh-CN" altLang="en-US" sz="4000" dirty="0">
              <a:latin typeface="楷体_GB2312" pitchFamily="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矩形 66561"/>
          <p:cNvSpPr>
            <a:spLocks noRot="1"/>
          </p:cNvSpPr>
          <p:nvPr/>
        </p:nvSpPr>
        <p:spPr>
          <a:xfrm>
            <a:off x="323850" y="1196975"/>
            <a:ext cx="8569325" cy="540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4. 应用实例</a:t>
            </a: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【例2.</a:t>
            </a:r>
            <a:r>
              <a:rPr lang="zh-CN" altLang="en-US" sz="3200" b="1" dirty="0">
                <a:ea typeface="楷体_GB2312" pitchFamily="1" charset="-122"/>
              </a:rPr>
              <a:t>3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】直角三角形问题，要求通过边界值分析法补充测试用例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73730" name="标题 66562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graphicFrame>
        <p:nvGraphicFramePr>
          <p:cNvPr id="2" name="表格 1"/>
          <p:cNvGraphicFramePr/>
          <p:nvPr/>
        </p:nvGraphicFramePr>
        <p:xfrm>
          <a:off x="539750" y="3213100"/>
          <a:ext cx="8137525" cy="2447925"/>
        </p:xfrm>
        <a:graphic>
          <a:graphicData uri="http://schemas.openxmlformats.org/drawingml/2006/table">
            <a:tbl>
              <a:tblPr/>
              <a:tblGrid>
                <a:gridCol w="1371600"/>
                <a:gridCol w="1940570"/>
                <a:gridCol w="4825355"/>
              </a:tblGrid>
              <a:tr h="61198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输入域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28560" marB="2856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等价类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28560" marB="2856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边界值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28560" marB="2856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61198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28560" marB="2856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1~100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28560" marB="2856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50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99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100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101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28560" marB="2856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61198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28560" marB="2856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1~100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28560" marB="2856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0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sym typeface="+mn-ea"/>
                        </a:rPr>
                        <a:t>50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99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100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101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28560" marB="2856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61198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28560" marB="2856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1~100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28560" marB="2856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0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sym typeface="+mn-ea"/>
                        </a:rPr>
                        <a:t>50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99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100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101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28560" marB="2856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638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wrap="square" lIns="91440" tIns="45720" rIns="91440" bIns="45720" anchor="ctr"/>
          <a:p>
            <a:pPr algn="l"/>
            <a:r>
              <a:rPr lang="en-US" altLang="zh-CN" dirty="0"/>
              <a:t>2.1 </a:t>
            </a:r>
            <a:r>
              <a:rPr lang="zh-CN" altLang="en-US" dirty="0"/>
              <a:t>等价类划分</a:t>
            </a:r>
            <a:endParaRPr lang="en-US" altLang="zh-CN" dirty="0"/>
          </a:p>
        </p:txBody>
      </p:sp>
      <p:sp>
        <p:nvSpPr>
          <p:cNvPr id="16387" name="矩形 16386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4. 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应用实例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(2)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分析输出域得到的等价类表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50825" y="2346325"/>
          <a:ext cx="863981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0280"/>
                <a:gridCol w="2606675"/>
                <a:gridCol w="1026795"/>
                <a:gridCol w="1847850"/>
                <a:gridCol w="918210"/>
              </a:tblGrid>
              <a:tr h="3962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sz="20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有效等价类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20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无效等价类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20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</a:tr>
              <a:tr h="396240">
                <a:tc rowSpan="4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构成一般三角形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1" dirty="0" err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a+b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&gt;c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2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a+b</a:t>
                      </a:r>
                      <a:r>
                        <a:rPr lang="zh-CN" altLang="en-US" sz="20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17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1" dirty="0" err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b+c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&gt;a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36" marR="91436" marT="45717" marB="4571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2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b+c</a:t>
                      </a:r>
                      <a:r>
                        <a:rPr lang="zh-CN" altLang="en-US" sz="20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18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1" dirty="0" err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c+a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&gt;b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36" marR="91436" marT="45717" marB="4571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2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c+a</a:t>
                      </a:r>
                      <a:r>
                        <a:rPr lang="zh-CN" altLang="en-US" sz="20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19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且b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且c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endParaRPr sz="2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sym typeface="+mn-ea"/>
                      </a:endParaRPr>
                    </a:p>
                  </a:txBody>
                  <a:tcPr marL="91436" marR="91436" marT="45717" marB="4571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2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 rowSpan="3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构成直角三角形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=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且b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且c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2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=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且c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zh-CN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且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2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7010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=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且b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且c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+a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r>
                        <a:rPr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≠b</a:t>
                      </a:r>
                      <a:r>
                        <a:rPr sz="20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sym typeface="+mn-ea"/>
                        </a:rPr>
                        <a:t>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36" marR="91436" marT="45717" marB="4571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20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6" marR="91436" marT="45717" marB="4571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B w="12700" cap="flat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动作按钮: 前进或下一项 2">
            <a:hlinkClick r:id="rId1" action="ppaction://hlinksldjump"/>
          </p:cNvPr>
          <p:cNvSpPr/>
          <p:nvPr/>
        </p:nvSpPr>
        <p:spPr>
          <a:xfrm>
            <a:off x="8532495" y="6453505"/>
            <a:ext cx="360045" cy="2159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638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wrap="square" lIns="91440" tIns="45720" rIns="91440" bIns="45720" anchor="ctr"/>
          <a:p>
            <a:pPr algn="l"/>
            <a:r>
              <a:rPr lang="en-US" altLang="zh-CN" dirty="0"/>
              <a:t>2.1 </a:t>
            </a:r>
            <a:r>
              <a:rPr lang="zh-CN" altLang="en-US" dirty="0"/>
              <a:t>等价类划分</a:t>
            </a:r>
            <a:endParaRPr lang="en-US" altLang="zh-CN" dirty="0"/>
          </a:p>
        </p:txBody>
      </p:sp>
      <p:sp>
        <p:nvSpPr>
          <p:cNvPr id="16387" name="矩形 16386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(3)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1" charset="-122"/>
              </a:rPr>
              <a:t>设计测试用例覆盖等价类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36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" name="表格 -1"/>
          <p:cNvGraphicFramePr/>
          <p:nvPr/>
        </p:nvGraphicFramePr>
        <p:xfrm>
          <a:off x="250825" y="1630045"/>
          <a:ext cx="860742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850"/>
                <a:gridCol w="814645"/>
                <a:gridCol w="955605"/>
                <a:gridCol w="956874"/>
                <a:gridCol w="2393773"/>
                <a:gridCol w="2395678"/>
              </a:tblGrid>
              <a:tr h="3352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8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8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8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预期输出</a:t>
                      </a:r>
                      <a:endParaRPr lang="zh-CN" altLang="en-US" sz="18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覆盖等价类</a:t>
                      </a:r>
                      <a:endParaRPr lang="zh-CN" altLang="en-US" sz="18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T2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直角三角形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T3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  <a:sym typeface="+mn-ea"/>
                        </a:rPr>
                        <a:t>直角三角形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T4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  <a:sym typeface="+mn-ea"/>
                        </a:rPr>
                        <a:t>直角三角形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T5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11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101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12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T7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13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T8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101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14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T9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15</a:t>
                      </a:r>
                      <a:endParaRPr lang="en-US" altLang="zh-CN" sz="1800" b="1" dirty="0"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T10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101</a:t>
                      </a:r>
                      <a:endParaRPr lang="en-US" altLang="zh-CN" sz="1800" b="1" u="none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16</a:t>
                      </a:r>
                      <a:endParaRPr lang="en-US" altLang="zh-CN" sz="1800" b="1" dirty="0" smtClean="0"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T11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17</a:t>
                      </a:r>
                      <a:endParaRPr lang="en-US" altLang="zh-CN" sz="1800" b="1" dirty="0"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T12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1800" b="1" u="none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18</a:t>
                      </a:r>
                      <a:endParaRPr lang="en-US" altLang="zh-CN" sz="1800" b="1" dirty="0"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T13</a:t>
                      </a:r>
                      <a:endParaRPr lang="en-US" altLang="zh-CN" sz="1800" b="1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800" b="1" u="none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1800" b="1" u="none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3" marR="914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19</a:t>
                      </a:r>
                      <a:endParaRPr lang="en-US" altLang="zh-CN" sz="1800" b="1" dirty="0"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5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15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矩形 66561"/>
          <p:cNvSpPr>
            <a:spLocks noRot="1"/>
          </p:cNvSpPr>
          <p:nvPr/>
        </p:nvSpPr>
        <p:spPr>
          <a:xfrm>
            <a:off x="323850" y="1196975"/>
            <a:ext cx="8569325" cy="540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4. 应用实例</a:t>
            </a:r>
            <a:endParaRPr lang="zh-CN" altLang="en-US" sz="3600" b="1" dirty="0">
              <a:solidFill>
                <a:srgbClr val="0033CC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74754" name="标题 66562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wrap="square" lIns="91440" tIns="45720" rIns="91440" bIns="45720" anchor="ctr"/>
          <a:p>
            <a:pPr algn="l"/>
            <a:r>
              <a:rPr lang="en-US" altLang="zh-CN" dirty="0"/>
              <a:t>2.2 </a:t>
            </a:r>
            <a:r>
              <a:rPr lang="zh-CN" altLang="en-US" dirty="0"/>
              <a:t>边界值分析 </a:t>
            </a:r>
            <a:endParaRPr lang="en-US" altLang="zh-CN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539750" y="1952625"/>
          <a:ext cx="8137525" cy="4500563"/>
        </p:xfrm>
        <a:graphic>
          <a:graphicData uri="http://schemas.openxmlformats.org/drawingml/2006/table">
            <a:tbl>
              <a:tblPr/>
              <a:tblGrid>
                <a:gridCol w="1371600"/>
                <a:gridCol w="1940570"/>
                <a:gridCol w="4825355"/>
              </a:tblGrid>
              <a:tr h="45005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b="1" dirty="0" smtClean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输出域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28564" marB="28564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b="1" dirty="0" smtClean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等价类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28564" marB="28564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边界值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28564" marB="28564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450056">
                <a:tc rowSpan="9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非三角形</a:t>
                      </a:r>
                      <a:endParaRPr lang="zh-CN" altLang="en-US" sz="2200" b="1" dirty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28564" marB="28564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i="0" u="none" kern="1200" baseline="0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a+b</a:t>
                      </a:r>
                      <a:r>
                        <a:rPr lang="zh-CN" altLang="en-US" sz="2200" b="1" i="0" u="none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≤</a:t>
                      </a:r>
                      <a:r>
                        <a:rPr lang="en-US" altLang="zh-CN" sz="2200" b="1" i="0" u="none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c</a:t>
                      </a:r>
                      <a:endParaRPr lang="en-US" altLang="zh-CN" sz="2200" b="1" i="0" u="none" kern="1200" baseline="0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28564" marB="28564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 defTabSz="9144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i="0" u="none" kern="1200" baseline="0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a+b</a:t>
                      </a:r>
                      <a:r>
                        <a:rPr lang="en-US" altLang="zh-CN" sz="2200" b="1" i="0" u="none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=c</a:t>
                      </a:r>
                      <a:endParaRPr lang="en-US" altLang="zh-CN" sz="2200" b="1" i="0" u="none" kern="1200" baseline="0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28564" marB="28564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50056">
                <a:tc vMerge="1">
                  <a:tcPr/>
                </a:tc>
                <a:tc vMerge="1">
                  <a:tcPr marT="28564" marB="2856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200" b="1" i="0" u="none" kern="1200" baseline="0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a+b</a:t>
                      </a:r>
                      <a:r>
                        <a:rPr lang="en-US" altLang="zh-CN" sz="2200" b="1" i="0" u="none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=c-1</a:t>
                      </a:r>
                      <a:endParaRPr lang="en-US" altLang="zh-CN" sz="2200" b="1" i="0" u="none" kern="1200" baseline="0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28564" marB="2856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50056">
                <a:tc vMerge="1">
                  <a:tcPr/>
                </a:tc>
                <a:tc vMerge="1">
                  <a:tcPr marT="28564" marB="2856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200" b="1" i="0" u="none" kern="1200" baseline="0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a+b</a:t>
                      </a:r>
                      <a:r>
                        <a:rPr lang="en-US" altLang="zh-CN" sz="2200" b="1" i="0" u="none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=c+1</a:t>
                      </a:r>
                      <a:endParaRPr lang="en-US" altLang="zh-CN" sz="2200" b="1" i="0" u="none" kern="1200" baseline="0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28564" marB="2856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50056">
                <a:tc vMerge="1">
                  <a:tcPr marT="28564" marB="28564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i="0" u="none" kern="1200" baseline="0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b+c</a:t>
                      </a:r>
                      <a:r>
                        <a:rPr lang="zh-CN" altLang="en-US" sz="2200" b="1" i="0" u="none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≤</a:t>
                      </a:r>
                      <a:r>
                        <a:rPr lang="en-US" altLang="zh-CN" sz="2200" b="1" i="0" u="none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endParaRPr lang="en-US" altLang="zh-CN" sz="2200" b="1" i="0" u="none" kern="1200" baseline="0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28564" marB="28564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i="0" u="none" kern="1200" baseline="0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b+c</a:t>
                      </a:r>
                      <a:r>
                        <a:rPr lang="en-US" altLang="zh-CN" sz="2200" b="1" i="0" u="none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=a</a:t>
                      </a:r>
                      <a:endParaRPr lang="en-US" altLang="zh-CN" sz="2200" b="1" i="0" u="none" kern="1200" baseline="0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28564" marB="28564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50056">
                <a:tc vMerge="1">
                  <a:tcPr/>
                </a:tc>
                <a:tc vMerge="1">
                  <a:tcPr marT="28564" marB="2856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200" b="1" i="0" u="none" kern="1200" baseline="0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b+c</a:t>
                      </a:r>
                      <a:r>
                        <a:rPr lang="en-US" altLang="zh-CN" sz="2200" b="1" i="0" u="none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=a-1</a:t>
                      </a:r>
                      <a:endParaRPr lang="en-US" altLang="zh-CN" sz="2200" b="1" i="0" u="none" kern="1200" baseline="0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28564" marB="2856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50056">
                <a:tc vMerge="1">
                  <a:tcPr/>
                </a:tc>
                <a:tc vMerge="1">
                  <a:tcPr marT="28564" marB="2856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200" b="1" i="0" u="none" kern="1200" baseline="0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b+c</a:t>
                      </a:r>
                      <a:r>
                        <a:rPr lang="en-US" altLang="zh-CN" sz="2200" b="1" i="0" u="none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=a+1</a:t>
                      </a:r>
                      <a:endParaRPr lang="en-US" altLang="zh-CN" sz="2200" b="1" i="0" u="none" kern="1200" baseline="0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28564" marB="2856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50056">
                <a:tc vMerge="1">
                  <a:tcPr/>
                </a:tc>
                <a:tc rowSpan="3"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200" b="1" i="0" u="none" kern="1200" baseline="0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c+a</a:t>
                      </a:r>
                      <a:r>
                        <a:rPr lang="zh-CN" altLang="en-US" sz="2200" b="1" i="0" u="none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≤</a:t>
                      </a:r>
                      <a:r>
                        <a:rPr lang="en-US" altLang="zh-CN" sz="2200" b="1" i="0" u="none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b</a:t>
                      </a:r>
                      <a:endParaRPr lang="en-US" altLang="zh-CN" sz="2200" b="1" i="0" u="none" kern="1200" baseline="0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28564" marB="2856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200" b="1" i="0" u="none" kern="1200" baseline="0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c+a</a:t>
                      </a:r>
                      <a:r>
                        <a:rPr lang="en-US" altLang="zh-CN" sz="2200" b="1" i="0" u="none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=b</a:t>
                      </a:r>
                      <a:endParaRPr lang="en-US" altLang="zh-CN" sz="2200" b="1" i="0" u="none" kern="1200" baseline="0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28564" marB="2856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50056">
                <a:tc vMerge="1">
                  <a:tcPr/>
                </a:tc>
                <a:tc vMerge="1">
                  <a:tcPr marT="28564" marB="2856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200" b="1" i="0" u="none" kern="1200" baseline="0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c+a</a:t>
                      </a:r>
                      <a:r>
                        <a:rPr lang="en-US" altLang="zh-CN" sz="2200" b="1" i="0" u="none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=b-1</a:t>
                      </a:r>
                      <a:endParaRPr lang="en-US" altLang="zh-CN" sz="2200" b="1" i="0" u="none" kern="1200" baseline="0" dirty="0" smtClean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28564" marB="2856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50056">
                <a:tc vMerge="1">
                  <a:tcPr marT="28564" marB="28564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vMerge="1">
                  <a:tcPr marT="28564" marB="28564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i="0" u="none" kern="1200" baseline="0" dirty="0" err="1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c+a</a:t>
                      </a:r>
                      <a:r>
                        <a:rPr lang="en-US" altLang="zh-CN" sz="2200" b="1" i="0" u="none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+mn-cs"/>
                        </a:rPr>
                        <a:t>=b+1</a:t>
                      </a:r>
                      <a:endParaRPr lang="en-US" altLang="zh-CN" sz="2200" b="1" i="0" u="none" kern="1200" baseline="0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28564" marB="28564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95263" y="50800"/>
          <a:ext cx="8820150" cy="670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7175"/>
                <a:gridCol w="1546225"/>
                <a:gridCol w="1546860"/>
                <a:gridCol w="1547495"/>
                <a:gridCol w="2651760"/>
              </a:tblGrid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测试用例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预期输出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T2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T3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T4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99</a:t>
                      </a:r>
                      <a:endParaRPr lang="en-US" altLang="zh-CN" sz="1600" b="1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T5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600" b="1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T6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101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T7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T8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T9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99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T12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101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T13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14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15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16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99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T17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T18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101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T19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" name="动作按钮: 前进或下一项 1">
            <a:hlinkClick r:id="rId2" action="ppaction://hlinksldjump"/>
          </p:cNvPr>
          <p:cNvSpPr/>
          <p:nvPr/>
        </p:nvSpPr>
        <p:spPr>
          <a:xfrm>
            <a:off x="8604250" y="6165215"/>
            <a:ext cx="216535" cy="14414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内容占位符 68609"/>
          <p:cNvSpPr>
            <a:spLocks noGrp="1" noRot="1"/>
          </p:cNvSpPr>
          <p:nvPr>
            <p:ph idx="1"/>
          </p:nvPr>
        </p:nvSpPr>
        <p:spPr>
          <a:xfrm>
            <a:off x="323850" y="1052513"/>
            <a:ext cx="8229600" cy="5294312"/>
          </a:xfrm>
        </p:spPr>
        <p:txBody>
          <a:bodyPr anchor="t"/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  <a:sym typeface="+mn-ea"/>
              </a:rPr>
              <a:t>3. </a:t>
            </a:r>
            <a:r>
              <a:rPr lang="zh-CN" altLang="en-US" sz="4000">
                <a:solidFill>
                  <a:srgbClr val="FF3300"/>
                </a:solidFill>
                <a:ea typeface="华文行楷" panose="02010800040101010101" pitchFamily="2" charset="-122"/>
                <a:sym typeface="+mn-ea"/>
              </a:rPr>
              <a:t>多变量组合边界值的选取原则</a:t>
            </a:r>
            <a:endParaRPr lang="zh-CN" altLang="en-US" sz="4000"/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3400"/>
              <a:t>对每一个变量，首先进行包含最小值、略高于最小值、正常值、略低于最大值、最大值五个元素集合的测试，然后对这些集合进行笛卡尔积计算，以生成测试用例</a:t>
            </a:r>
            <a:endParaRPr lang="zh-CN" altLang="en-US" sz="3400"/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3400"/>
              <a:t>n</a:t>
            </a:r>
            <a:r>
              <a:rPr lang="zh-CN" altLang="en-US" sz="3400"/>
              <a:t>变量函数的最坏情况测试会产生</a:t>
            </a:r>
            <a:r>
              <a:rPr lang="en-US" altLang="zh-CN" sz="3400">
                <a:solidFill>
                  <a:srgbClr val="FF3300"/>
                </a:solidFill>
              </a:rPr>
              <a:t>5</a:t>
            </a:r>
            <a:r>
              <a:rPr lang="en-US" altLang="zh-CN" sz="3400" i="1" baseline="30000">
                <a:solidFill>
                  <a:srgbClr val="FF3300"/>
                </a:solidFill>
              </a:rPr>
              <a:t>n</a:t>
            </a:r>
            <a:r>
              <a:rPr lang="zh-CN" altLang="en-US" sz="3400"/>
              <a:t>个测试用例</a:t>
            </a:r>
            <a:endParaRPr lang="zh-CN" altLang="en-US" sz="3400"/>
          </a:p>
        </p:txBody>
      </p:sp>
      <p:sp>
        <p:nvSpPr>
          <p:cNvPr id="76802" name="标题 68610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0240" y="260350"/>
            <a:ext cx="3999865" cy="720090"/>
          </a:xfrm>
          <a:prstGeom prst="rect">
            <a:avLst/>
          </a:prstGeom>
          <a:solidFill>
            <a:srgbClr val="CC99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 b="1">
                <a:solidFill>
                  <a:srgbClr val="CC0066"/>
                </a:solidFill>
                <a:uFillTx/>
                <a:ea typeface="华文新魏" panose="02010800040101010101" charset="-122"/>
                <a:sym typeface="+mn-ea"/>
              </a:rPr>
              <a:t>最坏情况边界值分析方法</a:t>
            </a:r>
            <a:endParaRPr lang="zh-CN" altLang="en-US" sz="2600" b="1">
              <a:solidFill>
                <a:srgbClr val="CC0066"/>
              </a:solidFill>
              <a:uFillTx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直接连接符 69633"/>
          <p:cNvSpPr/>
          <p:nvPr/>
        </p:nvSpPr>
        <p:spPr>
          <a:xfrm>
            <a:off x="1331913" y="5084763"/>
            <a:ext cx="59039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6" name="直接连接符 69634"/>
          <p:cNvSpPr/>
          <p:nvPr/>
        </p:nvSpPr>
        <p:spPr>
          <a:xfrm flipV="1">
            <a:off x="1979613" y="1555750"/>
            <a:ext cx="0" cy="39608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直接连接符 69635"/>
          <p:cNvSpPr/>
          <p:nvPr/>
        </p:nvSpPr>
        <p:spPr>
          <a:xfrm>
            <a:off x="1835150" y="4435475"/>
            <a:ext cx="46815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8" name="直接连接符 69636"/>
          <p:cNvSpPr/>
          <p:nvPr/>
        </p:nvSpPr>
        <p:spPr>
          <a:xfrm>
            <a:off x="2555875" y="1987550"/>
            <a:ext cx="0" cy="30972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9" name="直接连接符 69637"/>
          <p:cNvSpPr/>
          <p:nvPr/>
        </p:nvSpPr>
        <p:spPr>
          <a:xfrm>
            <a:off x="1979613" y="2563813"/>
            <a:ext cx="4464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0" name="直接连接符 69638"/>
          <p:cNvSpPr/>
          <p:nvPr/>
        </p:nvSpPr>
        <p:spPr>
          <a:xfrm>
            <a:off x="5651500" y="1987550"/>
            <a:ext cx="0" cy="30972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1" name="矩形 69639"/>
          <p:cNvSpPr/>
          <p:nvPr/>
        </p:nvSpPr>
        <p:spPr>
          <a:xfrm>
            <a:off x="2590800" y="2635250"/>
            <a:ext cx="3016250" cy="17541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2" name="文本框 69640"/>
          <p:cNvSpPr txBox="1"/>
          <p:nvPr/>
        </p:nvSpPr>
        <p:spPr>
          <a:xfrm>
            <a:off x="7359650" y="4802188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x1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7833" name="文本框 69641"/>
          <p:cNvSpPr txBox="1"/>
          <p:nvPr/>
        </p:nvSpPr>
        <p:spPr>
          <a:xfrm>
            <a:off x="1403350" y="1622425"/>
            <a:ext cx="668338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x2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7834" name="文本框 69642"/>
          <p:cNvSpPr txBox="1"/>
          <p:nvPr/>
        </p:nvSpPr>
        <p:spPr>
          <a:xfrm>
            <a:off x="2411413" y="5227638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a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7835" name="文本框 69643"/>
          <p:cNvSpPr txBox="1"/>
          <p:nvPr/>
        </p:nvSpPr>
        <p:spPr>
          <a:xfrm>
            <a:off x="5508625" y="5227638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b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7836" name="文本框 69644"/>
          <p:cNvSpPr txBox="1"/>
          <p:nvPr/>
        </p:nvSpPr>
        <p:spPr>
          <a:xfrm>
            <a:off x="1331913" y="4219575"/>
            <a:ext cx="668337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c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7837" name="文本框 69645"/>
          <p:cNvSpPr txBox="1"/>
          <p:nvPr/>
        </p:nvSpPr>
        <p:spPr>
          <a:xfrm>
            <a:off x="1403350" y="2419350"/>
            <a:ext cx="668338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d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9647" name="椭圆 69646"/>
          <p:cNvSpPr/>
          <p:nvPr/>
        </p:nvSpPr>
        <p:spPr>
          <a:xfrm>
            <a:off x="2484438" y="364331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48" name="椭圆 69647"/>
          <p:cNvSpPr/>
          <p:nvPr/>
        </p:nvSpPr>
        <p:spPr>
          <a:xfrm>
            <a:off x="2771775" y="364331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49" name="椭圆 69648"/>
          <p:cNvSpPr/>
          <p:nvPr/>
        </p:nvSpPr>
        <p:spPr>
          <a:xfrm>
            <a:off x="3851275" y="40036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50" name="椭圆 69649"/>
          <p:cNvSpPr/>
          <p:nvPr/>
        </p:nvSpPr>
        <p:spPr>
          <a:xfrm>
            <a:off x="3851275" y="43640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51" name="椭圆 69650"/>
          <p:cNvSpPr/>
          <p:nvPr/>
        </p:nvSpPr>
        <p:spPr>
          <a:xfrm>
            <a:off x="5292725" y="35004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52" name="椭圆 69651"/>
          <p:cNvSpPr/>
          <p:nvPr/>
        </p:nvSpPr>
        <p:spPr>
          <a:xfrm>
            <a:off x="5580063" y="35004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53" name="椭圆 69652"/>
          <p:cNvSpPr/>
          <p:nvPr/>
        </p:nvSpPr>
        <p:spPr>
          <a:xfrm>
            <a:off x="3851275" y="277971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54" name="椭圆 69653"/>
          <p:cNvSpPr/>
          <p:nvPr/>
        </p:nvSpPr>
        <p:spPr>
          <a:xfrm>
            <a:off x="3851275" y="24923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55" name="椭圆 69654"/>
          <p:cNvSpPr/>
          <p:nvPr/>
        </p:nvSpPr>
        <p:spPr>
          <a:xfrm>
            <a:off x="3851275" y="342741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56" name="椭圆 69655"/>
          <p:cNvSpPr/>
          <p:nvPr/>
        </p:nvSpPr>
        <p:spPr>
          <a:xfrm>
            <a:off x="2484438" y="24923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57" name="椭圆 69656"/>
          <p:cNvSpPr/>
          <p:nvPr/>
        </p:nvSpPr>
        <p:spPr>
          <a:xfrm>
            <a:off x="2484438" y="42926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58" name="椭圆 69657"/>
          <p:cNvSpPr/>
          <p:nvPr/>
        </p:nvSpPr>
        <p:spPr>
          <a:xfrm>
            <a:off x="5580063" y="42926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59" name="椭圆 69658"/>
          <p:cNvSpPr/>
          <p:nvPr/>
        </p:nvSpPr>
        <p:spPr>
          <a:xfrm>
            <a:off x="5292725" y="42926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60" name="椭圆 69659"/>
          <p:cNvSpPr/>
          <p:nvPr/>
        </p:nvSpPr>
        <p:spPr>
          <a:xfrm>
            <a:off x="2771775" y="24923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61" name="椭圆 69660"/>
          <p:cNvSpPr/>
          <p:nvPr/>
        </p:nvSpPr>
        <p:spPr>
          <a:xfrm>
            <a:off x="2484438" y="277971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62" name="椭圆 69661"/>
          <p:cNvSpPr/>
          <p:nvPr/>
        </p:nvSpPr>
        <p:spPr>
          <a:xfrm>
            <a:off x="2771775" y="277971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63" name="椭圆 69662"/>
          <p:cNvSpPr/>
          <p:nvPr/>
        </p:nvSpPr>
        <p:spPr>
          <a:xfrm>
            <a:off x="2484438" y="40036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64" name="椭圆 69663"/>
          <p:cNvSpPr/>
          <p:nvPr/>
        </p:nvSpPr>
        <p:spPr>
          <a:xfrm>
            <a:off x="2771775" y="42926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65" name="椭圆 69664"/>
          <p:cNvSpPr/>
          <p:nvPr/>
        </p:nvSpPr>
        <p:spPr>
          <a:xfrm>
            <a:off x="2771775" y="40036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66" name="椭圆 69665"/>
          <p:cNvSpPr/>
          <p:nvPr/>
        </p:nvSpPr>
        <p:spPr>
          <a:xfrm>
            <a:off x="5508625" y="24923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67" name="椭圆 69666"/>
          <p:cNvSpPr/>
          <p:nvPr/>
        </p:nvSpPr>
        <p:spPr>
          <a:xfrm>
            <a:off x="5219700" y="24923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68" name="椭圆 69667"/>
          <p:cNvSpPr/>
          <p:nvPr/>
        </p:nvSpPr>
        <p:spPr>
          <a:xfrm>
            <a:off x="5508625" y="277971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69" name="椭圆 69668"/>
          <p:cNvSpPr/>
          <p:nvPr/>
        </p:nvSpPr>
        <p:spPr>
          <a:xfrm>
            <a:off x="5219700" y="277971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70" name="椭圆 69669"/>
          <p:cNvSpPr/>
          <p:nvPr/>
        </p:nvSpPr>
        <p:spPr>
          <a:xfrm>
            <a:off x="5292725" y="40036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71" name="椭圆 69670"/>
          <p:cNvSpPr/>
          <p:nvPr/>
        </p:nvSpPr>
        <p:spPr>
          <a:xfrm>
            <a:off x="5580063" y="40036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63" name="矩形 69671"/>
          <p:cNvSpPr/>
          <p:nvPr/>
        </p:nvSpPr>
        <p:spPr>
          <a:xfrm>
            <a:off x="539750" y="5516563"/>
            <a:ext cx="82804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r>
              <a:rPr lang="zh-CN" altLang="en-US" sz="3200" b="1">
                <a:latin typeface="Arial" panose="020B0604020202020204" pitchFamily="34" charset="0"/>
                <a:ea typeface="黑体" panose="02010609060101010101" pitchFamily="2" charset="-122"/>
              </a:rPr>
              <a:t>的取值：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1min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1min+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1nom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1max-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1max</a:t>
            </a:r>
            <a:endParaRPr lang="en-US" altLang="zh-CN" sz="3200" b="1" baseline="-250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zh-CN" altLang="en-US" sz="3200" b="1">
                <a:latin typeface="Arial" panose="020B0604020202020204" pitchFamily="34" charset="0"/>
                <a:ea typeface="黑体" panose="02010609060101010101" pitchFamily="2" charset="-122"/>
              </a:rPr>
              <a:t>的取值： 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2min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2min+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2nom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2max-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2max</a:t>
            </a:r>
            <a:endParaRPr lang="en-US" altLang="zh-CN" sz="3200" b="1" baseline="-250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7864" name="文本占位符 69672"/>
          <p:cNvSpPr>
            <a:spLocks noGrp="1" noRot="1"/>
          </p:cNvSpPr>
          <p:nvPr>
            <p:ph idx="1"/>
          </p:nvPr>
        </p:nvSpPr>
        <p:spPr>
          <a:xfrm>
            <a:off x="323850" y="1052513"/>
            <a:ext cx="8229600" cy="5294312"/>
          </a:xfrm>
        </p:spPr>
        <p:txBody>
          <a:bodyPr anchor="t"/>
          <a:p>
            <a:pPr>
              <a:buNone/>
            </a:pP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  <a:sym typeface="+mn-ea"/>
              </a:rPr>
              <a:t>3. </a:t>
            </a:r>
            <a:r>
              <a:rPr lang="zh-CN" altLang="en-US" sz="4000">
                <a:solidFill>
                  <a:srgbClr val="FF3300"/>
                </a:solidFill>
                <a:ea typeface="华文行楷" panose="02010800040101010101" pitchFamily="2" charset="-122"/>
                <a:sym typeface="+mn-ea"/>
              </a:rPr>
              <a:t>多变量组合边界值的选取原则</a:t>
            </a:r>
            <a:endParaRPr lang="zh-CN" altLang="en-US" sz="4000">
              <a:solidFill>
                <a:srgbClr val="FF3300"/>
              </a:solidFill>
              <a:ea typeface="华文行楷" panose="02010800040101010101" pitchFamily="2" charset="-122"/>
            </a:endParaRPr>
          </a:p>
        </p:txBody>
      </p:sp>
      <p:sp>
        <p:nvSpPr>
          <p:cNvPr id="77865" name="标题 69673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0240" y="260350"/>
            <a:ext cx="3999865" cy="720090"/>
          </a:xfrm>
          <a:prstGeom prst="rect">
            <a:avLst/>
          </a:prstGeom>
          <a:solidFill>
            <a:srgbClr val="CC99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 b="1">
                <a:solidFill>
                  <a:srgbClr val="CC0066"/>
                </a:solidFill>
                <a:uFillTx/>
                <a:ea typeface="华文新魏" panose="02010800040101010101" charset="-122"/>
                <a:sym typeface="+mn-ea"/>
              </a:rPr>
              <a:t>最坏情况边界值分析方法</a:t>
            </a:r>
            <a:endParaRPr lang="zh-CN" altLang="en-US" sz="2600" b="1">
              <a:solidFill>
                <a:srgbClr val="CC0066"/>
              </a:solidFill>
              <a:uFillTx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0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7" grpId="0" animBg="1"/>
      <p:bldP spid="69648" grpId="0" animBg="1"/>
      <p:bldP spid="69649" grpId="0" animBg="1"/>
      <p:bldP spid="69650" grpId="0" animBg="1"/>
      <p:bldP spid="69651" grpId="0" animBg="1"/>
      <p:bldP spid="69652" grpId="0" animBg="1"/>
      <p:bldP spid="69653" grpId="0" animBg="1"/>
      <p:bldP spid="69654" grpId="0" animBg="1"/>
      <p:bldP spid="69655" grpId="0" animBg="1"/>
      <p:bldP spid="69656" grpId="0" animBg="1"/>
      <p:bldP spid="69657" grpId="0" animBg="1"/>
      <p:bldP spid="69658" grpId="0" animBg="1"/>
      <p:bldP spid="69659" grpId="0" animBg="1"/>
      <p:bldP spid="69660" grpId="0" animBg="1"/>
      <p:bldP spid="69661" grpId="0" animBg="1"/>
      <p:bldP spid="69662" grpId="0" animBg="1"/>
      <p:bldP spid="69663" grpId="0" animBg="1"/>
      <p:bldP spid="69664" grpId="0" animBg="1"/>
      <p:bldP spid="69665" grpId="0" animBg="1"/>
      <p:bldP spid="69666" grpId="0" animBg="1"/>
      <p:bldP spid="69667" grpId="0" animBg="1"/>
      <p:bldP spid="69668" grpId="0" animBg="1"/>
      <p:bldP spid="69669" grpId="0" animBg="1"/>
      <p:bldP spid="69670" grpId="0" animBg="1"/>
      <p:bldP spid="6967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内容占位符 70657"/>
          <p:cNvSpPr>
            <a:spLocks noGrp="1" noRot="1"/>
          </p:cNvSpPr>
          <p:nvPr>
            <p:ph idx="1"/>
          </p:nvPr>
        </p:nvSpPr>
        <p:spPr>
          <a:xfrm>
            <a:off x="323850" y="1052513"/>
            <a:ext cx="8229600" cy="5294312"/>
          </a:xfrm>
        </p:spPr>
        <p:txBody>
          <a:bodyPr anchor="t"/>
          <a:p>
            <a:pPr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  <a:sym typeface="+mn-ea"/>
              </a:rPr>
              <a:t>3. </a:t>
            </a:r>
            <a:r>
              <a:rPr lang="zh-CN" altLang="en-US" sz="4000">
                <a:solidFill>
                  <a:srgbClr val="FF3300"/>
                </a:solidFill>
                <a:ea typeface="华文行楷" panose="02010800040101010101" pitchFamily="2" charset="-122"/>
                <a:sym typeface="+mn-ea"/>
              </a:rPr>
              <a:t>多变量组合边界值的选取原则</a:t>
            </a:r>
            <a:endParaRPr lang="zh-CN" altLang="en-US" sz="400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3400"/>
              <a:t>对每一个变量，首先进行包含最小值、略高于最小值、正常值、略低于最大值、最大值五个元素集合的测试，还要采用一个</a:t>
            </a:r>
            <a:r>
              <a:rPr lang="zh-CN" altLang="en-US" sz="3400">
                <a:solidFill>
                  <a:srgbClr val="FF3300"/>
                </a:solidFill>
              </a:rPr>
              <a:t>略超过最大值</a:t>
            </a:r>
            <a:r>
              <a:rPr lang="zh-CN" altLang="en-US" sz="3400"/>
              <a:t>的取值，以及一个</a:t>
            </a:r>
            <a:r>
              <a:rPr lang="zh-CN" altLang="en-US" sz="3400">
                <a:solidFill>
                  <a:srgbClr val="FF3300"/>
                </a:solidFill>
              </a:rPr>
              <a:t>略小于最小值</a:t>
            </a:r>
            <a:r>
              <a:rPr lang="zh-CN" altLang="en-US" sz="3400"/>
              <a:t>的取值。然后对这些集合进行笛卡尔积计算，以生成测试用例</a:t>
            </a:r>
            <a:endParaRPr lang="zh-CN" altLang="en-US" sz="340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3400"/>
              <a:t>n</a:t>
            </a:r>
            <a:r>
              <a:rPr lang="zh-CN" altLang="en-US" sz="3400"/>
              <a:t>变量函数的健壮最坏情况测试会产生多少个测试用例？</a:t>
            </a:r>
            <a:r>
              <a:rPr lang="en-US" altLang="zh-CN" sz="3400">
                <a:solidFill>
                  <a:srgbClr val="FF3300"/>
                </a:solidFill>
              </a:rPr>
              <a:t>7</a:t>
            </a:r>
            <a:r>
              <a:rPr lang="en-US" altLang="zh-CN" sz="3400" i="1" baseline="50000">
                <a:solidFill>
                  <a:srgbClr val="FF3300"/>
                </a:solidFill>
              </a:rPr>
              <a:t>n</a:t>
            </a:r>
            <a:endParaRPr lang="en-US" altLang="zh-CN" sz="3400" i="1" baseline="50000">
              <a:solidFill>
                <a:srgbClr val="FF3300"/>
              </a:solidFill>
            </a:endParaRPr>
          </a:p>
        </p:txBody>
      </p:sp>
      <p:sp>
        <p:nvSpPr>
          <p:cNvPr id="78850" name="标题 70658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0240" y="248285"/>
            <a:ext cx="3999865" cy="875665"/>
          </a:xfrm>
          <a:prstGeom prst="rect">
            <a:avLst/>
          </a:prstGeom>
          <a:solidFill>
            <a:srgbClr val="CC99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 b="1">
                <a:solidFill>
                  <a:srgbClr val="CC0066"/>
                </a:solidFill>
                <a:uFillTx/>
                <a:ea typeface="华文新魏" panose="02010800040101010101" charset="-122"/>
                <a:sym typeface="+mn-ea"/>
              </a:rPr>
              <a:t>考虑健壮性的最坏情况边界值分析方法</a:t>
            </a:r>
            <a:endParaRPr lang="zh-CN" altLang="en-US" sz="2600" b="1">
              <a:solidFill>
                <a:srgbClr val="CC0066"/>
              </a:solidFill>
              <a:uFillTx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直接连接符 71681"/>
          <p:cNvSpPr/>
          <p:nvPr/>
        </p:nvSpPr>
        <p:spPr>
          <a:xfrm>
            <a:off x="1331913" y="4510088"/>
            <a:ext cx="59039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4" name="直接连接符 71682"/>
          <p:cNvSpPr/>
          <p:nvPr/>
        </p:nvSpPr>
        <p:spPr>
          <a:xfrm flipV="1">
            <a:off x="1979613" y="981075"/>
            <a:ext cx="0" cy="3816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5" name="直接连接符 71683"/>
          <p:cNvSpPr/>
          <p:nvPr/>
        </p:nvSpPr>
        <p:spPr>
          <a:xfrm>
            <a:off x="1835150" y="3860800"/>
            <a:ext cx="46815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6" name="直接连接符 71684"/>
          <p:cNvSpPr/>
          <p:nvPr/>
        </p:nvSpPr>
        <p:spPr>
          <a:xfrm>
            <a:off x="2555875" y="1412875"/>
            <a:ext cx="0" cy="30972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7" name="直接连接符 71685"/>
          <p:cNvSpPr/>
          <p:nvPr/>
        </p:nvSpPr>
        <p:spPr>
          <a:xfrm>
            <a:off x="1979613" y="1989138"/>
            <a:ext cx="4464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8" name="直接连接符 71686"/>
          <p:cNvSpPr/>
          <p:nvPr/>
        </p:nvSpPr>
        <p:spPr>
          <a:xfrm>
            <a:off x="5651500" y="1412875"/>
            <a:ext cx="0" cy="30972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9" name="矩形 71687"/>
          <p:cNvSpPr/>
          <p:nvPr/>
        </p:nvSpPr>
        <p:spPr>
          <a:xfrm>
            <a:off x="2590800" y="2060575"/>
            <a:ext cx="3016250" cy="17541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0" name="文本框 71688"/>
          <p:cNvSpPr txBox="1"/>
          <p:nvPr/>
        </p:nvSpPr>
        <p:spPr>
          <a:xfrm>
            <a:off x="7359650" y="4227513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x1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9881" name="文本框 71689"/>
          <p:cNvSpPr txBox="1"/>
          <p:nvPr/>
        </p:nvSpPr>
        <p:spPr>
          <a:xfrm>
            <a:off x="1403350" y="903288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x2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9882" name="文本框 71690"/>
          <p:cNvSpPr txBox="1"/>
          <p:nvPr/>
        </p:nvSpPr>
        <p:spPr>
          <a:xfrm>
            <a:off x="2411413" y="4652963"/>
            <a:ext cx="668337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a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9883" name="文本框 71691"/>
          <p:cNvSpPr txBox="1"/>
          <p:nvPr/>
        </p:nvSpPr>
        <p:spPr>
          <a:xfrm>
            <a:off x="5508625" y="4652963"/>
            <a:ext cx="668338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b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9884" name="文本框 71692"/>
          <p:cNvSpPr txBox="1"/>
          <p:nvPr/>
        </p:nvSpPr>
        <p:spPr>
          <a:xfrm>
            <a:off x="1331913" y="3644900"/>
            <a:ext cx="668337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c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9885" name="文本框 71693"/>
          <p:cNvSpPr txBox="1"/>
          <p:nvPr/>
        </p:nvSpPr>
        <p:spPr>
          <a:xfrm>
            <a:off x="1403350" y="1844675"/>
            <a:ext cx="668338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Verdana" panose="020B0604030504040204" pitchFamily="2" charset="0"/>
                <a:ea typeface="宋体" panose="02010600030101010101" pitchFamily="2" charset="-122"/>
              </a:rPr>
              <a:t>d</a:t>
            </a:r>
            <a:endParaRPr lang="en-US" altLang="zh-CN" b="1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1695" name="椭圆 71694"/>
          <p:cNvSpPr/>
          <p:nvPr/>
        </p:nvSpPr>
        <p:spPr>
          <a:xfrm>
            <a:off x="2484438" y="30686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6" name="椭圆 71695"/>
          <p:cNvSpPr/>
          <p:nvPr/>
        </p:nvSpPr>
        <p:spPr>
          <a:xfrm>
            <a:off x="2771775" y="30686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7" name="椭圆 71696"/>
          <p:cNvSpPr/>
          <p:nvPr/>
        </p:nvSpPr>
        <p:spPr>
          <a:xfrm>
            <a:off x="3851275" y="34290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8" name="椭圆 71697"/>
          <p:cNvSpPr/>
          <p:nvPr/>
        </p:nvSpPr>
        <p:spPr>
          <a:xfrm>
            <a:off x="3851275" y="37893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9" name="椭圆 71698"/>
          <p:cNvSpPr/>
          <p:nvPr/>
        </p:nvSpPr>
        <p:spPr>
          <a:xfrm>
            <a:off x="5292725" y="29257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0" name="椭圆 71699"/>
          <p:cNvSpPr/>
          <p:nvPr/>
        </p:nvSpPr>
        <p:spPr>
          <a:xfrm>
            <a:off x="5580063" y="29257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1" name="椭圆 71700"/>
          <p:cNvSpPr/>
          <p:nvPr/>
        </p:nvSpPr>
        <p:spPr>
          <a:xfrm>
            <a:off x="3851275" y="22050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2" name="椭圆 71701"/>
          <p:cNvSpPr/>
          <p:nvPr/>
        </p:nvSpPr>
        <p:spPr>
          <a:xfrm>
            <a:off x="3851275" y="19177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3" name="椭圆 71702"/>
          <p:cNvSpPr/>
          <p:nvPr/>
        </p:nvSpPr>
        <p:spPr>
          <a:xfrm>
            <a:off x="3851275" y="28527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4" name="椭圆 71703"/>
          <p:cNvSpPr/>
          <p:nvPr/>
        </p:nvSpPr>
        <p:spPr>
          <a:xfrm>
            <a:off x="2484438" y="19177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5" name="椭圆 71704"/>
          <p:cNvSpPr/>
          <p:nvPr/>
        </p:nvSpPr>
        <p:spPr>
          <a:xfrm>
            <a:off x="2484438" y="371792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6" name="椭圆 71705"/>
          <p:cNvSpPr/>
          <p:nvPr/>
        </p:nvSpPr>
        <p:spPr>
          <a:xfrm>
            <a:off x="5580063" y="371792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7" name="椭圆 71706"/>
          <p:cNvSpPr/>
          <p:nvPr/>
        </p:nvSpPr>
        <p:spPr>
          <a:xfrm>
            <a:off x="5292725" y="371792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8" name="椭圆 71707"/>
          <p:cNvSpPr/>
          <p:nvPr/>
        </p:nvSpPr>
        <p:spPr>
          <a:xfrm>
            <a:off x="2771775" y="19177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9" name="椭圆 71708"/>
          <p:cNvSpPr/>
          <p:nvPr/>
        </p:nvSpPr>
        <p:spPr>
          <a:xfrm>
            <a:off x="2484438" y="22050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0" name="椭圆 71709"/>
          <p:cNvSpPr/>
          <p:nvPr/>
        </p:nvSpPr>
        <p:spPr>
          <a:xfrm>
            <a:off x="2771775" y="22050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1" name="椭圆 71710"/>
          <p:cNvSpPr/>
          <p:nvPr/>
        </p:nvSpPr>
        <p:spPr>
          <a:xfrm>
            <a:off x="2484438" y="34290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2" name="椭圆 71711"/>
          <p:cNvSpPr/>
          <p:nvPr/>
        </p:nvSpPr>
        <p:spPr>
          <a:xfrm>
            <a:off x="2771775" y="371792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3" name="椭圆 71712"/>
          <p:cNvSpPr/>
          <p:nvPr/>
        </p:nvSpPr>
        <p:spPr>
          <a:xfrm>
            <a:off x="2771775" y="34290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4" name="椭圆 71713"/>
          <p:cNvSpPr/>
          <p:nvPr/>
        </p:nvSpPr>
        <p:spPr>
          <a:xfrm>
            <a:off x="5508625" y="19177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5" name="椭圆 71714"/>
          <p:cNvSpPr/>
          <p:nvPr/>
        </p:nvSpPr>
        <p:spPr>
          <a:xfrm>
            <a:off x="5219700" y="19177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6" name="椭圆 71715"/>
          <p:cNvSpPr/>
          <p:nvPr/>
        </p:nvSpPr>
        <p:spPr>
          <a:xfrm>
            <a:off x="5508625" y="22050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7" name="椭圆 71716"/>
          <p:cNvSpPr/>
          <p:nvPr/>
        </p:nvSpPr>
        <p:spPr>
          <a:xfrm>
            <a:off x="5219700" y="22050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8" name="椭圆 71717"/>
          <p:cNvSpPr/>
          <p:nvPr/>
        </p:nvSpPr>
        <p:spPr>
          <a:xfrm>
            <a:off x="5292725" y="34290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9" name="椭圆 71718"/>
          <p:cNvSpPr/>
          <p:nvPr/>
        </p:nvSpPr>
        <p:spPr>
          <a:xfrm>
            <a:off x="5580063" y="34290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911" name="矩形 71719"/>
          <p:cNvSpPr/>
          <p:nvPr/>
        </p:nvSpPr>
        <p:spPr>
          <a:xfrm>
            <a:off x="611188" y="4797425"/>
            <a:ext cx="8208962" cy="2041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r>
              <a:rPr lang="zh-CN" altLang="en-US" sz="3200" b="1">
                <a:latin typeface="Arial" panose="020B0604020202020204" pitchFamily="34" charset="0"/>
                <a:ea typeface="黑体" panose="02010609060101010101" pitchFamily="2" charset="-122"/>
              </a:rPr>
              <a:t>的取值：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1min-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1min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1min+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1nom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1max-			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1max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1max+</a:t>
            </a:r>
            <a:endParaRPr lang="en-US" altLang="zh-CN" sz="3200" b="1" baseline="-250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zh-CN" altLang="en-US" sz="3200" b="1">
                <a:latin typeface="Arial" panose="020B0604020202020204" pitchFamily="34" charset="0"/>
                <a:ea typeface="黑体" panose="02010609060101010101" pitchFamily="2" charset="-122"/>
              </a:rPr>
              <a:t>的取值：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2min-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2min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2min+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2nom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2max-			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2max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2" charset="-122"/>
              </a:rPr>
              <a:t>,X</a:t>
            </a:r>
            <a:r>
              <a:rPr lang="en-US" altLang="zh-CN" sz="3200" b="1" baseline="-25000">
                <a:latin typeface="Arial" panose="020B0604020202020204" pitchFamily="34" charset="0"/>
                <a:ea typeface="黑体" panose="02010609060101010101" pitchFamily="2" charset="-122"/>
              </a:rPr>
              <a:t>2max+</a:t>
            </a:r>
            <a:endParaRPr lang="en-US" altLang="zh-CN" sz="3200" b="1" baseline="-250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1721" name="椭圆 71720"/>
          <p:cNvSpPr/>
          <p:nvPr/>
        </p:nvSpPr>
        <p:spPr>
          <a:xfrm>
            <a:off x="2268538" y="16287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2" name="椭圆 71721"/>
          <p:cNvSpPr/>
          <p:nvPr/>
        </p:nvSpPr>
        <p:spPr>
          <a:xfrm>
            <a:off x="2268538" y="19177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3" name="椭圆 71722"/>
          <p:cNvSpPr/>
          <p:nvPr/>
        </p:nvSpPr>
        <p:spPr>
          <a:xfrm>
            <a:off x="2268538" y="22002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4" name="椭圆 71723"/>
          <p:cNvSpPr/>
          <p:nvPr/>
        </p:nvSpPr>
        <p:spPr>
          <a:xfrm>
            <a:off x="2268538" y="30686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5" name="椭圆 71724"/>
          <p:cNvSpPr/>
          <p:nvPr/>
        </p:nvSpPr>
        <p:spPr>
          <a:xfrm>
            <a:off x="2268538" y="34290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6" name="椭圆 71725"/>
          <p:cNvSpPr/>
          <p:nvPr/>
        </p:nvSpPr>
        <p:spPr>
          <a:xfrm>
            <a:off x="2268538" y="371792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7" name="椭圆 71726"/>
          <p:cNvSpPr/>
          <p:nvPr/>
        </p:nvSpPr>
        <p:spPr>
          <a:xfrm>
            <a:off x="2268538" y="40052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8" name="椭圆 71727"/>
          <p:cNvSpPr/>
          <p:nvPr/>
        </p:nvSpPr>
        <p:spPr>
          <a:xfrm>
            <a:off x="2484438" y="16287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9" name="椭圆 71728"/>
          <p:cNvSpPr/>
          <p:nvPr/>
        </p:nvSpPr>
        <p:spPr>
          <a:xfrm>
            <a:off x="2771775" y="162877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0" name="椭圆 71729"/>
          <p:cNvSpPr/>
          <p:nvPr/>
        </p:nvSpPr>
        <p:spPr>
          <a:xfrm>
            <a:off x="2484438" y="40052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1" name="椭圆 71730"/>
          <p:cNvSpPr/>
          <p:nvPr/>
        </p:nvSpPr>
        <p:spPr>
          <a:xfrm>
            <a:off x="2771775" y="40052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2" name="椭圆 71731"/>
          <p:cNvSpPr/>
          <p:nvPr/>
        </p:nvSpPr>
        <p:spPr>
          <a:xfrm>
            <a:off x="3851275" y="407828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3" name="椭圆 71732"/>
          <p:cNvSpPr/>
          <p:nvPr/>
        </p:nvSpPr>
        <p:spPr>
          <a:xfrm>
            <a:off x="3851275" y="15573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4" name="椭圆 71733"/>
          <p:cNvSpPr/>
          <p:nvPr/>
        </p:nvSpPr>
        <p:spPr>
          <a:xfrm>
            <a:off x="5292725" y="40052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5" name="椭圆 71734"/>
          <p:cNvSpPr/>
          <p:nvPr/>
        </p:nvSpPr>
        <p:spPr>
          <a:xfrm>
            <a:off x="5219700" y="15573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6" name="椭圆 71735"/>
          <p:cNvSpPr/>
          <p:nvPr/>
        </p:nvSpPr>
        <p:spPr>
          <a:xfrm>
            <a:off x="5580063" y="40052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7" name="椭圆 71736"/>
          <p:cNvSpPr/>
          <p:nvPr/>
        </p:nvSpPr>
        <p:spPr>
          <a:xfrm>
            <a:off x="5487988" y="157162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8" name="椭圆 71737"/>
          <p:cNvSpPr/>
          <p:nvPr/>
        </p:nvSpPr>
        <p:spPr>
          <a:xfrm>
            <a:off x="5867400" y="40052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9" name="椭圆 71738"/>
          <p:cNvSpPr/>
          <p:nvPr/>
        </p:nvSpPr>
        <p:spPr>
          <a:xfrm>
            <a:off x="5867400" y="3717925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0" name="椭圆 71739"/>
          <p:cNvSpPr/>
          <p:nvPr/>
        </p:nvSpPr>
        <p:spPr>
          <a:xfrm>
            <a:off x="5867400" y="34290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1" name="椭圆 71740"/>
          <p:cNvSpPr/>
          <p:nvPr/>
        </p:nvSpPr>
        <p:spPr>
          <a:xfrm>
            <a:off x="5867400" y="2925763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2" name="椭圆 71741"/>
          <p:cNvSpPr/>
          <p:nvPr/>
        </p:nvSpPr>
        <p:spPr>
          <a:xfrm>
            <a:off x="5867400" y="22050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3" name="椭圆 71742"/>
          <p:cNvSpPr/>
          <p:nvPr/>
        </p:nvSpPr>
        <p:spPr>
          <a:xfrm>
            <a:off x="5867400" y="1917700"/>
            <a:ext cx="161925" cy="185738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4" name="椭圆 71743"/>
          <p:cNvSpPr/>
          <p:nvPr/>
        </p:nvSpPr>
        <p:spPr>
          <a:xfrm>
            <a:off x="5867400" y="1557338"/>
            <a:ext cx="161925" cy="185737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936" name="标题 71744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0240" y="248285"/>
            <a:ext cx="3999865" cy="875665"/>
          </a:xfrm>
          <a:prstGeom prst="rect">
            <a:avLst/>
          </a:prstGeom>
          <a:solidFill>
            <a:srgbClr val="CC99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600" b="1">
                <a:solidFill>
                  <a:srgbClr val="CC0066"/>
                </a:solidFill>
                <a:uFillTx/>
                <a:ea typeface="华文新魏" panose="02010800040101010101" charset="-122"/>
                <a:sym typeface="+mn-ea"/>
              </a:rPr>
              <a:t>考虑健壮性的最坏情况边界值分析方法</a:t>
            </a:r>
            <a:endParaRPr lang="zh-CN" altLang="en-US" sz="2600" b="1">
              <a:solidFill>
                <a:srgbClr val="CC0066"/>
              </a:solidFill>
              <a:uFillTx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1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1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1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1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1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1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1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1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1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1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1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1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1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1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1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1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1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1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1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1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1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1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1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1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1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1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1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1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1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1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1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1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1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1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1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1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1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1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1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1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1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1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5" grpId="0" animBg="1"/>
      <p:bldP spid="71696" grpId="0" animBg="1"/>
      <p:bldP spid="71697" grpId="0" animBg="1"/>
      <p:bldP spid="71698" grpId="0" animBg="1"/>
      <p:bldP spid="71699" grpId="0" animBg="1"/>
      <p:bldP spid="71700" grpId="0" animBg="1"/>
      <p:bldP spid="71701" grpId="0" animBg="1"/>
      <p:bldP spid="71702" grpId="0" animBg="1"/>
      <p:bldP spid="71703" grpId="0" animBg="1"/>
      <p:bldP spid="71704" grpId="0" animBg="1"/>
      <p:bldP spid="71705" grpId="0" animBg="1"/>
      <p:bldP spid="71706" grpId="0" animBg="1"/>
      <p:bldP spid="71707" grpId="0" animBg="1"/>
      <p:bldP spid="71708" grpId="0" animBg="1"/>
      <p:bldP spid="71709" grpId="0" animBg="1"/>
      <p:bldP spid="71710" grpId="0" animBg="1"/>
      <p:bldP spid="71711" grpId="0" animBg="1"/>
      <p:bldP spid="71712" grpId="0" animBg="1"/>
      <p:bldP spid="71713" grpId="0" animBg="1"/>
      <p:bldP spid="71714" grpId="0" animBg="1"/>
      <p:bldP spid="71715" grpId="0" animBg="1"/>
      <p:bldP spid="71716" grpId="0" animBg="1"/>
      <p:bldP spid="71717" grpId="0" animBg="1"/>
      <p:bldP spid="71718" grpId="0" animBg="1"/>
      <p:bldP spid="71719" grpId="0" animBg="1"/>
      <p:bldP spid="71721" grpId="0" animBg="1"/>
      <p:bldP spid="71722" grpId="0" animBg="1"/>
      <p:bldP spid="71723" grpId="0" animBg="1"/>
      <p:bldP spid="71724" grpId="0" animBg="1"/>
      <p:bldP spid="71725" grpId="0" animBg="1"/>
      <p:bldP spid="71726" grpId="0" animBg="1"/>
      <p:bldP spid="71727" grpId="0" animBg="1"/>
      <p:bldP spid="71728" grpId="0" animBg="1"/>
      <p:bldP spid="71729" grpId="0" animBg="1"/>
      <p:bldP spid="71730" grpId="0" animBg="1"/>
      <p:bldP spid="71731" grpId="0" animBg="1"/>
      <p:bldP spid="71732" grpId="0" animBg="1"/>
      <p:bldP spid="71733" grpId="0" animBg="1"/>
      <p:bldP spid="71734" grpId="0" animBg="1"/>
      <p:bldP spid="71735" grpId="0" animBg="1"/>
      <p:bldP spid="71736" grpId="0" animBg="1"/>
      <p:bldP spid="71737" grpId="0" animBg="1"/>
      <p:bldP spid="71738" grpId="0" animBg="1"/>
      <p:bldP spid="71739" grpId="0" animBg="1"/>
      <p:bldP spid="71740" grpId="0" animBg="1"/>
      <p:bldP spid="71741" grpId="0" animBg="1"/>
      <p:bldP spid="71742" grpId="0" animBg="1"/>
      <p:bldP spid="71743" grpId="0" animBg="1"/>
      <p:bldP spid="717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39937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>
                <a:sym typeface="+mn-ea"/>
              </a:rPr>
              <a:t>2.2 </a:t>
            </a:r>
            <a:r>
              <a:rPr lang="zh-CN" altLang="en-US">
                <a:sym typeface="+mn-ea"/>
              </a:rPr>
              <a:t>边界值分析</a:t>
            </a:r>
            <a:endParaRPr lang="en-US" altLang="zh-CN"/>
          </a:p>
        </p:txBody>
      </p:sp>
      <p:sp>
        <p:nvSpPr>
          <p:cNvPr id="39939" name="矩形 39938"/>
          <p:cNvSpPr>
            <a:spLocks noRot="1"/>
          </p:cNvSpPr>
          <p:nvPr/>
        </p:nvSpPr>
        <p:spPr>
          <a:xfrm>
            <a:off x="323850" y="1054100"/>
            <a:ext cx="8497888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  <a:sym typeface="+mn-ea"/>
              </a:rPr>
              <a:t>3. </a:t>
            </a:r>
            <a:r>
              <a:rPr lang="zh-CN" altLang="en-US" sz="4000" b="1">
                <a:solidFill>
                  <a:srgbClr val="FF3300"/>
                </a:solidFill>
                <a:ea typeface="华文行楷" panose="02010800040101010101" pitchFamily="2" charset="-122"/>
                <a:sym typeface="+mn-ea"/>
              </a:rPr>
              <a:t>多变量组合边界值的选取原则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sym typeface="+mn-ea"/>
              </a:rPr>
              <a:t>对于</a:t>
            </a:r>
            <a:r>
              <a:rPr lang="en-US" altLang="zh-CN" sz="3600" b="1" i="1">
                <a:sym typeface="+mn-ea"/>
              </a:rPr>
              <a:t>n</a:t>
            </a:r>
            <a:r>
              <a:rPr lang="zh-CN" altLang="en-US" sz="3600" b="1">
                <a:sym typeface="+mn-ea"/>
              </a:rPr>
              <a:t>变量函数</a:t>
            </a:r>
            <a:endParaRPr lang="zh-CN" altLang="en-US" sz="36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</a:rPr>
              <a:t>一般边界值分析：</a:t>
            </a:r>
            <a:r>
              <a:rPr lang="zh-CN" altLang="en-US" sz="3600" b="1" i="1" dirty="0">
                <a:latin typeface="Arial" panose="020B0604020202020204" pitchFamily="34" charset="0"/>
                <a:ea typeface="黑体" panose="02010609060101010101" pitchFamily="2" charset="-122"/>
              </a:rPr>
              <a:t>4n+1</a:t>
            </a:r>
            <a:endParaRPr lang="zh-CN" altLang="en-US" sz="3600" b="1" i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  <a:sym typeface="Arial" panose="020B0604020202020204" pitchFamily="34" charset="0"/>
              </a:rPr>
              <a:t>健壮性边界值分析：</a:t>
            </a:r>
            <a:r>
              <a:rPr lang="en-US" altLang="zh-CN" sz="3600" b="1" i="1" dirty="0">
                <a:ea typeface="黑体" panose="02010609060101010101" pitchFamily="2" charset="-122"/>
                <a:sym typeface="+mn-ea"/>
              </a:rPr>
              <a:t>6</a:t>
            </a:r>
            <a:r>
              <a:rPr lang="zh-CN" altLang="en-US" sz="3600" b="1" i="1" dirty="0">
                <a:ea typeface="黑体" panose="02010609060101010101" pitchFamily="2" charset="-122"/>
                <a:sym typeface="+mn-ea"/>
              </a:rPr>
              <a:t>n+1</a:t>
            </a:r>
            <a:endParaRPr lang="zh-CN" altLang="en-US" sz="3600" b="1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charset="-122"/>
              <a:sym typeface="Arial" panose="020B0604020202020204" pitchFamily="34" charset="0"/>
            </a:endParaRPr>
          </a:p>
          <a:p>
            <a:pPr marL="609600" indent="-609600" algn="l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charset="-122"/>
                <a:sym typeface="Arial" panose="020B0604020202020204" pitchFamily="34" charset="0"/>
              </a:rPr>
              <a:t>最坏情况边界值分析：</a:t>
            </a:r>
            <a:r>
              <a:rPr lang="en-US" altLang="zh-CN" sz="3600" b="1" i="1" dirty="0">
                <a:latin typeface="Arial" panose="020B0604020202020204" pitchFamily="34" charset="0"/>
                <a:ea typeface="黑体" panose="02010609060101010101" pitchFamily="2" charset="-122"/>
                <a:sym typeface="Arial" panose="020B0604020202020204" pitchFamily="34" charset="0"/>
              </a:rPr>
              <a:t>5</a:t>
            </a:r>
            <a:r>
              <a:rPr lang="en-US" altLang="zh-CN" sz="3600" b="1" i="1" baseline="300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pitchFamily="2" charset="-122"/>
                <a:sym typeface="Arial" panose="020B0604020202020204" pitchFamily="34" charset="0"/>
              </a:rPr>
              <a:t>n</a:t>
            </a:r>
            <a:endParaRPr lang="en-US" altLang="zh-CN" sz="3600" b="1" i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solidFill>
                  <a:schemeClr val="hlink"/>
                </a:solidFill>
                <a:ea typeface="华文新魏" panose="02010800040101010101" charset="-122"/>
                <a:sym typeface="Arial" panose="020B0604020202020204" pitchFamily="34" charset="0"/>
              </a:rPr>
              <a:t>考虑健壮性的最坏情况边界值分析：</a:t>
            </a:r>
            <a:r>
              <a:rPr lang="en-US" altLang="zh-CN" sz="3600" b="1" i="1" dirty="0">
                <a:ea typeface="黑体" panose="02010609060101010101" pitchFamily="2" charset="-122"/>
                <a:sym typeface="Arial" panose="020B0604020202020204" pitchFamily="34" charset="0"/>
              </a:rPr>
              <a:t>7</a:t>
            </a:r>
            <a:r>
              <a:rPr lang="en-US" altLang="zh-CN" sz="3600" b="1" i="1" baseline="30000" dirty="0">
                <a:uFillTx/>
                <a:ea typeface="黑体" panose="02010609060101010101" pitchFamily="2" charset="-122"/>
                <a:sym typeface="Arial" panose="020B0604020202020204" pitchFamily="34" charset="0"/>
              </a:rPr>
              <a:t>n</a:t>
            </a:r>
            <a:endParaRPr lang="zh-CN" altLang="en-US" sz="3600" b="1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9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charRg st="91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21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charRg st="121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26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charRg st="126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5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charRg st="157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52" name="表格 22551"/>
          <p:cNvGraphicFramePr/>
          <p:nvPr/>
        </p:nvGraphicFramePr>
        <p:xfrm>
          <a:off x="250825" y="3501390"/>
          <a:ext cx="8823325" cy="3121025"/>
        </p:xfrm>
        <a:graphic>
          <a:graphicData uri="http://schemas.openxmlformats.org/drawingml/2006/table">
            <a:tbl>
              <a:tblPr/>
              <a:tblGrid>
                <a:gridCol w="683260"/>
                <a:gridCol w="1052195"/>
                <a:gridCol w="1346835"/>
                <a:gridCol w="948690"/>
                <a:gridCol w="2607310"/>
                <a:gridCol w="2185035"/>
              </a:tblGrid>
              <a:tr h="5175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6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学历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专业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年龄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预期输出</a:t>
                      </a:r>
                      <a:endParaRPr lang="zh-CN" altLang="en-US" sz="26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覆盖等价类号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T1</a:t>
                      </a:r>
                      <a:endParaRPr lang="en-US" altLang="zh-CN" sz="26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硕士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计算机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28</a:t>
                      </a:r>
                      <a:endParaRPr lang="en-US" altLang="zh-CN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审核通过</a:t>
                      </a:r>
                      <a:endParaRPr lang="zh-CN" altLang="en-US" sz="26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>
                          <a:sym typeface="+mn-ea"/>
                        </a:rPr>
                        <a:t>1~3</a:t>
                      </a:r>
                      <a:endParaRPr lang="en-US" altLang="zh-CN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T2</a:t>
                      </a:r>
                      <a:endParaRPr lang="en-US" altLang="zh-CN" sz="26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>
                          <a:solidFill>
                            <a:srgbClr val="FF0000"/>
                          </a:solidFill>
                        </a:rPr>
                        <a:t>中专</a:t>
                      </a:r>
                      <a:endParaRPr lang="zh-CN" altLang="en-US" sz="26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计算机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28</a:t>
                      </a:r>
                      <a:endParaRPr lang="en-US" altLang="zh-CN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学历不符合要求</a:t>
                      </a:r>
                      <a:endParaRPr lang="zh-CN" altLang="en-US" sz="26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>
                          <a:solidFill>
                            <a:srgbClr val="FF3300"/>
                          </a:solidFill>
                        </a:rPr>
                        <a:t>4</a:t>
                      </a:r>
                      <a:r>
                        <a:rPr lang="zh-CN" altLang="en-US" sz="2600">
                          <a:solidFill>
                            <a:schemeClr val="accent4"/>
                          </a:solidFill>
                        </a:rPr>
                        <a:t>、</a:t>
                      </a:r>
                      <a:r>
                        <a:rPr lang="en-US" altLang="zh-CN" sz="260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zh-CN" altLang="en-US" sz="2600">
                          <a:solidFill>
                            <a:schemeClr val="accent4"/>
                          </a:solidFill>
                        </a:rPr>
                        <a:t>、</a:t>
                      </a:r>
                      <a:r>
                        <a:rPr lang="en-US" altLang="zh-CN" sz="2600">
                          <a:solidFill>
                            <a:schemeClr val="accent4"/>
                          </a:solidFill>
                        </a:rPr>
                        <a:t>3</a:t>
                      </a:r>
                      <a:endParaRPr lang="en-US" altLang="zh-CN" sz="2600">
                        <a:solidFill>
                          <a:schemeClr val="accent4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T3</a:t>
                      </a:r>
                      <a:endParaRPr lang="en-US" altLang="zh-CN" sz="26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硕士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>
                          <a:solidFill>
                            <a:srgbClr val="FF0000"/>
                          </a:solidFill>
                        </a:rPr>
                        <a:t>机械</a:t>
                      </a:r>
                      <a:endParaRPr lang="zh-CN" altLang="en-US" sz="26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28</a:t>
                      </a:r>
                      <a:endParaRPr lang="en-US" altLang="zh-CN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专业不符合要求</a:t>
                      </a:r>
                      <a:endParaRPr lang="zh-CN" altLang="en-US" sz="26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1</a:t>
                      </a:r>
                      <a:r>
                        <a:rPr lang="zh-CN" altLang="en-US" sz="2600"/>
                        <a:t>、</a:t>
                      </a:r>
                      <a:r>
                        <a:rPr lang="en-US" altLang="zh-CN" sz="2600">
                          <a:solidFill>
                            <a:srgbClr val="FF3300"/>
                          </a:solidFill>
                        </a:rPr>
                        <a:t>5</a:t>
                      </a:r>
                      <a:r>
                        <a:rPr lang="zh-CN" altLang="en-US" sz="2600">
                          <a:solidFill>
                            <a:schemeClr val="accent4"/>
                          </a:solidFill>
                        </a:rPr>
                        <a:t>、</a:t>
                      </a:r>
                      <a:r>
                        <a:rPr lang="en-US" altLang="zh-CN" sz="2600"/>
                        <a:t>3</a:t>
                      </a:r>
                      <a:endParaRPr lang="en-US" altLang="zh-CN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T4</a:t>
                      </a:r>
                      <a:endParaRPr lang="en-US" altLang="zh-CN" sz="26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硕士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计算机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altLang="zh-CN" sz="26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年龄不符合要求</a:t>
                      </a:r>
                      <a:endParaRPr lang="zh-CN" altLang="en-US" sz="26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1</a:t>
                      </a:r>
                      <a:r>
                        <a:rPr lang="zh-CN" altLang="en-US" sz="2600"/>
                        <a:t>、</a:t>
                      </a:r>
                      <a:r>
                        <a:rPr lang="en-US" altLang="zh-CN" sz="2600"/>
                        <a:t>2</a:t>
                      </a:r>
                      <a:r>
                        <a:rPr lang="zh-CN" altLang="en-US" sz="2600"/>
                        <a:t>、</a:t>
                      </a:r>
                      <a:r>
                        <a:rPr lang="en-US" altLang="zh-CN" sz="2600">
                          <a:solidFill>
                            <a:srgbClr val="FF3300"/>
                          </a:solidFill>
                        </a:rPr>
                        <a:t>6</a:t>
                      </a:r>
                      <a:endParaRPr lang="en-US" altLang="zh-CN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/>
                        <a:t>T5</a:t>
                      </a:r>
                      <a:endParaRPr lang="en-US" altLang="zh-CN" sz="26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硕士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/>
                        <a:t>计算机</a:t>
                      </a:r>
                      <a:endParaRPr lang="zh-CN" altLang="en-US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altLang="zh-CN" sz="260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楷体_GB2312" pitchFamily="1" charset="-122"/>
                          <a:sym typeface="+mn-ea"/>
                        </a:rPr>
                        <a:t>年龄不符合要求</a:t>
                      </a:r>
                      <a:endParaRPr lang="zh-CN" altLang="en-US" sz="2600" b="1">
                        <a:latin typeface="Times New Roman" panose="02020603050405020304" pitchFamily="2" charset="0"/>
                        <a:ea typeface="楷体_GB2312" pitchFamily="1" charset="-122"/>
                        <a:sym typeface="+mn-ea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600">
                          <a:sym typeface="+mn-ea"/>
                        </a:rPr>
                        <a:t>1</a:t>
                      </a:r>
                      <a:r>
                        <a:rPr lang="zh-CN" altLang="en-US" sz="2600">
                          <a:sym typeface="+mn-ea"/>
                        </a:rPr>
                        <a:t>、</a:t>
                      </a:r>
                      <a:r>
                        <a:rPr lang="en-US" altLang="zh-CN" sz="2600">
                          <a:sym typeface="+mn-ea"/>
                        </a:rPr>
                        <a:t>2</a:t>
                      </a:r>
                      <a:r>
                        <a:rPr lang="zh-CN" altLang="en-US" sz="2600">
                          <a:sym typeface="+mn-ea"/>
                        </a:rPr>
                        <a:t>、</a:t>
                      </a:r>
                      <a:r>
                        <a:rPr lang="en-US" altLang="zh-CN" sz="2600">
                          <a:solidFill>
                            <a:srgbClr val="FF3300"/>
                          </a:solidFill>
                        </a:rPr>
                        <a:t>7</a:t>
                      </a:r>
                      <a:endParaRPr lang="en-US" altLang="zh-CN" sz="26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50825" y="44450"/>
          <a:ext cx="8782050" cy="3368675"/>
        </p:xfrm>
        <a:graphic>
          <a:graphicData uri="http://schemas.openxmlformats.org/drawingml/2006/table">
            <a:tbl>
              <a:tblPr/>
              <a:tblGrid>
                <a:gridCol w="995680"/>
                <a:gridCol w="3329364"/>
                <a:gridCol w="590203"/>
                <a:gridCol w="3169920"/>
                <a:gridCol w="696883"/>
              </a:tblGrid>
              <a:tr h="47498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>
                          <a:ea typeface="黑体" panose="02010609060101010101" pitchFamily="2" charset="-122"/>
                        </a:rPr>
                        <a:t>输入条件</a:t>
                      </a:r>
                      <a:endParaRPr lang="zh-CN" altLang="en-US" sz="26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>
                          <a:ea typeface="黑体" panose="02010609060101010101" pitchFamily="2" charset="-122"/>
                        </a:rPr>
                        <a:t>有效等价类</a:t>
                      </a:r>
                      <a:endParaRPr lang="zh-CN" altLang="en-US" sz="26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编号</a:t>
                      </a:r>
                      <a:endParaRPr lang="zh-CN" altLang="en-US" sz="2600" b="1">
                        <a:latin typeface="Times New Roman" panose="02020603050405020304" pitchFamily="2" charset="0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>
                          <a:ea typeface="黑体" panose="02010609060101010101" pitchFamily="2" charset="-122"/>
                        </a:rPr>
                        <a:t>无效等价类</a:t>
                      </a:r>
                      <a:endParaRPr lang="zh-CN" altLang="en-US" sz="26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黑体" panose="02010609060101010101" pitchFamily="2" charset="-122"/>
                          <a:sym typeface="+mn-ea"/>
                        </a:rPr>
                        <a:t>编号</a:t>
                      </a:r>
                      <a:endParaRPr lang="zh-CN" altLang="en-US" sz="2600" b="1">
                        <a:latin typeface="Times New Roman" panose="02020603050405020304" pitchFamily="2" charset="0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85852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/>
                        <a:t>学历</a:t>
                      </a:r>
                      <a:endParaRPr lang="zh-CN" altLang="en-US" sz="26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{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本科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硕士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博士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}</a:t>
                      </a:r>
                      <a:endParaRPr lang="en-US" altLang="zh-CN" sz="260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{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专科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高中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中专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初中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小学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无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}</a:t>
                      </a:r>
                      <a:endParaRPr lang="en-US" altLang="zh-CN" sz="260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4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98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/>
                        <a:t>专业</a:t>
                      </a:r>
                      <a:endParaRPr lang="zh-CN" altLang="en-US" sz="26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{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计算机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通信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自动化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}</a:t>
                      </a:r>
                      <a:endParaRPr lang="en-US" altLang="zh-CN" sz="260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2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{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其他专业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}</a:t>
                      </a:r>
                      <a:endParaRPr lang="en-US" altLang="zh-CN" sz="2600"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5</a:t>
                      </a: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/>
                        <a:t>年龄</a:t>
                      </a:r>
                      <a:endParaRPr lang="zh-CN" altLang="en-US" sz="26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22</a:t>
                      </a:r>
                      <a:r>
                        <a:rPr lang="en-US" altLang="zh-CN" sz="2600"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≤</a:t>
                      </a: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年龄</a:t>
                      </a:r>
                      <a:r>
                        <a:rPr lang="en-US" altLang="zh-CN" sz="2600"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≤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60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3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>
                          <a:cs typeface="Times New Roman" panose="02020603050405020304" pitchFamily="2" charset="0"/>
                        </a:rPr>
                        <a:t>年龄</a:t>
                      </a:r>
                      <a:r>
                        <a:rPr lang="en-US" altLang="zh-CN" sz="2600"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&lt;22,</a:t>
                      </a:r>
                      <a:endParaRPr lang="en-US" altLang="zh-CN" sz="2600"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</a:t>
                      </a: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vMerge="1"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  <a:sym typeface="+mn-ea"/>
                        </a:rPr>
                        <a:t>年龄</a:t>
                      </a: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  <a:sym typeface="+mn-ea"/>
                        </a:rPr>
                        <a:t>&gt;30</a:t>
                      </a: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</a:t>
                      </a: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7315" y="2348865"/>
            <a:ext cx="9001125" cy="108013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25800" y="4973320"/>
            <a:ext cx="1169670" cy="175704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250825" y="905510"/>
          <a:ext cx="8782050" cy="5489575"/>
        </p:xfrm>
        <a:graphic>
          <a:graphicData uri="http://schemas.openxmlformats.org/drawingml/2006/table">
            <a:tbl>
              <a:tblPr/>
              <a:tblGrid>
                <a:gridCol w="1337945"/>
                <a:gridCol w="2987099"/>
                <a:gridCol w="590203"/>
                <a:gridCol w="3169920"/>
                <a:gridCol w="696883"/>
              </a:tblGrid>
              <a:tr h="47498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>
                          <a:ea typeface="黑体" panose="02010609060101010101" pitchFamily="2" charset="-122"/>
                        </a:rPr>
                        <a:t>输入</a:t>
                      </a:r>
                      <a:r>
                        <a:rPr lang="en-US" altLang="zh-CN" sz="2600">
                          <a:ea typeface="黑体" panose="02010609060101010101" pitchFamily="2" charset="-122"/>
                        </a:rPr>
                        <a:t>/</a:t>
                      </a:r>
                      <a:r>
                        <a:rPr lang="zh-CN" altLang="en-US" sz="2600">
                          <a:ea typeface="黑体" panose="02010609060101010101" pitchFamily="2" charset="-122"/>
                        </a:rPr>
                        <a:t>输出</a:t>
                      </a:r>
                      <a:r>
                        <a:rPr lang="zh-CN" altLang="en-US" sz="2600">
                          <a:ea typeface="黑体" panose="02010609060101010101" pitchFamily="2" charset="-122"/>
                        </a:rPr>
                        <a:t>条件</a:t>
                      </a:r>
                      <a:endParaRPr lang="zh-CN" altLang="en-US" sz="26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>
                          <a:ea typeface="黑体" panose="02010609060101010101" pitchFamily="2" charset="-122"/>
                        </a:rPr>
                        <a:t>有效等价类</a:t>
                      </a:r>
                      <a:endParaRPr lang="zh-CN" altLang="en-US" sz="26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编号</a:t>
                      </a:r>
                      <a:endParaRPr lang="zh-CN" altLang="en-US" sz="2600" b="1">
                        <a:latin typeface="Times New Roman" panose="02020603050405020304" pitchFamily="2" charset="0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>
                          <a:ea typeface="黑体" panose="02010609060101010101" pitchFamily="2" charset="-122"/>
                        </a:rPr>
                        <a:t>无效等价类</a:t>
                      </a:r>
                      <a:endParaRPr lang="zh-CN" altLang="en-US" sz="2600"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黑体" panose="02010609060101010101" pitchFamily="2" charset="-122"/>
                          <a:sym typeface="+mn-ea"/>
                        </a:rPr>
                        <a:t>编号</a:t>
                      </a:r>
                      <a:endParaRPr lang="zh-CN" altLang="en-US" sz="2600" b="1">
                        <a:latin typeface="Times New Roman" panose="02020603050405020304" pitchFamily="2" charset="0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507365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/>
                        <a:t>枪机</a:t>
                      </a:r>
                      <a:endParaRPr lang="zh-CN" altLang="en-US" sz="26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dirty="0">
                          <a:cs typeface="Times New Roman" panose="02020603050405020304" pitchFamily="2" charset="0"/>
                          <a:sym typeface="+mn-ea"/>
                        </a:rPr>
                        <a:t>1≤枪机≤70</a:t>
                      </a:r>
                      <a:endParaRPr lang="zh-CN" altLang="en-US" sz="2600" dirty="0"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dirty="0">
                          <a:cs typeface="Times New Roman" panose="02020603050405020304" pitchFamily="2" charset="0"/>
                          <a:sym typeface="+mn-ea"/>
                        </a:rPr>
                        <a:t>枪机＝0或枪机＜-1</a:t>
                      </a:r>
                      <a:endParaRPr lang="zh-CN" altLang="en-US" sz="2600" dirty="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8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vMerge="1"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 dirty="0"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  <a:sym typeface="+mn-ea"/>
                        </a:rPr>
                        <a:t>枪机＝</a:t>
                      </a:r>
                      <a:r>
                        <a:rPr lang="zh-CN" altLang="en-US" sz="2600" b="1" dirty="0">
                          <a:solidFill>
                            <a:srgbClr val="FF3300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  <a:sym typeface="+mn-ea"/>
                        </a:rPr>
                        <a:t>-1</a:t>
                      </a:r>
                      <a:endParaRPr lang="en-US" altLang="zh-CN" sz="2600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2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 dirty="0"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  <a:sym typeface="+mn-ea"/>
                        </a:rPr>
                        <a:t>枪机＞70</a:t>
                      </a:r>
                      <a:endParaRPr lang="zh-CN" altLang="en-US" sz="2600" b="1" dirty="0"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9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/>
                        <a:t>枪托</a:t>
                      </a:r>
                      <a:endParaRPr lang="zh-CN" altLang="en-US" sz="26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dirty="0">
                          <a:cs typeface="Times New Roman" panose="02020603050405020304" pitchFamily="2" charset="0"/>
                          <a:sym typeface="+mn-ea"/>
                        </a:rPr>
                        <a:t>1 ≤枪托≤80</a:t>
                      </a:r>
                      <a:endParaRPr lang="zh-CN" altLang="en-US" sz="2600" dirty="0"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3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dirty="0">
                          <a:cs typeface="Times New Roman" panose="02020603050405020304" pitchFamily="2" charset="0"/>
                          <a:sym typeface="+mn-ea"/>
                        </a:rPr>
                        <a:t>枪托＜0</a:t>
                      </a:r>
                      <a:endParaRPr lang="zh-CN" altLang="en-US" sz="2600" dirty="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10</a:t>
                      </a: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vMerge="1"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 dirty="0"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  <a:sym typeface="+mn-ea"/>
                        </a:rPr>
                        <a:t>枪托＞80</a:t>
                      </a:r>
                      <a:endParaRPr lang="zh-CN" altLang="en-US" sz="2600" b="1" dirty="0"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11</a:t>
                      </a: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/>
                        <a:t>枪管</a:t>
                      </a:r>
                      <a:endParaRPr lang="zh-CN" altLang="en-US" sz="2600"/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1</a:t>
                      </a:r>
                      <a:r>
                        <a:rPr lang="en-US" altLang="zh-CN" sz="2600"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≤</a:t>
                      </a:r>
                      <a:r>
                        <a:rPr lang="zh-CN" altLang="en-US" sz="2600"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枪管</a:t>
                      </a:r>
                      <a:r>
                        <a:rPr lang="en-US" altLang="zh-CN" sz="2600"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≤</a:t>
                      </a:r>
                      <a:r>
                        <a:rPr lang="en-US" altLang="zh-CN" sz="2600">
                          <a:cs typeface="Times New Roman" panose="02020603050405020304" pitchFamily="2" charset="0"/>
                        </a:rPr>
                        <a:t>90</a:t>
                      </a:r>
                      <a:endParaRPr lang="en-US" altLang="zh-CN" sz="260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4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dirty="0">
                          <a:cs typeface="Times New Roman" panose="02020603050405020304" pitchFamily="2" charset="0"/>
                          <a:sym typeface="+mn-ea"/>
                        </a:rPr>
                        <a:t>枪管</a:t>
                      </a:r>
                      <a:r>
                        <a:rPr lang="zh-CN" altLang="en-US" sz="2600" dirty="0">
                          <a:cs typeface="Times New Roman" panose="02020603050405020304" pitchFamily="2" charset="0"/>
                          <a:sym typeface="+mn-ea"/>
                        </a:rPr>
                        <a:t>＜0</a:t>
                      </a:r>
                      <a:endParaRPr lang="zh-CN" altLang="en-US" sz="2600" dirty="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12</a:t>
                      </a: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vMerge="1"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 dirty="0"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  <a:sym typeface="+mn-ea"/>
                        </a:rPr>
                        <a:t>枪管</a:t>
                      </a:r>
                      <a:r>
                        <a:rPr lang="zh-CN" altLang="en-US" sz="2600" b="1" dirty="0"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  <a:sym typeface="+mn-ea"/>
                        </a:rPr>
                        <a:t>&gt;90</a:t>
                      </a:r>
                      <a:endParaRPr lang="zh-CN" altLang="en-US" sz="2600" b="1" dirty="0"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13</a:t>
                      </a: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rowSpan="3">
                  <a:txBody>
                    <a:bodyPr/>
                    <a:p>
                      <a:pPr marL="0" lvl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6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销售额</a:t>
                      </a:r>
                      <a:endParaRPr lang="zh-CN" altLang="en-US" sz="26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>
                          <a:latin typeface="Arial" panose="020B0604020202020204" pitchFamily="34" charset="0"/>
                          <a:ea typeface="楷体_GB2312" pitchFamily="1" charset="-122"/>
                          <a:sym typeface="+mn-ea"/>
                        </a:rPr>
                        <a:t>销售额</a:t>
                      </a: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sym typeface="+mn-ea"/>
                        </a:rPr>
                        <a:t>≤1000</a:t>
                      </a:r>
                      <a:endParaRPr lang="en-US" altLang="zh-CN" sz="260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5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endParaRPr lang="zh-CN" altLang="en-US" sz="2600" b="1" dirty="0"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vMerge="1"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sym typeface="+mn-ea"/>
                        </a:rPr>
                        <a:t>1000&lt;</a:t>
                      </a:r>
                      <a:r>
                        <a:rPr lang="zh-CN" altLang="en-US" sz="2600" b="1">
                          <a:latin typeface="Arial" panose="020B0604020202020204" pitchFamily="34" charset="0"/>
                          <a:ea typeface="楷体_GB2312" pitchFamily="1" charset="-122"/>
                          <a:sym typeface="+mn-ea"/>
                        </a:rPr>
                        <a:t>销售额</a:t>
                      </a: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sym typeface="+mn-ea"/>
                        </a:rPr>
                        <a:t>≤1800</a:t>
                      </a:r>
                      <a:endParaRPr lang="en-US" altLang="zh-CN" sz="260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6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endParaRPr lang="zh-CN" altLang="en-US" sz="2600" b="1" dirty="0"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 vMerge="1"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zh-CN" altLang="en-US" sz="2600" b="1">
                          <a:latin typeface="Arial" panose="020B0604020202020204" pitchFamily="34" charset="0"/>
                          <a:ea typeface="楷体_GB2312" pitchFamily="1" charset="-122"/>
                          <a:sym typeface="+mn-ea"/>
                        </a:rPr>
                        <a:t>销售额</a:t>
                      </a:r>
                      <a:r>
                        <a:rPr lang="en-US" altLang="zh-CN" sz="2600" b="1">
                          <a:latin typeface="Times New Roman" panose="02020603050405020304" pitchFamily="2" charset="0"/>
                          <a:ea typeface="宋体" panose="02010600030101010101" pitchFamily="2" charset="-122"/>
                          <a:sym typeface="+mn-ea"/>
                        </a:rPr>
                        <a:t>&gt;1800</a:t>
                      </a:r>
                      <a:endParaRPr lang="en-US" altLang="zh-CN" sz="2600"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r>
                        <a:rPr lang="en-US" altLang="zh-CN" sz="26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7</a:t>
                      </a:r>
                      <a:endParaRPr lang="en-US" altLang="zh-CN" sz="2600" b="1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endParaRPr lang="zh-CN" altLang="en-US" sz="2600" b="1" dirty="0"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05000"/>
                        </a:lnSpc>
                        <a:spcBef>
                          <a:spcPct val="5000"/>
                        </a:spcBef>
                        <a:buNone/>
                      </a:pPr>
                      <a:endParaRPr lang="en-US" altLang="zh-CN" sz="2600" b="1"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297" name="标题 50177"/>
          <p:cNvSpPr>
            <a:spLocks noGrp="1" noRot="1"/>
          </p:cNvSpPr>
          <p:nvPr>
            <p:ph type="title"/>
          </p:nvPr>
        </p:nvSpPr>
        <p:spPr>
          <a:xfrm>
            <a:off x="250825" y="46038"/>
            <a:ext cx="8540750" cy="863600"/>
          </a:xfrm>
        </p:spPr>
        <p:txBody>
          <a:bodyPr anchor="ctr"/>
          <a:p>
            <a:pPr algn="l"/>
            <a:r>
              <a:rPr lang="zh-CN" altLang="en-US" sz="4000" dirty="0"/>
              <a:t>佣金问题—等价类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2706" name="对象 72705"/>
          <p:cNvGraphicFramePr/>
          <p:nvPr/>
        </p:nvGraphicFramePr>
        <p:xfrm>
          <a:off x="1476375" y="911225"/>
          <a:ext cx="6911975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5400675" imgH="4229100" progId="PBrush">
                  <p:embed/>
                </p:oleObj>
              </mc:Choice>
              <mc:Fallback>
                <p:oleObj name="" r:id="rId1" imgW="5400675" imgH="4229100" progId="PBrush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911225"/>
                        <a:ext cx="6911975" cy="547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8" name="标题 72706"/>
          <p:cNvSpPr>
            <a:spLocks noGrp="1" noRot="1"/>
          </p:cNvSpPr>
          <p:nvPr>
            <p:ph type="title"/>
          </p:nvPr>
        </p:nvSpPr>
        <p:spPr>
          <a:xfrm>
            <a:off x="250825" y="46038"/>
            <a:ext cx="8540750" cy="863600"/>
          </a:xfrm>
        </p:spPr>
        <p:txBody>
          <a:bodyPr wrap="square" anchor="ctr"/>
          <a:p>
            <a:pPr algn="l"/>
            <a:r>
              <a:rPr lang="zh-CN" altLang="en-US" sz="4000" dirty="0"/>
              <a:t>佣金问题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30" name="表格 73729"/>
          <p:cNvGraphicFramePr/>
          <p:nvPr/>
        </p:nvGraphicFramePr>
        <p:xfrm>
          <a:off x="323850" y="893763"/>
          <a:ext cx="8702675" cy="5603875"/>
        </p:xfrm>
        <a:graphic>
          <a:graphicData uri="http://schemas.openxmlformats.org/drawingml/2006/table">
            <a:tbl>
              <a:tblPr/>
              <a:tblGrid>
                <a:gridCol w="454025"/>
                <a:gridCol w="1016000"/>
                <a:gridCol w="993775"/>
                <a:gridCol w="933450"/>
                <a:gridCol w="1012825"/>
                <a:gridCol w="931863"/>
                <a:gridCol w="3360737"/>
              </a:tblGrid>
              <a:tr h="3984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枪机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枪托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枪管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销售额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佣金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注释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3984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最小输出值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125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12.5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略大于最小输出值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048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3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130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13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略大于最小输出值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4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145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14.5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略大于最小输出值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500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50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中间值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6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9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975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97.5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略小于边界值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7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9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970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97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略小于边界值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8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9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955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95.5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略小于边界值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9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1000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1000美元边界值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11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1025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103.75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略大于边界值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11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11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1030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104.5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略大于边界值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12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11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1045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106.75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略大于边界值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13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14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14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14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1400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160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中间值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043" name="标题 73857"/>
          <p:cNvSpPr>
            <a:spLocks noGrp="1" noRot="1"/>
          </p:cNvSpPr>
          <p:nvPr>
            <p:ph type="title"/>
          </p:nvPr>
        </p:nvSpPr>
        <p:spPr>
          <a:xfrm>
            <a:off x="250825" y="46038"/>
            <a:ext cx="8540750" cy="863600"/>
          </a:xfrm>
        </p:spPr>
        <p:txBody>
          <a:bodyPr wrap="square" anchor="ctr"/>
          <a:p>
            <a:pPr algn="l"/>
            <a:r>
              <a:rPr lang="zh-CN" altLang="en-US" sz="4000" dirty="0"/>
              <a:t>佣金问题—输出边界值分析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4754" name="表格 74753"/>
          <p:cNvGraphicFramePr/>
          <p:nvPr/>
        </p:nvGraphicFramePr>
        <p:xfrm>
          <a:off x="323850" y="893763"/>
          <a:ext cx="8702675" cy="5200650"/>
        </p:xfrm>
        <a:graphic>
          <a:graphicData uri="http://schemas.openxmlformats.org/drawingml/2006/table">
            <a:tbl>
              <a:tblPr/>
              <a:tblGrid>
                <a:gridCol w="454025"/>
                <a:gridCol w="1016000"/>
                <a:gridCol w="993775"/>
                <a:gridCol w="933450"/>
                <a:gridCol w="1012825"/>
                <a:gridCol w="931863"/>
                <a:gridCol w="3360737"/>
              </a:tblGrid>
              <a:tr h="3984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枪机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枪托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枪管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销售额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佣金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注释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3984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14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17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1775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216.25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略小于边界值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17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1770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215.5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略小于边界值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016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16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17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1755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213.25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略小于边界值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17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1800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220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1800美元边界值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19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1825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225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略大于边界值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19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19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1830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226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略大于边界值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20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19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1845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229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略大于边界值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21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48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48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48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4800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820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中间值</a:t>
                      </a:r>
                      <a:endParaRPr lang="zh-CN" altLang="en-US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22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70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80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89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7775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1415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略小于最大输出值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23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70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79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90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7770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1414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略小于最大输出值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24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69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80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90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7755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1411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略小于最大输出值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25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70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80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90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7800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1420</a:t>
                      </a:r>
                      <a:endParaRPr lang="zh-CN" altLang="en-US" sz="2000" dirty="0"/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3300"/>
                          </a:solidFill>
                        </a:rPr>
                        <a:t>最大输出值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 marL="90170" marR="90170" marT="46990" marB="46990" vert="horz" anchor="t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059" name="标题 74873"/>
          <p:cNvSpPr>
            <a:spLocks noGrp="1" noRot="1"/>
          </p:cNvSpPr>
          <p:nvPr>
            <p:ph type="title"/>
          </p:nvPr>
        </p:nvSpPr>
        <p:spPr>
          <a:xfrm>
            <a:off x="250825" y="46038"/>
            <a:ext cx="8540750" cy="863600"/>
          </a:xfrm>
        </p:spPr>
        <p:txBody>
          <a:bodyPr wrap="square" anchor="ctr"/>
          <a:p>
            <a:pPr algn="l"/>
            <a:r>
              <a:rPr lang="zh-CN" altLang="en-US" sz="4000" dirty="0"/>
              <a:t>佣金问题—输出边界值分析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5222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 </a:t>
            </a:r>
            <a:r>
              <a:rPr lang="en-US" altLang="zh-CN"/>
              <a:t>P41</a:t>
            </a:r>
            <a:endParaRPr lang="en-US" altLang="zh-CN"/>
          </a:p>
        </p:txBody>
      </p:sp>
      <p:sp>
        <p:nvSpPr>
          <p:cNvPr id="52227" name="矩形 52226"/>
          <p:cNvSpPr>
            <a:spLocks noRot="1"/>
          </p:cNvSpPr>
          <p:nvPr/>
        </p:nvSpPr>
        <p:spPr>
          <a:xfrm>
            <a:off x="323850" y="1052513"/>
            <a:ext cx="8820150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1.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方法简介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大量错误是发生在输入或输出范围的</a:t>
            </a:r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边界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上，而不是在输入或输出范围的内部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在测试过程中，边界值分析法是通过选择</a:t>
            </a:r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等价类边界</a:t>
            </a: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的测试用例进行测试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>
                <a:latin typeface="Arial" panose="020B0604020202020204" pitchFamily="34" charset="0"/>
                <a:ea typeface="楷体_GB2312" pitchFamily="1" charset="-122"/>
              </a:rPr>
              <a:t>边界值分析方法与等价类划分的区别：</a:t>
            </a:r>
            <a:endParaRPr lang="zh-CN" altLang="en-US" sz="3600" b="1">
              <a:latin typeface="Arial" panose="020B0604020202020204" pitchFamily="34" charset="0"/>
              <a:ea typeface="楷体_GB2312" pitchFamily="1" charset="-122"/>
            </a:endParaRPr>
          </a:p>
          <a:p>
            <a:pPr marL="878205" lvl="1" indent="-533400" algn="l" eaLnBrk="1" fontAlgn="base" latinLnBrk="0" hangingPunct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</a:pPr>
            <a:r>
              <a:rPr lang="zh-CN" altLang="en-US" sz="3400" b="1" i="1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边界值</a:t>
            </a:r>
            <a:r>
              <a:rPr lang="en-US" altLang="zh-CN" sz="3400" b="1" i="1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400" b="1" i="1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典型值、任意值</a:t>
            </a:r>
            <a:endParaRPr lang="zh-CN" altLang="en-US" sz="3400" b="1" i="1" u="none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78205" lvl="1" indent="-533400" algn="l" eaLnBrk="1" fontAlgn="base" latinLnBrk="0" hangingPunct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</a:pPr>
            <a:r>
              <a:rPr lang="zh-CN" altLang="en-US" sz="3400" b="1" i="1" u="none" baseline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考虑输出域边界</a:t>
            </a:r>
            <a:endParaRPr lang="zh-CN" altLang="en-US" sz="3400" b="1" i="1" u="none" baseline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charRg st="8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4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charRg st="41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7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charRg st="74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9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charRg st="92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04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charRg st="104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53249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53251" name="矩形 53250"/>
          <p:cNvSpPr>
            <a:spLocks noRot="1"/>
          </p:cNvSpPr>
          <p:nvPr/>
        </p:nvSpPr>
        <p:spPr>
          <a:xfrm>
            <a:off x="323850" y="1052513"/>
            <a:ext cx="8569325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2.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单变量边界值的选取原则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如果输入条件规定了</a:t>
            </a:r>
            <a:r>
              <a:rPr lang="zh-CN" altLang="en-US" sz="3200" b="1">
                <a:solidFill>
                  <a:srgbClr val="6600FF"/>
                </a:solidFill>
                <a:latin typeface="Arial" panose="020B0604020202020204" pitchFamily="34" charset="0"/>
                <a:ea typeface="楷体_GB2312" pitchFamily="1" charset="-122"/>
              </a:rPr>
              <a:t>取值范围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，或规定了</a:t>
            </a:r>
            <a:r>
              <a:rPr lang="zh-CN" altLang="en-US" sz="3200" b="1">
                <a:solidFill>
                  <a:srgbClr val="6600FF"/>
                </a:solidFill>
                <a:latin typeface="Arial" panose="020B0604020202020204" pitchFamily="34" charset="0"/>
                <a:ea typeface="楷体_GB2312" pitchFamily="1" charset="-122"/>
              </a:rPr>
              <a:t>值的个数</a:t>
            </a:r>
            <a:r>
              <a:rPr lang="zh-CN" altLang="en-US" sz="3200" b="1">
                <a:latin typeface="Arial" panose="020B0604020202020204" pitchFamily="34" charset="0"/>
                <a:ea typeface="楷体_GB2312" pitchFamily="1" charset="-122"/>
              </a:rPr>
              <a:t>，测试用例选择方案：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  <a:p>
            <a:pPr marL="1151255" lvl="2" indent="-457200" algn="l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3000" b="1" i="1" u="none" baseline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五点法</a:t>
            </a:r>
            <a:r>
              <a:rPr lang="zh-CN" altLang="en-US" sz="3000" b="1" i="1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：选择最小值，略高于最小值，正常值，略低于最大值，最大值</a:t>
            </a:r>
            <a:endParaRPr lang="zh-CN" altLang="en-US" sz="3000" b="1" i="1" u="none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51255" lvl="2" indent="-457200" algn="l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3000" b="1" i="1" u="none" baseline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七点法</a:t>
            </a:r>
            <a:r>
              <a:rPr lang="zh-CN" altLang="en-US" sz="3000" b="1" i="1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：选择</a:t>
            </a:r>
            <a:r>
              <a:rPr lang="zh-CN" altLang="en-US" sz="3000" b="1" i="1" u="none" baseline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略低于最小值</a:t>
            </a:r>
            <a:r>
              <a:rPr lang="zh-CN" altLang="en-US" sz="3000" b="1" i="1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，最小值，略高于最小值，正常值，略低于最大值，最大值，</a:t>
            </a:r>
            <a:r>
              <a:rPr lang="zh-CN" altLang="en-US" sz="3000" b="1" i="1" u="none" baseline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略高于最大值</a:t>
            </a:r>
            <a:endParaRPr lang="zh-CN" altLang="en-US" sz="3000" b="1" i="1" u="none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lang="en-US" altLang="zh-CN" sz="39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585913" y="5685473"/>
            <a:ext cx="6019800" cy="168275"/>
            <a:chOff x="0" y="0"/>
            <a:chExt cx="3792" cy="106"/>
          </a:xfrm>
        </p:grpSpPr>
        <p:sp>
          <p:nvSpPr>
            <p:cNvPr id="10" name="Line 6"/>
            <p:cNvSpPr/>
            <p:nvPr/>
          </p:nvSpPr>
          <p:spPr>
            <a:xfrm>
              <a:off x="0" y="53"/>
              <a:ext cx="37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7" descr="Light upward diagonal"/>
            <p:cNvSpPr/>
            <p:nvPr/>
          </p:nvSpPr>
          <p:spPr>
            <a:xfrm>
              <a:off x="1200" y="0"/>
              <a:ext cx="1392" cy="106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8"/>
          <p:cNvGrpSpPr/>
          <p:nvPr/>
        </p:nvGrpSpPr>
        <p:grpSpPr>
          <a:xfrm>
            <a:off x="3481388" y="5447348"/>
            <a:ext cx="2230437" cy="917575"/>
            <a:chOff x="0" y="0"/>
            <a:chExt cx="1405" cy="578"/>
          </a:xfrm>
        </p:grpSpPr>
        <p:sp>
          <p:nvSpPr>
            <p:cNvPr id="13" name="Freeform 9"/>
            <p:cNvSpPr/>
            <p:nvPr/>
          </p:nvSpPr>
          <p:spPr>
            <a:xfrm>
              <a:off x="0" y="0"/>
              <a:ext cx="1405" cy="414"/>
            </a:xfrm>
            <a:custGeom>
              <a:avLst/>
              <a:gdLst/>
              <a:ahLst/>
              <a:cxnLst>
                <a:cxn ang="0">
                  <a:pos x="675" y="11"/>
                </a:cxn>
                <a:cxn ang="0">
                  <a:pos x="35" y="85"/>
                </a:cxn>
                <a:cxn ang="0">
                  <a:pos x="3" y="149"/>
                </a:cxn>
                <a:cxn ang="0">
                  <a:pos x="25" y="331"/>
                </a:cxn>
                <a:cxn ang="0">
                  <a:pos x="185" y="352"/>
                </a:cxn>
                <a:cxn ang="0">
                  <a:pos x="377" y="352"/>
                </a:cxn>
                <a:cxn ang="0">
                  <a:pos x="686" y="363"/>
                </a:cxn>
                <a:cxn ang="0">
                  <a:pos x="1027" y="384"/>
                </a:cxn>
                <a:cxn ang="0">
                  <a:pos x="1251" y="352"/>
                </a:cxn>
                <a:cxn ang="0">
                  <a:pos x="1315" y="331"/>
                </a:cxn>
                <a:cxn ang="0">
                  <a:pos x="1347" y="320"/>
                </a:cxn>
                <a:cxn ang="0">
                  <a:pos x="1401" y="235"/>
                </a:cxn>
                <a:cxn ang="0">
                  <a:pos x="1387" y="125"/>
                </a:cxn>
                <a:cxn ang="0">
                  <a:pos x="1305" y="85"/>
                </a:cxn>
                <a:cxn ang="0">
                  <a:pos x="1027" y="32"/>
                </a:cxn>
                <a:cxn ang="0">
                  <a:pos x="761" y="0"/>
                </a:cxn>
                <a:cxn ang="0">
                  <a:pos x="675" y="11"/>
                </a:cxn>
              </a:cxnLst>
              <a:rect l="0" t="0" r="0" b="0"/>
              <a:pathLst>
                <a:path w="1405" h="414">
                  <a:moveTo>
                    <a:pt x="675" y="11"/>
                  </a:moveTo>
                  <a:cubicBezTo>
                    <a:pt x="474" y="24"/>
                    <a:pt x="232" y="23"/>
                    <a:pt x="35" y="85"/>
                  </a:cubicBezTo>
                  <a:cubicBezTo>
                    <a:pt x="27" y="96"/>
                    <a:pt x="0" y="131"/>
                    <a:pt x="3" y="149"/>
                  </a:cubicBezTo>
                  <a:cubicBezTo>
                    <a:pt x="9" y="206"/>
                    <a:pt x="2" y="278"/>
                    <a:pt x="25" y="331"/>
                  </a:cubicBezTo>
                  <a:cubicBezTo>
                    <a:pt x="29" y="341"/>
                    <a:pt x="176" y="344"/>
                    <a:pt x="185" y="352"/>
                  </a:cubicBezTo>
                  <a:cubicBezTo>
                    <a:pt x="247" y="414"/>
                    <a:pt x="294" y="339"/>
                    <a:pt x="377" y="352"/>
                  </a:cubicBezTo>
                  <a:cubicBezTo>
                    <a:pt x="494" y="348"/>
                    <a:pt x="569" y="372"/>
                    <a:pt x="686" y="363"/>
                  </a:cubicBezTo>
                  <a:cubicBezTo>
                    <a:pt x="799" y="353"/>
                    <a:pt x="914" y="400"/>
                    <a:pt x="1027" y="384"/>
                  </a:cubicBezTo>
                  <a:cubicBezTo>
                    <a:pt x="1096" y="373"/>
                    <a:pt x="1183" y="374"/>
                    <a:pt x="1251" y="352"/>
                  </a:cubicBezTo>
                  <a:cubicBezTo>
                    <a:pt x="1272" y="345"/>
                    <a:pt x="1293" y="338"/>
                    <a:pt x="1315" y="331"/>
                  </a:cubicBezTo>
                  <a:cubicBezTo>
                    <a:pt x="1325" y="327"/>
                    <a:pt x="1347" y="320"/>
                    <a:pt x="1347" y="320"/>
                  </a:cubicBezTo>
                  <a:cubicBezTo>
                    <a:pt x="1374" y="293"/>
                    <a:pt x="1388" y="271"/>
                    <a:pt x="1401" y="235"/>
                  </a:cubicBezTo>
                  <a:cubicBezTo>
                    <a:pt x="1405" y="203"/>
                    <a:pt x="1402" y="149"/>
                    <a:pt x="1387" y="125"/>
                  </a:cubicBezTo>
                  <a:cubicBezTo>
                    <a:pt x="1371" y="100"/>
                    <a:pt x="1364" y="100"/>
                    <a:pt x="1305" y="85"/>
                  </a:cubicBezTo>
                  <a:cubicBezTo>
                    <a:pt x="1242" y="25"/>
                    <a:pt x="1096" y="36"/>
                    <a:pt x="1027" y="32"/>
                  </a:cubicBezTo>
                  <a:cubicBezTo>
                    <a:pt x="938" y="16"/>
                    <a:pt x="849" y="11"/>
                    <a:pt x="761" y="0"/>
                  </a:cubicBezTo>
                  <a:cubicBezTo>
                    <a:pt x="689" y="12"/>
                    <a:pt x="718" y="11"/>
                    <a:pt x="675" y="11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" name="Text Box 10"/>
            <p:cNvSpPr txBox="1"/>
            <p:nvPr/>
          </p:nvSpPr>
          <p:spPr>
            <a:xfrm>
              <a:off x="441" y="366"/>
              <a:ext cx="61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in range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11"/>
          <p:cNvGrpSpPr/>
          <p:nvPr/>
        </p:nvGrpSpPr>
        <p:grpSpPr>
          <a:xfrm>
            <a:off x="5697538" y="5345748"/>
            <a:ext cx="2227262" cy="1020762"/>
            <a:chOff x="0" y="0"/>
            <a:chExt cx="1403" cy="643"/>
          </a:xfrm>
        </p:grpSpPr>
        <p:sp>
          <p:nvSpPr>
            <p:cNvPr id="16" name="Freeform 12"/>
            <p:cNvSpPr/>
            <p:nvPr/>
          </p:nvSpPr>
          <p:spPr>
            <a:xfrm>
              <a:off x="0" y="0"/>
              <a:ext cx="1403" cy="432"/>
            </a:xfrm>
            <a:custGeom>
              <a:avLst/>
              <a:gdLst/>
              <a:ahLst/>
              <a:cxnLst>
                <a:cxn ang="0">
                  <a:pos x="527" y="100"/>
                </a:cxn>
                <a:cxn ang="0">
                  <a:pos x="58" y="156"/>
                </a:cxn>
                <a:cxn ang="0">
                  <a:pos x="29" y="179"/>
                </a:cxn>
                <a:cxn ang="0">
                  <a:pos x="21" y="203"/>
                </a:cxn>
                <a:cxn ang="0">
                  <a:pos x="5" y="252"/>
                </a:cxn>
                <a:cxn ang="0">
                  <a:pos x="15" y="347"/>
                </a:cxn>
                <a:cxn ang="0">
                  <a:pos x="111" y="384"/>
                </a:cxn>
                <a:cxn ang="0">
                  <a:pos x="474" y="422"/>
                </a:cxn>
                <a:cxn ang="0">
                  <a:pos x="613" y="432"/>
                </a:cxn>
                <a:cxn ang="0">
                  <a:pos x="965" y="422"/>
                </a:cxn>
                <a:cxn ang="0">
                  <a:pos x="1093" y="394"/>
                </a:cxn>
                <a:cxn ang="0">
                  <a:pos x="1391" y="356"/>
                </a:cxn>
                <a:cxn ang="0">
                  <a:pos x="1402" y="290"/>
                </a:cxn>
                <a:cxn ang="0">
                  <a:pos x="687" y="100"/>
                </a:cxn>
                <a:cxn ang="0">
                  <a:pos x="527" y="100"/>
                </a:cxn>
              </a:cxnLst>
              <a:rect l="0" t="0" r="0" b="0"/>
              <a:pathLst>
                <a:path w="1403" h="432">
                  <a:moveTo>
                    <a:pt x="527" y="100"/>
                  </a:moveTo>
                  <a:cubicBezTo>
                    <a:pt x="497" y="100"/>
                    <a:pt x="114" y="80"/>
                    <a:pt x="58" y="156"/>
                  </a:cubicBezTo>
                  <a:cubicBezTo>
                    <a:pt x="54" y="169"/>
                    <a:pt x="35" y="166"/>
                    <a:pt x="29" y="179"/>
                  </a:cubicBezTo>
                  <a:cubicBezTo>
                    <a:pt x="25" y="187"/>
                    <a:pt x="24" y="191"/>
                    <a:pt x="21" y="203"/>
                  </a:cubicBezTo>
                  <a:cubicBezTo>
                    <a:pt x="17" y="214"/>
                    <a:pt x="6" y="228"/>
                    <a:pt x="5" y="252"/>
                  </a:cubicBezTo>
                  <a:cubicBezTo>
                    <a:pt x="8" y="283"/>
                    <a:pt x="0" y="317"/>
                    <a:pt x="15" y="347"/>
                  </a:cubicBezTo>
                  <a:cubicBezTo>
                    <a:pt x="26" y="368"/>
                    <a:pt x="86" y="380"/>
                    <a:pt x="111" y="384"/>
                  </a:cubicBezTo>
                  <a:cubicBezTo>
                    <a:pt x="236" y="404"/>
                    <a:pt x="343" y="414"/>
                    <a:pt x="474" y="422"/>
                  </a:cubicBezTo>
                  <a:cubicBezTo>
                    <a:pt x="520" y="425"/>
                    <a:pt x="566" y="428"/>
                    <a:pt x="613" y="432"/>
                  </a:cubicBezTo>
                  <a:cubicBezTo>
                    <a:pt x="730" y="428"/>
                    <a:pt x="847" y="428"/>
                    <a:pt x="965" y="422"/>
                  </a:cubicBezTo>
                  <a:cubicBezTo>
                    <a:pt x="1006" y="420"/>
                    <a:pt x="1051" y="398"/>
                    <a:pt x="1093" y="394"/>
                  </a:cubicBezTo>
                  <a:cubicBezTo>
                    <a:pt x="1193" y="382"/>
                    <a:pt x="1294" y="385"/>
                    <a:pt x="1391" y="356"/>
                  </a:cubicBezTo>
                  <a:cubicBezTo>
                    <a:pt x="1394" y="333"/>
                    <a:pt x="1403" y="311"/>
                    <a:pt x="1402" y="290"/>
                  </a:cubicBezTo>
                  <a:cubicBezTo>
                    <a:pt x="1382" y="0"/>
                    <a:pt x="831" y="101"/>
                    <a:pt x="687" y="100"/>
                  </a:cubicBezTo>
                  <a:cubicBezTo>
                    <a:pt x="623" y="81"/>
                    <a:pt x="593" y="72"/>
                    <a:pt x="527" y="100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" name="Text Box 13"/>
            <p:cNvSpPr txBox="1"/>
            <p:nvPr/>
          </p:nvSpPr>
          <p:spPr>
            <a:xfrm>
              <a:off x="128" y="431"/>
              <a:ext cx="1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greater than range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Group 14"/>
          <p:cNvGrpSpPr/>
          <p:nvPr/>
        </p:nvGrpSpPr>
        <p:grpSpPr>
          <a:xfrm>
            <a:off x="1322388" y="5474335"/>
            <a:ext cx="2163762" cy="892175"/>
            <a:chOff x="0" y="0"/>
            <a:chExt cx="1363" cy="562"/>
          </a:xfrm>
        </p:grpSpPr>
        <p:sp>
          <p:nvSpPr>
            <p:cNvPr id="19" name="Freeform 15"/>
            <p:cNvSpPr/>
            <p:nvPr/>
          </p:nvSpPr>
          <p:spPr>
            <a:xfrm>
              <a:off x="0" y="0"/>
              <a:ext cx="1363" cy="351"/>
            </a:xfrm>
            <a:custGeom>
              <a:avLst/>
              <a:gdLst/>
              <a:ahLst/>
              <a:cxnLst>
                <a:cxn ang="0">
                  <a:pos x="1363" y="178"/>
                </a:cxn>
                <a:cxn ang="0">
                  <a:pos x="1347" y="103"/>
                </a:cxn>
                <a:cxn ang="0">
                  <a:pos x="1294" y="52"/>
                </a:cxn>
                <a:cxn ang="0">
                  <a:pos x="1033" y="20"/>
                </a:cxn>
                <a:cxn ang="0">
                  <a:pos x="222" y="30"/>
                </a:cxn>
                <a:cxn ang="0">
                  <a:pos x="83" y="122"/>
                </a:cxn>
                <a:cxn ang="0">
                  <a:pos x="467" y="333"/>
                </a:cxn>
                <a:cxn ang="0">
                  <a:pos x="873" y="342"/>
                </a:cxn>
                <a:cxn ang="0">
                  <a:pos x="1107" y="333"/>
                </a:cxn>
                <a:cxn ang="0">
                  <a:pos x="1113" y="332"/>
                </a:cxn>
                <a:cxn ang="0">
                  <a:pos x="1166" y="324"/>
                </a:cxn>
                <a:cxn ang="0">
                  <a:pos x="1251" y="314"/>
                </a:cxn>
                <a:cxn ang="0">
                  <a:pos x="1289" y="308"/>
                </a:cxn>
                <a:cxn ang="0">
                  <a:pos x="1342" y="266"/>
                </a:cxn>
                <a:cxn ang="0">
                  <a:pos x="1355" y="250"/>
                </a:cxn>
                <a:cxn ang="0">
                  <a:pos x="1363" y="178"/>
                </a:cxn>
              </a:cxnLst>
              <a:rect l="0" t="0" r="0" b="0"/>
              <a:pathLst>
                <a:path w="1363" h="351">
                  <a:moveTo>
                    <a:pt x="1363" y="178"/>
                  </a:moveTo>
                  <a:cubicBezTo>
                    <a:pt x="1360" y="153"/>
                    <a:pt x="1359" y="121"/>
                    <a:pt x="1347" y="103"/>
                  </a:cubicBezTo>
                  <a:cubicBezTo>
                    <a:pt x="1335" y="82"/>
                    <a:pt x="1346" y="65"/>
                    <a:pt x="1294" y="52"/>
                  </a:cubicBezTo>
                  <a:cubicBezTo>
                    <a:pt x="1242" y="0"/>
                    <a:pt x="1098" y="25"/>
                    <a:pt x="1033" y="20"/>
                  </a:cubicBezTo>
                  <a:cubicBezTo>
                    <a:pt x="762" y="23"/>
                    <a:pt x="492" y="20"/>
                    <a:pt x="222" y="30"/>
                  </a:cubicBezTo>
                  <a:cubicBezTo>
                    <a:pt x="198" y="30"/>
                    <a:pt x="128" y="108"/>
                    <a:pt x="83" y="122"/>
                  </a:cubicBezTo>
                  <a:cubicBezTo>
                    <a:pt x="0" y="301"/>
                    <a:pt x="331" y="328"/>
                    <a:pt x="467" y="333"/>
                  </a:cubicBezTo>
                  <a:cubicBezTo>
                    <a:pt x="602" y="337"/>
                    <a:pt x="737" y="339"/>
                    <a:pt x="873" y="342"/>
                  </a:cubicBezTo>
                  <a:cubicBezTo>
                    <a:pt x="956" y="349"/>
                    <a:pt x="1025" y="351"/>
                    <a:pt x="1107" y="333"/>
                  </a:cubicBezTo>
                  <a:cubicBezTo>
                    <a:pt x="1153" y="327"/>
                    <a:pt x="1103" y="333"/>
                    <a:pt x="1113" y="332"/>
                  </a:cubicBezTo>
                  <a:cubicBezTo>
                    <a:pt x="1122" y="330"/>
                    <a:pt x="1143" y="326"/>
                    <a:pt x="1166" y="324"/>
                  </a:cubicBezTo>
                  <a:cubicBezTo>
                    <a:pt x="1182" y="347"/>
                    <a:pt x="1229" y="326"/>
                    <a:pt x="1251" y="314"/>
                  </a:cubicBezTo>
                  <a:cubicBezTo>
                    <a:pt x="1261" y="307"/>
                    <a:pt x="1289" y="308"/>
                    <a:pt x="1289" y="308"/>
                  </a:cubicBezTo>
                  <a:cubicBezTo>
                    <a:pt x="1332" y="251"/>
                    <a:pt x="1283" y="296"/>
                    <a:pt x="1342" y="266"/>
                  </a:cubicBezTo>
                  <a:cubicBezTo>
                    <a:pt x="1352" y="254"/>
                    <a:pt x="1351" y="264"/>
                    <a:pt x="1355" y="250"/>
                  </a:cubicBezTo>
                  <a:cubicBezTo>
                    <a:pt x="1358" y="235"/>
                    <a:pt x="1361" y="193"/>
                    <a:pt x="1363" y="178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" name="Text Box 16"/>
            <p:cNvSpPr txBox="1"/>
            <p:nvPr/>
          </p:nvSpPr>
          <p:spPr>
            <a:xfrm>
              <a:off x="143" y="350"/>
              <a:ext cx="105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less than range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3416935" y="5708015"/>
            <a:ext cx="146050" cy="1460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601720" y="5709205"/>
            <a:ext cx="146050" cy="1460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446270" y="5709205"/>
            <a:ext cx="146050" cy="1460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50840" y="5709205"/>
            <a:ext cx="146050" cy="1460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624830" y="5709205"/>
            <a:ext cx="146050" cy="1460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256915" y="5709205"/>
            <a:ext cx="146050" cy="1460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795645" y="5709205"/>
            <a:ext cx="146050" cy="1460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1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charRg st="15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8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3251">
                                            <p:txEl>
                                              <p:charRg st="80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7" grpId="0" bldLvl="0" animBg="1"/>
      <p:bldP spid="2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54273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54275" name="矩形 54274"/>
          <p:cNvSpPr>
            <a:spLocks noRot="1"/>
          </p:cNvSpPr>
          <p:nvPr/>
        </p:nvSpPr>
        <p:spPr>
          <a:xfrm>
            <a:off x="323850" y="1052513"/>
            <a:ext cx="8569325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2.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单变量边界值的选取原则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800" b="1">
                <a:ea typeface="楷体_GB2312" pitchFamily="1" charset="-122"/>
                <a:sym typeface="+mn-ea"/>
              </a:rPr>
              <a:t>例</a:t>
            </a:r>
            <a:r>
              <a:rPr lang="en-US" altLang="zh-CN" sz="2800" b="1">
                <a:latin typeface="Times New Roman" panose="02020603050405020304" pitchFamily="2" charset="0"/>
                <a:sym typeface="+mn-ea"/>
              </a:rPr>
              <a:t>1</a:t>
            </a:r>
            <a:r>
              <a:rPr lang="zh-CN" altLang="en-US" sz="2800" b="1">
                <a:ea typeface="楷体_GB2312" pitchFamily="1" charset="-122"/>
                <a:sym typeface="+mn-ea"/>
              </a:rPr>
              <a:t>：“某输入文件可包含</a:t>
            </a:r>
            <a:r>
              <a:rPr lang="en-US" altLang="zh-CN" sz="2800" b="1">
                <a:latin typeface="Times New Roman" panose="02020603050405020304" pitchFamily="2" charset="0"/>
                <a:sym typeface="+mn-ea"/>
              </a:rPr>
              <a:t>1~255</a:t>
            </a:r>
            <a:r>
              <a:rPr lang="zh-CN" altLang="en-US" sz="2800" b="1">
                <a:ea typeface="楷体_GB2312" pitchFamily="1" charset="-122"/>
                <a:sym typeface="+mn-ea"/>
              </a:rPr>
              <a:t>个记录”，测试用例</a:t>
            </a:r>
            <a:r>
              <a:rPr lang="en-US" altLang="zh-CN" sz="2800" b="1">
                <a:latin typeface="Times New Roman" panose="02020603050405020304" pitchFamily="2" charset="0"/>
                <a:sym typeface="Wingdings" panose="05000000000000000000" pitchFamily="2" charset="2"/>
              </a:rPr>
              <a:t>(0</a:t>
            </a:r>
            <a:r>
              <a:rPr lang="zh-CN" altLang="en-US" sz="2800" b="1">
                <a:ea typeface="楷体_GB2312" pitchFamily="1" charset="-122"/>
                <a:sym typeface="Wingdings" panose="05000000000000000000" pitchFamily="2" charset="2"/>
              </a:rPr>
              <a:t>，</a:t>
            </a:r>
            <a:r>
              <a:rPr lang="en-US" altLang="zh-CN" sz="2800" b="1">
                <a:latin typeface="Times New Roman" panose="02020603050405020304" pitchFamily="2" charset="0"/>
                <a:sym typeface="Wingdings" panose="05000000000000000000" pitchFamily="2" charset="2"/>
              </a:rPr>
              <a:t>)</a:t>
            </a:r>
            <a:r>
              <a:rPr lang="en-US" altLang="zh-CN" sz="2800" b="1">
                <a:latin typeface="Times New Roman" panose="02020603050405020304" pitchFamily="2" charset="0"/>
                <a:sym typeface="+mn-ea"/>
              </a:rPr>
              <a:t>1</a:t>
            </a:r>
            <a:r>
              <a:rPr lang="zh-CN" altLang="en-US" sz="2800" b="1">
                <a:ea typeface="楷体_GB2312" pitchFamily="1" charset="-122"/>
                <a:sym typeface="+mn-ea"/>
              </a:rPr>
              <a:t>，</a:t>
            </a:r>
            <a:r>
              <a:rPr lang="en-US" altLang="zh-CN" sz="2800" b="1">
                <a:latin typeface="Times New Roman" panose="02020603050405020304" pitchFamily="2" charset="0"/>
                <a:sym typeface="+mn-ea"/>
              </a:rPr>
              <a:t>2</a:t>
            </a:r>
            <a:r>
              <a:rPr lang="zh-CN" altLang="en-US" sz="2800" b="1">
                <a:ea typeface="楷体_GB2312" pitchFamily="1" charset="-122"/>
                <a:sym typeface="+mn-ea"/>
              </a:rPr>
              <a:t>，</a:t>
            </a:r>
            <a:r>
              <a:rPr lang="en-US" altLang="zh-CN" sz="2800" b="1">
                <a:latin typeface="Times New Roman" panose="02020603050405020304" pitchFamily="2" charset="0"/>
                <a:sym typeface="+mn-ea"/>
              </a:rPr>
              <a:t>120</a:t>
            </a:r>
            <a:r>
              <a:rPr lang="zh-CN" altLang="en-US" sz="2800" b="1">
                <a:ea typeface="楷体_GB2312" pitchFamily="1" charset="-122"/>
                <a:sym typeface="+mn-ea"/>
              </a:rPr>
              <a:t>，</a:t>
            </a:r>
            <a:r>
              <a:rPr lang="en-US" altLang="zh-CN" sz="2800" b="1">
                <a:latin typeface="Times New Roman" panose="02020603050405020304" pitchFamily="2" charset="0"/>
                <a:sym typeface="+mn-ea"/>
              </a:rPr>
              <a:t>254</a:t>
            </a:r>
            <a:r>
              <a:rPr lang="zh-CN" altLang="en-US" sz="2800" b="1">
                <a:ea typeface="楷体_GB2312" pitchFamily="1" charset="-122"/>
                <a:sym typeface="+mn-ea"/>
              </a:rPr>
              <a:t>，</a:t>
            </a:r>
            <a:r>
              <a:rPr lang="en-US" altLang="zh-CN" sz="2800" b="1">
                <a:latin typeface="Times New Roman" panose="02020603050405020304" pitchFamily="2" charset="0"/>
                <a:sym typeface="+mn-ea"/>
              </a:rPr>
              <a:t>255(</a:t>
            </a:r>
            <a:r>
              <a:rPr lang="zh-CN" altLang="en-US" sz="2800" b="1">
                <a:ea typeface="楷体_GB2312" pitchFamily="1" charset="-122"/>
                <a:sym typeface="+mn-ea"/>
              </a:rPr>
              <a:t>，</a:t>
            </a:r>
            <a:r>
              <a:rPr lang="en-US" altLang="zh-CN" sz="2800" b="1">
                <a:latin typeface="Times New Roman" panose="02020603050405020304" pitchFamily="2" charset="0"/>
                <a:sym typeface="+mn-ea"/>
              </a:rPr>
              <a:t>256)</a:t>
            </a:r>
            <a:endParaRPr lang="zh-CN" altLang="en-US" sz="28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例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：程序的规格说明：“重量在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10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～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50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公斤范围内的邮件，其计算邮费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……”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，测试用例选择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(9.99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  <a:sym typeface="Wingdings" panose="05000000000000000000" pitchFamily="2" charset="2"/>
              </a:rPr>
              <a:t>公斤，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10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公斤，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10.01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公斤，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25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公斤，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49.99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公斤，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50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公斤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，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50.01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公斤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2"/>
            </a:pPr>
            <a:r>
              <a:rPr lang="zh-CN" altLang="en-US" sz="2800" b="1">
                <a:latin typeface="宋体" panose="02010600030101010101" pitchFamily="2" charset="-122"/>
                <a:ea typeface="楷体_GB2312" pitchFamily="1" charset="-122"/>
              </a:rPr>
              <a:t>针对规格说明的每个输出条件使用原则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例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：“计算出每月保险金扣除额为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0~1165.25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元”，测试用例：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(-0.01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，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) 0.00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，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0.01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，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550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，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1165.24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，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1165.25(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，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1165.26)</a:t>
            </a:r>
            <a:endParaRPr lang="en-US" altLang="zh-CN" sz="28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5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charRg st="15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0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charRg st="109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28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charRg st="128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55297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p>
            <a:pPr algn="l"/>
            <a:r>
              <a:rPr lang="en-US" altLang="zh-CN"/>
              <a:t>2.2 </a:t>
            </a:r>
            <a:r>
              <a:rPr lang="zh-CN" altLang="en-US"/>
              <a:t>边界值分析</a:t>
            </a:r>
            <a:endParaRPr lang="en-US" altLang="zh-CN"/>
          </a:p>
        </p:txBody>
      </p:sp>
      <p:sp>
        <p:nvSpPr>
          <p:cNvPr id="55299" name="矩形 55298"/>
          <p:cNvSpPr>
            <a:spLocks noRot="1"/>
          </p:cNvSpPr>
          <p:nvPr/>
        </p:nvSpPr>
        <p:spPr>
          <a:xfrm>
            <a:off x="323850" y="1052513"/>
            <a:ext cx="8569325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2. </a:t>
            </a:r>
            <a:r>
              <a:rPr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单变量边界值的选取原则</a:t>
            </a:r>
            <a:endParaRPr lang="zh-CN" altLang="en-US" sz="4000" b="1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3"/>
            </a:pPr>
            <a:r>
              <a:rPr lang="zh-CN" altLang="en-US" sz="3300" b="1">
                <a:latin typeface="宋体" panose="02010600030101010101" pitchFamily="2" charset="-122"/>
                <a:ea typeface="楷体_GB2312" pitchFamily="1" charset="-122"/>
              </a:rPr>
              <a:t>如果规格设计中提到的输入输出是个有序的集合（如顺序文件、表格等），就应注意选取有序集中的第一个和最后一个元素作为测试用例</a:t>
            </a:r>
            <a:endParaRPr lang="zh-CN" altLang="en-US" sz="3300" b="1">
              <a:latin typeface="宋体" panose="02010600030101010101" pitchFamily="2" charset="-122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4"/>
            </a:pPr>
            <a:r>
              <a:rPr lang="zh-CN" altLang="en-US" sz="3300" b="1">
                <a:latin typeface="Arial" panose="020B0604020202020204" pitchFamily="34" charset="0"/>
                <a:ea typeface="楷体_GB2312" pitchFamily="1" charset="-122"/>
              </a:rPr>
              <a:t>如果程序用了一个内部结构，应该选取这个内部数据结构的边界值作为测试用例</a:t>
            </a:r>
            <a:endParaRPr lang="zh-CN" altLang="en-US" sz="33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4"/>
            </a:pPr>
            <a:r>
              <a:rPr lang="zh-CN" altLang="en-US" sz="3300" b="1">
                <a:latin typeface="Arial" panose="020B0604020202020204" pitchFamily="34" charset="0"/>
                <a:ea typeface="楷体_GB2312" pitchFamily="1" charset="-122"/>
              </a:rPr>
              <a:t>分析规格说明，找出其他可能的边界条件</a:t>
            </a:r>
            <a:endParaRPr lang="zh-CN" altLang="en-US" sz="3300" b="1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5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charRg st="15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7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charRg st="76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1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charRg st="112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Rot="1"/>
          </p:cNvSpPr>
          <p:nvPr/>
        </p:nvSpPr>
        <p:spPr>
          <a:xfrm>
            <a:off x="303836" y="188640"/>
            <a:ext cx="8424863" cy="5040511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</a:pPr>
            <a:r>
              <a:rPr lang="zh-CN" altLang="en-US" sz="3200" b="1" dirty="0" smtClean="0">
                <a:solidFill>
                  <a:srgbClr val="0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基于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边界值分析法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为招聘问题补充测试用例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4475" y="2224405"/>
          <a:ext cx="8682990" cy="3989070"/>
        </p:xfrm>
        <a:graphic>
          <a:graphicData uri="http://schemas.openxmlformats.org/drawingml/2006/table">
            <a:tbl>
              <a:tblPr/>
              <a:tblGrid>
                <a:gridCol w="1224915"/>
                <a:gridCol w="1224915"/>
                <a:gridCol w="1225550"/>
                <a:gridCol w="956310"/>
                <a:gridCol w="3051175"/>
                <a:gridCol w="1000125"/>
              </a:tblGrid>
              <a:tr h="75120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用例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学历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专业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年龄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预期结果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覆盖边界值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5130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</a:t>
                      </a: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硕士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计算机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21</a:t>
                      </a:r>
                      <a:endPara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系统提示年龄不符合要求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21</a:t>
                      </a:r>
                      <a:endParaRPr lang="en-US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</a:t>
                      </a: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硕士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计算机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22</a:t>
                      </a:r>
                      <a:endPara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系统提示审核通过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22</a:t>
                      </a:r>
                      <a:endParaRPr lang="en-US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241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</a:t>
                      </a: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3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硕士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计算机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23</a:t>
                      </a:r>
                      <a:endParaRPr lang="en-US" altLang="zh-CN" sz="2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系统提示</a:t>
                      </a: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+mn-ea"/>
                        </a:rPr>
                        <a:t>审核通过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23</a:t>
                      </a:r>
                      <a:endParaRPr lang="en-US" altLang="zh-CN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241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</a:t>
                      </a:r>
                      <a:r>
                        <a:rPr lang="zh-CN" altLang="en-US" sz="20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4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硕士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计算机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26</a:t>
                      </a:r>
                      <a:endParaRPr lang="en-US" altLang="zh-CN" sz="2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系统提示</a:t>
                      </a: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+mn-ea"/>
                        </a:rPr>
                        <a:t>审核通过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26</a:t>
                      </a:r>
                      <a:endParaRPr lang="en-US" altLang="zh-CN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</a:t>
                      </a: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5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硕士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计算机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29</a:t>
                      </a:r>
                      <a:endParaRPr lang="en-US" altLang="zh-CN" sz="2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系统提示</a:t>
                      </a: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+mn-ea"/>
                        </a:rPr>
                        <a:t>审核通过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29</a:t>
                      </a:r>
                      <a:endParaRPr lang="en-US" altLang="zh-CN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5130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T6</a:t>
                      </a:r>
                      <a:endParaRPr lang="en-US" altLang="zh-CN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硕士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计算机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30</a:t>
                      </a:r>
                      <a:endParaRPr lang="en-US" altLang="zh-CN" sz="2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系统提示</a:t>
                      </a:r>
                      <a:r>
                        <a:rPr lang="zh-CN" altLang="en-US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+mn-ea"/>
                        </a:rPr>
                        <a:t>审核通过</a:t>
                      </a:r>
                      <a:endParaRPr lang="zh-CN" altLang="en-US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30</a:t>
                      </a:r>
                      <a:endParaRPr lang="en-US" altLang="zh-CN" sz="20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244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T7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0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硕士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0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计算机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31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20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系统提示年龄不符合要求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31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565" name="表格 66564"/>
          <p:cNvGraphicFramePr/>
          <p:nvPr>
            <p:custDataLst>
              <p:tags r:id="rId2"/>
            </p:custDataLst>
          </p:nvPr>
        </p:nvGraphicFramePr>
        <p:xfrm>
          <a:off x="324485" y="916940"/>
          <a:ext cx="8542020" cy="1069340"/>
        </p:xfrm>
        <a:graphic>
          <a:graphicData uri="http://schemas.openxmlformats.org/drawingml/2006/table">
            <a:tbl>
              <a:tblPr/>
              <a:tblGrid>
                <a:gridCol w="1675130"/>
                <a:gridCol w="2006600"/>
                <a:gridCol w="4860290"/>
              </a:tblGrid>
              <a:tr h="5346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输入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等价类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边界值</a:t>
                      </a:r>
                      <a:endParaRPr lang="zh-CN" altLang="en-US" sz="20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5346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年龄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22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~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30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之间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21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22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23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2000" dirty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26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29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30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31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c67b3b74-b662-4ec1-9d99-7a675ee74b7e}"/>
</p:tagLst>
</file>

<file path=ppt/tags/tag2.xml><?xml version="1.0" encoding="utf-8"?>
<p:tagLst xmlns:p="http://schemas.openxmlformats.org/presentationml/2006/main">
  <p:tag name="KSO_WM_UNIT_TABLE_BEAUTIFY" val="smartTable{5985b220-2e8d-4033-a8fd-03e741e6ea2d}"/>
</p:tagLst>
</file>

<file path=ppt/tags/tag3.xml><?xml version="1.0" encoding="utf-8"?>
<p:tagLst xmlns:p="http://schemas.openxmlformats.org/presentationml/2006/main">
  <p:tag name="KSO_WM_UNIT_TABLE_BEAUTIFY" val="smartTable{755d41de-5b42-44ba-a48f-349da2611168}"/>
</p:tagLst>
</file>

<file path=ppt/tags/tag4.xml><?xml version="1.0" encoding="utf-8"?>
<p:tagLst xmlns:p="http://schemas.openxmlformats.org/presentationml/2006/main">
  <p:tag name="KSO_WM_UNIT_TABLE_BEAUTIFY" val="smartTable{e73bfa4b-3f1b-4e25-9ad4-0f76bfc77bff}"/>
</p:tagLst>
</file>

<file path=ppt/tags/tag5.xml><?xml version="1.0" encoding="utf-8"?>
<p:tagLst xmlns:p="http://schemas.openxmlformats.org/presentationml/2006/main">
  <p:tag name="KSO_WM_UNIT_TABLE_BEAUTIFY" val="smartTable{fc3e504f-9415-408d-86b7-e44d3abf4d93}"/>
</p:tagLst>
</file>

<file path=ppt/tags/tag6.xml><?xml version="1.0" encoding="utf-8"?>
<p:tagLst xmlns:p="http://schemas.openxmlformats.org/presentationml/2006/main">
  <p:tag name="KSO_WM_UNIT_TABLE_BEAUTIFY" val="smartTable{b8ef18c1-aa28-46a9-9822-3d5598b8c24e}"/>
</p:tagLst>
</file>

<file path=ppt/tags/tag7.xml><?xml version="1.0" encoding="utf-8"?>
<p:tagLst xmlns:p="http://schemas.openxmlformats.org/presentationml/2006/main">
  <p:tag name="KSO_WM_UNIT_TABLE_BEAUTIFY" val="smartTable{41644550-aa8e-45db-839c-9edf6da52b5a}"/>
</p:tagLst>
</file>

<file path=ppt/theme/theme1.xml><?xml version="1.0" encoding="utf-8"?>
<a:theme xmlns:a="http://schemas.openxmlformats.org/drawingml/2006/main" name="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F"/>
        </a:accent4>
        <a:accent5>
          <a:srgbClr val="E2F4FF"/>
        </a:accent5>
        <a:accent6>
          <a:srgbClr val="2D89E5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5FAF5"/>
        </a:accent3>
        <a:accent4>
          <a:srgbClr val="006866"/>
        </a:accent4>
        <a:accent5>
          <a:srgbClr val="F1F5F0"/>
        </a:accent5>
        <a:accent6>
          <a:srgbClr val="E589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B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9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E"/>
        </a:accent3>
        <a:accent4>
          <a:srgbClr val="545480"/>
        </a:accent4>
        <a:accent5>
          <a:srgbClr val="FFEDED"/>
        </a:accent5>
        <a:accent6>
          <a:srgbClr val="E589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D"/>
        </a:accent4>
        <a:accent5>
          <a:srgbClr val="E9F7FF"/>
        </a:accent5>
        <a:accent6>
          <a:srgbClr val="E589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DED"/>
        </a:accent3>
        <a:accent4>
          <a:srgbClr val="0057AF"/>
        </a:accent4>
        <a:accent5>
          <a:srgbClr val="FFFFE2"/>
        </a:accent5>
        <a:accent6>
          <a:srgbClr val="008989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22222"/>
        </a:accent4>
        <a:accent5>
          <a:srgbClr val="E1E1EA"/>
        </a:accent5>
        <a:accent6>
          <a:srgbClr val="E5B7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8800</Words>
  <Application>WPS 演示</Application>
  <PresentationFormat>在屏幕上显示</PresentationFormat>
  <Paragraphs>2767</Paragraphs>
  <Slides>43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Arial</vt:lpstr>
      <vt:lpstr>宋体</vt:lpstr>
      <vt:lpstr>Wingdings</vt:lpstr>
      <vt:lpstr>楷体_GB2312</vt:lpstr>
      <vt:lpstr>新宋体</vt:lpstr>
      <vt:lpstr>Times New Roman</vt:lpstr>
      <vt:lpstr>黑体</vt:lpstr>
      <vt:lpstr>隶书</vt:lpstr>
      <vt:lpstr>华文行楷</vt:lpstr>
      <vt:lpstr>华文新魏</vt:lpstr>
      <vt:lpstr>微软雅黑</vt:lpstr>
      <vt:lpstr>Arial Unicode MS</vt:lpstr>
      <vt:lpstr>Calibri</vt:lpstr>
      <vt:lpstr>Verdana</vt:lpstr>
      <vt:lpstr>楷体_GB2312</vt:lpstr>
      <vt:lpstr>古瓶荷花</vt:lpstr>
      <vt:lpstr>PBrush</vt:lpstr>
      <vt:lpstr>PowerPoint 演示文稿</vt:lpstr>
      <vt:lpstr>PowerPoint 演示文稿</vt:lpstr>
      <vt:lpstr>第二章   黑盒测试</vt:lpstr>
      <vt:lpstr>PowerPoint 演示文稿</vt:lpstr>
      <vt:lpstr>2.2 边界值分析 P57</vt:lpstr>
      <vt:lpstr>2.2 边界值分析</vt:lpstr>
      <vt:lpstr>2.2 边界值分析</vt:lpstr>
      <vt:lpstr>2.2 边界值分析</vt:lpstr>
      <vt:lpstr>PowerPoint 演示文稿</vt:lpstr>
      <vt:lpstr>2.2 边界值分析 P58</vt:lpstr>
      <vt:lpstr>2.2 边界值分析 P58</vt:lpstr>
      <vt:lpstr>2.2 边界值分析 P58</vt:lpstr>
      <vt:lpstr>2.2 边界值分析 P58</vt:lpstr>
      <vt:lpstr>2.2 边界值分析</vt:lpstr>
      <vt:lpstr>2.2 边界值分析</vt:lpstr>
      <vt:lpstr>2.2 边界值分析</vt:lpstr>
      <vt:lpstr>2.2 边界值分析</vt:lpstr>
      <vt:lpstr>2.2 边界值分析</vt:lpstr>
      <vt:lpstr>2.2 边界值分析</vt:lpstr>
      <vt:lpstr>PowerPoint 演示文稿</vt:lpstr>
      <vt:lpstr>2.2 边界值分析</vt:lpstr>
      <vt:lpstr>PowerPoint 演示文稿</vt:lpstr>
      <vt:lpstr>2.1 等价类划分【回顾】</vt:lpstr>
      <vt:lpstr>PowerPoint 演示文稿</vt:lpstr>
      <vt:lpstr>PowerPoint 演示文稿</vt:lpstr>
      <vt:lpstr>2.2 边界值分析</vt:lpstr>
      <vt:lpstr>PowerPoint 演示文稿</vt:lpstr>
      <vt:lpstr>2.1 等价类划分【回顾】</vt:lpstr>
      <vt:lpstr>2.1 等价类划分</vt:lpstr>
      <vt:lpstr>2.2 边界值分析</vt:lpstr>
      <vt:lpstr>2.1 等价类划分</vt:lpstr>
      <vt:lpstr>2.1 等价类划分</vt:lpstr>
      <vt:lpstr>2.2 边界值分析 </vt:lpstr>
      <vt:lpstr>PowerPoint 演示文稿</vt:lpstr>
      <vt:lpstr>2.2 边界值分析</vt:lpstr>
      <vt:lpstr>2.2 边界值分析</vt:lpstr>
      <vt:lpstr>2.2 边界值分析</vt:lpstr>
      <vt:lpstr>2.2 边界值分析</vt:lpstr>
      <vt:lpstr>2.2 边界值分析</vt:lpstr>
      <vt:lpstr>佣金问题—等价类</vt:lpstr>
      <vt:lpstr>佣金问题</vt:lpstr>
      <vt:lpstr>佣金问题—输出边界值分析</vt:lpstr>
      <vt:lpstr>佣金问题—输出边界值分析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CN=文秘人员/OU=计划财务处/OU=山东理工大学/O=sdlg</dc:creator>
  <cp:lastModifiedBy>彩虹</cp:lastModifiedBy>
  <cp:revision>709</cp:revision>
  <dcterms:created xsi:type="dcterms:W3CDTF">2008-01-29T12:51:00Z</dcterms:created>
  <dcterms:modified xsi:type="dcterms:W3CDTF">2020-09-23T14:39:00Z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  <property fmtid="{D5CDD505-2E9C-101B-9397-08002B2CF9AE}" pid="3" name="KSORubyTemplateID">
    <vt:lpwstr>13</vt:lpwstr>
  </property>
</Properties>
</file>