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8"/>
  </p:notesMasterIdLst>
  <p:handoutMasterIdLst>
    <p:handoutMasterId r:id="rId19"/>
  </p:handoutMasterIdLst>
  <p:sldIdLst>
    <p:sldId id="281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868" autoAdjust="0"/>
  </p:normalViewPr>
  <p:slideViewPr>
    <p:cSldViewPr snapToGrid="0">
      <p:cViewPr varScale="1">
        <p:scale>
          <a:sx n="99" d="100"/>
          <a:sy n="99" d="100"/>
        </p:scale>
        <p:origin x="368" y="17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03/03/2017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03/03/2017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iOS Animation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 introduction to </a:t>
            </a:r>
            <a:r>
              <a:rPr lang="en-US" dirty="0" err="1"/>
              <a:t>uikit</a:t>
            </a:r>
            <a:r>
              <a:rPr lang="en-US" dirty="0"/>
              <a:t> </a:t>
            </a:r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5812917" cy="6607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Collision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 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Collision = 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UICollisionBehavior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(items: [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self.friendlyBear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])</a:t>
            </a:r>
          </a:p>
          <a:p>
            <a:pPr marL="0" indent="0">
              <a:buNone/>
            </a:pP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 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Collision.addBoundary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withIdentifier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: "barrier" as 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NSCopying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, </a:t>
            </a:r>
          </a:p>
          <a:p>
            <a:pPr marL="0" indent="0">
              <a:buNone/>
            </a:pP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	for: 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UIBezierPath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rect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: 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barrier.Frame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))</a:t>
            </a:r>
          </a:p>
          <a:p>
            <a:pPr marL="0" indent="0">
              <a:buNone/>
            </a:pP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 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Collision.translatesReferenceBoundsIntoBoundary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 = true </a:t>
            </a:r>
          </a:p>
          <a:p>
            <a:endParaRPr lang="en-US" sz="2000" dirty="0">
              <a:latin typeface="Fira Code" charset="0"/>
              <a:ea typeface="Fira Code" charset="0"/>
              <a:cs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3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7010652" cy="660738"/>
          </a:xfrm>
        </p:spPr>
        <p:txBody>
          <a:bodyPr anchor="ctr">
            <a:normAutofit/>
          </a:bodyPr>
          <a:lstStyle/>
          <a:p>
            <a:r>
              <a:rPr lang="en-US" dirty="0"/>
              <a:t>Dynamic item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 let 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itemBehaviour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 = 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UIDynamicItemBehavior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(items: </a:t>
            </a:r>
          </a:p>
          <a:p>
            <a:pPr marL="0" indent="0">
              <a:buNone/>
            </a:pPr>
            <a:r>
              <a:rPr lang="en-US" sz="2000" cap="none" dirty="0">
                <a:latin typeface="Fira Code" charset="0"/>
                <a:ea typeface="Fira Code" charset="0"/>
                <a:cs typeface="Fira Code" charset="0"/>
              </a:rPr>
              <a:t>	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self.friendlyBear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, barrier])</a:t>
            </a:r>
          </a:p>
          <a:p>
            <a:pPr marL="0" indent="0">
              <a:buNone/>
            </a:pP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 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itemBehaviour.elasticity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 = 0.7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9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6134889" cy="660738"/>
          </a:xfrm>
        </p:spPr>
        <p:txBody>
          <a:bodyPr anchor="ctr">
            <a:normAutofit/>
          </a:bodyPr>
          <a:lstStyle/>
          <a:p>
            <a:r>
              <a:rPr lang="en-US"/>
              <a:t>Advanced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Core animation</a:t>
            </a:r>
          </a:p>
          <a:p>
            <a:r>
              <a:rPr lang="en-US" dirty="0" smtClean="0"/>
              <a:t>Sprite kit</a:t>
            </a:r>
          </a:p>
          <a:p>
            <a:r>
              <a:rPr lang="en-US" dirty="0" smtClean="0"/>
              <a:t>Scene 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err="1" smtClean="0"/>
              <a:t>Uikit</a:t>
            </a:r>
            <a:r>
              <a:rPr lang="en-US" dirty="0" smtClean="0"/>
              <a:t> animation</a:t>
            </a:r>
            <a:endParaRPr lang="en-US" dirty="0" smtClean="0"/>
          </a:p>
          <a:p>
            <a:r>
              <a:rPr lang="en-US" dirty="0" smtClean="0"/>
              <a:t>Dynamics</a:t>
            </a:r>
          </a:p>
          <a:p>
            <a:r>
              <a:rPr lang="en-US" dirty="0" smtClean="0"/>
              <a:t>Advanced animation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1081825"/>
            <a:ext cx="5220489" cy="665772"/>
          </a:xfrm>
        </p:spPr>
        <p:txBody>
          <a:bodyPr anchor="ctr">
            <a:normAutofit/>
          </a:bodyPr>
          <a:lstStyle/>
          <a:p>
            <a:r>
              <a:rPr lang="en-US" dirty="0" err="1" smtClean="0"/>
              <a:t>Uiview</a:t>
            </a:r>
            <a:r>
              <a:rPr lang="en-US" dirty="0" smtClean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Animating properties</a:t>
            </a:r>
          </a:p>
          <a:p>
            <a:pPr lvl="2"/>
            <a:r>
              <a:rPr lang="en-US" sz="2000" dirty="0" smtClean="0"/>
              <a:t>Size</a:t>
            </a:r>
          </a:p>
          <a:p>
            <a:pPr lvl="2"/>
            <a:r>
              <a:rPr lang="en-US" sz="2000" dirty="0" smtClean="0"/>
              <a:t>Position</a:t>
            </a:r>
          </a:p>
          <a:p>
            <a:pPr lvl="2"/>
            <a:r>
              <a:rPr lang="en-US" sz="2000" dirty="0" smtClean="0"/>
              <a:t>Appearance</a:t>
            </a:r>
          </a:p>
          <a:p>
            <a:pPr lvl="2"/>
            <a:r>
              <a:rPr lang="en-US" sz="2000" dirty="0" smtClean="0"/>
              <a:t>Color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5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5207610" cy="660738"/>
          </a:xfrm>
        </p:spPr>
        <p:txBody>
          <a:bodyPr anchor="ctr">
            <a:normAutofit/>
          </a:bodyPr>
          <a:lstStyle/>
          <a:p>
            <a:r>
              <a:rPr lang="en-US" smtClean="0"/>
              <a:t>Basic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sz="2000" cap="none" dirty="0" smtClean="0"/>
              <a:t>       </a:t>
            </a:r>
            <a:r>
              <a:rPr lang="is-IS" sz="2000" cap="none" dirty="0" smtClean="0">
                <a:latin typeface="Fira Code" charset="0"/>
                <a:ea typeface="Fira Code" charset="0"/>
                <a:cs typeface="Fira Code" charset="0"/>
              </a:rPr>
              <a:t> UIView.animate(withDuration: 0.5) { </a:t>
            </a:r>
          </a:p>
          <a:p>
            <a:pPr marL="0" indent="0">
              <a:buNone/>
            </a:pPr>
            <a:r>
              <a:rPr lang="is-IS" sz="2000" cap="none" dirty="0" smtClean="0">
                <a:latin typeface="Fira Code" charset="0"/>
                <a:ea typeface="Fira Code" charset="0"/>
                <a:cs typeface="Fira Code" charset="0"/>
              </a:rPr>
              <a:t>       self.friendlyTiger.alpha = 1.0</a:t>
            </a:r>
          </a:p>
          <a:p>
            <a:pPr marL="0" indent="0">
              <a:buNone/>
            </a:pPr>
            <a:r>
              <a:rPr lang="is-IS" sz="2000" cap="none" dirty="0" smtClean="0">
                <a:latin typeface="Fira Code" charset="0"/>
                <a:ea typeface="Fira Code" charset="0"/>
                <a:cs typeface="Fira Code" charset="0"/>
              </a:rPr>
              <a:t>  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5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7461413" cy="660738"/>
          </a:xfrm>
        </p:spPr>
        <p:txBody>
          <a:bodyPr anchor="ctr">
            <a:normAutofit/>
          </a:bodyPr>
          <a:lstStyle/>
          <a:p>
            <a:r>
              <a:rPr lang="en-US" dirty="0" err="1"/>
              <a:t>Uiview</a:t>
            </a:r>
            <a:r>
              <a:rPr lang="en-US" dirty="0"/>
              <a:t> animation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   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UIView.animate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(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withDuration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: 0.5, delay: 0.1, </a:t>
            </a:r>
          </a:p>
          <a:p>
            <a:pPr marL="0" indent="0">
              <a:buNone/>
            </a:pP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	options: [.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curveEaseIn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, .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curveEaseOut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], animations: {</a:t>
            </a:r>
          </a:p>
          <a:p>
            <a:pPr marL="0" indent="0">
              <a:buNone/>
            </a:pP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      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self.friendlyTiger.center.x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 += 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self.view.bounds.width</a:t>
            </a:r>
            <a:endParaRPr lang="en-US" sz="2000" cap="none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0" indent="0">
              <a:buNone/>
            </a:pP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   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Repeat</a:t>
            </a:r>
          </a:p>
          <a:p>
            <a:r>
              <a:rPr lang="en-US" dirty="0" smtClean="0"/>
              <a:t>Auto reverse</a:t>
            </a:r>
            <a:endParaRPr lang="en-US" dirty="0"/>
          </a:p>
          <a:p>
            <a:r>
              <a:rPr lang="en-US" dirty="0"/>
              <a:t>Allow user interaction</a:t>
            </a:r>
          </a:p>
          <a:p>
            <a:r>
              <a:rPr lang="en-US" dirty="0"/>
              <a:t>Curve ease out</a:t>
            </a:r>
          </a:p>
          <a:p>
            <a:r>
              <a:rPr lang="en-US" dirty="0"/>
              <a:t>Curve ease in</a:t>
            </a:r>
          </a:p>
          <a:p>
            <a:r>
              <a:rPr lang="en-US" dirty="0"/>
              <a:t>Transition flip from right</a:t>
            </a:r>
          </a:p>
          <a:p>
            <a:r>
              <a:rPr lang="en-US" dirty="0"/>
              <a:t>Transition flip from left</a:t>
            </a:r>
          </a:p>
          <a:p>
            <a:r>
              <a:rPr lang="en-US" dirty="0"/>
              <a:t>Transition curl up</a:t>
            </a:r>
          </a:p>
          <a:p>
            <a:r>
              <a:rPr lang="en-US" dirty="0"/>
              <a:t>Transition cross </a:t>
            </a:r>
            <a:r>
              <a:rPr lang="en-US" dirty="0" smtClean="0"/>
              <a:t>dissolve</a:t>
            </a:r>
            <a:endParaRPr lang="en-US" dirty="0"/>
          </a:p>
          <a:p>
            <a:r>
              <a:rPr lang="en-US" dirty="0"/>
              <a:t>Curve ease in</a:t>
            </a:r>
          </a:p>
          <a:p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1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Adding ”real feel” to </a:t>
            </a:r>
            <a:r>
              <a:rPr lang="en-US" dirty="0" err="1"/>
              <a:t>uikit</a:t>
            </a:r>
            <a:r>
              <a:rPr lang="en-US" dirty="0"/>
              <a:t> objects</a:t>
            </a:r>
          </a:p>
          <a:p>
            <a:r>
              <a:rPr lang="en-US" dirty="0" err="1"/>
              <a:t>Uikit</a:t>
            </a:r>
            <a:r>
              <a:rPr lang="en-US" dirty="0"/>
              <a:t> dynamics</a:t>
            </a:r>
          </a:p>
          <a:p>
            <a:r>
              <a:rPr lang="en-US" dirty="0"/>
              <a:t>Motion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1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 err="1"/>
              <a:t>Uikit</a:t>
            </a:r>
            <a:r>
              <a:rPr lang="en-US" dirty="0"/>
              <a:t>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400" dirty="0" err="1"/>
              <a:t>Uidynamicanimator</a:t>
            </a:r>
            <a:endParaRPr lang="en-US" sz="2400" dirty="0"/>
          </a:p>
          <a:p>
            <a:r>
              <a:rPr lang="en-US" sz="2400" dirty="0" smtClean="0"/>
              <a:t>Behaviors </a:t>
            </a:r>
            <a:r>
              <a:rPr lang="en-US" sz="2400" dirty="0"/>
              <a:t>(</a:t>
            </a:r>
            <a:r>
              <a:rPr lang="en-US" sz="2400" dirty="0" err="1"/>
              <a:t>uidynamicbehaviour</a:t>
            </a:r>
            <a:r>
              <a:rPr lang="en-US" sz="2400" dirty="0"/>
              <a:t>):</a:t>
            </a:r>
          </a:p>
          <a:p>
            <a:pPr marL="1600200" lvl="2">
              <a:buFont typeface="Arial" charset="0"/>
              <a:buChar char="•"/>
            </a:pPr>
            <a:r>
              <a:rPr lang="en-US" sz="2200" dirty="0"/>
              <a:t>Attachment</a:t>
            </a:r>
          </a:p>
          <a:p>
            <a:pPr marL="1600200" lvl="2">
              <a:buFont typeface="Arial" charset="0"/>
              <a:buChar char="•"/>
            </a:pPr>
            <a:r>
              <a:rPr lang="en-US" sz="2200" dirty="0"/>
              <a:t>Collision</a:t>
            </a:r>
          </a:p>
          <a:p>
            <a:pPr marL="1600200" lvl="2">
              <a:buFont typeface="Arial" charset="0"/>
              <a:buChar char="•"/>
            </a:pPr>
            <a:r>
              <a:rPr lang="en-US" sz="2200" dirty="0"/>
              <a:t>Gravity</a:t>
            </a:r>
          </a:p>
          <a:p>
            <a:pPr marL="1600200" lvl="2">
              <a:buFont typeface="Arial" charset="0"/>
              <a:buChar char="•"/>
            </a:pPr>
            <a:r>
              <a:rPr lang="en-US" sz="2200" dirty="0"/>
              <a:t>Push</a:t>
            </a:r>
          </a:p>
          <a:p>
            <a:pPr marL="1600200" lvl="2">
              <a:buFont typeface="Arial" charset="0"/>
              <a:buChar char="•"/>
            </a:pPr>
            <a:r>
              <a:rPr lang="en-US" sz="2200" dirty="0"/>
              <a:t>Snap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5555339" cy="660738"/>
          </a:xfrm>
        </p:spPr>
        <p:txBody>
          <a:bodyPr anchor="ctr">
            <a:normAutofit/>
          </a:bodyPr>
          <a:lstStyle/>
          <a:p>
            <a:r>
              <a:rPr lang="en-US" dirty="0"/>
              <a:t>Gravity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cap="none" dirty="0">
                <a:latin typeface="Fira Code" charset="0"/>
                <a:ea typeface="Fira Code" charset="0"/>
                <a:cs typeface="Fira Code" charset="0"/>
              </a:rPr>
              <a:t>g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ravity = 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UIGravityBehavior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(items: [</a:t>
            </a:r>
            <a:r>
              <a:rPr lang="en-US" sz="2000" cap="none" dirty="0" err="1" smtClean="0">
                <a:latin typeface="Fira Code" charset="0"/>
                <a:ea typeface="Fira Code" charset="0"/>
                <a:cs typeface="Fira Code" charset="0"/>
              </a:rPr>
              <a:t>self.friendlyBear</a:t>
            </a:r>
            <a:r>
              <a:rPr lang="en-US" sz="2000" cap="none" dirty="0" smtClean="0">
                <a:latin typeface="Fira Code" charset="0"/>
                <a:ea typeface="Fira Code" charset="0"/>
                <a:cs typeface="Fira Code" charset="0"/>
              </a:rPr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0945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WMENFUZ2NZA5-29392445-3786</_dlc_DocId>
    <_dlc_DocIdUrl xmlns="4e7e4dd7-87a7-44ed-a117-880e36b8a711">
      <Url>https://one.endava.com/Group/SalesAndMarketing/_layouts/15/DocIdRedir.aspx?ID=WMENFUZ2NZA5-29392445-3786</Url>
      <Description>WMENFUZ2NZA5-29392445-3786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4e7e4dd7-87a7-44ed-a117-880e36b8a711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21</TotalTime>
  <Words>104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Narrow</vt:lpstr>
      <vt:lpstr>Arial Narrow Bold</vt:lpstr>
      <vt:lpstr>Calibri</vt:lpstr>
      <vt:lpstr>Fira Code</vt:lpstr>
      <vt:lpstr>Helvetica Neue Light</vt:lpstr>
      <vt:lpstr>Wingdings</vt:lpstr>
      <vt:lpstr>Arial</vt:lpstr>
      <vt:lpstr>Endava PPT slides</vt:lpstr>
      <vt:lpstr>iOS Animation</vt:lpstr>
      <vt:lpstr>agenda</vt:lpstr>
      <vt:lpstr>Uiview animation</vt:lpstr>
      <vt:lpstr>Basic animation</vt:lpstr>
      <vt:lpstr>Uiview animation options</vt:lpstr>
      <vt:lpstr>Options</vt:lpstr>
      <vt:lpstr>Dynamics</vt:lpstr>
      <vt:lpstr>Uikit dynamics</vt:lpstr>
      <vt:lpstr>Gravity behaviour</vt:lpstr>
      <vt:lpstr>Collision behaviour</vt:lpstr>
      <vt:lpstr>Dynamic item behaviour</vt:lpstr>
      <vt:lpstr>Advanced animation</vt:lpstr>
    </vt:vector>
  </TitlesOfParts>
  <Company>Endava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Ana Maria Scridon</dc:creator>
  <cp:lastModifiedBy>Microsoft Office User</cp:lastModifiedBy>
  <cp:revision>4</cp:revision>
  <cp:lastPrinted>2015-07-09T12:46:33Z</cp:lastPrinted>
  <dcterms:created xsi:type="dcterms:W3CDTF">2017-02-27T09:06:14Z</dcterms:created>
  <dcterms:modified xsi:type="dcterms:W3CDTF">2017-03-03T10:53:46Z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bbfcab3e-d3b1-44f9-bfc1-c6a493a0e17a</vt:lpwstr>
  </property>
</Properties>
</file>