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eg"/>
  <Override PartName="/ppt/media/image3.jpg" ContentType="image/jpeg"/>
  <Override PartName="/ppt/media/image5.jpg" ContentType="image/jpeg"/>
  <Override PartName="/ppt/media/image9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75" r:id="rId15"/>
    <p:sldId id="271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D5E9-EF6A-4DE0-8260-427A73C380F7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C22C-E4B1-4817-8ABA-74BA99EFE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41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D5E9-EF6A-4DE0-8260-427A73C380F7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C22C-E4B1-4817-8ABA-74BA99EFE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D5E9-EF6A-4DE0-8260-427A73C380F7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C22C-E4B1-4817-8ABA-74BA99EFE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1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D5E9-EF6A-4DE0-8260-427A73C380F7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C22C-E4B1-4817-8ABA-74BA99EFE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9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D5E9-EF6A-4DE0-8260-427A73C380F7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C22C-E4B1-4817-8ABA-74BA99EFE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9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D5E9-EF6A-4DE0-8260-427A73C380F7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C22C-E4B1-4817-8ABA-74BA99EFE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6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D5E9-EF6A-4DE0-8260-427A73C380F7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C22C-E4B1-4817-8ABA-74BA99EFE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2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D5E9-EF6A-4DE0-8260-427A73C380F7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C22C-E4B1-4817-8ABA-74BA99EFE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9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D5E9-EF6A-4DE0-8260-427A73C380F7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C22C-E4B1-4817-8ABA-74BA99EFE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8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D5E9-EF6A-4DE0-8260-427A73C380F7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C22C-E4B1-4817-8ABA-74BA99EFE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6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D5E9-EF6A-4DE0-8260-427A73C380F7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C22C-E4B1-4817-8ABA-74BA99EFE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90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3D5E9-EF6A-4DE0-8260-427A73C380F7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9C22C-E4B1-4817-8ABA-74BA99EFE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5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5290" y="4647406"/>
            <a:ext cx="9946793" cy="1325563"/>
          </a:xfrm>
        </p:spPr>
        <p:txBody>
          <a:bodyPr/>
          <a:lstStyle/>
          <a:p>
            <a:r>
              <a:rPr lang="en-US" dirty="0" smtClean="0"/>
              <a:t>ACME Talks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84" y="704056"/>
            <a:ext cx="10515600" cy="3943350"/>
          </a:xfrm>
        </p:spPr>
      </p:pic>
    </p:spTree>
    <p:extLst>
      <p:ext uri="{BB962C8B-B14F-4D97-AF65-F5344CB8AC3E}">
        <p14:creationId xmlns:p14="http://schemas.microsoft.com/office/powerpoint/2010/main" val="263221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Link Control and Adaptation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Protocol </a:t>
            </a:r>
            <a:r>
              <a:rPr lang="en-US" dirty="0"/>
              <a:t>multiplexer </a:t>
            </a:r>
            <a:endParaRPr lang="en-US" dirty="0" smtClean="0"/>
          </a:p>
          <a:p>
            <a:pPr lvl="1"/>
            <a:r>
              <a:rPr lang="en-US" dirty="0" smtClean="0"/>
              <a:t>encapsulates </a:t>
            </a:r>
            <a:r>
              <a:rPr lang="en-US" dirty="0" smtClean="0"/>
              <a:t>multiple </a:t>
            </a:r>
            <a:r>
              <a:rPr lang="en-US" dirty="0"/>
              <a:t>protocols from the upper layers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into </a:t>
            </a:r>
            <a:r>
              <a:rPr lang="en-US" dirty="0"/>
              <a:t>the </a:t>
            </a:r>
            <a:r>
              <a:rPr lang="en-US" dirty="0" smtClean="0"/>
              <a:t>standard BLE </a:t>
            </a:r>
            <a:r>
              <a:rPr lang="en-US" dirty="0"/>
              <a:t>packet format (and vice versa</a:t>
            </a:r>
            <a:r>
              <a:rPr lang="en-US" dirty="0" smtClean="0"/>
              <a:t>)</a:t>
            </a:r>
          </a:p>
          <a:p>
            <a:r>
              <a:rPr lang="en-US" dirty="0" smtClean="0"/>
              <a:t>Performs </a:t>
            </a:r>
            <a:r>
              <a:rPr lang="en-US" dirty="0"/>
              <a:t>fragmentation and </a:t>
            </a:r>
            <a:r>
              <a:rPr lang="en-US" dirty="0" smtClean="0"/>
              <a:t>recombination</a:t>
            </a:r>
          </a:p>
          <a:p>
            <a:pPr lvl="1"/>
            <a:r>
              <a:rPr lang="en-US" dirty="0" smtClean="0"/>
              <a:t>breaks up into chunks</a:t>
            </a:r>
            <a:r>
              <a:rPr lang="en-US" dirty="0" smtClean="0"/>
              <a:t> large packets </a:t>
            </a:r>
            <a:r>
              <a:rPr lang="en-US" dirty="0"/>
              <a:t>from the upper layers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fit </a:t>
            </a:r>
            <a:r>
              <a:rPr lang="en-US" dirty="0" smtClean="0"/>
              <a:t>the 27-byte maximum </a:t>
            </a:r>
            <a:r>
              <a:rPr lang="en-US" dirty="0"/>
              <a:t>payload size of the BLE packets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(on </a:t>
            </a:r>
            <a:r>
              <a:rPr lang="en-US" dirty="0"/>
              <a:t>the transmit </a:t>
            </a:r>
            <a:r>
              <a:rPr lang="en-US" dirty="0" smtClean="0"/>
              <a:t>side, and the opposite on the reception side)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38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/>
              <a:t>client/server stateless protocol based on </a:t>
            </a:r>
            <a:r>
              <a:rPr lang="en-US" i="1" dirty="0" smtClean="0"/>
              <a:t>attributes, </a:t>
            </a:r>
            <a:br>
              <a:rPr lang="en-US" i="1" dirty="0" smtClean="0"/>
            </a:br>
            <a:r>
              <a:rPr lang="en-US" dirty="0" smtClean="0"/>
              <a:t>each </a:t>
            </a:r>
            <a:r>
              <a:rPr lang="en-US" dirty="0"/>
              <a:t>of which is </a:t>
            </a:r>
            <a:r>
              <a:rPr lang="en-US" dirty="0" smtClean="0"/>
              <a:t>assigned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16-bit attribute handle,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universally unique identifier (UUID),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set of permissions</a:t>
            </a:r>
            <a:r>
              <a:rPr lang="en-US" dirty="0" smtClean="0"/>
              <a:t>, and </a:t>
            </a:r>
            <a:r>
              <a:rPr lang="en-US" dirty="0"/>
              <a:t>finally, of course,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value</a:t>
            </a:r>
            <a:endParaRPr lang="en-US" i="1" dirty="0" smtClean="0"/>
          </a:p>
          <a:p>
            <a:r>
              <a:rPr lang="en-US" dirty="0" smtClean="0"/>
              <a:t>Each device is a client, a server, or both, </a:t>
            </a:r>
            <a:br>
              <a:rPr lang="en-US" dirty="0" smtClean="0"/>
            </a:br>
            <a:r>
              <a:rPr lang="en-US" dirty="0" smtClean="0"/>
              <a:t>irrespective of whether it’s a master or slave</a:t>
            </a:r>
          </a:p>
          <a:p>
            <a:r>
              <a:rPr lang="en-US" dirty="0"/>
              <a:t>A client requests data from a server, </a:t>
            </a:r>
            <a:r>
              <a:rPr lang="en-US" dirty="0" smtClean="0"/>
              <a:t>a server </a:t>
            </a:r>
            <a:r>
              <a:rPr lang="en-US" dirty="0"/>
              <a:t>sends data to </a:t>
            </a:r>
            <a:r>
              <a:rPr lang="en-US" dirty="0" smtClean="0"/>
              <a:t>clients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56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oth a protocol and a series of security algorithms </a:t>
            </a:r>
          </a:p>
          <a:p>
            <a:pPr lvl="1"/>
            <a:r>
              <a:rPr lang="en-US" dirty="0" smtClean="0"/>
              <a:t>Generate and exchange security keys, </a:t>
            </a:r>
            <a:br>
              <a:rPr lang="en-US" dirty="0" smtClean="0"/>
            </a:br>
            <a:r>
              <a:rPr lang="en-US" dirty="0" smtClean="0"/>
              <a:t>which then allow secure communication over an encrypted link, </a:t>
            </a:r>
            <a:br>
              <a:rPr lang="en-US" dirty="0" smtClean="0"/>
            </a:br>
            <a:r>
              <a:rPr lang="en-US" dirty="0" smtClean="0"/>
              <a:t>to trust the identity of the remote device, </a:t>
            </a:r>
            <a:br>
              <a:rPr lang="en-US" dirty="0" smtClean="0"/>
            </a:br>
            <a:r>
              <a:rPr lang="en-US" dirty="0" smtClean="0"/>
              <a:t>and finally, to hide the public Bluetooth Address if required</a:t>
            </a:r>
          </a:p>
          <a:p>
            <a:r>
              <a:rPr lang="en-US" dirty="0"/>
              <a:t>D</a:t>
            </a:r>
            <a:r>
              <a:rPr lang="en-US" dirty="0" smtClean="0"/>
              <a:t>efines two roles:</a:t>
            </a:r>
          </a:p>
          <a:p>
            <a:pPr lvl="1"/>
            <a:r>
              <a:rPr lang="en-US" dirty="0" smtClean="0"/>
              <a:t>Initiator</a:t>
            </a:r>
          </a:p>
          <a:p>
            <a:pPr lvl="2"/>
            <a:r>
              <a:rPr lang="en-US" dirty="0" smtClean="0"/>
              <a:t>Always corresponds to the Link Layer master and therefore the GAP central</a:t>
            </a:r>
          </a:p>
          <a:p>
            <a:pPr lvl="1"/>
            <a:r>
              <a:rPr lang="en-US" dirty="0" smtClean="0"/>
              <a:t>Responder</a:t>
            </a:r>
          </a:p>
          <a:p>
            <a:pPr lvl="2"/>
            <a:r>
              <a:rPr lang="en-US" dirty="0" smtClean="0"/>
              <a:t>Always corresponds to the Link Layer slave and therefore the GAP peripheral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24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Access </a:t>
            </a:r>
            <a:r>
              <a:rPr lang="en-US" dirty="0" smtClean="0"/>
              <a:t>Profile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Provides a framework that any BLE implementation must follow</a:t>
            </a:r>
          </a:p>
          <a:p>
            <a:r>
              <a:rPr lang="en-US" dirty="0" smtClean="0"/>
              <a:t>Makes your device visible to the outside world, </a:t>
            </a:r>
            <a:br>
              <a:rPr lang="en-US" dirty="0" smtClean="0"/>
            </a:br>
            <a:r>
              <a:rPr lang="en-US" dirty="0" smtClean="0"/>
              <a:t>and determines how two devices can('t) interact with each other</a:t>
            </a:r>
          </a:p>
          <a:p>
            <a:r>
              <a:rPr lang="en-US" dirty="0" smtClean="0"/>
              <a:t>Specifies four roles that a device can adopt to join a BLE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10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Access Profile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Broadcaster (Optimized for transmit-only applications) 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Periodically sends out advertising packets with data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Observer (Optimized for receive-only applications)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Listens for data embedded in advertising packets from broadcasting peers</a:t>
            </a:r>
          </a:p>
          <a:p>
            <a:r>
              <a:rPr lang="en-US" dirty="0" smtClean="0"/>
              <a:t>Central (corresponds to the Link Layer master)</a:t>
            </a:r>
          </a:p>
          <a:p>
            <a:pPr lvl="1"/>
            <a:r>
              <a:rPr lang="en-US" dirty="0" smtClean="0"/>
              <a:t>always the initiator of connections</a:t>
            </a:r>
          </a:p>
          <a:p>
            <a:pPr lvl="1"/>
            <a:r>
              <a:rPr lang="en-US" dirty="0" smtClean="0"/>
              <a:t>essentially allows devices onto the network</a:t>
            </a:r>
          </a:p>
          <a:p>
            <a:r>
              <a:rPr lang="en-US" dirty="0" smtClean="0"/>
              <a:t>Peripheral (corresponds to the Link Layer slave)</a:t>
            </a:r>
          </a:p>
          <a:p>
            <a:pPr lvl="1"/>
            <a:r>
              <a:rPr lang="en-US" dirty="0" smtClean="0"/>
              <a:t>uses advertising packets to allow centrals to find it </a:t>
            </a:r>
            <a:br>
              <a:rPr lang="en-US" dirty="0" smtClean="0"/>
            </a:br>
            <a:r>
              <a:rPr lang="en-US" dirty="0" smtClean="0"/>
              <a:t>and, subsequently, to establish a connection with it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421" y="3752335"/>
            <a:ext cx="4161294" cy="22304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103" y="1526160"/>
            <a:ext cx="2872229" cy="218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7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Attribute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section of the BLE specification</a:t>
            </a:r>
          </a:p>
          <a:p>
            <a:pPr lvl="1"/>
            <a:r>
              <a:rPr lang="en-US" dirty="0" smtClean="0"/>
              <a:t> every single item of data relevant to applications and users </a:t>
            </a:r>
            <a:br>
              <a:rPr lang="en-US" dirty="0" smtClean="0"/>
            </a:br>
            <a:r>
              <a:rPr lang="en-US" dirty="0" smtClean="0"/>
              <a:t>must be formatted, packed, and sent according to its rules</a:t>
            </a:r>
          </a:p>
          <a:p>
            <a:r>
              <a:rPr lang="en-US" dirty="0" smtClean="0"/>
              <a:t>Adds a hierarchy and data abstraction model on top of ATT</a:t>
            </a:r>
          </a:p>
          <a:p>
            <a:r>
              <a:rPr lang="en-US" dirty="0" smtClean="0"/>
              <a:t>Defines how data is organized and exchanged between applications</a:t>
            </a:r>
          </a:p>
          <a:p>
            <a:r>
              <a:rPr lang="en-US" dirty="0" smtClean="0"/>
              <a:t>Maintains </a:t>
            </a:r>
            <a:r>
              <a:rPr lang="en-US" dirty="0"/>
              <a:t>the same client/server </a:t>
            </a:r>
            <a:r>
              <a:rPr lang="en-US" dirty="0" smtClean="0"/>
              <a:t>architecture as ATT, </a:t>
            </a:r>
            <a:br>
              <a:rPr lang="en-US" dirty="0" smtClean="0"/>
            </a:br>
            <a:r>
              <a:rPr lang="en-US" dirty="0" smtClean="0"/>
              <a:t>but the </a:t>
            </a:r>
            <a:r>
              <a:rPr lang="en-US" dirty="0"/>
              <a:t>data is now encapsulated in </a:t>
            </a:r>
            <a:r>
              <a:rPr lang="en-US" i="1" dirty="0"/>
              <a:t>services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which </a:t>
            </a:r>
            <a:r>
              <a:rPr lang="en-US" dirty="0"/>
              <a:t>consist of </a:t>
            </a:r>
            <a:r>
              <a:rPr lang="en-US" dirty="0" smtClean="0"/>
              <a:t>one or </a:t>
            </a:r>
            <a:r>
              <a:rPr lang="en-US" dirty="0"/>
              <a:t>more </a:t>
            </a:r>
            <a:r>
              <a:rPr lang="en-US" i="1" dirty="0" smtClean="0"/>
              <a:t>characteristics,</a:t>
            </a:r>
            <a:br>
              <a:rPr lang="en-US" i="1" dirty="0" smtClean="0"/>
            </a:br>
            <a:r>
              <a:rPr lang="en-US" dirty="0" smtClean="0"/>
              <a:t>which can include one or more </a:t>
            </a:r>
            <a:r>
              <a:rPr lang="en-US" i="1" dirty="0" smtClean="0"/>
              <a:t>descriptors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8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GATT Heart Rate Service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069" y="1825625"/>
            <a:ext cx="8163861" cy="4351338"/>
          </a:xfrm>
        </p:spPr>
      </p:pic>
    </p:spTree>
    <p:extLst>
      <p:ext uri="{BB962C8B-B14F-4D97-AF65-F5344CB8AC3E}">
        <p14:creationId xmlns:p14="http://schemas.microsoft.com/office/powerpoint/2010/main" val="210864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3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History, Bluetooth vs Bluetooth Smart (Bluetooth Low Energy)</a:t>
            </a:r>
          </a:p>
          <a:p>
            <a:r>
              <a:rPr lang="en-US" dirty="0" smtClean="0"/>
              <a:t>Bluetooth Smart Ready</a:t>
            </a:r>
          </a:p>
          <a:p>
            <a:r>
              <a:rPr lang="en-US" dirty="0" smtClean="0"/>
              <a:t>Protocol Basics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29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999091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Introduced by Nokia in 2006</a:t>
            </a:r>
          </a:p>
          <a:p>
            <a:pPr lvl="1"/>
            <a:r>
              <a:rPr lang="en-US" dirty="0" smtClean="0"/>
              <a:t>named </a:t>
            </a:r>
            <a:r>
              <a:rPr lang="en-US" dirty="0" err="1" smtClean="0"/>
              <a:t>Wibree</a:t>
            </a:r>
            <a:r>
              <a:rPr lang="en-US" dirty="0" smtClean="0"/>
              <a:t> / Baby Bluetooth</a:t>
            </a:r>
          </a:p>
          <a:p>
            <a:r>
              <a:rPr lang="en-US" dirty="0" smtClean="0"/>
              <a:t>Merged into the main Bluetooth standard in 2010 </a:t>
            </a:r>
          </a:p>
          <a:p>
            <a:pPr lvl="1"/>
            <a:r>
              <a:rPr lang="en-US" dirty="0" smtClean="0"/>
              <a:t>Bluetooth Core Specification Version 4.0</a:t>
            </a:r>
          </a:p>
          <a:p>
            <a:r>
              <a:rPr lang="en-US" dirty="0" smtClean="0"/>
              <a:t>The Bluetooth SIG predicts: </a:t>
            </a:r>
            <a:br>
              <a:rPr lang="en-US" dirty="0" smtClean="0"/>
            </a:br>
            <a:r>
              <a:rPr lang="en-US" dirty="0" smtClean="0"/>
              <a:t>by 2018 more than 90 percent of Bluetooth-enabled smartphones will support Bluetooth Smart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first cell phone to feature Bluetooth 4.0: iPhone 4S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327" y="2078508"/>
            <a:ext cx="2847473" cy="35522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272" y="1869501"/>
            <a:ext cx="5930048" cy="333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7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vs Bluetooth Smart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481" y="1782128"/>
            <a:ext cx="7095037" cy="4082758"/>
          </a:xfrm>
        </p:spPr>
      </p:pic>
    </p:spTree>
    <p:extLst>
      <p:ext uri="{BB962C8B-B14F-4D97-AF65-F5344CB8AC3E}">
        <p14:creationId xmlns:p14="http://schemas.microsoft.com/office/powerpoint/2010/main" val="43114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Smart Ready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Single-mode: BLE, Bluetooth Smart devices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x. a heart rate sensor</a:t>
            </a:r>
          </a:p>
          <a:p>
            <a:r>
              <a:rPr lang="en-US" dirty="0" smtClean="0"/>
              <a:t>Dual-mode: Bluetooth Smart Ready devices </a:t>
            </a:r>
          </a:p>
          <a:p>
            <a:pPr lvl="1"/>
            <a:r>
              <a:rPr lang="en-US" dirty="0" smtClean="0"/>
              <a:t>include both Bluetooth low energy and Classic Bluetooth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x. a smartphone or PC</a:t>
            </a:r>
          </a:p>
          <a:p>
            <a:r>
              <a:rPr lang="en-US" dirty="0" smtClean="0"/>
              <a:t>fundamentally different technologies from an application perspective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46" y="4591321"/>
            <a:ext cx="5019131" cy="139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8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Basics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45" y="1825625"/>
            <a:ext cx="5953110" cy="4351338"/>
          </a:xfrm>
        </p:spPr>
      </p:pic>
    </p:spTree>
    <p:extLst>
      <p:ext uri="{BB962C8B-B14F-4D97-AF65-F5344CB8AC3E}">
        <p14:creationId xmlns:p14="http://schemas.microsoft.com/office/powerpoint/2010/main" val="48668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380" y="3413211"/>
            <a:ext cx="8411784" cy="25627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analog communications circuitry</a:t>
            </a:r>
          </a:p>
          <a:p>
            <a:r>
              <a:rPr lang="en-US" dirty="0" smtClean="0"/>
              <a:t>2.4 GHz ISM (Industrial, Scientific, and Medical) band</a:t>
            </a:r>
          </a:p>
          <a:p>
            <a:pPr lvl="1"/>
            <a:r>
              <a:rPr lang="en-US" dirty="0" smtClean="0"/>
              <a:t>divided into 40 channels (37 connection and 3</a:t>
            </a:r>
            <a:r>
              <a:rPr lang="en-US" dirty="0" smtClean="0"/>
              <a:t> </a:t>
            </a:r>
            <a:r>
              <a:rPr lang="en-US" dirty="0" smtClean="0"/>
              <a:t>advertising channels)</a:t>
            </a:r>
          </a:p>
          <a:p>
            <a:r>
              <a:rPr lang="en-US" dirty="0" smtClean="0"/>
              <a:t>Frequency hopping spread spectrum</a:t>
            </a:r>
          </a:p>
          <a:p>
            <a:pPr lvl="1"/>
            <a:r>
              <a:rPr lang="en-US" dirty="0"/>
              <a:t>a concept for having wireless radio signals switch quickly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among </a:t>
            </a:r>
            <a:r>
              <a:rPr lang="en-US" dirty="0"/>
              <a:t>many different frequency channels</a:t>
            </a:r>
            <a:endParaRPr lang="en-US" dirty="0" smtClean="0"/>
          </a:p>
          <a:p>
            <a:pPr lvl="1"/>
            <a:r>
              <a:rPr lang="en-US" dirty="0" smtClean="0"/>
              <a:t>minimizes the effect of any radio interference</a:t>
            </a:r>
          </a:p>
          <a:p>
            <a:pPr lvl="1"/>
            <a:r>
              <a:rPr lang="en-US" dirty="0"/>
              <a:t>Hedy </a:t>
            </a:r>
            <a:r>
              <a:rPr lang="en-US" dirty="0" err="1"/>
              <a:t>Lamarr</a:t>
            </a:r>
            <a:endParaRPr lang="en-US" dirty="0" smtClean="0"/>
          </a:p>
          <a:p>
            <a:r>
              <a:rPr lang="en-US" dirty="0"/>
              <a:t>Gaussian Frequency </a:t>
            </a:r>
            <a:r>
              <a:rPr lang="en-US" dirty="0" smtClean="0"/>
              <a:t>Shift Keying </a:t>
            </a:r>
            <a:r>
              <a:rPr lang="en-US" dirty="0"/>
              <a:t>(GFSK</a:t>
            </a:r>
            <a:r>
              <a:rPr lang="en-US" dirty="0" smtClean="0"/>
              <a:t>) modulation</a:t>
            </a:r>
          </a:p>
        </p:txBody>
      </p:sp>
    </p:spTree>
    <p:extLst>
      <p:ext uri="{BB962C8B-B14F-4D97-AF65-F5344CB8AC3E}">
        <p14:creationId xmlns:p14="http://schemas.microsoft.com/office/powerpoint/2010/main" val="234320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not in an active connection</a:t>
            </a:r>
          </a:p>
          <a:p>
            <a:pPr lvl="1"/>
            <a:r>
              <a:rPr lang="en-US" dirty="0" smtClean="0"/>
              <a:t>Advertiser</a:t>
            </a:r>
          </a:p>
          <a:p>
            <a:pPr lvl="2"/>
            <a:r>
              <a:rPr lang="en-US" dirty="0" smtClean="0"/>
              <a:t>A device sending advertising packets</a:t>
            </a:r>
          </a:p>
          <a:p>
            <a:pPr lvl="1"/>
            <a:r>
              <a:rPr lang="en-US" dirty="0" smtClean="0"/>
              <a:t>Scanner</a:t>
            </a:r>
          </a:p>
          <a:p>
            <a:pPr lvl="2"/>
            <a:r>
              <a:rPr lang="en-US" dirty="0" smtClean="0"/>
              <a:t>A device scanning for advertising packets</a:t>
            </a:r>
          </a:p>
          <a:p>
            <a:r>
              <a:rPr lang="en-US" dirty="0" smtClean="0"/>
              <a:t>When in a connection</a:t>
            </a:r>
          </a:p>
          <a:p>
            <a:pPr lvl="1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A device that initiates a connection and manages it later</a:t>
            </a:r>
          </a:p>
          <a:p>
            <a:pPr lvl="1"/>
            <a:r>
              <a:rPr lang="en-US" dirty="0" smtClean="0"/>
              <a:t>Slave</a:t>
            </a:r>
          </a:p>
          <a:p>
            <a:pPr lvl="2"/>
            <a:r>
              <a:rPr lang="en-US" dirty="0" smtClean="0"/>
              <a:t>A device that accepts a connection request and follows the master’s timing</a:t>
            </a:r>
          </a:p>
        </p:txBody>
      </p:sp>
    </p:spTree>
    <p:extLst>
      <p:ext uri="{BB962C8B-B14F-4D97-AF65-F5344CB8AC3E}">
        <p14:creationId xmlns:p14="http://schemas.microsoft.com/office/powerpoint/2010/main" val="48420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Controller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Separates Host from Controller</a:t>
            </a:r>
          </a:p>
          <a:p>
            <a:r>
              <a:rPr lang="en-US" dirty="0" smtClean="0"/>
              <a:t>Allows them to communicate across a serial interface</a:t>
            </a:r>
          </a:p>
          <a:p>
            <a:r>
              <a:rPr lang="en-US" dirty="0" smtClean="0"/>
              <a:t>A </a:t>
            </a:r>
            <a:r>
              <a:rPr lang="en-US" dirty="0"/>
              <a:t>set of commands and events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the </a:t>
            </a:r>
            <a:r>
              <a:rPr lang="en-US" dirty="0" smtClean="0"/>
              <a:t>host and </a:t>
            </a:r>
            <a:r>
              <a:rPr lang="en-US" dirty="0"/>
              <a:t>the controller to interact with each other,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along </a:t>
            </a:r>
            <a:r>
              <a:rPr lang="en-US" dirty="0"/>
              <a:t>with a data packet format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a </a:t>
            </a:r>
            <a:r>
              <a:rPr lang="en-US" dirty="0" smtClean="0"/>
              <a:t>set of </a:t>
            </a:r>
            <a:r>
              <a:rPr lang="en-US" dirty="0"/>
              <a:t>rules for flow control and other procedures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984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6049</TotalTime>
  <Words>381</Words>
  <Application>Microsoft Office PowerPoint</Application>
  <PresentationFormat>Widescreen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ACME Talks</vt:lpstr>
      <vt:lpstr>Agenda</vt:lpstr>
      <vt:lpstr>History</vt:lpstr>
      <vt:lpstr>Bluetooth vs Bluetooth Smart</vt:lpstr>
      <vt:lpstr>Bluetooth Smart Ready</vt:lpstr>
      <vt:lpstr>Protocol Basics</vt:lpstr>
      <vt:lpstr>Physical Layer</vt:lpstr>
      <vt:lpstr>Link Layer</vt:lpstr>
      <vt:lpstr>Host Controller Interface</vt:lpstr>
      <vt:lpstr>Logical Link Control and Adaptation Protocol</vt:lpstr>
      <vt:lpstr>Attribute Protocol</vt:lpstr>
      <vt:lpstr>Security Manager</vt:lpstr>
      <vt:lpstr>Generic Access Profile (1/2)</vt:lpstr>
      <vt:lpstr>Generic Access Profile (2/2)</vt:lpstr>
      <vt:lpstr>Generic Attribute Profile</vt:lpstr>
      <vt:lpstr>GATT Heart Rate Service</vt:lpstr>
      <vt:lpstr>Q &amp; A</vt:lpstr>
    </vt:vector>
  </TitlesOfParts>
  <Company>Power Symbol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Tatjana Savic</dc:creator>
  <cp:lastModifiedBy>Tatjana Savic</cp:lastModifiedBy>
  <cp:revision>51</cp:revision>
  <dcterms:created xsi:type="dcterms:W3CDTF">2016-07-25T08:27:41Z</dcterms:created>
  <dcterms:modified xsi:type="dcterms:W3CDTF">2016-07-29T13:16:46Z</dcterms:modified>
</cp:coreProperties>
</file>