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39BE27-DC5D-4670-BDAF-EF228144D171}" v="277" dt="2021-10-30T07:03:40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06:24:08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3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4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3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0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1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2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15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2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6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0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GB" sz="8000">
                <a:cs typeface="Calibri Light"/>
              </a:rPr>
              <a:t>KNN</a:t>
            </a:r>
            <a:endParaRPr lang="en-GB" sz="8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cs typeface="Calibri"/>
              </a:rPr>
              <a:t>K-Nearest Neighbors Algorithm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B2A13D"/>
          </a:solidFill>
          <a:ln w="38100" cap="rnd">
            <a:solidFill>
              <a:srgbClr val="B2A13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DC114233-8D61-47AA-86E8-0142EC0CA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67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AC4E64D3-63A6-4991-9112-D81E004A4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2" y="1233148"/>
            <a:ext cx="3929685" cy="354343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B2A13D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6304" y="2368177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B2A13D"/>
          </a:solidFill>
          <a:ln w="38100" cap="rnd">
            <a:solidFill>
              <a:srgbClr val="B2A13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20C07-80B1-4F9F-99B0-10BEEDB98931}"/>
              </a:ext>
            </a:extLst>
          </p:cNvPr>
          <p:cNvSpPr txBox="1"/>
          <p:nvPr/>
        </p:nvSpPr>
        <p:spPr>
          <a:xfrm>
            <a:off x="5299279" y="666434"/>
            <a:ext cx="6582528" cy="55492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Aldhabi"/>
                <a:cs typeface="Aldhabi"/>
              </a:rPr>
              <a:t>K-Nearest Neighbour is one of the simplest Machine Learning algorithms based on Supervised Learning technique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Aldhabi"/>
                <a:cs typeface="Aldhabi"/>
              </a:rPr>
              <a:t>K-NN is a </a:t>
            </a:r>
            <a:r>
              <a:rPr lang="en-US" sz="3600" b="1" dirty="0">
                <a:latin typeface="Aldhabi"/>
                <a:cs typeface="Aldhabi"/>
              </a:rPr>
              <a:t>non-parametric algorithm</a:t>
            </a:r>
            <a:r>
              <a:rPr lang="en-US" sz="3600" dirty="0">
                <a:latin typeface="Aldhabi"/>
                <a:cs typeface="Aldhabi"/>
              </a:rPr>
              <a:t>, which means it does not make any assumption on underlying data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Aldhabi"/>
                <a:cs typeface="Aldhabi"/>
              </a:rPr>
              <a:t>It is also called a </a:t>
            </a:r>
            <a:r>
              <a:rPr lang="en-US" sz="3600" b="1" dirty="0">
                <a:latin typeface="Aldhabi"/>
                <a:cs typeface="Aldhabi"/>
              </a:rPr>
              <a:t>lazy learner algorithm</a:t>
            </a:r>
            <a:r>
              <a:rPr lang="en-US" sz="3600" dirty="0">
                <a:latin typeface="Aldhabi"/>
                <a:cs typeface="Aldhabi"/>
              </a:rPr>
              <a:t> because it does not learn from the training set immediately instead it stores the dataset and at the time of classification, it performs an action on the dataset text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243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C83A39-6846-452D-9E41-5B345F49D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5" b="-1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339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8A8D901-A3D4-47FE-97FD-FE365174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A2833D18-D406-40FC-B7B9-BDD3591DC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1" r="-1" b="-1"/>
          <a:stretch/>
        </p:blipFill>
        <p:spPr>
          <a:xfrm>
            <a:off x="20" y="1"/>
            <a:ext cx="12191980" cy="6227481"/>
          </a:xfrm>
          <a:custGeom>
            <a:avLst/>
            <a:gdLst/>
            <a:ahLst/>
            <a:cxnLst/>
            <a:rect l="l" t="t" r="r" b="b"/>
            <a:pathLst>
              <a:path w="12188952" h="6168721">
                <a:moveTo>
                  <a:pt x="0" y="0"/>
                </a:moveTo>
                <a:lnTo>
                  <a:pt x="12188952" y="0"/>
                </a:lnTo>
                <a:lnTo>
                  <a:pt x="12188952" y="6140172"/>
                </a:lnTo>
                <a:lnTo>
                  <a:pt x="11986461" y="6135590"/>
                </a:lnTo>
                <a:cubicBezTo>
                  <a:pt x="11912297" y="6136565"/>
                  <a:pt x="11838168" y="6140192"/>
                  <a:pt x="11764214" y="6146469"/>
                </a:cubicBezTo>
                <a:cubicBezTo>
                  <a:pt x="11656850" y="6154473"/>
                  <a:pt x="11548596" y="6165527"/>
                  <a:pt x="11441995" y="6145198"/>
                </a:cubicBezTo>
                <a:cubicBezTo>
                  <a:pt x="11324975" y="6122709"/>
                  <a:pt x="11208081" y="6122582"/>
                  <a:pt x="11090044" y="6128299"/>
                </a:cubicBezTo>
                <a:cubicBezTo>
                  <a:pt x="10989160" y="6133127"/>
                  <a:pt x="10888657" y="6158539"/>
                  <a:pt x="10787011" y="6131730"/>
                </a:cubicBezTo>
                <a:cubicBezTo>
                  <a:pt x="10776897" y="6130256"/>
                  <a:pt x="10766592" y="6130688"/>
                  <a:pt x="10756643" y="6133000"/>
                </a:cubicBezTo>
                <a:cubicBezTo>
                  <a:pt x="10645468" y="6148374"/>
                  <a:pt x="10533530" y="6135796"/>
                  <a:pt x="10421973" y="6140116"/>
                </a:cubicBezTo>
                <a:cubicBezTo>
                  <a:pt x="10370515" y="6142149"/>
                  <a:pt x="10318040" y="6141005"/>
                  <a:pt x="10267216" y="6146469"/>
                </a:cubicBezTo>
                <a:cubicBezTo>
                  <a:pt x="10150577" y="6158920"/>
                  <a:pt x="10034192" y="6165527"/>
                  <a:pt x="9918824" y="6136177"/>
                </a:cubicBezTo>
                <a:cubicBezTo>
                  <a:pt x="9885153" y="6128261"/>
                  <a:pt x="9850745" y="6124005"/>
                  <a:pt x="9816160" y="6123471"/>
                </a:cubicBezTo>
                <a:cubicBezTo>
                  <a:pt x="9703206" y="6119405"/>
                  <a:pt x="9590632" y="6127156"/>
                  <a:pt x="9478059" y="6133509"/>
                </a:cubicBezTo>
                <a:cubicBezTo>
                  <a:pt x="9399918" y="6137956"/>
                  <a:pt x="9321904" y="6147612"/>
                  <a:pt x="9243637" y="6139480"/>
                </a:cubicBezTo>
                <a:cubicBezTo>
                  <a:pt x="9198150" y="6134779"/>
                  <a:pt x="9152282" y="6134779"/>
                  <a:pt x="9106795" y="6139480"/>
                </a:cubicBezTo>
                <a:cubicBezTo>
                  <a:pt x="9022962" y="6149302"/>
                  <a:pt x="8938380" y="6151132"/>
                  <a:pt x="8854204" y="6144944"/>
                </a:cubicBezTo>
                <a:cubicBezTo>
                  <a:pt x="8728543" y="6134144"/>
                  <a:pt x="8603010" y="6125123"/>
                  <a:pt x="8476969" y="6142276"/>
                </a:cubicBezTo>
                <a:cubicBezTo>
                  <a:pt x="8405486" y="6153508"/>
                  <a:pt x="8332808" y="6154829"/>
                  <a:pt x="8260970" y="6146214"/>
                </a:cubicBezTo>
                <a:cubicBezTo>
                  <a:pt x="8089823" y="6122200"/>
                  <a:pt x="7918295" y="6129951"/>
                  <a:pt x="7746767" y="6139861"/>
                </a:cubicBezTo>
                <a:cubicBezTo>
                  <a:pt x="7632160" y="6146596"/>
                  <a:pt x="7517046" y="6158920"/>
                  <a:pt x="7402693" y="6142657"/>
                </a:cubicBezTo>
                <a:cubicBezTo>
                  <a:pt x="7256831" y="6122328"/>
                  <a:pt x="7110841" y="6129062"/>
                  <a:pt x="6964597" y="6135033"/>
                </a:cubicBezTo>
                <a:cubicBezTo>
                  <a:pt x="6857233" y="6139480"/>
                  <a:pt x="6749742" y="6152949"/>
                  <a:pt x="6642124" y="6136304"/>
                </a:cubicBezTo>
                <a:cubicBezTo>
                  <a:pt x="6631045" y="6134792"/>
                  <a:pt x="6619775" y="6135923"/>
                  <a:pt x="6609216" y="6139607"/>
                </a:cubicBezTo>
                <a:cubicBezTo>
                  <a:pt x="6568379" y="6153050"/>
                  <a:pt x="6524595" y="6154854"/>
                  <a:pt x="6482793" y="6144817"/>
                </a:cubicBezTo>
                <a:cubicBezTo>
                  <a:pt x="6405669" y="6127918"/>
                  <a:pt x="6328672" y="6120549"/>
                  <a:pt x="6250150" y="6135923"/>
                </a:cubicBezTo>
                <a:cubicBezTo>
                  <a:pt x="6217254" y="6142809"/>
                  <a:pt x="6183521" y="6144817"/>
                  <a:pt x="6150028" y="6141894"/>
                </a:cubicBezTo>
                <a:cubicBezTo>
                  <a:pt x="6020175" y="6128934"/>
                  <a:pt x="5890068" y="6134017"/>
                  <a:pt x="5760087" y="6136558"/>
                </a:cubicBezTo>
                <a:cubicBezTo>
                  <a:pt x="5521345" y="6141005"/>
                  <a:pt x="5282477" y="6136558"/>
                  <a:pt x="5044242" y="6159301"/>
                </a:cubicBezTo>
                <a:cubicBezTo>
                  <a:pt x="4979506" y="6165463"/>
                  <a:pt x="4914326" y="6169403"/>
                  <a:pt x="4849272" y="6168624"/>
                </a:cubicBezTo>
                <a:cubicBezTo>
                  <a:pt x="4784218" y="6167846"/>
                  <a:pt x="4719291" y="6162351"/>
                  <a:pt x="4655063" y="6149645"/>
                </a:cubicBezTo>
                <a:cubicBezTo>
                  <a:pt x="4447578" y="6109368"/>
                  <a:pt x="4239457" y="6106826"/>
                  <a:pt x="4029811" y="6123090"/>
                </a:cubicBezTo>
                <a:cubicBezTo>
                  <a:pt x="3943792" y="6129824"/>
                  <a:pt x="3857774" y="6141005"/>
                  <a:pt x="3771375" y="6138845"/>
                </a:cubicBezTo>
                <a:cubicBezTo>
                  <a:pt x="3623225" y="6134906"/>
                  <a:pt x="3474948" y="6142911"/>
                  <a:pt x="3326672" y="6140878"/>
                </a:cubicBezTo>
                <a:cubicBezTo>
                  <a:pt x="3322669" y="6140306"/>
                  <a:pt x="3318578" y="6140840"/>
                  <a:pt x="3314855" y="6142403"/>
                </a:cubicBezTo>
                <a:cubicBezTo>
                  <a:pt x="3278008" y="6167687"/>
                  <a:pt x="3237604" y="6157904"/>
                  <a:pt x="3199487" y="6151297"/>
                </a:cubicBezTo>
                <a:cubicBezTo>
                  <a:pt x="3072810" y="6129316"/>
                  <a:pt x="2946260" y="6118516"/>
                  <a:pt x="2817550" y="6135542"/>
                </a:cubicBezTo>
                <a:cubicBezTo>
                  <a:pt x="2694647" y="6153368"/>
                  <a:pt x="2569990" y="6155591"/>
                  <a:pt x="2446541" y="6142149"/>
                </a:cubicBezTo>
                <a:cubicBezTo>
                  <a:pt x="2276791" y="6122328"/>
                  <a:pt x="2107677" y="6126521"/>
                  <a:pt x="1938308" y="6142149"/>
                </a:cubicBezTo>
                <a:cubicBezTo>
                  <a:pt x="1869570" y="6148501"/>
                  <a:pt x="1799815" y="6159301"/>
                  <a:pt x="1731712" y="6143419"/>
                </a:cubicBezTo>
                <a:cubicBezTo>
                  <a:pt x="1647854" y="6123979"/>
                  <a:pt x="1564250" y="6130332"/>
                  <a:pt x="1480137" y="6134652"/>
                </a:cubicBezTo>
                <a:cubicBezTo>
                  <a:pt x="1373663" y="6140243"/>
                  <a:pt x="1267442" y="6156379"/>
                  <a:pt x="1160586" y="6143673"/>
                </a:cubicBezTo>
                <a:cubicBezTo>
                  <a:pt x="1111161" y="6137829"/>
                  <a:pt x="1062116" y="6128553"/>
                  <a:pt x="1012055" y="6130967"/>
                </a:cubicBezTo>
                <a:cubicBezTo>
                  <a:pt x="873562" y="6137320"/>
                  <a:pt x="735196" y="6144817"/>
                  <a:pt x="596449" y="6143673"/>
                </a:cubicBezTo>
                <a:cubicBezTo>
                  <a:pt x="538383" y="6143292"/>
                  <a:pt x="480699" y="6141386"/>
                  <a:pt x="422887" y="6137193"/>
                </a:cubicBezTo>
                <a:cubicBezTo>
                  <a:pt x="315015" y="6129316"/>
                  <a:pt x="207524" y="6139989"/>
                  <a:pt x="100033" y="6143800"/>
                </a:cubicBezTo>
                <a:lnTo>
                  <a:pt x="0" y="6139320"/>
                </a:lnTo>
                <a:lnTo>
                  <a:pt x="0" y="342475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348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DAA40F-4F28-4316-934E-C55D7C3AA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467C8-A8E0-468B-B88D-9CEEE37BF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345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2A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CCA41-207E-4695-8681-FA49E1DB4851}"/>
              </a:ext>
            </a:extLst>
          </p:cNvPr>
          <p:cNvSpPr txBox="1"/>
          <p:nvPr/>
        </p:nvSpPr>
        <p:spPr>
          <a:xfrm>
            <a:off x="596949" y="363114"/>
            <a:ext cx="6241568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masis MT Pro"/>
              </a:rPr>
              <a:t>Euclidean Distance: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masis MT Pro"/>
              </a:rPr>
              <a:t>The Euclidean distance is the distance between two points, which we have already studied in geometry. It can be calculated as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masis MT Pro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masis MT Pro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masis MT Pro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masis MT Pro"/>
              </a:rPr>
              <a:t>Manhattan Distance:</a:t>
            </a:r>
            <a:endParaRPr lang="en-US" b="1" dirty="0">
              <a:latin typeface="Amasis MT Pro"/>
              <a:ea typeface="+mn-lt"/>
              <a:cs typeface="+mn-lt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masis MT Pro"/>
              </a:rPr>
              <a:t>Manhattan distance is calculated as </a:t>
            </a:r>
            <a:r>
              <a:rPr lang="en-US" b="1" dirty="0">
                <a:latin typeface="Amasis MT Pro"/>
              </a:rPr>
              <a:t>the sum of the absolute difference between the two points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Amasis MT Pro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Amasis MT Pro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masis MT Pro"/>
            </a:endParaRP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9864413-D5B0-407C-99CA-360D77D29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021" y="1714229"/>
            <a:ext cx="4014216" cy="2571383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C9B216F-2EC5-4179-B6AE-A8E8EE9DE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44" y="1908679"/>
            <a:ext cx="4258631" cy="692452"/>
          </a:xfrm>
          <a:prstGeom prst="rect">
            <a:avLst/>
          </a:prstGeom>
        </p:spPr>
      </p:pic>
      <p:pic>
        <p:nvPicPr>
          <p:cNvPr id="10" name="Picture 11" descr="Icon&#10;&#10;Description automatically generated">
            <a:extLst>
              <a:ext uri="{FF2B5EF4-FFF2-40B4-BE49-F238E27FC236}">
                <a16:creationId xmlns:a16="http://schemas.microsoft.com/office/drawing/2014/main" id="{4D24AEF7-2F76-4374-8DAE-39BC90EC6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41" y="3991456"/>
            <a:ext cx="3735237" cy="49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DB394EE-3463-4888-ABD0-3A3549C87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02" b="10548"/>
          <a:stretch/>
        </p:blipFill>
        <p:spPr>
          <a:xfrm>
            <a:off x="615790" y="508000"/>
            <a:ext cx="10960420" cy="579269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541915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312E1C"/>
      </a:dk2>
      <a:lt2>
        <a:srgbClr val="F0F1F3"/>
      </a:lt2>
      <a:accent1>
        <a:srgbClr val="B2A13D"/>
      </a:accent1>
      <a:accent2>
        <a:srgbClr val="B86E34"/>
      </a:accent2>
      <a:accent3>
        <a:srgbClr val="CA4946"/>
      </a:accent3>
      <a:accent4>
        <a:srgbClr val="B83468"/>
      </a:accent4>
      <a:accent5>
        <a:srgbClr val="CA46B1"/>
      </a:accent5>
      <a:accent6>
        <a:srgbClr val="9B34B8"/>
      </a:accent6>
      <a:hlink>
        <a:srgbClr val="C24996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SketchyVTI</vt:lpstr>
      <vt:lpstr>KNN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113</cp:revision>
  <dcterms:created xsi:type="dcterms:W3CDTF">2021-10-30T06:02:39Z</dcterms:created>
  <dcterms:modified xsi:type="dcterms:W3CDTF">2021-10-30T07:04:21Z</dcterms:modified>
</cp:coreProperties>
</file>