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076DD-DDA4-47C7-BF81-E7E457761D7B}" v="324" dt="2021-10-29T06:42:43.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877BB-1445-48A2-8103-5C2FF06853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5ED9414-3D75-482D-AF62-26637502F6E9}">
      <dgm:prSet/>
      <dgm:spPr/>
      <dgm:t>
        <a:bodyPr/>
        <a:lstStyle/>
        <a:p>
          <a:r>
            <a:rPr lang="en-GB"/>
            <a:t>Logistic Regression is the supervised machine learning algorithm model which will try to categorize or classify the binary event</a:t>
          </a:r>
          <a:endParaRPr lang="en-US"/>
        </a:p>
      </dgm:t>
    </dgm:pt>
    <dgm:pt modelId="{6971B0A9-7B8D-4D55-BC98-B8386AA5070D}" type="parTrans" cxnId="{4C83AE59-B7D5-4A92-A8DB-11F5478DE339}">
      <dgm:prSet/>
      <dgm:spPr/>
      <dgm:t>
        <a:bodyPr/>
        <a:lstStyle/>
        <a:p>
          <a:endParaRPr lang="en-US"/>
        </a:p>
      </dgm:t>
    </dgm:pt>
    <dgm:pt modelId="{82E6FBA2-E6BF-4090-8186-A518FD6081CB}" type="sibTrans" cxnId="{4C83AE59-B7D5-4A92-A8DB-11F5478DE339}">
      <dgm:prSet/>
      <dgm:spPr/>
      <dgm:t>
        <a:bodyPr/>
        <a:lstStyle/>
        <a:p>
          <a:endParaRPr lang="en-US"/>
        </a:p>
      </dgm:t>
    </dgm:pt>
    <dgm:pt modelId="{4EDE9E73-DCC3-43D3-A452-FE9114A20AC3}">
      <dgm:prSet/>
      <dgm:spPr/>
      <dgm:t>
        <a:bodyPr/>
        <a:lstStyle/>
        <a:p>
          <a:r>
            <a:rPr lang="en-GB"/>
            <a:t>There are different types of Logistic regression like Binomial, Ordinal and Multinomial</a:t>
          </a:r>
          <a:endParaRPr lang="en-US"/>
        </a:p>
      </dgm:t>
    </dgm:pt>
    <dgm:pt modelId="{AD1A24C1-0839-4803-A010-5267257A0290}" type="parTrans" cxnId="{19034EFA-7679-4EA2-8C72-0EBF4A8650C2}">
      <dgm:prSet/>
      <dgm:spPr/>
      <dgm:t>
        <a:bodyPr/>
        <a:lstStyle/>
        <a:p>
          <a:endParaRPr lang="en-US"/>
        </a:p>
      </dgm:t>
    </dgm:pt>
    <dgm:pt modelId="{158808E8-9E55-4BFA-9B79-A97070E7DC7E}" type="sibTrans" cxnId="{19034EFA-7679-4EA2-8C72-0EBF4A8650C2}">
      <dgm:prSet/>
      <dgm:spPr/>
      <dgm:t>
        <a:bodyPr/>
        <a:lstStyle/>
        <a:p>
          <a:endParaRPr lang="en-US"/>
        </a:p>
      </dgm:t>
    </dgm:pt>
    <dgm:pt modelId="{82BBF873-951F-4991-902C-022C4A875941}" type="pres">
      <dgm:prSet presAssocID="{87C877BB-1445-48A2-8103-5C2FF06853B3}" presName="linear" presStyleCnt="0">
        <dgm:presLayoutVars>
          <dgm:animLvl val="lvl"/>
          <dgm:resizeHandles val="exact"/>
        </dgm:presLayoutVars>
      </dgm:prSet>
      <dgm:spPr/>
    </dgm:pt>
    <dgm:pt modelId="{AD9F1E3F-C819-4CF5-AF1C-654C09F9A621}" type="pres">
      <dgm:prSet presAssocID="{E5ED9414-3D75-482D-AF62-26637502F6E9}" presName="parentText" presStyleLbl="node1" presStyleIdx="0" presStyleCnt="2">
        <dgm:presLayoutVars>
          <dgm:chMax val="0"/>
          <dgm:bulletEnabled val="1"/>
        </dgm:presLayoutVars>
      </dgm:prSet>
      <dgm:spPr/>
    </dgm:pt>
    <dgm:pt modelId="{992449B0-80A4-429A-832C-6D7E868F3FFC}" type="pres">
      <dgm:prSet presAssocID="{82E6FBA2-E6BF-4090-8186-A518FD6081CB}" presName="spacer" presStyleCnt="0"/>
      <dgm:spPr/>
    </dgm:pt>
    <dgm:pt modelId="{E256834A-6D98-41A0-994E-830B61735E61}" type="pres">
      <dgm:prSet presAssocID="{4EDE9E73-DCC3-43D3-A452-FE9114A20AC3}" presName="parentText" presStyleLbl="node1" presStyleIdx="1" presStyleCnt="2">
        <dgm:presLayoutVars>
          <dgm:chMax val="0"/>
          <dgm:bulletEnabled val="1"/>
        </dgm:presLayoutVars>
      </dgm:prSet>
      <dgm:spPr/>
    </dgm:pt>
  </dgm:ptLst>
  <dgm:cxnLst>
    <dgm:cxn modelId="{D13E9B5C-89A7-4F77-A251-6CE911DB0A78}" type="presOf" srcId="{87C877BB-1445-48A2-8103-5C2FF06853B3}" destId="{82BBF873-951F-4991-902C-022C4A875941}" srcOrd="0" destOrd="0" presId="urn:microsoft.com/office/officeart/2005/8/layout/vList2"/>
    <dgm:cxn modelId="{4C83AE59-B7D5-4A92-A8DB-11F5478DE339}" srcId="{87C877BB-1445-48A2-8103-5C2FF06853B3}" destId="{E5ED9414-3D75-482D-AF62-26637502F6E9}" srcOrd="0" destOrd="0" parTransId="{6971B0A9-7B8D-4D55-BC98-B8386AA5070D}" sibTransId="{82E6FBA2-E6BF-4090-8186-A518FD6081CB}"/>
    <dgm:cxn modelId="{D115BA59-8629-4050-9A27-9E03339F644A}" type="presOf" srcId="{4EDE9E73-DCC3-43D3-A452-FE9114A20AC3}" destId="{E256834A-6D98-41A0-994E-830B61735E61}" srcOrd="0" destOrd="0" presId="urn:microsoft.com/office/officeart/2005/8/layout/vList2"/>
    <dgm:cxn modelId="{2A3026CA-0876-4129-96FC-838964314B92}" type="presOf" srcId="{E5ED9414-3D75-482D-AF62-26637502F6E9}" destId="{AD9F1E3F-C819-4CF5-AF1C-654C09F9A621}" srcOrd="0" destOrd="0" presId="urn:microsoft.com/office/officeart/2005/8/layout/vList2"/>
    <dgm:cxn modelId="{19034EFA-7679-4EA2-8C72-0EBF4A8650C2}" srcId="{87C877BB-1445-48A2-8103-5C2FF06853B3}" destId="{4EDE9E73-DCC3-43D3-A452-FE9114A20AC3}" srcOrd="1" destOrd="0" parTransId="{AD1A24C1-0839-4803-A010-5267257A0290}" sibTransId="{158808E8-9E55-4BFA-9B79-A97070E7DC7E}"/>
    <dgm:cxn modelId="{E2E73DA0-0D04-4E3C-B73D-747C84267081}" type="presParOf" srcId="{82BBF873-951F-4991-902C-022C4A875941}" destId="{AD9F1E3F-C819-4CF5-AF1C-654C09F9A621}" srcOrd="0" destOrd="0" presId="urn:microsoft.com/office/officeart/2005/8/layout/vList2"/>
    <dgm:cxn modelId="{B97A425B-B041-4C7F-865C-1F441F352BCB}" type="presParOf" srcId="{82BBF873-951F-4991-902C-022C4A875941}" destId="{992449B0-80A4-429A-832C-6D7E868F3FFC}" srcOrd="1" destOrd="0" presId="urn:microsoft.com/office/officeart/2005/8/layout/vList2"/>
    <dgm:cxn modelId="{FDAA6514-EA8E-4591-8692-ABAA8A2F3EEC}" type="presParOf" srcId="{82BBF873-951F-4991-902C-022C4A875941}" destId="{E256834A-6D98-41A0-994E-830B61735E6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F1E3F-C819-4CF5-AF1C-654C09F9A621}">
      <dsp:nvSpPr>
        <dsp:cNvPr id="0" name=""/>
        <dsp:cNvSpPr/>
      </dsp:nvSpPr>
      <dsp:spPr>
        <a:xfrm>
          <a:off x="0" y="49139"/>
          <a:ext cx="4472922"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Logistic Regression is the supervised machine learning algorithm model which will try to categorize or classify the binary event</a:t>
          </a:r>
          <a:endParaRPr lang="en-US" sz="2300" kern="1200"/>
        </a:p>
      </dsp:txBody>
      <dsp:txXfrm>
        <a:off x="91955" y="141094"/>
        <a:ext cx="4289012" cy="1699790"/>
      </dsp:txXfrm>
    </dsp:sp>
    <dsp:sp modelId="{E256834A-6D98-41A0-994E-830B61735E61}">
      <dsp:nvSpPr>
        <dsp:cNvPr id="0" name=""/>
        <dsp:cNvSpPr/>
      </dsp:nvSpPr>
      <dsp:spPr>
        <a:xfrm>
          <a:off x="0" y="1999080"/>
          <a:ext cx="4472922"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There are different types of Logistic regression like Binomial, Ordinal and Multinomial</a:t>
          </a:r>
          <a:endParaRPr lang="en-US" sz="2300" kern="1200"/>
        </a:p>
      </dsp:txBody>
      <dsp:txXfrm>
        <a:off x="91955" y="2091035"/>
        <a:ext cx="4289012" cy="16997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115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691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677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163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4590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526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7874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8903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975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0188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703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10/29/2021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613554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9" r:id="rId5"/>
    <p:sldLayoutId id="2147483674"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market graph on display">
            <a:extLst>
              <a:ext uri="{FF2B5EF4-FFF2-40B4-BE49-F238E27FC236}">
                <a16:creationId xmlns:a16="http://schemas.microsoft.com/office/drawing/2014/main" id="{4E231378-D585-4E58-B6C4-FE5243664302}"/>
              </a:ext>
            </a:extLst>
          </p:cNvPr>
          <p:cNvPicPr>
            <a:picLocks noChangeAspect="1"/>
          </p:cNvPicPr>
          <p:nvPr/>
        </p:nvPicPr>
        <p:blipFill rotWithShape="1">
          <a:blip r:embed="rId2">
            <a:alphaModFix/>
          </a:blip>
          <a:srcRect t="3017"/>
          <a:stretch/>
        </p:blipFill>
        <p:spPr>
          <a:xfrm>
            <a:off x="20" y="-839"/>
            <a:ext cx="12191980" cy="6858000"/>
          </a:xfrm>
          <a:prstGeom prst="rect">
            <a:avLst/>
          </a:prstGeom>
        </p:spPr>
      </p:pic>
      <p:sp>
        <p:nvSpPr>
          <p:cNvPr id="26" name="Rectangle 25">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22ADE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p:cNvSpPr>
            <a:spLocks noGrp="1"/>
          </p:cNvSpPr>
          <p:nvPr>
            <p:ph type="ctrTitle"/>
          </p:nvPr>
        </p:nvSpPr>
        <p:spPr>
          <a:xfrm>
            <a:off x="1771132" y="2091263"/>
            <a:ext cx="8649738" cy="2590800"/>
          </a:xfrm>
        </p:spPr>
        <p:txBody>
          <a:bodyPr>
            <a:normAutofit/>
          </a:bodyPr>
          <a:lstStyle/>
          <a:p>
            <a:r>
              <a:rPr lang="en-GB" dirty="0">
                <a:cs typeface="Calibri Light"/>
              </a:rPr>
              <a:t>Logistic Regression</a:t>
            </a:r>
            <a:endParaRPr lang="en-US" dirty="0"/>
          </a:p>
        </p:txBody>
      </p:sp>
      <p:sp>
        <p:nvSpPr>
          <p:cNvPr id="3" name="Subtitle 2"/>
          <p:cNvSpPr>
            <a:spLocks noGrp="1"/>
          </p:cNvSpPr>
          <p:nvPr>
            <p:ph type="subTitle" idx="1"/>
          </p:nvPr>
        </p:nvSpPr>
        <p:spPr>
          <a:xfrm>
            <a:off x="1769532" y="4623127"/>
            <a:ext cx="8655200" cy="457201"/>
          </a:xfrm>
        </p:spPr>
        <p:txBody>
          <a:bodyPr>
            <a:normAutofit/>
          </a:bodyPr>
          <a:lstStyle/>
          <a:p>
            <a:endParaRPr lang="en-GB">
              <a:solidFill>
                <a:schemeClr val="tx1"/>
              </a:solidFill>
            </a:endParaRPr>
          </a:p>
        </p:txBody>
      </p:sp>
      <p:sp>
        <p:nvSpPr>
          <p:cNvPr id="32" name="Rectangle 3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A96EB163-F3BF-4DDE-86A7-9549D0C14E97}"/>
              </a:ext>
            </a:extLst>
          </p:cNvPr>
          <p:cNvPicPr>
            <a:picLocks noChangeAspect="1"/>
          </p:cNvPicPr>
          <p:nvPr/>
        </p:nvPicPr>
        <p:blipFill rotWithShape="1">
          <a:blip r:embed="rId2"/>
          <a:srcRect l="31116" r="14899" b="-8"/>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8226E-84E4-455B-B02C-9E317C17BC0D}"/>
              </a:ext>
            </a:extLst>
          </p:cNvPr>
          <p:cNvSpPr>
            <a:spLocks noGrp="1"/>
          </p:cNvSpPr>
          <p:nvPr>
            <p:ph type="title"/>
          </p:nvPr>
        </p:nvSpPr>
        <p:spPr>
          <a:xfrm>
            <a:off x="7064082" y="642594"/>
            <a:ext cx="4472921" cy="1371600"/>
          </a:xfrm>
        </p:spPr>
        <p:txBody>
          <a:bodyPr>
            <a:normAutofit/>
          </a:bodyPr>
          <a:lstStyle/>
          <a:p>
            <a:r>
              <a:rPr lang="en-GB" sz="4000"/>
              <a:t>What is Logistic Regression</a:t>
            </a:r>
          </a:p>
        </p:txBody>
      </p:sp>
      <p:graphicFrame>
        <p:nvGraphicFramePr>
          <p:cNvPr id="16" name="Content Placeholder 2">
            <a:extLst>
              <a:ext uri="{FF2B5EF4-FFF2-40B4-BE49-F238E27FC236}">
                <a16:creationId xmlns:a16="http://schemas.microsoft.com/office/drawing/2014/main" id="{B7D7EC8A-926A-4B25-AC12-2D5DB07F4AEC}"/>
              </a:ext>
            </a:extLst>
          </p:cNvPr>
          <p:cNvGraphicFramePr>
            <a:graphicFrameLocks noGrp="1"/>
          </p:cNvGraphicFramePr>
          <p:nvPr>
            <p:ph idx="1"/>
          </p:nvPr>
        </p:nvGraphicFramePr>
        <p:xfrm>
          <a:off x="7064082" y="2103120"/>
          <a:ext cx="4472922" cy="393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833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agnifying glass showing decling performance">
            <a:extLst>
              <a:ext uri="{FF2B5EF4-FFF2-40B4-BE49-F238E27FC236}">
                <a16:creationId xmlns:a16="http://schemas.microsoft.com/office/drawing/2014/main" id="{070621C9-F44A-42E3-9B63-FC1F9695378B}"/>
              </a:ext>
            </a:extLst>
          </p:cNvPr>
          <p:cNvPicPr>
            <a:picLocks noChangeAspect="1"/>
          </p:cNvPicPr>
          <p:nvPr/>
        </p:nvPicPr>
        <p:blipFill rotWithShape="1">
          <a:blip r:embed="rId2"/>
          <a:srcRect l="20905" r="16965" b="-3"/>
          <a:stretch/>
        </p:blipFill>
        <p:spPr>
          <a:xfrm>
            <a:off x="20" y="10"/>
            <a:ext cx="6392647" cy="6857990"/>
          </a:xfrm>
          <a:prstGeom prst="rect">
            <a:avLst/>
          </a:prstGeom>
        </p:spPr>
      </p:pic>
      <p:sp>
        <p:nvSpPr>
          <p:cNvPr id="20" name="Rectangle 19">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9978D-315A-4378-83CB-0C9FD1C118C0}"/>
              </a:ext>
            </a:extLst>
          </p:cNvPr>
          <p:cNvSpPr>
            <a:spLocks noGrp="1"/>
          </p:cNvSpPr>
          <p:nvPr>
            <p:ph type="title"/>
          </p:nvPr>
        </p:nvSpPr>
        <p:spPr>
          <a:xfrm>
            <a:off x="7064082" y="642594"/>
            <a:ext cx="4472921" cy="1371600"/>
          </a:xfrm>
        </p:spPr>
        <p:txBody>
          <a:bodyPr>
            <a:normAutofit/>
          </a:bodyPr>
          <a:lstStyle/>
          <a:p>
            <a:r>
              <a:rPr lang="en-GB" sz="4000"/>
              <a:t>Types of Logistic Regression</a:t>
            </a:r>
          </a:p>
        </p:txBody>
      </p:sp>
      <p:sp>
        <p:nvSpPr>
          <p:cNvPr id="3" name="Content Placeholder 2">
            <a:extLst>
              <a:ext uri="{FF2B5EF4-FFF2-40B4-BE49-F238E27FC236}">
                <a16:creationId xmlns:a16="http://schemas.microsoft.com/office/drawing/2014/main" id="{E2D22244-989A-4ADF-A3CC-5C69FAC3FDAF}"/>
              </a:ext>
            </a:extLst>
          </p:cNvPr>
          <p:cNvSpPr>
            <a:spLocks noGrp="1"/>
          </p:cNvSpPr>
          <p:nvPr>
            <p:ph idx="1"/>
          </p:nvPr>
        </p:nvSpPr>
        <p:spPr>
          <a:xfrm>
            <a:off x="6819667" y="1901837"/>
            <a:ext cx="4904242" cy="4550146"/>
          </a:xfrm>
        </p:spPr>
        <p:txBody>
          <a:bodyPr vert="horz" lIns="91440" tIns="45720" rIns="91440" bIns="45720" rtlCol="0" anchor="t">
            <a:normAutofit/>
          </a:bodyPr>
          <a:lstStyle/>
          <a:p>
            <a:r>
              <a:rPr lang="en-GB" sz="2000"/>
              <a:t>Binary logistic regression is the one where we have only 2 classes (yes/no, true/ false)</a:t>
            </a:r>
          </a:p>
          <a:p>
            <a:pPr>
              <a:buClr>
                <a:srgbClr val="262626"/>
              </a:buClr>
            </a:pPr>
            <a:r>
              <a:rPr lang="en-GB" sz="2000">
                <a:ea typeface="+mn-lt"/>
                <a:cs typeface="+mn-lt"/>
              </a:rPr>
              <a:t>Ordinal regression is used to predict the dependent variable with ‘ordered’ multiple categories and independent variables. In other words, it is used to facilitate the interaction of dependent variables (having multiple ordered levels) with one or more independent variables.</a:t>
            </a:r>
          </a:p>
          <a:p>
            <a:pPr>
              <a:buClr>
                <a:srgbClr val="262626"/>
              </a:buClr>
            </a:pPr>
            <a:r>
              <a:rPr lang="en-GB" sz="2000">
                <a:ea typeface="+mn-lt"/>
                <a:cs typeface="+mn-lt"/>
              </a:rPr>
              <a:t>Multinomial regression is an extension of logistic regression, which analyzes dichotomous (binary) dependents.</a:t>
            </a:r>
            <a:endParaRPr lang="en-GB" sz="2000" dirty="0">
              <a:ea typeface="+mn-lt"/>
              <a:cs typeface="+mn-lt"/>
            </a:endParaRPr>
          </a:p>
        </p:txBody>
      </p:sp>
    </p:spTree>
    <p:extLst>
      <p:ext uri="{BB962C8B-B14F-4D97-AF65-F5344CB8AC3E}">
        <p14:creationId xmlns:p14="http://schemas.microsoft.com/office/powerpoint/2010/main" val="177204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6" name="Rectangle 5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8" name="Rectangle 6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0" name="Group 6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4" name="Straight Connector 6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70" name="Rectangle 69">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FEDF5B5-A4BB-4B8E-9084-FBE01C6C237E}"/>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cap="all" spc="-100"/>
              <a:t>Linear regression v/s logistic regression</a:t>
            </a:r>
          </a:p>
        </p:txBody>
      </p:sp>
      <p:sp>
        <p:nvSpPr>
          <p:cNvPr id="72" name="Rectangle 71">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4" name="Straight Connector 73">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7" descr="Diagram&#10;&#10;Description automatically generated">
            <a:extLst>
              <a:ext uri="{FF2B5EF4-FFF2-40B4-BE49-F238E27FC236}">
                <a16:creationId xmlns:a16="http://schemas.microsoft.com/office/drawing/2014/main" id="{E2FAF032-5E0F-4A9D-AE8E-E16D5E1B216A}"/>
              </a:ext>
            </a:extLst>
          </p:cNvPr>
          <p:cNvPicPr>
            <a:picLocks noGrp="1" noChangeAspect="1"/>
          </p:cNvPicPr>
          <p:nvPr>
            <p:ph idx="1"/>
          </p:nvPr>
        </p:nvPicPr>
        <p:blipFill rotWithShape="1">
          <a:blip r:embed="rId2"/>
          <a:srcRect t="12549" b="135"/>
          <a:stretch/>
        </p:blipFill>
        <p:spPr>
          <a:xfrm>
            <a:off x="3132028" y="1395172"/>
            <a:ext cx="5938527" cy="2216708"/>
          </a:xfrm>
          <a:prstGeom prst="rect">
            <a:avLst/>
          </a:prstGeom>
        </p:spPr>
      </p:pic>
    </p:spTree>
    <p:extLst>
      <p:ext uri="{BB962C8B-B14F-4D97-AF65-F5344CB8AC3E}">
        <p14:creationId xmlns:p14="http://schemas.microsoft.com/office/powerpoint/2010/main" val="95171764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 name="Title 2">
            <a:extLst>
              <a:ext uri="{FF2B5EF4-FFF2-40B4-BE49-F238E27FC236}">
                <a16:creationId xmlns:a16="http://schemas.microsoft.com/office/drawing/2014/main" id="{5521B902-BFF3-4B8B-98E1-7A32CEB1ABB9}"/>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4800">
                <a:solidFill>
                  <a:schemeClr val="tx1">
                    <a:lumMod val="85000"/>
                    <a:lumOff val="15000"/>
                  </a:schemeClr>
                </a:solidFill>
              </a:rPr>
              <a:t>Classification Metrics</a:t>
            </a:r>
          </a:p>
        </p:txBody>
      </p:sp>
      <p:sp>
        <p:nvSpPr>
          <p:cNvPr id="16" name="Rectangle 15">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5" descr="Table&#10;&#10;Description automatically generated">
            <a:extLst>
              <a:ext uri="{FF2B5EF4-FFF2-40B4-BE49-F238E27FC236}">
                <a16:creationId xmlns:a16="http://schemas.microsoft.com/office/drawing/2014/main" id="{CD4AA2DB-C5C9-406E-9BAD-77398EC25F3B}"/>
              </a:ext>
            </a:extLst>
          </p:cNvPr>
          <p:cNvPicPr>
            <a:picLocks noGrp="1" noChangeAspect="1"/>
          </p:cNvPicPr>
          <p:nvPr>
            <p:ph type="pic" idx="1"/>
          </p:nvPr>
        </p:nvPicPr>
        <p:blipFill rotWithShape="1">
          <a:blip r:embed="rId2"/>
          <a:srcRect l="16233" r="16233"/>
          <a:stretch/>
        </p:blipFill>
        <p:spPr>
          <a:xfrm>
            <a:off x="1205256" y="1607831"/>
            <a:ext cx="4414438" cy="3660502"/>
          </a:xfrm>
          <a:prstGeom prst="rect">
            <a:avLst/>
          </a:prstGeom>
        </p:spPr>
      </p:pic>
      <p:sp>
        <p:nvSpPr>
          <p:cNvPr id="4" name="Text Placeholder 3">
            <a:extLst>
              <a:ext uri="{FF2B5EF4-FFF2-40B4-BE49-F238E27FC236}">
                <a16:creationId xmlns:a16="http://schemas.microsoft.com/office/drawing/2014/main" id="{66AA1EB3-011D-40B4-9F60-7C191CBF767D}"/>
              </a:ext>
            </a:extLst>
          </p:cNvPr>
          <p:cNvSpPr>
            <a:spLocks noGrp="1"/>
          </p:cNvSpPr>
          <p:nvPr>
            <p:ph type="body" sz="half" idx="2"/>
          </p:nvPr>
        </p:nvSpPr>
        <p:spPr>
          <a:xfrm>
            <a:off x="6579450" y="2538919"/>
            <a:ext cx="4957554" cy="3496120"/>
          </a:xfrm>
        </p:spPr>
        <p:txBody>
          <a:bodyPr vert="horz" lIns="91440" tIns="45720" rIns="91440" bIns="45720" rtlCol="0" anchor="t">
            <a:normAutofit/>
          </a:bodyPr>
          <a:lstStyle/>
          <a:p>
            <a:pPr indent="-182880">
              <a:lnSpc>
                <a:spcPct val="100000"/>
              </a:lnSpc>
              <a:buFont typeface="Garamond" pitchFamily="18" charset="0"/>
              <a:buChar char="◦"/>
            </a:pPr>
            <a:r>
              <a:rPr lang="en-US" b="1"/>
              <a:t>Article Link:</a:t>
            </a:r>
            <a:r>
              <a:rPr lang="en-US" dirty="0"/>
              <a:t>  https://medium.com/analytics-vidhya/evaluation-metrics-for-classification-problems-with-implementation-in-python-a20193b4f2c3</a:t>
            </a:r>
          </a:p>
        </p:txBody>
      </p:sp>
    </p:spTree>
    <p:extLst>
      <p:ext uri="{BB962C8B-B14F-4D97-AF65-F5344CB8AC3E}">
        <p14:creationId xmlns:p14="http://schemas.microsoft.com/office/powerpoint/2010/main" val="613035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3941"/>
      </a:dk2>
      <a:lt2>
        <a:srgbClr val="E8E4E2"/>
      </a:lt2>
      <a:accent1>
        <a:srgbClr val="22ADE0"/>
      </a:accent1>
      <a:accent2>
        <a:srgbClr val="14B59D"/>
      </a:accent2>
      <a:accent3>
        <a:srgbClr val="20B762"/>
      </a:accent3>
      <a:accent4>
        <a:srgbClr val="14BB18"/>
      </a:accent4>
      <a:accent5>
        <a:srgbClr val="5CB720"/>
      </a:accent5>
      <a:accent6>
        <a:srgbClr val="90AC13"/>
      </a:accent6>
      <a:hlink>
        <a:srgbClr val="469130"/>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SavonVTI</vt:lpstr>
      <vt:lpstr>Logistic Regression</vt:lpstr>
      <vt:lpstr>What is Logistic Regression</vt:lpstr>
      <vt:lpstr>Types of Logistic Regression</vt:lpstr>
      <vt:lpstr>Linear regression v/s logistic regression</vt:lpstr>
      <vt:lpstr>Classification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cp:revision>
  <dcterms:created xsi:type="dcterms:W3CDTF">2021-10-28T22:10:22Z</dcterms:created>
  <dcterms:modified xsi:type="dcterms:W3CDTF">2021-10-29T08:04:44Z</dcterms:modified>
</cp:coreProperties>
</file>