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</p:sldIdLst>
  <p:sldSz cx="18288000" cy="10287000"/>
  <p:notesSz cx="6858000" cy="9144000"/>
  <p:embeddedFontLst>
    <p:embeddedFont>
      <p:font typeface="Nourd" panose="020B0604020202020204" charset="0"/>
      <p:regular r:id="rId10"/>
    </p:embeddedFont>
    <p:embeddedFont>
      <p:font typeface="Nourd Bold" panose="020B0604020202020204" charset="0"/>
      <p:regular r:id="rId11"/>
    </p:embeddedFont>
    <p:embeddedFont>
      <p:font typeface="Rubik" panose="020B0604020202020204" charset="-79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123F"/>
    <a:srgbClr val="1119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A0DEA-27DC-486B-A9A5-5E16DA6D2E52}" type="datetimeFigureOut">
              <a:rPr lang="es-ES" smtClean="0"/>
              <a:t>26/06/2025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F86296-D6B8-40AF-A050-7F027C6703B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9811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F86296-D6B8-40AF-A050-7F027C6703B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2881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://www.google.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github.com/bodensteinmax/Clase_2606.gitgit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2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931239" y="1118707"/>
            <a:ext cx="4251038" cy="264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 dirty="0">
                <a:solidFill>
                  <a:srgbClr val="FFFFFF"/>
                </a:solidFill>
                <a:latin typeface="Nourd"/>
                <a:ea typeface="Nourd"/>
                <a:cs typeface="Nourd"/>
                <a:sym typeface="Nourd"/>
              </a:rPr>
              <a:t>IBM SKILLSBUILD Y DATAHACK</a:t>
            </a:r>
          </a:p>
        </p:txBody>
      </p:sp>
      <p:sp>
        <p:nvSpPr>
          <p:cNvPr id="5" name="Freeform 5"/>
          <p:cNvSpPr/>
          <p:nvPr/>
        </p:nvSpPr>
        <p:spPr>
          <a:xfrm>
            <a:off x="5715000" y="1382867"/>
            <a:ext cx="16012640" cy="16012640"/>
          </a:xfrm>
          <a:custGeom>
            <a:avLst/>
            <a:gdLst/>
            <a:ahLst/>
            <a:cxnLst/>
            <a:rect l="l" t="t" r="r" b="b"/>
            <a:pathLst>
              <a:path w="16012640" h="16012640">
                <a:moveTo>
                  <a:pt x="0" y="0"/>
                </a:moveTo>
                <a:lnTo>
                  <a:pt x="16012640" y="0"/>
                </a:lnTo>
                <a:lnTo>
                  <a:pt x="16012640" y="16012640"/>
                </a:lnTo>
                <a:lnTo>
                  <a:pt x="0" y="1601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F0F69D0E-53DC-C2BE-524E-AB4B3B92D919}"/>
              </a:ext>
            </a:extLst>
          </p:cNvPr>
          <p:cNvGrpSpPr/>
          <p:nvPr/>
        </p:nvGrpSpPr>
        <p:grpSpPr>
          <a:xfrm>
            <a:off x="13563600" y="3342533"/>
            <a:ext cx="1758076" cy="2619573"/>
            <a:chOff x="15316199" y="1152327"/>
            <a:chExt cx="1758076" cy="2619573"/>
          </a:xfrm>
        </p:grpSpPr>
        <p:sp>
          <p:nvSpPr>
            <p:cNvPr id="6" name="Freeform 6"/>
            <p:cNvSpPr/>
            <p:nvPr/>
          </p:nvSpPr>
          <p:spPr>
            <a:xfrm>
              <a:off x="15316199" y="3543300"/>
              <a:ext cx="1758076" cy="228600"/>
            </a:xfrm>
            <a:custGeom>
              <a:avLst/>
              <a:gdLst/>
              <a:ahLst/>
              <a:cxnLst/>
              <a:rect l="l" t="t" r="r" b="b"/>
              <a:pathLst>
                <a:path w="2725212" h="538229">
                  <a:moveTo>
                    <a:pt x="0" y="0"/>
                  </a:moveTo>
                  <a:lnTo>
                    <a:pt x="2725212" y="0"/>
                  </a:lnTo>
                  <a:lnTo>
                    <a:pt x="2725212" y="538230"/>
                  </a:lnTo>
                  <a:lnTo>
                    <a:pt x="0" y="5382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Freeform 7"/>
            <p:cNvSpPr/>
            <p:nvPr/>
          </p:nvSpPr>
          <p:spPr>
            <a:xfrm rot="481432">
              <a:off x="15446482" y="1152327"/>
              <a:ext cx="1497509" cy="1971740"/>
            </a:xfrm>
            <a:custGeom>
              <a:avLst/>
              <a:gdLst/>
              <a:ahLst/>
              <a:cxnLst/>
              <a:rect l="l" t="t" r="r" b="b"/>
              <a:pathLst>
                <a:path w="6668620" h="7868578">
                  <a:moveTo>
                    <a:pt x="0" y="0"/>
                  </a:moveTo>
                  <a:lnTo>
                    <a:pt x="6668619" y="0"/>
                  </a:lnTo>
                  <a:lnTo>
                    <a:pt x="6668619" y="7868578"/>
                  </a:lnTo>
                  <a:lnTo>
                    <a:pt x="0" y="78685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7314" y="3198845"/>
            <a:ext cx="10859886" cy="1453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999"/>
              </a:lnSpc>
            </a:pPr>
            <a:r>
              <a:rPr lang="es-ES" sz="6000" b="1" noProof="0" dirty="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Herramientas y porfolio</a:t>
            </a:r>
          </a:p>
        </p:txBody>
      </p:sp>
      <p:pic>
        <p:nvPicPr>
          <p:cNvPr id="1026" name="Picture 2" descr="What is GitHub.. GitHub is a platform for online… | by Sameer Hussain |  Medium">
            <a:extLst>
              <a:ext uri="{FF2B5EF4-FFF2-40B4-BE49-F238E27FC236}">
                <a16:creationId xmlns:a16="http://schemas.microsoft.com/office/drawing/2014/main" id="{06D02303-F08D-EBE5-D4E5-E8FA46EE5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210300"/>
            <a:ext cx="107156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2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 2">
            <a:extLst>
              <a:ext uri="{FF2B5EF4-FFF2-40B4-BE49-F238E27FC236}">
                <a16:creationId xmlns:a16="http://schemas.microsoft.com/office/drawing/2014/main" id="{AF020E4C-1C40-6420-634D-EED1148B926D}"/>
              </a:ext>
            </a:extLst>
          </p:cNvPr>
          <p:cNvSpPr/>
          <p:nvPr/>
        </p:nvSpPr>
        <p:spPr>
          <a:xfrm>
            <a:off x="3657600" y="723900"/>
            <a:ext cx="16535400" cy="13792200"/>
          </a:xfrm>
          <a:custGeom>
            <a:avLst/>
            <a:gdLst/>
            <a:ahLst/>
            <a:cxnLst/>
            <a:rect l="l" t="t" r="r" b="b"/>
            <a:pathLst>
              <a:path w="16012640" h="16012640">
                <a:moveTo>
                  <a:pt x="0" y="0"/>
                </a:moveTo>
                <a:lnTo>
                  <a:pt x="16012640" y="0"/>
                </a:lnTo>
                <a:lnTo>
                  <a:pt x="16012640" y="16012640"/>
                </a:lnTo>
                <a:lnTo>
                  <a:pt x="0" y="1601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>
            <a:off x="971245" y="5616686"/>
            <a:ext cx="4717407" cy="931688"/>
          </a:xfrm>
          <a:custGeom>
            <a:avLst/>
            <a:gdLst/>
            <a:ahLst/>
            <a:cxnLst/>
            <a:rect l="l" t="t" r="r" b="b"/>
            <a:pathLst>
              <a:path w="4717407" h="931688">
                <a:moveTo>
                  <a:pt x="0" y="0"/>
                </a:moveTo>
                <a:lnTo>
                  <a:pt x="4717407" y="0"/>
                </a:lnTo>
                <a:lnTo>
                  <a:pt x="4717407" y="931688"/>
                </a:lnTo>
                <a:lnTo>
                  <a:pt x="0" y="93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4" name="TextBox 24"/>
          <p:cNvSpPr txBox="1"/>
          <p:nvPr/>
        </p:nvSpPr>
        <p:spPr>
          <a:xfrm>
            <a:off x="554903" y="2891584"/>
            <a:ext cx="5550093" cy="2430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50"/>
              </a:lnSpc>
            </a:pPr>
            <a:r>
              <a:rPr lang="es-ES" sz="7500" b="1" noProof="0" dirty="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¿Qué es </a:t>
            </a:r>
            <a:r>
              <a:rPr lang="es-ES" sz="7500" b="1" noProof="0" dirty="0" err="1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Github</a:t>
            </a:r>
            <a:r>
              <a:rPr lang="es-ES" sz="7500" b="1" noProof="0" dirty="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15F8892-D5EA-9ADB-A707-D2CCD8C33965}"/>
              </a:ext>
            </a:extLst>
          </p:cNvPr>
          <p:cNvSpPr txBox="1"/>
          <p:nvPr/>
        </p:nvSpPr>
        <p:spPr>
          <a:xfrm>
            <a:off x="6184707" y="4704920"/>
            <a:ext cx="5550093" cy="3686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50"/>
              </a:lnSpc>
            </a:pPr>
            <a:r>
              <a:rPr lang="es-ES" sz="7500" b="1" noProof="0" dirty="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¿Para qué sirve </a:t>
            </a:r>
            <a:r>
              <a:rPr lang="es-ES" sz="7500" b="1" noProof="0" dirty="0" err="1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Github</a:t>
            </a:r>
            <a:r>
              <a:rPr lang="es-ES" sz="7500" b="1" noProof="0" dirty="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?</a:t>
            </a:r>
          </a:p>
        </p:txBody>
      </p:sp>
      <p:sp>
        <p:nvSpPr>
          <p:cNvPr id="26" name="Freeform 7">
            <a:extLst>
              <a:ext uri="{FF2B5EF4-FFF2-40B4-BE49-F238E27FC236}">
                <a16:creationId xmlns:a16="http://schemas.microsoft.com/office/drawing/2014/main" id="{4BC8108B-E048-1778-867F-C89D8815ED08}"/>
              </a:ext>
            </a:extLst>
          </p:cNvPr>
          <p:cNvSpPr/>
          <p:nvPr/>
        </p:nvSpPr>
        <p:spPr>
          <a:xfrm>
            <a:off x="6400800" y="8825121"/>
            <a:ext cx="4717407" cy="931688"/>
          </a:xfrm>
          <a:custGeom>
            <a:avLst/>
            <a:gdLst/>
            <a:ahLst/>
            <a:cxnLst/>
            <a:rect l="l" t="t" r="r" b="b"/>
            <a:pathLst>
              <a:path w="4717407" h="931688">
                <a:moveTo>
                  <a:pt x="0" y="0"/>
                </a:moveTo>
                <a:lnTo>
                  <a:pt x="4717407" y="0"/>
                </a:lnTo>
                <a:lnTo>
                  <a:pt x="4717407" y="931688"/>
                </a:lnTo>
                <a:lnTo>
                  <a:pt x="0" y="93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3819CB16-43E1-BE9B-290D-F34082DAA038}"/>
              </a:ext>
            </a:extLst>
          </p:cNvPr>
          <p:cNvSpPr/>
          <p:nvPr/>
        </p:nvSpPr>
        <p:spPr>
          <a:xfrm>
            <a:off x="12934950" y="4665948"/>
            <a:ext cx="4717407" cy="931688"/>
          </a:xfrm>
          <a:custGeom>
            <a:avLst/>
            <a:gdLst/>
            <a:ahLst/>
            <a:cxnLst/>
            <a:rect l="l" t="t" r="r" b="b"/>
            <a:pathLst>
              <a:path w="4717407" h="931688">
                <a:moveTo>
                  <a:pt x="0" y="0"/>
                </a:moveTo>
                <a:lnTo>
                  <a:pt x="4717407" y="0"/>
                </a:lnTo>
                <a:lnTo>
                  <a:pt x="4717407" y="931688"/>
                </a:lnTo>
                <a:lnTo>
                  <a:pt x="0" y="93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8" name="TextBox 24">
            <a:extLst>
              <a:ext uri="{FF2B5EF4-FFF2-40B4-BE49-F238E27FC236}">
                <a16:creationId xmlns:a16="http://schemas.microsoft.com/office/drawing/2014/main" id="{AB5FB656-C5D9-7435-DE05-86E66EE93EE8}"/>
              </a:ext>
            </a:extLst>
          </p:cNvPr>
          <p:cNvSpPr txBox="1"/>
          <p:nvPr/>
        </p:nvSpPr>
        <p:spPr>
          <a:xfrm>
            <a:off x="12163954" y="1257300"/>
            <a:ext cx="5550093" cy="24301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50"/>
              </a:lnSpc>
            </a:pPr>
            <a:r>
              <a:rPr lang="es-ES" sz="7500" b="1" noProof="0" dirty="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¿Quién usa </a:t>
            </a:r>
            <a:r>
              <a:rPr lang="es-ES" sz="7500" b="1" noProof="0" dirty="0" err="1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Github</a:t>
            </a:r>
            <a:r>
              <a:rPr lang="es-ES" sz="7500" b="1" noProof="0" dirty="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?</a:t>
            </a:r>
          </a:p>
        </p:txBody>
      </p:sp>
      <p:pic>
        <p:nvPicPr>
          <p:cNvPr id="3078" name="Picture 6" descr="Datahack - VDMHealth">
            <a:extLst>
              <a:ext uri="{FF2B5EF4-FFF2-40B4-BE49-F238E27FC236}">
                <a16:creationId xmlns:a16="http://schemas.microsoft.com/office/drawing/2014/main" id="{BCF60E39-81C6-73FE-8633-619967292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2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6" descr="Datahack - VDMHealth">
            <a:extLst>
              <a:ext uri="{FF2B5EF4-FFF2-40B4-BE49-F238E27FC236}">
                <a16:creationId xmlns:a16="http://schemas.microsoft.com/office/drawing/2014/main" id="{DCEA4ED7-1393-FE16-B5B6-3F695DB79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800" y="8784539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2"/>
          <p:cNvGrpSpPr/>
          <p:nvPr/>
        </p:nvGrpSpPr>
        <p:grpSpPr>
          <a:xfrm>
            <a:off x="1028700" y="4492205"/>
            <a:ext cx="7843358" cy="4114800"/>
            <a:chOff x="0" y="0"/>
            <a:chExt cx="2065740" cy="10837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5740" cy="1083733"/>
            </a:xfrm>
            <a:custGeom>
              <a:avLst/>
              <a:gdLst/>
              <a:ahLst/>
              <a:cxnLst/>
              <a:rect l="l" t="t" r="r" b="b"/>
              <a:pathLst>
                <a:path w="2065740" h="1083733">
                  <a:moveTo>
                    <a:pt x="49353" y="0"/>
                  </a:moveTo>
                  <a:lnTo>
                    <a:pt x="2016387" y="0"/>
                  </a:lnTo>
                  <a:cubicBezTo>
                    <a:pt x="2043644" y="0"/>
                    <a:pt x="2065740" y="22096"/>
                    <a:pt x="2065740" y="49353"/>
                  </a:cubicBezTo>
                  <a:lnTo>
                    <a:pt x="2065740" y="1034380"/>
                  </a:lnTo>
                  <a:cubicBezTo>
                    <a:pt x="2065740" y="1061637"/>
                    <a:pt x="2043644" y="1083733"/>
                    <a:pt x="2016387" y="1083733"/>
                  </a:cubicBezTo>
                  <a:lnTo>
                    <a:pt x="49353" y="1083733"/>
                  </a:lnTo>
                  <a:cubicBezTo>
                    <a:pt x="22096" y="1083733"/>
                    <a:pt x="0" y="1061637"/>
                    <a:pt x="0" y="1034380"/>
                  </a:cubicBezTo>
                  <a:lnTo>
                    <a:pt x="0" y="49353"/>
                  </a:lnTo>
                  <a:cubicBezTo>
                    <a:pt x="0" y="22096"/>
                    <a:pt x="22096" y="0"/>
                    <a:pt x="49353" y="0"/>
                  </a:cubicBezTo>
                  <a:close/>
                </a:path>
              </a:pathLst>
            </a:custGeom>
            <a:solidFill>
              <a:srgbClr val="6D85FF">
                <a:alpha val="29804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65740" cy="1131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415942" y="4492205"/>
            <a:ext cx="7843358" cy="4114800"/>
            <a:chOff x="0" y="0"/>
            <a:chExt cx="2065740" cy="10837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065740" cy="1083733"/>
            </a:xfrm>
            <a:custGeom>
              <a:avLst/>
              <a:gdLst/>
              <a:ahLst/>
              <a:cxnLst/>
              <a:rect l="l" t="t" r="r" b="b"/>
              <a:pathLst>
                <a:path w="2065740" h="1083733">
                  <a:moveTo>
                    <a:pt x="49353" y="0"/>
                  </a:moveTo>
                  <a:lnTo>
                    <a:pt x="2016387" y="0"/>
                  </a:lnTo>
                  <a:cubicBezTo>
                    <a:pt x="2043644" y="0"/>
                    <a:pt x="2065740" y="22096"/>
                    <a:pt x="2065740" y="49353"/>
                  </a:cubicBezTo>
                  <a:lnTo>
                    <a:pt x="2065740" y="1034380"/>
                  </a:lnTo>
                  <a:cubicBezTo>
                    <a:pt x="2065740" y="1061637"/>
                    <a:pt x="2043644" y="1083733"/>
                    <a:pt x="2016387" y="1083733"/>
                  </a:cubicBezTo>
                  <a:lnTo>
                    <a:pt x="49353" y="1083733"/>
                  </a:lnTo>
                  <a:cubicBezTo>
                    <a:pt x="22096" y="1083733"/>
                    <a:pt x="0" y="1061637"/>
                    <a:pt x="0" y="1034380"/>
                  </a:cubicBezTo>
                  <a:lnTo>
                    <a:pt x="0" y="49353"/>
                  </a:lnTo>
                  <a:cubicBezTo>
                    <a:pt x="0" y="22096"/>
                    <a:pt x="22096" y="0"/>
                    <a:pt x="49353" y="0"/>
                  </a:cubicBezTo>
                  <a:close/>
                </a:path>
              </a:pathLst>
            </a:custGeom>
            <a:solidFill>
              <a:srgbClr val="6D85FF">
                <a:alpha val="29804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065740" cy="1131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3867584" y="3517877"/>
            <a:ext cx="3391716" cy="669864"/>
          </a:xfrm>
          <a:custGeom>
            <a:avLst/>
            <a:gdLst/>
            <a:ahLst/>
            <a:cxnLst/>
            <a:rect l="l" t="t" r="r" b="b"/>
            <a:pathLst>
              <a:path w="3391716" h="669864">
                <a:moveTo>
                  <a:pt x="0" y="0"/>
                </a:moveTo>
                <a:lnTo>
                  <a:pt x="3391716" y="0"/>
                </a:lnTo>
                <a:lnTo>
                  <a:pt x="3391716" y="669864"/>
                </a:lnTo>
                <a:lnTo>
                  <a:pt x="0" y="669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>
          <a:xfrm>
            <a:off x="14109908" y="1028700"/>
            <a:ext cx="2907069" cy="2489177"/>
          </a:xfrm>
          <a:custGeom>
            <a:avLst/>
            <a:gdLst/>
            <a:ahLst/>
            <a:cxnLst/>
            <a:rect l="l" t="t" r="r" b="b"/>
            <a:pathLst>
              <a:path w="2907069" h="2489177">
                <a:moveTo>
                  <a:pt x="0" y="0"/>
                </a:moveTo>
                <a:lnTo>
                  <a:pt x="2907068" y="0"/>
                </a:lnTo>
                <a:lnTo>
                  <a:pt x="2907068" y="2489177"/>
                </a:lnTo>
                <a:lnTo>
                  <a:pt x="0" y="24891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3" name="TextBox 13"/>
          <p:cNvSpPr txBox="1"/>
          <p:nvPr/>
        </p:nvSpPr>
        <p:spPr>
          <a:xfrm>
            <a:off x="1028700" y="962025"/>
            <a:ext cx="12308921" cy="1209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50"/>
              </a:lnSpc>
            </a:pPr>
            <a:r>
              <a:rPr lang="en-US" sz="7500" b="1" u="none" dirty="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Git vs </a:t>
            </a:r>
            <a:r>
              <a:rPr lang="en-US" sz="7500" b="1" u="none" dirty="0" err="1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Github</a:t>
            </a:r>
            <a:endParaRPr lang="en-US" sz="7500" b="1" u="none" dirty="0">
              <a:solidFill>
                <a:srgbClr val="FFFFFF"/>
              </a:solidFill>
              <a:latin typeface="Nourd Bold"/>
              <a:ea typeface="Nourd Bold"/>
              <a:cs typeface="Nourd Bold"/>
              <a:sym typeface="Nour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28700" y="2502858"/>
            <a:ext cx="11384258" cy="466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s-ES" sz="2799" noProof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Una Plataforma montada sobre otra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24000" y="4616278"/>
            <a:ext cx="7192063" cy="3693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Git</a:t>
            </a:r>
            <a:r>
              <a:rPr lang="es-ES" sz="2000" dirty="0">
                <a:solidFill>
                  <a:schemeClr val="bg1"/>
                </a:solidFill>
              </a:rPr>
              <a:t> es un sistema de control de versiones.</a:t>
            </a:r>
            <a:br>
              <a:rPr lang="es-ES" sz="2000" dirty="0">
                <a:solidFill>
                  <a:schemeClr val="bg1"/>
                </a:solidFill>
              </a:rPr>
            </a:br>
            <a:r>
              <a:rPr lang="es-ES" sz="2000" dirty="0">
                <a:solidFill>
                  <a:schemeClr val="bg1"/>
                </a:solidFill>
              </a:rPr>
              <a:t>Fue creado por Linus Torvalds (el creador de Linux) en 2005 y permite a los desarrolladores:</a:t>
            </a:r>
          </a:p>
          <a:p>
            <a:r>
              <a:rPr lang="es-ES" sz="2000" dirty="0">
                <a:solidFill>
                  <a:schemeClr val="bg1"/>
                </a:solidFill>
              </a:rPr>
              <a:t>Llevar un </a:t>
            </a:r>
            <a:r>
              <a:rPr lang="es-ES" sz="2000" b="1" dirty="0">
                <a:solidFill>
                  <a:schemeClr val="bg1"/>
                </a:solidFill>
              </a:rPr>
              <a:t>registro histórico</a:t>
            </a:r>
            <a:r>
              <a:rPr lang="es-ES" sz="2000" dirty="0">
                <a:solidFill>
                  <a:schemeClr val="bg1"/>
                </a:solidFill>
              </a:rPr>
              <a:t> de todos los cambios realizados en su código.</a:t>
            </a:r>
          </a:p>
          <a:p>
            <a:r>
              <a:rPr lang="es-ES" sz="2000" dirty="0">
                <a:solidFill>
                  <a:schemeClr val="bg1"/>
                </a:solidFill>
              </a:rPr>
              <a:t>Volver a una versión anterior si algo sale mal.</a:t>
            </a:r>
          </a:p>
          <a:p>
            <a:r>
              <a:rPr lang="es-ES" sz="2000" dirty="0">
                <a:solidFill>
                  <a:schemeClr val="bg1"/>
                </a:solidFill>
              </a:rPr>
              <a:t>Trabajar en paralelo (varias personas o ramas) y luego unir los cambios.</a:t>
            </a:r>
          </a:p>
          <a:p>
            <a:r>
              <a:rPr lang="es-ES" sz="2000" dirty="0">
                <a:solidFill>
                  <a:schemeClr val="bg1"/>
                </a:solidFill>
              </a:rPr>
              <a:t>Saber </a:t>
            </a:r>
            <a:r>
              <a:rPr lang="es-ES" sz="2000" b="1" dirty="0">
                <a:solidFill>
                  <a:schemeClr val="bg1"/>
                </a:solidFill>
              </a:rPr>
              <a:t>quién hizo qué y cuándo</a:t>
            </a:r>
            <a:r>
              <a:rPr lang="es-ES" sz="2000" dirty="0">
                <a:solidFill>
                  <a:schemeClr val="bg1"/>
                </a:solidFill>
              </a:rPr>
              <a:t>, lo cual es esencial en trabajo colaborativo.</a:t>
            </a:r>
          </a:p>
          <a:p>
            <a:r>
              <a:rPr lang="es-ES" sz="2000" dirty="0">
                <a:solidFill>
                  <a:schemeClr val="bg1"/>
                </a:solidFill>
              </a:rPr>
              <a:t>Git se usa en tu ordenador: guarda los cambios </a:t>
            </a:r>
            <a:r>
              <a:rPr lang="es-ES" sz="2000" b="1" dirty="0">
                <a:solidFill>
                  <a:schemeClr val="bg1"/>
                </a:solidFill>
              </a:rPr>
              <a:t>localmente</a:t>
            </a:r>
            <a:r>
              <a:rPr lang="es-ES" sz="2000" dirty="0">
                <a:solidFill>
                  <a:schemeClr val="bg1"/>
                </a:solidFill>
              </a:rPr>
              <a:t> y te permite trabajar aunque no tengas internet.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845883" y="4694402"/>
            <a:ext cx="7171094" cy="338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s-ES" b="0" dirty="0"/>
              <a:t>☁️ ¿Qué es GitHub?</a:t>
            </a:r>
          </a:p>
          <a:p>
            <a:endParaRPr lang="es-ES" b="0" dirty="0"/>
          </a:p>
          <a:p>
            <a:r>
              <a:rPr lang="es-ES" b="0" dirty="0"/>
              <a:t>GitHub es una plataforma en la nube construida sobre Git.</a:t>
            </a:r>
            <a:br>
              <a:rPr lang="es-ES" b="0" dirty="0"/>
            </a:br>
            <a:r>
              <a:rPr lang="es-ES" b="0" dirty="0"/>
              <a:t>Su función es alojar tus proyectos y facilitar la colaboración con otras personas. Gracias a GitHub puedes:</a:t>
            </a:r>
          </a:p>
          <a:p>
            <a:r>
              <a:rPr lang="es-ES" b="0" dirty="0"/>
              <a:t>Guardar tu código en un repositorio remoto, accesible desde cualquier lugar.</a:t>
            </a:r>
          </a:p>
          <a:p>
            <a:r>
              <a:rPr lang="es-ES" b="0" dirty="0"/>
              <a:t>Compartir tus proyectos con el mundo o con tu equipo.</a:t>
            </a:r>
          </a:p>
          <a:p>
            <a:r>
              <a:rPr lang="es-ES" b="0" dirty="0"/>
              <a:t>Trabajar de forma colaborativa usando </a:t>
            </a:r>
            <a:r>
              <a:rPr lang="es-ES" b="0" dirty="0" err="1"/>
              <a:t>pull</a:t>
            </a:r>
            <a:r>
              <a:rPr lang="es-ES" b="0" dirty="0"/>
              <a:t> </a:t>
            </a:r>
            <a:r>
              <a:rPr lang="es-ES" b="0" dirty="0" err="1"/>
              <a:t>requests</a:t>
            </a:r>
            <a:r>
              <a:rPr lang="es-ES" b="0" dirty="0"/>
              <a:t>, </a:t>
            </a:r>
            <a:r>
              <a:rPr lang="es-ES" b="0" dirty="0" err="1"/>
              <a:t>issues</a:t>
            </a:r>
            <a:r>
              <a:rPr lang="es-ES" b="0" dirty="0"/>
              <a:t>, </a:t>
            </a:r>
            <a:r>
              <a:rPr lang="es-ES" b="0" dirty="0" err="1"/>
              <a:t>branches</a:t>
            </a:r>
            <a:r>
              <a:rPr lang="es-ES" b="0" dirty="0"/>
              <a:t> y revisiones de código.</a:t>
            </a:r>
          </a:p>
          <a:p>
            <a:r>
              <a:rPr lang="es-ES" b="0" dirty="0"/>
              <a:t>Automatizar tareas y desplegar proyectos fácilmente.</a:t>
            </a:r>
          </a:p>
        </p:txBody>
      </p:sp>
      <p:sp>
        <p:nvSpPr>
          <p:cNvPr id="21" name="AutoShape 21"/>
          <p:cNvSpPr/>
          <p:nvPr/>
        </p:nvSpPr>
        <p:spPr>
          <a:xfrm>
            <a:off x="0" y="9191625"/>
            <a:ext cx="18288000" cy="0"/>
          </a:xfrm>
          <a:prstGeom prst="line">
            <a:avLst/>
          </a:prstGeom>
          <a:ln w="9525" cap="flat">
            <a:solidFill>
              <a:srgbClr val="FFFFFF">
                <a:alpha val="33725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2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1872" y="721155"/>
            <a:ext cx="17284256" cy="2234091"/>
            <a:chOff x="0" y="0"/>
            <a:chExt cx="4552232" cy="58840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2232" cy="588403"/>
            </a:xfrm>
            <a:custGeom>
              <a:avLst/>
              <a:gdLst/>
              <a:ahLst/>
              <a:cxnLst/>
              <a:rect l="l" t="t" r="r" b="b"/>
              <a:pathLst>
                <a:path w="4552232" h="588403">
                  <a:moveTo>
                    <a:pt x="34938" y="0"/>
                  </a:moveTo>
                  <a:lnTo>
                    <a:pt x="4517295" y="0"/>
                  </a:lnTo>
                  <a:cubicBezTo>
                    <a:pt x="4526561" y="0"/>
                    <a:pt x="4535447" y="3681"/>
                    <a:pt x="4541999" y="10233"/>
                  </a:cubicBezTo>
                  <a:cubicBezTo>
                    <a:pt x="4548551" y="16785"/>
                    <a:pt x="4552232" y="25672"/>
                    <a:pt x="4552232" y="34938"/>
                  </a:cubicBezTo>
                  <a:lnTo>
                    <a:pt x="4552232" y="553465"/>
                  </a:lnTo>
                  <a:cubicBezTo>
                    <a:pt x="4552232" y="572760"/>
                    <a:pt x="4536590" y="588403"/>
                    <a:pt x="4517295" y="588403"/>
                  </a:cubicBezTo>
                  <a:lnTo>
                    <a:pt x="34938" y="588403"/>
                  </a:lnTo>
                  <a:cubicBezTo>
                    <a:pt x="15642" y="588403"/>
                    <a:pt x="0" y="572760"/>
                    <a:pt x="0" y="553465"/>
                  </a:cubicBezTo>
                  <a:lnTo>
                    <a:pt x="0" y="34938"/>
                  </a:lnTo>
                  <a:cubicBezTo>
                    <a:pt x="0" y="15642"/>
                    <a:pt x="15642" y="0"/>
                    <a:pt x="34938" y="0"/>
                  </a:cubicBezTo>
                  <a:close/>
                </a:path>
              </a:pathLst>
            </a:custGeom>
            <a:solidFill>
              <a:srgbClr val="6D85FF">
                <a:alpha val="29804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52232" cy="636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730733" y="5671910"/>
            <a:ext cx="2630123" cy="519449"/>
          </a:xfrm>
          <a:custGeom>
            <a:avLst/>
            <a:gdLst/>
            <a:ahLst/>
            <a:cxnLst/>
            <a:rect l="l" t="t" r="r" b="b"/>
            <a:pathLst>
              <a:path w="2630123" h="519449">
                <a:moveTo>
                  <a:pt x="0" y="0"/>
                </a:moveTo>
                <a:lnTo>
                  <a:pt x="2630123" y="0"/>
                </a:lnTo>
                <a:lnTo>
                  <a:pt x="2630123" y="519449"/>
                </a:lnTo>
                <a:lnTo>
                  <a:pt x="0" y="5194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Freeform 9"/>
          <p:cNvSpPr/>
          <p:nvPr/>
        </p:nvSpPr>
        <p:spPr>
          <a:xfrm>
            <a:off x="15240000" y="989812"/>
            <a:ext cx="1659292" cy="1665538"/>
          </a:xfrm>
          <a:custGeom>
            <a:avLst/>
            <a:gdLst/>
            <a:ahLst/>
            <a:cxnLst/>
            <a:rect l="l" t="t" r="r" b="b"/>
            <a:pathLst>
              <a:path w="1659292" h="1665538">
                <a:moveTo>
                  <a:pt x="0" y="0"/>
                </a:moveTo>
                <a:lnTo>
                  <a:pt x="1659292" y="0"/>
                </a:lnTo>
                <a:lnTo>
                  <a:pt x="1659292" y="1665538"/>
                </a:lnTo>
                <a:lnTo>
                  <a:pt x="0" y="16655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ES" dirty="0"/>
          </a:p>
        </p:txBody>
      </p:sp>
      <p:sp>
        <p:nvSpPr>
          <p:cNvPr id="10" name="Freeform 10"/>
          <p:cNvSpPr/>
          <p:nvPr/>
        </p:nvSpPr>
        <p:spPr>
          <a:xfrm>
            <a:off x="1404619" y="5671910"/>
            <a:ext cx="2630123" cy="519449"/>
          </a:xfrm>
          <a:custGeom>
            <a:avLst/>
            <a:gdLst/>
            <a:ahLst/>
            <a:cxnLst/>
            <a:rect l="l" t="t" r="r" b="b"/>
            <a:pathLst>
              <a:path w="2630123" h="519449">
                <a:moveTo>
                  <a:pt x="0" y="0"/>
                </a:moveTo>
                <a:lnTo>
                  <a:pt x="2630123" y="0"/>
                </a:lnTo>
                <a:lnTo>
                  <a:pt x="2630123" y="519449"/>
                </a:lnTo>
                <a:lnTo>
                  <a:pt x="0" y="5194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6" name="TextBox 16"/>
          <p:cNvSpPr txBox="1"/>
          <p:nvPr/>
        </p:nvSpPr>
        <p:spPr>
          <a:xfrm>
            <a:off x="4718244" y="1200027"/>
            <a:ext cx="8851511" cy="1209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50"/>
              </a:lnSpc>
            </a:pPr>
            <a:r>
              <a:rPr lang="es-ES" sz="7500" b="1" u="none" noProof="0" dirty="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Instalació</a:t>
            </a:r>
            <a:r>
              <a:rPr lang="es-ES" sz="7500" b="1" noProof="0" dirty="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n de </a:t>
            </a:r>
            <a:r>
              <a:rPr lang="es-ES" sz="7500" b="1" dirty="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G</a:t>
            </a:r>
            <a:r>
              <a:rPr lang="es-ES" sz="7500" b="1" noProof="0" dirty="0" err="1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it</a:t>
            </a:r>
            <a:endParaRPr lang="es-ES" sz="7500" b="1" u="none" noProof="0" dirty="0">
              <a:solidFill>
                <a:srgbClr val="FFFFFF"/>
              </a:solidFill>
              <a:latin typeface="Nourd Bold"/>
              <a:ea typeface="Nourd Bold"/>
              <a:cs typeface="Nourd Bold"/>
              <a:sym typeface="Nourd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66431" y="6461259"/>
            <a:ext cx="4184802" cy="24665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chemeClr val="bg1"/>
                </a:solidFill>
                <a:latin typeface="Rubik"/>
                <a:ea typeface="Rubik"/>
                <a:cs typeface="Rubik"/>
                <a:sym typeface="Rubi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www.google.es</a:t>
            </a:r>
            <a:r>
              <a:rPr lang="en-US" sz="2799" dirty="0">
                <a:solidFill>
                  <a:schemeClr val="bg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git download</a:t>
            </a:r>
          </a:p>
          <a:p>
            <a:pPr algn="ctr">
              <a:lnSpc>
                <a:spcPts val="3919"/>
              </a:lnSpc>
            </a:pPr>
            <a:endParaRPr lang="en-US" sz="2799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algn="ctr">
              <a:lnSpc>
                <a:spcPts val="3919"/>
              </a:lnSpc>
            </a:pPr>
            <a:r>
              <a:rPr lang="en-US" sz="2799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https://git-scm.com/downloads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084758" y="6513679"/>
            <a:ext cx="3790277" cy="966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noProof="0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Creación de cuenta en </a:t>
            </a:r>
            <a:r>
              <a:rPr lang="es-ES" sz="2799" noProof="0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github</a:t>
            </a:r>
            <a:endParaRPr lang="es-ES" sz="2799" noProof="0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1" name="AutoShape 21"/>
          <p:cNvSpPr/>
          <p:nvPr/>
        </p:nvSpPr>
        <p:spPr>
          <a:xfrm rot="-5399999">
            <a:off x="2864491" y="5903165"/>
            <a:ext cx="3912127" cy="0"/>
          </a:xfrm>
          <a:prstGeom prst="line">
            <a:avLst/>
          </a:prstGeom>
          <a:ln w="9525" cap="flat">
            <a:solidFill>
              <a:srgbClr val="FFFFFF">
                <a:alpha val="29804"/>
              </a:srgbClr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22" name="AutoShape 22"/>
          <p:cNvSpPr/>
          <p:nvPr/>
        </p:nvSpPr>
        <p:spPr>
          <a:xfrm rot="-5399999">
            <a:off x="7187937" y="5915019"/>
            <a:ext cx="3912127" cy="0"/>
          </a:xfrm>
          <a:prstGeom prst="line">
            <a:avLst/>
          </a:prstGeom>
          <a:ln w="9525" cap="flat">
            <a:solidFill>
              <a:srgbClr val="FFFFFF">
                <a:alpha val="29804"/>
              </a:srgbClr>
            </a:solidFill>
            <a:prstDash val="sysDot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pic>
        <p:nvPicPr>
          <p:cNvPr id="2050" name="Picture 2" descr="Git llano marca logo - Iconos Social Media y Logos">
            <a:extLst>
              <a:ext uri="{FF2B5EF4-FFF2-40B4-BE49-F238E27FC236}">
                <a16:creationId xmlns:a16="http://schemas.microsoft.com/office/drawing/2014/main" id="{46EC123C-F4C2-7986-7448-1D5F4C287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79" y="3535426"/>
            <a:ext cx="2574481" cy="257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Hub Copilot Advanced Metrics - See the Full Impact">
            <a:extLst>
              <a:ext uri="{FF2B5EF4-FFF2-40B4-BE49-F238E27FC236}">
                <a16:creationId xmlns:a16="http://schemas.microsoft.com/office/drawing/2014/main" id="{2944DCE6-8735-8DE2-2110-FCA7378F4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03" y="4020991"/>
            <a:ext cx="1445807" cy="144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E88F96F7-8C89-FEDF-A4EA-FA5C5E61BE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0022" y="4854754"/>
            <a:ext cx="7598793" cy="4040685"/>
          </a:xfrm>
          <a:prstGeom prst="rect">
            <a:avLst/>
          </a:prstGeom>
        </p:spPr>
      </p:pic>
      <p:pic>
        <p:nvPicPr>
          <p:cNvPr id="30" name="Picture 6" descr="Datahack - VDMHealth">
            <a:extLst>
              <a:ext uri="{FF2B5EF4-FFF2-40B4-BE49-F238E27FC236}">
                <a16:creationId xmlns:a16="http://schemas.microsoft.com/office/drawing/2014/main" id="{E4ED2C37-7754-062A-3D38-E394E2351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800" y="8895439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2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354509" y="-4725578"/>
            <a:ext cx="16012640" cy="16012640"/>
          </a:xfrm>
          <a:custGeom>
            <a:avLst/>
            <a:gdLst/>
            <a:ahLst/>
            <a:cxnLst/>
            <a:rect l="l" t="t" r="r" b="b"/>
            <a:pathLst>
              <a:path w="16012640" h="16012640">
                <a:moveTo>
                  <a:pt x="0" y="0"/>
                </a:moveTo>
                <a:lnTo>
                  <a:pt x="16012640" y="0"/>
                </a:lnTo>
                <a:lnTo>
                  <a:pt x="16012640" y="16012640"/>
                </a:lnTo>
                <a:lnTo>
                  <a:pt x="0" y="16012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5" name="AutoShape 5"/>
          <p:cNvSpPr/>
          <p:nvPr/>
        </p:nvSpPr>
        <p:spPr>
          <a:xfrm>
            <a:off x="0" y="9191625"/>
            <a:ext cx="18288000" cy="0"/>
          </a:xfrm>
          <a:prstGeom prst="line">
            <a:avLst/>
          </a:prstGeom>
          <a:ln w="9525" cap="flat">
            <a:solidFill>
              <a:srgbClr val="FFFFFF">
                <a:alpha val="33725"/>
              </a:srgb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6" name="Freeform 6"/>
          <p:cNvSpPr/>
          <p:nvPr/>
        </p:nvSpPr>
        <p:spPr>
          <a:xfrm>
            <a:off x="101590" y="7557509"/>
            <a:ext cx="7910335" cy="696038"/>
          </a:xfrm>
          <a:custGeom>
            <a:avLst/>
            <a:gdLst/>
            <a:ahLst/>
            <a:cxnLst/>
            <a:rect l="l" t="t" r="r" b="b"/>
            <a:pathLst>
              <a:path w="3524244" h="696038">
                <a:moveTo>
                  <a:pt x="0" y="0"/>
                </a:moveTo>
                <a:lnTo>
                  <a:pt x="3524244" y="0"/>
                </a:lnTo>
                <a:lnTo>
                  <a:pt x="3524244" y="696038"/>
                </a:lnTo>
                <a:lnTo>
                  <a:pt x="0" y="696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TextBox 9"/>
          <p:cNvSpPr txBox="1"/>
          <p:nvPr/>
        </p:nvSpPr>
        <p:spPr>
          <a:xfrm>
            <a:off x="7124700" y="711517"/>
            <a:ext cx="10824146" cy="88639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git </a:t>
            </a:r>
            <a:r>
              <a:rPr lang="en-US" sz="3600" dirty="0" err="1">
                <a:solidFill>
                  <a:schemeClr val="bg1"/>
                </a:solidFill>
              </a:rPr>
              <a:t>init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  <a:p>
            <a:pPr lvl="0"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git add . </a:t>
            </a:r>
          </a:p>
          <a:p>
            <a:pPr lvl="0"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s-ES" sz="3600" dirty="0" err="1">
                <a:solidFill>
                  <a:schemeClr val="bg1"/>
                </a:solidFill>
              </a:rPr>
              <a:t>git</a:t>
            </a:r>
            <a:r>
              <a:rPr lang="es-ES" sz="3600" dirty="0">
                <a:solidFill>
                  <a:schemeClr val="bg1"/>
                </a:solidFill>
              </a:rPr>
              <a:t> </a:t>
            </a:r>
            <a:r>
              <a:rPr lang="es-ES" sz="3600" dirty="0" err="1">
                <a:solidFill>
                  <a:schemeClr val="bg1"/>
                </a:solidFill>
              </a:rPr>
              <a:t>config</a:t>
            </a:r>
            <a:r>
              <a:rPr lang="es-ES" sz="3600" dirty="0">
                <a:solidFill>
                  <a:schemeClr val="bg1"/>
                </a:solidFill>
              </a:rPr>
              <a:t> --global </a:t>
            </a:r>
            <a:r>
              <a:rPr lang="es-ES" sz="3600" dirty="0" err="1">
                <a:solidFill>
                  <a:schemeClr val="bg1"/>
                </a:solidFill>
              </a:rPr>
              <a:t>user.email</a:t>
            </a:r>
            <a:r>
              <a:rPr lang="es-ES" sz="3600" dirty="0">
                <a:solidFill>
                  <a:schemeClr val="bg1"/>
                </a:solidFill>
              </a:rPr>
              <a:t> “</a:t>
            </a:r>
            <a:r>
              <a:rPr lang="es-ES" sz="3600" dirty="0" err="1">
                <a:solidFill>
                  <a:schemeClr val="bg1"/>
                </a:solidFill>
              </a:rPr>
              <a:t>Maximilian@maximilian</a:t>
            </a:r>
            <a:r>
              <a:rPr lang="es-ES" sz="3600" dirty="0">
                <a:solidFill>
                  <a:schemeClr val="bg1"/>
                </a:solidFill>
              </a:rPr>
              <a:t>"</a:t>
            </a:r>
          </a:p>
          <a:p>
            <a:pPr lvl="0"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</a:rPr>
              <a:t>git commit -m "</a:t>
            </a:r>
            <a:r>
              <a:rPr lang="en-US" sz="3600" dirty="0" err="1">
                <a:solidFill>
                  <a:schemeClr val="bg1"/>
                </a:solidFill>
              </a:rPr>
              <a:t>mi_primer_repo</a:t>
            </a:r>
            <a:r>
              <a:rPr lang="en-US" sz="3600" dirty="0">
                <a:solidFill>
                  <a:schemeClr val="bg1"/>
                </a:solidFill>
              </a:rPr>
              <a:t>"  </a:t>
            </a:r>
          </a:p>
          <a:p>
            <a:pPr lvl="0">
              <a:lnSpc>
                <a:spcPct val="150000"/>
              </a:lnSpc>
            </a:pPr>
            <a:endParaRPr lang="en-US" sz="3600" dirty="0">
              <a:solidFill>
                <a:schemeClr val="bg1"/>
              </a:solidFill>
            </a:endParaRPr>
          </a:p>
          <a:p>
            <a:pPr lvl="0"/>
            <a:r>
              <a:rPr lang="en-US" sz="3600" dirty="0">
                <a:solidFill>
                  <a:schemeClr val="bg1"/>
                </a:solidFill>
              </a:rPr>
              <a:t>git remote add origin </a:t>
            </a:r>
            <a:r>
              <a:rPr lang="en-US" sz="3600" dirty="0">
                <a:solidFill>
                  <a:schemeClr val="bg1"/>
                </a:solidFill>
                <a:hlinkClick r:id="rId5"/>
              </a:rPr>
              <a:t>https://github.com/bodensteinmax/Clase_2606.gitgit</a:t>
            </a:r>
            <a:endParaRPr lang="en-US" sz="3600" dirty="0">
              <a:solidFill>
                <a:schemeClr val="bg1"/>
              </a:solidFill>
            </a:endParaRPr>
          </a:p>
          <a:p>
            <a:pPr lvl="0"/>
            <a:r>
              <a:rPr lang="en-US" sz="3600" dirty="0">
                <a:solidFill>
                  <a:schemeClr val="bg1"/>
                </a:solidFill>
              </a:rPr>
              <a:t> </a:t>
            </a:r>
          </a:p>
          <a:p>
            <a:pPr lvl="0"/>
            <a:r>
              <a:rPr lang="en-US" sz="3600" dirty="0">
                <a:solidFill>
                  <a:schemeClr val="bg1"/>
                </a:solidFill>
              </a:rPr>
              <a:t>Git push   origin master </a:t>
            </a:r>
            <a:endParaRPr lang="en-US" sz="13800" b="1" u="none" dirty="0">
              <a:solidFill>
                <a:schemeClr val="bg1"/>
              </a:solidFill>
              <a:latin typeface="Nourd Bold"/>
              <a:ea typeface="Nourd Bold"/>
              <a:cs typeface="Nourd Bold"/>
              <a:sym typeface="Nourd Bold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D062A6E-4932-AD48-A5B6-026B6CA68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3404945"/>
            <a:ext cx="5487166" cy="3477110"/>
          </a:xfrm>
          <a:prstGeom prst="rect">
            <a:avLst/>
          </a:prstGeom>
        </p:spPr>
      </p:pic>
      <p:pic>
        <p:nvPicPr>
          <p:cNvPr id="17" name="Picture 6" descr="Datahack - VDMHealth">
            <a:extLst>
              <a:ext uri="{FF2B5EF4-FFF2-40B4-BE49-F238E27FC236}">
                <a16:creationId xmlns:a16="http://schemas.microsoft.com/office/drawing/2014/main" id="{959EFEC7-7CFA-5E2A-C48B-143378204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7223" y="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2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31A25E-6F3D-FD54-60D6-3145BA221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BB08761-D2B7-9D85-7E09-1DADFADCE4FD}"/>
              </a:ext>
            </a:extLst>
          </p:cNvPr>
          <p:cNvGrpSpPr/>
          <p:nvPr/>
        </p:nvGrpSpPr>
        <p:grpSpPr>
          <a:xfrm>
            <a:off x="501872" y="721155"/>
            <a:ext cx="17284256" cy="2234091"/>
            <a:chOff x="0" y="0"/>
            <a:chExt cx="4552232" cy="58840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D3995CA6-1612-912F-078C-C435B51CC4D1}"/>
                </a:ext>
              </a:extLst>
            </p:cNvPr>
            <p:cNvSpPr/>
            <p:nvPr/>
          </p:nvSpPr>
          <p:spPr>
            <a:xfrm>
              <a:off x="0" y="0"/>
              <a:ext cx="4552232" cy="588403"/>
            </a:xfrm>
            <a:custGeom>
              <a:avLst/>
              <a:gdLst/>
              <a:ahLst/>
              <a:cxnLst/>
              <a:rect l="l" t="t" r="r" b="b"/>
              <a:pathLst>
                <a:path w="4552232" h="588403">
                  <a:moveTo>
                    <a:pt x="34938" y="0"/>
                  </a:moveTo>
                  <a:lnTo>
                    <a:pt x="4517295" y="0"/>
                  </a:lnTo>
                  <a:cubicBezTo>
                    <a:pt x="4526561" y="0"/>
                    <a:pt x="4535447" y="3681"/>
                    <a:pt x="4541999" y="10233"/>
                  </a:cubicBezTo>
                  <a:cubicBezTo>
                    <a:pt x="4548551" y="16785"/>
                    <a:pt x="4552232" y="25672"/>
                    <a:pt x="4552232" y="34938"/>
                  </a:cubicBezTo>
                  <a:lnTo>
                    <a:pt x="4552232" y="553465"/>
                  </a:lnTo>
                  <a:cubicBezTo>
                    <a:pt x="4552232" y="572760"/>
                    <a:pt x="4536590" y="588403"/>
                    <a:pt x="4517295" y="588403"/>
                  </a:cubicBezTo>
                  <a:lnTo>
                    <a:pt x="34938" y="588403"/>
                  </a:lnTo>
                  <a:cubicBezTo>
                    <a:pt x="15642" y="588403"/>
                    <a:pt x="0" y="572760"/>
                    <a:pt x="0" y="553465"/>
                  </a:cubicBezTo>
                  <a:lnTo>
                    <a:pt x="0" y="34938"/>
                  </a:lnTo>
                  <a:cubicBezTo>
                    <a:pt x="0" y="15642"/>
                    <a:pt x="15642" y="0"/>
                    <a:pt x="34938" y="0"/>
                  </a:cubicBezTo>
                  <a:close/>
                </a:path>
              </a:pathLst>
            </a:custGeom>
            <a:solidFill>
              <a:srgbClr val="6D85FF">
                <a:alpha val="29804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82A1839-8A48-23A3-5BA2-E6EC511F8213}"/>
                </a:ext>
              </a:extLst>
            </p:cNvPr>
            <p:cNvSpPr txBox="1"/>
            <p:nvPr/>
          </p:nvSpPr>
          <p:spPr>
            <a:xfrm>
              <a:off x="0" y="-47625"/>
              <a:ext cx="4552232" cy="636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7436CEA2-33E2-8B55-18E8-B7E42020859E}"/>
              </a:ext>
            </a:extLst>
          </p:cNvPr>
          <p:cNvSpPr/>
          <p:nvPr/>
        </p:nvSpPr>
        <p:spPr>
          <a:xfrm>
            <a:off x="15240000" y="989812"/>
            <a:ext cx="1659292" cy="1665538"/>
          </a:xfrm>
          <a:custGeom>
            <a:avLst/>
            <a:gdLst/>
            <a:ahLst/>
            <a:cxnLst/>
            <a:rect l="l" t="t" r="r" b="b"/>
            <a:pathLst>
              <a:path w="1659292" h="1665538">
                <a:moveTo>
                  <a:pt x="0" y="0"/>
                </a:moveTo>
                <a:lnTo>
                  <a:pt x="1659292" y="0"/>
                </a:lnTo>
                <a:lnTo>
                  <a:pt x="1659292" y="1665538"/>
                </a:lnTo>
                <a:lnTo>
                  <a:pt x="0" y="1665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 dirty="0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CEF66D73-7DED-DACB-5DEA-1AF98AF11CDC}"/>
              </a:ext>
            </a:extLst>
          </p:cNvPr>
          <p:cNvSpPr txBox="1"/>
          <p:nvPr/>
        </p:nvSpPr>
        <p:spPr>
          <a:xfrm>
            <a:off x="1143004" y="1200027"/>
            <a:ext cx="12426752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750"/>
              </a:lnSpc>
            </a:pPr>
            <a:r>
              <a:rPr lang="es-ES" sz="7500" b="1" u="none" noProof="0" dirty="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Dudas plan de formación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B5F563-CCAD-20E9-82F9-3B833B537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72" y="3637913"/>
            <a:ext cx="17284256" cy="5157326"/>
          </a:xfrm>
          <a:prstGeom prst="rect">
            <a:avLst/>
          </a:prstGeom>
        </p:spPr>
      </p:pic>
      <p:pic>
        <p:nvPicPr>
          <p:cNvPr id="7" name="Picture 6" descr="Datahack - VDMHealth">
            <a:extLst>
              <a:ext uri="{FF2B5EF4-FFF2-40B4-BE49-F238E27FC236}">
                <a16:creationId xmlns:a16="http://schemas.microsoft.com/office/drawing/2014/main" id="{C517740D-1D36-9220-C3F3-C4C9706A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746" y="8821218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512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12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E9AF4-573B-DA86-3B26-DADA0C4C2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B632DA8-9F2E-BC57-6D50-FD1C2C1E627E}"/>
              </a:ext>
            </a:extLst>
          </p:cNvPr>
          <p:cNvGrpSpPr/>
          <p:nvPr/>
        </p:nvGrpSpPr>
        <p:grpSpPr>
          <a:xfrm>
            <a:off x="501872" y="721155"/>
            <a:ext cx="17284256" cy="2234091"/>
            <a:chOff x="0" y="0"/>
            <a:chExt cx="4552232" cy="58840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E09C177-05CC-5434-C578-13F4E7F3F6BA}"/>
                </a:ext>
              </a:extLst>
            </p:cNvPr>
            <p:cNvSpPr/>
            <p:nvPr/>
          </p:nvSpPr>
          <p:spPr>
            <a:xfrm>
              <a:off x="0" y="0"/>
              <a:ext cx="4552232" cy="588403"/>
            </a:xfrm>
            <a:custGeom>
              <a:avLst/>
              <a:gdLst/>
              <a:ahLst/>
              <a:cxnLst/>
              <a:rect l="l" t="t" r="r" b="b"/>
              <a:pathLst>
                <a:path w="4552232" h="588403">
                  <a:moveTo>
                    <a:pt x="34938" y="0"/>
                  </a:moveTo>
                  <a:lnTo>
                    <a:pt x="4517295" y="0"/>
                  </a:lnTo>
                  <a:cubicBezTo>
                    <a:pt x="4526561" y="0"/>
                    <a:pt x="4535447" y="3681"/>
                    <a:pt x="4541999" y="10233"/>
                  </a:cubicBezTo>
                  <a:cubicBezTo>
                    <a:pt x="4548551" y="16785"/>
                    <a:pt x="4552232" y="25672"/>
                    <a:pt x="4552232" y="34938"/>
                  </a:cubicBezTo>
                  <a:lnTo>
                    <a:pt x="4552232" y="553465"/>
                  </a:lnTo>
                  <a:cubicBezTo>
                    <a:pt x="4552232" y="572760"/>
                    <a:pt x="4536590" y="588403"/>
                    <a:pt x="4517295" y="588403"/>
                  </a:cubicBezTo>
                  <a:lnTo>
                    <a:pt x="34938" y="588403"/>
                  </a:lnTo>
                  <a:cubicBezTo>
                    <a:pt x="15642" y="588403"/>
                    <a:pt x="0" y="572760"/>
                    <a:pt x="0" y="553465"/>
                  </a:cubicBezTo>
                  <a:lnTo>
                    <a:pt x="0" y="34938"/>
                  </a:lnTo>
                  <a:cubicBezTo>
                    <a:pt x="0" y="15642"/>
                    <a:pt x="15642" y="0"/>
                    <a:pt x="34938" y="0"/>
                  </a:cubicBezTo>
                  <a:close/>
                </a:path>
              </a:pathLst>
            </a:custGeom>
            <a:solidFill>
              <a:srgbClr val="6D85FF">
                <a:alpha val="29804"/>
              </a:srgbClr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5A8FCEF-5CC0-8FB7-6DD9-1F146EC33A05}"/>
                </a:ext>
              </a:extLst>
            </p:cNvPr>
            <p:cNvSpPr txBox="1"/>
            <p:nvPr/>
          </p:nvSpPr>
          <p:spPr>
            <a:xfrm>
              <a:off x="0" y="-47625"/>
              <a:ext cx="4552232" cy="636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EECBA777-8F44-2C31-44C9-F93D85F5DE9F}"/>
              </a:ext>
            </a:extLst>
          </p:cNvPr>
          <p:cNvSpPr/>
          <p:nvPr/>
        </p:nvSpPr>
        <p:spPr>
          <a:xfrm>
            <a:off x="15240000" y="989812"/>
            <a:ext cx="1659292" cy="1665538"/>
          </a:xfrm>
          <a:custGeom>
            <a:avLst/>
            <a:gdLst/>
            <a:ahLst/>
            <a:cxnLst/>
            <a:rect l="l" t="t" r="r" b="b"/>
            <a:pathLst>
              <a:path w="1659292" h="1665538">
                <a:moveTo>
                  <a:pt x="0" y="0"/>
                </a:moveTo>
                <a:lnTo>
                  <a:pt x="1659292" y="0"/>
                </a:lnTo>
                <a:lnTo>
                  <a:pt x="1659292" y="1665538"/>
                </a:lnTo>
                <a:lnTo>
                  <a:pt x="0" y="16655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ES" dirty="0"/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1C7548F1-C85A-AA9F-E963-FDE9E584CC83}"/>
              </a:ext>
            </a:extLst>
          </p:cNvPr>
          <p:cNvSpPr txBox="1"/>
          <p:nvPr/>
        </p:nvSpPr>
        <p:spPr>
          <a:xfrm>
            <a:off x="1143004" y="1200027"/>
            <a:ext cx="12426752" cy="11733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750"/>
              </a:lnSpc>
            </a:pPr>
            <a:r>
              <a:rPr lang="es-ES" sz="7500" b="1" u="none" noProof="0" dirty="0">
                <a:solidFill>
                  <a:srgbClr val="FFFFFF"/>
                </a:solidFill>
                <a:latin typeface="Nourd Bold"/>
                <a:ea typeface="Nourd Bold"/>
                <a:cs typeface="Nourd Bold"/>
                <a:sym typeface="Nourd Bold"/>
              </a:rPr>
              <a:t>Dudas Discord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218F0DC-99E2-FB92-E9AB-BB98647B3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3434118"/>
            <a:ext cx="11269126" cy="6510734"/>
          </a:xfrm>
          <a:prstGeom prst="rect">
            <a:avLst/>
          </a:prstGeom>
        </p:spPr>
      </p:pic>
      <p:pic>
        <p:nvPicPr>
          <p:cNvPr id="8" name="Picture 6" descr="Datahack - VDMHealth">
            <a:extLst>
              <a:ext uri="{FF2B5EF4-FFF2-40B4-BE49-F238E27FC236}">
                <a16:creationId xmlns:a16="http://schemas.microsoft.com/office/drawing/2014/main" id="{BE2361F9-2C78-2592-E0BF-9BE244244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9646" y="8305800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376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296</Words>
  <Application>Microsoft Office PowerPoint</Application>
  <PresentationFormat>Personalizado</PresentationFormat>
  <Paragraphs>40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Calibri</vt:lpstr>
      <vt:lpstr>Nourd Bold</vt:lpstr>
      <vt:lpstr>Aptos</vt:lpstr>
      <vt:lpstr>Rubik</vt:lpstr>
      <vt:lpstr>Nourd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Maximilian Bodenstein</dc:creator>
  <cp:lastModifiedBy>Maximilian Bodenstein</cp:lastModifiedBy>
  <cp:revision>6</cp:revision>
  <dcterms:created xsi:type="dcterms:W3CDTF">2006-08-16T00:00:00Z</dcterms:created>
  <dcterms:modified xsi:type="dcterms:W3CDTF">2025-06-26T15:42:39Z</dcterms:modified>
  <dc:identifier>DAGfEEMk-LU</dc:identifier>
</cp:coreProperties>
</file>