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B96C-63D1-492A-9199-B45DD67A655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9D3E-ED89-48A5-A411-73C1D5D0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1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B96C-63D1-492A-9199-B45DD67A655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9D3E-ED89-48A5-A411-73C1D5D0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3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B96C-63D1-492A-9199-B45DD67A655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9D3E-ED89-48A5-A411-73C1D5D0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3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B96C-63D1-492A-9199-B45DD67A655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9D3E-ED89-48A5-A411-73C1D5D0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3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B96C-63D1-492A-9199-B45DD67A655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9D3E-ED89-48A5-A411-73C1D5D0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2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B96C-63D1-492A-9199-B45DD67A655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9D3E-ED89-48A5-A411-73C1D5D0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8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B96C-63D1-492A-9199-B45DD67A655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9D3E-ED89-48A5-A411-73C1D5D0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B96C-63D1-492A-9199-B45DD67A655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9D3E-ED89-48A5-A411-73C1D5D0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2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B96C-63D1-492A-9199-B45DD67A655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9D3E-ED89-48A5-A411-73C1D5D0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6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B96C-63D1-492A-9199-B45DD67A655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9D3E-ED89-48A5-A411-73C1D5D0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2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B96C-63D1-492A-9199-B45DD67A655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9D3E-ED89-48A5-A411-73C1D5D0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9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0B96C-63D1-492A-9199-B45DD67A655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9D3E-ED89-48A5-A411-73C1D5D09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2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Temporal lab measurements and adult readmission prediction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1600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05/23/2019</a:t>
            </a:r>
          </a:p>
          <a:p>
            <a:pPr algn="r"/>
            <a:r>
              <a:rPr lang="en-US" dirty="0" smtClean="0"/>
              <a:t>Zhensheng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6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model used demographical, clinical and cross sectional lab measurements</a:t>
            </a:r>
          </a:p>
          <a:p>
            <a:pPr lvl="1"/>
            <a:r>
              <a:rPr lang="en-US" dirty="0" smtClean="0"/>
              <a:t>5-fold AUC: around 0.69</a:t>
            </a:r>
          </a:p>
          <a:p>
            <a:r>
              <a:rPr lang="en-US" dirty="0" smtClean="0"/>
              <a:t>Whether longitudinal lab measurements could improve predicative performance</a:t>
            </a:r>
          </a:p>
          <a:p>
            <a:pPr lvl="1"/>
            <a:r>
              <a:rPr lang="en-US" dirty="0" smtClean="0"/>
              <a:t>Identify biomarkers</a:t>
            </a:r>
          </a:p>
          <a:p>
            <a:pPr lvl="1"/>
            <a:r>
              <a:rPr lang="en-US" dirty="0" smtClean="0"/>
              <a:t>Determine time window</a:t>
            </a:r>
          </a:p>
          <a:p>
            <a:pPr lvl="1"/>
            <a:r>
              <a:rPr lang="en-US" dirty="0" smtClean="0"/>
              <a:t>Extract features from the time series data</a:t>
            </a:r>
          </a:p>
          <a:p>
            <a:pPr lvl="1"/>
            <a:r>
              <a:rPr lang="en-US" dirty="0" smtClean="0"/>
              <a:t>Train the model with extracted time series features only</a:t>
            </a:r>
          </a:p>
          <a:p>
            <a:pPr lvl="1"/>
            <a:r>
              <a:rPr lang="en-US" dirty="0" smtClean="0"/>
              <a:t>Combine with the previous model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6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Biomarker identification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43308" y="1549580"/>
            <a:ext cx="419962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/>
              <a:t>Temporal biomarker (n=14)</a:t>
            </a:r>
          </a:p>
          <a:p>
            <a:pPr marL="0" indent="0">
              <a:buNone/>
            </a:pPr>
            <a:r>
              <a:rPr lang="en-US" sz="1500" dirty="0" smtClean="0"/>
              <a:t>-CREATININE</a:t>
            </a:r>
          </a:p>
          <a:p>
            <a:pPr marL="0" indent="0">
              <a:buNone/>
            </a:pPr>
            <a:r>
              <a:rPr lang="en-US" sz="1500" dirty="0" smtClean="0"/>
              <a:t>-GLUCOSE</a:t>
            </a:r>
          </a:p>
          <a:p>
            <a:pPr marL="0" indent="0">
              <a:buNone/>
            </a:pPr>
            <a:r>
              <a:rPr lang="en-US" sz="1500" dirty="0" smtClean="0"/>
              <a:t>-MAGNESIUM</a:t>
            </a:r>
          </a:p>
          <a:p>
            <a:pPr marL="0" indent="0">
              <a:buNone/>
            </a:pPr>
            <a:r>
              <a:rPr lang="en-US" sz="1500" dirty="0" smtClean="0"/>
              <a:t>-CHLORIDE</a:t>
            </a:r>
          </a:p>
          <a:p>
            <a:pPr marL="0" indent="0">
              <a:buNone/>
            </a:pPr>
            <a:r>
              <a:rPr lang="en-US" sz="1500" dirty="0" smtClean="0"/>
              <a:t>-ANION_GAP_BLOOD</a:t>
            </a:r>
          </a:p>
          <a:p>
            <a:pPr marL="0" indent="0">
              <a:buNone/>
            </a:pPr>
            <a:r>
              <a:rPr lang="en-US" sz="1500" dirty="0" smtClean="0"/>
              <a:t>-ALKALINE_PHOSPHATASE</a:t>
            </a:r>
          </a:p>
          <a:p>
            <a:pPr marL="0" indent="0">
              <a:buNone/>
            </a:pPr>
            <a:r>
              <a:rPr lang="en-US" sz="1500" dirty="0" smtClean="0"/>
              <a:t>-ALBUMIN</a:t>
            </a:r>
          </a:p>
          <a:p>
            <a:pPr marL="0" indent="0">
              <a:buNone/>
            </a:pPr>
            <a:r>
              <a:rPr lang="en-US" sz="1500" dirty="0" smtClean="0"/>
              <a:t>-BUN_BLOOD_UREA_NITROGEN_</a:t>
            </a:r>
          </a:p>
          <a:p>
            <a:pPr marL="0" indent="0">
              <a:buNone/>
            </a:pPr>
            <a:r>
              <a:rPr lang="en-US" sz="1500" dirty="0" smtClean="0"/>
              <a:t>-CO2</a:t>
            </a:r>
          </a:p>
          <a:p>
            <a:pPr marL="0" indent="0">
              <a:buNone/>
            </a:pPr>
            <a:r>
              <a:rPr lang="en-US" sz="1500" dirty="0" smtClean="0"/>
              <a:t>-HEMATOCRIT</a:t>
            </a:r>
          </a:p>
          <a:p>
            <a:pPr marL="0" indent="0">
              <a:buNone/>
            </a:pPr>
            <a:r>
              <a:rPr lang="en-US" sz="1500" dirty="0" smtClean="0"/>
              <a:t>-HEMOGLOBIN</a:t>
            </a:r>
          </a:p>
          <a:p>
            <a:pPr marL="0" indent="0">
              <a:buNone/>
            </a:pPr>
            <a:r>
              <a:rPr lang="en-US" sz="1500" dirty="0" smtClean="0"/>
              <a:t>-POTASSIUM_PLASMA</a:t>
            </a:r>
          </a:p>
          <a:p>
            <a:pPr marL="0" indent="0">
              <a:buNone/>
            </a:pPr>
            <a:r>
              <a:rPr lang="en-US" sz="1500" dirty="0" smtClean="0"/>
              <a:t>-SODIUM_PLASMA</a:t>
            </a:r>
          </a:p>
          <a:p>
            <a:pPr marL="0" indent="0">
              <a:buNone/>
            </a:pPr>
            <a:r>
              <a:rPr lang="en-US" sz="1500" dirty="0" smtClean="0"/>
              <a:t>-UREA_CREATININE_RATIO</a:t>
            </a:r>
            <a:endParaRPr lang="en-US" sz="15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674743" y="1549580"/>
            <a:ext cx="5151408" cy="513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00" dirty="0" smtClean="0"/>
              <a:t>Cross-sectional biomarker (n=10)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500" dirty="0" smtClean="0"/>
              <a:t>-DRUG_SCREEN</a:t>
            </a:r>
          </a:p>
          <a:p>
            <a:pPr marL="0" indent="0">
              <a:buNone/>
            </a:pPr>
            <a:r>
              <a:rPr lang="it-IT" sz="1500" dirty="0" smtClean="0"/>
              <a:t>-GLUCOSE URINE QUALITATIVE</a:t>
            </a:r>
          </a:p>
          <a:p>
            <a:pPr marL="0" indent="0">
              <a:buNone/>
            </a:pPr>
            <a:r>
              <a:rPr lang="it-IT" sz="1500" dirty="0" smtClean="0"/>
              <a:t>-NITRITE URINE QUALITATIVE</a:t>
            </a:r>
          </a:p>
          <a:p>
            <a:pPr marL="0" indent="0">
              <a:buNone/>
            </a:pPr>
            <a:r>
              <a:rPr lang="it-IT" sz="1500" dirty="0" smtClean="0"/>
              <a:t>-PROTEIN URINE QUALITATIVE</a:t>
            </a:r>
          </a:p>
          <a:p>
            <a:pPr marL="0" indent="0">
              <a:buNone/>
            </a:pPr>
            <a:r>
              <a:rPr lang="it-IT" sz="1500" dirty="0" smtClean="0"/>
              <a:t>-HBA1C (HEMOGLOBIN A1C)</a:t>
            </a:r>
          </a:p>
          <a:p>
            <a:pPr marL="0" indent="0">
              <a:buNone/>
            </a:pPr>
            <a:r>
              <a:rPr lang="it-IT" sz="1500" dirty="0" smtClean="0"/>
              <a:t>-INDIRECT BILIRUBIN</a:t>
            </a:r>
          </a:p>
          <a:p>
            <a:pPr marL="0" indent="0">
              <a:buNone/>
            </a:pPr>
            <a:r>
              <a:rPr lang="it-IT" sz="1500" dirty="0" smtClean="0"/>
              <a:t>-NON HDL CHOLESTEROL</a:t>
            </a:r>
          </a:p>
          <a:p>
            <a:pPr marL="0" indent="0">
              <a:buNone/>
            </a:pPr>
            <a:r>
              <a:rPr lang="it-IT" sz="1500" dirty="0" smtClean="0"/>
              <a:t>-PROGRAF (TACROLIMUS)</a:t>
            </a:r>
          </a:p>
          <a:p>
            <a:pPr marL="0" indent="0">
              <a:buNone/>
            </a:pPr>
            <a:r>
              <a:rPr lang="it-IT" sz="1500" dirty="0" smtClean="0"/>
              <a:t>-PT RESULT</a:t>
            </a:r>
          </a:p>
          <a:p>
            <a:pPr marL="0" indent="0">
              <a:buNone/>
            </a:pPr>
            <a:r>
              <a:rPr lang="it-IT" sz="1500" dirty="0" smtClean="0"/>
              <a:t>-URIC_ACID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389559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4583"/>
            <a:ext cx="10515600" cy="4351338"/>
          </a:xfrm>
        </p:spPr>
        <p:txBody>
          <a:bodyPr/>
          <a:lstStyle/>
          <a:p>
            <a:r>
              <a:rPr lang="en-US" dirty="0" smtClean="0"/>
              <a:t>For temporal biomarkers</a:t>
            </a:r>
          </a:p>
          <a:p>
            <a:pPr lvl="1"/>
            <a:r>
              <a:rPr lang="en-US" dirty="0" smtClean="0"/>
              <a:t>Creatinine, </a:t>
            </a:r>
            <a:r>
              <a:rPr lang="en-US" dirty="0" smtClean="0"/>
              <a:t>BUN_BLOOD_UREA_NITROGEN </a:t>
            </a:r>
            <a:r>
              <a:rPr lang="en-US" dirty="0" smtClean="0"/>
              <a:t>and urea-creatinine-ratio (time B)</a:t>
            </a:r>
          </a:p>
          <a:p>
            <a:pPr lvl="1"/>
            <a:r>
              <a:rPr lang="en-US" dirty="0" smtClean="0"/>
              <a:t>All the rest (time A)</a:t>
            </a:r>
          </a:p>
          <a:p>
            <a:r>
              <a:rPr lang="en-US" dirty="0" smtClean="0"/>
              <a:t>For cross-sectional biomarkers</a:t>
            </a:r>
          </a:p>
          <a:p>
            <a:pPr lvl="1"/>
            <a:r>
              <a:rPr lang="en-US" dirty="0" smtClean="0"/>
              <a:t>Last measurement post-transplantation but pre disc</a:t>
            </a:r>
            <a:r>
              <a:rPr lang="en-US" altLang="zh-CN" dirty="0" smtClean="0"/>
              <a:t>h</a:t>
            </a:r>
            <a:r>
              <a:rPr lang="en-US" dirty="0" smtClean="0"/>
              <a:t>arge</a:t>
            </a:r>
            <a:endParaRPr lang="en-US" dirty="0"/>
          </a:p>
        </p:txBody>
      </p:sp>
      <p:sp>
        <p:nvSpPr>
          <p:cNvPr id="4" name="Notched Right Arrow 3"/>
          <p:cNvSpPr/>
          <p:nvPr/>
        </p:nvSpPr>
        <p:spPr>
          <a:xfrm>
            <a:off x="4744528" y="851064"/>
            <a:ext cx="6057181" cy="35368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6200000">
            <a:off x="7323827" y="591044"/>
            <a:ext cx="414068" cy="2501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02725" y="180457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Transplantation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6200000">
            <a:off x="9443048" y="591044"/>
            <a:ext cx="414068" cy="25016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21946" y="184101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Discharge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6200000">
            <a:off x="4995414" y="575344"/>
            <a:ext cx="414068" cy="250166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74312" y="180457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year prior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8474636" y="110010"/>
            <a:ext cx="204353" cy="2307565"/>
          </a:xfrm>
          <a:prstGeom prst="rightBrace">
            <a:avLst>
              <a:gd name="adj1" fmla="val 13464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282237" y="-660525"/>
            <a:ext cx="281586" cy="4625194"/>
          </a:xfrm>
          <a:prstGeom prst="rightBrace">
            <a:avLst>
              <a:gd name="adj1" fmla="val 13464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48676" y="1361587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94894" y="1825625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2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Biomarker availability (total N = 2060)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759700"/>
              </p:ext>
            </p:extLst>
          </p:nvPr>
        </p:nvGraphicFramePr>
        <p:xfrm>
          <a:off x="838200" y="1822417"/>
          <a:ext cx="5322499" cy="354169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863133">
                  <a:extLst>
                    <a:ext uri="{9D8B030D-6E8A-4147-A177-3AD203B41FA5}">
                      <a16:colId xmlns:a16="http://schemas.microsoft.com/office/drawing/2014/main" val="254972686"/>
                    </a:ext>
                  </a:extLst>
                </a:gridCol>
                <a:gridCol w="1104759">
                  <a:extLst>
                    <a:ext uri="{9D8B030D-6E8A-4147-A177-3AD203B41FA5}">
                      <a16:colId xmlns:a16="http://schemas.microsoft.com/office/drawing/2014/main" val="201093419"/>
                    </a:ext>
                  </a:extLst>
                </a:gridCol>
                <a:gridCol w="1354607">
                  <a:extLst>
                    <a:ext uri="{9D8B030D-6E8A-4147-A177-3AD203B41FA5}">
                      <a16:colId xmlns:a16="http://schemas.microsoft.com/office/drawing/2014/main" val="3618277372"/>
                    </a:ext>
                  </a:extLst>
                </a:gridCol>
              </a:tblGrid>
              <a:tr h="177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Temporal Biomarker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Total obs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Obs</a:t>
                      </a:r>
                      <a:r>
                        <a:rPr lang="en-US" sz="1500" u="none" strike="noStrike" dirty="0">
                          <a:effectLst/>
                        </a:rPr>
                        <a:t> per person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 anchor="b"/>
                </a:tc>
                <a:extLst>
                  <a:ext uri="{0D108BD9-81ED-4DB2-BD59-A6C34878D82A}">
                    <a16:rowId xmlns:a16="http://schemas.microsoft.com/office/drawing/2014/main" val="680597790"/>
                  </a:ext>
                </a:extLst>
              </a:tr>
              <a:tr h="177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CREATININE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7338776"/>
                  </a:ext>
                </a:extLst>
              </a:tr>
              <a:tr h="177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GLUCOSE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5898994"/>
                  </a:ext>
                </a:extLst>
              </a:tr>
              <a:tr h="177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MAGNESIUM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4652028"/>
                  </a:ext>
                </a:extLst>
              </a:tr>
              <a:tr h="177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CHLORIDE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4476241"/>
                  </a:ext>
                </a:extLst>
              </a:tr>
              <a:tr h="196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ANION_GAP__BLOOD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8254836"/>
                  </a:ext>
                </a:extLst>
              </a:tr>
              <a:tr h="196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ALKALINE_PHOSPHATASE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6809688"/>
                  </a:ext>
                </a:extLst>
              </a:tr>
              <a:tr h="177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ALBUMIN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7052720"/>
                  </a:ext>
                </a:extLst>
              </a:tr>
              <a:tr h="177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BUN__BLOOD_UREA_NITROGEN_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8133559"/>
                  </a:ext>
                </a:extLst>
              </a:tr>
              <a:tr h="177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CO2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5116838"/>
                  </a:ext>
                </a:extLst>
              </a:tr>
              <a:tr h="177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HEMATOCRIT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6901334"/>
                  </a:ext>
                </a:extLst>
              </a:tr>
              <a:tr h="177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HEMOGLOBIN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3061627"/>
                  </a:ext>
                </a:extLst>
              </a:tr>
              <a:tr h="196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POTASSIUM_PLASMA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0665744"/>
                  </a:ext>
                </a:extLst>
              </a:tr>
              <a:tr h="177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SODIUM_PLASMA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7610129"/>
                  </a:ext>
                </a:extLst>
              </a:tr>
              <a:tr h="196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UREA_CREATININE_RATIO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8" marR="6018" marT="6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42472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20543"/>
              </p:ext>
            </p:extLst>
          </p:nvPr>
        </p:nvGraphicFramePr>
        <p:xfrm>
          <a:off x="6590580" y="1822417"/>
          <a:ext cx="4262887" cy="28496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0554">
                  <a:extLst>
                    <a:ext uri="{9D8B030D-6E8A-4147-A177-3AD203B41FA5}">
                      <a16:colId xmlns:a16="http://schemas.microsoft.com/office/drawing/2014/main" val="626462574"/>
                    </a:ext>
                  </a:extLst>
                </a:gridCol>
                <a:gridCol w="1502333">
                  <a:extLst>
                    <a:ext uri="{9D8B030D-6E8A-4147-A177-3AD203B41FA5}">
                      <a16:colId xmlns:a16="http://schemas.microsoft.com/office/drawing/2014/main" val="774763857"/>
                    </a:ext>
                  </a:extLst>
                </a:gridCol>
              </a:tblGrid>
              <a:tr h="213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Cross-sectional</a:t>
                      </a:r>
                      <a:r>
                        <a:rPr lang="en-US" sz="15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500" u="none" strike="noStrike" dirty="0" smtClean="0">
                          <a:effectLst/>
                        </a:rPr>
                        <a:t>Biomarker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7" marR="6077" marT="6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Total </a:t>
                      </a:r>
                      <a:r>
                        <a:rPr lang="en-US" sz="1500" u="none" strike="noStrike" dirty="0" err="1">
                          <a:effectLst/>
                        </a:rPr>
                        <a:t>obs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7" marR="6077" marT="6077" marB="0" anchor="b"/>
                </a:tc>
                <a:extLst>
                  <a:ext uri="{0D108BD9-81ED-4DB2-BD59-A6C34878D82A}">
                    <a16:rowId xmlns:a16="http://schemas.microsoft.com/office/drawing/2014/main" val="115927026"/>
                  </a:ext>
                </a:extLst>
              </a:tr>
              <a:tr h="213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DRUG_SCREEN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7" marR="6077" marT="6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861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7" marR="6077" marT="6077" marB="0" anchor="b"/>
                </a:tc>
                <a:extLst>
                  <a:ext uri="{0D108BD9-81ED-4DB2-BD59-A6C34878D82A}">
                    <a16:rowId xmlns:a16="http://schemas.microsoft.com/office/drawing/2014/main" val="1077540615"/>
                  </a:ext>
                </a:extLst>
              </a:tr>
              <a:tr h="301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GLUCOSE_URINE_QUALITATIVE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7" marR="6077" marT="6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1238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7" marR="6077" marT="6077" marB="0" anchor="b"/>
                </a:tc>
                <a:extLst>
                  <a:ext uri="{0D108BD9-81ED-4DB2-BD59-A6C34878D82A}">
                    <a16:rowId xmlns:a16="http://schemas.microsoft.com/office/drawing/2014/main" val="1401111927"/>
                  </a:ext>
                </a:extLst>
              </a:tr>
              <a:tr h="301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NITRITE_URINE_QUALITATIVE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7" marR="6077" marT="6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1238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7" marR="6077" marT="6077" marB="0" anchor="b"/>
                </a:tc>
                <a:extLst>
                  <a:ext uri="{0D108BD9-81ED-4DB2-BD59-A6C34878D82A}">
                    <a16:rowId xmlns:a16="http://schemas.microsoft.com/office/drawing/2014/main" val="115993820"/>
                  </a:ext>
                </a:extLst>
              </a:tr>
              <a:tr h="301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PROTEIN_URINE_QUALITATIVE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7" marR="6077" marT="6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1238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7" marR="6077" marT="6077" marB="0" anchor="b"/>
                </a:tc>
                <a:extLst>
                  <a:ext uri="{0D108BD9-81ED-4DB2-BD59-A6C34878D82A}">
                    <a16:rowId xmlns:a16="http://schemas.microsoft.com/office/drawing/2014/main" val="1920891925"/>
                  </a:ext>
                </a:extLst>
              </a:tr>
              <a:tr h="301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HBA1C__HEMOGLOBIN_A1C_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7" marR="6077" marT="6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1272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7" marR="6077" marT="6077" marB="0" anchor="b"/>
                </a:tc>
                <a:extLst>
                  <a:ext uri="{0D108BD9-81ED-4DB2-BD59-A6C34878D82A}">
                    <a16:rowId xmlns:a16="http://schemas.microsoft.com/office/drawing/2014/main" val="1155071875"/>
                  </a:ext>
                </a:extLst>
              </a:tr>
              <a:tr h="227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INDIRECT_BILIRUBIN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7" marR="6077" marT="6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865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7" marR="6077" marT="6077" marB="0" anchor="b"/>
                </a:tc>
                <a:extLst>
                  <a:ext uri="{0D108BD9-81ED-4DB2-BD59-A6C34878D82A}">
                    <a16:rowId xmlns:a16="http://schemas.microsoft.com/office/drawing/2014/main" val="3437938286"/>
                  </a:ext>
                </a:extLst>
              </a:tr>
              <a:tr h="227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NON_HDL_CHOLESTEROL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7" marR="6077" marT="6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724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7" marR="6077" marT="6077" marB="0" anchor="b"/>
                </a:tc>
                <a:extLst>
                  <a:ext uri="{0D108BD9-81ED-4DB2-BD59-A6C34878D82A}">
                    <a16:rowId xmlns:a16="http://schemas.microsoft.com/office/drawing/2014/main" val="3347642122"/>
                  </a:ext>
                </a:extLst>
              </a:tr>
              <a:tr h="227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PROGRAF__TACROLIMUS_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7" marR="6077" marT="6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964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7" marR="6077" marT="6077" marB="0" anchor="b"/>
                </a:tc>
                <a:extLst>
                  <a:ext uri="{0D108BD9-81ED-4DB2-BD59-A6C34878D82A}">
                    <a16:rowId xmlns:a16="http://schemas.microsoft.com/office/drawing/2014/main" val="1783914267"/>
                  </a:ext>
                </a:extLst>
              </a:tr>
              <a:tr h="213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PT_RESULT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7" marR="6077" marT="6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1471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7" marR="6077" marT="6077" marB="0" anchor="b"/>
                </a:tc>
                <a:extLst>
                  <a:ext uri="{0D108BD9-81ED-4DB2-BD59-A6C34878D82A}">
                    <a16:rowId xmlns:a16="http://schemas.microsoft.com/office/drawing/2014/main" val="3986593641"/>
                  </a:ext>
                </a:extLst>
              </a:tr>
              <a:tr h="213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URIC_ACID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7" marR="6077" marT="6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1449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7" marR="6077" marT="6077" marB="0" anchor="b"/>
                </a:tc>
                <a:extLst>
                  <a:ext uri="{0D108BD9-81ED-4DB2-BD59-A6C34878D82A}">
                    <a16:rowId xmlns:a16="http://schemas.microsoft.com/office/drawing/2014/main" val="3022450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2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Tsfresh</a:t>
            </a:r>
            <a:r>
              <a:rPr lang="en-US" dirty="0" smtClean="0"/>
              <a:t>: a time series feature extraction package</a:t>
            </a:r>
          </a:p>
          <a:p>
            <a:pPr lvl="1"/>
            <a:r>
              <a:rPr lang="en-US" dirty="0" smtClean="0"/>
              <a:t>Basic features: mean, variance, standard deviation</a:t>
            </a:r>
          </a:p>
          <a:p>
            <a:pPr lvl="1"/>
            <a:r>
              <a:rPr lang="en-US" dirty="0" smtClean="0"/>
              <a:t>Advanced features: sample entropy, skewness, % of recurring values, …</a:t>
            </a:r>
          </a:p>
          <a:p>
            <a:pPr lvl="1"/>
            <a:r>
              <a:rPr lang="en-US" dirty="0" smtClean="0"/>
              <a:t>Default setting return 794 features for each biomarker</a:t>
            </a:r>
          </a:p>
          <a:p>
            <a:pPr lvl="1"/>
            <a:r>
              <a:rPr lang="en-US" dirty="0" smtClean="0"/>
              <a:t>Feature significance with outcomes using FDR test returning a total of 1187 features for all 14 temporal biomarkers</a:t>
            </a:r>
          </a:p>
          <a:p>
            <a:pPr lvl="1"/>
            <a:r>
              <a:rPr lang="en-US" dirty="0" smtClean="0"/>
              <a:t>We further narrow down to 100 features by the highest correlation coefficients with outcome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9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 model: </a:t>
            </a:r>
            <a:r>
              <a:rPr lang="en-US" dirty="0" err="1" smtClean="0"/>
              <a:t>Catboost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machine learning algorithm that uses gradient boosting on decision trees</a:t>
            </a:r>
          </a:p>
          <a:p>
            <a:r>
              <a:rPr lang="en-US" dirty="0" smtClean="0"/>
              <a:t>Gradient boosting</a:t>
            </a:r>
          </a:p>
          <a:p>
            <a:pPr lvl="1"/>
            <a:r>
              <a:rPr lang="en-US" dirty="0" smtClean="0"/>
              <a:t>Ensemble of weak prediction models, typically decision trees</a:t>
            </a:r>
          </a:p>
          <a:p>
            <a:pPr lvl="1"/>
            <a:r>
              <a:rPr lang="en-US" dirty="0" smtClean="0"/>
              <a:t>Develop from adaptive boosting, where misclassified instances get more weight and force the algorithm to “pay more attention” to them</a:t>
            </a:r>
          </a:p>
          <a:p>
            <a:pPr lvl="1"/>
            <a:r>
              <a:rPr lang="en-US" dirty="0" smtClean="0"/>
              <a:t>The loss of model is minimized by adding weak trees and current existing trees are frozen and unchanged</a:t>
            </a:r>
          </a:p>
          <a:p>
            <a:r>
              <a:rPr lang="en-US" dirty="0" smtClean="0"/>
              <a:t>Target encoding for categorical features</a:t>
            </a:r>
          </a:p>
          <a:p>
            <a:pPr lvl="1"/>
            <a:r>
              <a:rPr lang="en-US" dirty="0" smtClean="0"/>
              <a:t>Better performance than dummy coding</a:t>
            </a:r>
          </a:p>
          <a:p>
            <a:pPr lvl="1"/>
            <a:r>
              <a:rPr lang="en-US" dirty="0" smtClean="0"/>
              <a:t>Using the frequency of each categorical level by outcome to replace dummy coding</a:t>
            </a:r>
          </a:p>
        </p:txBody>
      </p:sp>
    </p:spTree>
    <p:extLst>
      <p:ext uri="{BB962C8B-B14F-4D97-AF65-F5344CB8AC3E}">
        <p14:creationId xmlns:p14="http://schemas.microsoft.com/office/powerpoint/2010/main" val="232374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with time series features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0 epochs of parameter optimization</a:t>
            </a:r>
          </a:p>
          <a:p>
            <a:pPr lvl="1"/>
            <a:r>
              <a:rPr lang="en-US" dirty="0" smtClean="0"/>
              <a:t>Optimized parameter: tree depth, l2 regularization, learning rate</a:t>
            </a:r>
          </a:p>
          <a:p>
            <a:r>
              <a:rPr lang="en-US" dirty="0" smtClean="0"/>
              <a:t>5-fold cross validation optimized AUC: 0.629</a:t>
            </a:r>
          </a:p>
          <a:p>
            <a:r>
              <a:rPr lang="en-US" dirty="0" smtClean="0"/>
              <a:t>Top 10 most important features</a:t>
            </a:r>
          </a:p>
          <a:p>
            <a:pPr lvl="1"/>
            <a:r>
              <a:rPr lang="en-US" dirty="0" smtClean="0"/>
              <a:t>Glucose-related time series features appear 4 times</a:t>
            </a:r>
          </a:p>
          <a:p>
            <a:pPr lvl="1"/>
            <a:r>
              <a:rPr lang="en-US" dirty="0" smtClean="0"/>
              <a:t>Magnesium-related time series features appear 2 times</a:t>
            </a:r>
          </a:p>
          <a:p>
            <a:pPr lvl="1"/>
            <a:r>
              <a:rPr lang="en-US" dirty="0" smtClean="0"/>
              <a:t>Hemoglobin, </a:t>
            </a:r>
            <a:r>
              <a:rPr lang="en-US" dirty="0" err="1" smtClean="0"/>
              <a:t>Sodium_plasma</a:t>
            </a:r>
            <a:r>
              <a:rPr lang="en-US" dirty="0" smtClean="0"/>
              <a:t>, hemoglobin_a1c, and non-HDL cholesterol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with time series + original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5-fold cross validation optimized AUC: 0.6</a:t>
            </a:r>
            <a:r>
              <a:rPr lang="en-US" altLang="zh-CN" dirty="0" smtClean="0"/>
              <a:t>91</a:t>
            </a:r>
            <a:endParaRPr lang="en-US" dirty="0" smtClean="0"/>
          </a:p>
          <a:p>
            <a:r>
              <a:rPr lang="en-US" dirty="0" smtClean="0"/>
              <a:t>Top 10 most important features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03715"/>
              </p:ext>
            </p:extLst>
          </p:nvPr>
        </p:nvGraphicFramePr>
        <p:xfrm>
          <a:off x="1187570" y="2976114"/>
          <a:ext cx="5167223" cy="2637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67223">
                  <a:extLst>
                    <a:ext uri="{9D8B030D-6E8A-4147-A177-3AD203B41FA5}">
                      <a16:colId xmlns:a16="http://schemas.microsoft.com/office/drawing/2014/main" val="2061513085"/>
                    </a:ext>
                  </a:extLst>
                </a:gridCol>
              </a:tblGrid>
              <a:tr h="231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hemoglobin_min_tx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354909"/>
                  </a:ext>
                </a:extLst>
              </a:tr>
              <a:tr h="333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creatinine_min_discharge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42927"/>
                  </a:ext>
                </a:extLst>
              </a:tr>
              <a:tr h="231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prior_tx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786395"/>
                  </a:ext>
                </a:extLst>
              </a:tr>
              <a:tr h="333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hemoglobin_min_discharge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4294"/>
                  </a:ext>
                </a:extLst>
              </a:tr>
              <a:tr h="231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albumin_min_discharge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37765"/>
                  </a:ext>
                </a:extLst>
              </a:tr>
              <a:tr h="231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prograf_max_discharge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225081"/>
                  </a:ext>
                </a:extLst>
              </a:tr>
              <a:tr h="231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a1c_tx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56383"/>
                  </a:ext>
                </a:extLst>
              </a:tr>
              <a:tr h="231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GLUCOSE__skewness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168177"/>
                  </a:ext>
                </a:extLst>
              </a:tr>
              <a:tr h="231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wbc_min_tx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601369"/>
                  </a:ext>
                </a:extLst>
              </a:tr>
              <a:tr h="3177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MAGNESIUM__energy_ratio_by_chunks__</a:t>
                      </a:r>
                      <a:r>
                        <a:rPr lang="en-US" sz="1500" u="none" strike="noStrike" dirty="0" err="1">
                          <a:effectLst/>
                        </a:rPr>
                        <a:t>num_segment</a:t>
                      </a:r>
                      <a:r>
                        <a:rPr lang="en-US" sz="1500" u="none" strike="noStrike" dirty="0">
                          <a:effectLst/>
                        </a:rPr>
                        <a:t>...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834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08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528</Words>
  <Application>Microsoft Office PowerPoint</Application>
  <PresentationFormat>Widescreen</PresentationFormat>
  <Paragraphs>155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Office Theme</vt:lpstr>
      <vt:lpstr>Temporal lab measurements and adult readmission prediction</vt:lpstr>
      <vt:lpstr>Rationale</vt:lpstr>
      <vt:lpstr>Biomarker identification</vt:lpstr>
      <vt:lpstr>Time-window</vt:lpstr>
      <vt:lpstr>Biomarker availability (total N = 2060)</vt:lpstr>
      <vt:lpstr>Time series feature extraction</vt:lpstr>
      <vt:lpstr>Gradient boosting model: Catboost</vt:lpstr>
      <vt:lpstr>Model with time series features only</vt:lpstr>
      <vt:lpstr>Model with time series + original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lab measurements and adult readmission prediction</dc:title>
  <dc:creator>Wang, Zhensheng</dc:creator>
  <cp:lastModifiedBy>Wang, Zhensheng</cp:lastModifiedBy>
  <cp:revision>24</cp:revision>
  <dcterms:created xsi:type="dcterms:W3CDTF">2019-05-15T12:54:09Z</dcterms:created>
  <dcterms:modified xsi:type="dcterms:W3CDTF">2019-05-22T19:51:42Z</dcterms:modified>
</cp:coreProperties>
</file>