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Mono"/>
      <p:regular r:id="rId18"/>
      <p:bold r:id="rId19"/>
      <p:italic r:id="rId20"/>
      <p:boldItalic r:id="rId21"/>
    </p:embeddedFont>
    <p:embeddedFont>
      <p:font typeface="DM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hkcqYg1ddsBGzB3b2O4vpXgvHp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22" Type="http://schemas.openxmlformats.org/officeDocument/2006/relationships/font" Target="fonts/DMSans-regular.fntdata"/><Relationship Id="rId21" Type="http://schemas.openxmlformats.org/officeDocument/2006/relationships/font" Target="fonts/RobotoMono-boldItalic.fntdata"/><Relationship Id="rId24" Type="http://schemas.openxmlformats.org/officeDocument/2006/relationships/font" Target="fonts/DMSans-italic.fntdata"/><Relationship Id="rId23" Type="http://schemas.openxmlformats.org/officeDocument/2006/relationships/font" Target="fonts/DM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DM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RobotoMono-bold.fntdata"/><Relationship Id="rId18" Type="http://schemas.openxmlformats.org/officeDocument/2006/relationships/font" Target="fonts/RobotoMon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6d73316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26d73316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2bbf34a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22bbf34a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c81f8ebc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c81f8ebc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c81f8eb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c81f8eb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c81f8eb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c81f8eb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type="ctrTitle"/>
          </p:nvPr>
        </p:nvSpPr>
        <p:spPr>
          <a:xfrm>
            <a:off x="311700" y="2004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2"/>
          <p:cNvSpPr txBox="1"/>
          <p:nvPr>
            <p:ph idx="1" type="subTitle"/>
          </p:nvPr>
        </p:nvSpPr>
        <p:spPr>
          <a:xfrm>
            <a:off x="311700" y="26817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2"/>
          <p:cNvSpPr/>
          <p:nvPr/>
        </p:nvSpPr>
        <p:spPr>
          <a:xfrm>
            <a:off x="171225" y="4458575"/>
            <a:ext cx="68406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2"/>
          <p:cNvSpPr/>
          <p:nvPr/>
        </p:nvSpPr>
        <p:spPr>
          <a:xfrm rot="8098816">
            <a:off x="247656" y="484685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2"/>
          <p:cNvSpPr/>
          <p:nvPr/>
        </p:nvSpPr>
        <p:spPr>
          <a:xfrm rot="8098816">
            <a:off x="-311234" y="429821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2"/>
          <p:cNvSpPr/>
          <p:nvPr/>
        </p:nvSpPr>
        <p:spPr>
          <a:xfrm rot="8098816">
            <a:off x="1344936" y="484685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2"/>
          <p:cNvSpPr/>
          <p:nvPr/>
        </p:nvSpPr>
        <p:spPr>
          <a:xfrm rot="8098816">
            <a:off x="793630" y="429821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2"/>
          <p:cNvSpPr/>
          <p:nvPr/>
        </p:nvSpPr>
        <p:spPr>
          <a:xfrm rot="8098816">
            <a:off x="2385380" y="484684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2"/>
          <p:cNvSpPr/>
          <p:nvPr/>
        </p:nvSpPr>
        <p:spPr>
          <a:xfrm rot="8098816">
            <a:off x="6643949" y="22945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2"/>
          <p:cNvSpPr/>
          <p:nvPr/>
        </p:nvSpPr>
        <p:spPr>
          <a:xfrm rot="8098816">
            <a:off x="6092643" y="-31918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2"/>
          <p:cNvSpPr/>
          <p:nvPr/>
        </p:nvSpPr>
        <p:spPr>
          <a:xfrm rot="8098816">
            <a:off x="7741226" y="22945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2"/>
          <p:cNvSpPr/>
          <p:nvPr/>
        </p:nvSpPr>
        <p:spPr>
          <a:xfrm rot="8098816">
            <a:off x="8289866" y="-31918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2"/>
          <p:cNvSpPr/>
          <p:nvPr/>
        </p:nvSpPr>
        <p:spPr>
          <a:xfrm rot="8098816">
            <a:off x="8292516" y="77809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2"/>
          <p:cNvSpPr/>
          <p:nvPr/>
        </p:nvSpPr>
        <p:spPr>
          <a:xfrm rot="8098816">
            <a:off x="7191264" y="-31917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2"/>
          <p:cNvSpPr/>
          <p:nvPr/>
        </p:nvSpPr>
        <p:spPr>
          <a:xfrm rot="8098816">
            <a:off x="8838491" y="22944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2"/>
          <p:cNvSpPr txBox="1"/>
          <p:nvPr/>
        </p:nvSpPr>
        <p:spPr>
          <a:xfrm>
            <a:off x="259950" y="223400"/>
            <a:ext cx="3764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Check-In Code:</a:t>
            </a:r>
            <a:endParaRPr b="0" i="0" sz="18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tran$late</a:t>
            </a:r>
            <a:endParaRPr b="0" i="0" sz="18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Snippet with callout">
  <p:cSld name="CUSTOM_3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idx="1" type="body"/>
          </p:nvPr>
        </p:nvSpPr>
        <p:spPr>
          <a:xfrm>
            <a:off x="311700" y="915150"/>
            <a:ext cx="56286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76" name="Google Shape;76;p3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Google Shape;77;p31"/>
          <p:cNvSpPr/>
          <p:nvPr/>
        </p:nvSpPr>
        <p:spPr>
          <a:xfrm>
            <a:off x="6025275" y="956800"/>
            <a:ext cx="2734200" cy="2186400"/>
          </a:xfrm>
          <a:prstGeom prst="roundRect">
            <a:avLst>
              <a:gd fmla="val 3148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1"/>
          <p:cNvSpPr txBox="1"/>
          <p:nvPr>
            <p:ph idx="2" type="subTitle"/>
          </p:nvPr>
        </p:nvSpPr>
        <p:spPr>
          <a:xfrm>
            <a:off x="6253525" y="1198925"/>
            <a:ext cx="2309700" cy="17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 b="1" sz="1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II">
  <p:cSld name="CUSTOM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2"/>
          <p:cNvSpPr txBox="1"/>
          <p:nvPr>
            <p:ph idx="1" type="body"/>
          </p:nvPr>
        </p:nvSpPr>
        <p:spPr>
          <a:xfrm>
            <a:off x="1131800" y="1813100"/>
            <a:ext cx="66459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type="title"/>
          </p:nvPr>
        </p:nvSpPr>
        <p:spPr>
          <a:xfrm>
            <a:off x="1131800" y="980175"/>
            <a:ext cx="74100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6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32"/>
          <p:cNvSpPr/>
          <p:nvPr/>
        </p:nvSpPr>
        <p:spPr>
          <a:xfrm rot="8098816">
            <a:off x="6092643" y="-31918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2"/>
          <p:cNvSpPr/>
          <p:nvPr/>
        </p:nvSpPr>
        <p:spPr>
          <a:xfrm rot="8098816">
            <a:off x="7741226" y="22945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2"/>
          <p:cNvSpPr/>
          <p:nvPr/>
        </p:nvSpPr>
        <p:spPr>
          <a:xfrm rot="8098816">
            <a:off x="8289866" y="-31918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2"/>
          <p:cNvSpPr/>
          <p:nvPr/>
        </p:nvSpPr>
        <p:spPr>
          <a:xfrm rot="8098816">
            <a:off x="7191264" y="-31917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2"/>
          <p:cNvSpPr/>
          <p:nvPr/>
        </p:nvSpPr>
        <p:spPr>
          <a:xfrm rot="8098816">
            <a:off x="8838491" y="22944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I">
  <p:cSld name="CUSTOM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7720d782c_0_216"/>
          <p:cNvSpPr txBox="1"/>
          <p:nvPr>
            <p:ph idx="1" type="body"/>
          </p:nvPr>
        </p:nvSpPr>
        <p:spPr>
          <a:xfrm>
            <a:off x="1131800" y="1813100"/>
            <a:ext cx="66459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g127720d782c_0_216"/>
          <p:cNvSpPr txBox="1"/>
          <p:nvPr>
            <p:ph type="title"/>
          </p:nvPr>
        </p:nvSpPr>
        <p:spPr>
          <a:xfrm>
            <a:off x="1131800" y="980175"/>
            <a:ext cx="74100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6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7" name="Google Shape;97;g127720d782c_0_216"/>
          <p:cNvSpPr/>
          <p:nvPr/>
        </p:nvSpPr>
        <p:spPr>
          <a:xfrm rot="8098816">
            <a:off x="6643949" y="22945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27720d782c_0_216"/>
          <p:cNvSpPr/>
          <p:nvPr/>
        </p:nvSpPr>
        <p:spPr>
          <a:xfrm rot="8098816">
            <a:off x="6092643" y="-31918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27720d782c_0_216"/>
          <p:cNvSpPr/>
          <p:nvPr/>
        </p:nvSpPr>
        <p:spPr>
          <a:xfrm rot="8098816">
            <a:off x="7741226" y="22945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27720d782c_0_216"/>
          <p:cNvSpPr/>
          <p:nvPr/>
        </p:nvSpPr>
        <p:spPr>
          <a:xfrm rot="8098816">
            <a:off x="8289866" y="-31918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127720d782c_0_216"/>
          <p:cNvSpPr/>
          <p:nvPr/>
        </p:nvSpPr>
        <p:spPr>
          <a:xfrm rot="8098816">
            <a:off x="8292516" y="77809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127720d782c_0_216"/>
          <p:cNvSpPr/>
          <p:nvPr/>
        </p:nvSpPr>
        <p:spPr>
          <a:xfrm rot="8098816">
            <a:off x="7191264" y="-31917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27720d782c_0_216"/>
          <p:cNvSpPr/>
          <p:nvPr/>
        </p:nvSpPr>
        <p:spPr>
          <a:xfrm rot="8098816">
            <a:off x="8838491" y="22944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7720d782c_0_158"/>
          <p:cNvSpPr txBox="1"/>
          <p:nvPr>
            <p:ph type="ctrTitle"/>
          </p:nvPr>
        </p:nvSpPr>
        <p:spPr>
          <a:xfrm>
            <a:off x="311700" y="2004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7" name="Google Shape;107;g127720d782c_0_158"/>
          <p:cNvSpPr txBox="1"/>
          <p:nvPr>
            <p:ph idx="1" type="subTitle"/>
          </p:nvPr>
        </p:nvSpPr>
        <p:spPr>
          <a:xfrm>
            <a:off x="311700" y="26817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g127720d782c_0_158"/>
          <p:cNvSpPr/>
          <p:nvPr/>
        </p:nvSpPr>
        <p:spPr>
          <a:xfrm>
            <a:off x="171225" y="4458575"/>
            <a:ext cx="68406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27720d782c_0_158"/>
          <p:cNvSpPr/>
          <p:nvPr/>
        </p:nvSpPr>
        <p:spPr>
          <a:xfrm rot="8098816">
            <a:off x="247656" y="484685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27720d782c_0_158"/>
          <p:cNvSpPr/>
          <p:nvPr/>
        </p:nvSpPr>
        <p:spPr>
          <a:xfrm rot="8098816">
            <a:off x="-311234" y="429821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127720d782c_0_158"/>
          <p:cNvSpPr/>
          <p:nvPr/>
        </p:nvSpPr>
        <p:spPr>
          <a:xfrm rot="8098816">
            <a:off x="1344936" y="484685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27720d782c_0_158"/>
          <p:cNvSpPr/>
          <p:nvPr/>
        </p:nvSpPr>
        <p:spPr>
          <a:xfrm rot="8098816">
            <a:off x="793630" y="429821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27720d782c_0_158"/>
          <p:cNvSpPr/>
          <p:nvPr/>
        </p:nvSpPr>
        <p:spPr>
          <a:xfrm rot="8098816">
            <a:off x="2385380" y="484684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27720d782c_0_158"/>
          <p:cNvSpPr/>
          <p:nvPr/>
        </p:nvSpPr>
        <p:spPr>
          <a:xfrm rot="8098816">
            <a:off x="6643949" y="22945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27720d782c_0_158"/>
          <p:cNvSpPr/>
          <p:nvPr/>
        </p:nvSpPr>
        <p:spPr>
          <a:xfrm rot="8098816">
            <a:off x="6092643" y="-31918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27720d782c_0_158"/>
          <p:cNvSpPr/>
          <p:nvPr/>
        </p:nvSpPr>
        <p:spPr>
          <a:xfrm rot="8098816">
            <a:off x="7741226" y="22945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27720d782c_0_158"/>
          <p:cNvSpPr/>
          <p:nvPr/>
        </p:nvSpPr>
        <p:spPr>
          <a:xfrm rot="8098816">
            <a:off x="8289866" y="-31918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27720d782c_0_158"/>
          <p:cNvSpPr/>
          <p:nvPr/>
        </p:nvSpPr>
        <p:spPr>
          <a:xfrm rot="8098816">
            <a:off x="8292516" y="77809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27720d782c_0_158"/>
          <p:cNvSpPr/>
          <p:nvPr/>
        </p:nvSpPr>
        <p:spPr>
          <a:xfrm rot="8098816">
            <a:off x="7191264" y="-31917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27720d782c_0_158"/>
          <p:cNvSpPr/>
          <p:nvPr/>
        </p:nvSpPr>
        <p:spPr>
          <a:xfrm rot="8098816">
            <a:off x="8838491" y="22944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127720d782c_0_158"/>
          <p:cNvSpPr txBox="1"/>
          <p:nvPr/>
        </p:nvSpPr>
        <p:spPr>
          <a:xfrm>
            <a:off x="259950" y="223400"/>
            <a:ext cx="3764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Check-In Code:</a:t>
            </a:r>
            <a:r>
              <a:rPr b="0" i="0" lang="en" sz="1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code</a:t>
            </a:r>
            <a:endParaRPr b="0" i="0" sz="18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eck-In Code">
  <p:cSld name="TITLE_1"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7720d782c_0_175"/>
          <p:cNvSpPr txBox="1"/>
          <p:nvPr/>
        </p:nvSpPr>
        <p:spPr>
          <a:xfrm>
            <a:off x="46350" y="1767000"/>
            <a:ext cx="9051300" cy="16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i="0" lang="en" sz="5200" u="none" cap="none" strike="noStrike">
                <a:solidFill>
                  <a:srgbClr val="62B0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i="0" sz="5200" u="none" cap="none" strike="noStrike">
              <a:solidFill>
                <a:srgbClr val="62B0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Check-In</a:t>
            </a:r>
            <a:endParaRPr b="0" i="0" sz="20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acmucsd.com</a:t>
            </a:r>
            <a:endParaRPr b="0" i="0" sz="20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4" name="Google Shape;124;g127720d782c_0_175"/>
          <p:cNvSpPr txBox="1"/>
          <p:nvPr>
            <p:ph type="ctrTitle"/>
          </p:nvPr>
        </p:nvSpPr>
        <p:spPr>
          <a:xfrm>
            <a:off x="311700" y="1691050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b="1" sz="5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I">
  <p:cSld name="TITLE_1_1">
    <p:bg>
      <p:bgPr>
        <a:solidFill>
          <a:schemeClr val="dk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7720d782c_0_178"/>
          <p:cNvSpPr txBox="1"/>
          <p:nvPr>
            <p:ph idx="1" type="subTitle"/>
          </p:nvPr>
        </p:nvSpPr>
        <p:spPr>
          <a:xfrm>
            <a:off x="2352600" y="2555225"/>
            <a:ext cx="44388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ans"/>
              <a:buNone/>
              <a:defRPr sz="20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127720d782c_0_178"/>
          <p:cNvSpPr txBox="1"/>
          <p:nvPr>
            <p:ph type="ctrTitle"/>
          </p:nvPr>
        </p:nvSpPr>
        <p:spPr>
          <a:xfrm>
            <a:off x="311700" y="1691050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b="1" sz="5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secHead">
  <p:cSld name="SECTION_HEAD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720d782c_0_181"/>
          <p:cNvSpPr txBox="1"/>
          <p:nvPr>
            <p:ph idx="1" type="subTitle"/>
          </p:nvPr>
        </p:nvSpPr>
        <p:spPr>
          <a:xfrm>
            <a:off x="3081425" y="1373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M Sans"/>
              <a:buNone/>
              <a:defRPr b="1" sz="16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127720d782c_0_181"/>
          <p:cNvSpPr txBox="1"/>
          <p:nvPr/>
        </p:nvSpPr>
        <p:spPr>
          <a:xfrm>
            <a:off x="2631436" y="1327287"/>
            <a:ext cx="45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b="1" i="0" sz="3000" u="none" cap="none" strike="noStrike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1" name="Google Shape;131;g127720d782c_0_181"/>
          <p:cNvSpPr txBox="1"/>
          <p:nvPr/>
        </p:nvSpPr>
        <p:spPr>
          <a:xfrm>
            <a:off x="2702875" y="656744"/>
            <a:ext cx="34287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today’s agenda</a:t>
            </a:r>
            <a:endParaRPr b="1" i="0" sz="25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2" name="Google Shape;132;g127720d782c_0_181"/>
          <p:cNvSpPr txBox="1"/>
          <p:nvPr>
            <p:ph idx="2" type="body"/>
          </p:nvPr>
        </p:nvSpPr>
        <p:spPr>
          <a:xfrm>
            <a:off x="3081425" y="1620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3" name="Google Shape;133;g127720d782c_0_181"/>
          <p:cNvSpPr txBox="1"/>
          <p:nvPr>
            <p:ph idx="3" type="subTitle"/>
          </p:nvPr>
        </p:nvSpPr>
        <p:spPr>
          <a:xfrm>
            <a:off x="3081425" y="2135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M Sans"/>
              <a:buNone/>
              <a:defRPr b="1" sz="16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27720d782c_0_181"/>
          <p:cNvSpPr txBox="1"/>
          <p:nvPr/>
        </p:nvSpPr>
        <p:spPr>
          <a:xfrm>
            <a:off x="2631436" y="2089287"/>
            <a:ext cx="45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b="1" i="0" sz="3000" u="none" cap="none" strike="noStrike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5" name="Google Shape;135;g127720d782c_0_181"/>
          <p:cNvSpPr txBox="1"/>
          <p:nvPr>
            <p:ph idx="4" type="body"/>
          </p:nvPr>
        </p:nvSpPr>
        <p:spPr>
          <a:xfrm>
            <a:off x="3081425" y="2382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6" name="Google Shape;136;g127720d782c_0_181"/>
          <p:cNvSpPr txBox="1"/>
          <p:nvPr>
            <p:ph idx="5" type="subTitle"/>
          </p:nvPr>
        </p:nvSpPr>
        <p:spPr>
          <a:xfrm>
            <a:off x="3081425" y="2897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M Sans"/>
              <a:buNone/>
              <a:defRPr b="1" sz="16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g127720d782c_0_181"/>
          <p:cNvSpPr txBox="1"/>
          <p:nvPr/>
        </p:nvSpPr>
        <p:spPr>
          <a:xfrm>
            <a:off x="2631436" y="2851287"/>
            <a:ext cx="45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b="1" i="0" sz="3000" u="none" cap="none" strike="noStrike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8" name="Google Shape;138;g127720d782c_0_181"/>
          <p:cNvSpPr txBox="1"/>
          <p:nvPr>
            <p:ph idx="6" type="body"/>
          </p:nvPr>
        </p:nvSpPr>
        <p:spPr>
          <a:xfrm>
            <a:off x="3081425" y="3144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9" name="Google Shape;139;g127720d782c_0_181"/>
          <p:cNvSpPr txBox="1"/>
          <p:nvPr>
            <p:ph idx="7" type="subTitle"/>
          </p:nvPr>
        </p:nvSpPr>
        <p:spPr>
          <a:xfrm>
            <a:off x="3081425" y="3659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M Sans"/>
              <a:buNone/>
              <a:defRPr b="1" sz="16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127720d782c_0_181"/>
          <p:cNvSpPr txBox="1"/>
          <p:nvPr/>
        </p:nvSpPr>
        <p:spPr>
          <a:xfrm>
            <a:off x="2631436" y="3613287"/>
            <a:ext cx="45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4</a:t>
            </a:r>
            <a:endParaRPr b="1" i="0" sz="3000" u="none" cap="none" strike="noStrike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1" name="Google Shape;141;g127720d782c_0_181"/>
          <p:cNvSpPr txBox="1"/>
          <p:nvPr>
            <p:ph idx="8" type="body"/>
          </p:nvPr>
        </p:nvSpPr>
        <p:spPr>
          <a:xfrm>
            <a:off x="3081425" y="3906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s">
  <p:cSld name="SECTION_HEADER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7720d782c_0_195"/>
          <p:cNvSpPr txBox="1"/>
          <p:nvPr>
            <p:ph type="title"/>
          </p:nvPr>
        </p:nvSpPr>
        <p:spPr>
          <a:xfrm>
            <a:off x="2702875" y="656745"/>
            <a:ext cx="5854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g127720d782c_0_195"/>
          <p:cNvSpPr txBox="1"/>
          <p:nvPr>
            <p:ph idx="1" type="subTitle"/>
          </p:nvPr>
        </p:nvSpPr>
        <p:spPr>
          <a:xfrm>
            <a:off x="2700425" y="1373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M Sans"/>
              <a:buNone/>
              <a:defRPr b="1" sz="1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5" name="Google Shape;145;g127720d782c_0_195"/>
          <p:cNvSpPr txBox="1"/>
          <p:nvPr>
            <p:ph idx="2" type="body"/>
          </p:nvPr>
        </p:nvSpPr>
        <p:spPr>
          <a:xfrm>
            <a:off x="2700425" y="1620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6" name="Google Shape;146;g127720d782c_0_195"/>
          <p:cNvSpPr txBox="1"/>
          <p:nvPr>
            <p:ph idx="3" type="subTitle"/>
          </p:nvPr>
        </p:nvSpPr>
        <p:spPr>
          <a:xfrm>
            <a:off x="2700425" y="2135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M Sans"/>
              <a:buNone/>
              <a:defRPr b="1" sz="1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7" name="Google Shape;147;g127720d782c_0_195"/>
          <p:cNvSpPr txBox="1"/>
          <p:nvPr>
            <p:ph idx="4" type="body"/>
          </p:nvPr>
        </p:nvSpPr>
        <p:spPr>
          <a:xfrm>
            <a:off x="2700425" y="2382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8" name="Google Shape;148;g127720d782c_0_195"/>
          <p:cNvSpPr txBox="1"/>
          <p:nvPr>
            <p:ph idx="5" type="subTitle"/>
          </p:nvPr>
        </p:nvSpPr>
        <p:spPr>
          <a:xfrm>
            <a:off x="2700425" y="2897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M Sans"/>
              <a:buNone/>
              <a:defRPr b="1" sz="1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9" name="Google Shape;149;g127720d782c_0_195"/>
          <p:cNvSpPr txBox="1"/>
          <p:nvPr>
            <p:ph idx="6" type="body"/>
          </p:nvPr>
        </p:nvSpPr>
        <p:spPr>
          <a:xfrm>
            <a:off x="2700425" y="3144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0" name="Google Shape;150;g127720d782c_0_195"/>
          <p:cNvSpPr txBox="1"/>
          <p:nvPr>
            <p:ph idx="7" type="subTitle"/>
          </p:nvPr>
        </p:nvSpPr>
        <p:spPr>
          <a:xfrm>
            <a:off x="2700425" y="3659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M Sans"/>
              <a:buNone/>
              <a:defRPr b="1" sz="1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51" name="Google Shape;151;g127720d782c_0_195"/>
          <p:cNvSpPr txBox="1"/>
          <p:nvPr>
            <p:ph idx="8" type="body"/>
          </p:nvPr>
        </p:nvSpPr>
        <p:spPr>
          <a:xfrm>
            <a:off x="2700425" y="3906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I">
  <p:cSld name="BLANK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7720d782c_0_206"/>
          <p:cNvSpPr/>
          <p:nvPr/>
        </p:nvSpPr>
        <p:spPr>
          <a:xfrm>
            <a:off x="144875" y="4254425"/>
            <a:ext cx="8838300" cy="79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eck-In Code">
  <p:cSld name="TITLE_1">
    <p:bg>
      <p:bgPr>
        <a:solidFill>
          <a:schemeClr val="dk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/>
        </p:nvSpPr>
        <p:spPr>
          <a:xfrm>
            <a:off x="46350" y="1767000"/>
            <a:ext cx="9051300" cy="16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i="0" lang="en" sz="5200" u="none" cap="none" strike="noStrike">
                <a:solidFill>
                  <a:srgbClr val="62B0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i="0" sz="5200" u="none" cap="none" strike="noStrike">
              <a:solidFill>
                <a:srgbClr val="62B0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Check-In</a:t>
            </a:r>
            <a:endParaRPr b="0" i="0" sz="20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acmucsd.com</a:t>
            </a:r>
            <a:endParaRPr b="0" i="0" sz="20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" name="Google Shape;30;p23"/>
          <p:cNvSpPr txBox="1"/>
          <p:nvPr>
            <p:ph type="ctrTitle"/>
          </p:nvPr>
        </p:nvSpPr>
        <p:spPr>
          <a:xfrm>
            <a:off x="311700" y="1691050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b="1" sz="5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Snippet">
  <p:cSld name="CUSTOM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7720d782c_0_208"/>
          <p:cNvSpPr txBox="1"/>
          <p:nvPr>
            <p:ph idx="1" type="body"/>
          </p:nvPr>
        </p:nvSpPr>
        <p:spPr>
          <a:xfrm>
            <a:off x="311700" y="915150"/>
            <a:ext cx="83685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56" name="Google Shape;156;g127720d782c_0_20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Snippet with callout">
  <p:cSld name="CUSTOM_3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7720d782c_0_211"/>
          <p:cNvSpPr txBox="1"/>
          <p:nvPr>
            <p:ph idx="1" type="body"/>
          </p:nvPr>
        </p:nvSpPr>
        <p:spPr>
          <a:xfrm>
            <a:off x="311700" y="915150"/>
            <a:ext cx="56286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59" name="Google Shape;159;g127720d782c_0_21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0" name="Google Shape;160;g127720d782c_0_211"/>
          <p:cNvSpPr/>
          <p:nvPr/>
        </p:nvSpPr>
        <p:spPr>
          <a:xfrm>
            <a:off x="6025275" y="956800"/>
            <a:ext cx="2734200" cy="2186400"/>
          </a:xfrm>
          <a:prstGeom prst="roundRect">
            <a:avLst>
              <a:gd fmla="val 3148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27720d782c_0_211"/>
          <p:cNvSpPr txBox="1"/>
          <p:nvPr>
            <p:ph idx="2" type="subTitle"/>
          </p:nvPr>
        </p:nvSpPr>
        <p:spPr>
          <a:xfrm>
            <a:off x="6253525" y="1198925"/>
            <a:ext cx="2309700" cy="17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 b="1" sz="1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II">
  <p:cSld name="CUSTOM_1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7720d782c_0_226"/>
          <p:cNvSpPr txBox="1"/>
          <p:nvPr>
            <p:ph idx="1" type="body"/>
          </p:nvPr>
        </p:nvSpPr>
        <p:spPr>
          <a:xfrm>
            <a:off x="1131800" y="1813100"/>
            <a:ext cx="66459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4" name="Google Shape;164;g127720d782c_0_226"/>
          <p:cNvSpPr txBox="1"/>
          <p:nvPr>
            <p:ph type="title"/>
          </p:nvPr>
        </p:nvSpPr>
        <p:spPr>
          <a:xfrm>
            <a:off x="1131800" y="980175"/>
            <a:ext cx="74100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6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5" name="Google Shape;165;g127720d782c_0_226"/>
          <p:cNvSpPr/>
          <p:nvPr/>
        </p:nvSpPr>
        <p:spPr>
          <a:xfrm rot="8098816">
            <a:off x="6092643" y="-31918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27720d782c_0_226"/>
          <p:cNvSpPr/>
          <p:nvPr/>
        </p:nvSpPr>
        <p:spPr>
          <a:xfrm rot="8098816">
            <a:off x="7741226" y="22945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27720d782c_0_226"/>
          <p:cNvSpPr/>
          <p:nvPr/>
        </p:nvSpPr>
        <p:spPr>
          <a:xfrm rot="8098816">
            <a:off x="8289866" y="-31918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27720d782c_0_226"/>
          <p:cNvSpPr/>
          <p:nvPr/>
        </p:nvSpPr>
        <p:spPr>
          <a:xfrm rot="8098816">
            <a:off x="7191264" y="-31917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27720d782c_0_226"/>
          <p:cNvSpPr/>
          <p:nvPr/>
        </p:nvSpPr>
        <p:spPr>
          <a:xfrm rot="8098816">
            <a:off x="8838491" y="22944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s">
  <p:cSld name="SECTION_HEADER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/>
          <p:nvPr>
            <p:ph type="title"/>
          </p:nvPr>
        </p:nvSpPr>
        <p:spPr>
          <a:xfrm>
            <a:off x="2702875" y="656745"/>
            <a:ext cx="5854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" name="Google Shape;33;p24"/>
          <p:cNvSpPr txBox="1"/>
          <p:nvPr>
            <p:ph idx="1" type="subTitle"/>
          </p:nvPr>
        </p:nvSpPr>
        <p:spPr>
          <a:xfrm>
            <a:off x="2700425" y="1373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M Sans"/>
              <a:buNone/>
              <a:defRPr b="1" sz="1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4" name="Google Shape;34;p24"/>
          <p:cNvSpPr txBox="1"/>
          <p:nvPr>
            <p:ph idx="2" type="body"/>
          </p:nvPr>
        </p:nvSpPr>
        <p:spPr>
          <a:xfrm>
            <a:off x="2700425" y="1620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5" name="Google Shape;35;p24"/>
          <p:cNvSpPr txBox="1"/>
          <p:nvPr>
            <p:ph idx="3" type="subTitle"/>
          </p:nvPr>
        </p:nvSpPr>
        <p:spPr>
          <a:xfrm>
            <a:off x="2700425" y="2135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M Sans"/>
              <a:buNone/>
              <a:defRPr b="1" sz="1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6" name="Google Shape;36;p24"/>
          <p:cNvSpPr txBox="1"/>
          <p:nvPr>
            <p:ph idx="4" type="body"/>
          </p:nvPr>
        </p:nvSpPr>
        <p:spPr>
          <a:xfrm>
            <a:off x="2700425" y="2382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7" name="Google Shape;37;p24"/>
          <p:cNvSpPr txBox="1"/>
          <p:nvPr>
            <p:ph idx="5" type="subTitle"/>
          </p:nvPr>
        </p:nvSpPr>
        <p:spPr>
          <a:xfrm>
            <a:off x="2700425" y="2897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M Sans"/>
              <a:buNone/>
              <a:defRPr b="1" sz="1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8" name="Google Shape;38;p24"/>
          <p:cNvSpPr txBox="1"/>
          <p:nvPr>
            <p:ph idx="6" type="body"/>
          </p:nvPr>
        </p:nvSpPr>
        <p:spPr>
          <a:xfrm>
            <a:off x="2700425" y="3144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9" name="Google Shape;39;p24"/>
          <p:cNvSpPr txBox="1"/>
          <p:nvPr>
            <p:ph idx="7" type="subTitle"/>
          </p:nvPr>
        </p:nvSpPr>
        <p:spPr>
          <a:xfrm>
            <a:off x="2700425" y="3659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M Sans"/>
              <a:buNone/>
              <a:defRPr b="1" sz="1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0" name="Google Shape;40;p24"/>
          <p:cNvSpPr txBox="1"/>
          <p:nvPr>
            <p:ph idx="8" type="body"/>
          </p:nvPr>
        </p:nvSpPr>
        <p:spPr>
          <a:xfrm>
            <a:off x="2700425" y="3906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I">
  <p:cSld name="CUSTOM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1131800" y="1813100"/>
            <a:ext cx="66459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type="title"/>
          </p:nvPr>
        </p:nvSpPr>
        <p:spPr>
          <a:xfrm>
            <a:off x="1131800" y="980175"/>
            <a:ext cx="74100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6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Google Shape;44;p25"/>
          <p:cNvSpPr/>
          <p:nvPr/>
        </p:nvSpPr>
        <p:spPr>
          <a:xfrm rot="8098816">
            <a:off x="6643949" y="22945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5"/>
          <p:cNvSpPr/>
          <p:nvPr/>
        </p:nvSpPr>
        <p:spPr>
          <a:xfrm rot="8098816">
            <a:off x="6092643" y="-31918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5"/>
          <p:cNvSpPr/>
          <p:nvPr/>
        </p:nvSpPr>
        <p:spPr>
          <a:xfrm rot="8098816">
            <a:off x="7741226" y="22945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5"/>
          <p:cNvSpPr/>
          <p:nvPr/>
        </p:nvSpPr>
        <p:spPr>
          <a:xfrm rot="8098816">
            <a:off x="8289866" y="-31918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5"/>
          <p:cNvSpPr/>
          <p:nvPr/>
        </p:nvSpPr>
        <p:spPr>
          <a:xfrm rot="8098816">
            <a:off x="8292516" y="77809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5"/>
          <p:cNvSpPr/>
          <p:nvPr/>
        </p:nvSpPr>
        <p:spPr>
          <a:xfrm rot="8098816">
            <a:off x="7191264" y="-31917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5"/>
          <p:cNvSpPr/>
          <p:nvPr/>
        </p:nvSpPr>
        <p:spPr>
          <a:xfrm rot="8098816">
            <a:off x="8838491" y="22944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Snippet">
  <p:cSld name="CUSTOM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idx="1" type="body"/>
          </p:nvPr>
        </p:nvSpPr>
        <p:spPr>
          <a:xfrm>
            <a:off x="311700" y="915150"/>
            <a:ext cx="83685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53" name="Google Shape;53;p2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I">
  <p:cSld name="TITLE_1_1">
    <p:bg>
      <p:bgPr>
        <a:solidFill>
          <a:schemeClr val="dk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idx="1" type="subTitle"/>
          </p:nvPr>
        </p:nvSpPr>
        <p:spPr>
          <a:xfrm>
            <a:off x="2352600" y="2555225"/>
            <a:ext cx="44388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ans"/>
              <a:buNone/>
              <a:defRPr sz="20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type="ctrTitle"/>
          </p:nvPr>
        </p:nvSpPr>
        <p:spPr>
          <a:xfrm>
            <a:off x="311700" y="1691050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b="1" sz="5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 txBox="1"/>
          <p:nvPr>
            <p:ph idx="1" type="subTitle"/>
          </p:nvPr>
        </p:nvSpPr>
        <p:spPr>
          <a:xfrm>
            <a:off x="3081425" y="1373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M Sans"/>
              <a:buNone/>
              <a:defRPr b="1" sz="16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/>
        </p:nvSpPr>
        <p:spPr>
          <a:xfrm>
            <a:off x="2631436" y="1327287"/>
            <a:ext cx="45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b="1" i="0" sz="3000" u="none" cap="none" strike="noStrike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" name="Google Shape;60;p28"/>
          <p:cNvSpPr txBox="1"/>
          <p:nvPr/>
        </p:nvSpPr>
        <p:spPr>
          <a:xfrm>
            <a:off x="2702875" y="656744"/>
            <a:ext cx="34287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today’s agenda</a:t>
            </a:r>
            <a:endParaRPr b="1" i="0" sz="25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3081425" y="1620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2" name="Google Shape;62;p28"/>
          <p:cNvSpPr txBox="1"/>
          <p:nvPr>
            <p:ph idx="3" type="subTitle"/>
          </p:nvPr>
        </p:nvSpPr>
        <p:spPr>
          <a:xfrm>
            <a:off x="3081425" y="2135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M Sans"/>
              <a:buNone/>
              <a:defRPr b="1" sz="16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/>
        </p:nvSpPr>
        <p:spPr>
          <a:xfrm>
            <a:off x="2631436" y="2089287"/>
            <a:ext cx="45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b="1" i="0" sz="3000" u="none" cap="none" strike="noStrike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" name="Google Shape;64;p28"/>
          <p:cNvSpPr txBox="1"/>
          <p:nvPr>
            <p:ph idx="4" type="body"/>
          </p:nvPr>
        </p:nvSpPr>
        <p:spPr>
          <a:xfrm>
            <a:off x="3081425" y="2382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" name="Google Shape;65;p28"/>
          <p:cNvSpPr txBox="1"/>
          <p:nvPr>
            <p:ph idx="5" type="subTitle"/>
          </p:nvPr>
        </p:nvSpPr>
        <p:spPr>
          <a:xfrm>
            <a:off x="3081425" y="2897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M Sans"/>
              <a:buNone/>
              <a:defRPr b="1" sz="16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/>
        </p:nvSpPr>
        <p:spPr>
          <a:xfrm>
            <a:off x="2631436" y="2851287"/>
            <a:ext cx="45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b="1" i="0" sz="3000" u="none" cap="none" strike="noStrike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" name="Google Shape;67;p28"/>
          <p:cNvSpPr txBox="1"/>
          <p:nvPr>
            <p:ph idx="6" type="body"/>
          </p:nvPr>
        </p:nvSpPr>
        <p:spPr>
          <a:xfrm>
            <a:off x="3081425" y="3144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8" name="Google Shape;68;p28"/>
          <p:cNvSpPr txBox="1"/>
          <p:nvPr>
            <p:ph idx="7" type="subTitle"/>
          </p:nvPr>
        </p:nvSpPr>
        <p:spPr>
          <a:xfrm>
            <a:off x="3081425" y="3659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M Sans"/>
              <a:buNone/>
              <a:defRPr b="1" sz="16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/>
        </p:nvSpPr>
        <p:spPr>
          <a:xfrm>
            <a:off x="2631436" y="3613287"/>
            <a:ext cx="45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4</a:t>
            </a:r>
            <a:endParaRPr b="1" i="0" sz="3000" u="none" cap="none" strike="noStrike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" name="Google Shape;70;p28"/>
          <p:cNvSpPr txBox="1"/>
          <p:nvPr>
            <p:ph idx="8" type="body"/>
          </p:nvPr>
        </p:nvSpPr>
        <p:spPr>
          <a:xfrm>
            <a:off x="3081425" y="3906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I">
  <p:cSld name="BLANK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/>
          <p:nvPr/>
        </p:nvSpPr>
        <p:spPr>
          <a:xfrm>
            <a:off x="144875" y="4254425"/>
            <a:ext cx="8838300" cy="79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idx="12" type="sldNum"/>
          </p:nvPr>
        </p:nvSpPr>
        <p:spPr>
          <a:xfrm>
            <a:off x="8777253" y="91225"/>
            <a:ext cx="32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M Sans"/>
              <a:buNone/>
              <a:defRPr b="1" i="0" sz="2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M Sans"/>
              <a:buChar char="●"/>
              <a:defRPr b="0" i="0" sz="1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pic>
        <p:nvPicPr>
          <p:cNvPr id="9" name="Google Shape;9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66525" y="4384475"/>
            <a:ext cx="612650" cy="61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1"/>
          <p:cNvSpPr txBox="1"/>
          <p:nvPr/>
        </p:nvSpPr>
        <p:spPr>
          <a:xfrm>
            <a:off x="7356019" y="4343400"/>
            <a:ext cx="1445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ACM </a:t>
            </a:r>
            <a:r>
              <a:rPr b="0" i="0" lang="en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AI</a:t>
            </a:r>
            <a:endParaRPr b="0" i="0" sz="20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dk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7720d782c_0_151"/>
          <p:cNvSpPr txBox="1"/>
          <p:nvPr>
            <p:ph idx="12" type="sldNum"/>
          </p:nvPr>
        </p:nvSpPr>
        <p:spPr>
          <a:xfrm>
            <a:off x="8777253" y="91225"/>
            <a:ext cx="32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g127720d782c_0_15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M Sans"/>
              <a:buNone/>
              <a:defRPr b="1" i="0" sz="2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0" name="Google Shape;90;g127720d782c_0_151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M Sans"/>
              <a:buChar char="●"/>
              <a:defRPr b="0" i="0" sz="1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1" name="Google Shape;91;g127720d782c_0_151"/>
          <p:cNvSpPr txBox="1"/>
          <p:nvPr/>
        </p:nvSpPr>
        <p:spPr>
          <a:xfrm>
            <a:off x="259950" y="4566800"/>
            <a:ext cx="3764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Check-In Code:</a:t>
            </a:r>
            <a:r>
              <a:rPr b="0" i="0" lang="en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tran$late</a:t>
            </a:r>
            <a:endParaRPr b="0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2" name="Google Shape;92;g127720d782c_0_1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66525" y="4384475"/>
            <a:ext cx="612650" cy="6126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127720d782c_0_151"/>
          <p:cNvSpPr txBox="1"/>
          <p:nvPr/>
        </p:nvSpPr>
        <p:spPr>
          <a:xfrm>
            <a:off x="7356019" y="4343400"/>
            <a:ext cx="1445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ACM </a:t>
            </a:r>
            <a:r>
              <a:rPr b="0" i="0" lang="en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AI</a:t>
            </a:r>
            <a:endParaRPr b="0" i="0" sz="20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cmurl.com/nlp-main-3" TargetMode="External"/><Relationship Id="rId4" Type="http://schemas.openxmlformats.org/officeDocument/2006/relationships/hyperlink" Target="https://acmurl.com/nlp-main-3" TargetMode="Externa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hyperlink" Target="https://acmurl.com/nlp-summary-2" TargetMode="External"/><Relationship Id="rId10" Type="http://schemas.openxmlformats.org/officeDocument/2006/relationships/hyperlink" Target="https://acmurl.com/nlp-interactive-2" TargetMode="External"/><Relationship Id="rId13" Type="http://schemas.openxmlformats.org/officeDocument/2006/relationships/hyperlink" Target="https://acmurl.com/nlp-main-3" TargetMode="External"/><Relationship Id="rId12" Type="http://schemas.openxmlformats.org/officeDocument/2006/relationships/hyperlink" Target="https://acmurl.com/nlp-slides-3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cmurl.com/sp22-nlp-series-github" TargetMode="External"/><Relationship Id="rId4" Type="http://schemas.openxmlformats.org/officeDocument/2006/relationships/hyperlink" Target="https://acmurl.com/nlp-slides-1" TargetMode="External"/><Relationship Id="rId9" Type="http://schemas.openxmlformats.org/officeDocument/2006/relationships/hyperlink" Target="https://acmurl.com/nlp-main-2" TargetMode="External"/><Relationship Id="rId14" Type="http://schemas.openxmlformats.org/officeDocument/2006/relationships/hyperlink" Target="https://acmurl.com/nlp-summary-3" TargetMode="External"/><Relationship Id="rId5" Type="http://schemas.openxmlformats.org/officeDocument/2006/relationships/hyperlink" Target="https://acmurl.com/nlp-main-1" TargetMode="External"/><Relationship Id="rId6" Type="http://schemas.openxmlformats.org/officeDocument/2006/relationships/hyperlink" Target="https://acmurl.com/nlp-interactive-1" TargetMode="External"/><Relationship Id="rId7" Type="http://schemas.openxmlformats.org/officeDocument/2006/relationships/hyperlink" Target="https://acmurl.com/nlp-summary-1" TargetMode="External"/><Relationship Id="rId8" Type="http://schemas.openxmlformats.org/officeDocument/2006/relationships/hyperlink" Target="https://acmurl.com/nlp-slides-2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eb.stanford.edu/class/cs224n/" TargetMode="External"/><Relationship Id="rId4" Type="http://schemas.openxmlformats.org/officeDocument/2006/relationships/hyperlink" Target="https://www.youtube.com/playlist?list=PLoROMvodv4rOSH4v6133s9LFPRHjEmbmJ" TargetMode="External"/><Relationship Id="rId5" Type="http://schemas.openxmlformats.org/officeDocument/2006/relationships/hyperlink" Target="https://www.coursera.org/specializations/natural-language-process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"/>
          <p:cNvSpPr txBox="1"/>
          <p:nvPr>
            <p:ph type="ctrTitle"/>
          </p:nvPr>
        </p:nvSpPr>
        <p:spPr>
          <a:xfrm>
            <a:off x="311700" y="2004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Seq2Seq for Machine Translation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6d7331697_0_5"/>
          <p:cNvSpPr txBox="1"/>
          <p:nvPr>
            <p:ph type="ctrTitle"/>
          </p:nvPr>
        </p:nvSpPr>
        <p:spPr>
          <a:xfrm>
            <a:off x="311700" y="1691050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Code: tran$alte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"/>
          <p:cNvSpPr txBox="1"/>
          <p:nvPr>
            <p:ph type="title"/>
          </p:nvPr>
        </p:nvSpPr>
        <p:spPr>
          <a:xfrm>
            <a:off x="2702875" y="656745"/>
            <a:ext cx="5854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600"/>
              <a:t>Outline</a:t>
            </a:r>
            <a:endParaRPr sz="2600"/>
          </a:p>
        </p:txBody>
      </p:sp>
      <p:sp>
        <p:nvSpPr>
          <p:cNvPr id="185" name="Google Shape;185;p3"/>
          <p:cNvSpPr txBox="1"/>
          <p:nvPr>
            <p:ph idx="3" type="subTitle"/>
          </p:nvPr>
        </p:nvSpPr>
        <p:spPr>
          <a:xfrm>
            <a:off x="2668650" y="1322850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" sz="1800"/>
              <a:t>Main Notebook</a:t>
            </a:r>
            <a:endParaRPr sz="1800"/>
          </a:p>
        </p:txBody>
      </p:sp>
      <p:sp>
        <p:nvSpPr>
          <p:cNvPr id="186" name="Google Shape;186;p3"/>
          <p:cNvSpPr txBox="1"/>
          <p:nvPr>
            <p:ph idx="4" type="body"/>
          </p:nvPr>
        </p:nvSpPr>
        <p:spPr>
          <a:xfrm>
            <a:off x="2668650" y="1645200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Setup and Exploration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Preprocessing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Building the Model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Training the Model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Inference (if time permits)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Conclusion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2bbf34a04_1_0"/>
          <p:cNvSpPr txBox="1"/>
          <p:nvPr>
            <p:ph idx="1" type="body"/>
          </p:nvPr>
        </p:nvSpPr>
        <p:spPr>
          <a:xfrm>
            <a:off x="1131800" y="1813100"/>
            <a:ext cx="66459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200"/>
              <a:buNone/>
            </a:pPr>
            <a:r>
              <a:rPr lang="en"/>
              <a:t>Main Notebook: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https://acmurl.com/nlp-</a:t>
            </a:r>
            <a:r>
              <a:rPr lang="en" u="sng">
                <a:solidFill>
                  <a:schemeClr val="hlink"/>
                </a:solidFill>
                <a:hlinkClick r:id="rId4"/>
              </a:rPr>
              <a:t>main-3</a:t>
            </a:r>
            <a:endParaRPr/>
          </a:p>
        </p:txBody>
      </p:sp>
      <p:sp>
        <p:nvSpPr>
          <p:cNvPr id="192" name="Google Shape;192;g122bbf34a04_1_0"/>
          <p:cNvSpPr txBox="1"/>
          <p:nvPr>
            <p:ph type="title"/>
          </p:nvPr>
        </p:nvSpPr>
        <p:spPr>
          <a:xfrm>
            <a:off x="1131800" y="980175"/>
            <a:ext cx="74100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Colab Notebooks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c81f8ebc0_0_25"/>
          <p:cNvSpPr txBox="1"/>
          <p:nvPr/>
        </p:nvSpPr>
        <p:spPr>
          <a:xfrm>
            <a:off x="1141650" y="189175"/>
            <a:ext cx="6860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By the end of this week, a</a:t>
            </a:r>
            <a:r>
              <a:rPr b="1"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ll workshop resources will be posted on the ACM AI Workshops GitHub: </a:t>
            </a:r>
            <a:r>
              <a:rPr lang="en" sz="20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https://acmurl.com/sp22-nlp-series-github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We’ll announce on the ACM AI Discord when they’re available!</a:t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8" name="Google Shape;198;g12c81f8ebc0_0_25"/>
          <p:cNvSpPr txBox="1"/>
          <p:nvPr>
            <p:ph idx="4294967295" type="body"/>
          </p:nvPr>
        </p:nvSpPr>
        <p:spPr>
          <a:xfrm>
            <a:off x="140562" y="2031475"/>
            <a:ext cx="3040200" cy="21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Workshop 1:</a:t>
            </a:r>
            <a:endParaRPr b="1" sz="1600">
              <a:solidFill>
                <a:schemeClr val="dk1"/>
              </a:solidFill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Slides:</a:t>
            </a:r>
            <a:endParaRPr sz="1200">
              <a:solidFill>
                <a:schemeClr val="dk1"/>
              </a:solidFill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https://acmurl.com/nlp-slides-1</a:t>
            </a:r>
            <a:endParaRPr sz="1200">
              <a:solidFill>
                <a:schemeClr val="dk1"/>
              </a:solidFill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Main Notebook:</a:t>
            </a:r>
            <a:endParaRPr sz="1200">
              <a:solidFill>
                <a:schemeClr val="dk1"/>
              </a:solidFill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https://acmurl.com/nlp-main-1</a:t>
            </a:r>
            <a:endParaRPr sz="1200">
              <a:solidFill>
                <a:schemeClr val="dk1"/>
              </a:solidFill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Interactive Notebook:</a:t>
            </a:r>
            <a:endParaRPr sz="1200">
              <a:solidFill>
                <a:schemeClr val="dk1"/>
              </a:solidFill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https://acmurl.com/nlp-interactive-1</a:t>
            </a:r>
            <a:endParaRPr sz="1200">
              <a:solidFill>
                <a:schemeClr val="dk1"/>
              </a:solidFill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Summary Graphic:</a:t>
            </a:r>
            <a:endParaRPr sz="1200">
              <a:solidFill>
                <a:schemeClr val="dk1"/>
              </a:solidFill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7"/>
              </a:rPr>
              <a:t>https://acmurl.com/nlp-summary-1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9" name="Google Shape;199;g12c81f8ebc0_0_25"/>
          <p:cNvSpPr txBox="1"/>
          <p:nvPr/>
        </p:nvSpPr>
        <p:spPr>
          <a:xfrm>
            <a:off x="2999238" y="2031475"/>
            <a:ext cx="30402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Workshop 2:</a:t>
            </a: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Slides: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8"/>
              </a:rPr>
              <a:t>https://acmurl.com/nlp-slides-2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Main Notebook: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9"/>
              </a:rPr>
              <a:t>https://acmurl.com/nlp-main-2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Interactive Notebook: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10"/>
              </a:rPr>
              <a:t>https://acmurl.com/nlp-interactive-2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Summary Graphic: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11"/>
              </a:rPr>
              <a:t>https://acmurl.com/nlp-summary-2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0" name="Google Shape;200;g12c81f8ebc0_0_25"/>
          <p:cNvSpPr txBox="1"/>
          <p:nvPr/>
        </p:nvSpPr>
        <p:spPr>
          <a:xfrm>
            <a:off x="5963238" y="2031475"/>
            <a:ext cx="3040200" cy="17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Workshop 3:</a:t>
            </a:r>
            <a:endParaRPr b="1"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Slides: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12"/>
              </a:rPr>
              <a:t>https://acmurl.com/nlp-slides-3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Main Notebook: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13"/>
              </a:rPr>
              <a:t>https://acmurl.com/nlp-main-3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Summary Graphic: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14"/>
              </a:rPr>
              <a:t>https://acmurl.com/nlp-summary-3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c81f8ebc0_0_0"/>
          <p:cNvSpPr txBox="1"/>
          <p:nvPr>
            <p:ph idx="1" type="body"/>
          </p:nvPr>
        </p:nvSpPr>
        <p:spPr>
          <a:xfrm>
            <a:off x="1131800" y="1584500"/>
            <a:ext cx="6645900" cy="22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CDDDE"/>
                </a:solidFill>
              </a:rPr>
              <a:t>CSE 156/256</a:t>
            </a:r>
            <a:r>
              <a:rPr lang="en" sz="1300">
                <a:solidFill>
                  <a:srgbClr val="DCDDDE"/>
                </a:solidFill>
              </a:rPr>
              <a:t> - Statistical NLP (offered in Spring quarter each year) taught by Prof. Ndapa Nakashole</a:t>
            </a:r>
            <a:endParaRPr sz="1300">
              <a:solidFill>
                <a:srgbClr val="DCDDD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CDDDE"/>
                </a:solidFill>
              </a:rPr>
              <a:t>CSE 291</a:t>
            </a:r>
            <a:r>
              <a:rPr lang="en" sz="1300">
                <a:solidFill>
                  <a:srgbClr val="DCDDDE"/>
                </a:solidFill>
              </a:rPr>
              <a:t> - Structured Prediction for NLP (offered in Spring quarter each year) taught by Prof. Taylor Berg-Kirkpatrick</a:t>
            </a:r>
            <a:endParaRPr sz="1300">
              <a:solidFill>
                <a:srgbClr val="DCDDD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CDDDE"/>
                </a:solidFill>
              </a:rPr>
              <a:t>DSC 161</a:t>
            </a:r>
            <a:r>
              <a:rPr lang="en" sz="1300">
                <a:solidFill>
                  <a:srgbClr val="DCDDDE"/>
                </a:solidFill>
              </a:rPr>
              <a:t> - Text as Data (offered in Spring quarter each year) taught by Prof. Margaret Earling Roberts</a:t>
            </a:r>
            <a:endParaRPr sz="1300">
              <a:solidFill>
                <a:srgbClr val="DCDDD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CDDDE"/>
                </a:solidFill>
              </a:rPr>
              <a:t>LIGN 165</a:t>
            </a:r>
            <a:r>
              <a:rPr lang="en" sz="1300">
                <a:solidFill>
                  <a:srgbClr val="DCDDDE"/>
                </a:solidFill>
              </a:rPr>
              <a:t> - Computational Linguistics (offered each year in Spring quarter) by Prof. Leon Bergen</a:t>
            </a:r>
            <a:endParaRPr sz="1300">
              <a:solidFill>
                <a:srgbClr val="DCDDD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CDDDE"/>
                </a:solidFill>
              </a:rPr>
              <a:t>LIGN 167</a:t>
            </a:r>
            <a:r>
              <a:rPr lang="en" sz="1300">
                <a:solidFill>
                  <a:srgbClr val="DCDDDE"/>
                </a:solidFill>
              </a:rPr>
              <a:t> - Deep Learning for Natural Language Understanding (being taught this upcoming Fall Quarter! usually taught in both Fall and Winter Quarters) by Prof. Leon Bergen</a:t>
            </a:r>
            <a:endParaRPr sz="1300"/>
          </a:p>
        </p:txBody>
      </p:sp>
      <p:sp>
        <p:nvSpPr>
          <p:cNvPr id="206" name="Google Shape;206;g12c81f8ebc0_0_0"/>
          <p:cNvSpPr txBox="1"/>
          <p:nvPr>
            <p:ph type="title"/>
          </p:nvPr>
        </p:nvSpPr>
        <p:spPr>
          <a:xfrm>
            <a:off x="1131800" y="827775"/>
            <a:ext cx="74100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UCSD NLP Courses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c81f8ebc0_0_6"/>
          <p:cNvSpPr txBox="1"/>
          <p:nvPr>
            <p:ph idx="1" type="body"/>
          </p:nvPr>
        </p:nvSpPr>
        <p:spPr>
          <a:xfrm>
            <a:off x="1131800" y="1736900"/>
            <a:ext cx="6645900" cy="22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Stanford CS 224n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https://web.stanford.edu/class/cs224n/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Stanford Lectures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https://www.youtube.com/playlist?list=PLoROMvodv4rOSH4v6133s9LFPRHjEmbmJ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NLP Specialization on Coursera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https://www.coursera.org/specializations/natural-language-processing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12" name="Google Shape;212;g12c81f8ebc0_0_6"/>
          <p:cNvSpPr txBox="1"/>
          <p:nvPr>
            <p:ph type="title"/>
          </p:nvPr>
        </p:nvSpPr>
        <p:spPr>
          <a:xfrm>
            <a:off x="1131800" y="980175"/>
            <a:ext cx="74100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Self-Learning Courses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000000"/>
      </a:lt1>
      <a:dk2>
        <a:srgbClr val="333333"/>
      </a:dk2>
      <a:lt2>
        <a:srgbClr val="DBDBDB"/>
      </a:lt2>
      <a:accent1>
        <a:srgbClr val="51C0C0"/>
      </a:accent1>
      <a:accent2>
        <a:srgbClr val="62B0FF"/>
      </a:accent2>
      <a:accent3>
        <a:srgbClr val="816DFF"/>
      </a:accent3>
      <a:accent4>
        <a:srgbClr val="E981A0"/>
      </a:accent4>
      <a:accent5>
        <a:srgbClr val="FF6F6F"/>
      </a:accent5>
      <a:accent6>
        <a:srgbClr val="F9A857"/>
      </a:accent6>
      <a:hlink>
        <a:srgbClr val="51C0C0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000000"/>
      </a:lt1>
      <a:dk2>
        <a:srgbClr val="333333"/>
      </a:dk2>
      <a:lt2>
        <a:srgbClr val="DBDBDB"/>
      </a:lt2>
      <a:accent1>
        <a:srgbClr val="51C0C0"/>
      </a:accent1>
      <a:accent2>
        <a:srgbClr val="62B0FF"/>
      </a:accent2>
      <a:accent3>
        <a:srgbClr val="816DFF"/>
      </a:accent3>
      <a:accent4>
        <a:srgbClr val="E981A0"/>
      </a:accent4>
      <a:accent5>
        <a:srgbClr val="FF6F6F"/>
      </a:accent5>
      <a:accent6>
        <a:srgbClr val="F9A857"/>
      </a:accent6>
      <a:hlink>
        <a:srgbClr val="51C0C0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