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60"/>
  </p:normalViewPr>
  <p:slideViewPr>
    <p:cSldViewPr snapToGrid="0">
      <p:cViewPr varScale="1">
        <p:scale>
          <a:sx n="156" d="100"/>
          <a:sy n="156" d="100"/>
        </p:scale>
        <p:origin x="3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B0F9E-96CE-4F06-92D5-8220281FECA3}" type="datetimeFigureOut">
              <a:rPr lang="en-US" smtClean="0"/>
              <a:t>3/4/2020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59F25-07AD-452F-9601-6D7F63A2ABDA}" type="slidenum">
              <a:rPr lang="en-US" smtClean="0"/>
              <a:t>‹#›</a:t>
            </a:fld>
            <a:endParaRPr lang="en-US"/>
          </a:p>
        </p:txBody>
      </p:sp>
    </p:spTree>
    <p:extLst>
      <p:ext uri="{BB962C8B-B14F-4D97-AF65-F5344CB8AC3E}">
        <p14:creationId xmlns:p14="http://schemas.microsoft.com/office/powerpoint/2010/main" val="972507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82C7-30E5-4C35-B37C-B0E3902D6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BFA0EB-D6D7-4838-B5CB-D50A4E787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F1C847-0403-4AE7-83ED-273AD7A516AB}"/>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754D96BA-3374-4903-ADE9-F09163EAD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0A68D-A0C6-4D42-9B11-51632A2764DD}"/>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104274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4002E-CAD0-4DCF-950F-4E882FF9CB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2B9EB3-8214-4FE9-ABC1-DC927BD2C6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0A3E0-742A-489E-AA9E-4D09140EBD0E}"/>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686CB80D-81B2-43B4-AD5B-F2893CC22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E61C4-2840-427F-AB7A-21FBF5FCF5CC}"/>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299195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3858A-6B57-4CD9-9D84-9EA575CF88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DC9495-153D-4DAE-83A0-A53E2A767A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EB441-1068-4377-846D-61182321934D}"/>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33D3361E-9737-4CE1-8F4E-64B7DAA6D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39F99-0DB0-4A7D-A25C-0F89F0040243}"/>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90426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892C-1D19-4557-AD37-175163A948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F652F-6F89-48A1-A1C5-8AB6551D1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11767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9657-40B8-4988-A8FA-35D9B01AFA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CA1E60-7BF8-4174-B05D-C1D526FE0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2797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B545-CE34-4769-8272-CD1E470AE5F2}"/>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51BAF-CD7E-4D6D-B805-740582B6A57F}"/>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819755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8E60-9F10-4D42-87E2-0D7425B3F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24B895-3F7E-4008-8969-98B674437A7C}"/>
              </a:ext>
            </a:extLst>
          </p:cNvPr>
          <p:cNvSpPr>
            <a:spLocks noGrp="1"/>
          </p:cNvSpPr>
          <p:nvPr>
            <p:ph sz="half" idx="1"/>
          </p:nvPr>
        </p:nvSpPr>
        <p:spPr>
          <a:xfrm>
            <a:off x="711200" y="1600200"/>
            <a:ext cx="5334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0526FC-978D-4224-BCC0-3FAC23A1583D}"/>
              </a:ext>
            </a:extLst>
          </p:cNvPr>
          <p:cNvSpPr>
            <a:spLocks noGrp="1"/>
          </p:cNvSpPr>
          <p:nvPr>
            <p:ph sz="half" idx="2"/>
          </p:nvPr>
        </p:nvSpPr>
        <p:spPr>
          <a:xfrm>
            <a:off x="6248400" y="1600200"/>
            <a:ext cx="5334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1706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872C-1951-410F-A552-B0F969AEBAAE}"/>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B9D449-D115-4301-BA08-6D1304EC3AE9}"/>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E14FA-6F4D-49D8-9D1C-D8B8D3DF6041}"/>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03D88A-3D49-41F5-932A-48015E93F296}"/>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4A359-A7E6-446A-B683-86AC4B29F378}"/>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8379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9C3D-8F08-4F37-ADF3-96A49B8756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8580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90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8F0A-565A-453D-8870-8A8A4FFE32E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4E4E3F-8D35-43CF-A89C-4FB55EDECD44}"/>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5F09A7-6D0D-4B10-9FC5-6DBB4410A14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4572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A86-DD1D-4AF5-8B12-1BA395ADAC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6ED75-C8DF-41EF-AB9F-18E97624D4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D03F8-4545-458E-8195-4171CD876E2F}"/>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C59838F9-7673-472F-8BC6-A77B7EA29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44158-6DD4-40DB-B5B1-73DD851D8234}"/>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143497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9A50-1DF0-4049-98A6-7D86F4DEB87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34C062-F989-4CF2-A900-670CEEAAD87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FBCFB1-1EB7-49DB-83AE-A8C11D778E8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60232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F144-9C0C-421F-8EEB-187CF59E34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537DFB-AA0A-4791-BD4B-CA3A3A90B0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7976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B9497-270B-4C13-86B8-CE7A54F689BF}"/>
              </a:ext>
            </a:extLst>
          </p:cNvPr>
          <p:cNvSpPr>
            <a:spLocks noGrp="1"/>
          </p:cNvSpPr>
          <p:nvPr>
            <p:ph type="title" orient="vert"/>
          </p:nvPr>
        </p:nvSpPr>
        <p:spPr>
          <a:xfrm>
            <a:off x="8864600" y="274638"/>
            <a:ext cx="2717800" cy="56689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B27A75-4A47-452E-B88D-444519249FBE}"/>
              </a:ext>
            </a:extLst>
          </p:cNvPr>
          <p:cNvSpPr>
            <a:spLocks noGrp="1"/>
          </p:cNvSpPr>
          <p:nvPr>
            <p:ph type="body" orient="vert" idx="1"/>
          </p:nvPr>
        </p:nvSpPr>
        <p:spPr>
          <a:xfrm>
            <a:off x="711200" y="274638"/>
            <a:ext cx="7950200" cy="566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444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2ACF-8055-4BEF-92E9-C0B7B2094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709731-2F86-4950-B6A9-84F4E1927C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055054-F7DF-4089-A668-98FF70B1EE4D}"/>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A054BAD4-9207-4792-A3A7-281393CC3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5CFE8-1F08-466A-8E52-9CF78841A215}"/>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320066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40AE-9B1A-4E4A-BC74-93F2BAAD7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188D6-0CFF-4928-BC0D-5E6ABF7900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97C27-44F0-4460-81CD-AA7D45DDB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0A9997-5D2E-4D76-AD00-44CD0C37E7F1}"/>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6" name="Footer Placeholder 5">
            <a:extLst>
              <a:ext uri="{FF2B5EF4-FFF2-40B4-BE49-F238E27FC236}">
                <a16:creationId xmlns:a16="http://schemas.microsoft.com/office/drawing/2014/main" id="{5C13C6A8-6EC3-4956-8582-72DAEBC8B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33F5F-BF88-407E-9149-3C8E28DF8D26}"/>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56857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00A3-1CC6-468E-BB4B-27FF037FE7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89577D-1881-4026-BBDE-DDAC2E1F0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AFE93A-7D5A-4A29-8D19-23F3FBFEE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51B957-7B4E-4AF1-9E44-BBC95A789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F1B6D3-836C-4B67-A870-271371DDE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7F8EE1-FA53-4A37-9F4D-0D97D140F418}"/>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8" name="Footer Placeholder 7">
            <a:extLst>
              <a:ext uri="{FF2B5EF4-FFF2-40B4-BE49-F238E27FC236}">
                <a16:creationId xmlns:a16="http://schemas.microsoft.com/office/drawing/2014/main" id="{E75A5409-342D-469C-BF6D-879D0C60F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DAC83A-550D-49EB-B9EB-CCAAD3BB3AA8}"/>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215828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EDD8-323C-4B6C-A506-A736FD7791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2358AC-31EC-451C-AC13-4858548B4C32}"/>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4" name="Footer Placeholder 3">
            <a:extLst>
              <a:ext uri="{FF2B5EF4-FFF2-40B4-BE49-F238E27FC236}">
                <a16:creationId xmlns:a16="http://schemas.microsoft.com/office/drawing/2014/main" id="{7902D2F3-D02F-468E-B73E-DEEC2B893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D2C06E-8E89-41D2-B1DC-B08415C336BC}"/>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41244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666733-6207-480D-8BE1-47732BF8F067}"/>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3" name="Footer Placeholder 2">
            <a:extLst>
              <a:ext uri="{FF2B5EF4-FFF2-40B4-BE49-F238E27FC236}">
                <a16:creationId xmlns:a16="http://schemas.microsoft.com/office/drawing/2014/main" id="{D5BEF276-CF78-4615-A7F0-E9CED57D5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67C201-5D47-43C5-82EF-7022C61584E2}"/>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354255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994B-06E9-4FCB-BFB0-70EAD3ACF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59B28D-12AD-47A7-A9AD-8D3D3440E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D5BFE-7238-4731-BB55-EA3B535D8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BB821-71A6-4A1F-B94F-7061487BDD66}"/>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6" name="Footer Placeholder 5">
            <a:extLst>
              <a:ext uri="{FF2B5EF4-FFF2-40B4-BE49-F238E27FC236}">
                <a16:creationId xmlns:a16="http://schemas.microsoft.com/office/drawing/2014/main" id="{E70D4806-F258-44C8-AB7C-CEE3A8BB0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44156-0EEE-45F3-B812-4EEC35B80700}"/>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41495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52226-1255-495F-BDF9-8E1D2B9FD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FCAD8-DE70-4582-8CE0-4773CB5E7A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B5E8AB-7A3D-4C8B-8C2B-3F50849AE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768EB-8D4B-4D3D-8119-590C22F57CF0}"/>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6" name="Footer Placeholder 5">
            <a:extLst>
              <a:ext uri="{FF2B5EF4-FFF2-40B4-BE49-F238E27FC236}">
                <a16:creationId xmlns:a16="http://schemas.microsoft.com/office/drawing/2014/main" id="{9F07DD55-2FBE-40A6-B124-53BCC9846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876554-A24E-42D6-BBDD-0BDC02012496}"/>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290174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3CA921-29E1-4B73-A11A-1AD6C1BE09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843D8E-7C38-4950-B17A-635BA75EC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4CC17-4A6C-4932-8F67-5FE657009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F8BAA0C3-3A1F-4608-9162-6DE9A0F254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4000CD-F7ED-4678-820A-47F29377E7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C25DB-34CE-44F3-9E1F-66F2EE2905BC}" type="slidenum">
              <a:rPr lang="en-US" smtClean="0"/>
              <a:t>‹#›</a:t>
            </a:fld>
            <a:endParaRPr lang="en-US"/>
          </a:p>
        </p:txBody>
      </p:sp>
    </p:spTree>
    <p:extLst>
      <p:ext uri="{BB962C8B-B14F-4D97-AF65-F5344CB8AC3E}">
        <p14:creationId xmlns:p14="http://schemas.microsoft.com/office/powerpoint/2010/main" val="1003671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F552BA3-98F1-45AB-84DF-4F44DE30D726}"/>
              </a:ext>
            </a:extLst>
          </p:cNvPr>
          <p:cNvSpPr>
            <a:spLocks noGrp="1" noChangeArrowheads="1"/>
          </p:cNvSpPr>
          <p:nvPr>
            <p:ph type="title"/>
          </p:nvPr>
        </p:nvSpPr>
        <p:spPr bwMode="auto">
          <a:xfrm>
            <a:off x="711200" y="274638"/>
            <a:ext cx="10871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53EB437-4F2D-4034-ADC8-5DA214A4BE28}"/>
              </a:ext>
            </a:extLst>
          </p:cNvPr>
          <p:cNvSpPr>
            <a:spLocks noGrp="1" noChangeArrowheads="1"/>
          </p:cNvSpPr>
          <p:nvPr>
            <p:ph type="body" idx="1"/>
          </p:nvPr>
        </p:nvSpPr>
        <p:spPr bwMode="auto">
          <a:xfrm>
            <a:off x="711200" y="1600200"/>
            <a:ext cx="10871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2" name="Picture 8" descr="acm_4c_grad_vtag_b_rev">
            <a:extLst>
              <a:ext uri="{FF2B5EF4-FFF2-40B4-BE49-F238E27FC236}">
                <a16:creationId xmlns:a16="http://schemas.microsoft.com/office/drawing/2014/main" id="{94C798E0-AA90-4136-9EFE-8CA15403CB4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4800" y="5983288"/>
            <a:ext cx="3149600" cy="646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3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2400" kern="1200">
          <a:solidFill>
            <a:schemeClr val="bg1"/>
          </a:solidFill>
          <a:latin typeface="+mj-lt"/>
          <a:ea typeface="+mj-ea"/>
          <a:cs typeface="+mj-cs"/>
        </a:defRPr>
      </a:lvl1pPr>
      <a:lvl2pPr algn="ctr" rtl="0" fontAlgn="base">
        <a:spcBef>
          <a:spcPct val="0"/>
        </a:spcBef>
        <a:spcAft>
          <a:spcPct val="0"/>
        </a:spcAft>
        <a:defRPr sz="2400">
          <a:solidFill>
            <a:schemeClr val="bg1"/>
          </a:solidFill>
          <a:latin typeface="Verdana" panose="020B0604030504040204" pitchFamily="34" charset="0"/>
        </a:defRPr>
      </a:lvl2pPr>
      <a:lvl3pPr algn="ctr" rtl="0" fontAlgn="base">
        <a:spcBef>
          <a:spcPct val="0"/>
        </a:spcBef>
        <a:spcAft>
          <a:spcPct val="0"/>
        </a:spcAft>
        <a:defRPr sz="2400">
          <a:solidFill>
            <a:schemeClr val="bg1"/>
          </a:solidFill>
          <a:latin typeface="Verdana" panose="020B0604030504040204" pitchFamily="34" charset="0"/>
        </a:defRPr>
      </a:lvl3pPr>
      <a:lvl4pPr algn="ctr" rtl="0" fontAlgn="base">
        <a:spcBef>
          <a:spcPct val="0"/>
        </a:spcBef>
        <a:spcAft>
          <a:spcPct val="0"/>
        </a:spcAft>
        <a:defRPr sz="2400">
          <a:solidFill>
            <a:schemeClr val="bg1"/>
          </a:solidFill>
          <a:latin typeface="Verdana" panose="020B0604030504040204" pitchFamily="34" charset="0"/>
        </a:defRPr>
      </a:lvl4pPr>
      <a:lvl5pPr algn="ctr" rtl="0" fontAlgn="base">
        <a:spcBef>
          <a:spcPct val="0"/>
        </a:spcBef>
        <a:spcAft>
          <a:spcPct val="0"/>
        </a:spcAft>
        <a:defRPr sz="2400">
          <a:solidFill>
            <a:schemeClr val="bg1"/>
          </a:solidFill>
          <a:latin typeface="Verdana" panose="020B0604030504040204" pitchFamily="34" charset="0"/>
        </a:defRPr>
      </a:lvl5pPr>
      <a:lvl6pPr marL="457200" algn="ctr" rtl="0" fontAlgn="base">
        <a:spcBef>
          <a:spcPct val="0"/>
        </a:spcBef>
        <a:spcAft>
          <a:spcPct val="0"/>
        </a:spcAft>
        <a:defRPr sz="2400">
          <a:solidFill>
            <a:schemeClr val="bg1"/>
          </a:solidFill>
          <a:latin typeface="Verdana" panose="020B0604030504040204" pitchFamily="34" charset="0"/>
        </a:defRPr>
      </a:lvl6pPr>
      <a:lvl7pPr marL="914400" algn="ctr" rtl="0" fontAlgn="base">
        <a:spcBef>
          <a:spcPct val="0"/>
        </a:spcBef>
        <a:spcAft>
          <a:spcPct val="0"/>
        </a:spcAft>
        <a:defRPr sz="2400">
          <a:solidFill>
            <a:schemeClr val="bg1"/>
          </a:solidFill>
          <a:latin typeface="Verdana" panose="020B0604030504040204" pitchFamily="34" charset="0"/>
        </a:defRPr>
      </a:lvl7pPr>
      <a:lvl8pPr marL="1371600" algn="ctr" rtl="0" fontAlgn="base">
        <a:spcBef>
          <a:spcPct val="0"/>
        </a:spcBef>
        <a:spcAft>
          <a:spcPct val="0"/>
        </a:spcAft>
        <a:defRPr sz="2400">
          <a:solidFill>
            <a:schemeClr val="bg1"/>
          </a:solidFill>
          <a:latin typeface="Verdana" panose="020B0604030504040204" pitchFamily="34" charset="0"/>
        </a:defRPr>
      </a:lvl8pPr>
      <a:lvl9pPr marL="1828800" algn="ctr" rtl="0" fontAlgn="base">
        <a:spcBef>
          <a:spcPct val="0"/>
        </a:spcBef>
        <a:spcAft>
          <a:spcPct val="0"/>
        </a:spcAft>
        <a:defRPr sz="2400">
          <a:solidFill>
            <a:schemeClr val="bg1"/>
          </a:solidFill>
          <a:latin typeface="Verdana" panose="020B0604030504040204" pitchFamily="34" charset="0"/>
        </a:defRPr>
      </a:lvl9pPr>
    </p:titleStyle>
    <p:bodyStyle>
      <a:lvl1pPr marL="342900" indent="-342900" algn="l" rtl="0" fontAlgn="base">
        <a:spcBef>
          <a:spcPct val="20000"/>
        </a:spcBef>
        <a:spcAft>
          <a:spcPct val="0"/>
        </a:spcAft>
        <a:buChar char="•"/>
        <a:defRPr sz="2000" kern="1200">
          <a:solidFill>
            <a:schemeClr val="bg1"/>
          </a:solidFill>
          <a:latin typeface="+mn-lt"/>
          <a:ea typeface="+mn-ea"/>
          <a:cs typeface="+mn-cs"/>
        </a:defRPr>
      </a:lvl1pPr>
      <a:lvl2pPr marL="742950" indent="-285750" algn="l" rtl="0" fontAlgn="base">
        <a:spcBef>
          <a:spcPct val="20000"/>
        </a:spcBef>
        <a:spcAft>
          <a:spcPct val="0"/>
        </a:spcAft>
        <a:buChar char="–"/>
        <a:defRPr kern="1200">
          <a:solidFill>
            <a:schemeClr val="bg1"/>
          </a:solidFill>
          <a:latin typeface="+mn-lt"/>
          <a:ea typeface="+mn-ea"/>
          <a:cs typeface="+mn-cs"/>
        </a:defRPr>
      </a:lvl2pPr>
      <a:lvl3pPr marL="1143000" indent="-228600" algn="l" rtl="0" fontAlgn="base">
        <a:spcBef>
          <a:spcPct val="20000"/>
        </a:spcBef>
        <a:spcAft>
          <a:spcPct val="0"/>
        </a:spcAft>
        <a:buChar char="•"/>
        <a:defRPr sz="1600" kern="1200">
          <a:solidFill>
            <a:schemeClr val="bg1"/>
          </a:solidFill>
          <a:latin typeface="+mn-lt"/>
          <a:ea typeface="+mn-ea"/>
          <a:cs typeface="+mn-cs"/>
        </a:defRPr>
      </a:lvl3pPr>
      <a:lvl4pPr marL="1600200" indent="-228600" algn="l" rtl="0" fontAlgn="base">
        <a:spcBef>
          <a:spcPct val="20000"/>
        </a:spcBef>
        <a:spcAft>
          <a:spcPct val="0"/>
        </a:spcAft>
        <a:buChar char="–"/>
        <a:defRPr sz="1400" kern="1200">
          <a:solidFill>
            <a:schemeClr val="bg1"/>
          </a:solidFill>
          <a:latin typeface="+mn-lt"/>
          <a:ea typeface="+mn-ea"/>
          <a:cs typeface="+mn-cs"/>
        </a:defRPr>
      </a:lvl4pPr>
      <a:lvl5pPr marL="2057400" indent="-228600" algn="l" rtl="0" fontAlgn="base">
        <a:spcBef>
          <a:spcPct val="20000"/>
        </a:spcBef>
        <a:spcAft>
          <a:spcPct val="0"/>
        </a:spcAft>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3" Type="http://schemas.openxmlformats.org/officeDocument/2006/relationships/hyperlink" Target="https://www.acm.org/special-interest-groups/sigs/sigcomm" TargetMode="External"/><Relationship Id="rId18" Type="http://schemas.openxmlformats.org/officeDocument/2006/relationships/hyperlink" Target="https://www.acm.org/special-interest-groups/sigs/sigevo" TargetMode="External"/><Relationship Id="rId26" Type="http://schemas.openxmlformats.org/officeDocument/2006/relationships/hyperlink" Target="https://www.acm.org/special-interest-groups/sigs/sigmicro" TargetMode="External"/><Relationship Id="rId39" Type="http://schemas.openxmlformats.org/officeDocument/2006/relationships/hyperlink" Target="https://www.acm.org/special-interest-groups/sigs/sigweb" TargetMode="External"/><Relationship Id="rId21" Type="http://schemas.openxmlformats.org/officeDocument/2006/relationships/hyperlink" Target="https://www.acm.org/special-interest-groups/sigs/sigir" TargetMode="External"/><Relationship Id="rId34" Type="http://schemas.openxmlformats.org/officeDocument/2006/relationships/hyperlink" Target="https://www.acm.org/special-interest-groups/sigs/sigsam" TargetMode="External"/><Relationship Id="rId7" Type="http://schemas.openxmlformats.org/officeDocument/2006/relationships/hyperlink" Target="https://www.acm.org/special-interest-groups/sigs/sigapp" TargetMode="External"/><Relationship Id="rId12" Type="http://schemas.openxmlformats.org/officeDocument/2006/relationships/hyperlink" Target="https://www.acm.org/special-interest-groups/sigs/sigchi" TargetMode="External"/><Relationship Id="rId17" Type="http://schemas.openxmlformats.org/officeDocument/2006/relationships/hyperlink" Target="https://www.acm.org/special-interest-groups/sigs/sigecom" TargetMode="External"/><Relationship Id="rId25" Type="http://schemas.openxmlformats.org/officeDocument/2006/relationships/hyperlink" Target="https://www.acm.org/special-interest-groups/sigs/sigmetrics" TargetMode="External"/><Relationship Id="rId33" Type="http://schemas.openxmlformats.org/officeDocument/2006/relationships/hyperlink" Target="https://www.acm.org/special-interest-groups/sigs/sigsac" TargetMode="External"/><Relationship Id="rId38" Type="http://schemas.openxmlformats.org/officeDocument/2006/relationships/hyperlink" Target="https://www.acm.org/special-interest-groups/sigs/siguccs" TargetMode="External"/><Relationship Id="rId2" Type="http://schemas.openxmlformats.org/officeDocument/2006/relationships/image" Target="../media/image4.png"/><Relationship Id="rId16" Type="http://schemas.openxmlformats.org/officeDocument/2006/relationships/hyperlink" Target="https://www.acm.org/special-interest-groups/sigs/sigdoc" TargetMode="External"/><Relationship Id="rId20" Type="http://schemas.openxmlformats.org/officeDocument/2006/relationships/hyperlink" Target="https://www.acm.org/special-interest-groups/sigs/sighpc" TargetMode="External"/><Relationship Id="rId29" Type="http://schemas.openxmlformats.org/officeDocument/2006/relationships/hyperlink" Target="https://www.acm.org/special-interest-groups/sigs/sigmobile" TargetMode="External"/><Relationship Id="rId1" Type="http://schemas.openxmlformats.org/officeDocument/2006/relationships/slideLayout" Target="../slideLayouts/slideLayout12.xml"/><Relationship Id="rId6" Type="http://schemas.openxmlformats.org/officeDocument/2006/relationships/hyperlink" Target="https://www.acm.org/special-interest-groups/sigs/sigai" TargetMode="External"/><Relationship Id="rId11" Type="http://schemas.openxmlformats.org/officeDocument/2006/relationships/hyperlink" Target="https://www.acm.org/special-interest-groups/sigs/sigcas" TargetMode="External"/><Relationship Id="rId24" Type="http://schemas.openxmlformats.org/officeDocument/2006/relationships/hyperlink" Target="https://www.acm.org/special-interest-groups/sigs/siglog" TargetMode="External"/><Relationship Id="rId32" Type="http://schemas.openxmlformats.org/officeDocument/2006/relationships/hyperlink" Target="https://www.acm.org/special-interest-groups/sigs/sigplan" TargetMode="External"/><Relationship Id="rId37" Type="http://schemas.openxmlformats.org/officeDocument/2006/relationships/hyperlink" Target="https://www.acm.org/special-interest-groups/sigs/sigspatial" TargetMode="External"/><Relationship Id="rId5" Type="http://schemas.openxmlformats.org/officeDocument/2006/relationships/hyperlink" Target="https://www.acm.org/special-interest-groups/sigs/sigada" TargetMode="External"/><Relationship Id="rId15" Type="http://schemas.openxmlformats.org/officeDocument/2006/relationships/hyperlink" Target="https://www.acm.org/special-interest-groups/sigs/sigda" TargetMode="External"/><Relationship Id="rId23" Type="http://schemas.openxmlformats.org/officeDocument/2006/relationships/hyperlink" Target="https://www.acm.org/special-interest-groups/sigs/sigkdd" TargetMode="External"/><Relationship Id="rId28" Type="http://schemas.openxmlformats.org/officeDocument/2006/relationships/hyperlink" Target="https://www.acm.org/special-interest-groups/sigs/sigmm" TargetMode="External"/><Relationship Id="rId36" Type="http://schemas.openxmlformats.org/officeDocument/2006/relationships/hyperlink" Target="https://www.acm.org/special-interest-groups/sigs/sigsoft" TargetMode="External"/><Relationship Id="rId10" Type="http://schemas.openxmlformats.org/officeDocument/2006/relationships/hyperlink" Target="https://www.acm.org/special-interest-groups/sigs/sigbio" TargetMode="External"/><Relationship Id="rId19" Type="http://schemas.openxmlformats.org/officeDocument/2006/relationships/hyperlink" Target="https://www.acm.org/special-interest-groups/sigs/siggraph" TargetMode="External"/><Relationship Id="rId31" Type="http://schemas.openxmlformats.org/officeDocument/2006/relationships/hyperlink" Target="https://www.acm.org/special-interest-groups/sigs/sigops" TargetMode="External"/><Relationship Id="rId4" Type="http://schemas.openxmlformats.org/officeDocument/2006/relationships/hyperlink" Target="https://www.acm.org/special-interest-groups/sigs/sigact" TargetMode="External"/><Relationship Id="rId9" Type="http://schemas.openxmlformats.org/officeDocument/2006/relationships/hyperlink" Target="https://www.acm.org/special-interest-groups/sigs/sigbed" TargetMode="External"/><Relationship Id="rId14" Type="http://schemas.openxmlformats.org/officeDocument/2006/relationships/hyperlink" Target="https://www.acm.org/special-interest-groups/sigs/sigcse" TargetMode="External"/><Relationship Id="rId22" Type="http://schemas.openxmlformats.org/officeDocument/2006/relationships/hyperlink" Target="https://www.acm.org/special-interest-groups/sigs/sigite" TargetMode="External"/><Relationship Id="rId27" Type="http://schemas.openxmlformats.org/officeDocument/2006/relationships/hyperlink" Target="https://www.acm.org/special-interest-groups/sigs/sigmis" TargetMode="External"/><Relationship Id="rId30" Type="http://schemas.openxmlformats.org/officeDocument/2006/relationships/hyperlink" Target="https://www.acm.org/special-interest-groups/sigs/sigmod" TargetMode="External"/><Relationship Id="rId35" Type="http://schemas.openxmlformats.org/officeDocument/2006/relationships/hyperlink" Target="https://www.acm.org/special-interest-groups/sigs/sigsim" TargetMode="External"/><Relationship Id="rId8" Type="http://schemas.openxmlformats.org/officeDocument/2006/relationships/hyperlink" Target="https://www.acm.org/special-interest-groups/sigs/sigarch" TargetMode="External"/><Relationship Id="rId3" Type="http://schemas.openxmlformats.org/officeDocument/2006/relationships/hyperlink" Target="https://www.acm.org/special-interest-groups/sigs/sigacce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C66B-5F35-40B0-A6A1-6FD403C8DF49}"/>
              </a:ext>
            </a:extLst>
          </p:cNvPr>
          <p:cNvSpPr>
            <a:spLocks noGrp="1"/>
          </p:cNvSpPr>
          <p:nvPr>
            <p:ph type="ctrTitle"/>
          </p:nvPr>
        </p:nvSpPr>
        <p:spPr/>
        <p:txBody>
          <a:bodyPr/>
          <a:lstStyle/>
          <a:p>
            <a:r>
              <a:rPr lang="en-US" b="1" dirty="0"/>
              <a:t>Intro to ACM</a:t>
            </a:r>
          </a:p>
        </p:txBody>
      </p:sp>
      <p:sp>
        <p:nvSpPr>
          <p:cNvPr id="3" name="Subtitle 2">
            <a:extLst>
              <a:ext uri="{FF2B5EF4-FFF2-40B4-BE49-F238E27FC236}">
                <a16:creationId xmlns:a16="http://schemas.microsoft.com/office/drawing/2014/main" id="{1D319317-551C-4C2D-B0F8-1C75BD56B089}"/>
              </a:ext>
            </a:extLst>
          </p:cNvPr>
          <p:cNvSpPr>
            <a:spLocks noGrp="1"/>
          </p:cNvSpPr>
          <p:nvPr>
            <p:ph type="subTitle" idx="1"/>
          </p:nvPr>
        </p:nvSpPr>
        <p:spPr/>
        <p:txBody>
          <a:bodyPr/>
          <a:lstStyle/>
          <a:p>
            <a:r>
              <a:rPr lang="en-US" dirty="0"/>
              <a:t>Introduction to ACM and ACM Student Chapter of UNO</a:t>
            </a:r>
          </a:p>
        </p:txBody>
      </p:sp>
    </p:spTree>
    <p:extLst>
      <p:ext uri="{BB962C8B-B14F-4D97-AF65-F5344CB8AC3E}">
        <p14:creationId xmlns:p14="http://schemas.microsoft.com/office/powerpoint/2010/main" val="174194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40D10FA0-2208-4A59-BE7E-DE84B52965CF}"/>
              </a:ext>
            </a:extLst>
          </p:cNvPr>
          <p:cNvSpPr>
            <a:spLocks noGrp="1" noChangeArrowheads="1"/>
          </p:cNvSpPr>
          <p:nvPr>
            <p:ph type="subTitle" idx="1"/>
          </p:nvPr>
        </p:nvSpPr>
        <p:spPr>
          <a:xfrm>
            <a:off x="2762495" y="1743851"/>
            <a:ext cx="6667009" cy="3370297"/>
          </a:xfrm>
        </p:spPr>
        <p:txBody>
          <a:bodyPr/>
          <a:lstStyle/>
          <a:p>
            <a:r>
              <a:rPr lang="en-US" dirty="0"/>
              <a:t>ACM is dedicated to:</a:t>
            </a:r>
            <a:br>
              <a:rPr lang="en-US" sz="2000" dirty="0"/>
            </a:br>
            <a:r>
              <a:rPr lang="en-US" dirty="0"/>
              <a:t>Advancing the art, science, engineering, and application of information technology.</a:t>
            </a:r>
            <a:br>
              <a:rPr lang="en-US" sz="2000" dirty="0"/>
            </a:br>
            <a:r>
              <a:rPr lang="en-US" dirty="0"/>
              <a:t>Fostering the open interchange of information to serve both professionals and the public; and</a:t>
            </a:r>
            <a:br>
              <a:rPr lang="en-US" sz="2000" dirty="0"/>
            </a:br>
            <a:r>
              <a:rPr lang="en-US" dirty="0"/>
              <a:t>Promoting the highest professional and ethical standards.</a:t>
            </a:r>
            <a:endParaRPr lang="en-US" altLang="en-US" sz="2000" dirty="0"/>
          </a:p>
        </p:txBody>
      </p:sp>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674AC3E-0321-4056-80CE-5D39A03E7D22}"/>
              </a:ext>
            </a:extLst>
          </p:cNvPr>
          <p:cNvSpPr>
            <a:spLocks noGrp="1" noChangeArrowheads="1"/>
          </p:cNvSpPr>
          <p:nvPr>
            <p:ph type="ctrTitle"/>
          </p:nvPr>
        </p:nvSpPr>
        <p:spPr>
          <a:xfrm>
            <a:off x="0" y="0"/>
            <a:ext cx="7772400" cy="1470025"/>
          </a:xfrm>
        </p:spPr>
        <p:txBody>
          <a:bodyPr anchor="ctr"/>
          <a:lstStyle/>
          <a:p>
            <a:r>
              <a:rPr lang="en-US" altLang="en-US" sz="2400" dirty="0"/>
              <a:t>WHAT IS ACM</a:t>
            </a:r>
          </a:p>
        </p:txBody>
      </p:sp>
      <p:sp>
        <p:nvSpPr>
          <p:cNvPr id="2051" name="Rectangle 3">
            <a:extLst>
              <a:ext uri="{FF2B5EF4-FFF2-40B4-BE49-F238E27FC236}">
                <a16:creationId xmlns:a16="http://schemas.microsoft.com/office/drawing/2014/main" id="{40D10FA0-2208-4A59-BE7E-DE84B52965CF}"/>
              </a:ext>
            </a:extLst>
          </p:cNvPr>
          <p:cNvSpPr>
            <a:spLocks noGrp="1" noChangeArrowheads="1"/>
          </p:cNvSpPr>
          <p:nvPr>
            <p:ph type="subTitle" idx="1"/>
          </p:nvPr>
        </p:nvSpPr>
        <p:spPr>
          <a:xfrm>
            <a:off x="0" y="1109643"/>
            <a:ext cx="6400800" cy="3124200"/>
          </a:xfrm>
        </p:spPr>
        <p:txBody>
          <a:bodyPr/>
          <a:lstStyle/>
          <a:p>
            <a:r>
              <a:rPr lang="en-US" altLang="en-US" sz="2000" dirty="0"/>
              <a:t>Association for Computing Machinery</a:t>
            </a:r>
          </a:p>
        </p:txBody>
      </p:sp>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B166DA-3B4F-406E-8199-80436453C917}"/>
              </a:ext>
            </a:extLst>
          </p:cNvPr>
          <p:cNvSpPr txBox="1"/>
          <p:nvPr/>
        </p:nvSpPr>
        <p:spPr>
          <a:xfrm>
            <a:off x="1416731" y="2747125"/>
            <a:ext cx="10053167" cy="2031325"/>
          </a:xfrm>
          <a:prstGeom prst="rect">
            <a:avLst/>
          </a:prstGeom>
          <a:noFill/>
        </p:spPr>
        <p:txBody>
          <a:bodyPr wrap="square" rtlCol="0">
            <a:spAutoFit/>
          </a:bodyPr>
          <a:lstStyle/>
          <a:p>
            <a:r>
              <a:rPr lang="en-US" dirty="0"/>
              <a:t>ACM brings together computing educators, researchers, and professionals </a:t>
            </a:r>
          </a:p>
          <a:p>
            <a:r>
              <a:rPr lang="en-US" dirty="0"/>
              <a:t>to inspire dialogue, share resources, and address the field's challenges. </a:t>
            </a:r>
          </a:p>
          <a:p>
            <a:r>
              <a:rPr lang="en-US" dirty="0"/>
              <a:t>As the world’s largest computing society, </a:t>
            </a:r>
          </a:p>
          <a:p>
            <a:r>
              <a:rPr lang="en-US" dirty="0"/>
              <a:t>ACM strengthens the profession's collective voice through strong leadership, promotion of the highest standards, and recognition of technical excellence. </a:t>
            </a:r>
          </a:p>
          <a:p>
            <a:r>
              <a:rPr lang="en-US" dirty="0"/>
              <a:t>ACM supports the professional growth of its members by providing </a:t>
            </a:r>
          </a:p>
          <a:p>
            <a:r>
              <a:rPr lang="en-US" dirty="0"/>
              <a:t>opportunities for life‐long learning, career development, and professional networking.</a:t>
            </a:r>
          </a:p>
        </p:txBody>
      </p:sp>
    </p:spTree>
    <p:extLst>
      <p:ext uri="{BB962C8B-B14F-4D97-AF65-F5344CB8AC3E}">
        <p14:creationId xmlns:p14="http://schemas.microsoft.com/office/powerpoint/2010/main" val="1340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674AC3E-0321-4056-80CE-5D39A03E7D22}"/>
              </a:ext>
            </a:extLst>
          </p:cNvPr>
          <p:cNvSpPr>
            <a:spLocks noGrp="1" noChangeArrowheads="1"/>
          </p:cNvSpPr>
          <p:nvPr>
            <p:ph type="ctrTitle"/>
          </p:nvPr>
        </p:nvSpPr>
        <p:spPr>
          <a:xfrm>
            <a:off x="-584418" y="-38590"/>
            <a:ext cx="7772400" cy="1470025"/>
          </a:xfrm>
        </p:spPr>
        <p:txBody>
          <a:bodyPr anchor="ctr"/>
          <a:lstStyle/>
          <a:p>
            <a:r>
              <a:rPr lang="en-US" altLang="en-US" sz="2400" dirty="0"/>
              <a:t>STUDENT CHAPTERS</a:t>
            </a:r>
          </a:p>
        </p:txBody>
      </p:sp>
      <p:sp>
        <p:nvSpPr>
          <p:cNvPr id="2051" name="Rectangle 3">
            <a:extLst>
              <a:ext uri="{FF2B5EF4-FFF2-40B4-BE49-F238E27FC236}">
                <a16:creationId xmlns:a16="http://schemas.microsoft.com/office/drawing/2014/main" id="{40D10FA0-2208-4A59-BE7E-DE84B52965CF}"/>
              </a:ext>
            </a:extLst>
          </p:cNvPr>
          <p:cNvSpPr>
            <a:spLocks noGrp="1" noChangeArrowheads="1"/>
          </p:cNvSpPr>
          <p:nvPr>
            <p:ph type="subTitle" idx="1"/>
          </p:nvPr>
        </p:nvSpPr>
        <p:spPr>
          <a:xfrm>
            <a:off x="101382" y="1384354"/>
            <a:ext cx="6400800" cy="3124200"/>
          </a:xfrm>
        </p:spPr>
        <p:txBody>
          <a:bodyPr/>
          <a:lstStyle/>
          <a:p>
            <a:r>
              <a:rPr lang="en-US" dirty="0"/>
              <a:t>Student Chapters provide unique opportunities for networking, mentoring and bonding over common interests. They provide support both within the student community and to local communities outside the institution. </a:t>
            </a:r>
            <a:endParaRPr lang="en-US" altLang="en-US" sz="2000" dirty="0"/>
          </a:p>
        </p:txBody>
      </p:sp>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7AE4073-488F-4EDA-80A0-0D0D8A91FC53}"/>
              </a:ext>
            </a:extLst>
          </p:cNvPr>
          <p:cNvSpPr txBox="1"/>
          <p:nvPr/>
        </p:nvSpPr>
        <p:spPr>
          <a:xfrm>
            <a:off x="6667665" y="1581559"/>
            <a:ext cx="5341194"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Community within the student body</a:t>
            </a:r>
          </a:p>
          <a:p>
            <a:pPr marL="285750" indent="-285750">
              <a:buFont typeface="Wingdings" panose="05000000000000000000" pitchFamily="2" charset="2"/>
              <a:buChar char="Ø"/>
            </a:pPr>
            <a:r>
              <a:rPr lang="en-US" dirty="0"/>
              <a:t>Head start into the industry</a:t>
            </a:r>
          </a:p>
          <a:p>
            <a:pPr marL="285750" indent="-285750">
              <a:buFont typeface="Wingdings" panose="05000000000000000000" pitchFamily="2" charset="2"/>
              <a:buChar char="Ø"/>
            </a:pPr>
            <a:r>
              <a:rPr lang="en-US" dirty="0"/>
              <a:t>Start networking now</a:t>
            </a:r>
          </a:p>
          <a:p>
            <a:pPr marL="285750" indent="-285750">
              <a:buFont typeface="Wingdings" panose="05000000000000000000" pitchFamily="2" charset="2"/>
              <a:buChar char="Ø"/>
            </a:pPr>
            <a:r>
              <a:rPr lang="en-US" dirty="0"/>
              <a:t>Access to resources and scholarships</a:t>
            </a:r>
          </a:p>
          <a:p>
            <a:pPr marL="285750" indent="-285750">
              <a:buFont typeface="Wingdings" panose="05000000000000000000" pitchFamily="2" charset="2"/>
              <a:buChar char="Ø"/>
            </a:pPr>
            <a:r>
              <a:rPr lang="en-US" dirty="0"/>
              <a:t>Organization and structure equals success  </a:t>
            </a:r>
          </a:p>
          <a:p>
            <a:pPr marL="285750" indent="-285750">
              <a:buFont typeface="Wingdings" panose="05000000000000000000" pitchFamily="2" charset="2"/>
              <a:buChar char="Ø"/>
            </a:pPr>
            <a:r>
              <a:rPr lang="en-US" dirty="0"/>
              <a:t>SIGS!</a:t>
            </a:r>
          </a:p>
          <a:p>
            <a:pPr marL="285750" indent="-285750">
              <a:buFont typeface="Wingdings" panose="05000000000000000000" pitchFamily="2" charset="2"/>
              <a:buChar char="Ø"/>
            </a:pPr>
            <a:r>
              <a:rPr lang="en-US" dirty="0"/>
              <a:t>Power in numbers</a:t>
            </a:r>
          </a:p>
        </p:txBody>
      </p:sp>
      <p:pic>
        <p:nvPicPr>
          <p:cNvPr id="7" name="Picture 6" descr="A group of people in a dark room&#10;&#10;Description automatically generated">
            <a:extLst>
              <a:ext uri="{FF2B5EF4-FFF2-40B4-BE49-F238E27FC236}">
                <a16:creationId xmlns:a16="http://schemas.microsoft.com/office/drawing/2014/main" id="{86BF3110-B1CC-4600-B4B9-7EDF6AA38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420475"/>
            <a:ext cx="2438405" cy="1828804"/>
          </a:xfrm>
          <a:prstGeom prst="ellipse">
            <a:avLst/>
          </a:prstGeom>
          <a:ln>
            <a:noFill/>
          </a:ln>
          <a:effectLst>
            <a:softEdge rad="112500"/>
          </a:effectLst>
        </p:spPr>
      </p:pic>
    </p:spTree>
    <p:extLst>
      <p:ext uri="{BB962C8B-B14F-4D97-AF65-F5344CB8AC3E}">
        <p14:creationId xmlns:p14="http://schemas.microsoft.com/office/powerpoint/2010/main" val="299877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0F5A68A-4590-402D-9AF1-77E11F78F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05" y="144224"/>
            <a:ext cx="2951198" cy="22133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A2892ABB-888A-400D-BCAE-6C4FFA16A719}"/>
              </a:ext>
            </a:extLst>
          </p:cNvPr>
          <p:cNvSpPr txBox="1"/>
          <p:nvPr/>
        </p:nvSpPr>
        <p:spPr>
          <a:xfrm>
            <a:off x="3520245" y="588513"/>
            <a:ext cx="6687286"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ACM offers UNO’s Computer Science department, student body, and community an opportunity to unite and strive for the continuation of success and improvement.</a:t>
            </a:r>
          </a:p>
          <a:p>
            <a:pPr marL="285750" indent="-285750">
              <a:buFont typeface="Wingdings" panose="05000000000000000000" pitchFamily="2" charset="2"/>
              <a:buChar char="Ø"/>
            </a:pPr>
            <a:r>
              <a:rPr lang="en-US" dirty="0"/>
              <a:t>A collaborative voice is worth a thousand individual voices.</a:t>
            </a:r>
          </a:p>
          <a:p>
            <a:pPr marL="285750" indent="-285750">
              <a:buFont typeface="Wingdings" panose="05000000000000000000" pitchFamily="2" charset="2"/>
              <a:buChar char="Ø"/>
            </a:pPr>
            <a:r>
              <a:rPr lang="en-US" dirty="0"/>
              <a:t>Communities get things done.</a:t>
            </a:r>
          </a:p>
          <a:p>
            <a:pPr marL="285750" indent="-285750">
              <a:buFont typeface="Wingdings" panose="05000000000000000000" pitchFamily="2" charset="2"/>
              <a:buChar char="Ø"/>
            </a:pPr>
            <a:r>
              <a:rPr lang="en-US" dirty="0"/>
              <a:t>Do you have a special interest? Special Interest Groups (SIG) become empowered by the unity and collaboration of our department.</a:t>
            </a:r>
          </a:p>
          <a:p>
            <a:pPr marL="285750" indent="-285750">
              <a:buFont typeface="Wingdings" panose="05000000000000000000" pitchFamily="2" charset="2"/>
              <a:buChar char="Ø"/>
            </a:pPr>
            <a:r>
              <a:rPr lang="en-US" dirty="0"/>
              <a:t>ACM empowers and enables all of us to pursue the ideas, plans, and hopes for our community here at UNO and abroad.</a:t>
            </a:r>
          </a:p>
        </p:txBody>
      </p:sp>
    </p:spTree>
    <p:extLst>
      <p:ext uri="{BB962C8B-B14F-4D97-AF65-F5344CB8AC3E}">
        <p14:creationId xmlns:p14="http://schemas.microsoft.com/office/powerpoint/2010/main" val="286379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EEFAC43-A1DC-4513-BEC6-EA07069EE398}"/>
              </a:ext>
            </a:extLst>
          </p:cNvPr>
          <p:cNvSpPr>
            <a:spLocks noGrp="1" noChangeArrowheads="1"/>
          </p:cNvSpPr>
          <p:nvPr>
            <p:ph type="ctrTitle"/>
          </p:nvPr>
        </p:nvSpPr>
        <p:spPr>
          <a:xfrm>
            <a:off x="0" y="0"/>
            <a:ext cx="7772400" cy="1470025"/>
          </a:xfrm>
        </p:spPr>
        <p:txBody>
          <a:bodyPr anchor="ctr"/>
          <a:lstStyle/>
          <a:p>
            <a:r>
              <a:rPr lang="en-US" altLang="en-US" sz="2400" dirty="0"/>
              <a:t>SPECIAL INTEREST GROUPS</a:t>
            </a:r>
          </a:p>
        </p:txBody>
      </p:sp>
      <p:sp>
        <p:nvSpPr>
          <p:cNvPr id="2" name="TextBox 1">
            <a:extLst>
              <a:ext uri="{FF2B5EF4-FFF2-40B4-BE49-F238E27FC236}">
                <a16:creationId xmlns:a16="http://schemas.microsoft.com/office/drawing/2014/main" id="{2DA0AB7B-DBCE-4B81-9768-2BDC94AB5786}"/>
              </a:ext>
            </a:extLst>
          </p:cNvPr>
          <p:cNvSpPr txBox="1"/>
          <p:nvPr/>
        </p:nvSpPr>
        <p:spPr>
          <a:xfrm>
            <a:off x="677635" y="1470025"/>
            <a:ext cx="6417129" cy="1477328"/>
          </a:xfrm>
          <a:prstGeom prst="rect">
            <a:avLst/>
          </a:prstGeom>
          <a:noFill/>
        </p:spPr>
        <p:txBody>
          <a:bodyPr wrap="square" rtlCol="0">
            <a:spAutoFit/>
          </a:bodyPr>
          <a:lstStyle/>
          <a:p>
            <a:r>
              <a:rPr lang="en-US" dirty="0"/>
              <a:t>ACM’s SIGs are invested in advancing the skills of their members, keeping them abreast of emerging trends. They offer opportunities for networking with colleagues, staying connected to peers and negotiating the strategic challenges of the digital age.</a:t>
            </a:r>
          </a:p>
        </p:txBody>
      </p:sp>
      <p:sp>
        <p:nvSpPr>
          <p:cNvPr id="6" name="TextBox 5">
            <a:extLst>
              <a:ext uri="{FF2B5EF4-FFF2-40B4-BE49-F238E27FC236}">
                <a16:creationId xmlns:a16="http://schemas.microsoft.com/office/drawing/2014/main" id="{68B90748-BD06-4F20-9199-BB66025B0A5E}"/>
              </a:ext>
            </a:extLst>
          </p:cNvPr>
          <p:cNvSpPr txBox="1"/>
          <p:nvPr/>
        </p:nvSpPr>
        <p:spPr>
          <a:xfrm>
            <a:off x="7094764" y="1470025"/>
            <a:ext cx="4910818" cy="3647152"/>
          </a:xfrm>
          <a:prstGeom prst="rect">
            <a:avLst/>
          </a:prstGeom>
          <a:noFill/>
        </p:spPr>
        <p:txBody>
          <a:bodyPr wrap="square" rtlCol="0">
            <a:spAutoFit/>
          </a:bodyPr>
          <a:lstStyle/>
          <a:p>
            <a:r>
              <a:rPr lang="en-US" sz="1100" dirty="0">
                <a:hlinkClick r:id="rId3"/>
              </a:rPr>
              <a:t>SIGACCESS - Special Interest Group on Accessibility and Computing</a:t>
            </a:r>
            <a:endParaRPr lang="en-US" sz="1100" dirty="0"/>
          </a:p>
          <a:p>
            <a:r>
              <a:rPr lang="en-US" sz="1100" dirty="0">
                <a:hlinkClick r:id="rId4"/>
              </a:rPr>
              <a:t>SIGACT - Special Interest Group on Algorithms &amp; Computation Theory</a:t>
            </a:r>
            <a:endParaRPr lang="en-US" sz="1100" dirty="0"/>
          </a:p>
          <a:p>
            <a:r>
              <a:rPr lang="en-US" sz="1100" dirty="0" err="1">
                <a:hlinkClick r:id="rId5"/>
              </a:rPr>
              <a:t>SIGAda</a:t>
            </a:r>
            <a:r>
              <a:rPr lang="en-US" sz="1100" dirty="0">
                <a:hlinkClick r:id="rId5"/>
              </a:rPr>
              <a:t> - Special Interest Group on Ada Programming Language</a:t>
            </a:r>
            <a:endParaRPr lang="en-US" sz="1100" dirty="0"/>
          </a:p>
          <a:p>
            <a:r>
              <a:rPr lang="en-US" sz="1100" dirty="0">
                <a:hlinkClick r:id="rId6"/>
              </a:rPr>
              <a:t>SIGAI - Special Interest Group on Artificial Intelligence</a:t>
            </a:r>
            <a:endParaRPr lang="en-US" sz="1100" dirty="0"/>
          </a:p>
          <a:p>
            <a:r>
              <a:rPr lang="en-US" sz="1100" dirty="0">
                <a:hlinkClick r:id="rId7"/>
              </a:rPr>
              <a:t>SIGAPP - Special Interest Group on Applied Computing</a:t>
            </a:r>
            <a:endParaRPr lang="en-US" sz="1100" dirty="0"/>
          </a:p>
          <a:p>
            <a:r>
              <a:rPr lang="en-US" sz="1100" dirty="0">
                <a:hlinkClick r:id="rId8"/>
              </a:rPr>
              <a:t>SIGARCH - Special Interest Group on Computer Architecture</a:t>
            </a:r>
            <a:endParaRPr lang="en-US" sz="1100" dirty="0"/>
          </a:p>
          <a:p>
            <a:r>
              <a:rPr lang="en-US" sz="1100" dirty="0">
                <a:hlinkClick r:id="rId9"/>
              </a:rPr>
              <a:t>SIGBED - Special Interest Group on Embedded Systems</a:t>
            </a:r>
            <a:endParaRPr lang="en-US" sz="1100" dirty="0"/>
          </a:p>
          <a:p>
            <a:r>
              <a:rPr lang="en-US" sz="1100" dirty="0" err="1">
                <a:hlinkClick r:id="rId10"/>
              </a:rPr>
              <a:t>SIGBio</a:t>
            </a:r>
            <a:r>
              <a:rPr lang="en-US" sz="1100" dirty="0">
                <a:hlinkClick r:id="rId10"/>
              </a:rPr>
              <a:t> - Special Interest Group on Bioinformatics, Computational Biology</a:t>
            </a:r>
            <a:endParaRPr lang="en-US" sz="1100" dirty="0"/>
          </a:p>
          <a:p>
            <a:r>
              <a:rPr lang="en-US" sz="1100" dirty="0">
                <a:hlinkClick r:id="rId11"/>
              </a:rPr>
              <a:t>SIGCAS - Special Interest Group on Computers and Society</a:t>
            </a:r>
            <a:endParaRPr lang="en-US" sz="1100" dirty="0"/>
          </a:p>
          <a:p>
            <a:r>
              <a:rPr lang="en-US" sz="1100" dirty="0">
                <a:hlinkClick r:id="rId12"/>
              </a:rPr>
              <a:t>SIGCHI - Special Interest Group on Computer-Human Interaction</a:t>
            </a:r>
            <a:endParaRPr lang="en-US" sz="1100" dirty="0"/>
          </a:p>
          <a:p>
            <a:r>
              <a:rPr lang="en-US" sz="1100" dirty="0">
                <a:hlinkClick r:id="rId13"/>
              </a:rPr>
              <a:t>SIGCOMM - Special Interest Group on Data Communication</a:t>
            </a:r>
            <a:endParaRPr lang="en-US" sz="1100" dirty="0"/>
          </a:p>
          <a:p>
            <a:r>
              <a:rPr lang="en-US" sz="1100" dirty="0">
                <a:hlinkClick r:id="rId14"/>
              </a:rPr>
              <a:t>SIGCSE - Special Interest Group on Computer Science Education</a:t>
            </a:r>
            <a:endParaRPr lang="en-US" sz="1100" dirty="0"/>
          </a:p>
          <a:p>
            <a:r>
              <a:rPr lang="en-US" sz="1100" dirty="0">
                <a:hlinkClick r:id="rId15"/>
              </a:rPr>
              <a:t>SIGDA - Special Interest Group on Design Automation</a:t>
            </a:r>
            <a:endParaRPr lang="en-US" sz="1100" dirty="0"/>
          </a:p>
          <a:p>
            <a:r>
              <a:rPr lang="en-US" sz="1100" dirty="0">
                <a:hlinkClick r:id="rId16"/>
              </a:rPr>
              <a:t>SIGDOC - Special Interest Group on Design of Communication</a:t>
            </a:r>
            <a:endParaRPr lang="en-US" sz="1100" dirty="0"/>
          </a:p>
          <a:p>
            <a:r>
              <a:rPr lang="en-US" sz="1100" dirty="0" err="1">
                <a:hlinkClick r:id="rId17"/>
              </a:rPr>
              <a:t>SIGecom</a:t>
            </a:r>
            <a:r>
              <a:rPr lang="en-US" sz="1100" dirty="0">
                <a:hlinkClick r:id="rId17"/>
              </a:rPr>
              <a:t> - Special Interest Group on Economics and Computation</a:t>
            </a:r>
            <a:endParaRPr lang="en-US" sz="1100" dirty="0"/>
          </a:p>
          <a:p>
            <a:r>
              <a:rPr lang="en-US" sz="1100" dirty="0">
                <a:hlinkClick r:id="rId18"/>
              </a:rPr>
              <a:t>SIGEVO - Special Interest Group on Genetic and Evolutionary Computation</a:t>
            </a:r>
            <a:endParaRPr lang="en-US" sz="1100" dirty="0"/>
          </a:p>
          <a:p>
            <a:r>
              <a:rPr lang="en-US" sz="1100" dirty="0">
                <a:hlinkClick r:id="rId19"/>
              </a:rPr>
              <a:t>SIGGRAPH - Special Interest Group on Computer Graphics</a:t>
            </a:r>
            <a:endParaRPr lang="en-US" sz="1100" dirty="0"/>
          </a:p>
        </p:txBody>
      </p:sp>
      <p:sp>
        <p:nvSpPr>
          <p:cNvPr id="7" name="TextBox 6">
            <a:extLst>
              <a:ext uri="{FF2B5EF4-FFF2-40B4-BE49-F238E27FC236}">
                <a16:creationId xmlns:a16="http://schemas.microsoft.com/office/drawing/2014/main" id="{EFEA49CD-CC16-458F-99CC-EE1E3E76A4B3}"/>
              </a:ext>
            </a:extLst>
          </p:cNvPr>
          <p:cNvSpPr txBox="1"/>
          <p:nvPr/>
        </p:nvSpPr>
        <p:spPr>
          <a:xfrm>
            <a:off x="186418" y="2730955"/>
            <a:ext cx="7025368" cy="2970044"/>
          </a:xfrm>
          <a:prstGeom prst="rect">
            <a:avLst/>
          </a:prstGeom>
          <a:noFill/>
        </p:spPr>
        <p:txBody>
          <a:bodyPr wrap="square" rtlCol="0">
            <a:spAutoFit/>
          </a:bodyPr>
          <a:lstStyle/>
          <a:p>
            <a:endParaRPr lang="en-US" sz="1100" dirty="0"/>
          </a:p>
          <a:p>
            <a:r>
              <a:rPr lang="en-US" sz="1100" dirty="0">
                <a:hlinkClick r:id="rId20"/>
              </a:rPr>
              <a:t>SIGHPC - Special Interest Group on High Performance Computing</a:t>
            </a:r>
            <a:endParaRPr lang="en-US" sz="1100" dirty="0"/>
          </a:p>
          <a:p>
            <a:r>
              <a:rPr lang="en-US" sz="1100" dirty="0">
                <a:hlinkClick r:id="rId21"/>
              </a:rPr>
              <a:t>SIGIR - Special Interest Group on Information Retrieval</a:t>
            </a:r>
            <a:endParaRPr lang="en-US" sz="1100" dirty="0"/>
          </a:p>
          <a:p>
            <a:r>
              <a:rPr lang="en-US" sz="1100" dirty="0">
                <a:hlinkClick r:id="rId22"/>
              </a:rPr>
              <a:t>SIGITE - Special Interest Group on Information Technology Education</a:t>
            </a:r>
            <a:endParaRPr lang="en-US" sz="1100" dirty="0"/>
          </a:p>
          <a:p>
            <a:r>
              <a:rPr lang="en-US" sz="1100" dirty="0">
                <a:hlinkClick r:id="rId23"/>
              </a:rPr>
              <a:t>SIGKDD - Special Interest Group on Knowledge Discovery and Data Mining</a:t>
            </a:r>
            <a:endParaRPr lang="en-US" sz="1100" dirty="0"/>
          </a:p>
          <a:p>
            <a:r>
              <a:rPr lang="en-US" sz="1100" dirty="0">
                <a:hlinkClick r:id="rId24"/>
              </a:rPr>
              <a:t>SIGLOG - Special Interest Group on Logic and Computation</a:t>
            </a:r>
            <a:endParaRPr lang="en-US" sz="1100" dirty="0"/>
          </a:p>
          <a:p>
            <a:r>
              <a:rPr lang="en-US" sz="1100" dirty="0">
                <a:hlinkClick r:id="rId25"/>
              </a:rPr>
              <a:t>SIGMETRICS - Special Interest Group on Measurement and Evaluation</a:t>
            </a:r>
            <a:endParaRPr lang="en-US" sz="1100" dirty="0"/>
          </a:p>
          <a:p>
            <a:r>
              <a:rPr lang="en-US" sz="1100" dirty="0">
                <a:hlinkClick r:id="rId26"/>
              </a:rPr>
              <a:t>SIGMICRO - Special Interest Group on Microarchitecture</a:t>
            </a:r>
            <a:endParaRPr lang="en-US" sz="1100" dirty="0"/>
          </a:p>
          <a:p>
            <a:r>
              <a:rPr lang="en-US" sz="1100" dirty="0">
                <a:hlinkClick r:id="rId27"/>
              </a:rPr>
              <a:t>SIGMIS - Special Interest Group on Management Information Systems</a:t>
            </a:r>
            <a:endParaRPr lang="en-US" sz="1100" dirty="0"/>
          </a:p>
          <a:p>
            <a:r>
              <a:rPr lang="en-US" sz="1100" dirty="0">
                <a:hlinkClick r:id="rId28"/>
              </a:rPr>
              <a:t>SIGMM - Special Interest Group on Multimedia Systems</a:t>
            </a:r>
            <a:endParaRPr lang="en-US" sz="1100" dirty="0"/>
          </a:p>
          <a:p>
            <a:r>
              <a:rPr lang="en-US" sz="1100" dirty="0">
                <a:hlinkClick r:id="rId29"/>
              </a:rPr>
              <a:t>SIGMOBILE - Special Interest Group on Mobility of Systems, Users, Data &amp; Comp</a:t>
            </a:r>
            <a:endParaRPr lang="en-US" sz="1100" dirty="0"/>
          </a:p>
          <a:p>
            <a:r>
              <a:rPr lang="en-US" sz="1100" dirty="0">
                <a:hlinkClick r:id="rId30"/>
              </a:rPr>
              <a:t>SIGMOD - Special Interest Group on Management of Data</a:t>
            </a:r>
            <a:endParaRPr lang="en-US" sz="1100" dirty="0"/>
          </a:p>
          <a:p>
            <a:r>
              <a:rPr lang="en-US" sz="1100" dirty="0">
                <a:hlinkClick r:id="rId31"/>
              </a:rPr>
              <a:t>SIGOPS - Special Interest Group on Operating Systems</a:t>
            </a:r>
            <a:endParaRPr lang="en-US" sz="1100" dirty="0"/>
          </a:p>
          <a:p>
            <a:r>
              <a:rPr lang="en-US" sz="1100" dirty="0">
                <a:hlinkClick r:id="rId32"/>
              </a:rPr>
              <a:t>SIGPLAN - Special Interest Group on Programming Languages (Online)</a:t>
            </a:r>
            <a:endParaRPr lang="en-US" sz="1100" dirty="0"/>
          </a:p>
          <a:p>
            <a:r>
              <a:rPr lang="en-US" sz="1100" dirty="0">
                <a:hlinkClick r:id="rId33"/>
              </a:rPr>
              <a:t>SIGSAC - Special Interest Group on Security, Audit and Control</a:t>
            </a:r>
            <a:endParaRPr lang="en-US" sz="1100" dirty="0"/>
          </a:p>
          <a:p>
            <a:r>
              <a:rPr lang="en-US" sz="1100" dirty="0">
                <a:hlinkClick r:id="rId34"/>
              </a:rPr>
              <a:t>SIGSAM - Special Interest Group on Symbolic &amp; Algebraic Manipulation</a:t>
            </a:r>
            <a:endParaRPr lang="en-US" sz="1100" dirty="0"/>
          </a:p>
          <a:p>
            <a:r>
              <a:rPr lang="en-US" sz="1100" dirty="0">
                <a:hlinkClick r:id="rId35"/>
              </a:rPr>
              <a:t>SIGSIM - Special Interest Group on Simulation</a:t>
            </a:r>
            <a:endParaRPr lang="en-US" sz="1100" dirty="0"/>
          </a:p>
        </p:txBody>
      </p:sp>
      <p:sp>
        <p:nvSpPr>
          <p:cNvPr id="8" name="TextBox 7">
            <a:extLst>
              <a:ext uri="{FF2B5EF4-FFF2-40B4-BE49-F238E27FC236}">
                <a16:creationId xmlns:a16="http://schemas.microsoft.com/office/drawing/2014/main" id="{FE120DDD-E594-4996-B95D-35A1317CF017}"/>
              </a:ext>
            </a:extLst>
          </p:cNvPr>
          <p:cNvSpPr txBox="1"/>
          <p:nvPr/>
        </p:nvSpPr>
        <p:spPr>
          <a:xfrm>
            <a:off x="5686425" y="5265964"/>
            <a:ext cx="4910818" cy="1107996"/>
          </a:xfrm>
          <a:prstGeom prst="rect">
            <a:avLst/>
          </a:prstGeom>
          <a:noFill/>
        </p:spPr>
        <p:txBody>
          <a:bodyPr wrap="square" rtlCol="0">
            <a:spAutoFit/>
          </a:bodyPr>
          <a:lstStyle/>
          <a:p>
            <a:r>
              <a:rPr lang="en-US" sz="1100" dirty="0">
                <a:hlinkClick r:id="rId36"/>
              </a:rPr>
              <a:t>SIGSOFT - Special Interest Group on Software Engineering</a:t>
            </a:r>
            <a:endParaRPr lang="en-US" sz="1100" dirty="0"/>
          </a:p>
          <a:p>
            <a:r>
              <a:rPr lang="en-US" sz="1100" dirty="0">
                <a:hlinkClick r:id="rId37"/>
              </a:rPr>
              <a:t>SIGSPATIAL - Special Interest Group on Spatial Information</a:t>
            </a:r>
            <a:endParaRPr lang="en-US" sz="1100" dirty="0"/>
          </a:p>
          <a:p>
            <a:r>
              <a:rPr lang="en-US" sz="1100" dirty="0">
                <a:hlinkClick r:id="rId38"/>
              </a:rPr>
              <a:t>SIGUCCS - Special Interest Group on University &amp; College Computing Services</a:t>
            </a:r>
            <a:endParaRPr lang="en-US" sz="1100" dirty="0"/>
          </a:p>
          <a:p>
            <a:r>
              <a:rPr lang="en-US" sz="1100" dirty="0">
                <a:hlinkClick r:id="rId39"/>
              </a:rPr>
              <a:t>SIGWEB - Special Interest Group on Hypertext, Hypermedia and Web</a:t>
            </a:r>
            <a:endParaRPr lang="en-US" sz="1100" dirty="0"/>
          </a:p>
        </p:txBody>
      </p:sp>
    </p:spTree>
    <p:extLst>
      <p:ext uri="{BB962C8B-B14F-4D97-AF65-F5344CB8AC3E}">
        <p14:creationId xmlns:p14="http://schemas.microsoft.com/office/powerpoint/2010/main" val="345832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4C9A276-24ED-417F-B02D-330733895768}"/>
              </a:ext>
            </a:extLst>
          </p:cNvPr>
          <p:cNvSpPr/>
          <p:nvPr/>
        </p:nvSpPr>
        <p:spPr>
          <a:xfrm>
            <a:off x="4393129" y="790473"/>
            <a:ext cx="3228769" cy="369332"/>
          </a:xfrm>
          <a:prstGeom prst="rect">
            <a:avLst/>
          </a:prstGeom>
        </p:spPr>
        <p:txBody>
          <a:bodyPr wrap="none">
            <a:spAutoFit/>
          </a:bodyPr>
          <a:lstStyle/>
          <a:p>
            <a:r>
              <a:rPr lang="en-US" dirty="0"/>
              <a:t>http://bit.ly/UNOACM-Info</a:t>
            </a:r>
          </a:p>
        </p:txBody>
      </p:sp>
      <p:pic>
        <p:nvPicPr>
          <p:cNvPr id="6" name="Picture 5" descr="A picture containing object, clock&#10;&#10;Description automatically generated">
            <a:extLst>
              <a:ext uri="{FF2B5EF4-FFF2-40B4-BE49-F238E27FC236}">
                <a16:creationId xmlns:a16="http://schemas.microsoft.com/office/drawing/2014/main" id="{DDB791F9-481D-4AA7-9F7C-44104AD29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0" y="1371600"/>
            <a:ext cx="2857500" cy="4114800"/>
          </a:xfrm>
          <a:prstGeom prst="rect">
            <a:avLst/>
          </a:prstGeom>
        </p:spPr>
      </p:pic>
    </p:spTree>
    <p:extLst>
      <p:ext uri="{BB962C8B-B14F-4D97-AF65-F5344CB8AC3E}">
        <p14:creationId xmlns:p14="http://schemas.microsoft.com/office/powerpoint/2010/main" val="3808212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633</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Verdana</vt:lpstr>
      <vt:lpstr>Wingdings</vt:lpstr>
      <vt:lpstr>Office Theme</vt:lpstr>
      <vt:lpstr>Default Design</vt:lpstr>
      <vt:lpstr>Intro to ACM</vt:lpstr>
      <vt:lpstr>PowerPoint Presentation</vt:lpstr>
      <vt:lpstr>WHAT IS ACM</vt:lpstr>
      <vt:lpstr>STUDENT CHAPTERS</vt:lpstr>
      <vt:lpstr>PowerPoint Presentation</vt:lpstr>
      <vt:lpstr>SPECIAL INTEREST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ACM</dc:title>
  <dc:creator>Michael Sergi</dc:creator>
  <cp:lastModifiedBy>Michael Sergi</cp:lastModifiedBy>
  <cp:revision>20</cp:revision>
  <dcterms:created xsi:type="dcterms:W3CDTF">2020-03-03T04:52:04Z</dcterms:created>
  <dcterms:modified xsi:type="dcterms:W3CDTF">2020-03-05T06:46:02Z</dcterms:modified>
</cp:coreProperties>
</file>