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5143500" cx="9144000"/>
  <p:notesSz cx="6858000" cy="9144000"/>
  <p:embeddedFontLst>
    <p:embeddedFont>
      <p:font typeface="Roboto"/>
      <p:regular r:id="rId76"/>
      <p:bold r:id="rId77"/>
      <p:italic r:id="rId78"/>
      <p:boldItalic r:id="rId79"/>
    </p:embeddedFont>
    <p:embeddedFont>
      <p:font typeface="Montserrat"/>
      <p:regular r:id="rId80"/>
      <p:bold r:id="rId81"/>
      <p:italic r:id="rId82"/>
      <p:boldItalic r:id="rId83"/>
    </p:embeddedFont>
    <p:embeddedFont>
      <p:font typeface="Lato"/>
      <p:regular r:id="rId84"/>
      <p:bold r:id="rId85"/>
      <p:italic r:id="rId86"/>
      <p:boldItalic r:id="rId87"/>
    </p:embeddedFont>
    <p:embeddedFont>
      <p:font typeface="Roboto Mono"/>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92CC989-E3D5-4C44-B28F-3A33CEFA2753}">
  <a:tblStyle styleId="{392CC989-E3D5-4C44-B28F-3A33CEFA27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Lato-regular.fntdata"/><Relationship Id="rId83" Type="http://schemas.openxmlformats.org/officeDocument/2006/relationships/font" Target="fonts/Montserrat-boldItalic.fntdata"/><Relationship Id="rId42" Type="http://schemas.openxmlformats.org/officeDocument/2006/relationships/slide" Target="slides/slide36.xml"/><Relationship Id="rId86" Type="http://schemas.openxmlformats.org/officeDocument/2006/relationships/font" Target="fonts/Lato-italic.fntdata"/><Relationship Id="rId41" Type="http://schemas.openxmlformats.org/officeDocument/2006/relationships/slide" Target="slides/slide35.xml"/><Relationship Id="rId85" Type="http://schemas.openxmlformats.org/officeDocument/2006/relationships/font" Target="fonts/Lato-bold.fntdata"/><Relationship Id="rId44" Type="http://schemas.openxmlformats.org/officeDocument/2006/relationships/slide" Target="slides/slide38.xml"/><Relationship Id="rId88" Type="http://schemas.openxmlformats.org/officeDocument/2006/relationships/font" Target="fonts/RobotoMono-regular.fntdata"/><Relationship Id="rId43" Type="http://schemas.openxmlformats.org/officeDocument/2006/relationships/slide" Target="slides/slide37.xml"/><Relationship Id="rId87" Type="http://schemas.openxmlformats.org/officeDocument/2006/relationships/font" Target="fonts/Lato-boldItalic.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RobotoMono-bold.fntdata"/><Relationship Id="rId80" Type="http://schemas.openxmlformats.org/officeDocument/2006/relationships/font" Target="fonts/Montserrat-regular.fntdata"/><Relationship Id="rId82" Type="http://schemas.openxmlformats.org/officeDocument/2006/relationships/font" Target="fonts/Montserrat-italic.fntdata"/><Relationship Id="rId81"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Roboto-bold.fntdata"/><Relationship Id="rId32" Type="http://schemas.openxmlformats.org/officeDocument/2006/relationships/slide" Target="slides/slide26.xml"/><Relationship Id="rId76" Type="http://schemas.openxmlformats.org/officeDocument/2006/relationships/font" Target="fonts/Roboto-regular.fntdata"/><Relationship Id="rId35" Type="http://schemas.openxmlformats.org/officeDocument/2006/relationships/slide" Target="slides/slide29.xml"/><Relationship Id="rId79" Type="http://schemas.openxmlformats.org/officeDocument/2006/relationships/font" Target="fonts/Roboto-boldItalic.fntdata"/><Relationship Id="rId34" Type="http://schemas.openxmlformats.org/officeDocument/2006/relationships/slide" Target="slides/slide28.xml"/><Relationship Id="rId78" Type="http://schemas.openxmlformats.org/officeDocument/2006/relationships/font" Target="fonts/Roboto-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RobotoMono-boldItalic.fntdata"/><Relationship Id="rId90" Type="http://schemas.openxmlformats.org/officeDocument/2006/relationships/font" Target="fonts/RobotoMono-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Lazy_evaluation" TargetMode="External"/><Relationship Id="rId3" Type="http://schemas.openxmlformats.org/officeDocument/2006/relationships/hyperlink" Target="https://realpython.com/python-for-loop/" TargetMode="Externa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90c433f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90c433f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6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93824ce8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93824ce8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93824ce8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93824ce8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900">
              <a:solidFill>
                <a:srgbClr val="032F62"/>
              </a:solidFill>
              <a:highlight>
                <a:srgbClr val="FFFFFF"/>
              </a:highlight>
              <a:latin typeface="Courier New"/>
              <a:ea typeface="Courier New"/>
              <a:cs typeface="Courier New"/>
              <a:sym typeface="Courier New"/>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5d292634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5d292634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c7acaf41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c7acaf41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c7acaf41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c7acaf41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c7acaf41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22222"/>
              </a:solidFill>
              <a:highlight>
                <a:srgbClr val="FFFFFF"/>
              </a:highlight>
            </a:endParaRPr>
          </a:p>
        </p:txBody>
      </p:sp>
      <p:sp>
        <p:nvSpPr>
          <p:cNvPr id="231" name="Google Shape;231;g7c7acaf41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c7acaf41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c7acaf41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c7acaf41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c7acaf41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c7acaf41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c7acaf41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c7acaf415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c7acaf415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aab6bb77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aab6bb77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5d292634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5d292634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5d292634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5d292634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5d292634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5d292634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5d292634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5d292634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fb419a44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fb419a44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fb419a44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fb419a44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6fb419a4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6fb419a4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fb419a44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fb419a44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t/>
            </a:r>
            <a:endParaRPr sz="900">
              <a:solidFill>
                <a:srgbClr val="032F62"/>
              </a:solidFill>
              <a:highlight>
                <a:srgbClr val="FFFFFF"/>
              </a:highlight>
              <a:latin typeface="Courier New"/>
              <a:ea typeface="Courier New"/>
              <a:cs typeface="Courier New"/>
              <a:sym typeface="Courier New"/>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a94896c77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a94896c77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7a94896c77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a94896c77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fb419a44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fb419a44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6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7a94896c77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a94896c77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7a94896c77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a94896c77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a94896c77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a94896c77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6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a94896c77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a94896c77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6fb419a44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6fb419a44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7a9a1a630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a9a1a630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7aab6bb77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aab6bb77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75d292634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75d292634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75d292634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75d292634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7c7acaf41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7c7acaf41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90c433f93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90c433f93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6fb419a44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6fb419a44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790c429642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90c429642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708a34df2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708a34df2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7aab6bb7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aab6bb7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790c429642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90c429642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7c7acaf41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c7acaf41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790c433f93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790c433f93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7a94896c77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7a94896c77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7c7acaf41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7c7acaf41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7c7acaf41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22222"/>
              </a:solidFill>
              <a:highlight>
                <a:srgbClr val="FFFFFF"/>
              </a:highlight>
            </a:endParaRPr>
          </a:p>
        </p:txBody>
      </p:sp>
      <p:sp>
        <p:nvSpPr>
          <p:cNvPr id="508" name="Google Shape;508;g7c7acaf41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90c433f93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90c433f93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7c7acaf41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22222"/>
              </a:solidFill>
              <a:highlight>
                <a:srgbClr val="FFFFFF"/>
              </a:highlight>
            </a:endParaRPr>
          </a:p>
        </p:txBody>
      </p:sp>
      <p:sp>
        <p:nvSpPr>
          <p:cNvPr id="515" name="Google Shape;515;g7c7acaf41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7c7acaf415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c7acaf415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7c7acaf415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7c7acaf415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7c7acaf41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7c7acaf41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7a94896c77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7a94896c77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7a94896c77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7a94896c77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7a94896c77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7a94896c77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7a94896c77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a94896c77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7a94896c77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7a94896c77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7a94896c77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7a94896c77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93824ce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93824ce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444444"/>
              </a:solidFill>
              <a:highlight>
                <a:srgbClr val="F9F9F9"/>
              </a:highlight>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7a94896c77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7a94896c77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7a94896c77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7a94896c77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g7c7acaf415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7c7acaf415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7c7acaf415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c7acaf415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Roboto"/>
                <a:ea typeface="Roboto"/>
                <a:cs typeface="Roboto"/>
                <a:sym typeface="Roboto"/>
              </a:rPr>
              <a:t>Iterator in python is any python type that can be used with a ‘for in loop’. Python lists, dicts, strings, </a:t>
            </a:r>
            <a:r>
              <a:rPr lang="en" sz="1200">
                <a:highlight>
                  <a:schemeClr val="lt1"/>
                </a:highlight>
                <a:latin typeface="Roboto"/>
                <a:ea typeface="Roboto"/>
                <a:cs typeface="Roboto"/>
                <a:sym typeface="Roboto"/>
              </a:rPr>
              <a:t>tuples</a:t>
            </a:r>
            <a:r>
              <a:rPr lang="en" sz="1200">
                <a:highlight>
                  <a:srgbClr val="FFFFFF"/>
                </a:highlight>
                <a:latin typeface="Roboto"/>
                <a:ea typeface="Roboto"/>
                <a:cs typeface="Roboto"/>
                <a:sym typeface="Roboto"/>
              </a:rPr>
              <a:t> and more are all examples of inbuilt iterators. These types are iterators because they implement following methods. In fact, any object that wants to be an iterator must implement following methods.</a:t>
            </a:r>
            <a:endParaRPr sz="1200">
              <a:highlight>
                <a:srgbClr val="FFFFFF"/>
              </a:highlight>
              <a:latin typeface="Roboto"/>
              <a:ea typeface="Roboto"/>
              <a:cs typeface="Roboto"/>
              <a:sym typeface="Roboto"/>
            </a:endParaRPr>
          </a:p>
          <a:p>
            <a:pPr indent="0" lvl="0" marL="0" rtl="0" algn="l">
              <a:spcBef>
                <a:spcPts val="0"/>
              </a:spcBef>
              <a:spcAft>
                <a:spcPts val="0"/>
              </a:spcAft>
              <a:buNone/>
            </a:pPr>
            <a:r>
              <a:t/>
            </a:r>
            <a:endParaRPr sz="1200">
              <a:highlight>
                <a:srgbClr val="FFFFFF"/>
              </a:highlight>
              <a:latin typeface="Roboto"/>
              <a:ea typeface="Roboto"/>
              <a:cs typeface="Roboto"/>
              <a:sym typeface="Roboto"/>
            </a:endParaRPr>
          </a:p>
          <a:p>
            <a:pPr indent="0" lvl="0" marL="0" rtl="0" algn="l">
              <a:spcBef>
                <a:spcPts val="0"/>
              </a:spcBef>
              <a:spcAft>
                <a:spcPts val="0"/>
              </a:spcAft>
              <a:buNone/>
            </a:pPr>
            <a:r>
              <a:rPr lang="en" sz="1200">
                <a:highlight>
                  <a:srgbClr val="FFFFFF"/>
                </a:highlight>
                <a:latin typeface="Roboto"/>
                <a:ea typeface="Roboto"/>
                <a:cs typeface="Roboto"/>
                <a:sym typeface="Roboto"/>
              </a:rPr>
              <a:t>It is an object that implements the iterator protocol. An iterator protocol is nothing but a specific class in Python which further has the __next()__ method. Which means every time you ask for the next value, an iterator knows how to compute it. It keeps information about the current state of the iterable it is working on. The iterator calls the next value when you call next() on it. An object that uses the __next__() method is ultimately an iterator.</a:t>
            </a:r>
            <a:endParaRPr sz="1200">
              <a:highlight>
                <a:srgbClr val="FFFFFF"/>
              </a:highlight>
              <a:latin typeface="Roboto"/>
              <a:ea typeface="Roboto"/>
              <a:cs typeface="Roboto"/>
              <a:sym typeface="Roboto"/>
            </a:endParaRPr>
          </a:p>
          <a:p>
            <a:pPr indent="0" lvl="0" marL="0" rtl="0" algn="l">
              <a:spcBef>
                <a:spcPts val="0"/>
              </a:spcBef>
              <a:spcAft>
                <a:spcPts val="0"/>
              </a:spcAft>
              <a:buNone/>
            </a:pPr>
            <a:r>
              <a:t/>
            </a:r>
            <a:endParaRPr sz="1200">
              <a:highlight>
                <a:srgbClr val="FFFFFF"/>
              </a:highlight>
              <a:latin typeface="Roboto"/>
              <a:ea typeface="Roboto"/>
              <a:cs typeface="Roboto"/>
              <a:sym typeface="Roboto"/>
            </a:endParaRPr>
          </a:p>
          <a:p>
            <a:pPr indent="0" lvl="0" marL="0" rtl="0" algn="l">
              <a:spcBef>
                <a:spcPts val="0"/>
              </a:spcBef>
              <a:spcAft>
                <a:spcPts val="0"/>
              </a:spcAft>
              <a:buNone/>
            </a:pPr>
            <a:r>
              <a:t/>
            </a:r>
            <a:endParaRPr sz="1200">
              <a:highlight>
                <a:srgbClr val="FFFFFF"/>
              </a:highlight>
              <a:latin typeface="Roboto"/>
              <a:ea typeface="Roboto"/>
              <a:cs typeface="Roboto"/>
              <a:sym typeface="Roboto"/>
            </a:endParaRPr>
          </a:p>
          <a:p>
            <a:pPr indent="0" lvl="0" marL="0" rtl="0" algn="l">
              <a:spcBef>
                <a:spcPts val="0"/>
              </a:spcBef>
              <a:spcAft>
                <a:spcPts val="0"/>
              </a:spcAft>
              <a:buNone/>
            </a:pPr>
            <a:r>
              <a:t/>
            </a:r>
            <a:endParaRPr sz="1200">
              <a:highlight>
                <a:srgbClr val="FFFFFF"/>
              </a:highlight>
              <a:latin typeface="Roboto"/>
              <a:ea typeface="Roboto"/>
              <a:cs typeface="Roboto"/>
              <a:sym typeface="Roboto"/>
            </a:endParaRPr>
          </a:p>
          <a:p>
            <a:pPr indent="0" lvl="0" marL="0" rtl="0" algn="l">
              <a:spcBef>
                <a:spcPts val="0"/>
              </a:spcBef>
              <a:spcAft>
                <a:spcPts val="0"/>
              </a:spcAft>
              <a:buNone/>
            </a:pPr>
            <a:r>
              <a:t/>
            </a:r>
            <a:endParaRPr sz="1200">
              <a:highlight>
                <a:srgbClr val="FFFFFF"/>
              </a:highlight>
              <a:latin typeface="Roboto"/>
              <a:ea typeface="Roboto"/>
              <a:cs typeface="Roboto"/>
              <a:sym typeface="Roboto"/>
            </a:endParaRPr>
          </a:p>
          <a:p>
            <a:pPr indent="0" lvl="0" marL="0" rtl="0" algn="l">
              <a:spcBef>
                <a:spcPts val="0"/>
              </a:spcBef>
              <a:spcAft>
                <a:spcPts val="0"/>
              </a:spcAft>
              <a:buNone/>
            </a:pPr>
            <a:r>
              <a:t/>
            </a:r>
            <a:endParaRPr sz="1200">
              <a:highlight>
                <a:srgbClr val="FFFFFF"/>
              </a:highlight>
              <a:latin typeface="Roboto"/>
              <a:ea typeface="Roboto"/>
              <a:cs typeface="Roboto"/>
              <a:sym typeface="Roboto"/>
            </a:endParaRPr>
          </a:p>
          <a:p>
            <a:pPr indent="0" lvl="0" marL="0" rtl="0" algn="l">
              <a:spcBef>
                <a:spcPts val="0"/>
              </a:spcBef>
              <a:spcAft>
                <a:spcPts val="0"/>
              </a:spcAft>
              <a:buNone/>
            </a:pPr>
            <a:r>
              <a:t/>
            </a:r>
            <a:endParaRPr sz="1200">
              <a:highlight>
                <a:srgbClr val="FFFFFF"/>
              </a:highlight>
              <a:latin typeface="Roboto"/>
              <a:ea typeface="Roboto"/>
              <a:cs typeface="Roboto"/>
              <a:sym typeface="Robo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An iterator is an object that operators over the sequence of an iterable</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Iterators implement Python’s iterator protocol</a:t>
            </a:r>
            <a:endParaRPr sz="1600">
              <a:latin typeface="Lato"/>
              <a:ea typeface="Lato"/>
              <a:cs typeface="Lato"/>
              <a:sym typeface="Lato"/>
            </a:endParaRPr>
          </a:p>
          <a:p>
            <a:pPr indent="-330200" lvl="1" marL="914400" rtl="0" algn="l">
              <a:lnSpc>
                <a:spcPct val="150000"/>
              </a:lnSpc>
              <a:spcBef>
                <a:spcPts val="0"/>
              </a:spcBef>
              <a:spcAft>
                <a:spcPts val="0"/>
              </a:spcAft>
              <a:buSzPts val="1600"/>
              <a:buFont typeface="Lato"/>
              <a:buChar char="○"/>
            </a:pPr>
            <a:r>
              <a:rPr lang="en" sz="1600">
                <a:latin typeface="Lato"/>
                <a:ea typeface="Lato"/>
                <a:cs typeface="Lato"/>
                <a:sym typeface="Lato"/>
              </a:rPr>
              <a:t>__iter__() and __next__()</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Manually iterate over a list using next() will return 1 value at a time.</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Using a loop will return all items in the iterable </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An iterable is any object that implements the next function</a:t>
            </a:r>
            <a:endParaRPr sz="1600">
              <a:latin typeface="Lato"/>
              <a:ea typeface="Lato"/>
              <a:cs typeface="Lato"/>
              <a:sym typeface="Lato"/>
            </a:endParaRPr>
          </a:p>
          <a:p>
            <a:pPr indent="-330200" lvl="1" marL="914400" rtl="0" algn="l">
              <a:lnSpc>
                <a:spcPct val="150000"/>
              </a:lnSpc>
              <a:spcBef>
                <a:spcPts val="0"/>
              </a:spcBef>
              <a:spcAft>
                <a:spcPts val="0"/>
              </a:spcAft>
              <a:buSzPts val="1600"/>
              <a:buFont typeface="Lato"/>
              <a:buChar char="○"/>
            </a:pPr>
            <a:r>
              <a:rPr lang="en" sz="1600">
                <a:latin typeface="Lato"/>
                <a:ea typeface="Lato"/>
                <a:cs typeface="Lato"/>
                <a:sym typeface="Lato"/>
              </a:rPr>
              <a:t>Lists</a:t>
            </a:r>
            <a:endParaRPr sz="1600">
              <a:latin typeface="Lato"/>
              <a:ea typeface="Lato"/>
              <a:cs typeface="Lato"/>
              <a:sym typeface="Lato"/>
            </a:endParaRPr>
          </a:p>
          <a:p>
            <a:pPr indent="-330200" lvl="1" marL="914400" rtl="0" algn="l">
              <a:lnSpc>
                <a:spcPct val="150000"/>
              </a:lnSpc>
              <a:spcBef>
                <a:spcPts val="0"/>
              </a:spcBef>
              <a:spcAft>
                <a:spcPts val="0"/>
              </a:spcAft>
              <a:buSzPts val="1600"/>
              <a:buFont typeface="Lato"/>
              <a:buChar char="○"/>
            </a:pPr>
            <a:r>
              <a:rPr lang="en" sz="1600">
                <a:latin typeface="Lato"/>
                <a:ea typeface="Lato"/>
                <a:cs typeface="Lato"/>
                <a:sym typeface="Lato"/>
              </a:rPr>
              <a:t>Dictionaries</a:t>
            </a:r>
            <a:endParaRPr sz="1600">
              <a:latin typeface="Lato"/>
              <a:ea typeface="Lato"/>
              <a:cs typeface="Lato"/>
              <a:sym typeface="Lato"/>
            </a:endParaRPr>
          </a:p>
          <a:p>
            <a:pPr indent="-330200" lvl="1" marL="914400" rtl="0" algn="l">
              <a:lnSpc>
                <a:spcPct val="150000"/>
              </a:lnSpc>
              <a:spcBef>
                <a:spcPts val="0"/>
              </a:spcBef>
              <a:spcAft>
                <a:spcPts val="0"/>
              </a:spcAft>
              <a:buSzPts val="1600"/>
              <a:buFont typeface="Lato"/>
              <a:buChar char="○"/>
            </a:pPr>
            <a:r>
              <a:rPr lang="en" sz="1600">
                <a:latin typeface="Lato"/>
                <a:ea typeface="Lato"/>
                <a:cs typeface="Lato"/>
                <a:sym typeface="Lato"/>
              </a:rPr>
              <a:t>Strings</a:t>
            </a:r>
            <a:endParaRPr sz="1600">
              <a:latin typeface="Lato"/>
              <a:ea typeface="Lato"/>
              <a:cs typeface="Lato"/>
              <a:sym typeface="Lato"/>
            </a:endParaRPr>
          </a:p>
          <a:p>
            <a:pPr indent="-330200" lvl="1" marL="914400" rtl="0" algn="l">
              <a:lnSpc>
                <a:spcPct val="150000"/>
              </a:lnSpc>
              <a:spcBef>
                <a:spcPts val="0"/>
              </a:spcBef>
              <a:spcAft>
                <a:spcPts val="0"/>
              </a:spcAft>
              <a:buSzPts val="1600"/>
              <a:buFont typeface="Lato"/>
              <a:buChar char="○"/>
            </a:pPr>
            <a:r>
              <a:rPr lang="en" sz="1600">
                <a:latin typeface="Lato"/>
                <a:ea typeface="Lato"/>
                <a:cs typeface="Lato"/>
                <a:sym typeface="Lato"/>
              </a:rPr>
              <a:t>Tuples</a:t>
            </a:r>
            <a:endParaRPr sz="1600">
              <a:latin typeface="Lato"/>
              <a:ea typeface="Lato"/>
              <a:cs typeface="Lato"/>
              <a:sym typeface="Lato"/>
            </a:endParaRPr>
          </a:p>
          <a:p>
            <a:pPr indent="-330200" lvl="1" marL="914400" rtl="0" algn="l">
              <a:lnSpc>
                <a:spcPct val="150000"/>
              </a:lnSpc>
              <a:spcBef>
                <a:spcPts val="0"/>
              </a:spcBef>
              <a:spcAft>
                <a:spcPts val="0"/>
              </a:spcAft>
              <a:buSzPts val="1600"/>
              <a:buFont typeface="Lato"/>
              <a:buChar char="○"/>
            </a:pPr>
            <a:r>
              <a:rPr lang="en" sz="1600">
                <a:latin typeface="Lato"/>
                <a:ea typeface="Lato"/>
                <a:cs typeface="Lato"/>
                <a:sym typeface="Lato"/>
              </a:rPr>
              <a:t>Files</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Add comparison to other languages, java arrays .next hasnext(),</a:t>
            </a:r>
            <a:endParaRPr sz="1600">
              <a:latin typeface="Lato"/>
              <a:ea typeface="Lato"/>
              <a:cs typeface="Lato"/>
              <a:sym typeface="Lato"/>
            </a:endParaRPr>
          </a:p>
          <a:p>
            <a:pPr indent="0" lvl="0" marL="0" rtl="0" algn="l">
              <a:spcBef>
                <a:spcPts val="0"/>
              </a:spcBef>
              <a:spcAft>
                <a:spcPts val="0"/>
              </a:spcAft>
              <a:buNone/>
            </a:pPr>
            <a:r>
              <a:t/>
            </a:r>
            <a:endParaRPr sz="1200">
              <a:highlight>
                <a:srgbClr val="FFFFFF"/>
              </a:highlight>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g7c7acaf415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7c7acaf415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Yield saves spot and memory allowing it to behave like an iterator</a:t>
            </a:r>
            <a:endParaRPr sz="1200">
              <a:highlight>
                <a:srgbClr val="FFFFFF"/>
              </a:highlight>
            </a:endParaRPr>
          </a:p>
          <a:p>
            <a:pPr indent="0" lvl="0" marL="0" rtl="0" algn="l">
              <a:spcBef>
                <a:spcPts val="0"/>
              </a:spcBef>
              <a:spcAft>
                <a:spcPts val="0"/>
              </a:spcAft>
              <a:buNone/>
            </a:pPr>
            <a:r>
              <a:rPr lang="en" sz="1200">
                <a:highlight>
                  <a:srgbClr val="FFFFFF"/>
                </a:highlight>
              </a:rPr>
              <a:t>Generator functions allow you to declare a function that behaves like an iterator, i.e. it can be used in a for loop.</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Generator functions are a special kind of function that return a </a:t>
            </a:r>
            <a:r>
              <a:rPr lang="en" sz="1200">
                <a:solidFill>
                  <a:srgbClr val="3676AB"/>
                </a:solidFill>
                <a:highlight>
                  <a:srgbClr val="FFFFFF"/>
                </a:highlight>
                <a:uFill>
                  <a:noFill/>
                </a:uFill>
                <a:hlinkClick r:id="rId2"/>
              </a:rPr>
              <a:t>lazy iterator</a:t>
            </a:r>
            <a:r>
              <a:rPr lang="en" sz="1200">
                <a:solidFill>
                  <a:srgbClr val="222222"/>
                </a:solidFill>
                <a:highlight>
                  <a:srgbClr val="FFFFFF"/>
                </a:highlight>
              </a:rPr>
              <a:t>. These are objects that you can loop over like a list. However, unlike lists, lazy iterators do not store their contents in memory. For an overview of iterators in Python, take a look at </a:t>
            </a:r>
            <a:r>
              <a:rPr lang="en" sz="1200">
                <a:solidFill>
                  <a:srgbClr val="3676AB"/>
                </a:solidFill>
                <a:highlight>
                  <a:srgbClr val="FFFFFF"/>
                </a:highlight>
                <a:uFill>
                  <a:noFill/>
                </a:uFill>
                <a:hlinkClick r:id="rId3"/>
              </a:rPr>
              <a:t>Python “for” Loops (Definite Iteration)</a:t>
            </a:r>
            <a:r>
              <a:rPr lang="en" sz="1200">
                <a:solidFill>
                  <a:srgbClr val="222222"/>
                </a:solidFill>
                <a:highlight>
                  <a:srgbClr val="FFFFFF"/>
                </a:highlight>
              </a:rPr>
              <a:t>.</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lnSpc>
                <a:spcPct val="100000"/>
              </a:lnSpc>
              <a:spcBef>
                <a:spcPts val="0"/>
              </a:spcBef>
              <a:spcAft>
                <a:spcPts val="0"/>
              </a:spcAft>
              <a:buNone/>
            </a:pPr>
            <a:r>
              <a:rPr lang="en" sz="1200">
                <a:solidFill>
                  <a:srgbClr val="0A0A0A"/>
                </a:solidFill>
                <a:highlight>
                  <a:srgbClr val="FFFFFF"/>
                </a:highlight>
              </a:rPr>
              <a:t>A generator function is just like a regular function but with a key difference: the yield keyword replaces return. The generator keeps track of its location through the iteration and will yield 2 with the next next() call. </a:t>
            </a:r>
            <a:endParaRPr sz="1200">
              <a:solidFill>
                <a:srgbClr val="0A0A0A"/>
              </a:solidFill>
              <a:highlight>
                <a:srgbClr val="FFFFFF"/>
              </a:highlight>
            </a:endParaRPr>
          </a:p>
          <a:p>
            <a:pPr indent="0" lvl="0" marL="0" rtl="0" algn="l">
              <a:lnSpc>
                <a:spcPct val="100000"/>
              </a:lnSpc>
              <a:spcBef>
                <a:spcPts val="2300"/>
              </a:spcBef>
              <a:spcAft>
                <a:spcPts val="0"/>
              </a:spcAft>
              <a:buNone/>
            </a:pPr>
            <a:r>
              <a:rPr lang="en" sz="1200">
                <a:solidFill>
                  <a:srgbClr val="0A0A0A"/>
                </a:solidFill>
                <a:highlight>
                  <a:srgbClr val="FFFFFF"/>
                </a:highlight>
              </a:rPr>
              <a:t>OUTPUT:</a:t>
            </a:r>
            <a:endParaRPr sz="1200">
              <a:solidFill>
                <a:srgbClr val="0A0A0A"/>
              </a:solidFill>
              <a:highlight>
                <a:srgbClr val="FFFFFF"/>
              </a:highlight>
            </a:endParaRPr>
          </a:p>
          <a:p>
            <a:pPr indent="-317500" lvl="0" marL="457200" rtl="0" algn="l">
              <a:lnSpc>
                <a:spcPct val="150000"/>
              </a:lnSpc>
              <a:spcBef>
                <a:spcPts val="2300"/>
              </a:spcBef>
              <a:spcAft>
                <a:spcPts val="0"/>
              </a:spcAft>
              <a:buSzPts val="1400"/>
              <a:buFont typeface="Lato"/>
              <a:buChar char="●"/>
            </a:pPr>
            <a:r>
              <a:rPr lang="en" sz="1400">
                <a:latin typeface="Lato"/>
                <a:ea typeface="Lato"/>
                <a:cs typeface="Lato"/>
                <a:sym typeface="Lato"/>
              </a:rPr>
              <a:t>This only outputs 0 and 1 because next() has only been called twice on the generator. </a:t>
            </a:r>
            <a:endParaRPr sz="1400">
              <a:latin typeface="Lato"/>
              <a:ea typeface="Lato"/>
              <a:cs typeface="Lato"/>
              <a:sym typeface="Lato"/>
            </a:endParaRPr>
          </a:p>
          <a:p>
            <a:pPr indent="-317500" lvl="0" marL="457200" rtl="0" algn="l">
              <a:lnSpc>
                <a:spcPct val="150000"/>
              </a:lnSpc>
              <a:spcBef>
                <a:spcPts val="1000"/>
              </a:spcBef>
              <a:spcAft>
                <a:spcPts val="0"/>
              </a:spcAft>
              <a:buSzPts val="1400"/>
              <a:buFont typeface="Lato"/>
              <a:buChar char="●"/>
            </a:pPr>
            <a:r>
              <a:rPr lang="en" sz="1400">
                <a:latin typeface="Lato"/>
                <a:ea typeface="Lato"/>
                <a:cs typeface="Lato"/>
                <a:sym typeface="Lato"/>
              </a:rPr>
              <a:t>The generator keeps track of its location through the iteration and will yield 2 with the next next() call. </a:t>
            </a:r>
            <a:endParaRPr sz="1200">
              <a:solidFill>
                <a:srgbClr val="0A0A0A"/>
              </a:solidFill>
              <a:highlight>
                <a:srgbClr val="FFFFFF"/>
              </a:highlight>
            </a:endParaRPr>
          </a:p>
          <a:p>
            <a:pPr indent="0" lvl="0" marL="0" rtl="0" algn="l">
              <a:lnSpc>
                <a:spcPct val="100000"/>
              </a:lnSpc>
              <a:spcBef>
                <a:spcPts val="0"/>
              </a:spcBef>
              <a:spcAft>
                <a:spcPts val="0"/>
              </a:spcAft>
              <a:buNone/>
            </a:pPr>
            <a:r>
              <a:t/>
            </a:r>
            <a:endParaRPr sz="1200">
              <a:solidFill>
                <a:srgbClr val="0A0A0A"/>
              </a:solidFill>
              <a:highlight>
                <a:srgbClr val="FFFFFF"/>
              </a:highlight>
            </a:endParaRPr>
          </a:p>
          <a:p>
            <a:pPr indent="-304800" lvl="0" marL="457200" rtl="0" algn="l">
              <a:lnSpc>
                <a:spcPct val="150000"/>
              </a:lnSpc>
              <a:spcBef>
                <a:spcPts val="2300"/>
              </a:spcBef>
              <a:spcAft>
                <a:spcPts val="0"/>
              </a:spcAft>
              <a:buSzPts val="1200"/>
              <a:buFont typeface="Arial"/>
              <a:buChar char="●"/>
            </a:pPr>
            <a:r>
              <a:rPr lang="en" sz="1200"/>
              <a:t>Defined just like any normal function -&gt; def generator(): </a:t>
            </a:r>
            <a:endParaRPr sz="1200"/>
          </a:p>
          <a:p>
            <a:pPr indent="-304800" lvl="0" marL="457200" rtl="0" algn="l">
              <a:lnSpc>
                <a:spcPct val="150000"/>
              </a:lnSpc>
              <a:spcBef>
                <a:spcPts val="1000"/>
              </a:spcBef>
              <a:spcAft>
                <a:spcPts val="0"/>
              </a:spcAft>
              <a:buSzPts val="1200"/>
              <a:buFont typeface="Arial"/>
              <a:buChar char="●"/>
            </a:pPr>
            <a:r>
              <a:rPr lang="en" sz="1200"/>
              <a:t>Requires the use of the keyword </a:t>
            </a:r>
            <a:r>
              <a:rPr i="1" lang="en" sz="1200"/>
              <a:t>yield</a:t>
            </a:r>
            <a:endParaRPr i="1" sz="1200"/>
          </a:p>
          <a:p>
            <a:pPr indent="-304800" lvl="1" marL="914400" rtl="0" algn="l">
              <a:lnSpc>
                <a:spcPct val="150000"/>
              </a:lnSpc>
              <a:spcBef>
                <a:spcPts val="1000"/>
              </a:spcBef>
              <a:spcAft>
                <a:spcPts val="0"/>
              </a:spcAft>
              <a:buSzPts val="1200"/>
              <a:buFont typeface="Arial"/>
              <a:buChar char="○"/>
            </a:pPr>
            <a:r>
              <a:rPr lang="en" sz="1200"/>
              <a:t>Can have multiple yield statements</a:t>
            </a:r>
            <a:endParaRPr sz="1200"/>
          </a:p>
          <a:p>
            <a:pPr indent="-304800" lvl="0" marL="457200" rtl="0" algn="l">
              <a:lnSpc>
                <a:spcPct val="150000"/>
              </a:lnSpc>
              <a:spcBef>
                <a:spcPts val="1000"/>
              </a:spcBef>
              <a:spcAft>
                <a:spcPts val="0"/>
              </a:spcAft>
              <a:buSzPts val="1200"/>
              <a:buFont typeface="Arial"/>
              <a:buChar char="●"/>
            </a:pPr>
            <a:r>
              <a:rPr lang="en" sz="1200"/>
              <a:t>Saves the states of the local variables and “pauses” the iteration loop  </a:t>
            </a:r>
            <a:endParaRPr sz="1200"/>
          </a:p>
          <a:p>
            <a:pPr indent="-304800" lvl="0" marL="457200" rtl="0" algn="l">
              <a:lnSpc>
                <a:spcPct val="150000"/>
              </a:lnSpc>
              <a:spcBef>
                <a:spcPts val="1000"/>
              </a:spcBef>
              <a:spcAft>
                <a:spcPts val="0"/>
              </a:spcAft>
              <a:buSzPts val="1200"/>
              <a:buFont typeface="Arial"/>
              <a:buChar char="●"/>
            </a:pPr>
            <a:r>
              <a:rPr lang="en" sz="1200"/>
              <a:t>Generators are called using next()</a:t>
            </a:r>
            <a:endParaRPr sz="1200"/>
          </a:p>
          <a:p>
            <a:pPr indent="-304800" lvl="0" marL="457200" rtl="0" algn="l">
              <a:lnSpc>
                <a:spcPct val="150000"/>
              </a:lnSpc>
              <a:spcBef>
                <a:spcPts val="1000"/>
              </a:spcBef>
              <a:spcAft>
                <a:spcPts val="1000"/>
              </a:spcAft>
              <a:buSzPts val="1200"/>
              <a:buFont typeface="Lato"/>
              <a:buChar char="●"/>
            </a:pPr>
            <a:r>
              <a:rPr lang="en" sz="1200"/>
              <a:t>Help w</a:t>
            </a:r>
            <a:r>
              <a:rPr lang="en" sz="1200">
                <a:latin typeface="Lato"/>
                <a:ea typeface="Lato"/>
                <a:cs typeface="Lato"/>
                <a:sym typeface="Lato"/>
              </a:rPr>
              <a:t>ith memory management when using large data sets</a:t>
            </a:r>
            <a:endParaRPr sz="1200">
              <a:solidFill>
                <a:srgbClr val="222222"/>
              </a:solidFill>
              <a:highlight>
                <a:srgbClr val="FFFFFF"/>
              </a:highlight>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7c7acaf415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7c7acaf415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790c433f93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790c433f93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7a94896c7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7a94896c7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75d29263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75d29263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6fb419a44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6fb419a44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fb419a4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fb419a4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fb419a44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fb419a44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90c433f9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90c433f9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ootcamp" type="title">
  <p:cSld name="TITLE">
    <p:spTree>
      <p:nvGrpSpPr>
        <p:cNvPr id="10" name="Shape 10"/>
        <p:cNvGrpSpPr/>
        <p:nvPr/>
      </p:nvGrpSpPr>
      <p:grpSpPr>
        <a:xfrm>
          <a:off x="0" y="0"/>
          <a:ext cx="0" cy="0"/>
          <a:chOff x="0" y="0"/>
          <a:chExt cx="0" cy="0"/>
        </a:xfrm>
      </p:grpSpPr>
      <p:sp>
        <p:nvSpPr>
          <p:cNvPr id="11" name="Google Shape;11;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0" y="490"/>
            <a:ext cx="5153705" cy="5134399"/>
            <a:chOff x="0" y="75"/>
            <a:chExt cx="5153705" cy="5152950"/>
          </a:xfrm>
        </p:grpSpPr>
        <p:sp>
          <p:nvSpPr>
            <p:cNvPr id="13" name="Google Shape;13;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1646" y="-75"/>
              <a:ext cx="2299800" cy="2300100"/>
            </a:xfrm>
            <a:prstGeom prst="diagStripe">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652821" y="590035"/>
              <a:ext cx="2300100" cy="2299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8" name="Google Shape;18;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9" name="Google Shape;19;p2"/>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6" name="Shape 106"/>
        <p:cNvGrpSpPr/>
        <p:nvPr/>
      </p:nvGrpSpPr>
      <p:grpSpPr>
        <a:xfrm>
          <a:off x="0" y="0"/>
          <a:ext cx="0" cy="0"/>
          <a:chOff x="0" y="0"/>
          <a:chExt cx="0" cy="0"/>
        </a:xfrm>
      </p:grpSpPr>
      <p:grpSp>
        <p:nvGrpSpPr>
          <p:cNvPr id="107" name="Google Shape;107;p11"/>
          <p:cNvGrpSpPr/>
          <p:nvPr/>
        </p:nvGrpSpPr>
        <p:grpSpPr>
          <a:xfrm>
            <a:off x="4406400" y="0"/>
            <a:ext cx="4737600" cy="5143065"/>
            <a:chOff x="4406400" y="0"/>
            <a:chExt cx="4737600" cy="5143065"/>
          </a:xfrm>
        </p:grpSpPr>
        <p:sp>
          <p:nvSpPr>
            <p:cNvPr id="108" name="Google Shape;108;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a:off x="6908099" y="2069505"/>
              <a:ext cx="808800" cy="808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5400000">
              <a:off x="7227414" y="3710807"/>
              <a:ext cx="808800" cy="808800"/>
            </a:xfrm>
            <a:prstGeom prst="diagStripe">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7" name="Google Shape;127;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28" name="Google Shape;128;p11"/>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12"/>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4406400" y="0"/>
            <a:ext cx="4737600" cy="5143065"/>
            <a:chOff x="4406400" y="0"/>
            <a:chExt cx="4737600" cy="5143065"/>
          </a:xfrm>
        </p:grpSpPr>
        <p:sp>
          <p:nvSpPr>
            <p:cNvPr id="22" name="Google Shape;22;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6908099" y="2069505"/>
              <a:ext cx="808800" cy="808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7227414" y="3710807"/>
              <a:ext cx="808800" cy="808800"/>
            </a:xfrm>
            <a:prstGeom prst="diagStripe">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3"/>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2" name="Shape 42"/>
        <p:cNvGrpSpPr/>
        <p:nvPr/>
      </p:nvGrpSpPr>
      <p:grpSpPr>
        <a:xfrm>
          <a:off x="0" y="0"/>
          <a:ext cx="0" cy="0"/>
          <a:chOff x="0" y="0"/>
          <a:chExt cx="0" cy="0"/>
        </a:xfrm>
      </p:grpSpPr>
      <p:grpSp>
        <p:nvGrpSpPr>
          <p:cNvPr id="43" name="Google Shape;43;p4"/>
          <p:cNvGrpSpPr/>
          <p:nvPr/>
        </p:nvGrpSpPr>
        <p:grpSpPr>
          <a:xfrm>
            <a:off x="0" y="381001"/>
            <a:ext cx="1037850" cy="1016287"/>
            <a:chOff x="0" y="381001"/>
            <a:chExt cx="1037850" cy="1016287"/>
          </a:xfrm>
        </p:grpSpPr>
        <p:sp>
          <p:nvSpPr>
            <p:cNvPr id="44" name="Google Shape;44;p4"/>
            <p:cNvSpPr/>
            <p:nvPr/>
          </p:nvSpPr>
          <p:spPr>
            <a:xfrm rot="-5400000">
              <a:off x="0" y="381001"/>
              <a:ext cx="808800" cy="808800"/>
            </a:xfrm>
            <a:prstGeom prst="diagStripe">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flipH="1">
              <a:off x="229050" y="588489"/>
              <a:ext cx="808800" cy="808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4"/>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 name="Google Shape;47;p4"/>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8" name="Google Shape;48;p4"/>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9" name="Shape 49"/>
        <p:cNvGrpSpPr/>
        <p:nvPr/>
      </p:nvGrpSpPr>
      <p:grpSpPr>
        <a:xfrm>
          <a:off x="0" y="0"/>
          <a:ext cx="0" cy="0"/>
          <a:chOff x="0" y="0"/>
          <a:chExt cx="0" cy="0"/>
        </a:xfrm>
      </p:grpSpPr>
      <p:grpSp>
        <p:nvGrpSpPr>
          <p:cNvPr id="50" name="Google Shape;50;p5"/>
          <p:cNvGrpSpPr/>
          <p:nvPr/>
        </p:nvGrpSpPr>
        <p:grpSpPr>
          <a:xfrm>
            <a:off x="0" y="381001"/>
            <a:ext cx="1037850" cy="1016287"/>
            <a:chOff x="0" y="381001"/>
            <a:chExt cx="1037850" cy="1016287"/>
          </a:xfrm>
        </p:grpSpPr>
        <p:sp>
          <p:nvSpPr>
            <p:cNvPr id="51" name="Google Shape;51;p5"/>
            <p:cNvSpPr/>
            <p:nvPr/>
          </p:nvSpPr>
          <p:spPr>
            <a:xfrm rot="-5400000">
              <a:off x="0" y="381001"/>
              <a:ext cx="808800" cy="808800"/>
            </a:xfrm>
            <a:prstGeom prst="diagStripe">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flipH="1">
              <a:off x="229050" y="588489"/>
              <a:ext cx="808800" cy="808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5"/>
          <p:cNvSpPr txBox="1"/>
          <p:nvPr>
            <p:ph type="title"/>
          </p:nvPr>
        </p:nvSpPr>
        <p:spPr>
          <a:xfrm>
            <a:off x="1297500" y="393750"/>
            <a:ext cx="7038900" cy="5646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 name="Google Shape;54;p5"/>
          <p:cNvSpPr txBox="1"/>
          <p:nvPr>
            <p:ph idx="1" type="body"/>
          </p:nvPr>
        </p:nvSpPr>
        <p:spPr>
          <a:xfrm>
            <a:off x="1297500" y="1110350"/>
            <a:ext cx="3403200" cy="2911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55" name="Google Shape;55;p5"/>
          <p:cNvSpPr txBox="1"/>
          <p:nvPr>
            <p:ph idx="2" type="body"/>
          </p:nvPr>
        </p:nvSpPr>
        <p:spPr>
          <a:xfrm>
            <a:off x="4933221" y="1110350"/>
            <a:ext cx="3403200" cy="2911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56" name="Google Shape;56;p5"/>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grpSp>
        <p:nvGrpSpPr>
          <p:cNvPr id="58" name="Google Shape;58;p6"/>
          <p:cNvGrpSpPr/>
          <p:nvPr/>
        </p:nvGrpSpPr>
        <p:grpSpPr>
          <a:xfrm>
            <a:off x="0" y="381001"/>
            <a:ext cx="1037850" cy="1016287"/>
            <a:chOff x="0" y="381001"/>
            <a:chExt cx="1037850" cy="1016287"/>
          </a:xfrm>
        </p:grpSpPr>
        <p:sp>
          <p:nvSpPr>
            <p:cNvPr id="59" name="Google Shape;59;p6"/>
            <p:cNvSpPr/>
            <p:nvPr/>
          </p:nvSpPr>
          <p:spPr>
            <a:xfrm rot="-5400000">
              <a:off x="0" y="381001"/>
              <a:ext cx="808800" cy="808800"/>
            </a:xfrm>
            <a:prstGeom prst="diagStripe">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flipH="1">
              <a:off x="229050" y="588489"/>
              <a:ext cx="808800" cy="808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 name="Google Shape;62;p6"/>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3" name="Shape 63"/>
        <p:cNvGrpSpPr/>
        <p:nvPr/>
      </p:nvGrpSpPr>
      <p:grpSpPr>
        <a:xfrm>
          <a:off x="0" y="0"/>
          <a:ext cx="0" cy="0"/>
          <a:chOff x="0" y="0"/>
          <a:chExt cx="0" cy="0"/>
        </a:xfrm>
      </p:grpSpPr>
      <p:grpSp>
        <p:nvGrpSpPr>
          <p:cNvPr id="64" name="Google Shape;64;p7"/>
          <p:cNvGrpSpPr/>
          <p:nvPr/>
        </p:nvGrpSpPr>
        <p:grpSpPr>
          <a:xfrm>
            <a:off x="0" y="381001"/>
            <a:ext cx="1037850" cy="1016287"/>
            <a:chOff x="0" y="381001"/>
            <a:chExt cx="1037850" cy="1016287"/>
          </a:xfrm>
        </p:grpSpPr>
        <p:sp>
          <p:nvSpPr>
            <p:cNvPr id="65" name="Google Shape;65;p7"/>
            <p:cNvSpPr/>
            <p:nvPr/>
          </p:nvSpPr>
          <p:spPr>
            <a:xfrm rot="-5400000">
              <a:off x="0" y="381001"/>
              <a:ext cx="808800" cy="808800"/>
            </a:xfrm>
            <a:prstGeom prst="diagStripe">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flipH="1">
              <a:off x="229050" y="588489"/>
              <a:ext cx="808800" cy="808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7"/>
          <p:cNvSpPr txBox="1"/>
          <p:nvPr>
            <p:ph type="title"/>
          </p:nvPr>
        </p:nvSpPr>
        <p:spPr>
          <a:xfrm>
            <a:off x="1297500" y="393750"/>
            <a:ext cx="3798900" cy="1003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8" name="Google Shape;68;p7"/>
          <p:cNvSpPr txBox="1"/>
          <p:nvPr>
            <p:ph idx="1" type="body"/>
          </p:nvPr>
        </p:nvSpPr>
        <p:spPr>
          <a:xfrm>
            <a:off x="1297500" y="1515350"/>
            <a:ext cx="3798900" cy="2415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69" name="Google Shape;69;p7"/>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0" name="Shape 70"/>
        <p:cNvGrpSpPr/>
        <p:nvPr/>
      </p:nvGrpSpPr>
      <p:grpSpPr>
        <a:xfrm>
          <a:off x="0" y="0"/>
          <a:ext cx="0" cy="0"/>
          <a:chOff x="0" y="0"/>
          <a:chExt cx="0" cy="0"/>
        </a:xfrm>
      </p:grpSpPr>
      <p:grpSp>
        <p:nvGrpSpPr>
          <p:cNvPr id="71" name="Google Shape;71;p8"/>
          <p:cNvGrpSpPr/>
          <p:nvPr/>
        </p:nvGrpSpPr>
        <p:grpSpPr>
          <a:xfrm>
            <a:off x="4406400" y="0"/>
            <a:ext cx="4737600" cy="5143500"/>
            <a:chOff x="4406400" y="0"/>
            <a:chExt cx="4737600" cy="5143500"/>
          </a:xfrm>
        </p:grpSpPr>
        <p:sp>
          <p:nvSpPr>
            <p:cNvPr id="72" name="Google Shape;72;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6908099" y="2069680"/>
              <a:ext cx="808800" cy="808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7227414" y="3711189"/>
              <a:ext cx="808800" cy="808800"/>
            </a:xfrm>
            <a:prstGeom prst="diagStripe">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1" name="Google Shape;91;p8"/>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2" name="Shape 92"/>
        <p:cNvGrpSpPr/>
        <p:nvPr/>
      </p:nvGrpSpPr>
      <p:grpSpPr>
        <a:xfrm>
          <a:off x="0" y="0"/>
          <a:ext cx="0" cy="0"/>
          <a:chOff x="0" y="0"/>
          <a:chExt cx="0" cy="0"/>
        </a:xfrm>
      </p:grpSpPr>
      <p:grpSp>
        <p:nvGrpSpPr>
          <p:cNvPr id="93" name="Google Shape;93;p9"/>
          <p:cNvGrpSpPr/>
          <p:nvPr/>
        </p:nvGrpSpPr>
        <p:grpSpPr>
          <a:xfrm>
            <a:off x="0" y="381001"/>
            <a:ext cx="1037850" cy="1016287"/>
            <a:chOff x="0" y="381001"/>
            <a:chExt cx="1037850" cy="1016287"/>
          </a:xfrm>
        </p:grpSpPr>
        <p:sp>
          <p:nvSpPr>
            <p:cNvPr id="94" name="Google Shape;94;p9"/>
            <p:cNvSpPr/>
            <p:nvPr/>
          </p:nvSpPr>
          <p:spPr>
            <a:xfrm rot="-5400000">
              <a:off x="0" y="381001"/>
              <a:ext cx="808800" cy="808800"/>
            </a:xfrm>
            <a:prstGeom prst="diagStripe">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flipH="1">
              <a:off x="229050" y="588489"/>
              <a:ext cx="808800" cy="808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7" name="Google Shape;97;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8" name="Google Shape;98;p9"/>
          <p:cNvSpPr txBox="1"/>
          <p:nvPr>
            <p:ph idx="2" type="body"/>
          </p:nvPr>
        </p:nvSpPr>
        <p:spPr>
          <a:xfrm>
            <a:off x="4648200" y="1239400"/>
            <a:ext cx="3676800" cy="2347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99" name="Google Shape;99;p9"/>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0" name="Shape 100"/>
        <p:cNvGrpSpPr/>
        <p:nvPr/>
      </p:nvGrpSpPr>
      <p:grpSpPr>
        <a:xfrm>
          <a:off x="0" y="0"/>
          <a:ext cx="0" cy="0"/>
          <a:chOff x="0" y="0"/>
          <a:chExt cx="0" cy="0"/>
        </a:xfrm>
      </p:grpSpPr>
      <p:grpSp>
        <p:nvGrpSpPr>
          <p:cNvPr id="101" name="Google Shape;101;p10"/>
          <p:cNvGrpSpPr/>
          <p:nvPr/>
        </p:nvGrpSpPr>
        <p:grpSpPr>
          <a:xfrm>
            <a:off x="0" y="4128572"/>
            <a:ext cx="698925" cy="684657"/>
            <a:chOff x="0" y="3785672"/>
            <a:chExt cx="698925" cy="684657"/>
          </a:xfrm>
        </p:grpSpPr>
        <p:sp>
          <p:nvSpPr>
            <p:cNvPr id="102" name="Google Shape;102;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105" name="Google Shape;105;p10"/>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3000"/>
              <a:buFont typeface="Montserrat"/>
              <a:buNone/>
              <a:defRPr sz="3000">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50000"/>
              </a:lnSpc>
              <a:spcBef>
                <a:spcPts val="0"/>
              </a:spcBef>
              <a:spcAft>
                <a:spcPts val="0"/>
              </a:spcAft>
              <a:buSzPts val="1800"/>
              <a:buFont typeface="Lato"/>
              <a:buChar char="●"/>
              <a:defRPr sz="1800">
                <a:latin typeface="Lato"/>
                <a:ea typeface="Lato"/>
                <a:cs typeface="Lato"/>
                <a:sym typeface="Lato"/>
              </a:defRPr>
            </a:lvl1pPr>
            <a:lvl2pPr indent="-342900" lvl="1" marL="914400">
              <a:lnSpc>
                <a:spcPct val="150000"/>
              </a:lnSpc>
              <a:spcBef>
                <a:spcPts val="0"/>
              </a:spcBef>
              <a:spcAft>
                <a:spcPts val="0"/>
              </a:spcAft>
              <a:buSzPts val="1800"/>
              <a:buFont typeface="Lato"/>
              <a:buChar char="○"/>
              <a:defRPr sz="1800">
                <a:latin typeface="Lato"/>
                <a:ea typeface="Lato"/>
                <a:cs typeface="Lato"/>
                <a:sym typeface="Lato"/>
              </a:defRPr>
            </a:lvl2pPr>
            <a:lvl3pPr indent="-342900" lvl="2" marL="1371600">
              <a:lnSpc>
                <a:spcPct val="150000"/>
              </a:lnSpc>
              <a:spcBef>
                <a:spcPts val="0"/>
              </a:spcBef>
              <a:spcAft>
                <a:spcPts val="0"/>
              </a:spcAft>
              <a:buSzPts val="1800"/>
              <a:buFont typeface="Lato"/>
              <a:buChar char="■"/>
              <a:defRPr sz="1800">
                <a:latin typeface="Lato"/>
                <a:ea typeface="Lato"/>
                <a:cs typeface="Lato"/>
                <a:sym typeface="Lato"/>
              </a:defRPr>
            </a:lvl3pPr>
            <a:lvl4pPr indent="-342900" lvl="3" marL="1828800">
              <a:lnSpc>
                <a:spcPct val="150000"/>
              </a:lnSpc>
              <a:spcBef>
                <a:spcPts val="0"/>
              </a:spcBef>
              <a:spcAft>
                <a:spcPts val="0"/>
              </a:spcAft>
              <a:buSzPts val="1800"/>
              <a:buFont typeface="Lato"/>
              <a:buChar char="●"/>
              <a:defRPr sz="1800">
                <a:latin typeface="Lato"/>
                <a:ea typeface="Lato"/>
                <a:cs typeface="Lato"/>
                <a:sym typeface="Lato"/>
              </a:defRPr>
            </a:lvl4pPr>
            <a:lvl5pPr indent="-342900" lvl="4" marL="2286000">
              <a:lnSpc>
                <a:spcPct val="150000"/>
              </a:lnSpc>
              <a:spcBef>
                <a:spcPts val="0"/>
              </a:spcBef>
              <a:spcAft>
                <a:spcPts val="0"/>
              </a:spcAft>
              <a:buSzPts val="1800"/>
              <a:buFont typeface="Lato"/>
              <a:buChar char="○"/>
              <a:defRPr sz="1800">
                <a:latin typeface="Lato"/>
                <a:ea typeface="Lato"/>
                <a:cs typeface="Lato"/>
                <a:sym typeface="Lato"/>
              </a:defRPr>
            </a:lvl5pPr>
            <a:lvl6pPr indent="-342900" lvl="5" marL="2743200">
              <a:lnSpc>
                <a:spcPct val="150000"/>
              </a:lnSpc>
              <a:spcBef>
                <a:spcPts val="0"/>
              </a:spcBef>
              <a:spcAft>
                <a:spcPts val="0"/>
              </a:spcAft>
              <a:buSzPts val="1800"/>
              <a:buFont typeface="Lato"/>
              <a:buChar char="■"/>
              <a:defRPr sz="1800">
                <a:latin typeface="Lato"/>
                <a:ea typeface="Lato"/>
                <a:cs typeface="Lato"/>
                <a:sym typeface="Lato"/>
              </a:defRPr>
            </a:lvl6pPr>
            <a:lvl7pPr indent="-342900" lvl="6" marL="3200400">
              <a:lnSpc>
                <a:spcPct val="150000"/>
              </a:lnSpc>
              <a:spcBef>
                <a:spcPts val="0"/>
              </a:spcBef>
              <a:spcAft>
                <a:spcPts val="0"/>
              </a:spcAft>
              <a:buSzPts val="1800"/>
              <a:buFont typeface="Lato"/>
              <a:buChar char="●"/>
              <a:defRPr sz="1800">
                <a:latin typeface="Lato"/>
                <a:ea typeface="Lato"/>
                <a:cs typeface="Lato"/>
                <a:sym typeface="Lato"/>
              </a:defRPr>
            </a:lvl7pPr>
            <a:lvl8pPr indent="-342900" lvl="7" marL="3657600">
              <a:lnSpc>
                <a:spcPct val="150000"/>
              </a:lnSpc>
              <a:spcBef>
                <a:spcPts val="0"/>
              </a:spcBef>
              <a:spcAft>
                <a:spcPts val="0"/>
              </a:spcAft>
              <a:buSzPts val="1800"/>
              <a:buFont typeface="Lato"/>
              <a:buChar char="○"/>
              <a:defRPr sz="1800">
                <a:latin typeface="Lato"/>
                <a:ea typeface="Lato"/>
                <a:cs typeface="Lato"/>
                <a:sym typeface="Lato"/>
              </a:defRPr>
            </a:lvl8pPr>
            <a:lvl9pPr indent="-342900" lvl="8" marL="4114800">
              <a:lnSpc>
                <a:spcPct val="150000"/>
              </a:lnSpc>
              <a:spcBef>
                <a:spcPts val="0"/>
              </a:spcBef>
              <a:spcAft>
                <a:spcPts val="0"/>
              </a:spcAft>
              <a:buSzPts val="1800"/>
              <a:buFont typeface="Lato"/>
              <a:buChar char="■"/>
              <a:defRPr sz="1800">
                <a:latin typeface="Lato"/>
                <a:ea typeface="Lato"/>
                <a:cs typeface="Lato"/>
                <a:sym typeface="Lato"/>
              </a:defRPr>
            </a:lvl9pPr>
          </a:lstStyle>
          <a:p/>
        </p:txBody>
      </p:sp>
      <p:sp>
        <p:nvSpPr>
          <p:cNvPr id="8" name="Google Shape;8;p1"/>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Autofit/>
          </a:bodyPr>
          <a:lstStyle>
            <a:lvl1pPr lvl="0" algn="ctr">
              <a:buNone/>
              <a:defRPr sz="1000">
                <a:latin typeface="Lato"/>
                <a:ea typeface="Lato"/>
                <a:cs typeface="Lato"/>
                <a:sym typeface="Lato"/>
              </a:defRPr>
            </a:lvl1pPr>
            <a:lvl2pPr lvl="1" algn="ctr">
              <a:buNone/>
              <a:defRPr sz="1000">
                <a:latin typeface="Lato"/>
                <a:ea typeface="Lato"/>
                <a:cs typeface="Lato"/>
                <a:sym typeface="Lato"/>
              </a:defRPr>
            </a:lvl2pPr>
            <a:lvl3pPr lvl="2" algn="ctr">
              <a:buNone/>
              <a:defRPr sz="1000">
                <a:latin typeface="Lato"/>
                <a:ea typeface="Lato"/>
                <a:cs typeface="Lato"/>
                <a:sym typeface="Lato"/>
              </a:defRPr>
            </a:lvl3pPr>
            <a:lvl4pPr lvl="3" algn="ctr">
              <a:buNone/>
              <a:defRPr sz="1000">
                <a:latin typeface="Lato"/>
                <a:ea typeface="Lato"/>
                <a:cs typeface="Lato"/>
                <a:sym typeface="Lato"/>
              </a:defRPr>
            </a:lvl4pPr>
            <a:lvl5pPr lvl="4" algn="ctr">
              <a:buNone/>
              <a:defRPr sz="1000">
                <a:latin typeface="Lato"/>
                <a:ea typeface="Lato"/>
                <a:cs typeface="Lato"/>
                <a:sym typeface="Lato"/>
              </a:defRPr>
            </a:lvl5pPr>
            <a:lvl6pPr lvl="5" algn="ctr">
              <a:buNone/>
              <a:defRPr sz="1000">
                <a:latin typeface="Lato"/>
                <a:ea typeface="Lato"/>
                <a:cs typeface="Lato"/>
                <a:sym typeface="Lato"/>
              </a:defRPr>
            </a:lvl6pPr>
            <a:lvl7pPr lvl="6" algn="ctr">
              <a:buNone/>
              <a:defRPr sz="1000">
                <a:latin typeface="Lato"/>
                <a:ea typeface="Lato"/>
                <a:cs typeface="Lato"/>
                <a:sym typeface="Lato"/>
              </a:defRPr>
            </a:lvl7pPr>
            <a:lvl8pPr lvl="7" algn="ctr">
              <a:buNone/>
              <a:defRPr sz="1000">
                <a:latin typeface="Lato"/>
                <a:ea typeface="Lato"/>
                <a:cs typeface="Lato"/>
                <a:sym typeface="Lato"/>
              </a:defRPr>
            </a:lvl8pPr>
            <a:lvl9pPr lvl="8" algn="ctr">
              <a:buNone/>
              <a:defRPr sz="1000">
                <a:latin typeface="Lato"/>
                <a:ea typeface="Lato"/>
                <a:cs typeface="Lato"/>
                <a:sym typeface="Lato"/>
              </a:defRPr>
            </a:lvl9pPr>
          </a:lstStyle>
          <a:p>
            <a:pPr indent="0" lvl="0" marL="0" rtl="0" algn="ct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154673" y="4167450"/>
            <a:ext cx="989325" cy="9760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realpython.com/python-comments-guid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python.org/3/reference/datamodel.html#special-method-nam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ython-reference.readthedocs.io/en/latest/docs/brackets/slicing.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python.org/dev/pep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realpython.com/list-comprehension-pyth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realpython.com/list-comprehension-pyth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wiki.python.org/moin/Generator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ocs.python.org/3.8/howto/functional.html#small-functions-and-the-lambda-express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python.org/dev/peps/pep-0008/"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notes-on-cython.readthedocs.io/en/latest/std_dev.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 Id="rId3" Type="http://schemas.openxmlformats.org/officeDocument/2006/relationships/hyperlink" Target="https://notes-on-cython.readthedocs.io/en/latest/std_dev.html" TargetMode="Externa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python.org/dev/peps/pep-0257/"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docs.python.org/3/" TargetMode="External"/><Relationship Id="rId4" Type="http://schemas.openxmlformats.org/officeDocument/2006/relationships/hyperlink" Target="https://wiki.python.org/" TargetMode="External"/><Relationship Id="rId5" Type="http://schemas.openxmlformats.org/officeDocument/2006/relationships/hyperlink" Target="https://ehmatthes.github.io/pcc_2e/" TargetMode="External"/><Relationship Id="rId6" Type="http://schemas.openxmlformats.org/officeDocument/2006/relationships/hyperlink" Target="https://learnxinyminutes.com/docs/python3/" TargetMode="External"/><Relationship Id="rId7" Type="http://schemas.openxmlformats.org/officeDocument/2006/relationships/hyperlink" Target="https://automatetheboringstuff.com/2e/"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1" Type="http://schemas.openxmlformats.org/officeDocument/2006/relationships/hyperlink" Target="https://jeffknupp.com/blog/2013/06/30/pythons-hardest-problem-revisited/" TargetMode="External"/><Relationship Id="rId10" Type="http://schemas.openxmlformats.org/officeDocument/2006/relationships/hyperlink" Target="https://docs.python.org/3.8/library/asyncio.html" TargetMode="External"/><Relationship Id="rId13" Type="http://schemas.openxmlformats.org/officeDocument/2006/relationships/hyperlink" Target="https://gist.github.com/evandrix/2030615" TargetMode="External"/><Relationship Id="rId12" Type="http://schemas.openxmlformats.org/officeDocument/2006/relationships/hyperlink" Target="https://realpython.com/python-concurrency/" TargetMode="External"/><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smallguysit.com/index.php/2017/10/28/python-benefits-using-virtual-environment/" TargetMode="External"/><Relationship Id="rId4" Type="http://schemas.openxmlformats.org/officeDocument/2006/relationships/hyperlink" Target="https://github.com/conda/conda/blob/master/docs/source/user-guide/conda-cheatsheet.pdf" TargetMode="External"/><Relationship Id="rId9" Type="http://schemas.openxmlformats.org/officeDocument/2006/relationships/hyperlink" Target="https://docs.python.org/3.8/library/threading.html" TargetMode="External"/><Relationship Id="rId15" Type="http://schemas.openxmlformats.org/officeDocument/2006/relationships/hyperlink" Target="https://docs.python.org/3/extending/index.html" TargetMode="External"/><Relationship Id="rId14" Type="http://schemas.openxmlformats.org/officeDocument/2006/relationships/hyperlink" Target="https://docs.microsoft.com/en-us/visualstudio/python/working-with-c-cpp-python-in-visual-studio?view=vs-2019" TargetMode="External"/><Relationship Id="rId5" Type="http://schemas.openxmlformats.org/officeDocument/2006/relationships/hyperlink" Target="https://www.python.org/dev/peps/" TargetMode="External"/><Relationship Id="rId6" Type="http://schemas.openxmlformats.org/officeDocument/2006/relationships/hyperlink" Target="https://aaronlelevier.github.io/virtualenv-cheatsheet/" TargetMode="External"/><Relationship Id="rId7" Type="http://schemas.openxmlformats.org/officeDocument/2006/relationships/hyperlink" Target="https://docs.python-guide.org/dev/virtualenvs/" TargetMode="External"/><Relationship Id="rId8" Type="http://schemas.openxmlformats.org/officeDocument/2006/relationships/hyperlink" Target="https://docs.python.org/3.8/library/multiprocessing.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python.org/dev/peps/pep-002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Bootcamp</a:t>
            </a:r>
            <a:endParaRPr/>
          </a:p>
          <a:p>
            <a:pPr indent="0" lvl="0" marL="0" rtl="0" algn="ctr">
              <a:spcBef>
                <a:spcPts val="0"/>
              </a:spcBef>
              <a:spcAft>
                <a:spcPts val="0"/>
              </a:spcAft>
              <a:buNone/>
            </a:pPr>
            <a:r>
              <a:rPr lang="en"/>
              <a:t>Day 3</a:t>
            </a:r>
            <a:endParaRPr/>
          </a:p>
        </p:txBody>
      </p:sp>
      <p:sp>
        <p:nvSpPr>
          <p:cNvPr id="136" name="Google Shape;136;p13"/>
          <p:cNvSpPr txBox="1"/>
          <p:nvPr>
            <p:ph idx="1" type="subTitle"/>
          </p:nvPr>
        </p:nvSpPr>
        <p:spPr>
          <a:xfrm>
            <a:off x="311700" y="2834125"/>
            <a:ext cx="8520600" cy="14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 Haugen</a:t>
            </a:r>
            <a:endParaRPr/>
          </a:p>
          <a:p>
            <a:pPr indent="0" lvl="0" marL="0" rtl="0" algn="l">
              <a:spcBef>
                <a:spcPts val="0"/>
              </a:spcBef>
              <a:spcAft>
                <a:spcPts val="0"/>
              </a:spcAft>
              <a:buNone/>
            </a:pPr>
            <a:r>
              <a:rPr lang="en"/>
              <a:t>Daniel Lee</a:t>
            </a:r>
            <a:endParaRPr/>
          </a:p>
          <a:p>
            <a:pPr indent="0" lvl="0" marL="0" rtl="0" algn="l">
              <a:spcBef>
                <a:spcPts val="0"/>
              </a:spcBef>
              <a:spcAft>
                <a:spcPts val="0"/>
              </a:spcAft>
              <a:buNone/>
            </a:pPr>
            <a:r>
              <a:rPr lang="en"/>
              <a:t>Garrett Walter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56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Sparse is better than dense</a:t>
            </a:r>
            <a:endParaRPr/>
          </a:p>
        </p:txBody>
      </p:sp>
      <p:sp>
        <p:nvSpPr>
          <p:cNvPr id="198" name="Google Shape;198;p22"/>
          <p:cNvSpPr txBox="1"/>
          <p:nvPr>
            <p:ph idx="2" type="body"/>
          </p:nvPr>
        </p:nvSpPr>
        <p:spPr>
          <a:xfrm>
            <a:off x="362250" y="1116150"/>
            <a:ext cx="84195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DON’T</a:t>
            </a:r>
            <a:endParaRPr/>
          </a:p>
          <a:p>
            <a:pPr indent="0" lvl="0" marL="0" rtl="0" algn="ctr">
              <a:spcBef>
                <a:spcPts val="0"/>
              </a:spcBef>
              <a:spcAft>
                <a:spcPts val="0"/>
              </a:spcAft>
              <a:buNone/>
            </a:pPr>
            <a:r>
              <a:t/>
            </a:r>
            <a:endParaRPr sz="1400"/>
          </a:p>
          <a:p>
            <a:pPr indent="0" lvl="0" marL="0" rtl="0" algn="l">
              <a:lnSpc>
                <a:spcPct val="100000"/>
              </a:lnSpc>
              <a:spcBef>
                <a:spcPts val="0"/>
              </a:spcBef>
              <a:spcAft>
                <a:spcPts val="0"/>
              </a:spcAft>
              <a:buNone/>
            </a:pPr>
            <a:r>
              <a:rPr lang="en" sz="1400">
                <a:solidFill>
                  <a:srgbClr val="3F51B5"/>
                </a:solidFill>
                <a:latin typeface="Roboto Mono"/>
                <a:ea typeface="Roboto Mono"/>
                <a:cs typeface="Roboto Mono"/>
                <a:sym typeface="Roboto Mono"/>
              </a:rPr>
              <a:t>def</a:t>
            </a:r>
            <a:r>
              <a:rPr lang="en" sz="1400">
                <a:solidFill>
                  <a:srgbClr val="37474F"/>
                </a:solidFill>
                <a:latin typeface="Roboto Mono"/>
                <a:ea typeface="Roboto Mono"/>
                <a:cs typeface="Roboto Mono"/>
                <a:sym typeface="Roboto Mono"/>
              </a:rPr>
              <a:t> process(response):</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selector = lxml.cssselect.</a:t>
            </a:r>
            <a:r>
              <a:rPr lang="en" sz="1400">
                <a:solidFill>
                  <a:srgbClr val="9C27B0"/>
                </a:solidFill>
                <a:latin typeface="Roboto Mono"/>
                <a:ea typeface="Roboto Mono"/>
                <a:cs typeface="Roboto Mono"/>
                <a:sym typeface="Roboto Mono"/>
              </a:rPr>
              <a:t>CSSSelector</a:t>
            </a:r>
            <a:r>
              <a:rPr lang="en" sz="1400">
                <a:solidFill>
                  <a:srgbClr val="37474F"/>
                </a:solidFill>
                <a:latin typeface="Roboto Mono"/>
                <a:ea typeface="Roboto Mono"/>
                <a:cs typeface="Roboto Mono"/>
                <a:sym typeface="Roboto Mono"/>
              </a:rPr>
              <a:t>(</a:t>
            </a:r>
            <a:r>
              <a:rPr lang="en" sz="1400">
                <a:solidFill>
                  <a:srgbClr val="388E3C"/>
                </a:solidFill>
                <a:latin typeface="Roboto Mono"/>
                <a:ea typeface="Roboto Mono"/>
                <a:cs typeface="Roboto Mono"/>
                <a:sym typeface="Roboto Mono"/>
              </a:rPr>
              <a:t>'#main &gt; div.text'</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lx = lxml.html.fromstring(response.body)</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title = lx.find(</a:t>
            </a:r>
            <a:r>
              <a:rPr lang="en" sz="1400">
                <a:solidFill>
                  <a:srgbClr val="388E3C"/>
                </a:solidFill>
                <a:latin typeface="Roboto Mono"/>
                <a:ea typeface="Roboto Mono"/>
                <a:cs typeface="Roboto Mono"/>
                <a:sym typeface="Roboto Mono"/>
              </a:rPr>
              <a:t>'./head/title'</a:t>
            </a:r>
            <a:r>
              <a:rPr lang="en" sz="1400">
                <a:solidFill>
                  <a:srgbClr val="37474F"/>
                </a:solidFill>
                <a:latin typeface="Roboto Mono"/>
                <a:ea typeface="Roboto Mono"/>
                <a:cs typeface="Roboto Mono"/>
                <a:sym typeface="Roboto Mono"/>
              </a:rPr>
              <a:t>).text</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links = [a.attrib[</a:t>
            </a:r>
            <a:r>
              <a:rPr lang="en" sz="1400">
                <a:solidFill>
                  <a:srgbClr val="388E3C"/>
                </a:solidFill>
                <a:latin typeface="Roboto Mono"/>
                <a:ea typeface="Roboto Mono"/>
                <a:cs typeface="Roboto Mono"/>
                <a:sym typeface="Roboto Mono"/>
              </a:rPr>
              <a:t>'href'</a:t>
            </a: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for</a:t>
            </a:r>
            <a:r>
              <a:rPr lang="en" sz="1400">
                <a:solidFill>
                  <a:srgbClr val="37474F"/>
                </a:solidFill>
                <a:latin typeface="Roboto Mono"/>
                <a:ea typeface="Roboto Mono"/>
                <a:cs typeface="Roboto Mono"/>
                <a:sym typeface="Roboto Mono"/>
              </a:rPr>
              <a:t> a </a:t>
            </a:r>
            <a:r>
              <a:rPr lang="en" sz="1400">
                <a:solidFill>
                  <a:srgbClr val="3F51B5"/>
                </a:solidFill>
                <a:latin typeface="Roboto Mono"/>
                <a:ea typeface="Roboto Mono"/>
                <a:cs typeface="Roboto Mono"/>
                <a:sym typeface="Roboto Mono"/>
              </a:rPr>
              <a:t>in</a:t>
            </a:r>
            <a:r>
              <a:rPr lang="en" sz="1400">
                <a:solidFill>
                  <a:srgbClr val="37474F"/>
                </a:solidFill>
                <a:latin typeface="Roboto Mono"/>
                <a:ea typeface="Roboto Mono"/>
                <a:cs typeface="Roboto Mono"/>
                <a:sym typeface="Roboto Mono"/>
              </a:rPr>
              <a:t> lx.find(</a:t>
            </a:r>
            <a:r>
              <a:rPr lang="en" sz="1400">
                <a:solidFill>
                  <a:srgbClr val="388E3C"/>
                </a:solidFill>
                <a:latin typeface="Roboto Mono"/>
                <a:ea typeface="Roboto Mono"/>
                <a:cs typeface="Roboto Mono"/>
                <a:sym typeface="Roboto Mono"/>
              </a:rPr>
              <a:t>'./a'</a:t>
            </a: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if</a:t>
            </a:r>
            <a:r>
              <a:rPr lang="en" sz="1400">
                <a:solidFill>
                  <a:srgbClr val="37474F"/>
                </a:solidFill>
                <a:latin typeface="Roboto Mono"/>
                <a:ea typeface="Roboto Mono"/>
                <a:cs typeface="Roboto Mono"/>
                <a:sym typeface="Roboto Mono"/>
              </a:rPr>
              <a:t> </a:t>
            </a:r>
            <a:r>
              <a:rPr lang="en" sz="1400">
                <a:solidFill>
                  <a:srgbClr val="388E3C"/>
                </a:solidFill>
                <a:latin typeface="Roboto Mono"/>
                <a:ea typeface="Roboto Mono"/>
                <a:cs typeface="Roboto Mono"/>
                <a:sym typeface="Roboto Mono"/>
              </a:rPr>
              <a:t>'href'</a:t>
            </a: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in</a:t>
            </a:r>
            <a:r>
              <a:rPr lang="en" sz="1400">
                <a:solidFill>
                  <a:srgbClr val="37474F"/>
                </a:solidFill>
                <a:latin typeface="Roboto Mono"/>
                <a:ea typeface="Roboto Mono"/>
                <a:cs typeface="Roboto Mono"/>
                <a:sym typeface="Roboto Mono"/>
              </a:rPr>
              <a:t> a.attrib]</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for</a:t>
            </a:r>
            <a:r>
              <a:rPr lang="en" sz="1400">
                <a:solidFill>
                  <a:srgbClr val="37474F"/>
                </a:solidFill>
                <a:latin typeface="Roboto Mono"/>
                <a:ea typeface="Roboto Mono"/>
                <a:cs typeface="Roboto Mono"/>
                <a:sym typeface="Roboto Mono"/>
              </a:rPr>
              <a:t> link </a:t>
            </a:r>
            <a:r>
              <a:rPr lang="en" sz="1400">
                <a:solidFill>
                  <a:srgbClr val="3F51B5"/>
                </a:solidFill>
                <a:latin typeface="Roboto Mono"/>
                <a:ea typeface="Roboto Mono"/>
                <a:cs typeface="Roboto Mono"/>
                <a:sym typeface="Roboto Mono"/>
              </a:rPr>
              <a:t>in</a:t>
            </a:r>
            <a:r>
              <a:rPr lang="en" sz="1400">
                <a:solidFill>
                  <a:srgbClr val="37474F"/>
                </a:solidFill>
                <a:latin typeface="Roboto Mono"/>
                <a:ea typeface="Roboto Mono"/>
                <a:cs typeface="Roboto Mono"/>
                <a:sym typeface="Roboto Mono"/>
              </a:rPr>
              <a:t> links:</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yield</a:t>
            </a: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Request</a:t>
            </a:r>
            <a:r>
              <a:rPr lang="en" sz="1400">
                <a:solidFill>
                  <a:srgbClr val="37474F"/>
                </a:solidFill>
                <a:latin typeface="Roboto Mono"/>
                <a:ea typeface="Roboto Mono"/>
                <a:cs typeface="Roboto Mono"/>
                <a:sym typeface="Roboto Mono"/>
              </a:rPr>
              <a:t>(url=link)</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divs = selector(lx)</a:t>
            </a:r>
            <a:endParaRPr sz="14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if</a:t>
            </a:r>
            <a:r>
              <a:rPr lang="en" sz="1400">
                <a:solidFill>
                  <a:srgbClr val="37474F"/>
                </a:solidFill>
                <a:latin typeface="Roboto Mono"/>
                <a:ea typeface="Roboto Mono"/>
                <a:cs typeface="Roboto Mono"/>
                <a:sym typeface="Roboto Mono"/>
              </a:rPr>
              <a:t> divs: </a:t>
            </a:r>
            <a:r>
              <a:rPr lang="en" sz="1400">
                <a:solidFill>
                  <a:srgbClr val="3F51B5"/>
                </a:solidFill>
                <a:latin typeface="Roboto Mono"/>
                <a:ea typeface="Roboto Mono"/>
                <a:cs typeface="Roboto Mono"/>
                <a:sym typeface="Roboto Mono"/>
              </a:rPr>
              <a:t>yield</a:t>
            </a: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Item</a:t>
            </a:r>
            <a:r>
              <a:rPr lang="en" sz="1400">
                <a:solidFill>
                  <a:srgbClr val="37474F"/>
                </a:solidFill>
                <a:latin typeface="Roboto Mono"/>
                <a:ea typeface="Roboto Mono"/>
                <a:cs typeface="Roboto Mono"/>
                <a:sym typeface="Roboto Mono"/>
              </a:rPr>
              <a:t>(utils.lx_to_text(divs[</a:t>
            </a:r>
            <a:r>
              <a:rPr lang="en" sz="1400">
                <a:solidFill>
                  <a:srgbClr val="C53929"/>
                </a:solidFill>
                <a:latin typeface="Roboto Mono"/>
                <a:ea typeface="Roboto Mono"/>
                <a:cs typeface="Roboto Mono"/>
                <a:sym typeface="Roboto Mono"/>
              </a:rPr>
              <a:t>0</a:t>
            </a:r>
            <a:r>
              <a:rPr lang="en" sz="1400">
                <a:solidFill>
                  <a:srgbClr val="37474F"/>
                </a:solidFill>
                <a:latin typeface="Roboto Mono"/>
                <a:ea typeface="Roboto Mono"/>
                <a:cs typeface="Roboto Mono"/>
                <a:sym typeface="Roboto Mono"/>
              </a:rPr>
              <a:t>]))</a:t>
            </a:r>
            <a:endParaRPr sz="1400">
              <a:solidFill>
                <a:srgbClr val="3F51B5"/>
              </a:solidFill>
              <a:latin typeface="Roboto Mono"/>
              <a:ea typeface="Roboto Mono"/>
              <a:cs typeface="Roboto Mono"/>
              <a:sym typeface="Roboto Mono"/>
            </a:endParaRPr>
          </a:p>
        </p:txBody>
      </p:sp>
      <p:sp>
        <p:nvSpPr>
          <p:cNvPr id="199" name="Google Shape;199;p22"/>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56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Sparse is better than dense</a:t>
            </a:r>
            <a:endParaRPr/>
          </a:p>
        </p:txBody>
      </p:sp>
      <p:sp>
        <p:nvSpPr>
          <p:cNvPr id="205" name="Google Shape;205;p23"/>
          <p:cNvSpPr txBox="1"/>
          <p:nvPr>
            <p:ph idx="2" type="body"/>
          </p:nvPr>
        </p:nvSpPr>
        <p:spPr>
          <a:xfrm>
            <a:off x="362250" y="1116150"/>
            <a:ext cx="84195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a:t>
            </a:r>
            <a:endParaRPr/>
          </a:p>
          <a:p>
            <a:pPr indent="0" lvl="0" marL="0" rtl="0" algn="ctr">
              <a:spcBef>
                <a:spcPts val="0"/>
              </a:spcBef>
              <a:spcAft>
                <a:spcPts val="0"/>
              </a:spcAft>
              <a:buNone/>
            </a:pPr>
            <a:r>
              <a:t/>
            </a:r>
            <a:endParaRPr sz="1400"/>
          </a:p>
          <a:p>
            <a:pPr indent="0" lvl="0" marL="0" rtl="0" algn="l">
              <a:lnSpc>
                <a:spcPct val="100000"/>
              </a:lnSpc>
              <a:spcBef>
                <a:spcPts val="0"/>
              </a:spcBef>
              <a:spcAft>
                <a:spcPts val="0"/>
              </a:spcAft>
              <a:buNone/>
            </a:pPr>
            <a:r>
              <a:rPr lang="en" sz="1400">
                <a:solidFill>
                  <a:srgbClr val="3F51B5"/>
                </a:solidFill>
                <a:latin typeface="Roboto Mono"/>
                <a:ea typeface="Roboto Mono"/>
                <a:cs typeface="Roboto Mono"/>
                <a:sym typeface="Roboto Mono"/>
              </a:rPr>
              <a:t>def</a:t>
            </a:r>
            <a:r>
              <a:rPr lang="en" sz="1400">
                <a:solidFill>
                  <a:srgbClr val="37474F"/>
                </a:solidFill>
                <a:latin typeface="Roboto Mono"/>
                <a:ea typeface="Roboto Mono"/>
                <a:cs typeface="Roboto Mono"/>
                <a:sym typeface="Roboto Mono"/>
              </a:rPr>
              <a:t> process(response):</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lx = lxml.html.fromstring(response.body)</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title = lx.find(</a:t>
            </a:r>
            <a:r>
              <a:rPr lang="en" sz="1400">
                <a:solidFill>
                  <a:srgbClr val="388E3C"/>
                </a:solidFill>
                <a:latin typeface="Roboto Mono"/>
                <a:ea typeface="Roboto Mono"/>
                <a:cs typeface="Roboto Mono"/>
                <a:sym typeface="Roboto Mono"/>
              </a:rPr>
              <a:t>'./head/title'</a:t>
            </a:r>
            <a:r>
              <a:rPr lang="en" sz="1400">
                <a:solidFill>
                  <a:srgbClr val="37474F"/>
                </a:solidFill>
                <a:latin typeface="Roboto Mono"/>
                <a:ea typeface="Roboto Mono"/>
                <a:cs typeface="Roboto Mono"/>
                <a:sym typeface="Roboto Mono"/>
              </a:rPr>
              <a:t>).text</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links = [a.attrib[</a:t>
            </a:r>
            <a:r>
              <a:rPr lang="en" sz="1400">
                <a:solidFill>
                  <a:srgbClr val="388E3C"/>
                </a:solidFill>
                <a:latin typeface="Roboto Mono"/>
                <a:ea typeface="Roboto Mono"/>
                <a:cs typeface="Roboto Mono"/>
                <a:sym typeface="Roboto Mono"/>
              </a:rPr>
              <a:t>'href'</a:t>
            </a: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for</a:t>
            </a:r>
            <a:r>
              <a:rPr lang="en" sz="1400">
                <a:solidFill>
                  <a:srgbClr val="37474F"/>
                </a:solidFill>
                <a:latin typeface="Roboto Mono"/>
                <a:ea typeface="Roboto Mono"/>
                <a:cs typeface="Roboto Mono"/>
                <a:sym typeface="Roboto Mono"/>
              </a:rPr>
              <a:t> a </a:t>
            </a:r>
            <a:r>
              <a:rPr lang="en" sz="1400">
                <a:solidFill>
                  <a:srgbClr val="3F51B5"/>
                </a:solidFill>
                <a:latin typeface="Roboto Mono"/>
                <a:ea typeface="Roboto Mono"/>
                <a:cs typeface="Roboto Mono"/>
                <a:sym typeface="Roboto Mono"/>
              </a:rPr>
              <a:t>in</a:t>
            </a:r>
            <a:r>
              <a:rPr lang="en" sz="1400">
                <a:solidFill>
                  <a:srgbClr val="37474F"/>
                </a:solidFill>
                <a:latin typeface="Roboto Mono"/>
                <a:ea typeface="Roboto Mono"/>
                <a:cs typeface="Roboto Mono"/>
                <a:sym typeface="Roboto Mono"/>
              </a:rPr>
              <a:t> lx.find(</a:t>
            </a:r>
            <a:r>
              <a:rPr lang="en" sz="1400">
                <a:solidFill>
                  <a:srgbClr val="388E3C"/>
                </a:solidFill>
                <a:latin typeface="Roboto Mono"/>
                <a:ea typeface="Roboto Mono"/>
                <a:cs typeface="Roboto Mono"/>
                <a:sym typeface="Roboto Mono"/>
              </a:rPr>
              <a:t>'./a'</a:t>
            </a: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if</a:t>
            </a:r>
            <a:r>
              <a:rPr lang="en" sz="1400">
                <a:solidFill>
                  <a:srgbClr val="37474F"/>
                </a:solidFill>
                <a:latin typeface="Roboto Mono"/>
                <a:ea typeface="Roboto Mono"/>
                <a:cs typeface="Roboto Mono"/>
                <a:sym typeface="Roboto Mono"/>
              </a:rPr>
              <a:t> </a:t>
            </a:r>
            <a:r>
              <a:rPr lang="en" sz="1400">
                <a:solidFill>
                  <a:srgbClr val="388E3C"/>
                </a:solidFill>
                <a:latin typeface="Roboto Mono"/>
                <a:ea typeface="Roboto Mono"/>
                <a:cs typeface="Roboto Mono"/>
                <a:sym typeface="Roboto Mono"/>
              </a:rPr>
              <a:t>'href'</a:t>
            </a: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in</a:t>
            </a:r>
            <a:r>
              <a:rPr lang="en" sz="1400">
                <a:solidFill>
                  <a:srgbClr val="37474F"/>
                </a:solidFill>
                <a:latin typeface="Roboto Mono"/>
                <a:ea typeface="Roboto Mono"/>
                <a:cs typeface="Roboto Mono"/>
                <a:sym typeface="Roboto Mono"/>
              </a:rPr>
              <a:t> a.attrib]</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for</a:t>
            </a:r>
            <a:r>
              <a:rPr lang="en" sz="1400">
                <a:solidFill>
                  <a:srgbClr val="37474F"/>
                </a:solidFill>
                <a:latin typeface="Roboto Mono"/>
                <a:ea typeface="Roboto Mono"/>
                <a:cs typeface="Roboto Mono"/>
                <a:sym typeface="Roboto Mono"/>
              </a:rPr>
              <a:t> link </a:t>
            </a:r>
            <a:r>
              <a:rPr lang="en" sz="1400">
                <a:solidFill>
                  <a:srgbClr val="3F51B5"/>
                </a:solidFill>
                <a:latin typeface="Roboto Mono"/>
                <a:ea typeface="Roboto Mono"/>
                <a:cs typeface="Roboto Mono"/>
                <a:sym typeface="Roboto Mono"/>
              </a:rPr>
              <a:t>in</a:t>
            </a:r>
            <a:r>
              <a:rPr lang="en" sz="1400">
                <a:solidFill>
                  <a:srgbClr val="37474F"/>
                </a:solidFill>
                <a:latin typeface="Roboto Mono"/>
                <a:ea typeface="Roboto Mono"/>
                <a:cs typeface="Roboto Mono"/>
                <a:sym typeface="Roboto Mono"/>
              </a:rPr>
              <a:t> links:</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yield</a:t>
            </a: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Request</a:t>
            </a:r>
            <a:r>
              <a:rPr lang="en" sz="1400">
                <a:solidFill>
                  <a:srgbClr val="37474F"/>
                </a:solidFill>
                <a:latin typeface="Roboto Mono"/>
                <a:ea typeface="Roboto Mono"/>
                <a:cs typeface="Roboto Mono"/>
                <a:sym typeface="Roboto Mono"/>
              </a:rPr>
              <a:t>(url=link)</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selector = lxml.cssselect.</a:t>
            </a:r>
            <a:r>
              <a:rPr lang="en" sz="1400">
                <a:solidFill>
                  <a:srgbClr val="9C27B0"/>
                </a:solidFill>
                <a:latin typeface="Roboto Mono"/>
                <a:ea typeface="Roboto Mono"/>
                <a:cs typeface="Roboto Mono"/>
                <a:sym typeface="Roboto Mono"/>
              </a:rPr>
              <a:t>CSSSelector</a:t>
            </a:r>
            <a:r>
              <a:rPr lang="en" sz="1400">
                <a:solidFill>
                  <a:srgbClr val="37474F"/>
                </a:solidFill>
                <a:latin typeface="Roboto Mono"/>
                <a:ea typeface="Roboto Mono"/>
                <a:cs typeface="Roboto Mono"/>
                <a:sym typeface="Roboto Mono"/>
              </a:rPr>
              <a:t>(</a:t>
            </a:r>
            <a:r>
              <a:rPr lang="en" sz="1400">
                <a:solidFill>
                  <a:srgbClr val="388E3C"/>
                </a:solidFill>
                <a:latin typeface="Roboto Mono"/>
                <a:ea typeface="Roboto Mono"/>
                <a:cs typeface="Roboto Mono"/>
                <a:sym typeface="Roboto Mono"/>
              </a:rPr>
              <a:t>'#main &gt; div.text'</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divs = selector(lx)</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if</a:t>
            </a:r>
            <a:r>
              <a:rPr lang="en" sz="1400">
                <a:solidFill>
                  <a:srgbClr val="37474F"/>
                </a:solidFill>
                <a:latin typeface="Roboto Mono"/>
                <a:ea typeface="Roboto Mono"/>
                <a:cs typeface="Roboto Mono"/>
                <a:sym typeface="Roboto Mono"/>
              </a:rPr>
              <a:t> divs:</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bodytext = utils.lx_to_text(divs[</a:t>
            </a:r>
            <a:r>
              <a:rPr lang="en" sz="1400">
                <a:solidFill>
                  <a:srgbClr val="C53929"/>
                </a:solidFill>
                <a:latin typeface="Roboto Mono"/>
                <a:ea typeface="Roboto Mono"/>
                <a:cs typeface="Roboto Mono"/>
                <a:sym typeface="Roboto Mono"/>
              </a:rPr>
              <a:t>0</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yield</a:t>
            </a: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Item</a:t>
            </a:r>
            <a:r>
              <a:rPr lang="en" sz="1400">
                <a:solidFill>
                  <a:srgbClr val="37474F"/>
                </a:solidFill>
                <a:latin typeface="Roboto Mono"/>
                <a:ea typeface="Roboto Mono"/>
                <a:cs typeface="Roboto Mono"/>
                <a:sym typeface="Roboto Mono"/>
              </a:rPr>
              <a:t>(bodytext)</a:t>
            </a:r>
            <a:endParaRPr sz="14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400">
              <a:solidFill>
                <a:srgbClr val="3F51B5"/>
              </a:solidFill>
              <a:latin typeface="Roboto Mono"/>
              <a:ea typeface="Roboto Mono"/>
              <a:cs typeface="Roboto Mono"/>
              <a:sym typeface="Roboto Mono"/>
            </a:endParaRPr>
          </a:p>
        </p:txBody>
      </p:sp>
      <p:sp>
        <p:nvSpPr>
          <p:cNvPr id="206" name="Google Shape;206;p23"/>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97500" y="393750"/>
            <a:ext cx="7038900" cy="56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Readability counts</a:t>
            </a:r>
            <a:endParaRPr/>
          </a:p>
        </p:txBody>
      </p:sp>
      <p:sp>
        <p:nvSpPr>
          <p:cNvPr id="212" name="Google Shape;212;p24"/>
          <p:cNvSpPr txBox="1"/>
          <p:nvPr>
            <p:ph idx="1" type="body"/>
          </p:nvPr>
        </p:nvSpPr>
        <p:spPr>
          <a:xfrm>
            <a:off x="113200" y="1116150"/>
            <a:ext cx="5424900" cy="363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DON’T</a:t>
            </a:r>
            <a:endParaRPr/>
          </a:p>
          <a:p>
            <a:pPr indent="0" lvl="0" marL="0" rtl="0" algn="ctr">
              <a:spcBef>
                <a:spcPts val="0"/>
              </a:spcBef>
              <a:spcAft>
                <a:spcPts val="0"/>
              </a:spcAft>
              <a:buNone/>
            </a:pPr>
            <a:r>
              <a:t/>
            </a:r>
            <a:endParaRPr/>
          </a:p>
          <a:p>
            <a:pPr indent="0" lvl="0" marL="0" rtl="0" algn="l">
              <a:lnSpc>
                <a:spcPct val="100000"/>
              </a:lnSpc>
              <a:spcBef>
                <a:spcPts val="0"/>
              </a:spcBef>
              <a:spcAft>
                <a:spcPts val="0"/>
              </a:spcAft>
              <a:buNone/>
            </a:pPr>
            <a:r>
              <a:rPr lang="en" sz="1100">
                <a:solidFill>
                  <a:srgbClr val="D81B60"/>
                </a:solidFill>
                <a:latin typeface="Roboto Mono"/>
                <a:ea typeface="Roboto Mono"/>
                <a:cs typeface="Roboto Mono"/>
                <a:sym typeface="Roboto Mono"/>
              </a:rPr>
              <a:t># A dictionary of families who live in each city</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mydict = {</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88E3C"/>
                </a:solidFill>
                <a:latin typeface="Roboto Mono"/>
                <a:ea typeface="Roboto Mono"/>
                <a:cs typeface="Roboto Mono"/>
                <a:sym typeface="Roboto Mono"/>
              </a:rPr>
              <a:t>'Midtown'</a:t>
            </a:r>
            <a:r>
              <a:rPr lang="en" sz="1100">
                <a:solidFill>
                  <a:srgbClr val="37474F"/>
                </a:solidFill>
                <a:latin typeface="Roboto Mono"/>
                <a:ea typeface="Roboto Mono"/>
                <a:cs typeface="Roboto Mono"/>
                <a:sym typeface="Roboto Mono"/>
              </a:rPr>
              <a:t>: [</a:t>
            </a:r>
            <a:r>
              <a:rPr lang="en" sz="1100">
                <a:solidFill>
                  <a:srgbClr val="388E3C"/>
                </a:solidFill>
                <a:latin typeface="Roboto Mono"/>
                <a:ea typeface="Roboto Mono"/>
                <a:cs typeface="Roboto Mono"/>
                <a:sym typeface="Roboto Mono"/>
              </a:rPr>
              <a:t>'Powell'</a:t>
            </a:r>
            <a:r>
              <a:rPr lang="en" sz="1100">
                <a:solidFill>
                  <a:srgbClr val="37474F"/>
                </a:solidFill>
                <a:latin typeface="Roboto Mono"/>
                <a:ea typeface="Roboto Mono"/>
                <a:cs typeface="Roboto Mono"/>
                <a:sym typeface="Roboto Mono"/>
              </a:rPr>
              <a:t>, </a:t>
            </a:r>
            <a:r>
              <a:rPr lang="en" sz="1100">
                <a:solidFill>
                  <a:srgbClr val="388E3C"/>
                </a:solidFill>
                <a:latin typeface="Roboto Mono"/>
                <a:ea typeface="Roboto Mono"/>
                <a:cs typeface="Roboto Mono"/>
                <a:sym typeface="Roboto Mono"/>
              </a:rPr>
              <a:t>'Brantley'</a:t>
            </a:r>
            <a:r>
              <a:rPr lang="en" sz="1100">
                <a:solidFill>
                  <a:srgbClr val="37474F"/>
                </a:solidFill>
                <a:latin typeface="Roboto Mono"/>
                <a:ea typeface="Roboto Mono"/>
                <a:cs typeface="Roboto Mono"/>
                <a:sym typeface="Roboto Mono"/>
              </a:rPr>
              <a:t>, </a:t>
            </a:r>
            <a:r>
              <a:rPr lang="en" sz="1100">
                <a:solidFill>
                  <a:srgbClr val="388E3C"/>
                </a:solidFill>
                <a:latin typeface="Roboto Mono"/>
                <a:ea typeface="Roboto Mono"/>
                <a:cs typeface="Roboto Mono"/>
                <a:sym typeface="Roboto Mono"/>
              </a:rPr>
              <a:t>'Young'</a:t>
            </a:r>
            <a:r>
              <a:rPr lang="en" sz="1100">
                <a:solidFill>
                  <a:srgbClr val="37474F"/>
                </a:solidFill>
                <a:latin typeface="Roboto Mono"/>
                <a:ea typeface="Roboto Mono"/>
                <a:cs typeface="Roboto Mono"/>
                <a:sym typeface="Roboto Mono"/>
              </a:rPr>
              <a:t>],</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88E3C"/>
                </a:solidFill>
                <a:latin typeface="Roboto Mono"/>
                <a:ea typeface="Roboto Mono"/>
                <a:cs typeface="Roboto Mono"/>
                <a:sym typeface="Roboto Mono"/>
              </a:rPr>
              <a:t>'Norcross'</a:t>
            </a:r>
            <a:r>
              <a:rPr lang="en" sz="1100">
                <a:solidFill>
                  <a:srgbClr val="37474F"/>
                </a:solidFill>
                <a:latin typeface="Roboto Mono"/>
                <a:ea typeface="Roboto Mono"/>
                <a:cs typeface="Roboto Mono"/>
                <a:sym typeface="Roboto Mono"/>
              </a:rPr>
              <a:t>: [</a:t>
            </a:r>
            <a:r>
              <a:rPr lang="en" sz="1100">
                <a:solidFill>
                  <a:srgbClr val="388E3C"/>
                </a:solidFill>
                <a:latin typeface="Roboto Mono"/>
                <a:ea typeface="Roboto Mono"/>
                <a:cs typeface="Roboto Mono"/>
                <a:sym typeface="Roboto Mono"/>
              </a:rPr>
              <a:t>'Montgomery'</a:t>
            </a:r>
            <a:r>
              <a:rPr lang="en" sz="1100">
                <a:solidFill>
                  <a:srgbClr val="37474F"/>
                </a:solidFill>
                <a:latin typeface="Roboto Mono"/>
                <a:ea typeface="Roboto Mono"/>
                <a:cs typeface="Roboto Mono"/>
                <a:sym typeface="Roboto Mono"/>
              </a:rPr>
              <a:t>],</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88E3C"/>
                </a:solidFill>
                <a:latin typeface="Roboto Mono"/>
                <a:ea typeface="Roboto Mono"/>
                <a:cs typeface="Roboto Mono"/>
                <a:sym typeface="Roboto Mono"/>
              </a:rPr>
              <a:t>'Ackworth'</a:t>
            </a:r>
            <a:r>
              <a:rPr lang="en" sz="1100">
                <a:solidFill>
                  <a:srgbClr val="37474F"/>
                </a:solidFill>
                <a:latin typeface="Roboto Mono"/>
                <a:ea typeface="Roboto Mono"/>
                <a:cs typeface="Roboto Mono"/>
                <a:sym typeface="Roboto Mono"/>
              </a:rPr>
              <a:t>: []</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F51B5"/>
                </a:solidFill>
                <a:latin typeface="Roboto Mono"/>
                <a:ea typeface="Roboto Mono"/>
                <a:cs typeface="Roboto Mono"/>
                <a:sym typeface="Roboto Mono"/>
              </a:rPr>
              <a:t>def</a:t>
            </a:r>
            <a:r>
              <a:rPr lang="en" sz="1100">
                <a:solidFill>
                  <a:srgbClr val="37474F"/>
                </a:solidFill>
                <a:latin typeface="Roboto Mono"/>
                <a:ea typeface="Roboto Mono"/>
                <a:cs typeface="Roboto Mono"/>
                <a:sym typeface="Roboto Mono"/>
              </a:rPr>
              <a:t> a(dict):</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D81B60"/>
                </a:solidFill>
                <a:latin typeface="Roboto Mono"/>
                <a:ea typeface="Roboto Mono"/>
                <a:cs typeface="Roboto Mono"/>
                <a:sym typeface="Roboto Mono"/>
              </a:rPr>
              <a:t># For each city</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for</a:t>
            </a:r>
            <a:r>
              <a:rPr lang="en" sz="1100">
                <a:solidFill>
                  <a:srgbClr val="37474F"/>
                </a:solidFill>
                <a:latin typeface="Roboto Mono"/>
                <a:ea typeface="Roboto Mono"/>
                <a:cs typeface="Roboto Mono"/>
                <a:sym typeface="Roboto Mono"/>
              </a:rPr>
              <a:t> p </a:t>
            </a:r>
            <a:r>
              <a:rPr lang="en" sz="1100">
                <a:solidFill>
                  <a:srgbClr val="3F51B5"/>
                </a:solidFill>
                <a:latin typeface="Roboto Mono"/>
                <a:ea typeface="Roboto Mono"/>
                <a:cs typeface="Roboto Mono"/>
                <a:sym typeface="Roboto Mono"/>
              </a:rPr>
              <a:t>in</a:t>
            </a:r>
            <a:r>
              <a:rPr lang="en" sz="1100">
                <a:solidFill>
                  <a:srgbClr val="37474F"/>
                </a:solidFill>
                <a:latin typeface="Roboto Mono"/>
                <a:ea typeface="Roboto Mono"/>
                <a:cs typeface="Roboto Mono"/>
                <a:sym typeface="Roboto Mono"/>
              </a:rPr>
              <a:t> dict:</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D81B60"/>
                </a:solidFill>
                <a:latin typeface="Roboto Mono"/>
                <a:ea typeface="Roboto Mono"/>
                <a:cs typeface="Roboto Mono"/>
                <a:sym typeface="Roboto Mono"/>
              </a:rPr>
              <a:t># If there are no families in the city</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if</a:t>
            </a: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not</a:t>
            </a:r>
            <a:r>
              <a:rPr lang="en" sz="1100">
                <a:solidFill>
                  <a:srgbClr val="37474F"/>
                </a:solidFill>
                <a:latin typeface="Roboto Mono"/>
                <a:ea typeface="Roboto Mono"/>
                <a:cs typeface="Roboto Mono"/>
                <a:sym typeface="Roboto Mono"/>
              </a:rPr>
              <a:t> mydict[p]:</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D81B60"/>
                </a:solidFill>
                <a:latin typeface="Roboto Mono"/>
                <a:ea typeface="Roboto Mono"/>
                <a:cs typeface="Roboto Mono"/>
                <a:sym typeface="Roboto Mono"/>
              </a:rPr>
              <a:t># Say that there are no families</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print</a:t>
            </a:r>
            <a:r>
              <a:rPr lang="en" sz="1100">
                <a:solidFill>
                  <a:srgbClr val="37474F"/>
                </a:solidFill>
                <a:latin typeface="Roboto Mono"/>
                <a:ea typeface="Roboto Mono"/>
                <a:cs typeface="Roboto Mono"/>
                <a:sym typeface="Roboto Mono"/>
              </a:rPr>
              <a:t>(</a:t>
            </a:r>
            <a:r>
              <a:rPr lang="en" sz="1100">
                <a:solidFill>
                  <a:srgbClr val="388E3C"/>
                </a:solidFill>
                <a:latin typeface="Roboto Mono"/>
                <a:ea typeface="Roboto Mono"/>
                <a:cs typeface="Roboto Mono"/>
                <a:sym typeface="Roboto Mono"/>
              </a:rPr>
              <a:t>'None.'</a:t>
            </a:r>
            <a:r>
              <a:rPr lang="en" sz="1100">
                <a:solidFill>
                  <a:srgbClr val="37474F"/>
                </a:solidFill>
                <a:latin typeface="Roboto Mono"/>
                <a:ea typeface="Roboto Mono"/>
                <a:cs typeface="Roboto Mono"/>
                <a:sym typeface="Roboto Mono"/>
              </a:rPr>
              <a:t>)</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100">
              <a:solidFill>
                <a:srgbClr val="D81B60"/>
              </a:solidFill>
              <a:latin typeface="Roboto Mono"/>
              <a:ea typeface="Roboto Mono"/>
              <a:cs typeface="Roboto Mono"/>
              <a:sym typeface="Roboto Mono"/>
            </a:endParaRPr>
          </a:p>
        </p:txBody>
      </p:sp>
      <p:sp>
        <p:nvSpPr>
          <p:cNvPr id="213" name="Google Shape;213;p24"/>
          <p:cNvSpPr txBox="1"/>
          <p:nvPr>
            <p:ph idx="2" type="body"/>
          </p:nvPr>
        </p:nvSpPr>
        <p:spPr>
          <a:xfrm>
            <a:off x="4737200" y="1110350"/>
            <a:ext cx="43215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a:t>
            </a:r>
            <a:endParaRPr/>
          </a:p>
          <a:p>
            <a:pPr indent="0" lvl="0" marL="0" rtl="0" algn="ctr">
              <a:spcBef>
                <a:spcPts val="0"/>
              </a:spcBef>
              <a:spcAft>
                <a:spcPts val="0"/>
              </a:spcAft>
              <a:buNone/>
            </a:pPr>
            <a:r>
              <a:t/>
            </a:r>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families_by_city = {</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88E3C"/>
                </a:solidFill>
                <a:latin typeface="Roboto Mono"/>
                <a:ea typeface="Roboto Mono"/>
                <a:cs typeface="Roboto Mono"/>
                <a:sym typeface="Roboto Mono"/>
              </a:rPr>
              <a:t>'Midtown'</a:t>
            </a:r>
            <a:r>
              <a:rPr lang="en" sz="1100">
                <a:solidFill>
                  <a:srgbClr val="37474F"/>
                </a:solidFill>
                <a:latin typeface="Roboto Mono"/>
                <a:ea typeface="Roboto Mono"/>
                <a:cs typeface="Roboto Mono"/>
                <a:sym typeface="Roboto Mono"/>
              </a:rPr>
              <a:t>: [</a:t>
            </a:r>
            <a:r>
              <a:rPr lang="en" sz="1100">
                <a:solidFill>
                  <a:srgbClr val="388E3C"/>
                </a:solidFill>
                <a:latin typeface="Roboto Mono"/>
                <a:ea typeface="Roboto Mono"/>
                <a:cs typeface="Roboto Mono"/>
                <a:sym typeface="Roboto Mono"/>
              </a:rPr>
              <a:t>'Powell'</a:t>
            </a:r>
            <a:r>
              <a:rPr lang="en" sz="1100">
                <a:solidFill>
                  <a:srgbClr val="37474F"/>
                </a:solidFill>
                <a:latin typeface="Roboto Mono"/>
                <a:ea typeface="Roboto Mono"/>
                <a:cs typeface="Roboto Mono"/>
                <a:sym typeface="Roboto Mono"/>
              </a:rPr>
              <a:t>, </a:t>
            </a:r>
            <a:r>
              <a:rPr lang="en" sz="1100">
                <a:solidFill>
                  <a:srgbClr val="388E3C"/>
                </a:solidFill>
                <a:latin typeface="Roboto Mono"/>
                <a:ea typeface="Roboto Mono"/>
                <a:cs typeface="Roboto Mono"/>
                <a:sym typeface="Roboto Mono"/>
              </a:rPr>
              <a:t>'Brantley'</a:t>
            </a:r>
            <a:r>
              <a:rPr lang="en" sz="1100">
                <a:solidFill>
                  <a:srgbClr val="37474F"/>
                </a:solidFill>
                <a:latin typeface="Roboto Mono"/>
                <a:ea typeface="Roboto Mono"/>
                <a:cs typeface="Roboto Mono"/>
                <a:sym typeface="Roboto Mono"/>
              </a:rPr>
              <a:t>, </a:t>
            </a:r>
            <a:r>
              <a:rPr lang="en" sz="1100">
                <a:solidFill>
                  <a:srgbClr val="388E3C"/>
                </a:solidFill>
                <a:latin typeface="Roboto Mono"/>
                <a:ea typeface="Roboto Mono"/>
                <a:cs typeface="Roboto Mono"/>
                <a:sym typeface="Roboto Mono"/>
              </a:rPr>
              <a:t>'Young'</a:t>
            </a:r>
            <a:r>
              <a:rPr lang="en" sz="1100">
                <a:solidFill>
                  <a:srgbClr val="37474F"/>
                </a:solidFill>
                <a:latin typeface="Roboto Mono"/>
                <a:ea typeface="Roboto Mono"/>
                <a:cs typeface="Roboto Mono"/>
                <a:sym typeface="Roboto Mono"/>
              </a:rPr>
              <a:t>],</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88E3C"/>
                </a:solidFill>
                <a:latin typeface="Roboto Mono"/>
                <a:ea typeface="Roboto Mono"/>
                <a:cs typeface="Roboto Mono"/>
                <a:sym typeface="Roboto Mono"/>
              </a:rPr>
              <a:t>'Norcross'</a:t>
            </a:r>
            <a:r>
              <a:rPr lang="en" sz="1100">
                <a:solidFill>
                  <a:srgbClr val="37474F"/>
                </a:solidFill>
                <a:latin typeface="Roboto Mono"/>
                <a:ea typeface="Roboto Mono"/>
                <a:cs typeface="Roboto Mono"/>
                <a:sym typeface="Roboto Mono"/>
              </a:rPr>
              <a:t>: [</a:t>
            </a:r>
            <a:r>
              <a:rPr lang="en" sz="1100">
                <a:solidFill>
                  <a:srgbClr val="388E3C"/>
                </a:solidFill>
                <a:latin typeface="Roboto Mono"/>
                <a:ea typeface="Roboto Mono"/>
                <a:cs typeface="Roboto Mono"/>
                <a:sym typeface="Roboto Mono"/>
              </a:rPr>
              <a:t>'Montgomery'</a:t>
            </a:r>
            <a:r>
              <a:rPr lang="en" sz="1100">
                <a:solidFill>
                  <a:srgbClr val="37474F"/>
                </a:solidFill>
                <a:latin typeface="Roboto Mono"/>
                <a:ea typeface="Roboto Mono"/>
                <a:cs typeface="Roboto Mono"/>
                <a:sym typeface="Roboto Mono"/>
              </a:rPr>
              <a:t>],</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88E3C"/>
                </a:solidFill>
                <a:latin typeface="Roboto Mono"/>
                <a:ea typeface="Roboto Mono"/>
                <a:cs typeface="Roboto Mono"/>
                <a:sym typeface="Roboto Mono"/>
              </a:rPr>
              <a:t>'Ackworth'</a:t>
            </a:r>
            <a:r>
              <a:rPr lang="en" sz="1100">
                <a:solidFill>
                  <a:srgbClr val="37474F"/>
                </a:solidFill>
                <a:latin typeface="Roboto Mono"/>
                <a:ea typeface="Roboto Mono"/>
                <a:cs typeface="Roboto Mono"/>
                <a:sym typeface="Roboto Mono"/>
              </a:rPr>
              <a:t>: [],</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F51B5"/>
                </a:solidFill>
                <a:latin typeface="Roboto Mono"/>
                <a:ea typeface="Roboto Mono"/>
                <a:cs typeface="Roboto Mono"/>
                <a:sym typeface="Roboto Mono"/>
              </a:rPr>
              <a:t>def</a:t>
            </a:r>
            <a:r>
              <a:rPr lang="en" sz="1100">
                <a:solidFill>
                  <a:srgbClr val="37474F"/>
                </a:solidFill>
                <a:latin typeface="Roboto Mono"/>
                <a:ea typeface="Roboto Mono"/>
                <a:cs typeface="Roboto Mono"/>
                <a:sym typeface="Roboto Mono"/>
              </a:rPr>
              <a:t> no_families(cities):</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for</a:t>
            </a:r>
            <a:r>
              <a:rPr lang="en" sz="1100">
                <a:solidFill>
                  <a:srgbClr val="37474F"/>
                </a:solidFill>
                <a:latin typeface="Roboto Mono"/>
                <a:ea typeface="Roboto Mono"/>
                <a:cs typeface="Roboto Mono"/>
                <a:sym typeface="Roboto Mono"/>
              </a:rPr>
              <a:t> city </a:t>
            </a:r>
            <a:r>
              <a:rPr lang="en" sz="1100">
                <a:solidFill>
                  <a:srgbClr val="3F51B5"/>
                </a:solidFill>
                <a:latin typeface="Roboto Mono"/>
                <a:ea typeface="Roboto Mono"/>
                <a:cs typeface="Roboto Mono"/>
                <a:sym typeface="Roboto Mono"/>
              </a:rPr>
              <a:t>in</a:t>
            </a:r>
            <a:r>
              <a:rPr lang="en" sz="1100">
                <a:solidFill>
                  <a:srgbClr val="37474F"/>
                </a:solidFill>
                <a:latin typeface="Roboto Mono"/>
                <a:ea typeface="Roboto Mono"/>
                <a:cs typeface="Roboto Mono"/>
                <a:sym typeface="Roboto Mono"/>
              </a:rPr>
              <a:t> cities:</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if</a:t>
            </a: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not</a:t>
            </a:r>
            <a:r>
              <a:rPr lang="en" sz="1100">
                <a:solidFill>
                  <a:srgbClr val="37474F"/>
                </a:solidFill>
                <a:latin typeface="Roboto Mono"/>
                <a:ea typeface="Roboto Mono"/>
                <a:cs typeface="Roboto Mono"/>
                <a:sym typeface="Roboto Mono"/>
              </a:rPr>
              <a:t> len(families_by_city[city]):</a:t>
            </a:r>
            <a:endParaRPr sz="11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print</a:t>
            </a:r>
            <a:r>
              <a:rPr lang="en" sz="1100">
                <a:solidFill>
                  <a:srgbClr val="37474F"/>
                </a:solidFill>
                <a:latin typeface="Roboto Mono"/>
                <a:ea typeface="Roboto Mono"/>
                <a:cs typeface="Roboto Mono"/>
                <a:sym typeface="Roboto Mono"/>
              </a:rPr>
              <a:t>(f</a:t>
            </a:r>
            <a:r>
              <a:rPr lang="en" sz="1100">
                <a:solidFill>
                  <a:srgbClr val="388E3C"/>
                </a:solidFill>
                <a:latin typeface="Roboto Mono"/>
                <a:ea typeface="Roboto Mono"/>
                <a:cs typeface="Roboto Mono"/>
                <a:sym typeface="Roboto Mono"/>
              </a:rPr>
              <a:t>'No families in {</a:t>
            </a:r>
            <a:r>
              <a:rPr lang="en" sz="1100">
                <a:solidFill>
                  <a:srgbClr val="37474F"/>
                </a:solidFill>
                <a:latin typeface="Roboto Mono"/>
                <a:ea typeface="Roboto Mono"/>
                <a:cs typeface="Roboto Mono"/>
                <a:sym typeface="Roboto Mono"/>
              </a:rPr>
              <a:t>city</a:t>
            </a:r>
            <a:r>
              <a:rPr lang="en" sz="1100">
                <a:solidFill>
                  <a:srgbClr val="388E3C"/>
                </a:solidFill>
                <a:latin typeface="Roboto Mono"/>
                <a:ea typeface="Roboto Mono"/>
                <a:cs typeface="Roboto Mono"/>
                <a:sym typeface="Roboto Mono"/>
              </a:rPr>
              <a:t>}.'</a:t>
            </a:r>
            <a:r>
              <a:rPr lang="en" sz="1100">
                <a:solidFill>
                  <a:srgbClr val="37474F"/>
                </a:solidFill>
                <a:latin typeface="Roboto Mono"/>
                <a:ea typeface="Roboto Mono"/>
                <a:cs typeface="Roboto Mono"/>
                <a:sym typeface="Roboto Mono"/>
              </a:rPr>
              <a:t>)</a:t>
            </a:r>
            <a:endParaRPr sz="1100">
              <a:solidFill>
                <a:srgbClr val="37474F"/>
              </a:solidFill>
              <a:latin typeface="Roboto Mono"/>
              <a:ea typeface="Roboto Mono"/>
              <a:cs typeface="Roboto Mono"/>
              <a:sym typeface="Roboto Mono"/>
            </a:endParaRPr>
          </a:p>
        </p:txBody>
      </p:sp>
      <p:sp>
        <p:nvSpPr>
          <p:cNvPr id="214" name="Google Shape;214;p24"/>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
        <p:nvSpPr>
          <p:cNvPr id="215" name="Google Shape;215;p24"/>
          <p:cNvSpPr txBox="1"/>
          <p:nvPr/>
        </p:nvSpPr>
        <p:spPr>
          <a:xfrm>
            <a:off x="6345600" y="4862400"/>
            <a:ext cx="19908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D9D9D9"/>
                </a:solidFill>
                <a:hlinkClick r:id="rId3"/>
              </a:rPr>
              <a:t>https://realpython.com/python-comments-guide/</a:t>
            </a:r>
            <a:endParaRPr sz="600">
              <a:solidFill>
                <a:srgbClr val="D9D9D9"/>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Classes</a:t>
            </a:r>
            <a:endParaRPr/>
          </a:p>
        </p:txBody>
      </p:sp>
      <p:sp>
        <p:nvSpPr>
          <p:cNvPr id="221" name="Google Shape;221;p25"/>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Basics</a:t>
            </a:r>
            <a:endParaRPr/>
          </a:p>
        </p:txBody>
      </p:sp>
      <p:sp>
        <p:nvSpPr>
          <p:cNvPr id="227" name="Google Shape;227;p26"/>
          <p:cNvSpPr txBox="1"/>
          <p:nvPr>
            <p:ph idx="1" type="body"/>
          </p:nvPr>
        </p:nvSpPr>
        <p:spPr>
          <a:xfrm>
            <a:off x="2293800" y="1750350"/>
            <a:ext cx="4556400" cy="164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50">
                <a:solidFill>
                  <a:srgbClr val="3F51B5"/>
                </a:solidFill>
                <a:latin typeface="Roboto Mono"/>
                <a:ea typeface="Roboto Mono"/>
                <a:cs typeface="Roboto Mono"/>
                <a:sym typeface="Roboto Mono"/>
              </a:rPr>
              <a:t>class</a:t>
            </a:r>
            <a:r>
              <a:rPr lang="en" sz="1350">
                <a:solidFill>
                  <a:srgbClr val="37474F"/>
                </a:solidFill>
                <a:latin typeface="Roboto Mono"/>
                <a:ea typeface="Roboto Mono"/>
                <a:cs typeface="Roboto Mono"/>
                <a:sym typeface="Roboto Mono"/>
              </a:rPr>
              <a:t> </a:t>
            </a:r>
            <a:r>
              <a:rPr lang="en" sz="1350">
                <a:solidFill>
                  <a:srgbClr val="9C27B0"/>
                </a:solidFill>
                <a:latin typeface="Roboto Mono"/>
                <a:ea typeface="Roboto Mono"/>
                <a:cs typeface="Roboto Mono"/>
                <a:sym typeface="Roboto Mono"/>
              </a:rPr>
              <a:t>SomeClass</a:t>
            </a: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D81B60"/>
                </a:solidFill>
                <a:latin typeface="Roboto Mono"/>
                <a:ea typeface="Roboto Mono"/>
                <a:cs typeface="Roboto Mono"/>
                <a:sym typeface="Roboto Mono"/>
              </a:rPr>
              <a:t># Constructor</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def</a:t>
            </a:r>
            <a:r>
              <a:rPr lang="en" sz="1350">
                <a:solidFill>
                  <a:srgbClr val="37474F"/>
                </a:solidFill>
                <a:latin typeface="Roboto Mono"/>
                <a:ea typeface="Roboto Mono"/>
                <a:cs typeface="Roboto Mono"/>
                <a:sym typeface="Roboto Mono"/>
              </a:rPr>
              <a:t> __init__(self, param):</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self.instance_variable = param</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def</a:t>
            </a:r>
            <a:r>
              <a:rPr lang="en" sz="1350">
                <a:solidFill>
                  <a:srgbClr val="37474F"/>
                </a:solidFill>
                <a:latin typeface="Roboto Mono"/>
                <a:ea typeface="Roboto Mono"/>
                <a:cs typeface="Roboto Mono"/>
                <a:sym typeface="Roboto Mono"/>
              </a:rPr>
              <a:t> method_with_no_params(self):</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return</a:t>
            </a:r>
            <a:r>
              <a:rPr lang="en" sz="1350">
                <a:solidFill>
                  <a:srgbClr val="37474F"/>
                </a:solidFill>
                <a:latin typeface="Roboto Mono"/>
                <a:ea typeface="Roboto Mono"/>
                <a:cs typeface="Roboto Mono"/>
                <a:sym typeface="Roboto Mono"/>
              </a:rPr>
              <a:t> self.instance_variable * </a:t>
            </a:r>
            <a:r>
              <a:rPr lang="en" sz="1350">
                <a:solidFill>
                  <a:srgbClr val="C53929"/>
                </a:solidFill>
                <a:latin typeface="Roboto Mono"/>
                <a:ea typeface="Roboto Mono"/>
                <a:cs typeface="Roboto Mono"/>
                <a:sym typeface="Roboto Mono"/>
              </a:rPr>
              <a:t>2</a:t>
            </a:r>
            <a:endParaRPr sz="1350">
              <a:solidFill>
                <a:srgbClr val="C53929"/>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a:p>
        </p:txBody>
      </p:sp>
      <p:sp>
        <p:nvSpPr>
          <p:cNvPr id="228" name="Google Shape;228;p26"/>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7"/>
          <p:cNvSpPr txBox="1"/>
          <p:nvPr>
            <p:ph idx="1" type="body"/>
          </p:nvPr>
        </p:nvSpPr>
        <p:spPr>
          <a:xfrm>
            <a:off x="1297500" y="1057475"/>
            <a:ext cx="7392300" cy="291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50">
                <a:solidFill>
                  <a:srgbClr val="3F51B5"/>
                </a:solidFill>
                <a:latin typeface="Roboto Mono"/>
                <a:ea typeface="Roboto Mono"/>
                <a:cs typeface="Roboto Mono"/>
                <a:sym typeface="Roboto Mono"/>
              </a:rPr>
              <a:t>class</a:t>
            </a:r>
            <a:r>
              <a:rPr lang="en" sz="1350">
                <a:solidFill>
                  <a:srgbClr val="37474F"/>
                </a:solidFill>
                <a:latin typeface="Roboto Mono"/>
                <a:ea typeface="Roboto Mono"/>
                <a:cs typeface="Roboto Mono"/>
                <a:sym typeface="Roboto Mono"/>
              </a:rPr>
              <a:t> </a:t>
            </a:r>
            <a:r>
              <a:rPr lang="en" sz="1350">
                <a:solidFill>
                  <a:srgbClr val="9C27B0"/>
                </a:solidFill>
                <a:latin typeface="Roboto Mono"/>
                <a:ea typeface="Roboto Mono"/>
                <a:cs typeface="Roboto Mono"/>
                <a:sym typeface="Roboto Mono"/>
              </a:rPr>
              <a:t>Vector</a:t>
            </a: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D81B60"/>
                </a:solidFill>
                <a:latin typeface="Roboto Mono"/>
                <a:ea typeface="Roboto Mono"/>
                <a:cs typeface="Roboto Mono"/>
                <a:sym typeface="Roboto Mono"/>
              </a:rPr>
              <a:t># Class attributes</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vectors_constructed = </a:t>
            </a:r>
            <a:r>
              <a:rPr lang="en" sz="1350">
                <a:solidFill>
                  <a:srgbClr val="C53929"/>
                </a:solidFill>
                <a:latin typeface="Roboto Mono"/>
                <a:ea typeface="Roboto Mono"/>
                <a:cs typeface="Roboto Mono"/>
                <a:sym typeface="Roboto Mono"/>
              </a:rPr>
              <a:t>0</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D81B60"/>
                </a:solidFill>
                <a:latin typeface="Roboto Mono"/>
                <a:ea typeface="Roboto Mono"/>
                <a:cs typeface="Roboto Mono"/>
                <a:sym typeface="Roboto Mono"/>
              </a:rPr>
              <a:t># Constructor</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def</a:t>
            </a:r>
            <a:r>
              <a:rPr lang="en" sz="1350">
                <a:solidFill>
                  <a:srgbClr val="37474F"/>
                </a:solidFill>
                <a:latin typeface="Roboto Mono"/>
                <a:ea typeface="Roboto Mono"/>
                <a:cs typeface="Roboto Mono"/>
                <a:sym typeface="Roboto Mono"/>
              </a:rPr>
              <a:t> __init__(self, x, y):</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D81B60"/>
                </a:solidFill>
                <a:latin typeface="Roboto Mono"/>
                <a:ea typeface="Roboto Mono"/>
                <a:cs typeface="Roboto Mono"/>
                <a:sym typeface="Roboto Mono"/>
              </a:rPr>
              <a:t># Instance attributes</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self.x = x</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self.y = y</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9C27B0"/>
                </a:solidFill>
                <a:latin typeface="Roboto Mono"/>
                <a:ea typeface="Roboto Mono"/>
                <a:cs typeface="Roboto Mono"/>
                <a:sym typeface="Roboto Mono"/>
              </a:rPr>
              <a:t>Vector</a:t>
            </a:r>
            <a:r>
              <a:rPr lang="en" sz="1350">
                <a:solidFill>
                  <a:srgbClr val="37474F"/>
                </a:solidFill>
                <a:latin typeface="Roboto Mono"/>
                <a:ea typeface="Roboto Mono"/>
                <a:cs typeface="Roboto Mono"/>
                <a:sym typeface="Roboto Mono"/>
              </a:rPr>
              <a:t>.vectors_constructed += </a:t>
            </a:r>
            <a:r>
              <a:rPr lang="en" sz="1350">
                <a:solidFill>
                  <a:srgbClr val="C53929"/>
                </a:solidFill>
                <a:latin typeface="Roboto Mono"/>
                <a:ea typeface="Roboto Mono"/>
                <a:cs typeface="Roboto Mono"/>
                <a:sym typeface="Roboto Mono"/>
              </a:rPr>
              <a:t>1</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def</a:t>
            </a:r>
            <a:r>
              <a:rPr lang="en" sz="1350">
                <a:solidFill>
                  <a:srgbClr val="37474F"/>
                </a:solidFill>
                <a:latin typeface="Roboto Mono"/>
                <a:ea typeface="Roboto Mono"/>
                <a:cs typeface="Roboto Mono"/>
                <a:sym typeface="Roboto Mono"/>
              </a:rPr>
              <a:t> get_tuple(self):</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return</a:t>
            </a:r>
            <a:r>
              <a:rPr lang="en" sz="1350">
                <a:solidFill>
                  <a:srgbClr val="37474F"/>
                </a:solidFill>
                <a:latin typeface="Roboto Mono"/>
                <a:ea typeface="Roboto Mono"/>
                <a:cs typeface="Roboto Mono"/>
                <a:sym typeface="Roboto Mono"/>
              </a:rPr>
              <a:t> (self.x, self.y)</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D81B60"/>
                </a:solidFill>
                <a:latin typeface="Roboto Mono"/>
                <a:ea typeface="Roboto Mono"/>
                <a:cs typeface="Roboto Mono"/>
                <a:sym typeface="Roboto Mono"/>
              </a:rPr>
              <a:t># Special (dunder) method</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def</a:t>
            </a:r>
            <a:r>
              <a:rPr lang="en" sz="1350">
                <a:solidFill>
                  <a:srgbClr val="37474F"/>
                </a:solidFill>
                <a:latin typeface="Roboto Mono"/>
                <a:ea typeface="Roboto Mono"/>
                <a:cs typeface="Roboto Mono"/>
                <a:sym typeface="Roboto Mono"/>
              </a:rPr>
              <a:t> __add__(p):</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return</a:t>
            </a:r>
            <a:r>
              <a:rPr lang="en" sz="1350">
                <a:solidFill>
                  <a:srgbClr val="37474F"/>
                </a:solidFill>
                <a:latin typeface="Roboto Mono"/>
                <a:ea typeface="Roboto Mono"/>
                <a:cs typeface="Roboto Mono"/>
                <a:sym typeface="Roboto Mono"/>
              </a:rPr>
              <a:t> </a:t>
            </a:r>
            <a:r>
              <a:rPr lang="en" sz="1350">
                <a:solidFill>
                  <a:srgbClr val="9C27B0"/>
                </a:solidFill>
                <a:latin typeface="Roboto Mono"/>
                <a:ea typeface="Roboto Mono"/>
                <a:cs typeface="Roboto Mono"/>
                <a:sym typeface="Roboto Mono"/>
              </a:rPr>
              <a:t>Vector</a:t>
            </a:r>
            <a:r>
              <a:rPr lang="en" sz="1350">
                <a:solidFill>
                  <a:srgbClr val="37474F"/>
                </a:solidFill>
                <a:latin typeface="Roboto Mono"/>
                <a:ea typeface="Roboto Mono"/>
                <a:cs typeface="Roboto Mono"/>
                <a:sym typeface="Roboto Mono"/>
              </a:rPr>
              <a:t>(self.x + p.x, self.y + p.y)</a:t>
            </a:r>
            <a:endParaRPr sz="1100"/>
          </a:p>
        </p:txBody>
      </p:sp>
      <p:sp>
        <p:nvSpPr>
          <p:cNvPr id="234" name="Google Shape;234;p27"/>
          <p:cNvSpPr txBox="1"/>
          <p:nvPr>
            <p:ph type="title"/>
          </p:nvPr>
        </p:nvSpPr>
        <p:spPr>
          <a:xfrm>
            <a:off x="1297500" y="393750"/>
            <a:ext cx="7038900" cy="560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A Little More Complex</a:t>
            </a:r>
            <a:endParaRPr sz="1800">
              <a:latin typeface="Lato"/>
              <a:ea typeface="Lato"/>
              <a:cs typeface="Lato"/>
              <a:sym typeface="Lato"/>
            </a:endParaRPr>
          </a:p>
          <a:p>
            <a:pPr indent="0" lvl="0" marL="146050" rtl="0" algn="l">
              <a:lnSpc>
                <a:spcPct val="115000"/>
              </a:lnSpc>
              <a:spcBef>
                <a:spcPts val="1000"/>
              </a:spcBef>
              <a:spcAft>
                <a:spcPts val="0"/>
              </a:spcAft>
              <a:buClr>
                <a:srgbClr val="000000"/>
              </a:buClr>
              <a:buSzPts val="1300"/>
              <a:buFont typeface="Arial"/>
              <a:buNone/>
            </a:pPr>
            <a:r>
              <a:t/>
            </a:r>
            <a:endParaRPr sz="1800">
              <a:latin typeface="Lato"/>
              <a:ea typeface="Lato"/>
              <a:cs typeface="Lato"/>
              <a:sym typeface="Lato"/>
            </a:endParaRPr>
          </a:p>
          <a:p>
            <a:pPr indent="0" lvl="0" marL="146050" rtl="0" algn="l">
              <a:lnSpc>
                <a:spcPct val="115000"/>
              </a:lnSpc>
              <a:spcBef>
                <a:spcPts val="0"/>
              </a:spcBef>
              <a:spcAft>
                <a:spcPts val="0"/>
              </a:spcAft>
              <a:buClr>
                <a:srgbClr val="000000"/>
              </a:buClr>
              <a:buSzPts val="1300"/>
              <a:buFont typeface="Arial"/>
              <a:buNone/>
            </a:pPr>
            <a:r>
              <a:rPr lang="en" sz="1350">
                <a:solidFill>
                  <a:srgbClr val="37474F"/>
                </a:solidFill>
                <a:latin typeface="Roboto Mono"/>
                <a:ea typeface="Roboto Mono"/>
                <a:cs typeface="Roboto Mono"/>
                <a:sym typeface="Roboto Mono"/>
              </a:rPr>
              <a:t>  </a:t>
            </a:r>
            <a:endParaRPr sz="1400">
              <a:latin typeface="Lato"/>
              <a:ea typeface="Lato"/>
              <a:cs typeface="Lato"/>
              <a:sym typeface="Lato"/>
            </a:endParaRPr>
          </a:p>
          <a:p>
            <a:pPr indent="0" lvl="0" marL="146050" rtl="0" algn="l">
              <a:lnSpc>
                <a:spcPct val="115000"/>
              </a:lnSpc>
              <a:spcBef>
                <a:spcPts val="0"/>
              </a:spcBef>
              <a:spcAft>
                <a:spcPts val="0"/>
              </a:spcAft>
              <a:buClr>
                <a:srgbClr val="000000"/>
              </a:buClr>
              <a:buSzPts val="1300"/>
              <a:buFont typeface="Arial"/>
              <a:buNone/>
            </a:pPr>
            <a:r>
              <a:t/>
            </a:r>
            <a:endParaRPr sz="1100">
              <a:latin typeface="Lato"/>
              <a:ea typeface="Lato"/>
              <a:cs typeface="Lato"/>
              <a:sym typeface="Lato"/>
            </a:endParaRPr>
          </a:p>
          <a:p>
            <a:pPr indent="0" lvl="0" marL="0" rtl="0" algn="ctr">
              <a:lnSpc>
                <a:spcPct val="100000"/>
              </a:lnSpc>
              <a:spcBef>
                <a:spcPts val="0"/>
              </a:spcBef>
              <a:spcAft>
                <a:spcPts val="0"/>
              </a:spcAft>
              <a:buSzPts val="2400"/>
              <a:buNone/>
            </a:pPr>
            <a:r>
              <a:t/>
            </a:r>
            <a:endParaRPr sz="3000"/>
          </a:p>
        </p:txBody>
      </p:sp>
      <p:sp>
        <p:nvSpPr>
          <p:cNvPr id="235" name="Google Shape;235;p27"/>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can you do with d</a:t>
            </a:r>
            <a:r>
              <a:rPr lang="en"/>
              <a:t>under methods?</a:t>
            </a:r>
            <a:endParaRPr/>
          </a:p>
        </p:txBody>
      </p:sp>
      <p:sp>
        <p:nvSpPr>
          <p:cNvPr id="241" name="Google Shape;241;p28"/>
          <p:cNvSpPr txBox="1"/>
          <p:nvPr>
            <p:ph idx="1" type="body"/>
          </p:nvPr>
        </p:nvSpPr>
        <p:spPr>
          <a:xfrm>
            <a:off x="1297500" y="1567550"/>
            <a:ext cx="7551300" cy="2911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Object representation</a:t>
            </a:r>
            <a:endParaRPr sz="1800"/>
          </a:p>
          <a:p>
            <a:pPr indent="-342900" lvl="0" marL="457200" rtl="0" algn="l">
              <a:lnSpc>
                <a:spcPct val="150000"/>
              </a:lnSpc>
              <a:spcBef>
                <a:spcPts val="0"/>
              </a:spcBef>
              <a:spcAft>
                <a:spcPts val="0"/>
              </a:spcAft>
              <a:buSzPts val="1800"/>
              <a:buChar char="●"/>
            </a:pPr>
            <a:r>
              <a:rPr lang="en" sz="1800"/>
              <a:t>Iteration</a:t>
            </a:r>
            <a:endParaRPr sz="1800"/>
          </a:p>
          <a:p>
            <a:pPr indent="-342900" lvl="0" marL="457200" rtl="0" algn="l">
              <a:lnSpc>
                <a:spcPct val="150000"/>
              </a:lnSpc>
              <a:spcBef>
                <a:spcPts val="0"/>
              </a:spcBef>
              <a:spcAft>
                <a:spcPts val="0"/>
              </a:spcAft>
              <a:buSzPts val="1800"/>
              <a:buChar char="●"/>
            </a:pPr>
            <a:r>
              <a:rPr lang="en" sz="1800"/>
              <a:t>Operator overloading</a:t>
            </a:r>
            <a:endParaRPr sz="1800"/>
          </a:p>
          <a:p>
            <a:pPr indent="-342900" lvl="0" marL="457200" rtl="0" algn="l">
              <a:lnSpc>
                <a:spcPct val="150000"/>
              </a:lnSpc>
              <a:spcBef>
                <a:spcPts val="0"/>
              </a:spcBef>
              <a:spcAft>
                <a:spcPts val="0"/>
              </a:spcAft>
              <a:buSzPts val="1800"/>
              <a:buChar char="●"/>
            </a:pPr>
            <a:r>
              <a:rPr lang="en" sz="1800"/>
              <a:t>Method invocation</a:t>
            </a:r>
            <a:endParaRPr sz="1800"/>
          </a:p>
          <a:p>
            <a:pPr indent="-342900" lvl="0" marL="457200" rtl="0" algn="l">
              <a:lnSpc>
                <a:spcPct val="150000"/>
              </a:lnSpc>
              <a:spcBef>
                <a:spcPts val="0"/>
              </a:spcBef>
              <a:spcAft>
                <a:spcPts val="0"/>
              </a:spcAft>
              <a:buSzPts val="1800"/>
              <a:buChar char="●"/>
            </a:pPr>
            <a:r>
              <a:rPr lang="en" sz="1800"/>
              <a:t>Context manager support</a:t>
            </a:r>
            <a:endParaRPr sz="1800"/>
          </a:p>
        </p:txBody>
      </p:sp>
      <p:sp>
        <p:nvSpPr>
          <p:cNvPr id="242" name="Google Shape;242;p28"/>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3" name="Google Shape;243;p28"/>
          <p:cNvSpPr txBox="1"/>
          <p:nvPr/>
        </p:nvSpPr>
        <p:spPr>
          <a:xfrm>
            <a:off x="594150" y="4750001"/>
            <a:ext cx="7955700" cy="5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latin typeface="Lato"/>
                <a:ea typeface="Lato"/>
                <a:cs typeface="Lato"/>
                <a:sym typeface="Lato"/>
                <a:hlinkClick r:id="rId3"/>
              </a:rPr>
              <a:t>https://docs.python.org/3/reference/datamodel.html#special-method-names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Slicing</a:t>
            </a:r>
            <a:endParaRPr/>
          </a:p>
        </p:txBody>
      </p:sp>
      <p:sp>
        <p:nvSpPr>
          <p:cNvPr id="249" name="Google Shape;249;p29"/>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Syntax</a:t>
            </a:r>
            <a:endParaRPr/>
          </a:p>
        </p:txBody>
      </p:sp>
      <p:sp>
        <p:nvSpPr>
          <p:cNvPr id="255" name="Google Shape;255;p30"/>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404040"/>
                </a:solidFill>
              </a:rPr>
              <a:t>sequence</a:t>
            </a:r>
            <a:r>
              <a:rPr i="1" lang="en" sz="1200">
                <a:solidFill>
                  <a:srgbClr val="404040"/>
                </a:solidFill>
              </a:rPr>
              <a:t>[start:stop[:step]]</a:t>
            </a:r>
            <a:endParaRPr i="1" sz="1200">
              <a:solidFill>
                <a:srgbClr val="404040"/>
              </a:solidFill>
            </a:endParaRPr>
          </a:p>
          <a:p>
            <a:pPr indent="0" lvl="0" marL="0" rtl="0" algn="l">
              <a:lnSpc>
                <a:spcPct val="100000"/>
              </a:lnSpc>
              <a:spcBef>
                <a:spcPts val="0"/>
              </a:spcBef>
              <a:spcAft>
                <a:spcPts val="0"/>
              </a:spcAft>
              <a:buNone/>
            </a:pPr>
            <a:r>
              <a:t/>
            </a:r>
            <a:endParaRPr i="1" sz="1200">
              <a:solidFill>
                <a:srgbClr val="404040"/>
              </a:solidFill>
            </a:endParaRPr>
          </a:p>
          <a:p>
            <a:pPr indent="0" lvl="0" marL="0" rtl="0" algn="l">
              <a:lnSpc>
                <a:spcPct val="100000"/>
              </a:lnSpc>
              <a:spcBef>
                <a:spcPts val="0"/>
              </a:spcBef>
              <a:spcAft>
                <a:spcPts val="0"/>
              </a:spcAft>
              <a:buNone/>
            </a:pPr>
            <a:r>
              <a:rPr b="1" i="1" lang="en" sz="1200">
                <a:solidFill>
                  <a:srgbClr val="404040"/>
                </a:solidFill>
              </a:rPr>
              <a:t>start</a:t>
            </a:r>
            <a:endParaRPr b="1" i="1" sz="1200">
              <a:solidFill>
                <a:srgbClr val="404040"/>
              </a:solidFill>
            </a:endParaRPr>
          </a:p>
          <a:p>
            <a:pPr indent="0" lvl="0" marL="228600" rtl="0" algn="l">
              <a:lnSpc>
                <a:spcPct val="100000"/>
              </a:lnSpc>
              <a:spcBef>
                <a:spcPts val="0"/>
              </a:spcBef>
              <a:spcAft>
                <a:spcPts val="0"/>
              </a:spcAft>
              <a:buNone/>
            </a:pPr>
            <a:r>
              <a:rPr lang="en" sz="1200">
                <a:solidFill>
                  <a:srgbClr val="404040"/>
                </a:solidFill>
              </a:rPr>
              <a:t>Optional. Starting index of the slice. Defaults to 0.</a:t>
            </a:r>
            <a:endParaRPr sz="1200">
              <a:solidFill>
                <a:srgbClr val="404040"/>
              </a:solidFill>
            </a:endParaRPr>
          </a:p>
          <a:p>
            <a:pPr indent="0" lvl="0" marL="0" rtl="0" algn="l">
              <a:lnSpc>
                <a:spcPct val="100000"/>
              </a:lnSpc>
              <a:spcBef>
                <a:spcPts val="0"/>
              </a:spcBef>
              <a:spcAft>
                <a:spcPts val="0"/>
              </a:spcAft>
              <a:buNone/>
            </a:pPr>
            <a:r>
              <a:rPr b="1" i="1" lang="en" sz="1200">
                <a:solidFill>
                  <a:srgbClr val="404040"/>
                </a:solidFill>
              </a:rPr>
              <a:t>stop</a:t>
            </a:r>
            <a:endParaRPr b="1" i="1" sz="1200">
              <a:solidFill>
                <a:srgbClr val="404040"/>
              </a:solidFill>
            </a:endParaRPr>
          </a:p>
          <a:p>
            <a:pPr indent="0" lvl="0" marL="228600" rtl="0" algn="l">
              <a:lnSpc>
                <a:spcPct val="100000"/>
              </a:lnSpc>
              <a:spcBef>
                <a:spcPts val="0"/>
              </a:spcBef>
              <a:spcAft>
                <a:spcPts val="0"/>
              </a:spcAft>
              <a:buNone/>
            </a:pPr>
            <a:r>
              <a:rPr lang="en" sz="1200">
                <a:solidFill>
                  <a:srgbClr val="404040"/>
                </a:solidFill>
              </a:rPr>
              <a:t>Optional. The last index of the slice or the number of items to get. Defaults to </a:t>
            </a:r>
            <a:r>
              <a:rPr i="1" lang="en" sz="1200">
                <a:solidFill>
                  <a:srgbClr val="404040"/>
                </a:solidFill>
              </a:rPr>
              <a:t>len(sequence)</a:t>
            </a:r>
            <a:r>
              <a:rPr lang="en" sz="1200">
                <a:solidFill>
                  <a:srgbClr val="404040"/>
                </a:solidFill>
              </a:rPr>
              <a:t>.</a:t>
            </a:r>
            <a:endParaRPr sz="1200">
              <a:solidFill>
                <a:srgbClr val="404040"/>
              </a:solidFill>
            </a:endParaRPr>
          </a:p>
          <a:p>
            <a:pPr indent="0" lvl="0" marL="0" rtl="0" algn="l">
              <a:lnSpc>
                <a:spcPct val="100000"/>
              </a:lnSpc>
              <a:spcBef>
                <a:spcPts val="0"/>
              </a:spcBef>
              <a:spcAft>
                <a:spcPts val="0"/>
              </a:spcAft>
              <a:buNone/>
            </a:pPr>
            <a:r>
              <a:rPr b="1" i="1" lang="en" sz="1200">
                <a:solidFill>
                  <a:srgbClr val="404040"/>
                </a:solidFill>
              </a:rPr>
              <a:t>step</a:t>
            </a:r>
            <a:endParaRPr b="1" i="1" sz="1200">
              <a:solidFill>
                <a:srgbClr val="404040"/>
              </a:solidFill>
            </a:endParaRPr>
          </a:p>
          <a:p>
            <a:pPr indent="0" lvl="0" marL="228600" rtl="0" algn="l">
              <a:lnSpc>
                <a:spcPct val="100000"/>
              </a:lnSpc>
              <a:spcBef>
                <a:spcPts val="0"/>
              </a:spcBef>
              <a:spcAft>
                <a:spcPts val="0"/>
              </a:spcAft>
              <a:buNone/>
            </a:pPr>
            <a:r>
              <a:rPr lang="en" sz="1200">
                <a:solidFill>
                  <a:srgbClr val="404040"/>
                </a:solidFill>
              </a:rPr>
              <a:t>Optional. Extended slice syntax. Step value of the slice. Defaults to 1.</a:t>
            </a:r>
            <a:endParaRPr sz="1200">
              <a:solidFill>
                <a:srgbClr val="404040"/>
              </a:solidFill>
            </a:endParaRPr>
          </a:p>
          <a:p>
            <a:pPr indent="0" lvl="0" marL="0" rtl="0" algn="l">
              <a:lnSpc>
                <a:spcPct val="100000"/>
              </a:lnSpc>
              <a:spcBef>
                <a:spcPts val="0"/>
              </a:spcBef>
              <a:spcAft>
                <a:spcPts val="0"/>
              </a:spcAft>
              <a:buNone/>
            </a:pPr>
            <a:r>
              <a:rPr lang="en" sz="1350">
                <a:solidFill>
                  <a:srgbClr val="3F51B5"/>
                </a:solidFill>
                <a:latin typeface="Roboto Mono"/>
                <a:ea typeface="Roboto Mono"/>
                <a:cs typeface="Roboto Mono"/>
                <a:sym typeface="Roboto Mono"/>
              </a:rPr>
              <a:t>def</a:t>
            </a:r>
            <a:r>
              <a:rPr lang="en" sz="1350">
                <a:solidFill>
                  <a:srgbClr val="37474F"/>
                </a:solidFill>
                <a:latin typeface="Roboto Mono"/>
                <a:ea typeface="Roboto Mono"/>
                <a:cs typeface="Roboto Mono"/>
                <a:sym typeface="Roboto Mono"/>
              </a:rPr>
              <a:t> __getitem__():</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350">
                <a:solidFill>
                  <a:srgbClr val="3F51B5"/>
                </a:solidFill>
                <a:latin typeface="Roboto Mono"/>
                <a:ea typeface="Roboto Mono"/>
                <a:cs typeface="Roboto Mono"/>
                <a:sym typeface="Roboto Mono"/>
              </a:rPr>
              <a:t>def</a:t>
            </a:r>
            <a:r>
              <a:rPr lang="en" sz="1350">
                <a:solidFill>
                  <a:srgbClr val="37474F"/>
                </a:solidFill>
                <a:latin typeface="Roboto Mono"/>
                <a:ea typeface="Roboto Mono"/>
                <a:cs typeface="Roboto Mono"/>
                <a:sym typeface="Roboto Mono"/>
              </a:rPr>
              <a:t> __len__():</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 sequence is an object that has </a:t>
            </a:r>
            <a:r>
              <a:rPr lang="en">
                <a:solidFill>
                  <a:srgbClr val="37474F"/>
                </a:solidFill>
                <a:latin typeface="Roboto Mono"/>
                <a:ea typeface="Roboto Mono"/>
                <a:cs typeface="Roboto Mono"/>
                <a:sym typeface="Roboto Mono"/>
              </a:rPr>
              <a:t>__getitem__() </a:t>
            </a:r>
            <a:r>
              <a:rPr lang="en"/>
              <a:t>and </a:t>
            </a:r>
            <a:r>
              <a:rPr lang="en">
                <a:solidFill>
                  <a:srgbClr val="37474F"/>
                </a:solidFill>
                <a:latin typeface="Roboto Mono"/>
                <a:ea typeface="Roboto Mono"/>
                <a:cs typeface="Roboto Mono"/>
                <a:sym typeface="Roboto Mono"/>
              </a:rPr>
              <a:t>__len__()</a:t>
            </a:r>
            <a:endParaRPr/>
          </a:p>
        </p:txBody>
      </p:sp>
      <p:sp>
        <p:nvSpPr>
          <p:cNvPr id="256" name="Google Shape;256;p30"/>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57" name="Google Shape;257;p30"/>
          <p:cNvSpPr txBox="1"/>
          <p:nvPr/>
        </p:nvSpPr>
        <p:spPr>
          <a:xfrm>
            <a:off x="1686300" y="4824600"/>
            <a:ext cx="5771400" cy="7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uFill>
                  <a:noFill/>
                </a:uFill>
                <a:latin typeface="Lato"/>
                <a:ea typeface="Lato"/>
                <a:cs typeface="Lato"/>
                <a:sym typeface="Lato"/>
                <a:hlinkClick r:id="rId3"/>
              </a:rPr>
              <a:t>https://python-reference.readthedocs.io/en/latest/docs/brackets/slicing.html</a:t>
            </a:r>
            <a:endParaRPr sz="12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Examples</a:t>
            </a:r>
            <a:endParaRPr/>
          </a:p>
        </p:txBody>
      </p:sp>
      <p:sp>
        <p:nvSpPr>
          <p:cNvPr id="263" name="Google Shape;263;p31"/>
          <p:cNvSpPr txBox="1"/>
          <p:nvPr>
            <p:ph idx="1" type="body"/>
          </p:nvPr>
        </p:nvSpPr>
        <p:spPr>
          <a:xfrm>
            <a:off x="2977050" y="1110350"/>
            <a:ext cx="3189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7474F"/>
                </a:solidFill>
                <a:latin typeface="Roboto Mono"/>
                <a:ea typeface="Roboto Mono"/>
                <a:cs typeface="Roboto Mono"/>
                <a:sym typeface="Roboto Mono"/>
              </a:rPr>
              <a:t>&gt;&gt;&gt; </a:t>
            </a:r>
            <a:r>
              <a:rPr lang="en" sz="1350">
                <a:solidFill>
                  <a:srgbClr val="388E3C"/>
                </a:solidFill>
                <a:latin typeface="Roboto Mono"/>
                <a:ea typeface="Roboto Mono"/>
                <a:cs typeface="Roboto Mono"/>
                <a:sym typeface="Roboto Mono"/>
              </a:rPr>
              <a:t>"ABCD"</a:t>
            </a:r>
            <a:r>
              <a:rPr lang="en" sz="1350">
                <a:solidFill>
                  <a:srgbClr val="37474F"/>
                </a:solidFill>
                <a:latin typeface="Roboto Mono"/>
                <a:ea typeface="Roboto Mono"/>
                <a:cs typeface="Roboto Mono"/>
                <a:sym typeface="Roboto Mono"/>
              </a:rPr>
              <a:t>[</a:t>
            </a:r>
            <a:r>
              <a:rPr lang="en" sz="1350">
                <a:solidFill>
                  <a:srgbClr val="C53929"/>
                </a:solidFill>
                <a:latin typeface="Roboto Mono"/>
                <a:ea typeface="Roboto Mono"/>
                <a:cs typeface="Roboto Mono"/>
                <a:sym typeface="Roboto Mono"/>
              </a:rPr>
              <a:t>0</a:t>
            </a:r>
            <a:r>
              <a:rPr lang="en" sz="1350">
                <a:solidFill>
                  <a:srgbClr val="37474F"/>
                </a:solidFill>
                <a:latin typeface="Roboto Mono"/>
                <a:ea typeface="Roboto Mono"/>
                <a:cs typeface="Roboto Mono"/>
                <a:sym typeface="Roboto Mono"/>
              </a:rPr>
              <a:t>:</a:t>
            </a:r>
            <a:r>
              <a:rPr lang="en" sz="1350">
                <a:solidFill>
                  <a:srgbClr val="C53929"/>
                </a:solidFill>
                <a:latin typeface="Roboto Mono"/>
                <a:ea typeface="Roboto Mono"/>
                <a:cs typeface="Roboto Mono"/>
                <a:sym typeface="Roboto Mono"/>
              </a:rPr>
              <a:t>2</a:t>
            </a:r>
            <a:r>
              <a:rPr lang="en" sz="1350">
                <a:solidFill>
                  <a:srgbClr val="37474F"/>
                </a:solidFill>
                <a:latin typeface="Roboto Mono"/>
                <a:ea typeface="Roboto Mono"/>
                <a:cs typeface="Roboto Mono"/>
                <a:sym typeface="Roboto Mono"/>
              </a:rPr>
              <a:t>]   </a:t>
            </a:r>
            <a:r>
              <a:rPr lang="en" sz="1350">
                <a:solidFill>
                  <a:srgbClr val="D81B60"/>
                </a:solidFill>
                <a:latin typeface="Roboto Mono"/>
                <a:ea typeface="Roboto Mono"/>
                <a:cs typeface="Roboto Mono"/>
                <a:sym typeface="Roboto Mono"/>
              </a:rPr>
              <a:t># 'AB'</a:t>
            </a:r>
            <a:endParaRPr sz="13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350">
                <a:solidFill>
                  <a:srgbClr val="37474F"/>
                </a:solidFill>
                <a:latin typeface="Roboto Mono"/>
                <a:ea typeface="Roboto Mono"/>
                <a:cs typeface="Roboto Mono"/>
                <a:sym typeface="Roboto Mono"/>
              </a:rPr>
              <a:t>&gt;&gt;&gt; </a:t>
            </a:r>
            <a:r>
              <a:rPr lang="en" sz="1350">
                <a:solidFill>
                  <a:srgbClr val="388E3C"/>
                </a:solidFill>
                <a:latin typeface="Roboto Mono"/>
                <a:ea typeface="Roboto Mono"/>
                <a:cs typeface="Roboto Mono"/>
                <a:sym typeface="Roboto Mono"/>
              </a:rPr>
              <a:t>"ABCD"</a:t>
            </a:r>
            <a:r>
              <a:rPr lang="en" sz="1350">
                <a:solidFill>
                  <a:srgbClr val="37474F"/>
                </a:solidFill>
                <a:latin typeface="Roboto Mono"/>
                <a:ea typeface="Roboto Mono"/>
                <a:cs typeface="Roboto Mono"/>
                <a:sym typeface="Roboto Mono"/>
              </a:rPr>
              <a:t>[</a:t>
            </a:r>
            <a:r>
              <a:rPr lang="en" sz="1350">
                <a:solidFill>
                  <a:srgbClr val="C53929"/>
                </a:solidFill>
                <a:latin typeface="Roboto Mono"/>
                <a:ea typeface="Roboto Mono"/>
                <a:cs typeface="Roboto Mono"/>
                <a:sym typeface="Roboto Mono"/>
              </a:rPr>
              <a:t>0</a:t>
            </a:r>
            <a:r>
              <a:rPr lang="en" sz="1350">
                <a:solidFill>
                  <a:srgbClr val="37474F"/>
                </a:solidFill>
                <a:latin typeface="Roboto Mono"/>
                <a:ea typeface="Roboto Mono"/>
                <a:cs typeface="Roboto Mono"/>
                <a:sym typeface="Roboto Mono"/>
              </a:rPr>
              <a:t>:</a:t>
            </a:r>
            <a:r>
              <a:rPr lang="en" sz="1350">
                <a:solidFill>
                  <a:srgbClr val="C53929"/>
                </a:solidFill>
                <a:latin typeface="Roboto Mono"/>
                <a:ea typeface="Roboto Mono"/>
                <a:cs typeface="Roboto Mono"/>
                <a:sym typeface="Roboto Mono"/>
              </a:rPr>
              <a:t>4</a:t>
            </a:r>
            <a:r>
              <a:rPr lang="en" sz="1350">
                <a:solidFill>
                  <a:srgbClr val="37474F"/>
                </a:solidFill>
                <a:latin typeface="Roboto Mono"/>
                <a:ea typeface="Roboto Mono"/>
                <a:cs typeface="Roboto Mono"/>
                <a:sym typeface="Roboto Mono"/>
              </a:rPr>
              <a:t>:</a:t>
            </a:r>
            <a:r>
              <a:rPr lang="en" sz="1350">
                <a:solidFill>
                  <a:srgbClr val="C53929"/>
                </a:solidFill>
                <a:latin typeface="Roboto Mono"/>
                <a:ea typeface="Roboto Mono"/>
                <a:cs typeface="Roboto Mono"/>
                <a:sym typeface="Roboto Mono"/>
              </a:rPr>
              <a:t>2</a:t>
            </a:r>
            <a:r>
              <a:rPr lang="en" sz="1350">
                <a:solidFill>
                  <a:srgbClr val="37474F"/>
                </a:solidFill>
                <a:latin typeface="Roboto Mono"/>
                <a:ea typeface="Roboto Mono"/>
                <a:cs typeface="Roboto Mono"/>
                <a:sym typeface="Roboto Mono"/>
              </a:rPr>
              <a:t>] </a:t>
            </a:r>
            <a:r>
              <a:rPr lang="en" sz="1350">
                <a:solidFill>
                  <a:srgbClr val="D81B60"/>
                </a:solidFill>
                <a:latin typeface="Roboto Mono"/>
                <a:ea typeface="Roboto Mono"/>
                <a:cs typeface="Roboto Mono"/>
                <a:sym typeface="Roboto Mono"/>
              </a:rPr>
              <a:t># 'AC'</a:t>
            </a:r>
            <a:endParaRPr sz="13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350">
                <a:solidFill>
                  <a:srgbClr val="37474F"/>
                </a:solidFill>
                <a:latin typeface="Roboto Mono"/>
                <a:ea typeface="Roboto Mono"/>
                <a:cs typeface="Roboto Mono"/>
                <a:sym typeface="Roboto Mono"/>
              </a:rPr>
              <a:t>&gt;&gt;&gt; </a:t>
            </a:r>
            <a:r>
              <a:rPr lang="en" sz="1350">
                <a:solidFill>
                  <a:srgbClr val="388E3C"/>
                </a:solidFill>
                <a:latin typeface="Roboto Mono"/>
                <a:ea typeface="Roboto Mono"/>
                <a:cs typeface="Roboto Mono"/>
                <a:sym typeface="Roboto Mono"/>
              </a:rPr>
              <a:t>"ABCD"</a:t>
            </a:r>
            <a:r>
              <a:rPr lang="en" sz="1350">
                <a:solidFill>
                  <a:srgbClr val="37474F"/>
                </a:solidFill>
                <a:latin typeface="Roboto Mono"/>
                <a:ea typeface="Roboto Mono"/>
                <a:cs typeface="Roboto Mono"/>
                <a:sym typeface="Roboto Mono"/>
              </a:rPr>
              <a:t>[</a:t>
            </a:r>
            <a:r>
              <a:rPr lang="en" sz="1350">
                <a:solidFill>
                  <a:srgbClr val="C53929"/>
                </a:solidFill>
                <a:latin typeface="Roboto Mono"/>
                <a:ea typeface="Roboto Mono"/>
                <a:cs typeface="Roboto Mono"/>
                <a:sym typeface="Roboto Mono"/>
              </a:rPr>
              <a:t>1</a:t>
            </a:r>
            <a:r>
              <a:rPr lang="en" sz="1350">
                <a:solidFill>
                  <a:srgbClr val="37474F"/>
                </a:solidFill>
                <a:latin typeface="Roboto Mono"/>
                <a:ea typeface="Roboto Mono"/>
                <a:cs typeface="Roboto Mono"/>
                <a:sym typeface="Roboto Mono"/>
              </a:rPr>
              <a:t>:]    </a:t>
            </a:r>
            <a:r>
              <a:rPr lang="en" sz="1350">
                <a:solidFill>
                  <a:srgbClr val="D81B60"/>
                </a:solidFill>
                <a:latin typeface="Roboto Mono"/>
                <a:ea typeface="Roboto Mono"/>
                <a:cs typeface="Roboto Mono"/>
                <a:sym typeface="Roboto Mono"/>
              </a:rPr>
              <a:t># 'BCD'</a:t>
            </a:r>
            <a:endParaRPr sz="13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350">
                <a:solidFill>
                  <a:srgbClr val="37474F"/>
                </a:solidFill>
                <a:latin typeface="Roboto Mono"/>
                <a:ea typeface="Roboto Mono"/>
                <a:cs typeface="Roboto Mono"/>
                <a:sym typeface="Roboto Mono"/>
              </a:rPr>
              <a:t>&gt;&gt;&gt; </a:t>
            </a:r>
            <a:r>
              <a:rPr lang="en" sz="1350">
                <a:solidFill>
                  <a:srgbClr val="388E3C"/>
                </a:solidFill>
                <a:latin typeface="Roboto Mono"/>
                <a:ea typeface="Roboto Mono"/>
                <a:cs typeface="Roboto Mono"/>
                <a:sym typeface="Roboto Mono"/>
              </a:rPr>
              <a:t>"ABCD"</a:t>
            </a:r>
            <a:r>
              <a:rPr lang="en" sz="1350">
                <a:solidFill>
                  <a:srgbClr val="37474F"/>
                </a:solidFill>
                <a:latin typeface="Roboto Mono"/>
                <a:ea typeface="Roboto Mono"/>
                <a:cs typeface="Roboto Mono"/>
                <a:sym typeface="Roboto Mono"/>
              </a:rPr>
              <a:t>[:</a:t>
            </a:r>
            <a:r>
              <a:rPr lang="en" sz="1350">
                <a:solidFill>
                  <a:srgbClr val="C53929"/>
                </a:solidFill>
                <a:latin typeface="Roboto Mono"/>
                <a:ea typeface="Roboto Mono"/>
                <a:cs typeface="Roboto Mono"/>
                <a:sym typeface="Roboto Mono"/>
              </a:rPr>
              <a:t>3</a:t>
            </a:r>
            <a:r>
              <a:rPr lang="en" sz="1350">
                <a:solidFill>
                  <a:srgbClr val="37474F"/>
                </a:solidFill>
                <a:latin typeface="Roboto Mono"/>
                <a:ea typeface="Roboto Mono"/>
                <a:cs typeface="Roboto Mono"/>
                <a:sym typeface="Roboto Mono"/>
              </a:rPr>
              <a:t>]    </a:t>
            </a:r>
            <a:r>
              <a:rPr lang="en" sz="1350">
                <a:solidFill>
                  <a:srgbClr val="D81B60"/>
                </a:solidFill>
                <a:latin typeface="Roboto Mono"/>
                <a:ea typeface="Roboto Mono"/>
                <a:cs typeface="Roboto Mono"/>
                <a:sym typeface="Roboto Mono"/>
              </a:rPr>
              <a:t># 'ABC'</a:t>
            </a:r>
            <a:endParaRPr sz="13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350">
                <a:solidFill>
                  <a:srgbClr val="37474F"/>
                </a:solidFill>
                <a:latin typeface="Roboto Mono"/>
                <a:ea typeface="Roboto Mono"/>
                <a:cs typeface="Roboto Mono"/>
                <a:sym typeface="Roboto Mono"/>
              </a:rPr>
              <a:t>&gt;&gt;&gt; </a:t>
            </a:r>
            <a:r>
              <a:rPr lang="en" sz="1350">
                <a:solidFill>
                  <a:srgbClr val="388E3C"/>
                </a:solidFill>
                <a:latin typeface="Roboto Mono"/>
                <a:ea typeface="Roboto Mono"/>
                <a:cs typeface="Roboto Mono"/>
                <a:sym typeface="Roboto Mono"/>
              </a:rPr>
              <a:t>"ABCD"</a:t>
            </a:r>
            <a:r>
              <a:rPr lang="en" sz="1350">
                <a:solidFill>
                  <a:srgbClr val="37474F"/>
                </a:solidFill>
                <a:latin typeface="Roboto Mono"/>
                <a:ea typeface="Roboto Mono"/>
                <a:cs typeface="Roboto Mono"/>
                <a:sym typeface="Roboto Mono"/>
              </a:rPr>
              <a:t>[</a:t>
            </a:r>
            <a:r>
              <a:rPr lang="en" sz="1350">
                <a:solidFill>
                  <a:srgbClr val="C53929"/>
                </a:solidFill>
                <a:latin typeface="Roboto Mono"/>
                <a:ea typeface="Roboto Mono"/>
                <a:cs typeface="Roboto Mono"/>
                <a:sym typeface="Roboto Mono"/>
              </a:rPr>
              <a:t>1</a:t>
            </a:r>
            <a:r>
              <a:rPr lang="en" sz="1350">
                <a:solidFill>
                  <a:srgbClr val="37474F"/>
                </a:solidFill>
                <a:latin typeface="Roboto Mono"/>
                <a:ea typeface="Roboto Mono"/>
                <a:cs typeface="Roboto Mono"/>
                <a:sym typeface="Roboto Mono"/>
              </a:rPr>
              <a:t>:</a:t>
            </a:r>
            <a:r>
              <a:rPr lang="en" sz="1350">
                <a:solidFill>
                  <a:srgbClr val="C53929"/>
                </a:solidFill>
                <a:latin typeface="Roboto Mono"/>
                <a:ea typeface="Roboto Mono"/>
                <a:cs typeface="Roboto Mono"/>
                <a:sym typeface="Roboto Mono"/>
              </a:rPr>
              <a:t>3</a:t>
            </a:r>
            <a:r>
              <a:rPr lang="en" sz="1350">
                <a:solidFill>
                  <a:srgbClr val="37474F"/>
                </a:solidFill>
                <a:latin typeface="Roboto Mono"/>
                <a:ea typeface="Roboto Mono"/>
                <a:cs typeface="Roboto Mono"/>
                <a:sym typeface="Roboto Mono"/>
              </a:rPr>
              <a:t>]   </a:t>
            </a:r>
            <a:r>
              <a:rPr lang="en" sz="1350">
                <a:solidFill>
                  <a:srgbClr val="D81B60"/>
                </a:solidFill>
                <a:latin typeface="Roboto Mono"/>
                <a:ea typeface="Roboto Mono"/>
                <a:cs typeface="Roboto Mono"/>
                <a:sym typeface="Roboto Mono"/>
              </a:rPr>
              <a:t># 'BC'</a:t>
            </a:r>
            <a:endParaRPr sz="13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350">
                <a:solidFill>
                  <a:srgbClr val="37474F"/>
                </a:solidFill>
                <a:latin typeface="Roboto Mono"/>
                <a:ea typeface="Roboto Mono"/>
                <a:cs typeface="Roboto Mono"/>
                <a:sym typeface="Roboto Mono"/>
              </a:rPr>
              <a:t>&gt;&gt;&gt; </a:t>
            </a:r>
            <a:r>
              <a:rPr lang="en" sz="1350">
                <a:solidFill>
                  <a:srgbClr val="388E3C"/>
                </a:solidFill>
                <a:latin typeface="Roboto Mono"/>
                <a:ea typeface="Roboto Mono"/>
                <a:cs typeface="Roboto Mono"/>
                <a:sym typeface="Roboto Mono"/>
              </a:rPr>
              <a:t>"ABCD"</a:t>
            </a:r>
            <a:r>
              <a:rPr lang="en" sz="1350">
                <a:solidFill>
                  <a:srgbClr val="37474F"/>
                </a:solidFill>
                <a:latin typeface="Roboto Mono"/>
                <a:ea typeface="Roboto Mono"/>
                <a:cs typeface="Roboto Mono"/>
                <a:sym typeface="Roboto Mono"/>
              </a:rPr>
              <a:t>[::</a:t>
            </a:r>
            <a:r>
              <a:rPr lang="en" sz="1350">
                <a:solidFill>
                  <a:srgbClr val="C53929"/>
                </a:solidFill>
                <a:latin typeface="Roboto Mono"/>
                <a:ea typeface="Roboto Mono"/>
                <a:cs typeface="Roboto Mono"/>
                <a:sym typeface="Roboto Mono"/>
              </a:rPr>
              <a:t>2</a:t>
            </a:r>
            <a:r>
              <a:rPr lang="en" sz="1350">
                <a:solidFill>
                  <a:srgbClr val="37474F"/>
                </a:solidFill>
                <a:latin typeface="Roboto Mono"/>
                <a:ea typeface="Roboto Mono"/>
                <a:cs typeface="Roboto Mono"/>
                <a:sym typeface="Roboto Mono"/>
              </a:rPr>
              <a:t>]   </a:t>
            </a:r>
            <a:r>
              <a:rPr lang="en" sz="1350">
                <a:solidFill>
                  <a:srgbClr val="D81B60"/>
                </a:solidFill>
                <a:latin typeface="Roboto Mono"/>
                <a:ea typeface="Roboto Mono"/>
                <a:cs typeface="Roboto Mono"/>
                <a:sym typeface="Roboto Mono"/>
              </a:rPr>
              <a:t># 'AC'</a:t>
            </a:r>
            <a:endParaRPr sz="13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350">
                <a:solidFill>
                  <a:srgbClr val="37474F"/>
                </a:solidFill>
                <a:latin typeface="Roboto Mono"/>
                <a:ea typeface="Roboto Mono"/>
                <a:cs typeface="Roboto Mono"/>
                <a:sym typeface="Roboto Mono"/>
              </a:rPr>
              <a:t>&gt;&gt;&gt; </a:t>
            </a:r>
            <a:r>
              <a:rPr lang="en" sz="1350">
                <a:solidFill>
                  <a:srgbClr val="388E3C"/>
                </a:solidFill>
                <a:latin typeface="Roboto Mono"/>
                <a:ea typeface="Roboto Mono"/>
                <a:cs typeface="Roboto Mono"/>
                <a:sym typeface="Roboto Mono"/>
              </a:rPr>
              <a:t>"ABCD"</a:t>
            </a:r>
            <a:r>
              <a:rPr lang="en" sz="1350">
                <a:solidFill>
                  <a:srgbClr val="37474F"/>
                </a:solidFill>
                <a:latin typeface="Roboto Mono"/>
                <a:ea typeface="Roboto Mono"/>
                <a:cs typeface="Roboto Mono"/>
                <a:sym typeface="Roboto Mono"/>
              </a:rPr>
              <a:t>[::-</a:t>
            </a:r>
            <a:r>
              <a:rPr lang="en" sz="1350">
                <a:solidFill>
                  <a:srgbClr val="C53929"/>
                </a:solidFill>
                <a:latin typeface="Roboto Mono"/>
                <a:ea typeface="Roboto Mono"/>
                <a:cs typeface="Roboto Mono"/>
                <a:sym typeface="Roboto Mono"/>
              </a:rPr>
              <a:t>1</a:t>
            </a:r>
            <a:r>
              <a:rPr lang="en" sz="1350">
                <a:solidFill>
                  <a:srgbClr val="37474F"/>
                </a:solidFill>
                <a:latin typeface="Roboto Mono"/>
                <a:ea typeface="Roboto Mono"/>
                <a:cs typeface="Roboto Mono"/>
                <a:sym typeface="Roboto Mono"/>
              </a:rPr>
              <a:t>]  </a:t>
            </a:r>
            <a:r>
              <a:rPr lang="en" sz="1350">
                <a:solidFill>
                  <a:srgbClr val="D81B60"/>
                </a:solidFill>
                <a:latin typeface="Roboto Mono"/>
                <a:ea typeface="Roboto Mono"/>
                <a:cs typeface="Roboto Mono"/>
                <a:sym typeface="Roboto Mono"/>
              </a:rPr>
              <a:t># 'DCBA'</a:t>
            </a:r>
            <a:endParaRPr sz="1350">
              <a:solidFill>
                <a:srgbClr val="D81B60"/>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264" name="Google Shape;264;p31"/>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48275" y="2053000"/>
            <a:ext cx="69408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PEP</a:t>
            </a:r>
            <a:endParaRPr/>
          </a:p>
          <a:p>
            <a:pPr indent="0" lvl="0" marL="0" rtl="0" algn="ctr">
              <a:spcBef>
                <a:spcPts val="0"/>
              </a:spcBef>
              <a:spcAft>
                <a:spcPts val="0"/>
              </a:spcAft>
              <a:buNone/>
            </a:pPr>
            <a:r>
              <a:rPr lang="en"/>
              <a:t>(Python Enhancement Proposals)</a:t>
            </a:r>
            <a:endParaRPr/>
          </a:p>
        </p:txBody>
      </p:sp>
      <p:sp>
        <p:nvSpPr>
          <p:cNvPr id="142" name="Google Shape;142;p14"/>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
        <p:nvSpPr>
          <p:cNvPr id="143" name="Google Shape;143;p14"/>
          <p:cNvSpPr txBox="1"/>
          <p:nvPr/>
        </p:nvSpPr>
        <p:spPr>
          <a:xfrm>
            <a:off x="3128850" y="4802400"/>
            <a:ext cx="2886300" cy="28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uFill>
                  <a:noFill/>
                </a:uFill>
                <a:latin typeface="Lato"/>
                <a:ea typeface="Lato"/>
                <a:cs typeface="Lato"/>
                <a:sym typeface="Lato"/>
                <a:hlinkClick r:id="rId3"/>
              </a:rPr>
              <a:t>https://www.python.org/dev/peps/</a:t>
            </a:r>
            <a:endParaRPr>
              <a:solidFill>
                <a:schemeClr val="dk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List Comprehension</a:t>
            </a:r>
            <a:endParaRPr/>
          </a:p>
        </p:txBody>
      </p:sp>
      <p:sp>
        <p:nvSpPr>
          <p:cNvPr id="270" name="Google Shape;270;p32"/>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Syntax</a:t>
            </a:r>
            <a:endParaRPr/>
          </a:p>
        </p:txBody>
      </p:sp>
      <p:sp>
        <p:nvSpPr>
          <p:cNvPr id="276" name="Google Shape;276;p33"/>
          <p:cNvSpPr txBox="1"/>
          <p:nvPr>
            <p:ph idx="1" type="body"/>
          </p:nvPr>
        </p:nvSpPr>
        <p:spPr>
          <a:xfrm>
            <a:off x="1297500" y="1110350"/>
            <a:ext cx="7038900" cy="35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7474F"/>
                </a:solidFill>
                <a:latin typeface="Roboto Mono"/>
                <a:ea typeface="Roboto Mono"/>
                <a:cs typeface="Roboto Mono"/>
                <a:sym typeface="Roboto Mono"/>
              </a:rPr>
              <a:t>new_list = [expression </a:t>
            </a:r>
            <a:r>
              <a:rPr lang="en" sz="1400">
                <a:solidFill>
                  <a:srgbClr val="3F51B5"/>
                </a:solidFill>
                <a:latin typeface="Roboto Mono"/>
                <a:ea typeface="Roboto Mono"/>
                <a:cs typeface="Roboto Mono"/>
                <a:sym typeface="Roboto Mono"/>
              </a:rPr>
              <a:t>for</a:t>
            </a:r>
            <a:r>
              <a:rPr lang="en" sz="1400">
                <a:solidFill>
                  <a:srgbClr val="37474F"/>
                </a:solidFill>
                <a:latin typeface="Roboto Mono"/>
                <a:ea typeface="Roboto Mono"/>
                <a:cs typeface="Roboto Mono"/>
                <a:sym typeface="Roboto Mono"/>
              </a:rPr>
              <a:t> member </a:t>
            </a:r>
            <a:r>
              <a:rPr lang="en" sz="1400">
                <a:solidFill>
                  <a:srgbClr val="3F51B5"/>
                </a:solidFill>
                <a:latin typeface="Roboto Mono"/>
                <a:ea typeface="Roboto Mono"/>
                <a:cs typeface="Roboto Mono"/>
                <a:sym typeface="Roboto Mono"/>
              </a:rPr>
              <a:t>in</a:t>
            </a:r>
            <a:r>
              <a:rPr lang="en" sz="1400">
                <a:solidFill>
                  <a:srgbClr val="37474F"/>
                </a:solidFill>
                <a:latin typeface="Roboto Mono"/>
                <a:ea typeface="Roboto Mono"/>
                <a:cs typeface="Roboto Mono"/>
                <a:sym typeface="Roboto Mono"/>
              </a:rPr>
              <a:t> iterable]</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Similar to:</a:t>
            </a:r>
            <a:endParaRPr/>
          </a:p>
          <a:p>
            <a:pPr indent="0" lvl="0" marL="457200" rtl="0" algn="l">
              <a:spcBef>
                <a:spcPts val="0"/>
              </a:spcBef>
              <a:spcAft>
                <a:spcPts val="0"/>
              </a:spcAft>
              <a:buNone/>
            </a:pPr>
            <a:r>
              <a:rPr lang="en" sz="1400">
                <a:solidFill>
                  <a:srgbClr val="37474F"/>
                </a:solidFill>
                <a:latin typeface="Roboto Mono"/>
                <a:ea typeface="Roboto Mono"/>
                <a:cs typeface="Roboto Mono"/>
                <a:sym typeface="Roboto Mono"/>
              </a:rPr>
              <a:t>new_list = []</a:t>
            </a:r>
            <a:endParaRPr sz="1400">
              <a:solidFill>
                <a:srgbClr val="37474F"/>
              </a:solidFill>
              <a:latin typeface="Roboto Mono"/>
              <a:ea typeface="Roboto Mono"/>
              <a:cs typeface="Roboto Mono"/>
              <a:sym typeface="Roboto Mono"/>
            </a:endParaRPr>
          </a:p>
          <a:p>
            <a:pPr indent="0" lvl="0" marL="457200" rtl="0" algn="l">
              <a:spcBef>
                <a:spcPts val="0"/>
              </a:spcBef>
              <a:spcAft>
                <a:spcPts val="0"/>
              </a:spcAft>
              <a:buNone/>
            </a:pPr>
            <a:r>
              <a:rPr lang="en" sz="1400">
                <a:solidFill>
                  <a:srgbClr val="3F51B5"/>
                </a:solidFill>
                <a:latin typeface="Roboto Mono"/>
                <a:ea typeface="Roboto Mono"/>
                <a:cs typeface="Roboto Mono"/>
                <a:sym typeface="Roboto Mono"/>
              </a:rPr>
              <a:t>for</a:t>
            </a:r>
            <a:r>
              <a:rPr lang="en" sz="1400">
                <a:solidFill>
                  <a:srgbClr val="37474F"/>
                </a:solidFill>
                <a:latin typeface="Roboto Mono"/>
                <a:ea typeface="Roboto Mono"/>
                <a:cs typeface="Roboto Mono"/>
                <a:sym typeface="Roboto Mono"/>
              </a:rPr>
              <a:t> </a:t>
            </a:r>
            <a:r>
              <a:rPr lang="en" sz="1400">
                <a:solidFill>
                  <a:srgbClr val="37474F"/>
                </a:solidFill>
                <a:highlight>
                  <a:srgbClr val="F9CB9C"/>
                </a:highlight>
                <a:latin typeface="Roboto Mono"/>
                <a:ea typeface="Roboto Mono"/>
                <a:cs typeface="Roboto Mono"/>
                <a:sym typeface="Roboto Mono"/>
              </a:rPr>
              <a:t>member</a:t>
            </a: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in</a:t>
            </a:r>
            <a:r>
              <a:rPr lang="en" sz="1400">
                <a:solidFill>
                  <a:srgbClr val="37474F"/>
                </a:solidFill>
                <a:latin typeface="Roboto Mono"/>
                <a:ea typeface="Roboto Mono"/>
                <a:cs typeface="Roboto Mono"/>
                <a:sym typeface="Roboto Mono"/>
              </a:rPr>
              <a:t> </a:t>
            </a:r>
            <a:r>
              <a:rPr lang="en" sz="1400">
                <a:solidFill>
                  <a:srgbClr val="37474F"/>
                </a:solidFill>
                <a:highlight>
                  <a:srgbClr val="9FC5E8"/>
                </a:highlight>
                <a:latin typeface="Roboto Mono"/>
                <a:ea typeface="Roboto Mono"/>
                <a:cs typeface="Roboto Mono"/>
                <a:sym typeface="Roboto Mono"/>
              </a:rPr>
              <a:t>iterable</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457200" rtl="0" algn="l">
              <a:spcBef>
                <a:spcPts val="0"/>
              </a:spcBef>
              <a:spcAft>
                <a:spcPts val="0"/>
              </a:spcAft>
              <a:buNone/>
            </a:pPr>
            <a:r>
              <a:rPr lang="en" sz="1400">
                <a:solidFill>
                  <a:srgbClr val="37474F"/>
                </a:solidFill>
                <a:latin typeface="Roboto Mono"/>
                <a:ea typeface="Roboto Mono"/>
                <a:cs typeface="Roboto Mono"/>
                <a:sym typeface="Roboto Mono"/>
              </a:rPr>
              <a:t>    new_list.append(</a:t>
            </a:r>
            <a:r>
              <a:rPr lang="en" sz="1400">
                <a:solidFill>
                  <a:srgbClr val="37474F"/>
                </a:solidFill>
                <a:highlight>
                  <a:srgbClr val="B6D7A8"/>
                </a:highlight>
                <a:latin typeface="Roboto Mono"/>
                <a:ea typeface="Roboto Mono"/>
                <a:cs typeface="Roboto Mono"/>
                <a:sym typeface="Roboto Mono"/>
              </a:rPr>
              <a:t>expression</a:t>
            </a:r>
            <a:r>
              <a:rPr lang="en" sz="1400">
                <a:solidFill>
                  <a:srgbClr val="37474F"/>
                </a:solidFill>
                <a:latin typeface="Roboto Mono"/>
                <a:ea typeface="Roboto Mono"/>
                <a:cs typeface="Roboto Mono"/>
                <a:sym typeface="Roboto Mono"/>
              </a:rPr>
              <a:t>)</a:t>
            </a:r>
            <a:endParaRPr sz="1400"/>
          </a:p>
        </p:txBody>
      </p:sp>
      <p:sp>
        <p:nvSpPr>
          <p:cNvPr id="277" name="Google Shape;277;p33"/>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8" name="Google Shape;278;p33"/>
          <p:cNvSpPr/>
          <p:nvPr/>
        </p:nvSpPr>
        <p:spPr>
          <a:xfrm rot="-5400000">
            <a:off x="4482850" y="1167475"/>
            <a:ext cx="162900" cy="669900"/>
          </a:xfrm>
          <a:prstGeom prst="leftBrace">
            <a:avLst>
              <a:gd fmla="val 43236" name="adj1"/>
              <a:gd fmla="val 50000" name="adj2"/>
            </a:avLst>
          </a:prstGeom>
          <a:noFill/>
          <a:ln cap="flat" cmpd="sng" w="3810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
          <p:cNvSpPr/>
          <p:nvPr/>
        </p:nvSpPr>
        <p:spPr>
          <a:xfrm rot="-5400000">
            <a:off x="5698425" y="1073275"/>
            <a:ext cx="162900" cy="858300"/>
          </a:xfrm>
          <a:prstGeom prst="leftBrace">
            <a:avLst>
              <a:gd fmla="val 43236" name="adj1"/>
              <a:gd fmla="val 50000" name="adj2"/>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txBox="1"/>
          <p:nvPr/>
        </p:nvSpPr>
        <p:spPr>
          <a:xfrm>
            <a:off x="3265450" y="1922125"/>
            <a:ext cx="2597700" cy="3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B45F06"/>
                </a:solidFill>
                <a:latin typeface="Lato"/>
                <a:ea typeface="Lato"/>
                <a:cs typeface="Lato"/>
                <a:sym typeface="Lato"/>
              </a:rPr>
              <a:t>object or value in the iterable</a:t>
            </a:r>
            <a:endParaRPr b="1">
              <a:solidFill>
                <a:srgbClr val="B45F06"/>
              </a:solidFill>
              <a:latin typeface="Lato"/>
              <a:ea typeface="Lato"/>
              <a:cs typeface="Lato"/>
              <a:sym typeface="Lato"/>
            </a:endParaRPr>
          </a:p>
        </p:txBody>
      </p:sp>
      <p:sp>
        <p:nvSpPr>
          <p:cNvPr id="281" name="Google Shape;281;p33"/>
          <p:cNvSpPr txBox="1"/>
          <p:nvPr/>
        </p:nvSpPr>
        <p:spPr>
          <a:xfrm>
            <a:off x="5370225" y="1507675"/>
            <a:ext cx="26736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latin typeface="Lato"/>
                <a:ea typeface="Lato"/>
                <a:cs typeface="Lato"/>
                <a:sym typeface="Lato"/>
              </a:rPr>
              <a:t>l</a:t>
            </a:r>
            <a:r>
              <a:rPr b="1" lang="en">
                <a:solidFill>
                  <a:srgbClr val="0B5394"/>
                </a:solidFill>
                <a:latin typeface="Lato"/>
                <a:ea typeface="Lato"/>
                <a:cs typeface="Lato"/>
                <a:sym typeface="Lato"/>
              </a:rPr>
              <a:t>ist, set, sequence, generator…</a:t>
            </a:r>
            <a:endParaRPr b="1">
              <a:solidFill>
                <a:srgbClr val="0B5394"/>
              </a:solidFill>
              <a:latin typeface="Lato"/>
              <a:ea typeface="Lato"/>
              <a:cs typeface="Lato"/>
              <a:sym typeface="Lato"/>
            </a:endParaRPr>
          </a:p>
        </p:txBody>
      </p:sp>
      <p:sp>
        <p:nvSpPr>
          <p:cNvPr id="282" name="Google Shape;282;p33"/>
          <p:cNvSpPr/>
          <p:nvPr/>
        </p:nvSpPr>
        <p:spPr>
          <a:xfrm rot="-5400000">
            <a:off x="3112000" y="951025"/>
            <a:ext cx="162900" cy="1102800"/>
          </a:xfrm>
          <a:prstGeom prst="leftBrace">
            <a:avLst>
              <a:gd fmla="val 43236" name="adj1"/>
              <a:gd fmla="val 50000" name="adj2"/>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txBox="1"/>
          <p:nvPr/>
        </p:nvSpPr>
        <p:spPr>
          <a:xfrm>
            <a:off x="1912950" y="1507675"/>
            <a:ext cx="20277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Lato"/>
                <a:ea typeface="Lato"/>
                <a:cs typeface="Lato"/>
                <a:sym typeface="Lato"/>
              </a:rPr>
              <a:t>e</a:t>
            </a:r>
            <a:r>
              <a:rPr b="1" lang="en">
                <a:solidFill>
                  <a:srgbClr val="38761D"/>
                </a:solidFill>
                <a:latin typeface="Lato"/>
                <a:ea typeface="Lato"/>
                <a:cs typeface="Lato"/>
                <a:sym typeface="Lato"/>
              </a:rPr>
              <a:t>valuates to something</a:t>
            </a:r>
            <a:endParaRPr b="1">
              <a:solidFill>
                <a:srgbClr val="38761D"/>
              </a:solidFill>
              <a:latin typeface="Lato"/>
              <a:ea typeface="Lato"/>
              <a:cs typeface="Lato"/>
              <a:sym typeface="Lato"/>
            </a:endParaRPr>
          </a:p>
          <a:p>
            <a:pPr indent="0" lvl="0" marL="0" rtl="0" algn="l">
              <a:spcBef>
                <a:spcPts val="0"/>
              </a:spcBef>
              <a:spcAft>
                <a:spcPts val="0"/>
              </a:spcAft>
              <a:buNone/>
            </a:pPr>
            <a:r>
              <a:t/>
            </a:r>
            <a:endParaRPr b="1">
              <a:solidFill>
                <a:srgbClr val="38761D"/>
              </a:solidFill>
              <a:latin typeface="Lato"/>
              <a:ea typeface="Lato"/>
              <a:cs typeface="Lato"/>
              <a:sym typeface="Lato"/>
            </a:endParaRPr>
          </a:p>
        </p:txBody>
      </p:sp>
      <p:cxnSp>
        <p:nvCxnSpPr>
          <p:cNvPr id="284" name="Google Shape;284;p33"/>
          <p:cNvCxnSpPr>
            <a:stCxn id="280" idx="0"/>
            <a:endCxn id="278" idx="1"/>
          </p:cNvCxnSpPr>
          <p:nvPr/>
        </p:nvCxnSpPr>
        <p:spPr>
          <a:xfrm rot="10800000">
            <a:off x="4564300" y="1584025"/>
            <a:ext cx="0" cy="338100"/>
          </a:xfrm>
          <a:prstGeom prst="straightConnector1">
            <a:avLst/>
          </a:prstGeom>
          <a:noFill/>
          <a:ln cap="flat" cmpd="sng" w="38100">
            <a:solidFill>
              <a:srgbClr val="B45F06"/>
            </a:solidFill>
            <a:prstDash val="solid"/>
            <a:round/>
            <a:headEnd len="med" w="med" type="none"/>
            <a:tailEnd len="med" w="med" type="none"/>
          </a:ln>
        </p:spPr>
      </p:cxnSp>
      <p:sp>
        <p:nvSpPr>
          <p:cNvPr id="285" name="Google Shape;285;p33"/>
          <p:cNvSpPr txBox="1"/>
          <p:nvPr/>
        </p:nvSpPr>
        <p:spPr>
          <a:xfrm>
            <a:off x="6483025" y="4924800"/>
            <a:ext cx="21948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uFill>
                  <a:noFill/>
                </a:uFill>
                <a:hlinkClick r:id="rId3"/>
              </a:rPr>
              <a:t>https://realpython.com/list-comprehension-python/</a:t>
            </a:r>
            <a:endParaRPr sz="600">
              <a:solidFill>
                <a:srgbClr val="D9D9D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But wait! There’s more syntax???</a:t>
            </a:r>
            <a:endParaRPr/>
          </a:p>
        </p:txBody>
      </p:sp>
      <p:sp>
        <p:nvSpPr>
          <p:cNvPr id="291" name="Google Shape;291;p34"/>
          <p:cNvSpPr txBox="1"/>
          <p:nvPr>
            <p:ph idx="1" type="body"/>
          </p:nvPr>
        </p:nvSpPr>
        <p:spPr>
          <a:xfrm>
            <a:off x="1297500" y="1110350"/>
            <a:ext cx="7038900" cy="35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Only appends when </a:t>
            </a:r>
            <a:r>
              <a:rPr lang="en">
                <a:solidFill>
                  <a:schemeClr val="dk1"/>
                </a:solidFill>
                <a:latin typeface="Roboto Mono"/>
                <a:ea typeface="Roboto Mono"/>
                <a:cs typeface="Roboto Mono"/>
                <a:sym typeface="Roboto Mono"/>
              </a:rPr>
              <a:t>condition</a:t>
            </a:r>
            <a:r>
              <a:rPr lang="en">
                <a:solidFill>
                  <a:schemeClr val="dk1"/>
                </a:solidFill>
              </a:rPr>
              <a:t> is true</a:t>
            </a:r>
            <a:endParaRPr sz="14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400">
                <a:solidFill>
                  <a:srgbClr val="37474F"/>
                </a:solidFill>
                <a:latin typeface="Roboto Mono"/>
                <a:ea typeface="Roboto Mono"/>
                <a:cs typeface="Roboto Mono"/>
                <a:sym typeface="Roboto Mono"/>
              </a:rPr>
              <a:t>n</a:t>
            </a:r>
            <a:r>
              <a:rPr lang="en" sz="1400">
                <a:solidFill>
                  <a:srgbClr val="37474F"/>
                </a:solidFill>
                <a:latin typeface="Roboto Mono"/>
                <a:ea typeface="Roboto Mono"/>
                <a:cs typeface="Roboto Mono"/>
                <a:sym typeface="Roboto Mono"/>
              </a:rPr>
              <a:t>ew_list = [expression </a:t>
            </a:r>
            <a:r>
              <a:rPr lang="en" sz="1400">
                <a:solidFill>
                  <a:srgbClr val="3F51B5"/>
                </a:solidFill>
                <a:latin typeface="Roboto Mono"/>
                <a:ea typeface="Roboto Mono"/>
                <a:cs typeface="Roboto Mono"/>
                <a:sym typeface="Roboto Mono"/>
              </a:rPr>
              <a:t>for</a:t>
            </a:r>
            <a:r>
              <a:rPr lang="en" sz="1400">
                <a:solidFill>
                  <a:srgbClr val="37474F"/>
                </a:solidFill>
                <a:latin typeface="Roboto Mono"/>
                <a:ea typeface="Roboto Mono"/>
                <a:cs typeface="Roboto Mono"/>
                <a:sym typeface="Roboto Mono"/>
              </a:rPr>
              <a:t> member </a:t>
            </a:r>
            <a:r>
              <a:rPr lang="en" sz="1400">
                <a:solidFill>
                  <a:srgbClr val="3F51B5"/>
                </a:solidFill>
                <a:latin typeface="Roboto Mono"/>
                <a:ea typeface="Roboto Mono"/>
                <a:cs typeface="Roboto Mono"/>
                <a:sym typeface="Roboto Mono"/>
              </a:rPr>
              <a:t>in</a:t>
            </a:r>
            <a:r>
              <a:rPr lang="en" sz="1400">
                <a:solidFill>
                  <a:srgbClr val="37474F"/>
                </a:solidFill>
                <a:latin typeface="Roboto Mono"/>
                <a:ea typeface="Roboto Mono"/>
                <a:cs typeface="Roboto Mono"/>
                <a:sym typeface="Roboto Mono"/>
              </a:rPr>
              <a:t> iterable </a:t>
            </a:r>
            <a:r>
              <a:rPr lang="en" sz="1400">
                <a:solidFill>
                  <a:srgbClr val="37474F"/>
                </a:solidFill>
                <a:latin typeface="Roboto Mono"/>
                <a:ea typeface="Roboto Mono"/>
                <a:cs typeface="Roboto Mono"/>
                <a:sym typeface="Roboto Mono"/>
              </a:rPr>
              <a:t>(</a:t>
            </a:r>
            <a:r>
              <a:rPr lang="en" sz="1400">
                <a:solidFill>
                  <a:srgbClr val="3F51B5"/>
                </a:solidFill>
                <a:latin typeface="Roboto Mono"/>
                <a:ea typeface="Roboto Mono"/>
                <a:cs typeface="Roboto Mono"/>
                <a:sym typeface="Roboto Mono"/>
              </a:rPr>
              <a:t>if</a:t>
            </a:r>
            <a:r>
              <a:rPr lang="en" sz="1400">
                <a:solidFill>
                  <a:srgbClr val="37474F"/>
                </a:solidFill>
                <a:latin typeface="Roboto Mono"/>
                <a:ea typeface="Roboto Mono"/>
                <a:cs typeface="Roboto Mono"/>
                <a:sym typeface="Roboto Mono"/>
              </a:rPr>
              <a:t> condition)]</a:t>
            </a:r>
            <a:endParaRPr sz="14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400">
                <a:solidFill>
                  <a:srgbClr val="37474F"/>
                </a:solidFill>
                <a:latin typeface="Roboto Mono"/>
                <a:ea typeface="Roboto Mono"/>
                <a:cs typeface="Roboto Mono"/>
                <a:sym typeface="Roboto Mono"/>
              </a:rPr>
              <a:t>below_n = [i </a:t>
            </a:r>
            <a:r>
              <a:rPr lang="en" sz="1400">
                <a:solidFill>
                  <a:srgbClr val="3F51B5"/>
                </a:solidFill>
                <a:latin typeface="Roboto Mono"/>
                <a:ea typeface="Roboto Mono"/>
                <a:cs typeface="Roboto Mono"/>
                <a:sym typeface="Roboto Mono"/>
              </a:rPr>
              <a:t>for</a:t>
            </a:r>
            <a:r>
              <a:rPr lang="en" sz="1400">
                <a:solidFill>
                  <a:srgbClr val="37474F"/>
                </a:solidFill>
                <a:latin typeface="Roboto Mono"/>
                <a:ea typeface="Roboto Mono"/>
                <a:cs typeface="Roboto Mono"/>
                <a:sym typeface="Roboto Mono"/>
              </a:rPr>
              <a:t> i </a:t>
            </a:r>
            <a:r>
              <a:rPr lang="en" sz="1400">
                <a:solidFill>
                  <a:srgbClr val="3F51B5"/>
                </a:solidFill>
                <a:latin typeface="Roboto Mono"/>
                <a:ea typeface="Roboto Mono"/>
                <a:cs typeface="Roboto Mono"/>
                <a:sym typeface="Roboto Mono"/>
              </a:rPr>
              <a:t>in</a:t>
            </a:r>
            <a:r>
              <a:rPr lang="en" sz="1400">
                <a:solidFill>
                  <a:srgbClr val="37474F"/>
                </a:solidFill>
                <a:latin typeface="Roboto Mono"/>
                <a:ea typeface="Roboto Mono"/>
                <a:cs typeface="Roboto Mono"/>
                <a:sym typeface="Roboto Mono"/>
              </a:rPr>
              <a:t> data </a:t>
            </a:r>
            <a:r>
              <a:rPr lang="en" sz="1400">
                <a:solidFill>
                  <a:srgbClr val="3F51B5"/>
                </a:solidFill>
                <a:latin typeface="Roboto Mono"/>
                <a:ea typeface="Roboto Mono"/>
                <a:cs typeface="Roboto Mono"/>
                <a:sym typeface="Roboto Mono"/>
              </a:rPr>
              <a:t>if</a:t>
            </a:r>
            <a:r>
              <a:rPr lang="en" sz="1400">
                <a:solidFill>
                  <a:srgbClr val="37474F"/>
                </a:solidFill>
                <a:latin typeface="Roboto Mono"/>
                <a:ea typeface="Roboto Mono"/>
                <a:cs typeface="Roboto Mono"/>
                <a:sym typeface="Roboto Mono"/>
              </a:rPr>
              <a:t> i &lt; n]</a:t>
            </a:r>
            <a:endParaRPr sz="14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35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a:solidFill>
                  <a:schemeClr val="dk1"/>
                </a:solidFill>
              </a:rPr>
              <a:t>For more complicated logic, we can provide an </a:t>
            </a:r>
            <a:r>
              <a:rPr lang="en">
                <a:solidFill>
                  <a:schemeClr val="dk1"/>
                </a:solidFill>
                <a:latin typeface="Roboto Mono"/>
                <a:ea typeface="Roboto Mono"/>
                <a:cs typeface="Roboto Mono"/>
                <a:sym typeface="Roboto Mono"/>
              </a:rPr>
              <a:t>else</a:t>
            </a:r>
            <a:r>
              <a:rPr lang="en">
                <a:solidFill>
                  <a:schemeClr val="dk1"/>
                </a:solidFill>
              </a:rPr>
              <a:t> by using:</a:t>
            </a:r>
            <a:endParaRPr>
              <a:solidFill>
                <a:schemeClr val="dk1"/>
              </a:solidFill>
            </a:endParaRPr>
          </a:p>
          <a:p>
            <a:pPr indent="0" lvl="0" marL="0" rtl="0" algn="l">
              <a:spcBef>
                <a:spcPts val="0"/>
              </a:spcBef>
              <a:spcAft>
                <a:spcPts val="0"/>
              </a:spcAft>
              <a:buNone/>
            </a:pPr>
            <a:r>
              <a:rPr lang="en" sz="1400">
                <a:solidFill>
                  <a:srgbClr val="37474F"/>
                </a:solidFill>
                <a:latin typeface="Roboto Mono"/>
                <a:ea typeface="Roboto Mono"/>
                <a:cs typeface="Roboto Mono"/>
                <a:sym typeface="Roboto Mono"/>
              </a:rPr>
              <a:t>new_list = [expression (</a:t>
            </a:r>
            <a:r>
              <a:rPr lang="en" sz="1400">
                <a:solidFill>
                  <a:srgbClr val="3F51B5"/>
                </a:solidFill>
                <a:latin typeface="Roboto Mono"/>
                <a:ea typeface="Roboto Mono"/>
                <a:cs typeface="Roboto Mono"/>
                <a:sym typeface="Roboto Mono"/>
              </a:rPr>
              <a:t>if-else</a:t>
            </a: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for</a:t>
            </a:r>
            <a:r>
              <a:rPr lang="en" sz="1400">
                <a:solidFill>
                  <a:srgbClr val="37474F"/>
                </a:solidFill>
                <a:latin typeface="Roboto Mono"/>
                <a:ea typeface="Roboto Mono"/>
                <a:cs typeface="Roboto Mono"/>
                <a:sym typeface="Roboto Mono"/>
              </a:rPr>
              <a:t> member </a:t>
            </a:r>
            <a:r>
              <a:rPr lang="en" sz="1400">
                <a:solidFill>
                  <a:srgbClr val="3F51B5"/>
                </a:solidFill>
                <a:latin typeface="Roboto Mono"/>
                <a:ea typeface="Roboto Mono"/>
                <a:cs typeface="Roboto Mono"/>
                <a:sym typeface="Roboto Mono"/>
              </a:rPr>
              <a:t>in</a:t>
            </a:r>
            <a:r>
              <a:rPr lang="en" sz="1400">
                <a:solidFill>
                  <a:srgbClr val="37474F"/>
                </a:solidFill>
                <a:latin typeface="Roboto Mono"/>
                <a:ea typeface="Roboto Mono"/>
                <a:cs typeface="Roboto Mono"/>
                <a:sym typeface="Roboto Mono"/>
              </a:rPr>
              <a:t> iterable]</a:t>
            </a:r>
            <a:endParaRPr sz="14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400">
                <a:solidFill>
                  <a:srgbClr val="37474F"/>
                </a:solidFill>
                <a:latin typeface="Roboto Mono"/>
                <a:ea typeface="Roboto Mono"/>
                <a:cs typeface="Roboto Mono"/>
                <a:sym typeface="Roboto Mono"/>
              </a:rPr>
              <a:t>square_positives</a:t>
            </a:r>
            <a:r>
              <a:rPr lang="en" sz="1400">
                <a:solidFill>
                  <a:srgbClr val="37474F"/>
                </a:solidFill>
                <a:latin typeface="Roboto Mono"/>
                <a:ea typeface="Roboto Mono"/>
                <a:cs typeface="Roboto Mono"/>
                <a:sym typeface="Roboto Mono"/>
              </a:rPr>
              <a:t> = [i*i </a:t>
            </a:r>
            <a:r>
              <a:rPr lang="en" sz="1400">
                <a:solidFill>
                  <a:srgbClr val="3F51B5"/>
                </a:solidFill>
                <a:latin typeface="Roboto Mono"/>
                <a:ea typeface="Roboto Mono"/>
                <a:cs typeface="Roboto Mono"/>
                <a:sym typeface="Roboto Mono"/>
              </a:rPr>
              <a:t>if</a:t>
            </a:r>
            <a:r>
              <a:rPr lang="en" sz="1400">
                <a:solidFill>
                  <a:srgbClr val="37474F"/>
                </a:solidFill>
                <a:latin typeface="Roboto Mono"/>
                <a:ea typeface="Roboto Mono"/>
                <a:cs typeface="Roboto Mono"/>
                <a:sym typeface="Roboto Mono"/>
              </a:rPr>
              <a:t> i &gt; </a:t>
            </a:r>
            <a:r>
              <a:rPr lang="en" sz="1400">
                <a:solidFill>
                  <a:srgbClr val="C53929"/>
                </a:solidFill>
                <a:latin typeface="Roboto Mono"/>
                <a:ea typeface="Roboto Mono"/>
                <a:cs typeface="Roboto Mono"/>
                <a:sym typeface="Roboto Mono"/>
              </a:rPr>
              <a:t>0</a:t>
            </a: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else</a:t>
            </a:r>
            <a:r>
              <a:rPr lang="en" sz="1400">
                <a:solidFill>
                  <a:srgbClr val="37474F"/>
                </a:solidFill>
                <a:latin typeface="Roboto Mono"/>
                <a:ea typeface="Roboto Mono"/>
                <a:cs typeface="Roboto Mono"/>
                <a:sym typeface="Roboto Mono"/>
              </a:rPr>
              <a:t> i </a:t>
            </a:r>
            <a:r>
              <a:rPr lang="en" sz="1400">
                <a:solidFill>
                  <a:srgbClr val="3F51B5"/>
                </a:solidFill>
                <a:latin typeface="Roboto Mono"/>
                <a:ea typeface="Roboto Mono"/>
                <a:cs typeface="Roboto Mono"/>
                <a:sym typeface="Roboto Mono"/>
              </a:rPr>
              <a:t>for</a:t>
            </a:r>
            <a:r>
              <a:rPr lang="en" sz="1400">
                <a:solidFill>
                  <a:srgbClr val="37474F"/>
                </a:solidFill>
                <a:latin typeface="Roboto Mono"/>
                <a:ea typeface="Roboto Mono"/>
                <a:cs typeface="Roboto Mono"/>
                <a:sym typeface="Roboto Mono"/>
              </a:rPr>
              <a:t> i </a:t>
            </a:r>
            <a:r>
              <a:rPr lang="en" sz="1400">
                <a:solidFill>
                  <a:srgbClr val="3F51B5"/>
                </a:solidFill>
                <a:latin typeface="Roboto Mono"/>
                <a:ea typeface="Roboto Mono"/>
                <a:cs typeface="Roboto Mono"/>
                <a:sym typeface="Roboto Mono"/>
              </a:rPr>
              <a:t>in</a:t>
            </a:r>
            <a:r>
              <a:rPr lang="en" sz="1400">
                <a:solidFill>
                  <a:srgbClr val="37474F"/>
                </a:solidFill>
                <a:latin typeface="Roboto Mono"/>
                <a:ea typeface="Roboto Mono"/>
                <a:cs typeface="Roboto Mono"/>
                <a:sym typeface="Roboto Mono"/>
              </a:rPr>
              <a:t> data]</a:t>
            </a:r>
            <a:endParaRPr sz="14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292" name="Google Shape;292;p34"/>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3" name="Google Shape;293;p34"/>
          <p:cNvSpPr txBox="1"/>
          <p:nvPr/>
        </p:nvSpPr>
        <p:spPr>
          <a:xfrm>
            <a:off x="6483025" y="4924800"/>
            <a:ext cx="21948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uFill>
                  <a:noFill/>
                </a:uFill>
                <a:hlinkClick r:id="rId3"/>
              </a:rPr>
              <a:t>https://realpython.com/list-comprehension-python/</a:t>
            </a:r>
            <a:endParaRPr sz="600">
              <a:solidFill>
                <a:srgbClr val="D9D9D9"/>
              </a:solidFill>
            </a:endParaRPr>
          </a:p>
        </p:txBody>
      </p:sp>
      <p:sp>
        <p:nvSpPr>
          <p:cNvPr id="294" name="Google Shape;294;p34"/>
          <p:cNvSpPr/>
          <p:nvPr/>
        </p:nvSpPr>
        <p:spPr>
          <a:xfrm>
            <a:off x="6275800" y="1537696"/>
            <a:ext cx="1524600" cy="3849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
          <p:cNvSpPr/>
          <p:nvPr/>
        </p:nvSpPr>
        <p:spPr>
          <a:xfrm>
            <a:off x="3831900" y="3546696"/>
            <a:ext cx="1000800" cy="384900"/>
          </a:xfrm>
          <a:prstGeom prst="rect">
            <a:avLst/>
          </a:prstGeom>
          <a:noFill/>
          <a:ln cap="flat" cmpd="sng" w="3810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
          <p:cNvSpPr/>
          <p:nvPr/>
        </p:nvSpPr>
        <p:spPr>
          <a:xfrm>
            <a:off x="3929775" y="4187550"/>
            <a:ext cx="1659600" cy="384900"/>
          </a:xfrm>
          <a:prstGeom prst="rect">
            <a:avLst/>
          </a:prstGeom>
          <a:noFill/>
          <a:ln cap="flat" cmpd="sng" w="3810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a:off x="4245823" y="2186850"/>
            <a:ext cx="891900" cy="3849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5"/>
          <p:cNvSpPr txBox="1"/>
          <p:nvPr>
            <p:ph type="title"/>
          </p:nvPr>
        </p:nvSpPr>
        <p:spPr>
          <a:xfrm>
            <a:off x="1297500" y="393750"/>
            <a:ext cx="7038900" cy="56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Pros and cons</a:t>
            </a:r>
            <a:endParaRPr/>
          </a:p>
        </p:txBody>
      </p:sp>
      <p:sp>
        <p:nvSpPr>
          <p:cNvPr id="303" name="Google Shape;303;p35"/>
          <p:cNvSpPr txBox="1"/>
          <p:nvPr>
            <p:ph idx="2" type="body"/>
          </p:nvPr>
        </p:nvSpPr>
        <p:spPr>
          <a:xfrm>
            <a:off x="4933225" y="1110350"/>
            <a:ext cx="34962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Cons</a:t>
            </a:r>
            <a:endParaRPr/>
          </a:p>
          <a:p>
            <a:pPr indent="-317500" lvl="0" marL="457200" rtl="0" algn="l">
              <a:spcBef>
                <a:spcPts val="0"/>
              </a:spcBef>
              <a:spcAft>
                <a:spcPts val="0"/>
              </a:spcAft>
              <a:buSzPts val="1400"/>
              <a:buChar char="●"/>
            </a:pPr>
            <a:r>
              <a:rPr lang="en" sz="1400"/>
              <a:t>Can get</a:t>
            </a:r>
            <a:r>
              <a:rPr lang="en" sz="1400"/>
              <a:t> too</a:t>
            </a:r>
            <a:r>
              <a:rPr lang="en" sz="1400"/>
              <a:t> complex</a:t>
            </a:r>
            <a:endParaRPr sz="1400"/>
          </a:p>
          <a:p>
            <a:pPr indent="-317500" lvl="0" marL="457200" rtl="0" algn="l">
              <a:spcBef>
                <a:spcPts val="0"/>
              </a:spcBef>
              <a:spcAft>
                <a:spcPts val="0"/>
              </a:spcAft>
              <a:buSzPts val="1400"/>
              <a:buChar char="●"/>
            </a:pPr>
            <a:r>
              <a:rPr lang="en" sz="1400"/>
              <a:t>Can’t access earlier values</a:t>
            </a:r>
            <a:endParaRPr sz="1400"/>
          </a:p>
          <a:p>
            <a:pPr indent="-317500" lvl="0" marL="457200" rtl="0" algn="l">
              <a:spcBef>
                <a:spcPts val="0"/>
              </a:spcBef>
              <a:spcAft>
                <a:spcPts val="0"/>
              </a:spcAft>
              <a:buSzPts val="1400"/>
              <a:buChar char="●"/>
            </a:pPr>
            <a:r>
              <a:rPr lang="en" sz="1400"/>
              <a:t>Loads entire list into memory</a:t>
            </a:r>
            <a:endParaRPr sz="1400"/>
          </a:p>
          <a:p>
            <a:pPr indent="-317500" lvl="1" marL="914400" rtl="0" algn="l">
              <a:spcBef>
                <a:spcPts val="0"/>
              </a:spcBef>
              <a:spcAft>
                <a:spcPts val="0"/>
              </a:spcAft>
              <a:buSzPts val="1400"/>
              <a:buChar char="○"/>
            </a:pPr>
            <a:r>
              <a:rPr lang="en" sz="1400"/>
              <a:t>Alternative:</a:t>
            </a:r>
            <a:endParaRPr sz="1400"/>
          </a:p>
          <a:p>
            <a:pPr indent="0" lvl="0" marL="914400" rtl="0" algn="l">
              <a:spcBef>
                <a:spcPts val="0"/>
              </a:spcBef>
              <a:spcAft>
                <a:spcPts val="0"/>
              </a:spcAft>
              <a:buNone/>
            </a:pPr>
            <a:r>
              <a:rPr b="1" lang="en" sz="1400"/>
              <a:t>Generator</a:t>
            </a:r>
            <a:r>
              <a:rPr lang="en" sz="1400"/>
              <a:t> comprehension</a:t>
            </a:r>
            <a:endParaRPr sz="1400"/>
          </a:p>
        </p:txBody>
      </p:sp>
      <p:sp>
        <p:nvSpPr>
          <p:cNvPr id="304" name="Google Shape;304;p35"/>
          <p:cNvSpPr txBox="1"/>
          <p:nvPr>
            <p:ph idx="1" type="body"/>
          </p:nvPr>
        </p:nvSpPr>
        <p:spPr>
          <a:xfrm>
            <a:off x="1297500" y="1110350"/>
            <a:ext cx="34032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Pros</a:t>
            </a:r>
            <a:endParaRPr/>
          </a:p>
          <a:p>
            <a:pPr indent="-317500" lvl="0" marL="457200" rtl="0" algn="l">
              <a:spcBef>
                <a:spcPts val="0"/>
              </a:spcBef>
              <a:spcAft>
                <a:spcPts val="0"/>
              </a:spcAft>
              <a:buSzPts val="1400"/>
              <a:buChar char="●"/>
            </a:pPr>
            <a:r>
              <a:rPr lang="en" sz="1400"/>
              <a:t>Easier to read than nested loops</a:t>
            </a:r>
            <a:endParaRPr sz="1400"/>
          </a:p>
          <a:p>
            <a:pPr indent="-317500" lvl="0" marL="457200" rtl="0" algn="l">
              <a:spcBef>
                <a:spcPts val="0"/>
              </a:spcBef>
              <a:spcAft>
                <a:spcPts val="0"/>
              </a:spcAft>
              <a:buSzPts val="1400"/>
              <a:buChar char="●"/>
            </a:pPr>
            <a:r>
              <a:rPr lang="en" sz="1400"/>
              <a:t>Can replace maps and filters</a:t>
            </a:r>
            <a:endParaRPr sz="1400"/>
          </a:p>
          <a:p>
            <a:pPr indent="-317500" lvl="0" marL="457200" rtl="0" algn="l">
              <a:spcBef>
                <a:spcPts val="0"/>
              </a:spcBef>
              <a:spcAft>
                <a:spcPts val="0"/>
              </a:spcAft>
              <a:buSzPts val="1400"/>
              <a:buChar char="●"/>
            </a:pPr>
            <a:r>
              <a:rPr lang="en" sz="1400"/>
              <a:t>Focus on content, not setting up list</a:t>
            </a:r>
            <a:endParaRPr sz="1400"/>
          </a:p>
          <a:p>
            <a:pPr indent="0" lvl="0" marL="0" rtl="0" algn="l">
              <a:spcBef>
                <a:spcPts val="0"/>
              </a:spcBef>
              <a:spcAft>
                <a:spcPts val="0"/>
              </a:spcAft>
              <a:buNone/>
            </a:pPr>
            <a:r>
              <a:t/>
            </a:r>
            <a:endParaRPr sz="1400"/>
          </a:p>
        </p:txBody>
      </p:sp>
      <p:sp>
        <p:nvSpPr>
          <p:cNvPr id="305" name="Google Shape;305;p35"/>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6" name="Google Shape;306;p35"/>
          <p:cNvSpPr txBox="1"/>
          <p:nvPr/>
        </p:nvSpPr>
        <p:spPr>
          <a:xfrm>
            <a:off x="2258700" y="4772400"/>
            <a:ext cx="4626600" cy="5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latin typeface="Lato"/>
                <a:ea typeface="Lato"/>
                <a:cs typeface="Lato"/>
                <a:sym typeface="Lato"/>
                <a:hlinkClick r:id="rId3"/>
              </a:rPr>
              <a:t>https://wiki.python.org/moin/Generators</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Lambda Functions</a:t>
            </a:r>
            <a:endParaRPr/>
          </a:p>
        </p:txBody>
      </p:sp>
      <p:sp>
        <p:nvSpPr>
          <p:cNvPr id="312" name="Google Shape;312;p36"/>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pic>
        <p:nvPicPr>
          <p:cNvPr id="313" name="Google Shape;313;p36"/>
          <p:cNvPicPr preferRelativeResize="0"/>
          <p:nvPr/>
        </p:nvPicPr>
        <p:blipFill>
          <a:blip r:embed="rId3">
            <a:alphaModFix/>
          </a:blip>
          <a:stretch>
            <a:fillRect/>
          </a:stretch>
        </p:blipFill>
        <p:spPr>
          <a:xfrm>
            <a:off x="4997025" y="129650"/>
            <a:ext cx="2480975" cy="248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7"/>
          <p:cNvSpPr txBox="1"/>
          <p:nvPr>
            <p:ph idx="1" type="body"/>
          </p:nvPr>
        </p:nvSpPr>
        <p:spPr>
          <a:xfrm>
            <a:off x="1297500" y="1110350"/>
            <a:ext cx="7038900" cy="387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Alternate type of function that isn’t named (anonymous)</a:t>
            </a:r>
            <a:endParaRPr/>
          </a:p>
          <a:p>
            <a:pPr indent="-342900" lvl="0" marL="457200" rtl="0" algn="l">
              <a:spcBef>
                <a:spcPts val="0"/>
              </a:spcBef>
              <a:spcAft>
                <a:spcPts val="0"/>
              </a:spcAft>
              <a:buSzPts val="1800"/>
              <a:buChar char="●"/>
            </a:pPr>
            <a:r>
              <a:rPr lang="en"/>
              <a:t>Declared with </a:t>
            </a:r>
            <a:r>
              <a:rPr lang="en"/>
              <a:t>syntax</a:t>
            </a:r>
            <a:r>
              <a:rPr lang="en"/>
              <a:t> below</a:t>
            </a:r>
            <a:endParaRPr/>
          </a:p>
          <a:p>
            <a:pPr indent="457200" lvl="0" marL="457200" rtl="0" algn="l">
              <a:spcBef>
                <a:spcPts val="0"/>
              </a:spcBef>
              <a:spcAft>
                <a:spcPts val="0"/>
              </a:spcAft>
              <a:buNone/>
            </a:pPr>
            <a:r>
              <a:rPr lang="en" sz="1400">
                <a:solidFill>
                  <a:srgbClr val="3F51B5"/>
                </a:solidFill>
                <a:latin typeface="Roboto Mono"/>
                <a:ea typeface="Roboto Mono"/>
                <a:cs typeface="Roboto Mono"/>
                <a:sym typeface="Roboto Mono"/>
              </a:rPr>
              <a:t>lambda</a:t>
            </a:r>
            <a:r>
              <a:rPr lang="en" sz="1400">
                <a:solidFill>
                  <a:srgbClr val="37474F"/>
                </a:solidFill>
                <a:latin typeface="Roboto Mono"/>
                <a:ea typeface="Roboto Mono"/>
                <a:cs typeface="Roboto Mono"/>
                <a:sym typeface="Roboto Mono"/>
              </a:rPr>
              <a:t> a, b: a + b  </a:t>
            </a:r>
            <a:r>
              <a:rPr lang="en" sz="1400">
                <a:solidFill>
                  <a:srgbClr val="D81B60"/>
                </a:solidFill>
                <a:latin typeface="Roboto Mono"/>
                <a:ea typeface="Roboto Mono"/>
                <a:cs typeface="Roboto Mono"/>
                <a:sym typeface="Roboto Mono"/>
              </a:rPr>
              <a:t># sums two numbers</a:t>
            </a:r>
            <a:endParaRPr sz="1400">
              <a:solidFill>
                <a:srgbClr val="D81B60"/>
              </a:solidFill>
              <a:latin typeface="Roboto Mono"/>
              <a:ea typeface="Roboto Mono"/>
              <a:cs typeface="Roboto Mono"/>
              <a:sym typeface="Roboto Mono"/>
            </a:endParaRPr>
          </a:p>
          <a:p>
            <a:pPr indent="457200" lvl="0" marL="457200" rtl="0" algn="l">
              <a:spcBef>
                <a:spcPts val="0"/>
              </a:spcBef>
              <a:spcAft>
                <a:spcPts val="0"/>
              </a:spcAft>
              <a:buNone/>
            </a:pPr>
            <a:r>
              <a:t/>
            </a:r>
            <a:endParaRPr sz="1400">
              <a:solidFill>
                <a:srgbClr val="D81B60"/>
              </a:solidFill>
              <a:latin typeface="Roboto Mono"/>
              <a:ea typeface="Roboto Mono"/>
              <a:cs typeface="Roboto Mono"/>
              <a:sym typeface="Roboto Mono"/>
            </a:endParaRPr>
          </a:p>
          <a:p>
            <a:pPr indent="457200" lvl="0" marL="457200" rtl="0" algn="l">
              <a:spcBef>
                <a:spcPts val="0"/>
              </a:spcBef>
              <a:spcAft>
                <a:spcPts val="0"/>
              </a:spcAft>
              <a:buNone/>
            </a:pPr>
            <a:r>
              <a:t/>
            </a:r>
            <a:endParaRPr sz="1400">
              <a:solidFill>
                <a:srgbClr val="D81B60"/>
              </a:solidFill>
              <a:latin typeface="Roboto Mono"/>
              <a:ea typeface="Roboto Mono"/>
              <a:cs typeface="Roboto Mono"/>
              <a:sym typeface="Roboto Mono"/>
            </a:endParaRPr>
          </a:p>
          <a:p>
            <a:pPr indent="457200" lvl="0" marL="457200" rtl="0" algn="l">
              <a:spcBef>
                <a:spcPts val="0"/>
              </a:spcBef>
              <a:spcAft>
                <a:spcPts val="0"/>
              </a:spcAft>
              <a:buNone/>
            </a:pPr>
            <a:r>
              <a:t/>
            </a:r>
            <a:endParaRPr sz="1400">
              <a:solidFill>
                <a:srgbClr val="D81B60"/>
              </a:solidFill>
              <a:latin typeface="Roboto Mono"/>
              <a:ea typeface="Roboto Mono"/>
              <a:cs typeface="Roboto Mono"/>
              <a:sym typeface="Roboto Mono"/>
            </a:endParaRPr>
          </a:p>
          <a:p>
            <a:pPr indent="457200" lvl="0" marL="457200" rtl="0" algn="l">
              <a:spcBef>
                <a:spcPts val="0"/>
              </a:spcBef>
              <a:spcAft>
                <a:spcPts val="0"/>
              </a:spcAft>
              <a:buNone/>
            </a:pPr>
            <a:r>
              <a:t/>
            </a:r>
            <a:endParaRPr sz="1400">
              <a:solidFill>
                <a:srgbClr val="D81B60"/>
              </a:solidFill>
              <a:latin typeface="Roboto Mono"/>
              <a:ea typeface="Roboto Mono"/>
              <a:cs typeface="Roboto Mono"/>
              <a:sym typeface="Roboto Mono"/>
            </a:endParaRPr>
          </a:p>
          <a:p>
            <a:pPr indent="-342900" lvl="0" marL="457200" rtl="0" algn="l">
              <a:spcBef>
                <a:spcPts val="0"/>
              </a:spcBef>
              <a:spcAft>
                <a:spcPts val="0"/>
              </a:spcAft>
              <a:buSzPts val="1800"/>
              <a:buChar char="●"/>
            </a:pPr>
            <a:r>
              <a:rPr lang="en"/>
              <a:t>Cannot contain statements, only an expression to return</a:t>
            </a:r>
            <a:endParaRPr/>
          </a:p>
          <a:p>
            <a:pPr indent="-342900" lvl="0" marL="457200" rtl="0" algn="l">
              <a:spcBef>
                <a:spcPts val="0"/>
              </a:spcBef>
              <a:spcAft>
                <a:spcPts val="0"/>
              </a:spcAft>
              <a:buSzPts val="1800"/>
              <a:buChar char="●"/>
            </a:pPr>
            <a:r>
              <a:rPr lang="en"/>
              <a:t>Per PEP8: Don’t bind a lambda to an identifier (variable)</a:t>
            </a:r>
            <a:endParaRPr sz="1400">
              <a:solidFill>
                <a:srgbClr val="37474F"/>
              </a:solidFill>
              <a:latin typeface="Roboto Mono"/>
              <a:ea typeface="Roboto Mono"/>
              <a:cs typeface="Roboto Mono"/>
              <a:sym typeface="Roboto Mono"/>
            </a:endParaRPr>
          </a:p>
          <a:p>
            <a:pPr indent="0" lvl="0" marL="914400" rtl="0" algn="l">
              <a:spcBef>
                <a:spcPts val="0"/>
              </a:spcBef>
              <a:spcAft>
                <a:spcPts val="0"/>
              </a:spcAft>
              <a:buNone/>
            </a:pPr>
            <a:r>
              <a:rPr lang="en" sz="1400">
                <a:solidFill>
                  <a:srgbClr val="37474F"/>
                </a:solidFill>
                <a:latin typeface="Roboto Mono"/>
                <a:ea typeface="Roboto Mono"/>
                <a:cs typeface="Roboto Mono"/>
                <a:sym typeface="Roboto Mono"/>
              </a:rPr>
              <a:t>add_one = </a:t>
            </a:r>
            <a:r>
              <a:rPr lang="en" sz="1400">
                <a:solidFill>
                  <a:srgbClr val="3F51B5"/>
                </a:solidFill>
                <a:latin typeface="Roboto Mono"/>
                <a:ea typeface="Roboto Mono"/>
                <a:cs typeface="Roboto Mono"/>
                <a:sym typeface="Roboto Mono"/>
              </a:rPr>
              <a:t>lambda</a:t>
            </a:r>
            <a:r>
              <a:rPr lang="en" sz="1400">
                <a:solidFill>
                  <a:srgbClr val="37474F"/>
                </a:solidFill>
                <a:latin typeface="Roboto Mono"/>
                <a:ea typeface="Roboto Mono"/>
                <a:cs typeface="Roboto Mono"/>
                <a:sym typeface="Roboto Mono"/>
              </a:rPr>
              <a:t> x: x + </a:t>
            </a:r>
            <a:r>
              <a:rPr lang="en" sz="1400">
                <a:solidFill>
                  <a:srgbClr val="C53929"/>
                </a:solidFill>
                <a:latin typeface="Roboto Mono"/>
                <a:ea typeface="Roboto Mono"/>
                <a:cs typeface="Roboto Mono"/>
                <a:sym typeface="Roboto Mono"/>
              </a:rPr>
              <a:t>1  </a:t>
            </a:r>
            <a:r>
              <a:rPr lang="en" sz="1400">
                <a:solidFill>
                  <a:srgbClr val="D81B60"/>
                </a:solidFill>
                <a:latin typeface="Roboto Mono"/>
                <a:ea typeface="Roboto Mono"/>
                <a:cs typeface="Roboto Mono"/>
                <a:sym typeface="Roboto Mono"/>
              </a:rPr>
              <a:t># Does not follow PEP8</a:t>
            </a:r>
            <a:endParaRPr/>
          </a:p>
        </p:txBody>
      </p:sp>
      <p:sp>
        <p:nvSpPr>
          <p:cNvPr id="319" name="Google Shape;319;p37"/>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a lambda function?</a:t>
            </a:r>
            <a:endParaRPr/>
          </a:p>
        </p:txBody>
      </p:sp>
      <p:sp>
        <p:nvSpPr>
          <p:cNvPr id="320" name="Google Shape;320;p37"/>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
        <p:nvSpPr>
          <p:cNvPr id="321" name="Google Shape;321;p37"/>
          <p:cNvSpPr/>
          <p:nvPr/>
        </p:nvSpPr>
        <p:spPr>
          <a:xfrm rot="-5400000">
            <a:off x="3182300" y="2042650"/>
            <a:ext cx="162900" cy="473700"/>
          </a:xfrm>
          <a:prstGeom prst="leftBrace">
            <a:avLst>
              <a:gd fmla="val 43236" name="adj1"/>
              <a:gd fmla="val 50000" name="adj2"/>
            </a:avLst>
          </a:prstGeom>
          <a:noFill/>
          <a:ln cap="flat" cmpd="sng" w="3810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p:nvPr/>
        </p:nvSpPr>
        <p:spPr>
          <a:xfrm rot="-5400000">
            <a:off x="3875600" y="1988500"/>
            <a:ext cx="162900" cy="582000"/>
          </a:xfrm>
          <a:prstGeom prst="leftBrace">
            <a:avLst>
              <a:gd fmla="val 43236" name="adj1"/>
              <a:gd fmla="val 50000" name="adj2"/>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7"/>
          <p:cNvSpPr txBox="1"/>
          <p:nvPr/>
        </p:nvSpPr>
        <p:spPr>
          <a:xfrm>
            <a:off x="2471900" y="2699200"/>
            <a:ext cx="1583700" cy="3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B45F06"/>
                </a:solidFill>
                <a:latin typeface="Lato"/>
                <a:ea typeface="Lato"/>
                <a:cs typeface="Lato"/>
                <a:sym typeface="Lato"/>
              </a:rPr>
              <a:t>input parameters</a:t>
            </a:r>
            <a:endParaRPr b="1">
              <a:solidFill>
                <a:srgbClr val="B45F06"/>
              </a:solidFill>
              <a:latin typeface="Lato"/>
              <a:ea typeface="Lato"/>
              <a:cs typeface="Lato"/>
              <a:sym typeface="Lato"/>
            </a:endParaRPr>
          </a:p>
        </p:txBody>
      </p:sp>
      <p:sp>
        <p:nvSpPr>
          <p:cNvPr id="324" name="Google Shape;324;p37"/>
          <p:cNvSpPr txBox="1"/>
          <p:nvPr/>
        </p:nvSpPr>
        <p:spPr>
          <a:xfrm>
            <a:off x="3500600" y="2284750"/>
            <a:ext cx="16968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latin typeface="Lato"/>
                <a:ea typeface="Lato"/>
                <a:cs typeface="Lato"/>
                <a:sym typeface="Lato"/>
              </a:rPr>
              <a:t>implicitly returned</a:t>
            </a:r>
            <a:endParaRPr b="1">
              <a:solidFill>
                <a:srgbClr val="0B5394"/>
              </a:solidFill>
              <a:latin typeface="Lato"/>
              <a:ea typeface="Lato"/>
              <a:cs typeface="Lato"/>
              <a:sym typeface="Lato"/>
            </a:endParaRPr>
          </a:p>
        </p:txBody>
      </p:sp>
      <p:sp>
        <p:nvSpPr>
          <p:cNvPr id="325" name="Google Shape;325;p37"/>
          <p:cNvSpPr/>
          <p:nvPr/>
        </p:nvSpPr>
        <p:spPr>
          <a:xfrm rot="-5400000">
            <a:off x="2553250" y="1924450"/>
            <a:ext cx="162900" cy="710100"/>
          </a:xfrm>
          <a:prstGeom prst="leftBrace">
            <a:avLst>
              <a:gd fmla="val 43236" name="adj1"/>
              <a:gd fmla="val 50000" name="adj2"/>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txBox="1"/>
          <p:nvPr/>
        </p:nvSpPr>
        <p:spPr>
          <a:xfrm>
            <a:off x="2182900" y="2284750"/>
            <a:ext cx="9036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Lato"/>
                <a:ea typeface="Lato"/>
                <a:cs typeface="Lato"/>
                <a:sym typeface="Lato"/>
              </a:rPr>
              <a:t>keyword</a:t>
            </a:r>
            <a:endParaRPr b="1">
              <a:solidFill>
                <a:srgbClr val="38761D"/>
              </a:solidFill>
              <a:latin typeface="Lato"/>
              <a:ea typeface="Lato"/>
              <a:cs typeface="Lato"/>
              <a:sym typeface="Lato"/>
            </a:endParaRPr>
          </a:p>
        </p:txBody>
      </p:sp>
      <p:cxnSp>
        <p:nvCxnSpPr>
          <p:cNvPr id="327" name="Google Shape;327;p37"/>
          <p:cNvCxnSpPr>
            <a:stCxn id="323" idx="0"/>
            <a:endCxn id="321" idx="1"/>
          </p:cNvCxnSpPr>
          <p:nvPr/>
        </p:nvCxnSpPr>
        <p:spPr>
          <a:xfrm rot="10800000">
            <a:off x="3263750" y="2361100"/>
            <a:ext cx="0" cy="338100"/>
          </a:xfrm>
          <a:prstGeom prst="straightConnector1">
            <a:avLst/>
          </a:prstGeom>
          <a:noFill/>
          <a:ln cap="flat" cmpd="sng" w="38100">
            <a:solidFill>
              <a:srgbClr val="B45F06"/>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use lambda functions?</a:t>
            </a:r>
            <a:endParaRPr/>
          </a:p>
        </p:txBody>
      </p:sp>
      <p:sp>
        <p:nvSpPr>
          <p:cNvPr id="333" name="Google Shape;333;p38"/>
          <p:cNvSpPr txBox="1"/>
          <p:nvPr>
            <p:ph idx="1" type="body"/>
          </p:nvPr>
        </p:nvSpPr>
        <p:spPr>
          <a:xfrm>
            <a:off x="1297500" y="1391950"/>
            <a:ext cx="7038900" cy="326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Commonly used in higher-order </a:t>
            </a:r>
            <a:r>
              <a:rPr lang="en">
                <a:solidFill>
                  <a:schemeClr val="dk1"/>
                </a:solidFill>
              </a:rPr>
              <a:t>functions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Sometimes as </a:t>
            </a:r>
            <a:r>
              <a:rPr lang="en">
                <a:solidFill>
                  <a:schemeClr val="dk1"/>
                </a:solidFill>
                <a:uFill>
                  <a:noFill/>
                </a:uFill>
                <a:hlinkClick r:id="rId3"/>
              </a:rPr>
              <a:t>predicates in functional programming</a:t>
            </a:r>
            <a:endParaRPr>
              <a:solidFill>
                <a:schemeClr val="dk1"/>
              </a:solidFill>
            </a:endParaRPr>
          </a:p>
          <a:p>
            <a:pPr indent="457200" lvl="0" marL="457200" rtl="0" algn="l">
              <a:spcBef>
                <a:spcPts val="0"/>
              </a:spcBef>
              <a:spcAft>
                <a:spcPts val="0"/>
              </a:spcAft>
              <a:buNone/>
            </a:pPr>
            <a:r>
              <a:t/>
            </a:r>
            <a:endParaRPr sz="1400">
              <a:solidFill>
                <a:schemeClr val="dk1"/>
              </a:solidFill>
              <a:latin typeface="Roboto Mono"/>
              <a:ea typeface="Roboto Mono"/>
              <a:cs typeface="Roboto Mono"/>
              <a:sym typeface="Roboto Mono"/>
            </a:endParaRPr>
          </a:p>
          <a:p>
            <a:pPr indent="457200" lvl="0" marL="457200" rtl="0" algn="l">
              <a:spcBef>
                <a:spcPts val="0"/>
              </a:spcBef>
              <a:spcAft>
                <a:spcPts val="0"/>
              </a:spcAft>
              <a:buNone/>
            </a:pPr>
            <a:r>
              <a:t/>
            </a:r>
            <a:endParaRPr sz="1400">
              <a:solidFill>
                <a:schemeClr val="dk1"/>
              </a:solidFill>
              <a:latin typeface="Roboto Mono"/>
              <a:ea typeface="Roboto Mono"/>
              <a:cs typeface="Roboto Mono"/>
              <a:sym typeface="Roboto Mono"/>
            </a:endParaRPr>
          </a:p>
          <a:p>
            <a:pPr indent="0" lvl="0" marL="0" rtl="0" algn="ctr">
              <a:spcBef>
                <a:spcPts val="0"/>
              </a:spcBef>
              <a:spcAft>
                <a:spcPts val="0"/>
              </a:spcAft>
              <a:buNone/>
            </a:pPr>
            <a:r>
              <a:rPr b="1" lang="en">
                <a:solidFill>
                  <a:schemeClr val="dk1"/>
                </a:solidFill>
              </a:rPr>
              <a:t>However</a:t>
            </a:r>
            <a:r>
              <a:rPr lang="en">
                <a:solidFill>
                  <a:schemeClr val="dk1"/>
                </a:solidFill>
              </a:rPr>
              <a:t>, be careful not to over-use lambda functions</a:t>
            </a:r>
            <a:endParaRPr>
              <a:solidFill>
                <a:schemeClr val="dk1"/>
              </a:solidFill>
            </a:endParaRPr>
          </a:p>
          <a:p>
            <a:pPr indent="0" lvl="0" marL="0" rtl="0" algn="ctr">
              <a:spcBef>
                <a:spcPts val="0"/>
              </a:spcBef>
              <a:spcAft>
                <a:spcPts val="0"/>
              </a:spcAft>
              <a:buNone/>
            </a:pPr>
            <a:r>
              <a:rPr lang="en">
                <a:solidFill>
                  <a:schemeClr val="dk1"/>
                </a:solidFill>
              </a:rPr>
              <a:t>There’s often a better choice</a:t>
            </a:r>
            <a:endParaRPr>
              <a:solidFill>
                <a:schemeClr val="dk1"/>
              </a:solidFill>
            </a:endParaRPr>
          </a:p>
        </p:txBody>
      </p:sp>
      <p:sp>
        <p:nvSpPr>
          <p:cNvPr id="334" name="Google Shape;334;p38"/>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9"/>
          <p:cNvSpPr txBox="1"/>
          <p:nvPr>
            <p:ph type="title"/>
          </p:nvPr>
        </p:nvSpPr>
        <p:spPr>
          <a:xfrm>
            <a:off x="1297500" y="393750"/>
            <a:ext cx="7038900" cy="56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Beautiful is better than ugly</a:t>
            </a:r>
            <a:endParaRPr/>
          </a:p>
        </p:txBody>
      </p:sp>
      <p:sp>
        <p:nvSpPr>
          <p:cNvPr id="340" name="Google Shape;340;p39"/>
          <p:cNvSpPr txBox="1"/>
          <p:nvPr>
            <p:ph idx="1" type="body"/>
          </p:nvPr>
        </p:nvSpPr>
        <p:spPr>
          <a:xfrm>
            <a:off x="0" y="1615925"/>
            <a:ext cx="9144000" cy="1378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800"/>
              <a:t>DON’T</a:t>
            </a:r>
            <a:endParaRPr sz="1800"/>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400">
                <a:solidFill>
                  <a:srgbClr val="37474F"/>
                </a:solidFill>
                <a:latin typeface="Roboto Mono"/>
                <a:ea typeface="Roboto Mono"/>
                <a:cs typeface="Roboto Mono"/>
                <a:sym typeface="Roboto Mono"/>
              </a:rPr>
              <a:t>halve_evens_only = </a:t>
            </a:r>
            <a:r>
              <a:rPr lang="en" sz="1400">
                <a:solidFill>
                  <a:srgbClr val="3F51B5"/>
                </a:solidFill>
                <a:latin typeface="Roboto Mono"/>
                <a:ea typeface="Roboto Mono"/>
                <a:cs typeface="Roboto Mono"/>
                <a:sym typeface="Roboto Mono"/>
              </a:rPr>
              <a:t>lambda</a:t>
            </a:r>
            <a:r>
              <a:rPr lang="en" sz="1400">
                <a:solidFill>
                  <a:srgbClr val="37474F"/>
                </a:solidFill>
                <a:latin typeface="Roboto Mono"/>
                <a:ea typeface="Roboto Mono"/>
                <a:cs typeface="Roboto Mono"/>
                <a:sym typeface="Roboto Mono"/>
              </a:rPr>
              <a:t> nums: map(</a:t>
            </a:r>
            <a:r>
              <a:rPr lang="en" sz="1400">
                <a:solidFill>
                  <a:srgbClr val="3F51B5"/>
                </a:solidFill>
                <a:latin typeface="Roboto Mono"/>
                <a:ea typeface="Roboto Mono"/>
                <a:cs typeface="Roboto Mono"/>
                <a:sym typeface="Roboto Mono"/>
              </a:rPr>
              <a:t>lambda</a:t>
            </a:r>
            <a:r>
              <a:rPr lang="en" sz="1400">
                <a:solidFill>
                  <a:srgbClr val="37474F"/>
                </a:solidFill>
                <a:latin typeface="Roboto Mono"/>
                <a:ea typeface="Roboto Mono"/>
                <a:cs typeface="Roboto Mono"/>
                <a:sym typeface="Roboto Mono"/>
              </a:rPr>
              <a:t> i: i/</a:t>
            </a:r>
            <a:r>
              <a:rPr lang="en" sz="1400">
                <a:solidFill>
                  <a:srgbClr val="C53929"/>
                </a:solidFill>
                <a:latin typeface="Roboto Mono"/>
                <a:ea typeface="Roboto Mono"/>
                <a:cs typeface="Roboto Mono"/>
                <a:sym typeface="Roboto Mono"/>
              </a:rPr>
              <a:t>2</a:t>
            </a:r>
            <a:r>
              <a:rPr lang="en" sz="1400">
                <a:solidFill>
                  <a:srgbClr val="37474F"/>
                </a:solidFill>
                <a:latin typeface="Roboto Mono"/>
                <a:ea typeface="Roboto Mono"/>
                <a:cs typeface="Roboto Mono"/>
                <a:sym typeface="Roboto Mono"/>
              </a:rPr>
              <a:t>, filter(</a:t>
            </a:r>
            <a:r>
              <a:rPr lang="en" sz="1400">
                <a:solidFill>
                  <a:srgbClr val="3F51B5"/>
                </a:solidFill>
                <a:latin typeface="Roboto Mono"/>
                <a:ea typeface="Roboto Mono"/>
                <a:cs typeface="Roboto Mono"/>
                <a:sym typeface="Roboto Mono"/>
              </a:rPr>
              <a:t>lambda</a:t>
            </a:r>
            <a:r>
              <a:rPr lang="en" sz="1400">
                <a:solidFill>
                  <a:srgbClr val="37474F"/>
                </a:solidFill>
                <a:latin typeface="Roboto Mono"/>
                <a:ea typeface="Roboto Mono"/>
                <a:cs typeface="Roboto Mono"/>
                <a:sym typeface="Roboto Mono"/>
              </a:rPr>
              <a:t> i: </a:t>
            </a:r>
            <a:r>
              <a:rPr lang="en" sz="1400">
                <a:solidFill>
                  <a:srgbClr val="3F51B5"/>
                </a:solidFill>
                <a:latin typeface="Roboto Mono"/>
                <a:ea typeface="Roboto Mono"/>
                <a:cs typeface="Roboto Mono"/>
                <a:sym typeface="Roboto Mono"/>
              </a:rPr>
              <a:t>not</a:t>
            </a:r>
            <a:r>
              <a:rPr lang="en" sz="1400">
                <a:solidFill>
                  <a:srgbClr val="37474F"/>
                </a:solidFill>
                <a:latin typeface="Roboto Mono"/>
                <a:ea typeface="Roboto Mono"/>
                <a:cs typeface="Roboto Mono"/>
                <a:sym typeface="Roboto Mono"/>
              </a:rPr>
              <a:t> i%</a:t>
            </a:r>
            <a:r>
              <a:rPr lang="en" sz="1400">
                <a:solidFill>
                  <a:srgbClr val="C53929"/>
                </a:solidFill>
                <a:latin typeface="Roboto Mono"/>
                <a:ea typeface="Roboto Mono"/>
                <a:cs typeface="Roboto Mono"/>
                <a:sym typeface="Roboto Mono"/>
              </a:rPr>
              <a:t>2</a:t>
            </a:r>
            <a:r>
              <a:rPr lang="en" sz="1400">
                <a:solidFill>
                  <a:srgbClr val="37474F"/>
                </a:solidFill>
                <a:latin typeface="Roboto Mono"/>
                <a:ea typeface="Roboto Mono"/>
                <a:cs typeface="Roboto Mono"/>
                <a:sym typeface="Roboto Mono"/>
              </a:rPr>
              <a:t>, nums))</a:t>
            </a:r>
            <a:endParaRPr sz="1400">
              <a:solidFill>
                <a:srgbClr val="ECEFF1"/>
              </a:solidFill>
              <a:latin typeface="Roboto Mono"/>
              <a:ea typeface="Roboto Mono"/>
              <a:cs typeface="Roboto Mono"/>
              <a:sym typeface="Roboto Mono"/>
            </a:endParaRPr>
          </a:p>
        </p:txBody>
      </p:sp>
      <p:sp>
        <p:nvSpPr>
          <p:cNvPr id="341" name="Google Shape;341;p39"/>
          <p:cNvSpPr txBox="1"/>
          <p:nvPr>
            <p:ph idx="2" type="body"/>
          </p:nvPr>
        </p:nvSpPr>
        <p:spPr>
          <a:xfrm>
            <a:off x="2071800" y="3278700"/>
            <a:ext cx="5000400" cy="1471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800"/>
              <a:t>DO</a:t>
            </a:r>
            <a:endParaRPr sz="1800"/>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400">
                <a:solidFill>
                  <a:srgbClr val="3F51B5"/>
                </a:solidFill>
                <a:latin typeface="Roboto Mono"/>
                <a:ea typeface="Roboto Mono"/>
                <a:cs typeface="Roboto Mono"/>
                <a:sym typeface="Roboto Mono"/>
              </a:rPr>
              <a:t>def</a:t>
            </a:r>
            <a:r>
              <a:rPr lang="en" sz="1400">
                <a:solidFill>
                  <a:srgbClr val="37474F"/>
                </a:solidFill>
                <a:latin typeface="Roboto Mono"/>
                <a:ea typeface="Roboto Mono"/>
                <a:cs typeface="Roboto Mono"/>
                <a:sym typeface="Roboto Mono"/>
              </a:rPr>
              <a:t> halve_evens_only(nums):</a:t>
            </a:r>
            <a:endParaRPr sz="14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return</a:t>
            </a:r>
            <a:r>
              <a:rPr lang="en" sz="1400">
                <a:solidFill>
                  <a:srgbClr val="37474F"/>
                </a:solidFill>
                <a:latin typeface="Roboto Mono"/>
                <a:ea typeface="Roboto Mono"/>
                <a:cs typeface="Roboto Mono"/>
                <a:sym typeface="Roboto Mono"/>
              </a:rPr>
              <a:t> [i/</a:t>
            </a:r>
            <a:r>
              <a:rPr lang="en" sz="1400">
                <a:solidFill>
                  <a:srgbClr val="C53929"/>
                </a:solidFill>
                <a:latin typeface="Roboto Mono"/>
                <a:ea typeface="Roboto Mono"/>
                <a:cs typeface="Roboto Mono"/>
                <a:sym typeface="Roboto Mono"/>
              </a:rPr>
              <a:t>2</a:t>
            </a: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for</a:t>
            </a:r>
            <a:r>
              <a:rPr lang="en" sz="1400">
                <a:solidFill>
                  <a:srgbClr val="37474F"/>
                </a:solidFill>
                <a:latin typeface="Roboto Mono"/>
                <a:ea typeface="Roboto Mono"/>
                <a:cs typeface="Roboto Mono"/>
                <a:sym typeface="Roboto Mono"/>
              </a:rPr>
              <a:t> i </a:t>
            </a:r>
            <a:r>
              <a:rPr lang="en" sz="1400">
                <a:solidFill>
                  <a:srgbClr val="3F51B5"/>
                </a:solidFill>
                <a:latin typeface="Roboto Mono"/>
                <a:ea typeface="Roboto Mono"/>
                <a:cs typeface="Roboto Mono"/>
                <a:sym typeface="Roboto Mono"/>
              </a:rPr>
              <a:t>in</a:t>
            </a:r>
            <a:r>
              <a:rPr lang="en" sz="1400">
                <a:solidFill>
                  <a:srgbClr val="37474F"/>
                </a:solidFill>
                <a:latin typeface="Roboto Mono"/>
                <a:ea typeface="Roboto Mono"/>
                <a:cs typeface="Roboto Mono"/>
                <a:sym typeface="Roboto Mono"/>
              </a:rPr>
              <a:t> nums </a:t>
            </a:r>
            <a:r>
              <a:rPr lang="en" sz="1400">
                <a:solidFill>
                  <a:srgbClr val="3F51B5"/>
                </a:solidFill>
                <a:latin typeface="Roboto Mono"/>
                <a:ea typeface="Roboto Mono"/>
                <a:cs typeface="Roboto Mono"/>
                <a:sym typeface="Roboto Mono"/>
              </a:rPr>
              <a:t>if</a:t>
            </a: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not</a:t>
            </a:r>
            <a:r>
              <a:rPr lang="en" sz="1400">
                <a:solidFill>
                  <a:srgbClr val="37474F"/>
                </a:solidFill>
                <a:latin typeface="Roboto Mono"/>
                <a:ea typeface="Roboto Mono"/>
                <a:cs typeface="Roboto Mono"/>
                <a:sym typeface="Roboto Mono"/>
              </a:rPr>
              <a:t> i % </a:t>
            </a:r>
            <a:r>
              <a:rPr lang="en" sz="1400">
                <a:solidFill>
                  <a:srgbClr val="C53929"/>
                </a:solidFill>
                <a:latin typeface="Roboto Mono"/>
                <a:ea typeface="Roboto Mono"/>
                <a:cs typeface="Roboto Mono"/>
                <a:sym typeface="Roboto Mono"/>
              </a:rPr>
              <a:t>2</a:t>
            </a:r>
            <a:r>
              <a:rPr lang="en" sz="1400">
                <a:solidFill>
                  <a:srgbClr val="37474F"/>
                </a:solidFill>
                <a:latin typeface="Roboto Mono"/>
                <a:ea typeface="Roboto Mono"/>
                <a:cs typeface="Roboto Mono"/>
                <a:sym typeface="Roboto Mono"/>
              </a:rPr>
              <a:t>]</a:t>
            </a:r>
            <a:endParaRPr sz="1400">
              <a:solidFill>
                <a:srgbClr val="4DD0E1"/>
              </a:solidFill>
              <a:latin typeface="Roboto Mono"/>
              <a:ea typeface="Roboto Mono"/>
              <a:cs typeface="Roboto Mono"/>
              <a:sym typeface="Roboto Mono"/>
            </a:endParaRPr>
          </a:p>
        </p:txBody>
      </p:sp>
      <p:sp>
        <p:nvSpPr>
          <p:cNvPr id="342" name="Google Shape;342;p39"/>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Virtual Environments (venvs)</a:t>
            </a:r>
            <a:endParaRPr/>
          </a:p>
        </p:txBody>
      </p:sp>
      <p:sp>
        <p:nvSpPr>
          <p:cNvPr id="348" name="Google Shape;348;p40"/>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1"/>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use virtual environments?</a:t>
            </a:r>
            <a:endParaRPr/>
          </a:p>
        </p:txBody>
      </p:sp>
      <p:sp>
        <p:nvSpPr>
          <p:cNvPr id="354" name="Google Shape;354;p41"/>
          <p:cNvSpPr txBox="1"/>
          <p:nvPr>
            <p:ph idx="1" type="body"/>
          </p:nvPr>
        </p:nvSpPr>
        <p:spPr>
          <a:xfrm>
            <a:off x="1297500" y="1484025"/>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Cleaner development when working on multiple projects</a:t>
            </a:r>
            <a:endParaRPr/>
          </a:p>
          <a:p>
            <a:pPr indent="-342900" lvl="0" marL="457200" rtl="0" algn="l">
              <a:spcBef>
                <a:spcPts val="0"/>
              </a:spcBef>
              <a:spcAft>
                <a:spcPts val="0"/>
              </a:spcAft>
              <a:buSzPts val="1800"/>
              <a:buChar char="●"/>
            </a:pPr>
            <a:r>
              <a:rPr lang="en"/>
              <a:t>Separately install packages per project</a:t>
            </a:r>
            <a:endParaRPr/>
          </a:p>
          <a:p>
            <a:pPr indent="-342900" lvl="1" marL="914400" rtl="0" algn="l">
              <a:spcBef>
                <a:spcPts val="0"/>
              </a:spcBef>
              <a:spcAft>
                <a:spcPts val="0"/>
              </a:spcAft>
              <a:buSzPts val="1800"/>
              <a:buChar char="○"/>
            </a:pPr>
            <a:r>
              <a:rPr lang="en"/>
              <a:t>No worries about conflicts between environments</a:t>
            </a:r>
            <a:endParaRPr/>
          </a:p>
          <a:p>
            <a:pPr indent="-342900" lvl="0" marL="457200" rtl="0" algn="l">
              <a:spcBef>
                <a:spcPts val="0"/>
              </a:spcBef>
              <a:spcAft>
                <a:spcPts val="0"/>
              </a:spcAft>
              <a:buSzPts val="1800"/>
              <a:buChar char="●"/>
            </a:pPr>
            <a:r>
              <a:rPr lang="en"/>
              <a:t>Support multiple different versions of Python</a:t>
            </a:r>
            <a:endParaRPr/>
          </a:p>
        </p:txBody>
      </p:sp>
      <p:sp>
        <p:nvSpPr>
          <p:cNvPr id="355" name="Google Shape;355;p41"/>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Style Guide for Python Code (</a:t>
            </a:r>
            <a:r>
              <a:rPr lang="en" u="sng">
                <a:solidFill>
                  <a:schemeClr val="dk1"/>
                </a:solidFill>
                <a:hlinkClick r:id="rId3"/>
              </a:rPr>
              <a:t>PEP 8</a:t>
            </a:r>
            <a:r>
              <a:rPr lang="en"/>
              <a:t>)</a:t>
            </a:r>
            <a:endParaRPr/>
          </a:p>
          <a:p>
            <a:pPr indent="0" lvl="0" marL="0" rtl="0" algn="ctr">
              <a:spcBef>
                <a:spcPts val="0"/>
              </a:spcBef>
              <a:spcAft>
                <a:spcPts val="0"/>
              </a:spcAft>
              <a:buNone/>
            </a:pPr>
            <a:r>
              <a:rPr lang="en" sz="1800"/>
              <a:t>Describes standard conventions for code style</a:t>
            </a:r>
            <a:endParaRPr sz="1800"/>
          </a:p>
        </p:txBody>
      </p:sp>
      <p:sp>
        <p:nvSpPr>
          <p:cNvPr id="149" name="Google Shape;149;p15"/>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
        <p:nvSpPr>
          <p:cNvPr id="150" name="Google Shape;150;p15"/>
          <p:cNvSpPr txBox="1"/>
          <p:nvPr/>
        </p:nvSpPr>
        <p:spPr>
          <a:xfrm>
            <a:off x="3018700" y="1893000"/>
            <a:ext cx="3612300" cy="135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latin typeface="Lato"/>
                <a:ea typeface="Lato"/>
                <a:cs typeface="Lato"/>
                <a:sym typeface="Lato"/>
              </a:rPr>
              <a:t>Basically</a:t>
            </a:r>
            <a:r>
              <a:rPr lang="en" sz="1800">
                <a:solidFill>
                  <a:schemeClr val="dk1"/>
                </a:solidFill>
                <a:latin typeface="Lato"/>
                <a:ea typeface="Lato"/>
                <a:cs typeface="Lato"/>
                <a:sym typeface="Lato"/>
              </a:rPr>
              <a:t>, install a linter and use it</a:t>
            </a:r>
            <a:endParaRPr sz="18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8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800">
                <a:solidFill>
                  <a:schemeClr val="dk1"/>
                </a:solidFill>
                <a:latin typeface="Roboto Mono"/>
                <a:ea typeface="Roboto Mono"/>
                <a:cs typeface="Roboto Mono"/>
                <a:sym typeface="Roboto Mono"/>
              </a:rPr>
              <a:t>&gt; pip install flake8</a:t>
            </a:r>
            <a:endParaRPr sz="18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800">
                <a:solidFill>
                  <a:schemeClr val="dk1"/>
                </a:solidFill>
                <a:latin typeface="Roboto Mono"/>
                <a:ea typeface="Roboto Mono"/>
                <a:cs typeface="Roboto Mono"/>
                <a:sym typeface="Roboto Mono"/>
              </a:rPr>
              <a:t>&gt; flake8 script.py</a:t>
            </a:r>
            <a:endParaRPr sz="18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800">
                <a:solidFill>
                  <a:schemeClr val="dk1"/>
                </a:solidFill>
                <a:latin typeface="Roboto Mono"/>
                <a:ea typeface="Roboto Mono"/>
                <a:cs typeface="Roboto Mono"/>
                <a:sym typeface="Roboto Mono"/>
              </a:rPr>
              <a:t>&gt; flake8 project_dir</a:t>
            </a:r>
            <a:endParaRPr sz="1800">
              <a:solidFill>
                <a:schemeClr val="dk1"/>
              </a:solidFill>
              <a:latin typeface="Roboto Mono"/>
              <a:ea typeface="Roboto Mono"/>
              <a:cs typeface="Roboto Mono"/>
              <a:sym typeface="Roboto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2"/>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Common environment managers</a:t>
            </a:r>
            <a:endParaRPr/>
          </a:p>
        </p:txBody>
      </p:sp>
      <p:sp>
        <p:nvSpPr>
          <p:cNvPr id="361" name="Google Shape;361;p42"/>
          <p:cNvSpPr txBox="1"/>
          <p:nvPr>
            <p:ph idx="1" type="body"/>
          </p:nvPr>
        </p:nvSpPr>
        <p:spPr>
          <a:xfrm>
            <a:off x="1297500" y="14327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venv – included in Python &gt;= 3.3</a:t>
            </a:r>
            <a:endParaRPr/>
          </a:p>
          <a:p>
            <a:pPr indent="-342900" lvl="0" marL="457200" rtl="0" algn="l">
              <a:spcBef>
                <a:spcPts val="0"/>
              </a:spcBef>
              <a:spcAft>
                <a:spcPts val="0"/>
              </a:spcAft>
              <a:buSzPts val="1800"/>
              <a:buChar char="●"/>
            </a:pPr>
            <a:r>
              <a:rPr lang="en"/>
              <a:t>conda – 3rd-party</a:t>
            </a:r>
            <a:endParaRPr/>
          </a:p>
          <a:p>
            <a:pPr indent="-342900" lvl="0" marL="457200" rtl="0" algn="l">
              <a:spcBef>
                <a:spcPts val="0"/>
              </a:spcBef>
              <a:spcAft>
                <a:spcPts val="0"/>
              </a:spcAft>
              <a:buSzPts val="1800"/>
              <a:buChar char="●"/>
            </a:pPr>
            <a:r>
              <a:rPr lang="en"/>
              <a:t>virtualenv – 3rd-party package</a:t>
            </a:r>
            <a:endParaRPr/>
          </a:p>
          <a:p>
            <a:pPr indent="-342900" lvl="0" marL="457200" rtl="0" algn="l">
              <a:spcBef>
                <a:spcPts val="0"/>
              </a:spcBef>
              <a:spcAft>
                <a:spcPts val="0"/>
              </a:spcAft>
              <a:buSzPts val="1800"/>
              <a:buChar char="●"/>
            </a:pPr>
            <a:r>
              <a:rPr lang="en"/>
              <a:t>pipenv – 3rd-party package</a:t>
            </a:r>
            <a:endParaRPr/>
          </a:p>
        </p:txBody>
      </p:sp>
      <p:sp>
        <p:nvSpPr>
          <p:cNvPr id="362" name="Google Shape;362;p42"/>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3"/>
          <p:cNvSpPr txBox="1"/>
          <p:nvPr>
            <p:ph type="title"/>
          </p:nvPr>
        </p:nvSpPr>
        <p:spPr>
          <a:xfrm>
            <a:off x="1297500" y="393750"/>
            <a:ext cx="7038900" cy="56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differences between managers</a:t>
            </a:r>
            <a:endParaRPr/>
          </a:p>
        </p:txBody>
      </p:sp>
      <p:sp>
        <p:nvSpPr>
          <p:cNvPr id="368" name="Google Shape;368;p43"/>
          <p:cNvSpPr txBox="1"/>
          <p:nvPr>
            <p:ph idx="1" type="body"/>
          </p:nvPr>
        </p:nvSpPr>
        <p:spPr>
          <a:xfrm>
            <a:off x="1297500" y="11103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env directory:</a:t>
            </a:r>
            <a:endParaRPr/>
          </a:p>
          <a:p>
            <a:pPr indent="-342900" lvl="0" marL="457200" rtl="0" algn="l">
              <a:spcBef>
                <a:spcPts val="0"/>
              </a:spcBef>
              <a:spcAft>
                <a:spcPts val="0"/>
              </a:spcAft>
              <a:buSzPts val="1800"/>
              <a:buChar char="●"/>
            </a:pPr>
            <a:r>
              <a:rPr lang="en"/>
              <a:t>conda</a:t>
            </a:r>
            <a:endParaRPr/>
          </a:p>
          <a:p>
            <a:pPr indent="-342900" lvl="0" marL="457200" rtl="0" algn="l">
              <a:spcBef>
                <a:spcPts val="0"/>
              </a:spcBef>
              <a:spcAft>
                <a:spcPts val="0"/>
              </a:spcAft>
              <a:buSzPts val="1800"/>
              <a:buChar char="●"/>
            </a:pPr>
            <a:r>
              <a:rPr lang="en"/>
              <a:t>pipenv</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.conda/</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 envs/</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 re2nfa/</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 bunnyescape/</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projects/</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 re2nfa/</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 google/</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 bunnyescape</a:t>
            </a:r>
            <a:endParaRPr/>
          </a:p>
        </p:txBody>
      </p:sp>
      <p:sp>
        <p:nvSpPr>
          <p:cNvPr id="369" name="Google Shape;369;p43"/>
          <p:cNvSpPr txBox="1"/>
          <p:nvPr>
            <p:ph idx="2" type="body"/>
          </p:nvPr>
        </p:nvSpPr>
        <p:spPr>
          <a:xfrm>
            <a:off x="4933221" y="11103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 env directory:</a:t>
            </a:r>
            <a:endParaRPr/>
          </a:p>
          <a:p>
            <a:pPr indent="-342900" lvl="0" marL="457200" rtl="0" algn="l">
              <a:spcBef>
                <a:spcPts val="0"/>
              </a:spcBef>
              <a:spcAft>
                <a:spcPts val="0"/>
              </a:spcAft>
              <a:buSzPts val="1800"/>
              <a:buChar char="●"/>
            </a:pPr>
            <a:r>
              <a:rPr lang="en"/>
              <a:t>venv</a:t>
            </a:r>
            <a:endParaRPr/>
          </a:p>
          <a:p>
            <a:pPr indent="-342900" lvl="0" marL="457200" rtl="0" algn="l">
              <a:spcBef>
                <a:spcPts val="0"/>
              </a:spcBef>
              <a:spcAft>
                <a:spcPts val="0"/>
              </a:spcAft>
              <a:buSzPts val="1800"/>
              <a:buChar char="●"/>
            </a:pPr>
            <a:r>
              <a:rPr lang="en"/>
              <a:t>virtualenv</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projects/</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 re2nfa/</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   `-- .venv</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 google/</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 bunnyescape</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 .venv</a:t>
            </a:r>
            <a:endParaRPr/>
          </a:p>
        </p:txBody>
      </p:sp>
      <p:sp>
        <p:nvSpPr>
          <p:cNvPr id="370" name="Google Shape;370;p43"/>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4"/>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venv</a:t>
            </a:r>
            <a:endParaRPr/>
          </a:p>
        </p:txBody>
      </p:sp>
      <p:sp>
        <p:nvSpPr>
          <p:cNvPr id="376" name="Google Shape;376;p44"/>
          <p:cNvSpPr txBox="1"/>
          <p:nvPr>
            <p:ph idx="1" type="body"/>
          </p:nvPr>
        </p:nvSpPr>
        <p:spPr>
          <a:xfrm>
            <a:off x="1297500" y="1110350"/>
            <a:ext cx="7038900" cy="39666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lang="en"/>
              <a:t>Create a new environment</a:t>
            </a:r>
            <a:endParaRPr/>
          </a:p>
          <a:p>
            <a:pPr indent="457200" lvl="0" marL="457200" rtl="0" algn="l">
              <a:lnSpc>
                <a:spcPct val="114000"/>
              </a:lnSpc>
              <a:spcBef>
                <a:spcPts val="0"/>
              </a:spcBef>
              <a:spcAft>
                <a:spcPts val="0"/>
              </a:spcAft>
              <a:buNone/>
            </a:pPr>
            <a:r>
              <a:rPr lang="en">
                <a:latin typeface="Roboto Mono"/>
                <a:ea typeface="Roboto Mono"/>
                <a:cs typeface="Roboto Mono"/>
                <a:sym typeface="Roboto Mono"/>
              </a:rPr>
              <a:t>&gt;</a:t>
            </a:r>
            <a:r>
              <a:rPr lang="en">
                <a:latin typeface="Roboto Mono"/>
                <a:ea typeface="Roboto Mono"/>
                <a:cs typeface="Roboto Mono"/>
                <a:sym typeface="Roboto Mono"/>
              </a:rPr>
              <a:t> python -m venv .venv</a:t>
            </a:r>
            <a:endParaRPr>
              <a:latin typeface="Roboto Mono"/>
              <a:ea typeface="Roboto Mono"/>
              <a:cs typeface="Roboto Mono"/>
              <a:sym typeface="Roboto Mono"/>
            </a:endParaRPr>
          </a:p>
          <a:p>
            <a:pPr indent="-342900" lvl="0" marL="457200" rtl="0" algn="l">
              <a:lnSpc>
                <a:spcPct val="114000"/>
              </a:lnSpc>
              <a:spcBef>
                <a:spcPts val="0"/>
              </a:spcBef>
              <a:spcAft>
                <a:spcPts val="0"/>
              </a:spcAft>
              <a:buSzPts val="1800"/>
              <a:buChar char="●"/>
            </a:pPr>
            <a:r>
              <a:rPr lang="en"/>
              <a:t>Create a new environment with version specification</a:t>
            </a:r>
            <a:endParaRPr/>
          </a:p>
          <a:p>
            <a:pPr indent="457200" lvl="0" marL="457200" rtl="0" algn="l">
              <a:lnSpc>
                <a:spcPct val="114000"/>
              </a:lnSpc>
              <a:spcBef>
                <a:spcPts val="0"/>
              </a:spcBef>
              <a:spcAft>
                <a:spcPts val="0"/>
              </a:spcAft>
              <a:buNone/>
            </a:pPr>
            <a:r>
              <a:rPr lang="en">
                <a:latin typeface="Roboto Mono"/>
                <a:ea typeface="Roboto Mono"/>
                <a:cs typeface="Roboto Mono"/>
                <a:sym typeface="Roboto Mono"/>
              </a:rPr>
              <a:t>&gt;</a:t>
            </a:r>
            <a:r>
              <a:rPr lang="en">
                <a:latin typeface="Roboto Mono"/>
                <a:ea typeface="Roboto Mono"/>
                <a:cs typeface="Roboto Mono"/>
                <a:sym typeface="Roboto Mono"/>
              </a:rPr>
              <a:t> python</a:t>
            </a:r>
            <a:r>
              <a:rPr lang="en">
                <a:solidFill>
                  <a:schemeClr val="dk1"/>
                </a:solidFill>
                <a:latin typeface="Roboto Mono"/>
                <a:ea typeface="Roboto Mono"/>
                <a:cs typeface="Roboto Mono"/>
                <a:sym typeface="Roboto Mono"/>
              </a:rPr>
              <a:t>3.7</a:t>
            </a:r>
            <a:r>
              <a:rPr lang="en">
                <a:latin typeface="Roboto Mono"/>
                <a:ea typeface="Roboto Mono"/>
                <a:cs typeface="Roboto Mono"/>
                <a:sym typeface="Roboto Mono"/>
              </a:rPr>
              <a:t> -m venv .venv</a:t>
            </a:r>
            <a:endParaRPr>
              <a:latin typeface="Roboto Mono"/>
              <a:ea typeface="Roboto Mono"/>
              <a:cs typeface="Roboto Mono"/>
              <a:sym typeface="Roboto Mono"/>
            </a:endParaRPr>
          </a:p>
          <a:p>
            <a:pPr indent="-342900" lvl="0" marL="457200" rtl="0" algn="l">
              <a:lnSpc>
                <a:spcPct val="114000"/>
              </a:lnSpc>
              <a:spcBef>
                <a:spcPts val="0"/>
              </a:spcBef>
              <a:spcAft>
                <a:spcPts val="0"/>
              </a:spcAft>
              <a:buSzPts val="1800"/>
              <a:buChar char="●"/>
            </a:pPr>
            <a:r>
              <a:rPr lang="en"/>
              <a:t>Activate environment</a:t>
            </a:r>
            <a:endParaRPr/>
          </a:p>
          <a:p>
            <a:pPr indent="0" lvl="0" marL="914400" rtl="0" algn="l">
              <a:lnSpc>
                <a:spcPct val="114000"/>
              </a:lnSpc>
              <a:spcBef>
                <a:spcPts val="0"/>
              </a:spcBef>
              <a:spcAft>
                <a:spcPts val="0"/>
              </a:spcAft>
              <a:buNone/>
            </a:pPr>
            <a:r>
              <a:rPr lang="en">
                <a:latin typeface="Roboto Mono"/>
                <a:ea typeface="Roboto Mono"/>
                <a:cs typeface="Roboto Mono"/>
                <a:sym typeface="Roboto Mono"/>
              </a:rPr>
              <a:t>&gt;</a:t>
            </a:r>
            <a:r>
              <a:rPr lang="en">
                <a:latin typeface="Roboto Mono"/>
                <a:ea typeface="Roboto Mono"/>
                <a:cs typeface="Roboto Mono"/>
                <a:sym typeface="Roboto Mono"/>
              </a:rPr>
              <a:t> source .venv/bin/activate</a:t>
            </a:r>
            <a:endParaRPr>
              <a:latin typeface="Roboto Mono"/>
              <a:ea typeface="Roboto Mono"/>
              <a:cs typeface="Roboto Mono"/>
              <a:sym typeface="Roboto Mono"/>
            </a:endParaRPr>
          </a:p>
          <a:p>
            <a:pPr indent="0" lvl="0" marL="914400" rtl="0" algn="l">
              <a:lnSpc>
                <a:spcPct val="114000"/>
              </a:lnSpc>
              <a:spcBef>
                <a:spcPts val="0"/>
              </a:spcBef>
              <a:spcAft>
                <a:spcPts val="0"/>
              </a:spcAft>
              <a:buNone/>
            </a:pPr>
            <a:r>
              <a:rPr lang="en">
                <a:latin typeface="Roboto Mono"/>
                <a:ea typeface="Roboto Mono"/>
                <a:cs typeface="Roboto Mono"/>
                <a:sym typeface="Roboto Mono"/>
              </a:rPr>
              <a:t>(Windows)&gt; .venv\Scripts\activate.bat</a:t>
            </a:r>
            <a:endParaRPr>
              <a:latin typeface="Roboto Mono"/>
              <a:ea typeface="Roboto Mono"/>
              <a:cs typeface="Roboto Mono"/>
              <a:sym typeface="Roboto Mono"/>
            </a:endParaRPr>
          </a:p>
          <a:p>
            <a:pPr indent="-342900" lvl="0" marL="457200" rtl="0" algn="l">
              <a:lnSpc>
                <a:spcPct val="114000"/>
              </a:lnSpc>
              <a:spcBef>
                <a:spcPts val="0"/>
              </a:spcBef>
              <a:spcAft>
                <a:spcPts val="0"/>
              </a:spcAft>
              <a:buSzPts val="1800"/>
              <a:buChar char="●"/>
            </a:pPr>
            <a:r>
              <a:rPr lang="en"/>
              <a:t>List packages in environment</a:t>
            </a:r>
            <a:endParaRPr/>
          </a:p>
          <a:p>
            <a:pPr indent="457200" lvl="0" marL="457200" rtl="0" algn="l">
              <a:lnSpc>
                <a:spcPct val="114000"/>
              </a:lnSpc>
              <a:spcBef>
                <a:spcPts val="0"/>
              </a:spcBef>
              <a:spcAft>
                <a:spcPts val="0"/>
              </a:spcAft>
              <a:buNone/>
            </a:pPr>
            <a:r>
              <a:rPr lang="en">
                <a:latin typeface="Roboto Mono"/>
                <a:ea typeface="Roboto Mono"/>
                <a:cs typeface="Roboto Mono"/>
                <a:sym typeface="Roboto Mono"/>
              </a:rPr>
              <a:t>&gt;</a:t>
            </a:r>
            <a:r>
              <a:rPr lang="en">
                <a:latin typeface="Roboto Mono"/>
                <a:ea typeface="Roboto Mono"/>
                <a:cs typeface="Roboto Mono"/>
                <a:sym typeface="Roboto Mono"/>
              </a:rPr>
              <a:t> pip list</a:t>
            </a:r>
            <a:endParaRPr>
              <a:latin typeface="Roboto Mono"/>
              <a:ea typeface="Roboto Mono"/>
              <a:cs typeface="Roboto Mono"/>
              <a:sym typeface="Roboto Mono"/>
            </a:endParaRPr>
          </a:p>
          <a:p>
            <a:pPr indent="-342900" lvl="0" marL="457200" rtl="0" algn="l">
              <a:lnSpc>
                <a:spcPct val="114000"/>
              </a:lnSpc>
              <a:spcBef>
                <a:spcPts val="0"/>
              </a:spcBef>
              <a:spcAft>
                <a:spcPts val="0"/>
              </a:spcAft>
              <a:buSzPts val="1800"/>
              <a:buChar char="●"/>
            </a:pPr>
            <a:r>
              <a:rPr lang="en"/>
              <a:t>Delete environment</a:t>
            </a:r>
            <a:endParaRPr/>
          </a:p>
          <a:p>
            <a:pPr indent="457200" lvl="0" marL="457200" rtl="0" algn="l">
              <a:lnSpc>
                <a:spcPct val="114000"/>
              </a:lnSpc>
              <a:spcBef>
                <a:spcPts val="0"/>
              </a:spcBef>
              <a:spcAft>
                <a:spcPts val="0"/>
              </a:spcAft>
              <a:buNone/>
            </a:pPr>
            <a:r>
              <a:rPr lang="en">
                <a:latin typeface="Roboto Mono"/>
                <a:ea typeface="Roboto Mono"/>
                <a:cs typeface="Roboto Mono"/>
                <a:sym typeface="Roboto Mono"/>
              </a:rPr>
              <a:t>&gt;</a:t>
            </a:r>
            <a:r>
              <a:rPr lang="en">
                <a:latin typeface="Roboto Mono"/>
                <a:ea typeface="Roboto Mono"/>
                <a:cs typeface="Roboto Mono"/>
                <a:sym typeface="Roboto Mono"/>
              </a:rPr>
              <a:t> rm -rf .venv</a:t>
            </a:r>
            <a:endParaRPr>
              <a:latin typeface="Roboto Mono"/>
              <a:ea typeface="Roboto Mono"/>
              <a:cs typeface="Roboto Mono"/>
              <a:sym typeface="Roboto Mono"/>
            </a:endParaRPr>
          </a:p>
          <a:p>
            <a:pPr indent="457200" lvl="0" marL="457200" rtl="0" algn="l">
              <a:lnSpc>
                <a:spcPct val="114000"/>
              </a:lnSpc>
              <a:spcBef>
                <a:spcPts val="0"/>
              </a:spcBef>
              <a:spcAft>
                <a:spcPts val="0"/>
              </a:spcAft>
              <a:buNone/>
            </a:pPr>
            <a:r>
              <a:rPr lang="en">
                <a:latin typeface="Roboto Mono"/>
                <a:ea typeface="Roboto Mono"/>
                <a:cs typeface="Roboto Mono"/>
                <a:sym typeface="Roboto Mono"/>
              </a:rPr>
              <a:t>(Windows)&gt; rmdir /s .venv</a:t>
            </a:r>
            <a:endParaRPr>
              <a:latin typeface="Roboto Mono"/>
              <a:ea typeface="Roboto Mono"/>
              <a:cs typeface="Roboto Mono"/>
              <a:sym typeface="Roboto Mono"/>
            </a:endParaRPr>
          </a:p>
        </p:txBody>
      </p:sp>
      <p:sp>
        <p:nvSpPr>
          <p:cNvPr id="377" name="Google Shape;377;p44"/>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5"/>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conda</a:t>
            </a:r>
            <a:endParaRPr/>
          </a:p>
        </p:txBody>
      </p:sp>
      <p:sp>
        <p:nvSpPr>
          <p:cNvPr id="383" name="Google Shape;383;p45"/>
          <p:cNvSpPr txBox="1"/>
          <p:nvPr>
            <p:ph idx="1" type="body"/>
          </p:nvPr>
        </p:nvSpPr>
        <p:spPr>
          <a:xfrm>
            <a:off x="1297500" y="1110350"/>
            <a:ext cx="7038900" cy="39519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lang="en"/>
              <a:t>Create a new environment</a:t>
            </a:r>
            <a:endParaRPr/>
          </a:p>
          <a:p>
            <a:pPr indent="457200" lvl="0" marL="457200" rtl="0" algn="l">
              <a:lnSpc>
                <a:spcPct val="114000"/>
              </a:lnSpc>
              <a:spcBef>
                <a:spcPts val="0"/>
              </a:spcBef>
              <a:spcAft>
                <a:spcPts val="0"/>
              </a:spcAft>
              <a:buNone/>
            </a:pPr>
            <a:r>
              <a:rPr lang="en">
                <a:latin typeface="Roboto Mono"/>
                <a:ea typeface="Roboto Mono"/>
                <a:cs typeface="Roboto Mono"/>
                <a:sym typeface="Roboto Mono"/>
              </a:rPr>
              <a:t>&gt; conda create python --name env_name</a:t>
            </a:r>
            <a:endParaRPr>
              <a:latin typeface="Roboto Mono"/>
              <a:ea typeface="Roboto Mono"/>
              <a:cs typeface="Roboto Mono"/>
              <a:sym typeface="Roboto Mono"/>
            </a:endParaRPr>
          </a:p>
          <a:p>
            <a:pPr indent="-342900" lvl="0" marL="457200" rtl="0" algn="l">
              <a:lnSpc>
                <a:spcPct val="114000"/>
              </a:lnSpc>
              <a:spcBef>
                <a:spcPts val="0"/>
              </a:spcBef>
              <a:spcAft>
                <a:spcPts val="0"/>
              </a:spcAft>
              <a:buSzPts val="1800"/>
              <a:buChar char="●"/>
            </a:pPr>
            <a:r>
              <a:rPr lang="en"/>
              <a:t>Create a new environment with version specification</a:t>
            </a:r>
            <a:endParaRPr/>
          </a:p>
          <a:p>
            <a:pPr indent="457200" lvl="0" marL="0" rtl="0" algn="l">
              <a:lnSpc>
                <a:spcPct val="114000"/>
              </a:lnSpc>
              <a:spcBef>
                <a:spcPts val="0"/>
              </a:spcBef>
              <a:spcAft>
                <a:spcPts val="0"/>
              </a:spcAft>
              <a:buNone/>
            </a:pPr>
            <a:r>
              <a:rPr lang="en"/>
              <a:t>	</a:t>
            </a:r>
            <a:r>
              <a:rPr lang="en">
                <a:latin typeface="Roboto Mono"/>
                <a:ea typeface="Roboto Mono"/>
                <a:cs typeface="Roboto Mono"/>
                <a:sym typeface="Roboto Mono"/>
              </a:rPr>
              <a:t>&gt; conda create python</a:t>
            </a:r>
            <a:r>
              <a:rPr lang="en">
                <a:solidFill>
                  <a:schemeClr val="dk1"/>
                </a:solidFill>
                <a:latin typeface="Roboto Mono"/>
                <a:ea typeface="Roboto Mono"/>
                <a:cs typeface="Roboto Mono"/>
                <a:sym typeface="Roboto Mono"/>
              </a:rPr>
              <a:t>=3.7</a:t>
            </a:r>
            <a:r>
              <a:rPr lang="en">
                <a:latin typeface="Roboto Mono"/>
                <a:ea typeface="Roboto Mono"/>
                <a:cs typeface="Roboto Mono"/>
                <a:sym typeface="Roboto Mono"/>
              </a:rPr>
              <a:t> --name env_name</a:t>
            </a:r>
            <a:endParaRPr/>
          </a:p>
          <a:p>
            <a:pPr indent="-342900" lvl="0" marL="457200" rtl="0" algn="l">
              <a:lnSpc>
                <a:spcPct val="114000"/>
              </a:lnSpc>
              <a:spcBef>
                <a:spcPts val="0"/>
              </a:spcBef>
              <a:spcAft>
                <a:spcPts val="0"/>
              </a:spcAft>
              <a:buSzPts val="1800"/>
              <a:buChar char="●"/>
            </a:pPr>
            <a:r>
              <a:rPr lang="en"/>
              <a:t>List environments</a:t>
            </a:r>
            <a:endParaRPr/>
          </a:p>
          <a:p>
            <a:pPr indent="0" lvl="0" marL="914400" rtl="0" algn="l">
              <a:lnSpc>
                <a:spcPct val="114000"/>
              </a:lnSpc>
              <a:spcBef>
                <a:spcPts val="0"/>
              </a:spcBef>
              <a:spcAft>
                <a:spcPts val="0"/>
              </a:spcAft>
              <a:buNone/>
            </a:pPr>
            <a:r>
              <a:rPr lang="en">
                <a:latin typeface="Roboto Mono"/>
                <a:ea typeface="Roboto Mono"/>
                <a:cs typeface="Roboto Mono"/>
                <a:sym typeface="Roboto Mono"/>
              </a:rPr>
              <a:t>&gt; conda list env</a:t>
            </a:r>
            <a:endParaRPr>
              <a:latin typeface="Roboto Mono"/>
              <a:ea typeface="Roboto Mono"/>
              <a:cs typeface="Roboto Mono"/>
              <a:sym typeface="Roboto Mono"/>
            </a:endParaRPr>
          </a:p>
          <a:p>
            <a:pPr indent="-342900" lvl="0" marL="457200" rtl="0" algn="l">
              <a:lnSpc>
                <a:spcPct val="114000"/>
              </a:lnSpc>
              <a:spcBef>
                <a:spcPts val="0"/>
              </a:spcBef>
              <a:spcAft>
                <a:spcPts val="0"/>
              </a:spcAft>
              <a:buSzPts val="1800"/>
              <a:buChar char="●"/>
            </a:pPr>
            <a:r>
              <a:rPr lang="en"/>
              <a:t>Activate environment</a:t>
            </a:r>
            <a:endParaRPr/>
          </a:p>
          <a:p>
            <a:pPr indent="0" lvl="0" marL="914400" rtl="0" algn="l">
              <a:lnSpc>
                <a:spcPct val="114000"/>
              </a:lnSpc>
              <a:spcBef>
                <a:spcPts val="0"/>
              </a:spcBef>
              <a:spcAft>
                <a:spcPts val="0"/>
              </a:spcAft>
              <a:buNone/>
            </a:pPr>
            <a:r>
              <a:rPr lang="en">
                <a:latin typeface="Roboto Mono"/>
                <a:ea typeface="Roboto Mono"/>
                <a:cs typeface="Roboto Mono"/>
                <a:sym typeface="Roboto Mono"/>
              </a:rPr>
              <a:t>&gt; conda activate env_name</a:t>
            </a:r>
            <a:endParaRPr>
              <a:latin typeface="Roboto Mono"/>
              <a:ea typeface="Roboto Mono"/>
              <a:cs typeface="Roboto Mono"/>
              <a:sym typeface="Roboto Mono"/>
            </a:endParaRPr>
          </a:p>
          <a:p>
            <a:pPr indent="-342900" lvl="0" marL="457200" rtl="0" algn="l">
              <a:lnSpc>
                <a:spcPct val="114000"/>
              </a:lnSpc>
              <a:spcBef>
                <a:spcPts val="0"/>
              </a:spcBef>
              <a:spcAft>
                <a:spcPts val="0"/>
              </a:spcAft>
              <a:buSzPts val="1800"/>
              <a:buChar char="●"/>
            </a:pPr>
            <a:r>
              <a:rPr lang="en"/>
              <a:t>List packages in environment</a:t>
            </a:r>
            <a:endParaRPr/>
          </a:p>
          <a:p>
            <a:pPr indent="457200" lvl="0" marL="457200" rtl="0" algn="l">
              <a:lnSpc>
                <a:spcPct val="114000"/>
              </a:lnSpc>
              <a:spcBef>
                <a:spcPts val="0"/>
              </a:spcBef>
              <a:spcAft>
                <a:spcPts val="0"/>
              </a:spcAft>
              <a:buNone/>
            </a:pPr>
            <a:r>
              <a:rPr lang="en">
                <a:latin typeface="Roboto Mono"/>
                <a:ea typeface="Roboto Mono"/>
                <a:cs typeface="Roboto Mono"/>
                <a:sym typeface="Roboto Mono"/>
              </a:rPr>
              <a:t>&gt; conda list</a:t>
            </a:r>
            <a:endParaRPr>
              <a:latin typeface="Roboto Mono"/>
              <a:ea typeface="Roboto Mono"/>
              <a:cs typeface="Roboto Mono"/>
              <a:sym typeface="Roboto Mono"/>
            </a:endParaRPr>
          </a:p>
          <a:p>
            <a:pPr indent="-342900" lvl="0" marL="457200" rtl="0" algn="l">
              <a:lnSpc>
                <a:spcPct val="114000"/>
              </a:lnSpc>
              <a:spcBef>
                <a:spcPts val="0"/>
              </a:spcBef>
              <a:spcAft>
                <a:spcPts val="0"/>
              </a:spcAft>
              <a:buSzPts val="1800"/>
              <a:buChar char="●"/>
            </a:pPr>
            <a:r>
              <a:rPr lang="en"/>
              <a:t>Delete environment</a:t>
            </a:r>
            <a:endParaRPr/>
          </a:p>
          <a:p>
            <a:pPr indent="457200" lvl="0" marL="457200" rtl="0" algn="l">
              <a:lnSpc>
                <a:spcPct val="114000"/>
              </a:lnSpc>
              <a:spcBef>
                <a:spcPts val="0"/>
              </a:spcBef>
              <a:spcAft>
                <a:spcPts val="0"/>
              </a:spcAft>
              <a:buNone/>
            </a:pPr>
            <a:r>
              <a:rPr lang="en">
                <a:latin typeface="Roboto Mono"/>
                <a:ea typeface="Roboto Mono"/>
                <a:cs typeface="Roboto Mono"/>
                <a:sym typeface="Roboto Mono"/>
              </a:rPr>
              <a:t>&gt; conda env remove --name env_name</a:t>
            </a:r>
            <a:endParaRPr>
              <a:latin typeface="Roboto Mono"/>
              <a:ea typeface="Roboto Mono"/>
              <a:cs typeface="Roboto Mono"/>
              <a:sym typeface="Roboto Mono"/>
            </a:endParaRPr>
          </a:p>
        </p:txBody>
      </p:sp>
      <p:sp>
        <p:nvSpPr>
          <p:cNvPr id="384" name="Google Shape;384;p45"/>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4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Unit Testing</a:t>
            </a:r>
            <a:endParaRPr/>
          </a:p>
        </p:txBody>
      </p:sp>
      <p:sp>
        <p:nvSpPr>
          <p:cNvPr id="390" name="Google Shape;390;p46"/>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7"/>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Basic example of </a:t>
            </a:r>
            <a:r>
              <a:rPr lang="en">
                <a:latin typeface="Roboto Mono"/>
                <a:ea typeface="Roboto Mono"/>
                <a:cs typeface="Roboto Mono"/>
                <a:sym typeface="Roboto Mono"/>
              </a:rPr>
              <a:t>unittest</a:t>
            </a:r>
            <a:endParaRPr>
              <a:latin typeface="Roboto Mono"/>
              <a:ea typeface="Roboto Mono"/>
              <a:cs typeface="Roboto Mono"/>
              <a:sym typeface="Roboto Mono"/>
            </a:endParaRPr>
          </a:p>
        </p:txBody>
      </p:sp>
      <p:sp>
        <p:nvSpPr>
          <p:cNvPr id="396" name="Google Shape;396;p47"/>
          <p:cNvSpPr txBox="1"/>
          <p:nvPr>
            <p:ph idx="1" type="body"/>
          </p:nvPr>
        </p:nvSpPr>
        <p:spPr>
          <a:xfrm>
            <a:off x="1297500" y="1110350"/>
            <a:ext cx="7038900" cy="355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3F51B5"/>
                </a:solidFill>
                <a:latin typeface="Roboto Mono"/>
                <a:ea typeface="Roboto Mono"/>
                <a:cs typeface="Roboto Mono"/>
                <a:sym typeface="Roboto Mono"/>
              </a:rPr>
              <a:t>import</a:t>
            </a:r>
            <a:r>
              <a:rPr lang="en" sz="1400">
                <a:solidFill>
                  <a:srgbClr val="37474F"/>
                </a:solidFill>
                <a:latin typeface="Roboto Mono"/>
                <a:ea typeface="Roboto Mono"/>
                <a:cs typeface="Roboto Mono"/>
                <a:sym typeface="Roboto Mono"/>
              </a:rPr>
              <a:t> unittest</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F51B5"/>
                </a:solidFill>
                <a:latin typeface="Roboto Mono"/>
                <a:ea typeface="Roboto Mono"/>
                <a:cs typeface="Roboto Mono"/>
                <a:sym typeface="Roboto Mono"/>
              </a:rPr>
              <a:t>class</a:t>
            </a: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TestStringMethods</a:t>
            </a:r>
            <a:r>
              <a:rPr lang="en" sz="1400">
                <a:solidFill>
                  <a:srgbClr val="37474F"/>
                </a:solidFill>
                <a:latin typeface="Roboto Mono"/>
                <a:ea typeface="Roboto Mono"/>
                <a:cs typeface="Roboto Mono"/>
                <a:sym typeface="Roboto Mono"/>
              </a:rPr>
              <a:t>(unittest.</a:t>
            </a:r>
            <a:r>
              <a:rPr lang="en" sz="1400">
                <a:solidFill>
                  <a:srgbClr val="9C27B0"/>
                </a:solidFill>
                <a:latin typeface="Roboto Mono"/>
                <a:ea typeface="Roboto Mono"/>
                <a:cs typeface="Roboto Mono"/>
                <a:sym typeface="Roboto Mono"/>
              </a:rPr>
              <a:t>TestCase</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def</a:t>
            </a:r>
            <a:r>
              <a:rPr lang="en" sz="1400">
                <a:solidFill>
                  <a:srgbClr val="37474F"/>
                </a:solidFill>
                <a:latin typeface="Roboto Mono"/>
                <a:ea typeface="Roboto Mono"/>
                <a:cs typeface="Roboto Mono"/>
                <a:sym typeface="Roboto Mono"/>
              </a:rPr>
              <a:t> test_upper(self):</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7474F"/>
                </a:solidFill>
                <a:latin typeface="Roboto Mono"/>
                <a:ea typeface="Roboto Mono"/>
                <a:cs typeface="Roboto Mono"/>
                <a:sym typeface="Roboto Mono"/>
              </a:rPr>
              <a:t>self</a:t>
            </a:r>
            <a:r>
              <a:rPr lang="en" sz="1400">
                <a:solidFill>
                  <a:srgbClr val="37474F"/>
                </a:solidFill>
                <a:latin typeface="Roboto Mono"/>
                <a:ea typeface="Roboto Mono"/>
                <a:cs typeface="Roboto Mono"/>
                <a:sym typeface="Roboto Mono"/>
              </a:rPr>
              <a:t>.assertEqual(</a:t>
            </a:r>
            <a:r>
              <a:rPr lang="en" sz="1400">
                <a:solidFill>
                  <a:srgbClr val="388E3C"/>
                </a:solidFill>
                <a:latin typeface="Roboto Mono"/>
                <a:ea typeface="Roboto Mono"/>
                <a:cs typeface="Roboto Mono"/>
                <a:sym typeface="Roboto Mono"/>
              </a:rPr>
              <a:t>'foo'</a:t>
            </a:r>
            <a:r>
              <a:rPr lang="en" sz="1400">
                <a:solidFill>
                  <a:srgbClr val="37474F"/>
                </a:solidFill>
                <a:latin typeface="Roboto Mono"/>
                <a:ea typeface="Roboto Mono"/>
                <a:cs typeface="Roboto Mono"/>
                <a:sym typeface="Roboto Mono"/>
              </a:rPr>
              <a:t>.upper(), </a:t>
            </a:r>
            <a:r>
              <a:rPr lang="en" sz="1400">
                <a:solidFill>
                  <a:srgbClr val="388E3C"/>
                </a:solidFill>
                <a:latin typeface="Roboto Mono"/>
                <a:ea typeface="Roboto Mono"/>
                <a:cs typeface="Roboto Mono"/>
                <a:sym typeface="Roboto Mono"/>
              </a:rPr>
              <a:t>'FOO'</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def</a:t>
            </a:r>
            <a:r>
              <a:rPr lang="en" sz="1400">
                <a:solidFill>
                  <a:srgbClr val="37474F"/>
                </a:solidFill>
                <a:latin typeface="Roboto Mono"/>
                <a:ea typeface="Roboto Mono"/>
                <a:cs typeface="Roboto Mono"/>
                <a:sym typeface="Roboto Mono"/>
              </a:rPr>
              <a:t> test_isupper(self):</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self.assertTrue(</a:t>
            </a:r>
            <a:r>
              <a:rPr lang="en" sz="1400">
                <a:solidFill>
                  <a:srgbClr val="388E3C"/>
                </a:solidFill>
                <a:latin typeface="Roboto Mono"/>
                <a:ea typeface="Roboto Mono"/>
                <a:cs typeface="Roboto Mono"/>
                <a:sym typeface="Roboto Mono"/>
              </a:rPr>
              <a:t>'FOO'</a:t>
            </a:r>
            <a:r>
              <a:rPr lang="en" sz="1400">
                <a:solidFill>
                  <a:srgbClr val="37474F"/>
                </a:solidFill>
                <a:latin typeface="Roboto Mono"/>
                <a:ea typeface="Roboto Mono"/>
                <a:cs typeface="Roboto Mono"/>
                <a:sym typeface="Roboto Mono"/>
              </a:rPr>
              <a:t>.isupper())</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self.assertFalse(</a:t>
            </a:r>
            <a:r>
              <a:rPr lang="en" sz="1400">
                <a:solidFill>
                  <a:srgbClr val="388E3C"/>
                </a:solidFill>
                <a:latin typeface="Roboto Mono"/>
                <a:ea typeface="Roboto Mono"/>
                <a:cs typeface="Roboto Mono"/>
                <a:sym typeface="Roboto Mono"/>
              </a:rPr>
              <a:t>'Foo'</a:t>
            </a:r>
            <a:r>
              <a:rPr lang="en" sz="1400">
                <a:solidFill>
                  <a:srgbClr val="37474F"/>
                </a:solidFill>
                <a:latin typeface="Roboto Mono"/>
                <a:ea typeface="Roboto Mono"/>
                <a:cs typeface="Roboto Mono"/>
                <a:sym typeface="Roboto Mono"/>
              </a:rPr>
              <a:t>.isupper())</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F51B5"/>
                </a:solidFill>
                <a:latin typeface="Roboto Mono"/>
                <a:ea typeface="Roboto Mono"/>
                <a:cs typeface="Roboto Mono"/>
                <a:sym typeface="Roboto Mono"/>
              </a:rPr>
              <a:t>if</a:t>
            </a:r>
            <a:r>
              <a:rPr lang="en" sz="1400">
                <a:solidFill>
                  <a:srgbClr val="37474F"/>
                </a:solidFill>
                <a:latin typeface="Roboto Mono"/>
                <a:ea typeface="Roboto Mono"/>
                <a:cs typeface="Roboto Mono"/>
                <a:sym typeface="Roboto Mono"/>
              </a:rPr>
              <a:t> __name__ == </a:t>
            </a:r>
            <a:r>
              <a:rPr lang="en" sz="1400">
                <a:solidFill>
                  <a:srgbClr val="388E3C"/>
                </a:solidFill>
                <a:latin typeface="Roboto Mono"/>
                <a:ea typeface="Roboto Mono"/>
                <a:cs typeface="Roboto Mono"/>
                <a:sym typeface="Roboto Mono"/>
              </a:rPr>
              <a:t>'__main__'</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unittest.main()</a:t>
            </a:r>
            <a:endParaRPr sz="1400">
              <a:solidFill>
                <a:srgbClr val="37474F"/>
              </a:solidFill>
              <a:latin typeface="Roboto Mono"/>
              <a:ea typeface="Roboto Mono"/>
              <a:cs typeface="Roboto Mono"/>
              <a:sym typeface="Roboto Mono"/>
            </a:endParaRPr>
          </a:p>
        </p:txBody>
      </p:sp>
      <p:sp>
        <p:nvSpPr>
          <p:cNvPr id="397" name="Google Shape;397;p47"/>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98" name="Google Shape;398;p47"/>
          <p:cNvSpPr txBox="1"/>
          <p:nvPr/>
        </p:nvSpPr>
        <p:spPr>
          <a:xfrm>
            <a:off x="4337350" y="3402700"/>
            <a:ext cx="4381200" cy="39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38761D"/>
                </a:solidFill>
                <a:latin typeface="Lato"/>
                <a:ea typeface="Lato"/>
                <a:cs typeface="Lato"/>
                <a:sym typeface="Lato"/>
              </a:rPr>
              <a:t>Use base class </a:t>
            </a:r>
            <a:r>
              <a:rPr b="1" lang="en">
                <a:solidFill>
                  <a:srgbClr val="38761D"/>
                </a:solidFill>
                <a:latin typeface="Lato"/>
                <a:ea typeface="Lato"/>
                <a:cs typeface="Lato"/>
                <a:sym typeface="Lato"/>
              </a:rPr>
              <a:t>methods to test program correctness</a:t>
            </a:r>
            <a:endParaRPr b="1">
              <a:solidFill>
                <a:srgbClr val="38761D"/>
              </a:solidFill>
              <a:latin typeface="Lato"/>
              <a:ea typeface="Lato"/>
              <a:cs typeface="Lato"/>
              <a:sym typeface="Lato"/>
            </a:endParaRPr>
          </a:p>
          <a:p>
            <a:pPr indent="0" lvl="0" marL="0" rtl="0" algn="ctr">
              <a:lnSpc>
                <a:spcPct val="150000"/>
              </a:lnSpc>
              <a:spcBef>
                <a:spcPts val="0"/>
              </a:spcBef>
              <a:spcAft>
                <a:spcPts val="0"/>
              </a:spcAft>
              <a:buNone/>
            </a:pPr>
            <a:r>
              <a:rPr b="1" lang="en">
                <a:solidFill>
                  <a:srgbClr val="38761D"/>
                </a:solidFill>
                <a:latin typeface="Lato"/>
                <a:ea typeface="Lato"/>
                <a:cs typeface="Lato"/>
                <a:sym typeface="Lato"/>
              </a:rPr>
              <a:t>(based on JUnit, hence the camelCase)</a:t>
            </a:r>
            <a:endParaRPr b="1">
              <a:solidFill>
                <a:srgbClr val="38761D"/>
              </a:solidFill>
              <a:latin typeface="Lato"/>
              <a:ea typeface="Lato"/>
              <a:cs typeface="Lato"/>
              <a:sym typeface="Lato"/>
            </a:endParaRPr>
          </a:p>
        </p:txBody>
      </p:sp>
      <p:sp>
        <p:nvSpPr>
          <p:cNvPr id="399" name="Google Shape;399;p47"/>
          <p:cNvSpPr txBox="1"/>
          <p:nvPr/>
        </p:nvSpPr>
        <p:spPr>
          <a:xfrm>
            <a:off x="5066475" y="1249972"/>
            <a:ext cx="3599700" cy="39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38761D"/>
                </a:solidFill>
                <a:latin typeface="Lato"/>
                <a:ea typeface="Lato"/>
                <a:cs typeface="Lato"/>
                <a:sym typeface="Lato"/>
              </a:rPr>
              <a:t>T</a:t>
            </a:r>
            <a:r>
              <a:rPr b="1" lang="en">
                <a:solidFill>
                  <a:srgbClr val="38761D"/>
                </a:solidFill>
                <a:latin typeface="Lato"/>
                <a:ea typeface="Lato"/>
                <a:cs typeface="Lato"/>
                <a:sym typeface="Lato"/>
              </a:rPr>
              <a:t>est cases inherit from TestCase base class</a:t>
            </a:r>
            <a:endParaRPr b="1">
              <a:solidFill>
                <a:srgbClr val="38761D"/>
              </a:solidFill>
              <a:latin typeface="Lato"/>
              <a:ea typeface="Lato"/>
              <a:cs typeface="Lato"/>
              <a:sym typeface="Lato"/>
            </a:endParaRPr>
          </a:p>
        </p:txBody>
      </p:sp>
      <p:sp>
        <p:nvSpPr>
          <p:cNvPr id="400" name="Google Shape;400;p47"/>
          <p:cNvSpPr/>
          <p:nvPr/>
        </p:nvSpPr>
        <p:spPr>
          <a:xfrm rot="-5400000">
            <a:off x="3278500" y="2777550"/>
            <a:ext cx="162900" cy="1184100"/>
          </a:xfrm>
          <a:prstGeom prst="leftBrace">
            <a:avLst>
              <a:gd fmla="val 43236" name="adj1"/>
              <a:gd fmla="val 50000" name="adj2"/>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401" name="Google Shape;401;p47"/>
          <p:cNvSpPr txBox="1"/>
          <p:nvPr/>
        </p:nvSpPr>
        <p:spPr>
          <a:xfrm>
            <a:off x="2766450" y="4301350"/>
            <a:ext cx="4130400" cy="39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38761D"/>
                </a:solidFill>
                <a:latin typeface="Lato"/>
                <a:ea typeface="Lato"/>
                <a:cs typeface="Lato"/>
                <a:sym typeface="Lato"/>
              </a:rPr>
              <a:t>Test runner will discover and run test cases</a:t>
            </a:r>
            <a:endParaRPr b="1">
              <a:solidFill>
                <a:srgbClr val="38761D"/>
              </a:solidFill>
              <a:latin typeface="Lato"/>
              <a:ea typeface="Lato"/>
              <a:cs typeface="Lato"/>
              <a:sym typeface="Lato"/>
            </a:endParaRPr>
          </a:p>
        </p:txBody>
      </p:sp>
      <p:sp>
        <p:nvSpPr>
          <p:cNvPr id="402" name="Google Shape;402;p47"/>
          <p:cNvSpPr/>
          <p:nvPr/>
        </p:nvSpPr>
        <p:spPr>
          <a:xfrm rot="-5400000">
            <a:off x="2440700" y="3540500"/>
            <a:ext cx="162900" cy="1394400"/>
          </a:xfrm>
          <a:prstGeom prst="leftBrace">
            <a:avLst>
              <a:gd fmla="val 43236" name="adj1"/>
              <a:gd fmla="val 50000" name="adj2"/>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403" name="Google Shape;403;p47"/>
          <p:cNvSpPr/>
          <p:nvPr/>
        </p:nvSpPr>
        <p:spPr>
          <a:xfrm rot="5400000">
            <a:off x="4763850" y="820800"/>
            <a:ext cx="162900" cy="1780500"/>
          </a:xfrm>
          <a:prstGeom prst="leftBrace">
            <a:avLst>
              <a:gd fmla="val 43236" name="adj1"/>
              <a:gd fmla="val 50000" name="adj2"/>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cxnSp>
        <p:nvCxnSpPr>
          <p:cNvPr id="404" name="Google Shape;404;p47"/>
          <p:cNvCxnSpPr>
            <a:stCxn id="400" idx="1"/>
            <a:endCxn id="398" idx="1"/>
          </p:cNvCxnSpPr>
          <p:nvPr/>
        </p:nvCxnSpPr>
        <p:spPr>
          <a:xfrm flipH="1" rot="-5400000">
            <a:off x="3774400" y="3036600"/>
            <a:ext cx="148500" cy="977400"/>
          </a:xfrm>
          <a:prstGeom prst="bentConnector2">
            <a:avLst/>
          </a:prstGeom>
          <a:noFill/>
          <a:ln cap="flat" cmpd="sng" w="38100">
            <a:solidFill>
              <a:srgbClr val="38761D"/>
            </a:solidFill>
            <a:prstDash val="solid"/>
            <a:round/>
            <a:headEnd len="med" w="med" type="none"/>
            <a:tailEnd len="med" w="med" type="none"/>
          </a:ln>
        </p:spPr>
      </p:cxnSp>
      <p:cxnSp>
        <p:nvCxnSpPr>
          <p:cNvPr id="405" name="Google Shape;405;p47"/>
          <p:cNvCxnSpPr>
            <a:stCxn id="403" idx="1"/>
            <a:endCxn id="399" idx="1"/>
          </p:cNvCxnSpPr>
          <p:nvPr/>
        </p:nvCxnSpPr>
        <p:spPr>
          <a:xfrm rot="-5400000">
            <a:off x="4864500" y="1427700"/>
            <a:ext cx="182700" cy="221100"/>
          </a:xfrm>
          <a:prstGeom prst="bentConnector2">
            <a:avLst/>
          </a:prstGeom>
          <a:noFill/>
          <a:ln cap="flat" cmpd="sng" w="38100">
            <a:solidFill>
              <a:srgbClr val="38761D"/>
            </a:solidFill>
            <a:prstDash val="solid"/>
            <a:round/>
            <a:headEnd len="med" w="med" type="none"/>
            <a:tailEnd len="med" w="med" type="none"/>
          </a:ln>
        </p:spPr>
      </p:cxnSp>
      <p:cxnSp>
        <p:nvCxnSpPr>
          <p:cNvPr id="406" name="Google Shape;406;p47"/>
          <p:cNvCxnSpPr>
            <a:stCxn id="402" idx="1"/>
            <a:endCxn id="401" idx="1"/>
          </p:cNvCxnSpPr>
          <p:nvPr/>
        </p:nvCxnSpPr>
        <p:spPr>
          <a:xfrm flipH="1" rot="-5400000">
            <a:off x="2554700" y="4286600"/>
            <a:ext cx="179100" cy="244200"/>
          </a:xfrm>
          <a:prstGeom prst="bentConnector2">
            <a:avLst/>
          </a:prstGeom>
          <a:noFill/>
          <a:ln cap="flat" cmpd="sng" w="38100">
            <a:solidFill>
              <a:srgbClr val="38761D"/>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8"/>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 Fixtures</a:t>
            </a:r>
            <a:endParaRPr>
              <a:latin typeface="Roboto Mono"/>
              <a:ea typeface="Roboto Mono"/>
              <a:cs typeface="Roboto Mono"/>
              <a:sym typeface="Roboto Mono"/>
            </a:endParaRPr>
          </a:p>
        </p:txBody>
      </p:sp>
      <p:sp>
        <p:nvSpPr>
          <p:cNvPr id="412" name="Google Shape;412;p48"/>
          <p:cNvSpPr txBox="1"/>
          <p:nvPr>
            <p:ph idx="1" type="body"/>
          </p:nvPr>
        </p:nvSpPr>
        <p:spPr>
          <a:xfrm>
            <a:off x="1297500" y="1110350"/>
            <a:ext cx="7038900" cy="355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3F51B5"/>
                </a:solidFill>
                <a:latin typeface="Roboto Mono"/>
                <a:ea typeface="Roboto Mono"/>
                <a:cs typeface="Roboto Mono"/>
                <a:sym typeface="Roboto Mono"/>
              </a:rPr>
              <a:t>import</a:t>
            </a:r>
            <a:r>
              <a:rPr lang="en" sz="1400">
                <a:solidFill>
                  <a:srgbClr val="37474F"/>
                </a:solidFill>
                <a:latin typeface="Roboto Mono"/>
                <a:ea typeface="Roboto Mono"/>
                <a:cs typeface="Roboto Mono"/>
                <a:sym typeface="Roboto Mono"/>
              </a:rPr>
              <a:t> unittest</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F51B5"/>
                </a:solidFill>
                <a:latin typeface="Roboto Mono"/>
                <a:ea typeface="Roboto Mono"/>
                <a:cs typeface="Roboto Mono"/>
                <a:sym typeface="Roboto Mono"/>
              </a:rPr>
              <a:t>class</a:t>
            </a: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WidgetTestCase</a:t>
            </a:r>
            <a:r>
              <a:rPr lang="en" sz="1400">
                <a:solidFill>
                  <a:srgbClr val="37474F"/>
                </a:solidFill>
                <a:latin typeface="Roboto Mono"/>
                <a:ea typeface="Roboto Mono"/>
                <a:cs typeface="Roboto Mono"/>
                <a:sym typeface="Roboto Mono"/>
              </a:rPr>
              <a:t>(unittest.</a:t>
            </a:r>
            <a:r>
              <a:rPr lang="en" sz="1400">
                <a:solidFill>
                  <a:srgbClr val="9C27B0"/>
                </a:solidFill>
                <a:latin typeface="Roboto Mono"/>
                <a:ea typeface="Roboto Mono"/>
                <a:cs typeface="Roboto Mono"/>
                <a:sym typeface="Roboto Mono"/>
              </a:rPr>
              <a:t>TestCase</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def</a:t>
            </a:r>
            <a:r>
              <a:rPr lang="en" sz="1400">
                <a:solidFill>
                  <a:srgbClr val="37474F"/>
                </a:solidFill>
                <a:latin typeface="Roboto Mono"/>
                <a:ea typeface="Roboto Mono"/>
                <a:cs typeface="Roboto Mono"/>
                <a:sym typeface="Roboto Mono"/>
              </a:rPr>
              <a:t> setUp(self):</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self.widget = </a:t>
            </a:r>
            <a:r>
              <a:rPr lang="en" sz="1400">
                <a:solidFill>
                  <a:srgbClr val="9C27B0"/>
                </a:solidFill>
                <a:latin typeface="Roboto Mono"/>
                <a:ea typeface="Roboto Mono"/>
                <a:cs typeface="Roboto Mono"/>
                <a:sym typeface="Roboto Mono"/>
              </a:rPr>
              <a:t>Widget</a:t>
            </a:r>
            <a:r>
              <a:rPr lang="en" sz="1400">
                <a:solidFill>
                  <a:srgbClr val="37474F"/>
                </a:solidFill>
                <a:latin typeface="Roboto Mono"/>
                <a:ea typeface="Roboto Mono"/>
                <a:cs typeface="Roboto Mono"/>
                <a:sym typeface="Roboto Mono"/>
              </a:rPr>
              <a:t>(</a:t>
            </a:r>
            <a:r>
              <a:rPr lang="en" sz="1400">
                <a:solidFill>
                  <a:srgbClr val="388E3C"/>
                </a:solidFill>
                <a:latin typeface="Roboto Mono"/>
                <a:ea typeface="Roboto Mono"/>
                <a:cs typeface="Roboto Mono"/>
                <a:sym typeface="Roboto Mono"/>
              </a:rPr>
              <a:t>'The widget'</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def</a:t>
            </a:r>
            <a:r>
              <a:rPr lang="en" sz="1400">
                <a:solidFill>
                  <a:srgbClr val="37474F"/>
                </a:solidFill>
                <a:latin typeface="Roboto Mono"/>
                <a:ea typeface="Roboto Mono"/>
                <a:cs typeface="Roboto Mono"/>
                <a:sym typeface="Roboto Mono"/>
              </a:rPr>
              <a:t> tearDown(self):</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self.widget.dispose()</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def</a:t>
            </a:r>
            <a:r>
              <a:rPr lang="en" sz="1400">
                <a:solidFill>
                  <a:srgbClr val="37474F"/>
                </a:solidFill>
                <a:latin typeface="Roboto Mono"/>
                <a:ea typeface="Roboto Mono"/>
                <a:cs typeface="Roboto Mono"/>
                <a:sym typeface="Roboto Mono"/>
              </a:rPr>
              <a:t> test_widget_resize(self):</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self.widget.resize(</a:t>
            </a:r>
            <a:r>
              <a:rPr lang="en" sz="1400">
                <a:solidFill>
                  <a:srgbClr val="C53929"/>
                </a:solidFill>
                <a:latin typeface="Roboto Mono"/>
                <a:ea typeface="Roboto Mono"/>
                <a:cs typeface="Roboto Mono"/>
                <a:sym typeface="Roboto Mono"/>
              </a:rPr>
              <a:t>100</a:t>
            </a:r>
            <a:r>
              <a:rPr lang="en" sz="1400">
                <a:solidFill>
                  <a:srgbClr val="37474F"/>
                </a:solidFill>
                <a:latin typeface="Roboto Mono"/>
                <a:ea typeface="Roboto Mono"/>
                <a:cs typeface="Roboto Mono"/>
                <a:sym typeface="Roboto Mono"/>
              </a:rPr>
              <a:t>,</a:t>
            </a:r>
            <a:r>
              <a:rPr lang="en" sz="1400">
                <a:solidFill>
                  <a:srgbClr val="C53929"/>
                </a:solidFill>
                <a:latin typeface="Roboto Mono"/>
                <a:ea typeface="Roboto Mono"/>
                <a:cs typeface="Roboto Mono"/>
                <a:sym typeface="Roboto Mono"/>
              </a:rPr>
              <a:t>150</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self.assertEqual(self.widget.size(), (</a:t>
            </a:r>
            <a:r>
              <a:rPr lang="en" sz="1400">
                <a:solidFill>
                  <a:srgbClr val="C53929"/>
                </a:solidFill>
                <a:latin typeface="Roboto Mono"/>
                <a:ea typeface="Roboto Mono"/>
                <a:cs typeface="Roboto Mono"/>
                <a:sym typeface="Roboto Mono"/>
              </a:rPr>
              <a:t>100</a:t>
            </a:r>
            <a:r>
              <a:rPr lang="en" sz="1400">
                <a:solidFill>
                  <a:srgbClr val="37474F"/>
                </a:solidFill>
                <a:latin typeface="Roboto Mono"/>
                <a:ea typeface="Roboto Mono"/>
                <a:cs typeface="Roboto Mono"/>
                <a:sym typeface="Roboto Mono"/>
              </a:rPr>
              <a:t>,</a:t>
            </a:r>
            <a:r>
              <a:rPr lang="en" sz="1400">
                <a:solidFill>
                  <a:srgbClr val="C53929"/>
                </a:solidFill>
                <a:latin typeface="Roboto Mono"/>
                <a:ea typeface="Roboto Mono"/>
                <a:cs typeface="Roboto Mono"/>
                <a:sym typeface="Roboto Mono"/>
              </a:rPr>
              <a:t>150</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88E3C"/>
                </a:solidFill>
                <a:latin typeface="Roboto Mono"/>
                <a:ea typeface="Roboto Mono"/>
                <a:cs typeface="Roboto Mono"/>
                <a:sym typeface="Roboto Mono"/>
              </a:rPr>
              <a:t>'wrong size after resize'</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F51B5"/>
              </a:solidFill>
              <a:latin typeface="Roboto Mono"/>
              <a:ea typeface="Roboto Mono"/>
              <a:cs typeface="Roboto Mono"/>
              <a:sym typeface="Roboto Mono"/>
            </a:endParaRPr>
          </a:p>
        </p:txBody>
      </p:sp>
      <p:sp>
        <p:nvSpPr>
          <p:cNvPr id="413" name="Google Shape;413;p48"/>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14" name="Google Shape;414;p48"/>
          <p:cNvSpPr txBox="1"/>
          <p:nvPr/>
        </p:nvSpPr>
        <p:spPr>
          <a:xfrm>
            <a:off x="1082975" y="4326362"/>
            <a:ext cx="3655500" cy="393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a:solidFill>
                  <a:srgbClr val="38761D"/>
                </a:solidFill>
                <a:latin typeface="Lato"/>
                <a:ea typeface="Lato"/>
                <a:cs typeface="Lato"/>
                <a:sym typeface="Lato"/>
              </a:rPr>
              <a:t>Executes before and after each test method</a:t>
            </a:r>
            <a:endParaRPr b="1">
              <a:solidFill>
                <a:srgbClr val="38761D"/>
              </a:solidFill>
              <a:latin typeface="Lato"/>
              <a:ea typeface="Lato"/>
              <a:cs typeface="Lato"/>
              <a:sym typeface="Lato"/>
            </a:endParaRPr>
          </a:p>
        </p:txBody>
      </p:sp>
      <p:sp>
        <p:nvSpPr>
          <p:cNvPr id="415" name="Google Shape;415;p48"/>
          <p:cNvSpPr/>
          <p:nvPr/>
        </p:nvSpPr>
        <p:spPr>
          <a:xfrm>
            <a:off x="1662050" y="2058848"/>
            <a:ext cx="162900" cy="856200"/>
          </a:xfrm>
          <a:prstGeom prst="leftBrace">
            <a:avLst>
              <a:gd fmla="val 43236" name="adj1"/>
              <a:gd fmla="val 50000" name="adj2"/>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cxnSp>
        <p:nvCxnSpPr>
          <p:cNvPr id="416" name="Google Shape;416;p48"/>
          <p:cNvCxnSpPr>
            <a:stCxn id="415" idx="1"/>
            <a:endCxn id="414" idx="1"/>
          </p:cNvCxnSpPr>
          <p:nvPr/>
        </p:nvCxnSpPr>
        <p:spPr>
          <a:xfrm flipH="1">
            <a:off x="1083050" y="2486948"/>
            <a:ext cx="579000" cy="2036100"/>
          </a:xfrm>
          <a:prstGeom prst="bentConnector3">
            <a:avLst>
              <a:gd fmla="val 141140" name="adj1"/>
            </a:avLst>
          </a:prstGeom>
          <a:noFill/>
          <a:ln cap="flat" cmpd="sng" w="38100">
            <a:solidFill>
              <a:srgbClr val="38761D"/>
            </a:solidFill>
            <a:prstDash val="solid"/>
            <a:round/>
            <a:headEnd len="med" w="med" type="none"/>
            <a:tailEnd len="med" w="med" type="none"/>
          </a:ln>
        </p:spPr>
      </p:cxnSp>
      <p:sp>
        <p:nvSpPr>
          <p:cNvPr id="417" name="Google Shape;417;p48"/>
          <p:cNvSpPr txBox="1"/>
          <p:nvPr/>
        </p:nvSpPr>
        <p:spPr>
          <a:xfrm>
            <a:off x="5594650" y="4247214"/>
            <a:ext cx="4381200" cy="39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38761D"/>
                </a:solidFill>
                <a:latin typeface="Lato"/>
                <a:ea typeface="Lato"/>
                <a:cs typeface="Lato"/>
                <a:sym typeface="Lato"/>
              </a:rPr>
              <a:t>Custom error for test failure</a:t>
            </a:r>
            <a:endParaRPr b="1">
              <a:solidFill>
                <a:srgbClr val="38761D"/>
              </a:solidFill>
              <a:latin typeface="Lato"/>
              <a:ea typeface="Lato"/>
              <a:cs typeface="Lato"/>
              <a:sym typeface="Lato"/>
            </a:endParaRPr>
          </a:p>
        </p:txBody>
      </p:sp>
      <p:sp>
        <p:nvSpPr>
          <p:cNvPr id="418" name="Google Shape;418;p48"/>
          <p:cNvSpPr/>
          <p:nvPr/>
        </p:nvSpPr>
        <p:spPr>
          <a:xfrm rot="-5400000">
            <a:off x="5277100" y="2880775"/>
            <a:ext cx="162900" cy="2666700"/>
          </a:xfrm>
          <a:prstGeom prst="leftBrace">
            <a:avLst>
              <a:gd fmla="val 43236" name="adj1"/>
              <a:gd fmla="val 50000" name="adj2"/>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cxnSp>
        <p:nvCxnSpPr>
          <p:cNvPr id="419" name="Google Shape;419;p48"/>
          <p:cNvCxnSpPr>
            <a:stCxn id="418" idx="1"/>
            <a:endCxn id="417" idx="1"/>
          </p:cNvCxnSpPr>
          <p:nvPr/>
        </p:nvCxnSpPr>
        <p:spPr>
          <a:xfrm flipH="1" rot="-5400000">
            <a:off x="5402350" y="4251775"/>
            <a:ext cx="148500" cy="236100"/>
          </a:xfrm>
          <a:prstGeom prst="bentConnector2">
            <a:avLst/>
          </a:prstGeom>
          <a:noFill/>
          <a:ln cap="flat" cmpd="sng" w="38100">
            <a:solidFill>
              <a:srgbClr val="38761D"/>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49"/>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25" name="Google Shape;425;p49"/>
          <p:cNvSpPr txBox="1"/>
          <p:nvPr/>
        </p:nvSpPr>
        <p:spPr>
          <a:xfrm>
            <a:off x="2080850" y="1414100"/>
            <a:ext cx="5260800" cy="191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Lato"/>
                <a:ea typeface="Lato"/>
                <a:cs typeface="Lato"/>
                <a:sym typeface="Lato"/>
              </a:rPr>
              <a:t>Thanks!</a:t>
            </a:r>
            <a:endParaRPr sz="4800">
              <a:latin typeface="Lato"/>
              <a:ea typeface="Lato"/>
              <a:cs typeface="Lato"/>
              <a:sym typeface="Lato"/>
            </a:endParaRPr>
          </a:p>
          <a:p>
            <a:pPr indent="0" lvl="0" marL="0" rtl="0" algn="ctr">
              <a:spcBef>
                <a:spcPts val="0"/>
              </a:spcBef>
              <a:spcAft>
                <a:spcPts val="0"/>
              </a:spcAft>
              <a:buNone/>
            </a:pPr>
            <a:r>
              <a:rPr lang="en" sz="2400">
                <a:latin typeface="Lato"/>
                <a:ea typeface="Lato"/>
                <a:cs typeface="Lato"/>
                <a:sym typeface="Lato"/>
              </a:rPr>
              <a:t>Any questions</a:t>
            </a:r>
            <a:r>
              <a:rPr lang="en" sz="2400">
                <a:latin typeface="Lato"/>
                <a:ea typeface="Lato"/>
                <a:cs typeface="Lato"/>
                <a:sym typeface="Lato"/>
              </a:rPr>
              <a:t>?</a:t>
            </a:r>
            <a:endParaRPr sz="2400">
              <a:latin typeface="Lato"/>
              <a:ea typeface="Lato"/>
              <a:cs typeface="Lato"/>
              <a:sym typeface="Lato"/>
            </a:endParaRPr>
          </a:p>
        </p:txBody>
      </p:sp>
      <p:sp>
        <p:nvSpPr>
          <p:cNvPr id="426" name="Google Shape;426;p49"/>
          <p:cNvSpPr txBox="1"/>
          <p:nvPr/>
        </p:nvSpPr>
        <p:spPr>
          <a:xfrm>
            <a:off x="2080850" y="4007400"/>
            <a:ext cx="5260800" cy="113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Lato"/>
                <a:ea typeface="Lato"/>
                <a:cs typeface="Lato"/>
                <a:sym typeface="Lato"/>
              </a:rPr>
              <a:t>WARNING</a:t>
            </a:r>
            <a:endParaRPr b="1" sz="1800">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Bonus topics beyond this point</a:t>
            </a:r>
            <a:endParaRPr>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Bonus:</a:t>
            </a:r>
            <a:endParaRPr/>
          </a:p>
          <a:p>
            <a:pPr indent="0" lvl="0" marL="0" rtl="0" algn="ctr">
              <a:spcBef>
                <a:spcPts val="0"/>
              </a:spcBef>
              <a:spcAft>
                <a:spcPts val="0"/>
              </a:spcAft>
              <a:buNone/>
            </a:pPr>
            <a:r>
              <a:rPr lang="en"/>
              <a:t>String Formatting</a:t>
            </a:r>
            <a:endParaRPr/>
          </a:p>
        </p:txBody>
      </p:sp>
      <p:sp>
        <p:nvSpPr>
          <p:cNvPr id="432" name="Google Shape;432;p50"/>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
        <p:nvSpPr>
          <p:cNvPr id="433" name="Google Shape;433;p50"/>
          <p:cNvSpPr txBox="1"/>
          <p:nvPr>
            <p:ph type="title"/>
          </p:nvPr>
        </p:nvSpPr>
        <p:spPr>
          <a:xfrm>
            <a:off x="493400" y="3201700"/>
            <a:ext cx="5247900" cy="728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t>TLDR: Use f-strings</a:t>
            </a:r>
            <a:endParaRPr sz="1800"/>
          </a:p>
          <a:p>
            <a:pPr indent="0" lvl="0" marL="0" rtl="0" algn="ctr">
              <a:lnSpc>
                <a:spcPct val="115000"/>
              </a:lnSpc>
              <a:spcBef>
                <a:spcPts val="0"/>
              </a:spcBef>
              <a:spcAft>
                <a:spcPts val="0"/>
              </a:spcAft>
              <a:buNone/>
            </a:pPr>
            <a:r>
              <a:rPr lang="en" sz="1400">
                <a:solidFill>
                  <a:srgbClr val="37474F"/>
                </a:solidFill>
                <a:latin typeface="Roboto Mono"/>
                <a:ea typeface="Roboto Mono"/>
                <a:cs typeface="Roboto Mono"/>
                <a:sym typeface="Roboto Mono"/>
              </a:rPr>
              <a:t>f</a:t>
            </a:r>
            <a:r>
              <a:rPr lang="en" sz="1400">
                <a:solidFill>
                  <a:srgbClr val="388E3C"/>
                </a:solidFill>
                <a:latin typeface="Roboto Mono"/>
                <a:ea typeface="Roboto Mono"/>
                <a:cs typeface="Roboto Mono"/>
                <a:sym typeface="Roboto Mono"/>
              </a:rPr>
              <a:t>'like this: {</a:t>
            </a:r>
            <a:r>
              <a:rPr lang="en" sz="1400">
                <a:solidFill>
                  <a:srgbClr val="37474F"/>
                </a:solidFill>
                <a:latin typeface="Roboto Mono"/>
                <a:ea typeface="Roboto Mono"/>
                <a:cs typeface="Roboto Mono"/>
                <a:sym typeface="Roboto Mono"/>
              </a:rPr>
              <a:t>var</a:t>
            </a:r>
            <a:r>
              <a:rPr lang="en" sz="1400">
                <a:solidFill>
                  <a:srgbClr val="388E3C"/>
                </a:solidFill>
                <a:latin typeface="Roboto Mono"/>
                <a:ea typeface="Roboto Mono"/>
                <a:cs typeface="Roboto Mono"/>
                <a:sym typeface="Roboto Mono"/>
              </a:rPr>
              <a:t>} or {</a:t>
            </a:r>
            <a:r>
              <a:rPr lang="en" sz="1400">
                <a:solidFill>
                  <a:srgbClr val="37474F"/>
                </a:solidFill>
                <a:latin typeface="Roboto Mono"/>
                <a:ea typeface="Roboto Mono"/>
                <a:cs typeface="Roboto Mono"/>
                <a:sym typeface="Roboto Mono"/>
              </a:rPr>
              <a:t>func(param)</a:t>
            </a:r>
            <a:r>
              <a:rPr lang="en" sz="1400">
                <a:solidFill>
                  <a:srgbClr val="388E3C"/>
                </a:solidFill>
                <a:latin typeface="Roboto Mono"/>
                <a:ea typeface="Roboto Mono"/>
                <a:cs typeface="Roboto Mono"/>
                <a:sym typeface="Roboto Mono"/>
              </a:rPr>
              <a:t>} or {</a:t>
            </a:r>
            <a:r>
              <a:rPr lang="en" sz="1400">
                <a:solidFill>
                  <a:srgbClr val="37474F"/>
                </a:solidFill>
                <a:latin typeface="Roboto Mono"/>
                <a:ea typeface="Roboto Mono"/>
                <a:cs typeface="Roboto Mono"/>
                <a:sym typeface="Roboto Mono"/>
              </a:rPr>
              <a:t>a * b</a:t>
            </a:r>
            <a:r>
              <a:rPr lang="en" sz="1400">
                <a:solidFill>
                  <a:srgbClr val="388E3C"/>
                </a:solidFill>
                <a:latin typeface="Roboto Mono"/>
                <a:ea typeface="Roboto Mono"/>
                <a:cs typeface="Roboto Mono"/>
                <a:sym typeface="Roboto Mono"/>
              </a:rPr>
              <a:t>}'</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1"/>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Ways to format strings</a:t>
            </a:r>
            <a:endParaRPr/>
          </a:p>
        </p:txBody>
      </p:sp>
      <p:sp>
        <p:nvSpPr>
          <p:cNvPr id="439" name="Google Shape;439;p51"/>
          <p:cNvSpPr txBox="1"/>
          <p:nvPr>
            <p:ph idx="1" type="body"/>
          </p:nvPr>
        </p:nvSpPr>
        <p:spPr>
          <a:xfrm>
            <a:off x="1297500" y="1425400"/>
            <a:ext cx="70389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latin typeface="Roboto Mono"/>
                <a:ea typeface="Roboto Mono"/>
                <a:cs typeface="Roboto Mono"/>
                <a:sym typeface="Roboto Mono"/>
              </a:rPr>
              <a:t>printf </a:t>
            </a:r>
            <a:r>
              <a:rPr lang="en"/>
              <a:t>style:</a:t>
            </a:r>
            <a:endParaRPr/>
          </a:p>
          <a:p>
            <a:pPr indent="457200" lvl="0" marL="457200" rtl="0" algn="l">
              <a:spcBef>
                <a:spcPts val="0"/>
              </a:spcBef>
              <a:spcAft>
                <a:spcPts val="0"/>
              </a:spcAft>
              <a:buNone/>
            </a:pPr>
            <a:r>
              <a:rPr lang="en" sz="1400">
                <a:solidFill>
                  <a:srgbClr val="37474F"/>
                </a:solidFill>
                <a:latin typeface="Roboto Mono"/>
                <a:ea typeface="Roboto Mono"/>
                <a:cs typeface="Roboto Mono"/>
                <a:sym typeface="Roboto Mono"/>
              </a:rPr>
              <a:t>some_string = </a:t>
            </a:r>
            <a:r>
              <a:rPr lang="en" sz="1400">
                <a:solidFill>
                  <a:srgbClr val="388E3C"/>
                </a:solidFill>
                <a:latin typeface="Roboto Mono"/>
                <a:ea typeface="Roboto Mono"/>
                <a:cs typeface="Roboto Mono"/>
                <a:sym typeface="Roboto Mono"/>
              </a:rPr>
              <a:t>'Never gonna give %s up'</a:t>
            </a:r>
            <a:r>
              <a:rPr lang="en" sz="1400">
                <a:solidFill>
                  <a:srgbClr val="37474F"/>
                </a:solidFill>
                <a:latin typeface="Roboto Mono"/>
                <a:ea typeface="Roboto Mono"/>
                <a:cs typeface="Roboto Mono"/>
                <a:sym typeface="Roboto Mono"/>
              </a:rPr>
              <a:t> % name</a:t>
            </a:r>
            <a:endParaRPr sz="1400">
              <a:solidFill>
                <a:srgbClr val="37474F"/>
              </a:solidFill>
              <a:latin typeface="Roboto Mono"/>
              <a:ea typeface="Roboto Mono"/>
              <a:cs typeface="Roboto Mono"/>
              <a:sym typeface="Roboto Mono"/>
            </a:endParaRPr>
          </a:p>
          <a:p>
            <a:pPr indent="0" lvl="0" marL="914400" rtl="0" algn="l">
              <a:spcBef>
                <a:spcPts val="0"/>
              </a:spcBef>
              <a:spcAft>
                <a:spcPts val="0"/>
              </a:spcAft>
              <a:buNone/>
            </a:pPr>
            <a:r>
              <a:rPr lang="en" sz="1400">
                <a:solidFill>
                  <a:srgbClr val="3F51B5"/>
                </a:solidFill>
                <a:latin typeface="Roboto Mono"/>
                <a:ea typeface="Roboto Mono"/>
                <a:cs typeface="Roboto Mono"/>
                <a:sym typeface="Roboto Mono"/>
              </a:rPr>
              <a:t>print</a:t>
            </a:r>
            <a:r>
              <a:rPr lang="en" sz="1400">
                <a:solidFill>
                  <a:srgbClr val="37474F"/>
                </a:solidFill>
                <a:latin typeface="Roboto Mono"/>
                <a:ea typeface="Roboto Mono"/>
                <a:cs typeface="Roboto Mono"/>
                <a:sym typeface="Roboto Mono"/>
              </a:rPr>
              <a:t>(</a:t>
            </a:r>
            <a:r>
              <a:rPr lang="en" sz="1400">
                <a:solidFill>
                  <a:srgbClr val="388E3C"/>
                </a:solidFill>
                <a:latin typeface="Roboto Mono"/>
                <a:ea typeface="Roboto Mono"/>
                <a:cs typeface="Roboto Mono"/>
                <a:sym typeface="Roboto Mono"/>
              </a:rPr>
              <a:t>'Iteration %d: value = %.10f'</a:t>
            </a:r>
            <a:r>
              <a:rPr lang="en" sz="1400">
                <a:solidFill>
                  <a:srgbClr val="37474F"/>
                </a:solidFill>
                <a:latin typeface="Roboto Mono"/>
                <a:ea typeface="Roboto Mono"/>
                <a:cs typeface="Roboto Mono"/>
                <a:sym typeface="Roboto Mono"/>
              </a:rPr>
              <a:t> % (i, val))</a:t>
            </a:r>
            <a:endParaRPr sz="1400">
              <a:solidFill>
                <a:srgbClr val="37474F"/>
              </a:solidFill>
              <a:latin typeface="Roboto Mono"/>
              <a:ea typeface="Roboto Mono"/>
              <a:cs typeface="Roboto Mono"/>
              <a:sym typeface="Roboto Mono"/>
            </a:endParaRPr>
          </a:p>
          <a:p>
            <a:pPr indent="-342900" lvl="0" marL="457200" rtl="0" algn="l">
              <a:spcBef>
                <a:spcPts val="0"/>
              </a:spcBef>
              <a:spcAft>
                <a:spcPts val="0"/>
              </a:spcAft>
              <a:buSzPts val="1800"/>
              <a:buChar char="●"/>
            </a:pPr>
            <a:r>
              <a:rPr lang="en">
                <a:latin typeface="Roboto Mono"/>
                <a:ea typeface="Roboto Mono"/>
                <a:cs typeface="Roboto Mono"/>
                <a:sym typeface="Roboto Mono"/>
              </a:rPr>
              <a:t>str.format</a:t>
            </a:r>
            <a:r>
              <a:rPr lang="en"/>
              <a:t> style:</a:t>
            </a:r>
            <a:endParaRPr/>
          </a:p>
          <a:p>
            <a:pPr indent="457200" lvl="0" marL="457200" rtl="0" algn="l">
              <a:spcBef>
                <a:spcPts val="0"/>
              </a:spcBef>
              <a:spcAft>
                <a:spcPts val="0"/>
              </a:spcAft>
              <a:buNone/>
            </a:pPr>
            <a:r>
              <a:rPr lang="en" sz="1400">
                <a:solidFill>
                  <a:srgbClr val="37474F"/>
                </a:solidFill>
                <a:latin typeface="Roboto Mono"/>
                <a:ea typeface="Roboto Mono"/>
                <a:cs typeface="Roboto Mono"/>
                <a:sym typeface="Roboto Mono"/>
              </a:rPr>
              <a:t>some_string = </a:t>
            </a:r>
            <a:r>
              <a:rPr lang="en" sz="1400">
                <a:solidFill>
                  <a:srgbClr val="388E3C"/>
                </a:solidFill>
                <a:latin typeface="Roboto Mono"/>
                <a:ea typeface="Roboto Mono"/>
                <a:cs typeface="Roboto Mono"/>
                <a:sym typeface="Roboto Mono"/>
              </a:rPr>
              <a:t>'Never gonna give {} up'</a:t>
            </a:r>
            <a:r>
              <a:rPr lang="en" sz="1400">
                <a:solidFill>
                  <a:srgbClr val="37474F"/>
                </a:solidFill>
                <a:latin typeface="Roboto Mono"/>
                <a:ea typeface="Roboto Mono"/>
                <a:cs typeface="Roboto Mono"/>
                <a:sym typeface="Roboto Mono"/>
              </a:rPr>
              <a:t>.format(name)</a:t>
            </a:r>
            <a:endParaRPr sz="1400">
              <a:solidFill>
                <a:srgbClr val="37474F"/>
              </a:solidFill>
              <a:latin typeface="Roboto Mono"/>
              <a:ea typeface="Roboto Mono"/>
              <a:cs typeface="Roboto Mono"/>
              <a:sym typeface="Roboto Mono"/>
            </a:endParaRPr>
          </a:p>
          <a:p>
            <a:pPr indent="457200" lvl="0" marL="457200" rtl="0" algn="l">
              <a:spcBef>
                <a:spcPts val="0"/>
              </a:spcBef>
              <a:spcAft>
                <a:spcPts val="0"/>
              </a:spcAft>
              <a:buNone/>
            </a:pPr>
            <a:r>
              <a:rPr lang="en" sz="1400">
                <a:solidFill>
                  <a:srgbClr val="3F51B5"/>
                </a:solidFill>
                <a:latin typeface="Roboto Mono"/>
                <a:ea typeface="Roboto Mono"/>
                <a:cs typeface="Roboto Mono"/>
                <a:sym typeface="Roboto Mono"/>
              </a:rPr>
              <a:t>print</a:t>
            </a:r>
            <a:r>
              <a:rPr lang="en" sz="1400">
                <a:solidFill>
                  <a:srgbClr val="37474F"/>
                </a:solidFill>
                <a:latin typeface="Roboto Mono"/>
                <a:ea typeface="Roboto Mono"/>
                <a:cs typeface="Roboto Mono"/>
                <a:sym typeface="Roboto Mono"/>
              </a:rPr>
              <a:t>(</a:t>
            </a:r>
            <a:r>
              <a:rPr lang="en" sz="1400">
                <a:solidFill>
                  <a:srgbClr val="388E3C"/>
                </a:solidFill>
                <a:latin typeface="Roboto Mono"/>
                <a:ea typeface="Roboto Mono"/>
                <a:cs typeface="Roboto Mono"/>
                <a:sym typeface="Roboto Mono"/>
              </a:rPr>
              <a:t>'Iteration {}: value = {:.10f}'</a:t>
            </a:r>
            <a:r>
              <a:rPr lang="en" sz="1400">
                <a:solidFill>
                  <a:srgbClr val="37474F"/>
                </a:solidFill>
                <a:latin typeface="Roboto Mono"/>
                <a:ea typeface="Roboto Mono"/>
                <a:cs typeface="Roboto Mono"/>
                <a:sym typeface="Roboto Mono"/>
              </a:rPr>
              <a:t>.format(i, val))</a:t>
            </a:r>
            <a:endParaRPr sz="1400"/>
          </a:p>
          <a:p>
            <a:pPr indent="-342900" lvl="0" marL="457200" rtl="0" algn="l">
              <a:spcBef>
                <a:spcPts val="0"/>
              </a:spcBef>
              <a:spcAft>
                <a:spcPts val="0"/>
              </a:spcAft>
              <a:buSzPts val="1800"/>
              <a:buChar char="●"/>
            </a:pPr>
            <a:r>
              <a:rPr lang="en"/>
              <a:t>f-string  style:</a:t>
            </a:r>
            <a:endParaRPr/>
          </a:p>
          <a:p>
            <a:pPr indent="0" lvl="0" marL="457200" rtl="0" algn="l">
              <a:spcBef>
                <a:spcPts val="0"/>
              </a:spcBef>
              <a:spcAft>
                <a:spcPts val="0"/>
              </a:spcAft>
              <a:buNone/>
            </a:pPr>
            <a:r>
              <a:rPr lang="en"/>
              <a:t>	</a:t>
            </a:r>
            <a:r>
              <a:rPr lang="en" sz="1400">
                <a:solidFill>
                  <a:srgbClr val="37474F"/>
                </a:solidFill>
                <a:latin typeface="Roboto Mono"/>
                <a:ea typeface="Roboto Mono"/>
                <a:cs typeface="Roboto Mono"/>
                <a:sym typeface="Roboto Mono"/>
              </a:rPr>
              <a:t>some_string = f</a:t>
            </a:r>
            <a:r>
              <a:rPr lang="en" sz="1400">
                <a:solidFill>
                  <a:srgbClr val="388E3C"/>
                </a:solidFill>
                <a:latin typeface="Roboto Mono"/>
                <a:ea typeface="Roboto Mono"/>
                <a:cs typeface="Roboto Mono"/>
                <a:sym typeface="Roboto Mono"/>
              </a:rPr>
              <a:t>'Never gonna give {</a:t>
            </a:r>
            <a:r>
              <a:rPr lang="en" sz="1400">
                <a:solidFill>
                  <a:srgbClr val="37474F"/>
                </a:solidFill>
                <a:latin typeface="Roboto Mono"/>
                <a:ea typeface="Roboto Mono"/>
                <a:cs typeface="Roboto Mono"/>
                <a:sym typeface="Roboto Mono"/>
              </a:rPr>
              <a:t>name</a:t>
            </a:r>
            <a:r>
              <a:rPr lang="en" sz="1400">
                <a:solidFill>
                  <a:srgbClr val="388E3C"/>
                </a:solidFill>
                <a:latin typeface="Roboto Mono"/>
                <a:ea typeface="Roboto Mono"/>
                <a:cs typeface="Roboto Mono"/>
                <a:sym typeface="Roboto Mono"/>
              </a:rPr>
              <a:t>} up'</a:t>
            </a:r>
            <a:endParaRPr sz="1400">
              <a:solidFill>
                <a:srgbClr val="388E3C"/>
              </a:solidFill>
              <a:latin typeface="Roboto Mono"/>
              <a:ea typeface="Roboto Mono"/>
              <a:cs typeface="Roboto Mono"/>
              <a:sym typeface="Roboto Mono"/>
            </a:endParaRPr>
          </a:p>
          <a:p>
            <a:pPr indent="457200" lvl="0" marL="457200" rtl="0" algn="l">
              <a:spcBef>
                <a:spcPts val="0"/>
              </a:spcBef>
              <a:spcAft>
                <a:spcPts val="0"/>
              </a:spcAft>
              <a:buNone/>
            </a:pPr>
            <a:r>
              <a:rPr lang="en" sz="1400">
                <a:solidFill>
                  <a:srgbClr val="3F51B5"/>
                </a:solidFill>
                <a:latin typeface="Roboto Mono"/>
                <a:ea typeface="Roboto Mono"/>
                <a:cs typeface="Roboto Mono"/>
                <a:sym typeface="Roboto Mono"/>
              </a:rPr>
              <a:t>print</a:t>
            </a:r>
            <a:r>
              <a:rPr lang="en" sz="1400">
                <a:solidFill>
                  <a:srgbClr val="37474F"/>
                </a:solidFill>
                <a:latin typeface="Roboto Mono"/>
                <a:ea typeface="Roboto Mono"/>
                <a:cs typeface="Roboto Mono"/>
                <a:sym typeface="Roboto Mono"/>
              </a:rPr>
              <a:t>(f</a:t>
            </a:r>
            <a:r>
              <a:rPr lang="en" sz="1400">
                <a:solidFill>
                  <a:srgbClr val="388E3C"/>
                </a:solidFill>
                <a:latin typeface="Roboto Mono"/>
                <a:ea typeface="Roboto Mono"/>
                <a:cs typeface="Roboto Mono"/>
                <a:sym typeface="Roboto Mono"/>
              </a:rPr>
              <a:t>'Iteration {</a:t>
            </a:r>
            <a:r>
              <a:rPr lang="en" sz="1400">
                <a:solidFill>
                  <a:srgbClr val="37474F"/>
                </a:solidFill>
                <a:latin typeface="Roboto Mono"/>
                <a:ea typeface="Roboto Mono"/>
                <a:cs typeface="Roboto Mono"/>
                <a:sym typeface="Roboto Mono"/>
              </a:rPr>
              <a:t>i</a:t>
            </a:r>
            <a:r>
              <a:rPr lang="en" sz="1400">
                <a:solidFill>
                  <a:srgbClr val="388E3C"/>
                </a:solidFill>
                <a:latin typeface="Roboto Mono"/>
                <a:ea typeface="Roboto Mono"/>
                <a:cs typeface="Roboto Mono"/>
                <a:sym typeface="Roboto Mono"/>
              </a:rPr>
              <a:t>}: value = {</a:t>
            </a:r>
            <a:r>
              <a:rPr lang="en" sz="1400">
                <a:solidFill>
                  <a:srgbClr val="37474F"/>
                </a:solidFill>
                <a:latin typeface="Roboto Mono"/>
                <a:ea typeface="Roboto Mono"/>
                <a:cs typeface="Roboto Mono"/>
                <a:sym typeface="Roboto Mono"/>
              </a:rPr>
              <a:t>val</a:t>
            </a:r>
            <a:r>
              <a:rPr lang="en" sz="1400">
                <a:solidFill>
                  <a:srgbClr val="388E3C"/>
                </a:solidFill>
                <a:latin typeface="Roboto Mono"/>
                <a:ea typeface="Roboto Mono"/>
                <a:cs typeface="Roboto Mono"/>
                <a:sym typeface="Roboto Mono"/>
              </a:rPr>
              <a:t>:.10f}'</a:t>
            </a:r>
            <a:r>
              <a:rPr lang="en" sz="1400">
                <a:solidFill>
                  <a:srgbClr val="37474F"/>
                </a:solidFill>
                <a:latin typeface="Roboto Mono"/>
                <a:ea typeface="Roboto Mono"/>
                <a:cs typeface="Roboto Mono"/>
                <a:sym typeface="Roboto Mono"/>
              </a:rPr>
              <a:t>)</a:t>
            </a:r>
            <a:endParaRPr/>
          </a:p>
        </p:txBody>
      </p:sp>
      <p:sp>
        <p:nvSpPr>
          <p:cNvPr id="440" name="Google Shape;440;p51"/>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
        <p:nvSpPr>
          <p:cNvPr id="441" name="Google Shape;441;p51"/>
          <p:cNvSpPr/>
          <p:nvPr/>
        </p:nvSpPr>
        <p:spPr>
          <a:xfrm>
            <a:off x="1413525" y="3618950"/>
            <a:ext cx="5609700" cy="11766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PEP8 </a:t>
            </a:r>
            <a:r>
              <a:rPr lang="en"/>
              <a:t>C</a:t>
            </a:r>
            <a:r>
              <a:rPr lang="en"/>
              <a:t>ode </a:t>
            </a:r>
            <a:r>
              <a:rPr lang="en"/>
              <a:t>L</a:t>
            </a:r>
            <a:r>
              <a:rPr lang="en"/>
              <a:t>ayout</a:t>
            </a:r>
            <a:endParaRPr/>
          </a:p>
        </p:txBody>
      </p:sp>
      <p:sp>
        <p:nvSpPr>
          <p:cNvPr id="156" name="Google Shape;156;p16"/>
          <p:cNvSpPr txBox="1"/>
          <p:nvPr>
            <p:ph idx="1" type="body"/>
          </p:nvPr>
        </p:nvSpPr>
        <p:spPr>
          <a:xfrm>
            <a:off x="1297500" y="131550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Indentation: 4 spaces per indentation level</a:t>
            </a:r>
            <a:endParaRPr/>
          </a:p>
          <a:p>
            <a:pPr indent="-342900" lvl="0" marL="457200" rtl="0" algn="l">
              <a:spcBef>
                <a:spcPts val="0"/>
              </a:spcBef>
              <a:spcAft>
                <a:spcPts val="0"/>
              </a:spcAft>
              <a:buSzPts val="1800"/>
              <a:buChar char="●"/>
            </a:pPr>
            <a:r>
              <a:rPr lang="en"/>
              <a:t>Tabs vs spaces: Use spaces</a:t>
            </a:r>
            <a:endParaRPr/>
          </a:p>
          <a:p>
            <a:pPr indent="-342900" lvl="0" marL="457200" rtl="0" algn="l">
              <a:spcBef>
                <a:spcPts val="0"/>
              </a:spcBef>
              <a:spcAft>
                <a:spcPts val="0"/>
              </a:spcAft>
              <a:buSzPts val="1800"/>
              <a:buChar char="●"/>
            </a:pPr>
            <a:r>
              <a:rPr lang="en"/>
              <a:t>Line length:</a:t>
            </a:r>
            <a:endParaRPr/>
          </a:p>
          <a:p>
            <a:pPr indent="-342900" lvl="1" marL="914400" rtl="0" algn="l">
              <a:spcBef>
                <a:spcPts val="0"/>
              </a:spcBef>
              <a:spcAft>
                <a:spcPts val="0"/>
              </a:spcAft>
              <a:buSzPts val="1800"/>
              <a:buChar char="○"/>
            </a:pPr>
            <a:r>
              <a:rPr lang="en"/>
              <a:t>Code: 79 characters</a:t>
            </a:r>
            <a:endParaRPr/>
          </a:p>
          <a:p>
            <a:pPr indent="-342900" lvl="1" marL="914400" rtl="0" algn="l">
              <a:spcBef>
                <a:spcPts val="0"/>
              </a:spcBef>
              <a:spcAft>
                <a:spcPts val="0"/>
              </a:spcAft>
              <a:buSzPts val="1800"/>
              <a:buChar char="○"/>
            </a:pPr>
            <a:r>
              <a:rPr lang="en"/>
              <a:t>Comments and docstrings: 72 characters</a:t>
            </a:r>
            <a:endParaRPr/>
          </a:p>
        </p:txBody>
      </p:sp>
      <p:sp>
        <p:nvSpPr>
          <p:cNvPr id="157" name="Google Shape;157;p16"/>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5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Bonus:</a:t>
            </a:r>
            <a:endParaRPr/>
          </a:p>
          <a:p>
            <a:pPr indent="0" lvl="0" marL="0" rtl="0" algn="ctr">
              <a:spcBef>
                <a:spcPts val="0"/>
              </a:spcBef>
              <a:spcAft>
                <a:spcPts val="0"/>
              </a:spcAft>
              <a:buNone/>
            </a:pPr>
            <a:r>
              <a:rPr lang="en"/>
              <a:t>Custom Exceptions</a:t>
            </a:r>
            <a:endParaRPr/>
          </a:p>
        </p:txBody>
      </p:sp>
      <p:sp>
        <p:nvSpPr>
          <p:cNvPr id="447" name="Google Shape;447;p52"/>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53"/>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Writing Custom Exceptions</a:t>
            </a:r>
            <a:endParaRPr/>
          </a:p>
        </p:txBody>
      </p:sp>
      <p:sp>
        <p:nvSpPr>
          <p:cNvPr id="453" name="Google Shape;453;p53"/>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50">
                <a:solidFill>
                  <a:srgbClr val="D81B60"/>
                </a:solidFill>
                <a:latin typeface="Roboto Mono"/>
                <a:ea typeface="Roboto Mono"/>
                <a:cs typeface="Roboto Mono"/>
                <a:sym typeface="Roboto Mono"/>
              </a:rPr>
              <a:t># exceptions.py</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F51B5"/>
                </a:solidFill>
                <a:latin typeface="Roboto Mono"/>
                <a:ea typeface="Roboto Mono"/>
                <a:cs typeface="Roboto Mono"/>
                <a:sym typeface="Roboto Mono"/>
              </a:rPr>
              <a:t>class</a:t>
            </a:r>
            <a:r>
              <a:rPr lang="en" sz="1350">
                <a:solidFill>
                  <a:srgbClr val="37474F"/>
                </a:solidFill>
                <a:latin typeface="Roboto Mono"/>
                <a:ea typeface="Roboto Mono"/>
                <a:cs typeface="Roboto Mono"/>
                <a:sym typeface="Roboto Mono"/>
              </a:rPr>
              <a:t> </a:t>
            </a:r>
            <a:r>
              <a:rPr lang="en" sz="1350">
                <a:solidFill>
                  <a:srgbClr val="9C27B0"/>
                </a:solidFill>
                <a:latin typeface="Roboto Mono"/>
                <a:ea typeface="Roboto Mono"/>
                <a:cs typeface="Roboto Mono"/>
                <a:sym typeface="Roboto Mono"/>
              </a:rPr>
              <a:t>ShoeError</a:t>
            </a:r>
            <a:r>
              <a:rPr lang="en" sz="1350">
                <a:solidFill>
                  <a:srgbClr val="37474F"/>
                </a:solidFill>
                <a:latin typeface="Roboto Mono"/>
                <a:ea typeface="Roboto Mono"/>
                <a:cs typeface="Roboto Mono"/>
                <a:sym typeface="Roboto Mono"/>
              </a:rPr>
              <a:t>(</a:t>
            </a:r>
            <a:r>
              <a:rPr lang="en" sz="1350">
                <a:solidFill>
                  <a:srgbClr val="9C27B0"/>
                </a:solidFill>
                <a:latin typeface="Roboto Mono"/>
                <a:ea typeface="Roboto Mono"/>
                <a:cs typeface="Roboto Mono"/>
                <a:sym typeface="Roboto Mono"/>
              </a:rPr>
              <a:t>Exception</a:t>
            </a: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274E13"/>
                </a:solidFill>
                <a:latin typeface="Roboto Mono"/>
                <a:ea typeface="Roboto Mono"/>
                <a:cs typeface="Roboto Mono"/>
                <a:sym typeface="Roboto Mono"/>
              </a:rPr>
              <a:t>    """ base custom shoe exception """</a:t>
            </a:r>
            <a:endParaRPr sz="1350">
              <a:solidFill>
                <a:srgbClr val="274E13"/>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F51B5"/>
                </a:solidFill>
                <a:latin typeface="Roboto Mono"/>
                <a:ea typeface="Roboto Mono"/>
                <a:cs typeface="Roboto Mono"/>
                <a:sym typeface="Roboto Mono"/>
              </a:rPr>
              <a:t>class</a:t>
            </a:r>
            <a:r>
              <a:rPr lang="en" sz="1350">
                <a:solidFill>
                  <a:srgbClr val="37474F"/>
                </a:solidFill>
                <a:latin typeface="Roboto Mono"/>
                <a:ea typeface="Roboto Mono"/>
                <a:cs typeface="Roboto Mono"/>
                <a:sym typeface="Roboto Mono"/>
              </a:rPr>
              <a:t> </a:t>
            </a:r>
            <a:r>
              <a:rPr lang="en" sz="1350">
                <a:solidFill>
                  <a:srgbClr val="9C27B0"/>
                </a:solidFill>
                <a:latin typeface="Roboto Mono"/>
                <a:ea typeface="Roboto Mono"/>
                <a:cs typeface="Roboto Mono"/>
                <a:sym typeface="Roboto Mono"/>
              </a:rPr>
              <a:t>UntiedShoelaceError</a:t>
            </a:r>
            <a:r>
              <a:rPr lang="en" sz="1350">
                <a:solidFill>
                  <a:srgbClr val="37474F"/>
                </a:solidFill>
                <a:latin typeface="Roboto Mono"/>
                <a:ea typeface="Roboto Mono"/>
                <a:cs typeface="Roboto Mono"/>
                <a:sym typeface="Roboto Mono"/>
              </a:rPr>
              <a:t>(</a:t>
            </a:r>
            <a:r>
              <a:rPr lang="en" sz="1350">
                <a:solidFill>
                  <a:srgbClr val="9C27B0"/>
                </a:solidFill>
                <a:latin typeface="Roboto Mono"/>
                <a:ea typeface="Roboto Mono"/>
                <a:cs typeface="Roboto Mono"/>
                <a:sym typeface="Roboto Mono"/>
              </a:rPr>
              <a:t>ShoeError</a:t>
            </a: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274E13"/>
                </a:solidFill>
                <a:latin typeface="Roboto Mono"/>
                <a:ea typeface="Roboto Mono"/>
                <a:cs typeface="Roboto Mono"/>
                <a:sym typeface="Roboto Mono"/>
              </a:rPr>
              <a:t>    """ You could fall """</a:t>
            </a:r>
            <a:endParaRPr sz="1350">
              <a:solidFill>
                <a:srgbClr val="274E13"/>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F51B5"/>
                </a:solidFill>
                <a:latin typeface="Roboto Mono"/>
                <a:ea typeface="Roboto Mono"/>
                <a:cs typeface="Roboto Mono"/>
                <a:sym typeface="Roboto Mono"/>
              </a:rPr>
              <a:t>class</a:t>
            </a:r>
            <a:r>
              <a:rPr lang="en" sz="1350">
                <a:solidFill>
                  <a:srgbClr val="37474F"/>
                </a:solidFill>
                <a:latin typeface="Roboto Mono"/>
                <a:ea typeface="Roboto Mono"/>
                <a:cs typeface="Roboto Mono"/>
                <a:sym typeface="Roboto Mono"/>
              </a:rPr>
              <a:t> </a:t>
            </a:r>
            <a:r>
              <a:rPr lang="en" sz="1350">
                <a:solidFill>
                  <a:srgbClr val="9C27B0"/>
                </a:solidFill>
                <a:latin typeface="Roboto Mono"/>
                <a:ea typeface="Roboto Mono"/>
                <a:cs typeface="Roboto Mono"/>
                <a:sym typeface="Roboto Mono"/>
              </a:rPr>
              <a:t>WrongFootError</a:t>
            </a:r>
            <a:r>
              <a:rPr lang="en" sz="1350">
                <a:solidFill>
                  <a:srgbClr val="37474F"/>
                </a:solidFill>
                <a:latin typeface="Roboto Mono"/>
                <a:ea typeface="Roboto Mono"/>
                <a:cs typeface="Roboto Mono"/>
                <a:sym typeface="Roboto Mono"/>
              </a:rPr>
              <a:t>(</a:t>
            </a:r>
            <a:r>
              <a:rPr lang="en" sz="1350">
                <a:solidFill>
                  <a:srgbClr val="9C27B0"/>
                </a:solidFill>
                <a:latin typeface="Roboto Mono"/>
                <a:ea typeface="Roboto Mono"/>
                <a:cs typeface="Roboto Mono"/>
                <a:sym typeface="Roboto Mono"/>
              </a:rPr>
              <a:t>ShoeError</a:t>
            </a: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274E13"/>
                </a:solidFill>
                <a:latin typeface="Roboto Mono"/>
                <a:ea typeface="Roboto Mono"/>
                <a:cs typeface="Roboto Mono"/>
                <a:sym typeface="Roboto Mono"/>
              </a:rPr>
              <a:t>    """ When you try to wear your left shoe on your right foot """</a:t>
            </a:r>
            <a:endParaRPr sz="1350">
              <a:solidFill>
                <a:srgbClr val="274E13"/>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274E13"/>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274E13"/>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274E1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D81B60"/>
                </a:solidFill>
                <a:latin typeface="Roboto Mono"/>
                <a:ea typeface="Roboto Mono"/>
                <a:cs typeface="Roboto Mono"/>
                <a:sym typeface="Roboto Mono"/>
              </a:rPr>
              <a:t># Raising that exception somewhere else</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F51B5"/>
                </a:solidFill>
                <a:latin typeface="Roboto Mono"/>
                <a:ea typeface="Roboto Mono"/>
                <a:cs typeface="Roboto Mono"/>
                <a:sym typeface="Roboto Mono"/>
              </a:rPr>
              <a:t>raise</a:t>
            </a:r>
            <a:r>
              <a:rPr lang="en" sz="1350">
                <a:solidFill>
                  <a:srgbClr val="37474F"/>
                </a:solidFill>
                <a:latin typeface="Roboto Mono"/>
                <a:ea typeface="Roboto Mono"/>
                <a:cs typeface="Roboto Mono"/>
                <a:sym typeface="Roboto Mono"/>
              </a:rPr>
              <a:t> </a:t>
            </a:r>
            <a:r>
              <a:rPr lang="en" sz="1350">
                <a:solidFill>
                  <a:srgbClr val="9C27B0"/>
                </a:solidFill>
                <a:latin typeface="Roboto Mono"/>
                <a:ea typeface="Roboto Mono"/>
                <a:cs typeface="Roboto Mono"/>
                <a:sym typeface="Roboto Mono"/>
              </a:rPr>
              <a:t>UntiedShoelaceError</a:t>
            </a:r>
            <a:endParaRPr sz="1350">
              <a:solidFill>
                <a:srgbClr val="9C27B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3F51B5"/>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274E13"/>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F06292"/>
              </a:solidFill>
              <a:latin typeface="Roboto Mono"/>
              <a:ea typeface="Roboto Mono"/>
              <a:cs typeface="Roboto Mono"/>
              <a:sym typeface="Roboto Mono"/>
            </a:endParaRPr>
          </a:p>
        </p:txBody>
      </p:sp>
      <p:sp>
        <p:nvSpPr>
          <p:cNvPr id="454" name="Google Shape;454;p53"/>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54"/>
          <p:cNvSpPr txBox="1"/>
          <p:nvPr>
            <p:ph type="title"/>
          </p:nvPr>
        </p:nvSpPr>
        <p:spPr>
          <a:xfrm>
            <a:off x="1297500" y="393750"/>
            <a:ext cx="7038900" cy="56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Custom Exceptions</a:t>
            </a:r>
            <a:endParaRPr/>
          </a:p>
        </p:txBody>
      </p:sp>
      <p:sp>
        <p:nvSpPr>
          <p:cNvPr id="460" name="Google Shape;460;p54"/>
          <p:cNvSpPr txBox="1"/>
          <p:nvPr>
            <p:ph idx="1" type="body"/>
          </p:nvPr>
        </p:nvSpPr>
        <p:spPr>
          <a:xfrm>
            <a:off x="1297500" y="1110350"/>
            <a:ext cx="34032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D81B60"/>
                </a:solidFill>
                <a:latin typeface="Roboto Mono"/>
                <a:ea typeface="Roboto Mono"/>
                <a:cs typeface="Roboto Mono"/>
                <a:sym typeface="Roboto Mono"/>
              </a:rPr>
              <a:t># elsewhere.py</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F51B5"/>
                </a:solidFill>
                <a:latin typeface="Roboto Mono"/>
                <a:ea typeface="Roboto Mono"/>
                <a:cs typeface="Roboto Mono"/>
                <a:sym typeface="Roboto Mono"/>
              </a:rPr>
              <a:t>from</a:t>
            </a:r>
            <a:r>
              <a:rPr lang="en" sz="1000">
                <a:solidFill>
                  <a:srgbClr val="37474F"/>
                </a:solidFill>
                <a:latin typeface="Roboto Mono"/>
                <a:ea typeface="Roboto Mono"/>
                <a:cs typeface="Roboto Mono"/>
                <a:sym typeface="Roboto Mono"/>
              </a:rPr>
              <a:t> exceptions </a:t>
            </a:r>
            <a:r>
              <a:rPr lang="en" sz="1000">
                <a:solidFill>
                  <a:srgbClr val="3F51B5"/>
                </a:solidFill>
                <a:latin typeface="Roboto Mono"/>
                <a:ea typeface="Roboto Mono"/>
                <a:cs typeface="Roboto Mono"/>
                <a:sym typeface="Roboto Mono"/>
              </a:rPr>
              <a:t>import</a:t>
            </a:r>
            <a:r>
              <a:rPr lang="en" sz="1000">
                <a:solidFill>
                  <a:srgbClr val="37474F"/>
                </a:solidFill>
                <a:latin typeface="Roboto Mono"/>
                <a:ea typeface="Roboto Mono"/>
                <a:cs typeface="Roboto Mono"/>
                <a:sym typeface="Roboto Mono"/>
              </a:rPr>
              <a:t> </a:t>
            </a:r>
            <a:r>
              <a:rPr lang="en" sz="1000">
                <a:solidFill>
                  <a:srgbClr val="9C27B0"/>
                </a:solidFill>
                <a:latin typeface="Roboto Mono"/>
                <a:ea typeface="Roboto Mono"/>
                <a:cs typeface="Roboto Mono"/>
                <a:sym typeface="Roboto Mono"/>
              </a:rPr>
              <a:t>ShoeError</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F51B5"/>
                </a:solidFill>
                <a:latin typeface="Roboto Mono"/>
                <a:ea typeface="Roboto Mono"/>
                <a:cs typeface="Roboto Mono"/>
                <a:sym typeface="Roboto Mono"/>
              </a:rPr>
              <a:t>from</a:t>
            </a:r>
            <a:r>
              <a:rPr lang="en" sz="1000">
                <a:solidFill>
                  <a:srgbClr val="37474F"/>
                </a:solidFill>
                <a:latin typeface="Roboto Mono"/>
                <a:ea typeface="Roboto Mono"/>
                <a:cs typeface="Roboto Mono"/>
                <a:sym typeface="Roboto Mono"/>
              </a:rPr>
              <a:t> exceptions </a:t>
            </a:r>
            <a:r>
              <a:rPr lang="en" sz="1000">
                <a:solidFill>
                  <a:srgbClr val="3F51B5"/>
                </a:solidFill>
                <a:latin typeface="Roboto Mono"/>
                <a:ea typeface="Roboto Mono"/>
                <a:cs typeface="Roboto Mono"/>
                <a:sym typeface="Roboto Mono"/>
              </a:rPr>
              <a:t>import</a:t>
            </a:r>
            <a:r>
              <a:rPr lang="en" sz="1000">
                <a:solidFill>
                  <a:srgbClr val="37474F"/>
                </a:solidFill>
                <a:latin typeface="Roboto Mono"/>
                <a:ea typeface="Roboto Mono"/>
                <a:cs typeface="Roboto Mono"/>
                <a:sym typeface="Roboto Mono"/>
              </a:rPr>
              <a:t> </a:t>
            </a:r>
            <a:r>
              <a:rPr lang="en" sz="1000">
                <a:solidFill>
                  <a:srgbClr val="9C27B0"/>
                </a:solidFill>
                <a:latin typeface="Roboto Mono"/>
                <a:ea typeface="Roboto Mono"/>
                <a:cs typeface="Roboto Mono"/>
                <a:sym typeface="Roboto Mono"/>
              </a:rPr>
              <a:t>UntiedShoelaceError</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F51B5"/>
                </a:solidFill>
                <a:latin typeface="Roboto Mono"/>
                <a:ea typeface="Roboto Mono"/>
                <a:cs typeface="Roboto Mono"/>
                <a:sym typeface="Roboto Mono"/>
              </a:rPr>
              <a:t>from</a:t>
            </a:r>
            <a:r>
              <a:rPr lang="en" sz="1000">
                <a:solidFill>
                  <a:srgbClr val="37474F"/>
                </a:solidFill>
                <a:latin typeface="Roboto Mono"/>
                <a:ea typeface="Roboto Mono"/>
                <a:cs typeface="Roboto Mono"/>
                <a:sym typeface="Roboto Mono"/>
              </a:rPr>
              <a:t> exceptions </a:t>
            </a:r>
            <a:r>
              <a:rPr lang="en" sz="1000">
                <a:solidFill>
                  <a:srgbClr val="3F51B5"/>
                </a:solidFill>
                <a:latin typeface="Roboto Mono"/>
                <a:ea typeface="Roboto Mono"/>
                <a:cs typeface="Roboto Mono"/>
                <a:sym typeface="Roboto Mono"/>
              </a:rPr>
              <a:t>import</a:t>
            </a:r>
            <a:r>
              <a:rPr lang="en" sz="1000">
                <a:solidFill>
                  <a:srgbClr val="37474F"/>
                </a:solidFill>
                <a:latin typeface="Roboto Mono"/>
                <a:ea typeface="Roboto Mono"/>
                <a:cs typeface="Roboto Mono"/>
                <a:sym typeface="Roboto Mono"/>
              </a:rPr>
              <a:t> </a:t>
            </a:r>
            <a:r>
              <a:rPr lang="en" sz="1000">
                <a:solidFill>
                  <a:srgbClr val="9C27B0"/>
                </a:solidFill>
                <a:latin typeface="Roboto Mono"/>
                <a:ea typeface="Roboto Mono"/>
                <a:cs typeface="Roboto Mono"/>
                <a:sym typeface="Roboto Mono"/>
              </a:rPr>
              <a:t>WrongFootError</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F51B5"/>
                </a:solidFill>
                <a:latin typeface="Roboto Mono"/>
                <a:ea typeface="Roboto Mono"/>
                <a:cs typeface="Roboto Mono"/>
                <a:sym typeface="Roboto Mono"/>
              </a:rPr>
              <a:t>try</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7474F"/>
                </a:solidFill>
                <a:latin typeface="Roboto Mono"/>
                <a:ea typeface="Roboto Mono"/>
                <a:cs typeface="Roboto Mono"/>
                <a:sym typeface="Roboto Mono"/>
              </a:rPr>
              <a:t>    wear_shoe()</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F51B5"/>
                </a:solidFill>
                <a:latin typeface="Roboto Mono"/>
                <a:ea typeface="Roboto Mono"/>
                <a:cs typeface="Roboto Mono"/>
                <a:sym typeface="Roboto Mono"/>
              </a:rPr>
              <a:t>except</a:t>
            </a:r>
            <a:r>
              <a:rPr lang="en" sz="1000">
                <a:solidFill>
                  <a:srgbClr val="37474F"/>
                </a:solidFill>
                <a:latin typeface="Roboto Mono"/>
                <a:ea typeface="Roboto Mono"/>
                <a:cs typeface="Roboto Mono"/>
                <a:sym typeface="Roboto Mono"/>
              </a:rPr>
              <a:t> </a:t>
            </a:r>
            <a:r>
              <a:rPr lang="en" sz="1000">
                <a:solidFill>
                  <a:srgbClr val="9C27B0"/>
                </a:solidFill>
                <a:latin typeface="Roboto Mono"/>
                <a:ea typeface="Roboto Mono"/>
                <a:cs typeface="Roboto Mono"/>
                <a:sym typeface="Roboto Mono"/>
              </a:rPr>
              <a:t>UntiedShoelaceError</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print</a:t>
            </a:r>
            <a:r>
              <a:rPr lang="en" sz="1000">
                <a:solidFill>
                  <a:srgbClr val="37474F"/>
                </a:solidFill>
                <a:latin typeface="Roboto Mono"/>
                <a:ea typeface="Roboto Mono"/>
                <a:cs typeface="Roboto Mono"/>
                <a:sym typeface="Roboto Mono"/>
              </a:rPr>
              <a:t>(</a:t>
            </a:r>
            <a:r>
              <a:rPr lang="en" sz="1000">
                <a:solidFill>
                  <a:srgbClr val="388E3C"/>
                </a:solidFill>
                <a:latin typeface="Roboto Mono"/>
                <a:ea typeface="Roboto Mono"/>
                <a:cs typeface="Roboto Mono"/>
                <a:sym typeface="Roboto Mono"/>
              </a:rPr>
              <a:t>"Your laces are untied!"</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F51B5"/>
                </a:solidFill>
                <a:latin typeface="Roboto Mono"/>
                <a:ea typeface="Roboto Mono"/>
                <a:cs typeface="Roboto Mono"/>
                <a:sym typeface="Roboto Mono"/>
              </a:rPr>
              <a:t>except</a:t>
            </a:r>
            <a:r>
              <a:rPr lang="en" sz="1000">
                <a:solidFill>
                  <a:srgbClr val="37474F"/>
                </a:solidFill>
                <a:latin typeface="Roboto Mono"/>
                <a:ea typeface="Roboto Mono"/>
                <a:cs typeface="Roboto Mono"/>
                <a:sym typeface="Roboto Mono"/>
              </a:rPr>
              <a:t> </a:t>
            </a:r>
            <a:r>
              <a:rPr lang="en" sz="1000">
                <a:solidFill>
                  <a:srgbClr val="9C27B0"/>
                </a:solidFill>
                <a:latin typeface="Roboto Mono"/>
                <a:ea typeface="Roboto Mono"/>
                <a:cs typeface="Roboto Mono"/>
                <a:sym typeface="Roboto Mono"/>
              </a:rPr>
              <a:t>WrongFootError</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print</a:t>
            </a:r>
            <a:r>
              <a:rPr lang="en" sz="1000">
                <a:solidFill>
                  <a:srgbClr val="37474F"/>
                </a:solidFill>
                <a:latin typeface="Roboto Mono"/>
                <a:ea typeface="Roboto Mono"/>
                <a:cs typeface="Roboto Mono"/>
                <a:sym typeface="Roboto Mono"/>
              </a:rPr>
              <a:t>(</a:t>
            </a:r>
            <a:r>
              <a:rPr lang="en" sz="1000">
                <a:solidFill>
                  <a:srgbClr val="388E3C"/>
                </a:solidFill>
                <a:latin typeface="Roboto Mono"/>
                <a:ea typeface="Roboto Mono"/>
                <a:cs typeface="Roboto Mono"/>
                <a:sym typeface="Roboto Mono"/>
              </a:rPr>
              <a:t>"Wrong foot dummy!"</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F51B5"/>
                </a:solidFill>
                <a:latin typeface="Roboto Mono"/>
                <a:ea typeface="Roboto Mono"/>
                <a:cs typeface="Roboto Mono"/>
                <a:sym typeface="Roboto Mono"/>
              </a:rPr>
              <a:t>except</a:t>
            </a:r>
            <a:r>
              <a:rPr lang="en" sz="1000">
                <a:solidFill>
                  <a:srgbClr val="37474F"/>
                </a:solidFill>
                <a:latin typeface="Roboto Mono"/>
                <a:ea typeface="Roboto Mono"/>
                <a:cs typeface="Roboto Mono"/>
                <a:sym typeface="Roboto Mono"/>
              </a:rPr>
              <a:t> </a:t>
            </a:r>
            <a:r>
              <a:rPr lang="en" sz="1000">
                <a:solidFill>
                  <a:srgbClr val="9C27B0"/>
                </a:solidFill>
                <a:latin typeface="Roboto Mono"/>
                <a:ea typeface="Roboto Mono"/>
                <a:cs typeface="Roboto Mono"/>
                <a:sym typeface="Roboto Mono"/>
              </a:rPr>
              <a:t>ShoeError</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print</a:t>
            </a:r>
            <a:r>
              <a:rPr lang="en" sz="1000">
                <a:solidFill>
                  <a:srgbClr val="37474F"/>
                </a:solidFill>
                <a:latin typeface="Roboto Mono"/>
                <a:ea typeface="Roboto Mono"/>
                <a:cs typeface="Roboto Mono"/>
                <a:sym typeface="Roboto Mono"/>
              </a:rPr>
              <a:t>(</a:t>
            </a:r>
            <a:r>
              <a:rPr lang="en" sz="1000">
                <a:solidFill>
                  <a:srgbClr val="388E3C"/>
                </a:solidFill>
                <a:latin typeface="Roboto Mono"/>
                <a:ea typeface="Roboto Mono"/>
                <a:cs typeface="Roboto Mono"/>
                <a:sym typeface="Roboto Mono"/>
              </a:rPr>
              <a:t>"Shoes working wrong!"</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F51B5"/>
                </a:solidFill>
                <a:latin typeface="Roboto Mono"/>
                <a:ea typeface="Roboto Mono"/>
                <a:cs typeface="Roboto Mono"/>
                <a:sym typeface="Roboto Mono"/>
              </a:rPr>
              <a:t>except</a:t>
            </a:r>
            <a:r>
              <a:rPr lang="en" sz="1000">
                <a:solidFill>
                  <a:srgbClr val="37474F"/>
                </a:solidFill>
                <a:latin typeface="Roboto Mono"/>
                <a:ea typeface="Roboto Mono"/>
                <a:cs typeface="Roboto Mono"/>
                <a:sym typeface="Roboto Mono"/>
              </a:rPr>
              <a:t> </a:t>
            </a:r>
            <a:r>
              <a:rPr lang="en" sz="1000">
                <a:solidFill>
                  <a:srgbClr val="9C27B0"/>
                </a:solidFill>
                <a:latin typeface="Roboto Mono"/>
                <a:ea typeface="Roboto Mono"/>
                <a:cs typeface="Roboto Mono"/>
                <a:sym typeface="Roboto Mono"/>
              </a:rPr>
              <a:t>Exception</a:t>
            </a: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as</a:t>
            </a:r>
            <a:r>
              <a:rPr lang="en" sz="1000">
                <a:solidFill>
                  <a:srgbClr val="37474F"/>
                </a:solidFill>
                <a:latin typeface="Roboto Mono"/>
                <a:ea typeface="Roboto Mono"/>
                <a:cs typeface="Roboto Mono"/>
                <a:sym typeface="Roboto Mono"/>
              </a:rPr>
              <a:t> e:</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print</a:t>
            </a:r>
            <a:r>
              <a:rPr lang="en" sz="1000">
                <a:solidFill>
                  <a:srgbClr val="37474F"/>
                </a:solidFill>
                <a:latin typeface="Roboto Mono"/>
                <a:ea typeface="Roboto Mono"/>
                <a:cs typeface="Roboto Mono"/>
                <a:sym typeface="Roboto Mono"/>
              </a:rPr>
              <a:t>(f</a:t>
            </a:r>
            <a:r>
              <a:rPr lang="en" sz="1000">
                <a:solidFill>
                  <a:srgbClr val="388E3C"/>
                </a:solidFill>
                <a:latin typeface="Roboto Mono"/>
                <a:ea typeface="Roboto Mono"/>
                <a:cs typeface="Roboto Mono"/>
                <a:sym typeface="Roboto Mono"/>
              </a:rPr>
              <a:t>"Some exception: {e}"</a:t>
            </a:r>
            <a:r>
              <a:rPr lang="en" sz="1000">
                <a:solidFill>
                  <a:srgbClr val="37474F"/>
                </a:solidFill>
                <a:latin typeface="Roboto Mono"/>
                <a:ea typeface="Roboto Mono"/>
                <a:cs typeface="Roboto Mono"/>
                <a:sym typeface="Roboto Mono"/>
              </a:rPr>
              <a:t>)</a:t>
            </a:r>
            <a:endParaRPr sz="1000">
              <a:solidFill>
                <a:srgbClr val="F06292"/>
              </a:solidFill>
              <a:latin typeface="Roboto Mono"/>
              <a:ea typeface="Roboto Mono"/>
              <a:cs typeface="Roboto Mono"/>
              <a:sym typeface="Roboto Mono"/>
            </a:endParaRPr>
          </a:p>
        </p:txBody>
      </p:sp>
      <p:sp>
        <p:nvSpPr>
          <p:cNvPr id="461" name="Google Shape;461;p54"/>
          <p:cNvSpPr txBox="1"/>
          <p:nvPr>
            <p:ph idx="2" type="body"/>
          </p:nvPr>
        </p:nvSpPr>
        <p:spPr>
          <a:xfrm>
            <a:off x="4933221" y="1110350"/>
            <a:ext cx="34032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D81B60"/>
                </a:solidFill>
                <a:latin typeface="Roboto Mono"/>
                <a:ea typeface="Roboto Mono"/>
                <a:cs typeface="Roboto Mono"/>
                <a:sym typeface="Roboto Mono"/>
              </a:rPr>
              <a:t># elsewhere_alt.py</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F51B5"/>
                </a:solidFill>
                <a:latin typeface="Roboto Mono"/>
                <a:ea typeface="Roboto Mono"/>
                <a:cs typeface="Roboto Mono"/>
                <a:sym typeface="Roboto Mono"/>
              </a:rPr>
              <a:t>import</a:t>
            </a:r>
            <a:r>
              <a:rPr lang="en" sz="1000">
                <a:solidFill>
                  <a:srgbClr val="37474F"/>
                </a:solidFill>
                <a:latin typeface="Roboto Mono"/>
                <a:ea typeface="Roboto Mono"/>
                <a:cs typeface="Roboto Mono"/>
                <a:sym typeface="Roboto Mono"/>
              </a:rPr>
              <a:t> exceptions </a:t>
            </a:r>
            <a:r>
              <a:rPr lang="en" sz="1000">
                <a:solidFill>
                  <a:srgbClr val="3F51B5"/>
                </a:solidFill>
                <a:latin typeface="Roboto Mono"/>
                <a:ea typeface="Roboto Mono"/>
                <a:cs typeface="Roboto Mono"/>
                <a:sym typeface="Roboto Mono"/>
              </a:rPr>
              <a:t>as</a:t>
            </a:r>
            <a:r>
              <a:rPr lang="en" sz="1000">
                <a:solidFill>
                  <a:srgbClr val="37474F"/>
                </a:solidFill>
                <a:latin typeface="Roboto Mono"/>
                <a:ea typeface="Roboto Mono"/>
                <a:cs typeface="Roboto Mono"/>
                <a:sym typeface="Roboto Mono"/>
              </a:rPr>
              <a:t> exc</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F51B5"/>
                </a:solidFill>
                <a:latin typeface="Roboto Mono"/>
                <a:ea typeface="Roboto Mono"/>
                <a:cs typeface="Roboto Mono"/>
                <a:sym typeface="Roboto Mono"/>
              </a:rPr>
              <a:t>try</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7474F"/>
                </a:solidFill>
                <a:latin typeface="Roboto Mono"/>
                <a:ea typeface="Roboto Mono"/>
                <a:cs typeface="Roboto Mono"/>
                <a:sym typeface="Roboto Mono"/>
              </a:rPr>
              <a:t>    wear_shoe()</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F51B5"/>
                </a:solidFill>
                <a:latin typeface="Roboto Mono"/>
                <a:ea typeface="Roboto Mono"/>
                <a:cs typeface="Roboto Mono"/>
                <a:sym typeface="Roboto Mono"/>
              </a:rPr>
              <a:t>except</a:t>
            </a:r>
            <a:r>
              <a:rPr lang="en" sz="1000">
                <a:solidFill>
                  <a:srgbClr val="37474F"/>
                </a:solidFill>
                <a:latin typeface="Roboto Mono"/>
                <a:ea typeface="Roboto Mono"/>
                <a:cs typeface="Roboto Mono"/>
                <a:sym typeface="Roboto Mono"/>
              </a:rPr>
              <a:t> exc.</a:t>
            </a:r>
            <a:r>
              <a:rPr lang="en" sz="1000">
                <a:solidFill>
                  <a:srgbClr val="9C27B0"/>
                </a:solidFill>
                <a:latin typeface="Roboto Mono"/>
                <a:ea typeface="Roboto Mono"/>
                <a:cs typeface="Roboto Mono"/>
                <a:sym typeface="Roboto Mono"/>
              </a:rPr>
              <a:t>UntiedShoelaceError</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print</a:t>
            </a:r>
            <a:r>
              <a:rPr lang="en" sz="1000">
                <a:solidFill>
                  <a:srgbClr val="37474F"/>
                </a:solidFill>
                <a:latin typeface="Roboto Mono"/>
                <a:ea typeface="Roboto Mono"/>
                <a:cs typeface="Roboto Mono"/>
                <a:sym typeface="Roboto Mono"/>
              </a:rPr>
              <a:t>(</a:t>
            </a:r>
            <a:r>
              <a:rPr lang="en" sz="1000">
                <a:solidFill>
                  <a:srgbClr val="388E3C"/>
                </a:solidFill>
                <a:latin typeface="Roboto Mono"/>
                <a:ea typeface="Roboto Mono"/>
                <a:cs typeface="Roboto Mono"/>
                <a:sym typeface="Roboto Mono"/>
              </a:rPr>
              <a:t>"Your laces are untied!"</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F51B5"/>
                </a:solidFill>
                <a:latin typeface="Roboto Mono"/>
                <a:ea typeface="Roboto Mono"/>
                <a:cs typeface="Roboto Mono"/>
                <a:sym typeface="Roboto Mono"/>
              </a:rPr>
              <a:t>except</a:t>
            </a:r>
            <a:r>
              <a:rPr lang="en" sz="1000">
                <a:solidFill>
                  <a:srgbClr val="37474F"/>
                </a:solidFill>
                <a:latin typeface="Roboto Mono"/>
                <a:ea typeface="Roboto Mono"/>
                <a:cs typeface="Roboto Mono"/>
                <a:sym typeface="Roboto Mono"/>
              </a:rPr>
              <a:t> exc.</a:t>
            </a:r>
            <a:r>
              <a:rPr lang="en" sz="1000">
                <a:solidFill>
                  <a:srgbClr val="9C27B0"/>
                </a:solidFill>
                <a:latin typeface="Roboto Mono"/>
                <a:ea typeface="Roboto Mono"/>
                <a:cs typeface="Roboto Mono"/>
                <a:sym typeface="Roboto Mono"/>
              </a:rPr>
              <a:t>WrongFootError</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print</a:t>
            </a:r>
            <a:r>
              <a:rPr lang="en" sz="1000">
                <a:solidFill>
                  <a:srgbClr val="37474F"/>
                </a:solidFill>
                <a:latin typeface="Roboto Mono"/>
                <a:ea typeface="Roboto Mono"/>
                <a:cs typeface="Roboto Mono"/>
                <a:sym typeface="Roboto Mono"/>
              </a:rPr>
              <a:t>(</a:t>
            </a:r>
            <a:r>
              <a:rPr lang="en" sz="1000">
                <a:solidFill>
                  <a:srgbClr val="388E3C"/>
                </a:solidFill>
                <a:latin typeface="Roboto Mono"/>
                <a:ea typeface="Roboto Mono"/>
                <a:cs typeface="Roboto Mono"/>
                <a:sym typeface="Roboto Mono"/>
              </a:rPr>
              <a:t>"Wrong foot dummy!"</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F51B5"/>
                </a:solidFill>
                <a:latin typeface="Roboto Mono"/>
                <a:ea typeface="Roboto Mono"/>
                <a:cs typeface="Roboto Mono"/>
                <a:sym typeface="Roboto Mono"/>
              </a:rPr>
              <a:t>except</a:t>
            </a:r>
            <a:r>
              <a:rPr lang="en" sz="1000">
                <a:solidFill>
                  <a:srgbClr val="37474F"/>
                </a:solidFill>
                <a:latin typeface="Roboto Mono"/>
                <a:ea typeface="Roboto Mono"/>
                <a:cs typeface="Roboto Mono"/>
                <a:sym typeface="Roboto Mono"/>
              </a:rPr>
              <a:t> exc.</a:t>
            </a:r>
            <a:r>
              <a:rPr lang="en" sz="1000">
                <a:solidFill>
                  <a:srgbClr val="9C27B0"/>
                </a:solidFill>
                <a:latin typeface="Roboto Mono"/>
                <a:ea typeface="Roboto Mono"/>
                <a:cs typeface="Roboto Mono"/>
                <a:sym typeface="Roboto Mono"/>
              </a:rPr>
              <a:t>ShoeError</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print</a:t>
            </a:r>
            <a:r>
              <a:rPr lang="en" sz="1000">
                <a:solidFill>
                  <a:srgbClr val="37474F"/>
                </a:solidFill>
                <a:latin typeface="Roboto Mono"/>
                <a:ea typeface="Roboto Mono"/>
                <a:cs typeface="Roboto Mono"/>
                <a:sym typeface="Roboto Mono"/>
              </a:rPr>
              <a:t>(</a:t>
            </a:r>
            <a:r>
              <a:rPr lang="en" sz="1000">
                <a:solidFill>
                  <a:srgbClr val="388E3C"/>
                </a:solidFill>
                <a:latin typeface="Roboto Mono"/>
                <a:ea typeface="Roboto Mono"/>
                <a:cs typeface="Roboto Mono"/>
                <a:sym typeface="Roboto Mono"/>
              </a:rPr>
              <a:t>"Shoes working wrong!"</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3F51B5"/>
                </a:solidFill>
                <a:latin typeface="Roboto Mono"/>
                <a:ea typeface="Roboto Mono"/>
                <a:cs typeface="Roboto Mono"/>
                <a:sym typeface="Roboto Mono"/>
              </a:rPr>
              <a:t>except</a:t>
            </a:r>
            <a:r>
              <a:rPr lang="en" sz="1000">
                <a:solidFill>
                  <a:srgbClr val="37474F"/>
                </a:solidFill>
                <a:latin typeface="Roboto Mono"/>
                <a:ea typeface="Roboto Mono"/>
                <a:cs typeface="Roboto Mono"/>
                <a:sym typeface="Roboto Mono"/>
              </a:rPr>
              <a:t> </a:t>
            </a:r>
            <a:r>
              <a:rPr lang="en" sz="1000">
                <a:solidFill>
                  <a:srgbClr val="9C27B0"/>
                </a:solidFill>
                <a:latin typeface="Roboto Mono"/>
                <a:ea typeface="Roboto Mono"/>
                <a:cs typeface="Roboto Mono"/>
                <a:sym typeface="Roboto Mono"/>
              </a:rPr>
              <a:t>Exception</a:t>
            </a: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as</a:t>
            </a:r>
            <a:r>
              <a:rPr lang="en" sz="1000">
                <a:solidFill>
                  <a:srgbClr val="37474F"/>
                </a:solidFill>
                <a:latin typeface="Roboto Mono"/>
                <a:ea typeface="Roboto Mono"/>
                <a:cs typeface="Roboto Mono"/>
                <a:sym typeface="Roboto Mono"/>
              </a:rPr>
              <a:t> e:</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print</a:t>
            </a:r>
            <a:r>
              <a:rPr lang="en" sz="1000">
                <a:solidFill>
                  <a:srgbClr val="37474F"/>
                </a:solidFill>
                <a:latin typeface="Roboto Mono"/>
                <a:ea typeface="Roboto Mono"/>
                <a:cs typeface="Roboto Mono"/>
                <a:sym typeface="Roboto Mono"/>
              </a:rPr>
              <a:t>(f</a:t>
            </a:r>
            <a:r>
              <a:rPr lang="en" sz="1000">
                <a:solidFill>
                  <a:srgbClr val="388E3C"/>
                </a:solidFill>
                <a:latin typeface="Roboto Mono"/>
                <a:ea typeface="Roboto Mono"/>
                <a:cs typeface="Roboto Mono"/>
                <a:sym typeface="Roboto Mono"/>
              </a:rPr>
              <a:t>"Some exception: {e}"</a:t>
            </a:r>
            <a:r>
              <a:rPr lang="en" sz="1000">
                <a:solidFill>
                  <a:srgbClr val="37474F"/>
                </a:solidFill>
                <a:latin typeface="Roboto Mono"/>
                <a:ea typeface="Roboto Mono"/>
                <a:cs typeface="Roboto Mono"/>
                <a:sym typeface="Roboto Mono"/>
              </a:rPr>
              <a:t>)</a:t>
            </a:r>
            <a:endParaRPr sz="1000">
              <a:solidFill>
                <a:srgbClr val="F06292"/>
              </a:solidFill>
              <a:latin typeface="Roboto Mono"/>
              <a:ea typeface="Roboto Mono"/>
              <a:cs typeface="Roboto Mono"/>
              <a:sym typeface="Roboto Mono"/>
            </a:endParaRPr>
          </a:p>
        </p:txBody>
      </p:sp>
      <p:sp>
        <p:nvSpPr>
          <p:cNvPr id="462" name="Google Shape;462;p54"/>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Bonus:</a:t>
            </a:r>
            <a:endParaRPr/>
          </a:p>
          <a:p>
            <a:pPr indent="0" lvl="0" marL="0" rtl="0" algn="ctr">
              <a:spcBef>
                <a:spcPts val="0"/>
              </a:spcBef>
              <a:spcAft>
                <a:spcPts val="0"/>
              </a:spcAft>
              <a:buNone/>
            </a:pPr>
            <a:r>
              <a:rPr lang="en"/>
              <a:t>Extending with C/C++</a:t>
            </a:r>
            <a:endParaRPr/>
          </a:p>
        </p:txBody>
      </p:sp>
      <p:sp>
        <p:nvSpPr>
          <p:cNvPr id="468" name="Google Shape;468;p55"/>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
        <p:nvSpPr>
          <p:cNvPr id="469" name="Google Shape;469;p55"/>
          <p:cNvSpPr txBox="1"/>
          <p:nvPr>
            <p:ph type="title"/>
          </p:nvPr>
        </p:nvSpPr>
        <p:spPr>
          <a:xfrm>
            <a:off x="493400" y="3201700"/>
            <a:ext cx="5247900" cy="52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TLDR: Python go slow, C go fast</a:t>
            </a:r>
            <a:endParaRPr sz="1800"/>
          </a:p>
        </p:txBody>
      </p:sp>
      <p:pic>
        <p:nvPicPr>
          <p:cNvPr id="470" name="Google Shape;470;p55"/>
          <p:cNvPicPr preferRelativeResize="0"/>
          <p:nvPr/>
        </p:nvPicPr>
        <p:blipFill rotWithShape="1">
          <a:blip r:embed="rId3">
            <a:alphaModFix/>
          </a:blip>
          <a:srcRect b="4497" l="14375" r="14913" t="7829"/>
          <a:stretch/>
        </p:blipFill>
        <p:spPr>
          <a:xfrm>
            <a:off x="5321100" y="191596"/>
            <a:ext cx="2869346" cy="47498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56"/>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a:t>
            </a:r>
            <a:endParaRPr/>
          </a:p>
        </p:txBody>
      </p:sp>
      <p:sp>
        <p:nvSpPr>
          <p:cNvPr id="476" name="Google Shape;476;p56"/>
          <p:cNvSpPr txBox="1"/>
          <p:nvPr>
            <p:ph idx="1" type="body"/>
          </p:nvPr>
        </p:nvSpPr>
        <p:spPr>
          <a:xfrm>
            <a:off x="1297500" y="1120600"/>
            <a:ext cx="7038900" cy="17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use C or C++ to extend Python. Common use cases:</a:t>
            </a:r>
            <a:endParaRPr/>
          </a:p>
          <a:p>
            <a:pPr indent="-342900" lvl="0" marL="457200" rtl="0" algn="l">
              <a:spcBef>
                <a:spcPts val="0"/>
              </a:spcBef>
              <a:spcAft>
                <a:spcPts val="0"/>
              </a:spcAft>
              <a:buSzPts val="1800"/>
              <a:buChar char="●"/>
            </a:pPr>
            <a:r>
              <a:rPr lang="en"/>
              <a:t>Increase performance</a:t>
            </a:r>
            <a:endParaRPr/>
          </a:p>
          <a:p>
            <a:pPr indent="-342900" lvl="0" marL="457200" rtl="0" algn="l">
              <a:spcBef>
                <a:spcPts val="0"/>
              </a:spcBef>
              <a:spcAft>
                <a:spcPts val="0"/>
              </a:spcAft>
              <a:buSzPts val="1800"/>
              <a:buChar char="●"/>
            </a:pPr>
            <a:r>
              <a:rPr lang="en"/>
              <a:t>Wrap existing C/C++ interfaces to be used more “Pythonic”-ly</a:t>
            </a:r>
            <a:endParaRPr/>
          </a:p>
          <a:p>
            <a:pPr indent="-342900" lvl="0" marL="457200" rtl="0" algn="l">
              <a:spcBef>
                <a:spcPts val="0"/>
              </a:spcBef>
              <a:spcAft>
                <a:spcPts val="0"/>
              </a:spcAft>
              <a:buSzPts val="1800"/>
              <a:buChar char="●"/>
            </a:pPr>
            <a:r>
              <a:rPr lang="en"/>
              <a:t>Low-level system access</a:t>
            </a:r>
            <a:endParaRPr/>
          </a:p>
        </p:txBody>
      </p:sp>
      <p:sp>
        <p:nvSpPr>
          <p:cNvPr id="477" name="Google Shape;477;p56"/>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
        <p:nvSpPr>
          <p:cNvPr id="478" name="Google Shape;478;p56"/>
          <p:cNvSpPr txBox="1"/>
          <p:nvPr/>
        </p:nvSpPr>
        <p:spPr>
          <a:xfrm>
            <a:off x="3678175" y="4942975"/>
            <a:ext cx="40092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D9D9D9"/>
                </a:solidFill>
                <a:hlinkClick r:id="rId3"/>
              </a:rPr>
              <a:t>https://notes-on-cython.readthedocs.io/en/latest/std_dev.html</a:t>
            </a:r>
            <a:endParaRPr sz="600">
              <a:solidFill>
                <a:srgbClr val="D9D9D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57"/>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Performance Comparison</a:t>
            </a:r>
            <a:endParaRPr/>
          </a:p>
          <a:p>
            <a:pPr indent="0" lvl="0" marL="0" rtl="0" algn="ctr">
              <a:spcBef>
                <a:spcPts val="0"/>
              </a:spcBef>
              <a:spcAft>
                <a:spcPts val="0"/>
              </a:spcAft>
              <a:buNone/>
            </a:pPr>
            <a:r>
              <a:rPr lang="en" sz="800">
                <a:uFill>
                  <a:noFill/>
                </a:uFill>
                <a:hlinkClick r:id="rId3"/>
              </a:rPr>
              <a:t>https://notes-on-cython.readthedocs.io/en/latest/std_dev.html</a:t>
            </a:r>
            <a:endParaRPr sz="800"/>
          </a:p>
        </p:txBody>
      </p:sp>
      <p:sp>
        <p:nvSpPr>
          <p:cNvPr id="484" name="Google Shape;484;p57"/>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85" name="Google Shape;485;p57"/>
          <p:cNvPicPr preferRelativeResize="0"/>
          <p:nvPr/>
        </p:nvPicPr>
        <p:blipFill>
          <a:blip r:embed="rId4">
            <a:alphaModFix/>
          </a:blip>
          <a:stretch>
            <a:fillRect/>
          </a:stretch>
        </p:blipFill>
        <p:spPr>
          <a:xfrm>
            <a:off x="812725" y="78789"/>
            <a:ext cx="7518549" cy="422392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58"/>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a:t>
            </a:r>
            <a:endParaRPr/>
          </a:p>
        </p:txBody>
      </p:sp>
      <p:sp>
        <p:nvSpPr>
          <p:cNvPr id="491" name="Google Shape;491;p58"/>
          <p:cNvSpPr txBox="1"/>
          <p:nvPr>
            <p:ph idx="1" type="body"/>
          </p:nvPr>
        </p:nvSpPr>
        <p:spPr>
          <a:xfrm>
            <a:off x="1297500" y="14107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Python API</a:t>
            </a:r>
            <a:endParaRPr/>
          </a:p>
          <a:p>
            <a:pPr indent="-342900" lvl="0" marL="457200" rtl="0" algn="l">
              <a:spcBef>
                <a:spcPts val="0"/>
              </a:spcBef>
              <a:spcAft>
                <a:spcPts val="0"/>
              </a:spcAft>
              <a:buSzPts val="1800"/>
              <a:buChar char="●"/>
            </a:pPr>
            <a:r>
              <a:rPr lang="en"/>
              <a:t>Cython (different from CPython!)</a:t>
            </a:r>
            <a:endParaRPr/>
          </a:p>
          <a:p>
            <a:pPr indent="-342900" lvl="0" marL="457200" rtl="0" algn="l">
              <a:spcBef>
                <a:spcPts val="0"/>
              </a:spcBef>
              <a:spcAft>
                <a:spcPts val="0"/>
              </a:spcAft>
              <a:buSzPts val="1800"/>
              <a:buChar char="●"/>
            </a:pPr>
            <a:r>
              <a:rPr lang="en"/>
              <a:t>pybind</a:t>
            </a:r>
            <a:endParaRPr/>
          </a:p>
          <a:p>
            <a:pPr indent="0" lvl="0" marL="0" rtl="0" algn="l">
              <a:spcBef>
                <a:spcPts val="0"/>
              </a:spcBef>
              <a:spcAft>
                <a:spcPts val="0"/>
              </a:spcAft>
              <a:buNone/>
            </a:pPr>
            <a:r>
              <a:t/>
            </a:r>
            <a:endParaRPr/>
          </a:p>
        </p:txBody>
      </p:sp>
      <p:sp>
        <p:nvSpPr>
          <p:cNvPr id="492" name="Google Shape;492;p58"/>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5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Bonus:</a:t>
            </a:r>
            <a:endParaRPr/>
          </a:p>
          <a:p>
            <a:pPr indent="0" lvl="0" marL="0" rtl="0" algn="ctr">
              <a:spcBef>
                <a:spcPts val="0"/>
              </a:spcBef>
              <a:spcAft>
                <a:spcPts val="0"/>
              </a:spcAft>
              <a:buNone/>
            </a:pPr>
            <a:r>
              <a:rPr lang="en"/>
              <a:t>Type Hinting</a:t>
            </a:r>
            <a:endParaRPr/>
          </a:p>
        </p:txBody>
      </p:sp>
      <p:sp>
        <p:nvSpPr>
          <p:cNvPr id="498" name="Google Shape;498;p59"/>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60"/>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Statically Typed Python… Almost</a:t>
            </a:r>
            <a:endParaRPr/>
          </a:p>
        </p:txBody>
      </p:sp>
      <p:sp>
        <p:nvSpPr>
          <p:cNvPr id="504" name="Google Shape;504;p60"/>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hinting</a:t>
            </a:r>
            <a:endParaRPr/>
          </a:p>
          <a:p>
            <a:pPr indent="-342900" lvl="0" marL="457200" rtl="0" algn="l">
              <a:spcBef>
                <a:spcPts val="0"/>
              </a:spcBef>
              <a:spcAft>
                <a:spcPts val="0"/>
              </a:spcAft>
              <a:buSzPts val="1800"/>
              <a:buChar char="●"/>
            </a:pPr>
            <a:r>
              <a:rPr lang="en"/>
              <a:t>Makes it easier for linters to catch errors</a:t>
            </a:r>
            <a:endParaRPr/>
          </a:p>
          <a:p>
            <a:pPr indent="-342900" lvl="0" marL="457200" rtl="0" algn="l">
              <a:spcBef>
                <a:spcPts val="0"/>
              </a:spcBef>
              <a:spcAft>
                <a:spcPts val="0"/>
              </a:spcAft>
              <a:buSzPts val="1800"/>
              <a:buChar char="●"/>
            </a:pPr>
            <a:r>
              <a:rPr lang="en"/>
              <a:t>Doesn’t actually enforce any type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Syntax:</a:t>
            </a:r>
            <a:endParaRPr/>
          </a:p>
          <a:p>
            <a:pPr indent="0" lvl="0" marL="0" rtl="0" algn="l">
              <a:lnSpc>
                <a:spcPct val="100000"/>
              </a:lnSpc>
              <a:spcBef>
                <a:spcPts val="0"/>
              </a:spcBef>
              <a:spcAft>
                <a:spcPts val="0"/>
              </a:spcAft>
              <a:buNone/>
            </a:pPr>
            <a:r>
              <a:rPr lang="en" sz="1400">
                <a:solidFill>
                  <a:srgbClr val="3F51B5"/>
                </a:solidFill>
                <a:latin typeface="Roboto Mono"/>
                <a:ea typeface="Roboto Mono"/>
                <a:cs typeface="Roboto Mono"/>
                <a:sym typeface="Roboto Mono"/>
              </a:rPr>
              <a:t>def</a:t>
            </a:r>
            <a:r>
              <a:rPr lang="en" sz="1400">
                <a:solidFill>
                  <a:srgbClr val="37474F"/>
                </a:solidFill>
                <a:latin typeface="Roboto Mono"/>
                <a:ea typeface="Roboto Mono"/>
                <a:cs typeface="Roboto Mono"/>
                <a:sym typeface="Roboto Mono"/>
              </a:rPr>
              <a:t> repeat_string(s: str, repeats: int) -&gt; str:</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return</a:t>
            </a:r>
            <a:r>
              <a:rPr lang="en" sz="1400">
                <a:solidFill>
                  <a:srgbClr val="37474F"/>
                </a:solidFill>
                <a:latin typeface="Roboto Mono"/>
                <a:ea typeface="Roboto Mono"/>
                <a:cs typeface="Roboto Mono"/>
                <a:sym typeface="Roboto Mono"/>
              </a:rPr>
              <a:t> s * repeats</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sz="1400">
                <a:solidFill>
                  <a:srgbClr val="D81B60"/>
                </a:solidFill>
                <a:latin typeface="Roboto Mono"/>
                <a:ea typeface="Roboto Mono"/>
                <a:cs typeface="Roboto Mono"/>
                <a:sym typeface="Roboto Mono"/>
              </a:rPr>
              <a:t># hinting not really needed here</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my_name: str = </a:t>
            </a:r>
            <a:r>
              <a:rPr lang="en" sz="1400">
                <a:solidFill>
                  <a:srgbClr val="388E3C"/>
                </a:solidFill>
                <a:latin typeface="Roboto Mono"/>
                <a:ea typeface="Roboto Mono"/>
                <a:cs typeface="Roboto Mono"/>
                <a:sym typeface="Roboto Mono"/>
              </a:rPr>
              <a:t>'Garrett Walter'</a:t>
            </a:r>
            <a:endParaRPr sz="1400">
              <a:solidFill>
                <a:srgbClr val="388E3C"/>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505" name="Google Shape;505;p60"/>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61"/>
          <p:cNvSpPr txBox="1"/>
          <p:nvPr>
            <p:ph idx="1" type="body"/>
          </p:nvPr>
        </p:nvSpPr>
        <p:spPr>
          <a:xfrm>
            <a:off x="1297500" y="1057475"/>
            <a:ext cx="7392300" cy="291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350">
              <a:solidFill>
                <a:srgbClr val="3F51B5"/>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3F51B5"/>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F51B5"/>
                </a:solidFill>
                <a:latin typeface="Roboto Mono"/>
                <a:ea typeface="Roboto Mono"/>
                <a:cs typeface="Roboto Mono"/>
                <a:sym typeface="Roboto Mono"/>
              </a:rPr>
              <a:t>class</a:t>
            </a:r>
            <a:r>
              <a:rPr lang="en" sz="1350">
                <a:solidFill>
                  <a:srgbClr val="37474F"/>
                </a:solidFill>
                <a:latin typeface="Roboto Mono"/>
                <a:ea typeface="Roboto Mono"/>
                <a:cs typeface="Roboto Mono"/>
                <a:sym typeface="Roboto Mono"/>
              </a:rPr>
              <a:t> </a:t>
            </a:r>
            <a:r>
              <a:rPr lang="en" sz="1350">
                <a:solidFill>
                  <a:srgbClr val="9C27B0"/>
                </a:solidFill>
                <a:latin typeface="Roboto Mono"/>
                <a:ea typeface="Roboto Mono"/>
                <a:cs typeface="Roboto Mono"/>
                <a:sym typeface="Roboto Mono"/>
              </a:rPr>
              <a:t>Vector</a:t>
            </a: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vectors_constructed = </a:t>
            </a:r>
            <a:r>
              <a:rPr lang="en" sz="1350">
                <a:solidFill>
                  <a:srgbClr val="C53929"/>
                </a:solidFill>
                <a:latin typeface="Roboto Mono"/>
                <a:ea typeface="Roboto Mono"/>
                <a:cs typeface="Roboto Mono"/>
                <a:sym typeface="Roboto Mono"/>
              </a:rPr>
              <a:t>0</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def</a:t>
            </a:r>
            <a:r>
              <a:rPr lang="en" sz="1350">
                <a:solidFill>
                  <a:srgbClr val="37474F"/>
                </a:solidFill>
                <a:latin typeface="Roboto Mono"/>
                <a:ea typeface="Roboto Mono"/>
                <a:cs typeface="Roboto Mono"/>
                <a:sym typeface="Roboto Mono"/>
              </a:rPr>
              <a:t> __init__(self, x, y):</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self.x = x</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self.y = y</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9C27B0"/>
                </a:solidFill>
                <a:latin typeface="Roboto Mono"/>
                <a:ea typeface="Roboto Mono"/>
                <a:cs typeface="Roboto Mono"/>
                <a:sym typeface="Roboto Mono"/>
              </a:rPr>
              <a:t>Vector</a:t>
            </a:r>
            <a:r>
              <a:rPr lang="en" sz="1350">
                <a:solidFill>
                  <a:srgbClr val="37474F"/>
                </a:solidFill>
                <a:latin typeface="Roboto Mono"/>
                <a:ea typeface="Roboto Mono"/>
                <a:cs typeface="Roboto Mono"/>
                <a:sym typeface="Roboto Mono"/>
              </a:rPr>
              <a:t>.vectors_constructed += </a:t>
            </a:r>
            <a:r>
              <a:rPr lang="en" sz="1350">
                <a:solidFill>
                  <a:srgbClr val="C53929"/>
                </a:solidFill>
                <a:latin typeface="Roboto Mono"/>
                <a:ea typeface="Roboto Mono"/>
                <a:cs typeface="Roboto Mono"/>
                <a:sym typeface="Roboto Mono"/>
              </a:rPr>
              <a:t>1</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def</a:t>
            </a:r>
            <a:r>
              <a:rPr lang="en" sz="1350">
                <a:solidFill>
                  <a:srgbClr val="37474F"/>
                </a:solidFill>
                <a:latin typeface="Roboto Mono"/>
                <a:ea typeface="Roboto Mono"/>
                <a:cs typeface="Roboto Mono"/>
                <a:sym typeface="Roboto Mono"/>
              </a:rPr>
              <a:t> get_tuple(self):</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return</a:t>
            </a:r>
            <a:r>
              <a:rPr lang="en" sz="1350">
                <a:solidFill>
                  <a:srgbClr val="37474F"/>
                </a:solidFill>
                <a:latin typeface="Roboto Mono"/>
                <a:ea typeface="Roboto Mono"/>
                <a:cs typeface="Roboto Mono"/>
                <a:sym typeface="Roboto Mono"/>
              </a:rPr>
              <a:t> (self.x, self.y)</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def</a:t>
            </a:r>
            <a:r>
              <a:rPr lang="en" sz="1350">
                <a:solidFill>
                  <a:srgbClr val="37474F"/>
                </a:solidFill>
                <a:latin typeface="Roboto Mono"/>
                <a:ea typeface="Roboto Mono"/>
                <a:cs typeface="Roboto Mono"/>
                <a:sym typeface="Roboto Mono"/>
              </a:rPr>
              <a:t> __add__(p):</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return</a:t>
            </a:r>
            <a:r>
              <a:rPr lang="en" sz="1350">
                <a:solidFill>
                  <a:srgbClr val="37474F"/>
                </a:solidFill>
                <a:latin typeface="Roboto Mono"/>
                <a:ea typeface="Roboto Mono"/>
                <a:cs typeface="Roboto Mono"/>
                <a:sym typeface="Roboto Mono"/>
              </a:rPr>
              <a:t> </a:t>
            </a:r>
            <a:r>
              <a:rPr lang="en" sz="1350">
                <a:solidFill>
                  <a:srgbClr val="9C27B0"/>
                </a:solidFill>
                <a:latin typeface="Roboto Mono"/>
                <a:ea typeface="Roboto Mono"/>
                <a:cs typeface="Roboto Mono"/>
                <a:sym typeface="Roboto Mono"/>
              </a:rPr>
              <a:t>Vector</a:t>
            </a:r>
            <a:r>
              <a:rPr lang="en" sz="1350">
                <a:solidFill>
                  <a:srgbClr val="37474F"/>
                </a:solidFill>
                <a:latin typeface="Roboto Mono"/>
                <a:ea typeface="Roboto Mono"/>
                <a:cs typeface="Roboto Mono"/>
                <a:sym typeface="Roboto Mono"/>
              </a:rPr>
              <a:t>(self.x + p.x, self.y + p.y)</a:t>
            </a:r>
            <a:endParaRPr sz="1100"/>
          </a:p>
        </p:txBody>
      </p:sp>
      <p:sp>
        <p:nvSpPr>
          <p:cNvPr id="511" name="Google Shape;511;p61"/>
          <p:cNvSpPr txBox="1"/>
          <p:nvPr>
            <p:ph type="title"/>
          </p:nvPr>
        </p:nvSpPr>
        <p:spPr>
          <a:xfrm>
            <a:off x="1297500" y="393750"/>
            <a:ext cx="7038900" cy="560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000"/>
              </a:spcAft>
              <a:buSzPts val="2400"/>
              <a:buNone/>
            </a:pPr>
            <a:r>
              <a:rPr lang="en"/>
              <a:t>Class Example</a:t>
            </a:r>
            <a:endParaRPr sz="3000"/>
          </a:p>
        </p:txBody>
      </p:sp>
      <p:sp>
        <p:nvSpPr>
          <p:cNvPr id="512" name="Google Shape;512;p61"/>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PEP8 Naming Conventions</a:t>
            </a:r>
            <a:endParaRPr/>
          </a:p>
        </p:txBody>
      </p:sp>
      <p:sp>
        <p:nvSpPr>
          <p:cNvPr id="163" name="Google Shape;163;p17"/>
          <p:cNvSpPr txBox="1"/>
          <p:nvPr>
            <p:ph idx="1" type="body"/>
          </p:nvPr>
        </p:nvSpPr>
        <p:spPr>
          <a:xfrm>
            <a:off x="1297500" y="1110350"/>
            <a:ext cx="7038900" cy="3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Functions/variables: snake_case</a:t>
            </a:r>
            <a:endParaRPr/>
          </a:p>
          <a:p>
            <a:pPr indent="0" lvl="0" marL="457200" rtl="0" algn="l">
              <a:spcBef>
                <a:spcPts val="0"/>
              </a:spcBef>
              <a:spcAft>
                <a:spcPts val="0"/>
              </a:spcAft>
              <a:buNone/>
            </a:pPr>
            <a:r>
              <a:rPr lang="en" sz="1400">
                <a:solidFill>
                  <a:srgbClr val="3F51B5"/>
                </a:solidFill>
                <a:latin typeface="Roboto Mono"/>
                <a:ea typeface="Roboto Mono"/>
                <a:cs typeface="Roboto Mono"/>
                <a:sym typeface="Roboto Mono"/>
              </a:rPr>
              <a:t>d</a:t>
            </a:r>
            <a:r>
              <a:rPr lang="en" sz="1400">
                <a:solidFill>
                  <a:srgbClr val="3F51B5"/>
                </a:solidFill>
                <a:latin typeface="Roboto Mono"/>
                <a:ea typeface="Roboto Mono"/>
                <a:cs typeface="Roboto Mono"/>
                <a:sym typeface="Roboto Mono"/>
              </a:rPr>
              <a:t>ef</a:t>
            </a:r>
            <a:r>
              <a:rPr lang="en" sz="1400">
                <a:solidFill>
                  <a:srgbClr val="37474F"/>
                </a:solidFill>
                <a:latin typeface="Roboto Mono"/>
                <a:ea typeface="Roboto Mono"/>
                <a:cs typeface="Roboto Mono"/>
                <a:sym typeface="Roboto Mono"/>
              </a:rPr>
              <a:t> some_function</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457200" rtl="0" algn="l">
              <a:spcBef>
                <a:spcPts val="0"/>
              </a:spcBef>
              <a:spcAft>
                <a:spcPts val="0"/>
              </a:spcAft>
              <a:buNone/>
            </a:pPr>
            <a:r>
              <a:rPr lang="en" sz="1400">
                <a:solidFill>
                  <a:srgbClr val="37474F"/>
                </a:solidFill>
                <a:latin typeface="Roboto Mono"/>
                <a:ea typeface="Roboto Mono"/>
                <a:cs typeface="Roboto Mono"/>
                <a:sym typeface="Roboto Mono"/>
              </a:rPr>
              <a:t>    long_variable_name = do</a:t>
            </a:r>
            <a:r>
              <a:rPr lang="en" sz="1400">
                <a:solidFill>
                  <a:srgbClr val="37474F"/>
                </a:solidFill>
                <a:latin typeface="Roboto Mono"/>
                <a:ea typeface="Roboto Mono"/>
                <a:cs typeface="Roboto Mono"/>
                <a:sym typeface="Roboto Mono"/>
              </a:rPr>
              <a:t>_</a:t>
            </a:r>
            <a:r>
              <a:rPr lang="en" sz="1400">
                <a:solidFill>
                  <a:srgbClr val="37474F"/>
                </a:solidFill>
                <a:latin typeface="Roboto Mono"/>
                <a:ea typeface="Roboto Mono"/>
                <a:cs typeface="Roboto Mono"/>
                <a:sym typeface="Roboto Mono"/>
              </a:rPr>
              <a:t>something()</a:t>
            </a:r>
            <a:endParaRPr sz="1400"/>
          </a:p>
          <a:p>
            <a:pPr indent="0" lvl="0" marL="0" rtl="0" algn="l">
              <a:spcBef>
                <a:spcPts val="0"/>
              </a:spcBef>
              <a:spcAft>
                <a:spcPts val="0"/>
              </a:spcAft>
              <a:buNone/>
            </a:pPr>
            <a:r>
              <a:rPr lang="en"/>
              <a:t>Classes: CamelCase</a:t>
            </a:r>
            <a:endParaRPr/>
          </a:p>
          <a:p>
            <a:pPr indent="457200" lvl="0" marL="0" rtl="0" algn="l">
              <a:spcBef>
                <a:spcPts val="0"/>
              </a:spcBef>
              <a:spcAft>
                <a:spcPts val="0"/>
              </a:spcAft>
              <a:buNone/>
            </a:pPr>
            <a:r>
              <a:rPr lang="en" sz="1400">
                <a:solidFill>
                  <a:srgbClr val="3F51B5"/>
                </a:solidFill>
                <a:latin typeface="Roboto Mono"/>
                <a:ea typeface="Roboto Mono"/>
                <a:cs typeface="Roboto Mono"/>
                <a:sym typeface="Roboto Mono"/>
              </a:rPr>
              <a:t>class</a:t>
            </a: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SuperCoolClass</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a:t>Constants: ALL_CAPS</a:t>
            </a:r>
            <a:endParaRPr/>
          </a:p>
          <a:p>
            <a:pPr indent="0" lvl="0" marL="0" rtl="0" algn="l">
              <a:spcBef>
                <a:spcPts val="0"/>
              </a:spcBef>
              <a:spcAft>
                <a:spcPts val="0"/>
              </a:spcAft>
              <a:buNone/>
            </a:pPr>
            <a:r>
              <a:rPr lang="en" sz="1400"/>
              <a:t>	</a:t>
            </a:r>
            <a:r>
              <a:rPr lang="en" sz="1400">
                <a:solidFill>
                  <a:srgbClr val="37474F"/>
                </a:solidFill>
                <a:latin typeface="Roboto Mono"/>
                <a:ea typeface="Roboto Mono"/>
                <a:cs typeface="Roboto Mono"/>
                <a:sym typeface="Roboto Mono"/>
              </a:rPr>
              <a:t>MAX_K = </a:t>
            </a:r>
            <a:r>
              <a:rPr lang="en" sz="1400">
                <a:solidFill>
                  <a:srgbClr val="C53929"/>
                </a:solidFill>
                <a:latin typeface="Roboto Mono"/>
                <a:ea typeface="Roboto Mono"/>
                <a:cs typeface="Roboto Mono"/>
                <a:sym typeface="Roboto Mono"/>
              </a:rPr>
              <a:t>50</a:t>
            </a:r>
            <a:endParaRPr sz="1400"/>
          </a:p>
          <a:p>
            <a:pPr indent="0" lvl="0" marL="0" rtl="0" algn="l">
              <a:spcBef>
                <a:spcPts val="0"/>
              </a:spcBef>
              <a:spcAft>
                <a:spcPts val="0"/>
              </a:spcAft>
              <a:buNone/>
            </a:pPr>
            <a:r>
              <a:rPr lang="en"/>
              <a:t>Package/modules: shortlower</a:t>
            </a:r>
            <a:endParaRPr/>
          </a:p>
          <a:p>
            <a:pPr indent="0" lvl="0" marL="0" rtl="0" algn="l">
              <a:spcBef>
                <a:spcPts val="0"/>
              </a:spcBef>
              <a:spcAft>
                <a:spcPts val="0"/>
              </a:spcAft>
              <a:buNone/>
            </a:pPr>
            <a:r>
              <a:rPr lang="en" sz="1400"/>
              <a:t>	</a:t>
            </a:r>
            <a:r>
              <a:rPr lang="en" sz="1400">
                <a:solidFill>
                  <a:srgbClr val="3F51B5"/>
                </a:solidFill>
                <a:latin typeface="Roboto Mono"/>
                <a:ea typeface="Roboto Mono"/>
                <a:cs typeface="Roboto Mono"/>
                <a:sym typeface="Roboto Mono"/>
              </a:rPr>
              <a:t>import</a:t>
            </a:r>
            <a:r>
              <a:rPr lang="en" sz="1400">
                <a:solidFill>
                  <a:srgbClr val="37474F"/>
                </a:solidFill>
                <a:latin typeface="Roboto Mono"/>
                <a:ea typeface="Roboto Mono"/>
                <a:cs typeface="Roboto Mono"/>
                <a:sym typeface="Roboto Mono"/>
              </a:rPr>
              <a:t> tensorflow </a:t>
            </a:r>
            <a:r>
              <a:rPr lang="en" sz="1400">
                <a:solidFill>
                  <a:srgbClr val="3F51B5"/>
                </a:solidFill>
                <a:latin typeface="Roboto Mono"/>
                <a:ea typeface="Roboto Mono"/>
                <a:cs typeface="Roboto Mono"/>
                <a:sym typeface="Roboto Mono"/>
              </a:rPr>
              <a:t>as</a:t>
            </a:r>
            <a:r>
              <a:rPr lang="en" sz="1400">
                <a:solidFill>
                  <a:srgbClr val="37474F"/>
                </a:solidFill>
                <a:latin typeface="Roboto Mono"/>
                <a:ea typeface="Roboto Mono"/>
                <a:cs typeface="Roboto Mono"/>
                <a:sym typeface="Roboto Mono"/>
              </a:rPr>
              <a:t> tf</a:t>
            </a:r>
            <a:endParaRPr sz="1400"/>
          </a:p>
        </p:txBody>
      </p:sp>
      <p:sp>
        <p:nvSpPr>
          <p:cNvPr id="164" name="Google Shape;164;p17"/>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2"/>
          <p:cNvSpPr txBox="1"/>
          <p:nvPr>
            <p:ph idx="1" type="body"/>
          </p:nvPr>
        </p:nvSpPr>
        <p:spPr>
          <a:xfrm>
            <a:off x="1297500" y="1057475"/>
            <a:ext cx="7392300" cy="291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50">
                <a:solidFill>
                  <a:srgbClr val="3F51B5"/>
                </a:solidFill>
                <a:latin typeface="Roboto Mono"/>
                <a:ea typeface="Roboto Mono"/>
                <a:cs typeface="Roboto Mono"/>
                <a:sym typeface="Roboto Mono"/>
              </a:rPr>
              <a:t>from</a:t>
            </a:r>
            <a:r>
              <a:rPr lang="en" sz="1350">
                <a:solidFill>
                  <a:srgbClr val="37474F"/>
                </a:solidFill>
                <a:latin typeface="Roboto Mono"/>
                <a:ea typeface="Roboto Mono"/>
                <a:cs typeface="Roboto Mono"/>
                <a:sym typeface="Roboto Mono"/>
              </a:rPr>
              <a:t> typing </a:t>
            </a:r>
            <a:r>
              <a:rPr lang="en" sz="1350">
                <a:solidFill>
                  <a:srgbClr val="3F51B5"/>
                </a:solidFill>
                <a:latin typeface="Roboto Mono"/>
                <a:ea typeface="Roboto Mono"/>
                <a:cs typeface="Roboto Mono"/>
                <a:sym typeface="Roboto Mono"/>
              </a:rPr>
              <a:t>import</a:t>
            </a:r>
            <a:r>
              <a:rPr lang="en" sz="1350">
                <a:solidFill>
                  <a:srgbClr val="37474F"/>
                </a:solidFill>
                <a:latin typeface="Roboto Mono"/>
                <a:ea typeface="Roboto Mono"/>
                <a:cs typeface="Roboto Mono"/>
                <a:sym typeface="Roboto Mono"/>
              </a:rPr>
              <a:t> </a:t>
            </a:r>
            <a:r>
              <a:rPr lang="en" sz="1350">
                <a:solidFill>
                  <a:srgbClr val="9C27B0"/>
                </a:solidFill>
                <a:latin typeface="Roboto Mono"/>
                <a:ea typeface="Roboto Mono"/>
                <a:cs typeface="Roboto Mono"/>
                <a:sym typeface="Roboto Mono"/>
              </a:rPr>
              <a:t>Tuple</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F51B5"/>
                </a:solidFill>
                <a:latin typeface="Roboto Mono"/>
                <a:ea typeface="Roboto Mono"/>
                <a:cs typeface="Roboto Mono"/>
                <a:sym typeface="Roboto Mono"/>
              </a:rPr>
              <a:t>class</a:t>
            </a:r>
            <a:r>
              <a:rPr lang="en" sz="1350">
                <a:solidFill>
                  <a:srgbClr val="37474F"/>
                </a:solidFill>
                <a:latin typeface="Roboto Mono"/>
                <a:ea typeface="Roboto Mono"/>
                <a:cs typeface="Roboto Mono"/>
                <a:sym typeface="Roboto Mono"/>
              </a:rPr>
              <a:t> </a:t>
            </a:r>
            <a:r>
              <a:rPr lang="en" sz="1350">
                <a:solidFill>
                  <a:srgbClr val="9C27B0"/>
                </a:solidFill>
                <a:latin typeface="Roboto Mono"/>
                <a:ea typeface="Roboto Mono"/>
                <a:cs typeface="Roboto Mono"/>
                <a:sym typeface="Roboto Mono"/>
              </a:rPr>
              <a:t>Vector</a:t>
            </a: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vectors_constructed: int = </a:t>
            </a:r>
            <a:r>
              <a:rPr lang="en" sz="1350">
                <a:solidFill>
                  <a:srgbClr val="C53929"/>
                </a:solidFill>
                <a:latin typeface="Roboto Mono"/>
                <a:ea typeface="Roboto Mono"/>
                <a:cs typeface="Roboto Mono"/>
                <a:sym typeface="Roboto Mono"/>
              </a:rPr>
              <a:t>0</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def</a:t>
            </a:r>
            <a:r>
              <a:rPr lang="en" sz="1350">
                <a:solidFill>
                  <a:srgbClr val="37474F"/>
                </a:solidFill>
                <a:latin typeface="Roboto Mono"/>
                <a:ea typeface="Roboto Mono"/>
                <a:cs typeface="Roboto Mono"/>
                <a:sym typeface="Roboto Mono"/>
              </a:rPr>
              <a:t> __init__(self, x: float, y: float):</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self.x = x</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self.y = y</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9C27B0"/>
                </a:solidFill>
                <a:latin typeface="Roboto Mono"/>
                <a:ea typeface="Roboto Mono"/>
                <a:cs typeface="Roboto Mono"/>
                <a:sym typeface="Roboto Mono"/>
              </a:rPr>
              <a:t>Vector</a:t>
            </a:r>
            <a:r>
              <a:rPr lang="en" sz="1350">
                <a:solidFill>
                  <a:srgbClr val="37474F"/>
                </a:solidFill>
                <a:latin typeface="Roboto Mono"/>
                <a:ea typeface="Roboto Mono"/>
                <a:cs typeface="Roboto Mono"/>
                <a:sym typeface="Roboto Mono"/>
              </a:rPr>
              <a:t>.vectors_constructed += </a:t>
            </a:r>
            <a:r>
              <a:rPr lang="en" sz="1350">
                <a:solidFill>
                  <a:srgbClr val="C53929"/>
                </a:solidFill>
                <a:latin typeface="Roboto Mono"/>
                <a:ea typeface="Roboto Mono"/>
                <a:cs typeface="Roboto Mono"/>
                <a:sym typeface="Roboto Mono"/>
              </a:rPr>
              <a:t>1</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def</a:t>
            </a:r>
            <a:r>
              <a:rPr lang="en" sz="1350">
                <a:solidFill>
                  <a:srgbClr val="37474F"/>
                </a:solidFill>
                <a:latin typeface="Roboto Mono"/>
                <a:ea typeface="Roboto Mono"/>
                <a:cs typeface="Roboto Mono"/>
                <a:sym typeface="Roboto Mono"/>
              </a:rPr>
              <a:t> get_tuple(self) -&gt; </a:t>
            </a:r>
            <a:r>
              <a:rPr lang="en" sz="1350">
                <a:solidFill>
                  <a:srgbClr val="9C27B0"/>
                </a:solidFill>
                <a:latin typeface="Roboto Mono"/>
                <a:ea typeface="Roboto Mono"/>
                <a:cs typeface="Roboto Mono"/>
                <a:sym typeface="Roboto Mono"/>
              </a:rPr>
              <a:t>Tuple</a:t>
            </a:r>
            <a:r>
              <a:rPr lang="en" sz="1350">
                <a:solidFill>
                  <a:srgbClr val="37474F"/>
                </a:solidFill>
                <a:latin typeface="Roboto Mono"/>
                <a:ea typeface="Roboto Mono"/>
                <a:cs typeface="Roboto Mono"/>
                <a:sym typeface="Roboto Mono"/>
              </a:rPr>
              <a:t>[float, float]:</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return</a:t>
            </a:r>
            <a:r>
              <a:rPr lang="en" sz="1350">
                <a:solidFill>
                  <a:srgbClr val="37474F"/>
                </a:solidFill>
                <a:latin typeface="Roboto Mono"/>
                <a:ea typeface="Roboto Mono"/>
                <a:cs typeface="Roboto Mono"/>
                <a:sym typeface="Roboto Mono"/>
              </a:rPr>
              <a:t> (self.x, self.y)</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def</a:t>
            </a:r>
            <a:r>
              <a:rPr lang="en" sz="1350">
                <a:solidFill>
                  <a:srgbClr val="37474F"/>
                </a:solidFill>
                <a:latin typeface="Roboto Mono"/>
                <a:ea typeface="Roboto Mono"/>
                <a:cs typeface="Roboto Mono"/>
                <a:sym typeface="Roboto Mono"/>
              </a:rPr>
              <a:t> __add__(p: </a:t>
            </a:r>
            <a:r>
              <a:rPr lang="en" sz="1350">
                <a:solidFill>
                  <a:srgbClr val="9C27B0"/>
                </a:solidFill>
                <a:latin typeface="Roboto Mono"/>
                <a:ea typeface="Roboto Mono"/>
                <a:cs typeface="Roboto Mono"/>
                <a:sym typeface="Roboto Mono"/>
              </a:rPr>
              <a:t>Vector</a:t>
            </a:r>
            <a:r>
              <a:rPr lang="en" sz="1350">
                <a:solidFill>
                  <a:srgbClr val="37474F"/>
                </a:solidFill>
                <a:latin typeface="Roboto Mono"/>
                <a:ea typeface="Roboto Mono"/>
                <a:cs typeface="Roboto Mono"/>
                <a:sym typeface="Roboto Mono"/>
              </a:rPr>
              <a:t>) -&gt; </a:t>
            </a:r>
            <a:r>
              <a:rPr lang="en" sz="1350">
                <a:solidFill>
                  <a:srgbClr val="9C27B0"/>
                </a:solidFill>
                <a:latin typeface="Roboto Mono"/>
                <a:ea typeface="Roboto Mono"/>
                <a:cs typeface="Roboto Mono"/>
                <a:sym typeface="Roboto Mono"/>
              </a:rPr>
              <a:t>Vector</a:t>
            </a:r>
            <a:r>
              <a:rPr lang="en" sz="1350">
                <a:solidFill>
                  <a:srgbClr val="37474F"/>
                </a:solidFill>
                <a:latin typeface="Roboto Mono"/>
                <a:ea typeface="Roboto Mono"/>
                <a:cs typeface="Roboto Mono"/>
                <a:sym typeface="Roboto Mono"/>
              </a:rPr>
              <a:t>:  </a:t>
            </a:r>
            <a:r>
              <a:rPr lang="en" sz="1350">
                <a:solidFill>
                  <a:srgbClr val="D81B60"/>
                </a:solidFill>
                <a:latin typeface="Roboto Mono"/>
                <a:ea typeface="Roboto Mono"/>
                <a:cs typeface="Roboto Mono"/>
                <a:sym typeface="Roboto Mono"/>
              </a:rPr>
              <a:t># from version &gt;=3.7</a:t>
            </a:r>
            <a:endParaRPr sz="13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return</a:t>
            </a:r>
            <a:r>
              <a:rPr lang="en" sz="1350">
                <a:solidFill>
                  <a:srgbClr val="37474F"/>
                </a:solidFill>
                <a:latin typeface="Roboto Mono"/>
                <a:ea typeface="Roboto Mono"/>
                <a:cs typeface="Roboto Mono"/>
                <a:sym typeface="Roboto Mono"/>
              </a:rPr>
              <a:t> </a:t>
            </a:r>
            <a:r>
              <a:rPr lang="en" sz="1350">
                <a:solidFill>
                  <a:srgbClr val="9C27B0"/>
                </a:solidFill>
                <a:latin typeface="Roboto Mono"/>
                <a:ea typeface="Roboto Mono"/>
                <a:cs typeface="Roboto Mono"/>
                <a:sym typeface="Roboto Mono"/>
              </a:rPr>
              <a:t>Vector</a:t>
            </a:r>
            <a:r>
              <a:rPr lang="en" sz="1350">
                <a:solidFill>
                  <a:srgbClr val="37474F"/>
                </a:solidFill>
                <a:latin typeface="Roboto Mono"/>
                <a:ea typeface="Roboto Mono"/>
                <a:cs typeface="Roboto Mono"/>
                <a:sym typeface="Roboto Mono"/>
              </a:rPr>
              <a:t>(self.x + p.x, self.y + p.y)</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3F51B5"/>
              </a:solidFill>
              <a:latin typeface="Roboto Mono"/>
              <a:ea typeface="Roboto Mono"/>
              <a:cs typeface="Roboto Mono"/>
              <a:sym typeface="Roboto Mono"/>
            </a:endParaRPr>
          </a:p>
        </p:txBody>
      </p:sp>
      <p:sp>
        <p:nvSpPr>
          <p:cNvPr id="518" name="Google Shape;518;p62"/>
          <p:cNvSpPr txBox="1"/>
          <p:nvPr>
            <p:ph type="title"/>
          </p:nvPr>
        </p:nvSpPr>
        <p:spPr>
          <a:xfrm>
            <a:off x="1297500" y="393750"/>
            <a:ext cx="7038900" cy="560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000"/>
              </a:spcAft>
              <a:buSzPts val="2400"/>
              <a:buNone/>
            </a:pPr>
            <a:r>
              <a:rPr lang="en"/>
              <a:t>Class Example (with types!)</a:t>
            </a:r>
            <a:endParaRPr sz="3000"/>
          </a:p>
        </p:txBody>
      </p:sp>
      <p:sp>
        <p:nvSpPr>
          <p:cNvPr id="519" name="Google Shape;519;p62"/>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63"/>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 Aliases</a:t>
            </a:r>
            <a:br>
              <a:rPr lang="en"/>
            </a:br>
            <a:endParaRPr sz="1100"/>
          </a:p>
          <a:p>
            <a:pPr indent="0" lvl="0" marL="0" rtl="0" algn="ctr">
              <a:spcBef>
                <a:spcPts val="0"/>
              </a:spcBef>
              <a:spcAft>
                <a:spcPts val="0"/>
              </a:spcAft>
              <a:buNone/>
            </a:pPr>
            <a:r>
              <a:rPr lang="en" sz="1400">
                <a:latin typeface="Lato"/>
                <a:ea typeface="Lato"/>
                <a:cs typeface="Lato"/>
                <a:sym typeface="Lato"/>
              </a:rPr>
              <a:t>Eww ugly code</a:t>
            </a:r>
            <a:endParaRPr sz="1400">
              <a:latin typeface="Lato"/>
              <a:ea typeface="Lato"/>
              <a:cs typeface="Lato"/>
              <a:sym typeface="Lato"/>
            </a:endParaRPr>
          </a:p>
        </p:txBody>
      </p:sp>
      <p:sp>
        <p:nvSpPr>
          <p:cNvPr id="525" name="Google Shape;525;p63"/>
          <p:cNvSpPr txBox="1"/>
          <p:nvPr>
            <p:ph idx="1" type="body"/>
          </p:nvPr>
        </p:nvSpPr>
        <p:spPr>
          <a:xfrm>
            <a:off x="1297500" y="153350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3F51B5"/>
                </a:solidFill>
                <a:latin typeface="Roboto Mono"/>
                <a:ea typeface="Roboto Mono"/>
                <a:cs typeface="Roboto Mono"/>
                <a:sym typeface="Roboto Mono"/>
              </a:rPr>
              <a:t>from</a:t>
            </a:r>
            <a:r>
              <a:rPr lang="en" sz="1400">
                <a:solidFill>
                  <a:srgbClr val="37474F"/>
                </a:solidFill>
                <a:latin typeface="Roboto Mono"/>
                <a:ea typeface="Roboto Mono"/>
                <a:cs typeface="Roboto Mono"/>
                <a:sym typeface="Roboto Mono"/>
              </a:rPr>
              <a:t> typing </a:t>
            </a:r>
            <a:r>
              <a:rPr lang="en" sz="1400">
                <a:solidFill>
                  <a:srgbClr val="3F51B5"/>
                </a:solidFill>
                <a:latin typeface="Roboto Mono"/>
                <a:ea typeface="Roboto Mono"/>
                <a:cs typeface="Roboto Mono"/>
                <a:sym typeface="Roboto Mono"/>
              </a:rPr>
              <a:t>import</a:t>
            </a: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List</a:t>
            </a: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Tuple</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F51B5"/>
                </a:solidFill>
                <a:latin typeface="Roboto Mono"/>
                <a:ea typeface="Roboto Mono"/>
                <a:cs typeface="Roboto Mono"/>
                <a:sym typeface="Roboto Mono"/>
              </a:rPr>
              <a:t>def</a:t>
            </a:r>
            <a:r>
              <a:rPr lang="en" sz="1400">
                <a:solidFill>
                  <a:srgbClr val="37474F"/>
                </a:solidFill>
                <a:latin typeface="Roboto Mono"/>
                <a:ea typeface="Roboto Mono"/>
                <a:cs typeface="Roboto Mono"/>
                <a:sym typeface="Roboto Mono"/>
              </a:rPr>
              <a:t> deal_hands(deck: </a:t>
            </a:r>
            <a:r>
              <a:rPr lang="en" sz="1400">
                <a:solidFill>
                  <a:srgbClr val="9C27B0"/>
                </a:solidFill>
                <a:latin typeface="Roboto Mono"/>
                <a:ea typeface="Roboto Mono"/>
                <a:cs typeface="Roboto Mono"/>
                <a:sym typeface="Roboto Mono"/>
              </a:rPr>
              <a:t>List</a:t>
            </a:r>
            <a:r>
              <a:rPr lang="en" sz="1400">
                <a:solidFill>
                  <a:srgbClr val="37474F"/>
                </a:solidFill>
                <a:latin typeface="Roboto Mono"/>
                <a:ea typeface="Roboto Mono"/>
                <a:cs typeface="Roboto Mono"/>
                <a:sym typeface="Roboto Mono"/>
              </a:rPr>
              <a:t>[</a:t>
            </a:r>
            <a:r>
              <a:rPr lang="en" sz="1400">
                <a:solidFill>
                  <a:srgbClr val="9C27B0"/>
                </a:solidFill>
                <a:latin typeface="Roboto Mono"/>
                <a:ea typeface="Roboto Mono"/>
                <a:cs typeface="Roboto Mono"/>
                <a:sym typeface="Roboto Mono"/>
              </a:rPr>
              <a:t>Tuple</a:t>
            </a:r>
            <a:r>
              <a:rPr lang="en" sz="1400">
                <a:solidFill>
                  <a:srgbClr val="37474F"/>
                </a:solidFill>
                <a:latin typeface="Roboto Mono"/>
                <a:ea typeface="Roboto Mono"/>
                <a:cs typeface="Roboto Mono"/>
                <a:sym typeface="Roboto Mono"/>
              </a:rPr>
              <a:t>[str, str]]) -&gt; </a:t>
            </a:r>
            <a:r>
              <a:rPr lang="en" sz="1400">
                <a:solidFill>
                  <a:srgbClr val="9C27B0"/>
                </a:solidFill>
                <a:latin typeface="Roboto Mono"/>
                <a:ea typeface="Roboto Mono"/>
                <a:cs typeface="Roboto Mono"/>
                <a:sym typeface="Roboto Mono"/>
              </a:rPr>
              <a:t>Tuple</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List</a:t>
            </a:r>
            <a:r>
              <a:rPr lang="en" sz="1400">
                <a:solidFill>
                  <a:srgbClr val="37474F"/>
                </a:solidFill>
                <a:latin typeface="Roboto Mono"/>
                <a:ea typeface="Roboto Mono"/>
                <a:cs typeface="Roboto Mono"/>
                <a:sym typeface="Roboto Mono"/>
              </a:rPr>
              <a:t>[</a:t>
            </a:r>
            <a:r>
              <a:rPr lang="en" sz="1400">
                <a:solidFill>
                  <a:srgbClr val="9C27B0"/>
                </a:solidFill>
                <a:latin typeface="Roboto Mono"/>
                <a:ea typeface="Roboto Mono"/>
                <a:cs typeface="Roboto Mono"/>
                <a:sym typeface="Roboto Mono"/>
              </a:rPr>
              <a:t>Tuple</a:t>
            </a:r>
            <a:r>
              <a:rPr lang="en" sz="1400">
                <a:solidFill>
                  <a:srgbClr val="37474F"/>
                </a:solidFill>
                <a:latin typeface="Roboto Mono"/>
                <a:ea typeface="Roboto Mono"/>
                <a:cs typeface="Roboto Mono"/>
                <a:sym typeface="Roboto Mono"/>
              </a:rPr>
              <a:t>[str, str]],</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List</a:t>
            </a:r>
            <a:r>
              <a:rPr lang="en" sz="1400">
                <a:solidFill>
                  <a:srgbClr val="37474F"/>
                </a:solidFill>
                <a:latin typeface="Roboto Mono"/>
                <a:ea typeface="Roboto Mono"/>
                <a:cs typeface="Roboto Mono"/>
                <a:sym typeface="Roboto Mono"/>
              </a:rPr>
              <a:t>[</a:t>
            </a:r>
            <a:r>
              <a:rPr lang="en" sz="1400">
                <a:solidFill>
                  <a:srgbClr val="9C27B0"/>
                </a:solidFill>
                <a:latin typeface="Roboto Mono"/>
                <a:ea typeface="Roboto Mono"/>
                <a:cs typeface="Roboto Mono"/>
                <a:sym typeface="Roboto Mono"/>
              </a:rPr>
              <a:t>Tuple</a:t>
            </a:r>
            <a:r>
              <a:rPr lang="en" sz="1400">
                <a:solidFill>
                  <a:srgbClr val="37474F"/>
                </a:solidFill>
                <a:latin typeface="Roboto Mono"/>
                <a:ea typeface="Roboto Mono"/>
                <a:cs typeface="Roboto Mono"/>
                <a:sym typeface="Roboto Mono"/>
              </a:rPr>
              <a:t>[str, str]],</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List</a:t>
            </a:r>
            <a:r>
              <a:rPr lang="en" sz="1400">
                <a:solidFill>
                  <a:srgbClr val="37474F"/>
                </a:solidFill>
                <a:latin typeface="Roboto Mono"/>
                <a:ea typeface="Roboto Mono"/>
                <a:cs typeface="Roboto Mono"/>
                <a:sym typeface="Roboto Mono"/>
              </a:rPr>
              <a:t>[</a:t>
            </a:r>
            <a:r>
              <a:rPr lang="en" sz="1400">
                <a:solidFill>
                  <a:srgbClr val="9C27B0"/>
                </a:solidFill>
                <a:latin typeface="Roboto Mono"/>
                <a:ea typeface="Roboto Mono"/>
                <a:cs typeface="Roboto Mono"/>
                <a:sym typeface="Roboto Mono"/>
              </a:rPr>
              <a:t>Tuple</a:t>
            </a:r>
            <a:r>
              <a:rPr lang="en" sz="1400">
                <a:solidFill>
                  <a:srgbClr val="37474F"/>
                </a:solidFill>
                <a:latin typeface="Roboto Mono"/>
                <a:ea typeface="Roboto Mono"/>
                <a:cs typeface="Roboto Mono"/>
                <a:sym typeface="Roboto Mono"/>
              </a:rPr>
              <a:t>[str, str]],</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List</a:t>
            </a:r>
            <a:r>
              <a:rPr lang="en" sz="1400">
                <a:solidFill>
                  <a:srgbClr val="37474F"/>
                </a:solidFill>
                <a:latin typeface="Roboto Mono"/>
                <a:ea typeface="Roboto Mono"/>
                <a:cs typeface="Roboto Mono"/>
                <a:sym typeface="Roboto Mono"/>
              </a:rPr>
              <a:t>[</a:t>
            </a:r>
            <a:r>
              <a:rPr lang="en" sz="1400">
                <a:solidFill>
                  <a:srgbClr val="9C27B0"/>
                </a:solidFill>
                <a:latin typeface="Roboto Mono"/>
                <a:ea typeface="Roboto Mono"/>
                <a:cs typeface="Roboto Mono"/>
                <a:sym typeface="Roboto Mono"/>
              </a:rPr>
              <a:t>Tuple</a:t>
            </a:r>
            <a:r>
              <a:rPr lang="en" sz="1400">
                <a:solidFill>
                  <a:srgbClr val="37474F"/>
                </a:solidFill>
                <a:latin typeface="Roboto Mono"/>
                <a:ea typeface="Roboto Mono"/>
                <a:cs typeface="Roboto Mono"/>
                <a:sym typeface="Roboto Mono"/>
              </a:rPr>
              <a:t>[str, str]],</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D81B60"/>
                </a:solidFill>
                <a:latin typeface="Roboto Mono"/>
                <a:ea typeface="Roboto Mono"/>
                <a:cs typeface="Roboto Mono"/>
                <a:sym typeface="Roboto Mono"/>
              </a:rPr>
              <a:t># Deal the cards in the deck into four hands</a:t>
            </a:r>
            <a:endParaRPr sz="14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return</a:t>
            </a:r>
            <a:r>
              <a:rPr lang="en" sz="1400">
                <a:solidFill>
                  <a:srgbClr val="37474F"/>
                </a:solidFill>
                <a:latin typeface="Roboto Mono"/>
                <a:ea typeface="Roboto Mono"/>
                <a:cs typeface="Roboto Mono"/>
                <a:sym typeface="Roboto Mono"/>
              </a:rPr>
              <a:t> (deck[</a:t>
            </a:r>
            <a:r>
              <a:rPr lang="en" sz="1400">
                <a:solidFill>
                  <a:srgbClr val="C53929"/>
                </a:solidFill>
                <a:latin typeface="Roboto Mono"/>
                <a:ea typeface="Roboto Mono"/>
                <a:cs typeface="Roboto Mono"/>
                <a:sym typeface="Roboto Mono"/>
              </a:rPr>
              <a:t>0</a:t>
            </a:r>
            <a:r>
              <a:rPr lang="en" sz="1400">
                <a:solidFill>
                  <a:srgbClr val="37474F"/>
                </a:solidFill>
                <a:latin typeface="Roboto Mono"/>
                <a:ea typeface="Roboto Mono"/>
                <a:cs typeface="Roboto Mono"/>
                <a:sym typeface="Roboto Mono"/>
              </a:rPr>
              <a:t>::</a:t>
            </a:r>
            <a:r>
              <a:rPr lang="en" sz="1400">
                <a:solidFill>
                  <a:srgbClr val="C53929"/>
                </a:solidFill>
                <a:latin typeface="Roboto Mono"/>
                <a:ea typeface="Roboto Mono"/>
                <a:cs typeface="Roboto Mono"/>
                <a:sym typeface="Roboto Mono"/>
              </a:rPr>
              <a:t>4</a:t>
            </a:r>
            <a:r>
              <a:rPr lang="en" sz="1400">
                <a:solidFill>
                  <a:srgbClr val="37474F"/>
                </a:solidFill>
                <a:latin typeface="Roboto Mono"/>
                <a:ea typeface="Roboto Mono"/>
                <a:cs typeface="Roboto Mono"/>
                <a:sym typeface="Roboto Mono"/>
              </a:rPr>
              <a:t>], deck[</a:t>
            </a:r>
            <a:r>
              <a:rPr lang="en" sz="1400">
                <a:solidFill>
                  <a:srgbClr val="C53929"/>
                </a:solidFill>
                <a:latin typeface="Roboto Mono"/>
                <a:ea typeface="Roboto Mono"/>
                <a:cs typeface="Roboto Mono"/>
                <a:sym typeface="Roboto Mono"/>
              </a:rPr>
              <a:t>1</a:t>
            </a:r>
            <a:r>
              <a:rPr lang="en" sz="1400">
                <a:solidFill>
                  <a:srgbClr val="37474F"/>
                </a:solidFill>
                <a:latin typeface="Roboto Mono"/>
                <a:ea typeface="Roboto Mono"/>
                <a:cs typeface="Roboto Mono"/>
                <a:sym typeface="Roboto Mono"/>
              </a:rPr>
              <a:t>::</a:t>
            </a:r>
            <a:r>
              <a:rPr lang="en" sz="1400">
                <a:solidFill>
                  <a:srgbClr val="C53929"/>
                </a:solidFill>
                <a:latin typeface="Roboto Mono"/>
                <a:ea typeface="Roboto Mono"/>
                <a:cs typeface="Roboto Mono"/>
                <a:sym typeface="Roboto Mono"/>
              </a:rPr>
              <a:t>4</a:t>
            </a:r>
            <a:r>
              <a:rPr lang="en" sz="1400">
                <a:solidFill>
                  <a:srgbClr val="37474F"/>
                </a:solidFill>
                <a:latin typeface="Roboto Mono"/>
                <a:ea typeface="Roboto Mono"/>
                <a:cs typeface="Roboto Mono"/>
                <a:sym typeface="Roboto Mono"/>
              </a:rPr>
              <a:t>], deck[</a:t>
            </a:r>
            <a:r>
              <a:rPr lang="en" sz="1400">
                <a:solidFill>
                  <a:srgbClr val="C53929"/>
                </a:solidFill>
                <a:latin typeface="Roboto Mono"/>
                <a:ea typeface="Roboto Mono"/>
                <a:cs typeface="Roboto Mono"/>
                <a:sym typeface="Roboto Mono"/>
              </a:rPr>
              <a:t>2</a:t>
            </a:r>
            <a:r>
              <a:rPr lang="en" sz="1400">
                <a:solidFill>
                  <a:srgbClr val="37474F"/>
                </a:solidFill>
                <a:latin typeface="Roboto Mono"/>
                <a:ea typeface="Roboto Mono"/>
                <a:cs typeface="Roboto Mono"/>
                <a:sym typeface="Roboto Mono"/>
              </a:rPr>
              <a:t>::</a:t>
            </a:r>
            <a:r>
              <a:rPr lang="en" sz="1400">
                <a:solidFill>
                  <a:srgbClr val="C53929"/>
                </a:solidFill>
                <a:latin typeface="Roboto Mono"/>
                <a:ea typeface="Roboto Mono"/>
                <a:cs typeface="Roboto Mono"/>
                <a:sym typeface="Roboto Mono"/>
              </a:rPr>
              <a:t>4</a:t>
            </a:r>
            <a:r>
              <a:rPr lang="en" sz="1400">
                <a:solidFill>
                  <a:srgbClr val="37474F"/>
                </a:solidFill>
                <a:latin typeface="Roboto Mono"/>
                <a:ea typeface="Roboto Mono"/>
                <a:cs typeface="Roboto Mono"/>
                <a:sym typeface="Roboto Mono"/>
              </a:rPr>
              <a:t>], deck[</a:t>
            </a:r>
            <a:r>
              <a:rPr lang="en" sz="1400">
                <a:solidFill>
                  <a:srgbClr val="C53929"/>
                </a:solidFill>
                <a:latin typeface="Roboto Mono"/>
                <a:ea typeface="Roboto Mono"/>
                <a:cs typeface="Roboto Mono"/>
                <a:sym typeface="Roboto Mono"/>
              </a:rPr>
              <a:t>3</a:t>
            </a:r>
            <a:r>
              <a:rPr lang="en" sz="1400">
                <a:solidFill>
                  <a:srgbClr val="37474F"/>
                </a:solidFill>
                <a:latin typeface="Roboto Mono"/>
                <a:ea typeface="Roboto Mono"/>
                <a:cs typeface="Roboto Mono"/>
                <a:sym typeface="Roboto Mono"/>
              </a:rPr>
              <a:t>::</a:t>
            </a:r>
            <a:r>
              <a:rPr lang="en" sz="1400">
                <a:solidFill>
                  <a:srgbClr val="C53929"/>
                </a:solidFill>
                <a:latin typeface="Roboto Mono"/>
                <a:ea typeface="Roboto Mono"/>
                <a:cs typeface="Roboto Mono"/>
                <a:sym typeface="Roboto Mono"/>
              </a:rPr>
              <a:t>4</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F51B5"/>
              </a:solidFill>
              <a:latin typeface="Roboto Mono"/>
              <a:ea typeface="Roboto Mono"/>
              <a:cs typeface="Roboto Mono"/>
              <a:sym typeface="Roboto Mono"/>
            </a:endParaRPr>
          </a:p>
        </p:txBody>
      </p:sp>
      <p:sp>
        <p:nvSpPr>
          <p:cNvPr id="526" name="Google Shape;526;p63"/>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64"/>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 Aliases</a:t>
            </a:r>
            <a:endParaRPr/>
          </a:p>
        </p:txBody>
      </p:sp>
      <p:sp>
        <p:nvSpPr>
          <p:cNvPr id="532" name="Google Shape;532;p64"/>
          <p:cNvSpPr txBox="1"/>
          <p:nvPr>
            <p:ph idx="1" type="body"/>
          </p:nvPr>
        </p:nvSpPr>
        <p:spPr>
          <a:xfrm>
            <a:off x="1297500" y="1424675"/>
            <a:ext cx="7713300" cy="3524100"/>
          </a:xfrm>
          <a:prstGeom prst="rect">
            <a:avLst/>
          </a:prstGeom>
        </p:spPr>
        <p:txBody>
          <a:bodyPr anchorCtr="0" anchor="t" bIns="91425" lIns="91425" spcFirstLastPara="1" rIns="91425" wrap="square" tIns="91425">
            <a:noAutofit/>
          </a:bodyPr>
          <a:lstStyle/>
          <a:p>
            <a:pPr indent="0" lvl="0" marL="0" marR="139700" rtl="0" algn="l">
              <a:lnSpc>
                <a:spcPct val="100000"/>
              </a:lnSpc>
              <a:spcBef>
                <a:spcPts val="0"/>
              </a:spcBef>
              <a:spcAft>
                <a:spcPts val="0"/>
              </a:spcAft>
              <a:buNone/>
            </a:pPr>
            <a:r>
              <a:rPr lang="en"/>
              <a:t>You can for instance create</a:t>
            </a:r>
            <a:r>
              <a:rPr lang="en">
                <a:solidFill>
                  <a:srgbClr val="37474F"/>
                </a:solidFill>
              </a:rPr>
              <a:t> </a:t>
            </a:r>
            <a:r>
              <a:rPr lang="en">
                <a:solidFill>
                  <a:srgbClr val="9C27B0"/>
                </a:solidFill>
              </a:rPr>
              <a:t>Card</a:t>
            </a:r>
            <a:r>
              <a:rPr lang="en">
                <a:solidFill>
                  <a:srgbClr val="37474F"/>
                </a:solidFill>
              </a:rPr>
              <a:t> </a:t>
            </a:r>
            <a:r>
              <a:rPr lang="en"/>
              <a:t>and </a:t>
            </a:r>
            <a:r>
              <a:rPr lang="en">
                <a:solidFill>
                  <a:srgbClr val="9C27B0"/>
                </a:solidFill>
              </a:rPr>
              <a:t>Deck</a:t>
            </a:r>
            <a:r>
              <a:rPr lang="en">
                <a:solidFill>
                  <a:srgbClr val="37474F"/>
                </a:solidFill>
              </a:rPr>
              <a:t> type aliases:</a:t>
            </a:r>
            <a:endParaRPr>
              <a:solidFill>
                <a:srgbClr val="37474F"/>
              </a:solidFill>
            </a:endParaRPr>
          </a:p>
          <a:p>
            <a:pPr indent="0" lvl="0" marL="0" rtl="0" algn="l">
              <a:lnSpc>
                <a:spcPct val="100000"/>
              </a:lnSpc>
              <a:spcBef>
                <a:spcPts val="0"/>
              </a:spcBef>
              <a:spcAft>
                <a:spcPts val="0"/>
              </a:spcAft>
              <a:buNone/>
            </a:pPr>
            <a:r>
              <a:t/>
            </a:r>
            <a:endParaRPr sz="1600">
              <a:solidFill>
                <a:srgbClr val="37474F"/>
              </a:solidFill>
            </a:endParaRPr>
          </a:p>
          <a:p>
            <a:pPr indent="0" lvl="0" marL="0" rtl="0" algn="l">
              <a:lnSpc>
                <a:spcPct val="100000"/>
              </a:lnSpc>
              <a:spcBef>
                <a:spcPts val="0"/>
              </a:spcBef>
              <a:spcAft>
                <a:spcPts val="0"/>
              </a:spcAft>
              <a:buNone/>
            </a:pPr>
            <a:r>
              <a:rPr lang="en" sz="1400">
                <a:solidFill>
                  <a:srgbClr val="3F51B5"/>
                </a:solidFill>
                <a:latin typeface="Roboto Mono"/>
                <a:ea typeface="Roboto Mono"/>
                <a:cs typeface="Roboto Mono"/>
                <a:sym typeface="Roboto Mono"/>
              </a:rPr>
              <a:t>from</a:t>
            </a:r>
            <a:r>
              <a:rPr lang="en" sz="1400">
                <a:solidFill>
                  <a:srgbClr val="37474F"/>
                </a:solidFill>
                <a:latin typeface="Roboto Mono"/>
                <a:ea typeface="Roboto Mono"/>
                <a:cs typeface="Roboto Mono"/>
                <a:sym typeface="Roboto Mono"/>
              </a:rPr>
              <a:t> typing </a:t>
            </a:r>
            <a:r>
              <a:rPr lang="en" sz="1400">
                <a:solidFill>
                  <a:srgbClr val="3F51B5"/>
                </a:solidFill>
                <a:latin typeface="Roboto Mono"/>
                <a:ea typeface="Roboto Mono"/>
                <a:cs typeface="Roboto Mono"/>
                <a:sym typeface="Roboto Mono"/>
              </a:rPr>
              <a:t>import</a:t>
            </a: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List</a:t>
            </a: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Tuple</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9C27B0"/>
                </a:solidFill>
                <a:latin typeface="Roboto Mono"/>
                <a:ea typeface="Roboto Mono"/>
                <a:cs typeface="Roboto Mono"/>
                <a:sym typeface="Roboto Mono"/>
              </a:rPr>
              <a:t>Card</a:t>
            </a:r>
            <a:r>
              <a:rPr lang="en" sz="1400">
                <a:solidFill>
                  <a:srgbClr val="37474F"/>
                </a:solidFill>
                <a:latin typeface="Roboto Mono"/>
                <a:ea typeface="Roboto Mono"/>
                <a:cs typeface="Roboto Mono"/>
                <a:sym typeface="Roboto Mono"/>
              </a:rPr>
              <a:t> = </a:t>
            </a:r>
            <a:r>
              <a:rPr lang="en" sz="1400">
                <a:solidFill>
                  <a:srgbClr val="9C27B0"/>
                </a:solidFill>
                <a:latin typeface="Roboto Mono"/>
                <a:ea typeface="Roboto Mono"/>
                <a:cs typeface="Roboto Mono"/>
                <a:sym typeface="Roboto Mono"/>
              </a:rPr>
              <a:t>Tuple</a:t>
            </a:r>
            <a:r>
              <a:rPr lang="en" sz="1400">
                <a:solidFill>
                  <a:srgbClr val="37474F"/>
                </a:solidFill>
                <a:latin typeface="Roboto Mono"/>
                <a:ea typeface="Roboto Mono"/>
                <a:cs typeface="Roboto Mono"/>
                <a:sym typeface="Roboto Mono"/>
              </a:rPr>
              <a:t>[str, str]</a:t>
            </a:r>
            <a:endParaRPr sz="14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400">
                <a:solidFill>
                  <a:srgbClr val="9C27B0"/>
                </a:solidFill>
                <a:latin typeface="Roboto Mono"/>
                <a:ea typeface="Roboto Mono"/>
                <a:cs typeface="Roboto Mono"/>
                <a:sym typeface="Roboto Mono"/>
              </a:rPr>
              <a:t>Deck</a:t>
            </a:r>
            <a:r>
              <a:rPr lang="en" sz="1400">
                <a:solidFill>
                  <a:srgbClr val="37474F"/>
                </a:solidFill>
                <a:latin typeface="Roboto Mono"/>
                <a:ea typeface="Roboto Mono"/>
                <a:cs typeface="Roboto Mono"/>
                <a:sym typeface="Roboto Mono"/>
              </a:rPr>
              <a:t> = </a:t>
            </a:r>
            <a:r>
              <a:rPr lang="en" sz="1400">
                <a:solidFill>
                  <a:srgbClr val="9C27B0"/>
                </a:solidFill>
                <a:latin typeface="Roboto Mono"/>
                <a:ea typeface="Roboto Mono"/>
                <a:cs typeface="Roboto Mono"/>
                <a:sym typeface="Roboto Mono"/>
              </a:rPr>
              <a:t>List</a:t>
            </a:r>
            <a:r>
              <a:rPr lang="en" sz="1400">
                <a:solidFill>
                  <a:srgbClr val="37474F"/>
                </a:solidFill>
                <a:latin typeface="Roboto Mono"/>
                <a:ea typeface="Roboto Mono"/>
                <a:cs typeface="Roboto Mono"/>
                <a:sym typeface="Roboto Mono"/>
              </a:rPr>
              <a:t>[</a:t>
            </a:r>
            <a:r>
              <a:rPr lang="en" sz="1400">
                <a:solidFill>
                  <a:srgbClr val="9C27B0"/>
                </a:solidFill>
                <a:latin typeface="Roboto Mono"/>
                <a:ea typeface="Roboto Mono"/>
                <a:cs typeface="Roboto Mono"/>
                <a:sym typeface="Roboto Mono"/>
              </a:rPr>
              <a:t>Card</a:t>
            </a:r>
            <a:r>
              <a:rPr lang="en" sz="1400">
                <a:solidFill>
                  <a:srgbClr val="37474F"/>
                </a:solidFill>
                <a:latin typeface="Roboto Mono"/>
                <a:ea typeface="Roboto Mono"/>
                <a:cs typeface="Roboto Mono"/>
                <a:sym typeface="Roboto Mono"/>
              </a:rPr>
              <a:t>]</a:t>
            </a:r>
            <a:endParaRPr sz="1400">
              <a:solidFill>
                <a:srgbClr val="3F51B5"/>
              </a:solidFill>
              <a:latin typeface="Roboto Mono"/>
              <a:ea typeface="Roboto Mono"/>
              <a:cs typeface="Roboto Mono"/>
              <a:sym typeface="Roboto Mono"/>
            </a:endParaRPr>
          </a:p>
          <a:p>
            <a:pPr indent="0" lvl="0" marL="0" rtl="0" algn="l">
              <a:spcBef>
                <a:spcPts val="0"/>
              </a:spcBef>
              <a:spcAft>
                <a:spcPts val="0"/>
              </a:spcAft>
              <a:buNone/>
            </a:pPr>
            <a:r>
              <a:t/>
            </a:r>
            <a:endParaRPr sz="1000">
              <a:solidFill>
                <a:srgbClr val="3F51B5"/>
              </a:solidFill>
              <a:latin typeface="Roboto Mono"/>
              <a:ea typeface="Roboto Mono"/>
              <a:cs typeface="Roboto Mono"/>
              <a:sym typeface="Roboto Mono"/>
            </a:endParaRPr>
          </a:p>
          <a:p>
            <a:pPr indent="0" lvl="0" marL="0" marR="139700" rtl="0" algn="l">
              <a:lnSpc>
                <a:spcPct val="100000"/>
              </a:lnSpc>
              <a:spcBef>
                <a:spcPts val="0"/>
              </a:spcBef>
              <a:spcAft>
                <a:spcPts val="0"/>
              </a:spcAft>
              <a:buNone/>
            </a:pPr>
            <a:r>
              <a:rPr lang="en">
                <a:solidFill>
                  <a:srgbClr val="222222"/>
                </a:solidFill>
              </a:rPr>
              <a:t>Using these aliases, the annotations of </a:t>
            </a:r>
            <a:r>
              <a:rPr lang="en">
                <a:solidFill>
                  <a:srgbClr val="222222"/>
                </a:solidFill>
                <a:highlight>
                  <a:srgbClr val="CCCCCC"/>
                </a:highlight>
              </a:rPr>
              <a:t>deal_hands()</a:t>
            </a:r>
            <a:r>
              <a:rPr lang="en">
                <a:solidFill>
                  <a:srgbClr val="222222"/>
                </a:solidFill>
              </a:rPr>
              <a:t> become much more readable:</a:t>
            </a:r>
            <a:endParaRPr>
              <a:solidFill>
                <a:srgbClr val="222222"/>
              </a:solidFill>
            </a:endParaRPr>
          </a:p>
          <a:p>
            <a:pPr indent="0" lvl="0" marL="139700" marR="139700" rtl="0" algn="l">
              <a:lnSpc>
                <a:spcPct val="100000"/>
              </a:lnSpc>
              <a:spcBef>
                <a:spcPts val="0"/>
              </a:spcBef>
              <a:spcAft>
                <a:spcPts val="0"/>
              </a:spcAft>
              <a:buNone/>
            </a:pPr>
            <a:r>
              <a:t/>
            </a:r>
            <a:endParaRPr sz="1600">
              <a:solidFill>
                <a:srgbClr val="22222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F51B5"/>
                </a:solidFill>
                <a:latin typeface="Roboto Mono"/>
                <a:ea typeface="Roboto Mono"/>
                <a:cs typeface="Roboto Mono"/>
                <a:sym typeface="Roboto Mono"/>
              </a:rPr>
              <a:t>def</a:t>
            </a:r>
            <a:r>
              <a:rPr lang="en" sz="1400">
                <a:solidFill>
                  <a:srgbClr val="37474F"/>
                </a:solidFill>
                <a:latin typeface="Roboto Mono"/>
                <a:ea typeface="Roboto Mono"/>
                <a:cs typeface="Roboto Mono"/>
                <a:sym typeface="Roboto Mono"/>
              </a:rPr>
              <a:t> deal_hands(deck: </a:t>
            </a:r>
            <a:r>
              <a:rPr lang="en" sz="1400">
                <a:solidFill>
                  <a:srgbClr val="9C27B0"/>
                </a:solidFill>
                <a:latin typeface="Roboto Mono"/>
                <a:ea typeface="Roboto Mono"/>
                <a:cs typeface="Roboto Mono"/>
                <a:sym typeface="Roboto Mono"/>
              </a:rPr>
              <a:t>Deck</a:t>
            </a:r>
            <a:r>
              <a:rPr lang="en" sz="1400">
                <a:solidFill>
                  <a:srgbClr val="37474F"/>
                </a:solidFill>
                <a:latin typeface="Roboto Mono"/>
                <a:ea typeface="Roboto Mono"/>
                <a:cs typeface="Roboto Mono"/>
                <a:sym typeface="Roboto Mono"/>
              </a:rPr>
              <a:t>) -&gt; </a:t>
            </a:r>
            <a:r>
              <a:rPr lang="en" sz="1400">
                <a:solidFill>
                  <a:srgbClr val="9C27B0"/>
                </a:solidFill>
                <a:latin typeface="Roboto Mono"/>
                <a:ea typeface="Roboto Mono"/>
                <a:cs typeface="Roboto Mono"/>
                <a:sym typeface="Roboto Mono"/>
              </a:rPr>
              <a:t>Tuple</a:t>
            </a:r>
            <a:r>
              <a:rPr lang="en" sz="1400">
                <a:solidFill>
                  <a:srgbClr val="37474F"/>
                </a:solidFill>
                <a:latin typeface="Roboto Mono"/>
                <a:ea typeface="Roboto Mono"/>
                <a:cs typeface="Roboto Mono"/>
                <a:sym typeface="Roboto Mono"/>
              </a:rPr>
              <a:t>[</a:t>
            </a:r>
            <a:r>
              <a:rPr lang="en" sz="1400">
                <a:solidFill>
                  <a:srgbClr val="9C27B0"/>
                </a:solidFill>
                <a:latin typeface="Roboto Mono"/>
                <a:ea typeface="Roboto Mono"/>
                <a:cs typeface="Roboto Mono"/>
                <a:sym typeface="Roboto Mono"/>
              </a:rPr>
              <a:t>Deck</a:t>
            </a: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Deck</a:t>
            </a: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Deck</a:t>
            </a:r>
            <a:r>
              <a:rPr lang="en" sz="1400">
                <a:solidFill>
                  <a:srgbClr val="37474F"/>
                </a:solidFill>
                <a:latin typeface="Roboto Mono"/>
                <a:ea typeface="Roboto Mono"/>
                <a:cs typeface="Roboto Mono"/>
                <a:sym typeface="Roboto Mono"/>
              </a:rPr>
              <a:t>, </a:t>
            </a:r>
            <a:r>
              <a:rPr lang="en" sz="1400">
                <a:solidFill>
                  <a:srgbClr val="9C27B0"/>
                </a:solidFill>
                <a:latin typeface="Roboto Mono"/>
                <a:ea typeface="Roboto Mono"/>
                <a:cs typeface="Roboto Mono"/>
                <a:sym typeface="Roboto Mono"/>
              </a:rPr>
              <a:t>Deck</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D81B60"/>
                </a:solidFill>
                <a:latin typeface="Roboto Mono"/>
                <a:ea typeface="Roboto Mono"/>
                <a:cs typeface="Roboto Mono"/>
                <a:sym typeface="Roboto Mono"/>
              </a:rPr>
              <a:t># Deal the cards in the deck into four hands</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return</a:t>
            </a:r>
            <a:r>
              <a:rPr lang="en" sz="1400">
                <a:solidFill>
                  <a:srgbClr val="37474F"/>
                </a:solidFill>
                <a:latin typeface="Roboto Mono"/>
                <a:ea typeface="Roboto Mono"/>
                <a:cs typeface="Roboto Mono"/>
                <a:sym typeface="Roboto Mono"/>
              </a:rPr>
              <a:t> (deck[</a:t>
            </a:r>
            <a:r>
              <a:rPr lang="en" sz="1400">
                <a:solidFill>
                  <a:srgbClr val="C53929"/>
                </a:solidFill>
                <a:latin typeface="Roboto Mono"/>
                <a:ea typeface="Roboto Mono"/>
                <a:cs typeface="Roboto Mono"/>
                <a:sym typeface="Roboto Mono"/>
              </a:rPr>
              <a:t>0</a:t>
            </a:r>
            <a:r>
              <a:rPr lang="en" sz="1400">
                <a:solidFill>
                  <a:srgbClr val="37474F"/>
                </a:solidFill>
                <a:latin typeface="Roboto Mono"/>
                <a:ea typeface="Roboto Mono"/>
                <a:cs typeface="Roboto Mono"/>
                <a:sym typeface="Roboto Mono"/>
              </a:rPr>
              <a:t>::</a:t>
            </a:r>
            <a:r>
              <a:rPr lang="en" sz="1400">
                <a:solidFill>
                  <a:srgbClr val="C53929"/>
                </a:solidFill>
                <a:latin typeface="Roboto Mono"/>
                <a:ea typeface="Roboto Mono"/>
                <a:cs typeface="Roboto Mono"/>
                <a:sym typeface="Roboto Mono"/>
              </a:rPr>
              <a:t>4</a:t>
            </a:r>
            <a:r>
              <a:rPr lang="en" sz="1400">
                <a:solidFill>
                  <a:srgbClr val="37474F"/>
                </a:solidFill>
                <a:latin typeface="Roboto Mono"/>
                <a:ea typeface="Roboto Mono"/>
                <a:cs typeface="Roboto Mono"/>
                <a:sym typeface="Roboto Mono"/>
              </a:rPr>
              <a:t>], deck[</a:t>
            </a:r>
            <a:r>
              <a:rPr lang="en" sz="1400">
                <a:solidFill>
                  <a:srgbClr val="C53929"/>
                </a:solidFill>
                <a:latin typeface="Roboto Mono"/>
                <a:ea typeface="Roboto Mono"/>
                <a:cs typeface="Roboto Mono"/>
                <a:sym typeface="Roboto Mono"/>
              </a:rPr>
              <a:t>1</a:t>
            </a:r>
            <a:r>
              <a:rPr lang="en" sz="1400">
                <a:solidFill>
                  <a:srgbClr val="37474F"/>
                </a:solidFill>
                <a:latin typeface="Roboto Mono"/>
                <a:ea typeface="Roboto Mono"/>
                <a:cs typeface="Roboto Mono"/>
                <a:sym typeface="Roboto Mono"/>
              </a:rPr>
              <a:t>::</a:t>
            </a:r>
            <a:r>
              <a:rPr lang="en" sz="1400">
                <a:solidFill>
                  <a:srgbClr val="C53929"/>
                </a:solidFill>
                <a:latin typeface="Roboto Mono"/>
                <a:ea typeface="Roboto Mono"/>
                <a:cs typeface="Roboto Mono"/>
                <a:sym typeface="Roboto Mono"/>
              </a:rPr>
              <a:t>4</a:t>
            </a:r>
            <a:r>
              <a:rPr lang="en" sz="1400">
                <a:solidFill>
                  <a:srgbClr val="37474F"/>
                </a:solidFill>
                <a:latin typeface="Roboto Mono"/>
                <a:ea typeface="Roboto Mono"/>
                <a:cs typeface="Roboto Mono"/>
                <a:sym typeface="Roboto Mono"/>
              </a:rPr>
              <a:t>], deck[</a:t>
            </a:r>
            <a:r>
              <a:rPr lang="en" sz="1400">
                <a:solidFill>
                  <a:srgbClr val="C53929"/>
                </a:solidFill>
                <a:latin typeface="Roboto Mono"/>
                <a:ea typeface="Roboto Mono"/>
                <a:cs typeface="Roboto Mono"/>
                <a:sym typeface="Roboto Mono"/>
              </a:rPr>
              <a:t>2</a:t>
            </a:r>
            <a:r>
              <a:rPr lang="en" sz="1400">
                <a:solidFill>
                  <a:srgbClr val="37474F"/>
                </a:solidFill>
                <a:latin typeface="Roboto Mono"/>
                <a:ea typeface="Roboto Mono"/>
                <a:cs typeface="Roboto Mono"/>
                <a:sym typeface="Roboto Mono"/>
              </a:rPr>
              <a:t>::</a:t>
            </a:r>
            <a:r>
              <a:rPr lang="en" sz="1400">
                <a:solidFill>
                  <a:srgbClr val="C53929"/>
                </a:solidFill>
                <a:latin typeface="Roboto Mono"/>
                <a:ea typeface="Roboto Mono"/>
                <a:cs typeface="Roboto Mono"/>
                <a:sym typeface="Roboto Mono"/>
              </a:rPr>
              <a:t>4</a:t>
            </a:r>
            <a:r>
              <a:rPr lang="en" sz="1400">
                <a:solidFill>
                  <a:srgbClr val="37474F"/>
                </a:solidFill>
                <a:latin typeface="Roboto Mono"/>
                <a:ea typeface="Roboto Mono"/>
                <a:cs typeface="Roboto Mono"/>
                <a:sym typeface="Roboto Mono"/>
              </a:rPr>
              <a:t>], deck[</a:t>
            </a:r>
            <a:r>
              <a:rPr lang="en" sz="1400">
                <a:solidFill>
                  <a:srgbClr val="C53929"/>
                </a:solidFill>
                <a:latin typeface="Roboto Mono"/>
                <a:ea typeface="Roboto Mono"/>
                <a:cs typeface="Roboto Mono"/>
                <a:sym typeface="Roboto Mono"/>
              </a:rPr>
              <a:t>3</a:t>
            </a:r>
            <a:r>
              <a:rPr lang="en" sz="1400">
                <a:solidFill>
                  <a:srgbClr val="37474F"/>
                </a:solidFill>
                <a:latin typeface="Roboto Mono"/>
                <a:ea typeface="Roboto Mono"/>
                <a:cs typeface="Roboto Mono"/>
                <a:sym typeface="Roboto Mono"/>
              </a:rPr>
              <a:t>::</a:t>
            </a:r>
            <a:r>
              <a:rPr lang="en" sz="1400">
                <a:solidFill>
                  <a:srgbClr val="C53929"/>
                </a:solidFill>
                <a:latin typeface="Roboto Mono"/>
                <a:ea typeface="Roboto Mono"/>
                <a:cs typeface="Roboto Mono"/>
                <a:sym typeface="Roboto Mono"/>
              </a:rPr>
              <a:t>4</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400">
              <a:solidFill>
                <a:srgbClr val="3F51B5"/>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3F51B5"/>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533" name="Google Shape;533;p64"/>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6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Bonus:</a:t>
            </a:r>
            <a:endParaRPr/>
          </a:p>
          <a:p>
            <a:pPr indent="0" lvl="0" marL="0" rtl="0" algn="ctr">
              <a:spcBef>
                <a:spcPts val="0"/>
              </a:spcBef>
              <a:spcAft>
                <a:spcPts val="0"/>
              </a:spcAft>
              <a:buNone/>
            </a:pPr>
            <a:r>
              <a:rPr lang="en"/>
              <a:t>Concurrency</a:t>
            </a:r>
            <a:endParaRPr/>
          </a:p>
        </p:txBody>
      </p:sp>
      <p:sp>
        <p:nvSpPr>
          <p:cNvPr id="539" name="Google Shape;539;p65"/>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66"/>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GIL (Global Interpreter Lock)</a:t>
            </a:r>
            <a:endParaRPr/>
          </a:p>
        </p:txBody>
      </p:sp>
      <p:sp>
        <p:nvSpPr>
          <p:cNvPr id="545" name="Google Shape;545;p66"/>
          <p:cNvSpPr txBox="1"/>
          <p:nvPr>
            <p:ph idx="1" type="body"/>
          </p:nvPr>
        </p:nvSpPr>
        <p:spPr>
          <a:xfrm>
            <a:off x="1297500" y="1564600"/>
            <a:ext cx="7038900" cy="2911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In essence, just a Mutex</a:t>
            </a:r>
            <a:endParaRPr/>
          </a:p>
          <a:p>
            <a:pPr indent="-342900" lvl="0" marL="457200" rtl="0" algn="l">
              <a:lnSpc>
                <a:spcPct val="150000"/>
              </a:lnSpc>
              <a:spcBef>
                <a:spcPts val="0"/>
              </a:spcBef>
              <a:spcAft>
                <a:spcPts val="0"/>
              </a:spcAft>
              <a:buSzPts val="1800"/>
              <a:buChar char="●"/>
            </a:pPr>
            <a:r>
              <a:rPr lang="en"/>
              <a:t>Threads need to lock the mutex to execute py-bytecode</a:t>
            </a:r>
            <a:endParaRPr/>
          </a:p>
          <a:p>
            <a:pPr indent="-342900" lvl="0" marL="457200" rtl="0" algn="l">
              <a:lnSpc>
                <a:spcPct val="150000"/>
              </a:lnSpc>
              <a:spcBef>
                <a:spcPts val="0"/>
              </a:spcBef>
              <a:spcAft>
                <a:spcPts val="0"/>
              </a:spcAft>
              <a:buSzPts val="1800"/>
              <a:buChar char="●"/>
            </a:pPr>
            <a:r>
              <a:rPr lang="en"/>
              <a:t>Blocks CPU bound operations</a:t>
            </a:r>
            <a:endParaRPr/>
          </a:p>
          <a:p>
            <a:pPr indent="-342900" lvl="0" marL="457200" rtl="0" algn="l">
              <a:lnSpc>
                <a:spcPct val="150000"/>
              </a:lnSpc>
              <a:spcBef>
                <a:spcPts val="0"/>
              </a:spcBef>
              <a:spcAft>
                <a:spcPts val="0"/>
              </a:spcAft>
              <a:buSzPts val="1800"/>
              <a:buChar char="●"/>
            </a:pPr>
            <a:r>
              <a:rPr lang="en"/>
              <a:t>Avoids race conditions among multiple threads</a:t>
            </a:r>
            <a:endParaRPr/>
          </a:p>
        </p:txBody>
      </p:sp>
      <p:sp>
        <p:nvSpPr>
          <p:cNvPr id="546" name="Google Shape;546;p66"/>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67"/>
          <p:cNvSpPr txBox="1"/>
          <p:nvPr>
            <p:ph type="title"/>
          </p:nvPr>
        </p:nvSpPr>
        <p:spPr>
          <a:xfrm>
            <a:off x="1297500" y="393750"/>
            <a:ext cx="7038900" cy="56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Threading</a:t>
            </a:r>
            <a:endParaRPr/>
          </a:p>
        </p:txBody>
      </p:sp>
      <p:sp>
        <p:nvSpPr>
          <p:cNvPr id="552" name="Google Shape;552;p67"/>
          <p:cNvSpPr txBox="1"/>
          <p:nvPr>
            <p:ph idx="1" type="body"/>
          </p:nvPr>
        </p:nvSpPr>
        <p:spPr>
          <a:xfrm>
            <a:off x="1297500" y="1450325"/>
            <a:ext cx="5340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be run on multiple cores of a CPU</a:t>
            </a:r>
            <a:endParaRPr/>
          </a:p>
          <a:p>
            <a:pPr indent="-342900" lvl="0" marL="457200" rtl="0" algn="l">
              <a:spcBef>
                <a:spcPts val="0"/>
              </a:spcBef>
              <a:spcAft>
                <a:spcPts val="0"/>
              </a:spcAft>
              <a:buSzPts val="1800"/>
              <a:buChar char="●"/>
            </a:pPr>
            <a:r>
              <a:rPr lang="en"/>
              <a:t>Runs under the GIL</a:t>
            </a:r>
            <a:endParaRPr/>
          </a:p>
          <a:p>
            <a:pPr indent="-342900" lvl="0" marL="457200" rtl="0" algn="l">
              <a:spcBef>
                <a:spcPts val="0"/>
              </a:spcBef>
              <a:spcAft>
                <a:spcPts val="0"/>
              </a:spcAft>
              <a:buSzPts val="1800"/>
              <a:buChar char="●"/>
            </a:pPr>
            <a:r>
              <a:rPr lang="en"/>
              <a:t>All threads share the same memory </a:t>
            </a:r>
            <a:endParaRPr/>
          </a:p>
          <a:p>
            <a:pPr indent="-342900" lvl="0" marL="457200" rtl="0" algn="l">
              <a:spcBef>
                <a:spcPts val="0"/>
              </a:spcBef>
              <a:spcAft>
                <a:spcPts val="0"/>
              </a:spcAft>
              <a:buSzPts val="1800"/>
              <a:buChar char="●"/>
            </a:pPr>
            <a:r>
              <a:rPr lang="en"/>
              <a:t>i.e. able to use the same objects directly</a:t>
            </a:r>
            <a:endParaRPr/>
          </a:p>
          <a:p>
            <a:pPr indent="-342900" lvl="0" marL="457200" rtl="0" algn="l">
              <a:spcBef>
                <a:spcPts val="0"/>
              </a:spcBef>
              <a:spcAft>
                <a:spcPts val="0"/>
              </a:spcAft>
              <a:buSzPts val="1800"/>
              <a:buChar char="●"/>
            </a:pPr>
            <a:r>
              <a:rPr lang="en"/>
              <a:t>Does not block on I/O bound operations</a:t>
            </a:r>
            <a:endParaRPr/>
          </a:p>
        </p:txBody>
      </p:sp>
      <p:sp>
        <p:nvSpPr>
          <p:cNvPr id="553" name="Google Shape;553;p67"/>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68"/>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Threading Example</a:t>
            </a:r>
            <a:endParaRPr/>
          </a:p>
        </p:txBody>
      </p:sp>
      <p:sp>
        <p:nvSpPr>
          <p:cNvPr id="559" name="Google Shape;559;p68"/>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3F51B5"/>
                </a:solidFill>
                <a:latin typeface="Roboto Mono"/>
                <a:ea typeface="Roboto Mono"/>
                <a:cs typeface="Roboto Mono"/>
                <a:sym typeface="Roboto Mono"/>
              </a:rPr>
              <a:t>import</a:t>
            </a:r>
            <a:r>
              <a:rPr lang="en" sz="1200">
                <a:solidFill>
                  <a:srgbClr val="37474F"/>
                </a:solidFill>
                <a:latin typeface="Roboto Mono"/>
                <a:ea typeface="Roboto Mono"/>
                <a:cs typeface="Roboto Mono"/>
                <a:sym typeface="Roboto Mono"/>
              </a:rPr>
              <a:t> concurrent.futures </a:t>
            </a:r>
            <a:r>
              <a:rPr lang="en" sz="1200">
                <a:solidFill>
                  <a:srgbClr val="3F51B5"/>
                </a:solidFill>
                <a:latin typeface="Roboto Mono"/>
                <a:ea typeface="Roboto Mono"/>
                <a:cs typeface="Roboto Mono"/>
                <a:sym typeface="Roboto Mono"/>
              </a:rPr>
              <a:t>as</a:t>
            </a:r>
            <a:r>
              <a:rPr lang="en" sz="1200">
                <a:solidFill>
                  <a:srgbClr val="37474F"/>
                </a:solidFill>
                <a:latin typeface="Roboto Mono"/>
                <a:ea typeface="Roboto Mono"/>
                <a:cs typeface="Roboto Mono"/>
                <a:sym typeface="Roboto Mono"/>
              </a:rPr>
              <a:t> cf</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F51B5"/>
                </a:solidFill>
                <a:latin typeface="Roboto Mono"/>
                <a:ea typeface="Roboto Mono"/>
                <a:cs typeface="Roboto Mono"/>
                <a:sym typeface="Roboto Mono"/>
              </a:rPr>
              <a:t>import</a:t>
            </a:r>
            <a:r>
              <a:rPr lang="en" sz="1200">
                <a:solidFill>
                  <a:srgbClr val="37474F"/>
                </a:solidFill>
                <a:latin typeface="Roboto Mono"/>
                <a:ea typeface="Roboto Mono"/>
                <a:cs typeface="Roboto Mono"/>
                <a:sym typeface="Roboto Mono"/>
              </a:rPr>
              <a:t> threading</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F51B5"/>
                </a:solidFill>
                <a:latin typeface="Roboto Mono"/>
                <a:ea typeface="Roboto Mono"/>
                <a:cs typeface="Roboto Mono"/>
                <a:sym typeface="Roboto Mono"/>
              </a:rPr>
              <a:t>import</a:t>
            </a:r>
            <a:r>
              <a:rPr lang="en" sz="1200">
                <a:solidFill>
                  <a:srgbClr val="37474F"/>
                </a:solidFill>
                <a:latin typeface="Roboto Mono"/>
                <a:ea typeface="Roboto Mono"/>
                <a:cs typeface="Roboto Mono"/>
                <a:sym typeface="Roboto Mono"/>
              </a:rPr>
              <a:t> requests</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threadLocal = threading.local()</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F51B5"/>
                </a:solidFill>
                <a:latin typeface="Roboto Mono"/>
                <a:ea typeface="Roboto Mono"/>
                <a:cs typeface="Roboto Mono"/>
                <a:sym typeface="Roboto Mono"/>
              </a:rPr>
              <a:t>def</a:t>
            </a:r>
            <a:r>
              <a:rPr lang="en" sz="1200">
                <a:solidFill>
                  <a:srgbClr val="37474F"/>
                </a:solidFill>
                <a:latin typeface="Roboto Mono"/>
                <a:ea typeface="Roboto Mono"/>
                <a:cs typeface="Roboto Mono"/>
                <a:sym typeface="Roboto Mono"/>
              </a:rPr>
              <a:t> get_session():</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if</a:t>
            </a: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not</a:t>
            </a:r>
            <a:r>
              <a:rPr lang="en" sz="1200">
                <a:solidFill>
                  <a:srgbClr val="37474F"/>
                </a:solidFill>
                <a:latin typeface="Roboto Mono"/>
                <a:ea typeface="Roboto Mono"/>
                <a:cs typeface="Roboto Mono"/>
                <a:sym typeface="Roboto Mono"/>
              </a:rPr>
              <a:t> hasattr(threadLocal, </a:t>
            </a:r>
            <a:r>
              <a:rPr lang="en" sz="1200">
                <a:solidFill>
                  <a:srgbClr val="388E3C"/>
                </a:solidFill>
                <a:latin typeface="Roboto Mono"/>
                <a:ea typeface="Roboto Mono"/>
                <a:cs typeface="Roboto Mono"/>
                <a:sym typeface="Roboto Mono"/>
              </a:rPr>
              <a:t>"session"</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threadLocal.session = requests.</a:t>
            </a:r>
            <a:r>
              <a:rPr lang="en" sz="1200">
                <a:solidFill>
                  <a:srgbClr val="9C27B0"/>
                </a:solidFill>
                <a:latin typeface="Roboto Mono"/>
                <a:ea typeface="Roboto Mono"/>
                <a:cs typeface="Roboto Mono"/>
                <a:sym typeface="Roboto Mono"/>
              </a:rPr>
              <a:t>Session</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return</a:t>
            </a:r>
            <a:r>
              <a:rPr lang="en" sz="1200">
                <a:solidFill>
                  <a:srgbClr val="37474F"/>
                </a:solidFill>
                <a:latin typeface="Roboto Mono"/>
                <a:ea typeface="Roboto Mono"/>
                <a:cs typeface="Roboto Mono"/>
                <a:sym typeface="Roboto Mono"/>
              </a:rPr>
              <a:t> threadLocal.session</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F51B5"/>
                </a:solidFill>
                <a:latin typeface="Roboto Mono"/>
                <a:ea typeface="Roboto Mono"/>
                <a:cs typeface="Roboto Mono"/>
                <a:sym typeface="Roboto Mono"/>
              </a:rPr>
              <a:t>def</a:t>
            </a:r>
            <a:r>
              <a:rPr lang="en" sz="1200">
                <a:solidFill>
                  <a:srgbClr val="37474F"/>
                </a:solidFill>
                <a:latin typeface="Roboto Mono"/>
                <a:ea typeface="Roboto Mono"/>
                <a:cs typeface="Roboto Mono"/>
                <a:sym typeface="Roboto Mono"/>
              </a:rPr>
              <a:t> do_web(thing):</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session = get_session()</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pass</a:t>
            </a:r>
            <a:r>
              <a:rPr lang="en" sz="1200">
                <a:solidFill>
                  <a:srgbClr val="37474F"/>
                </a:solidFill>
                <a:latin typeface="Roboto Mono"/>
                <a:ea typeface="Roboto Mono"/>
                <a:cs typeface="Roboto Mono"/>
                <a:sym typeface="Roboto Mono"/>
              </a:rPr>
              <a:t> </a:t>
            </a:r>
            <a:r>
              <a:rPr lang="en" sz="1200">
                <a:solidFill>
                  <a:srgbClr val="D81B60"/>
                </a:solidFill>
                <a:latin typeface="Roboto Mono"/>
                <a:ea typeface="Roboto Mono"/>
                <a:cs typeface="Roboto Mono"/>
                <a:sym typeface="Roboto Mono"/>
              </a:rPr>
              <a:t># do something with session</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F51B5"/>
                </a:solidFill>
                <a:latin typeface="Roboto Mono"/>
                <a:ea typeface="Roboto Mono"/>
                <a:cs typeface="Roboto Mono"/>
                <a:sym typeface="Roboto Mono"/>
              </a:rPr>
              <a:t>def</a:t>
            </a:r>
            <a:r>
              <a:rPr lang="en" sz="1200">
                <a:solidFill>
                  <a:srgbClr val="37474F"/>
                </a:solidFill>
                <a:latin typeface="Roboto Mono"/>
                <a:ea typeface="Roboto Mono"/>
                <a:cs typeface="Roboto Mono"/>
                <a:sym typeface="Roboto Mono"/>
              </a:rPr>
              <a:t> do_concurrent(things):</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with</a:t>
            </a:r>
            <a:r>
              <a:rPr lang="en" sz="1200">
                <a:solidFill>
                  <a:srgbClr val="37474F"/>
                </a:solidFill>
                <a:latin typeface="Roboto Mono"/>
                <a:ea typeface="Roboto Mono"/>
                <a:cs typeface="Roboto Mono"/>
                <a:sym typeface="Roboto Mono"/>
              </a:rPr>
              <a:t> cf.</a:t>
            </a:r>
            <a:r>
              <a:rPr lang="en" sz="1200">
                <a:solidFill>
                  <a:srgbClr val="9C27B0"/>
                </a:solidFill>
                <a:latin typeface="Roboto Mono"/>
                <a:ea typeface="Roboto Mono"/>
                <a:cs typeface="Roboto Mono"/>
                <a:sym typeface="Roboto Mono"/>
              </a:rPr>
              <a:t>ThreadPoolExecutor</a:t>
            </a:r>
            <a:r>
              <a:rPr lang="en" sz="1200">
                <a:solidFill>
                  <a:srgbClr val="37474F"/>
                </a:solidFill>
                <a:latin typeface="Roboto Mono"/>
                <a:ea typeface="Roboto Mono"/>
                <a:cs typeface="Roboto Mono"/>
                <a:sym typeface="Roboto Mono"/>
              </a:rPr>
              <a:t>(max_workers=</a:t>
            </a:r>
            <a:r>
              <a:rPr lang="en" sz="1200">
                <a:solidFill>
                  <a:srgbClr val="C53929"/>
                </a:solidFill>
                <a:latin typeface="Roboto Mono"/>
                <a:ea typeface="Roboto Mono"/>
                <a:cs typeface="Roboto Mono"/>
                <a:sym typeface="Roboto Mono"/>
              </a:rPr>
              <a:t>5</a:t>
            </a: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as</a:t>
            </a:r>
            <a:r>
              <a:rPr lang="en" sz="1200">
                <a:solidFill>
                  <a:srgbClr val="37474F"/>
                </a:solidFill>
                <a:latin typeface="Roboto Mono"/>
                <a:ea typeface="Roboto Mono"/>
                <a:cs typeface="Roboto Mono"/>
                <a:sym typeface="Roboto Mono"/>
              </a:rPr>
              <a:t> executor:</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executor.map(do_web, things)</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do_concurrent([</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a:t>
            </a:r>
            <a:r>
              <a:rPr lang="en" sz="1200">
                <a:solidFill>
                  <a:srgbClr val="C53929"/>
                </a:solidFill>
                <a:latin typeface="Roboto Mono"/>
                <a:ea typeface="Roboto Mono"/>
                <a:cs typeface="Roboto Mono"/>
                <a:sym typeface="Roboto Mono"/>
              </a:rPr>
              <a:t>2</a:t>
            </a:r>
            <a:r>
              <a:rPr lang="en" sz="1200">
                <a:solidFill>
                  <a:srgbClr val="37474F"/>
                </a:solidFill>
                <a:latin typeface="Roboto Mono"/>
                <a:ea typeface="Roboto Mono"/>
                <a:cs typeface="Roboto Mono"/>
                <a:sym typeface="Roboto Mono"/>
              </a:rPr>
              <a:t>,</a:t>
            </a:r>
            <a:r>
              <a:rPr lang="en" sz="1200">
                <a:solidFill>
                  <a:srgbClr val="C53929"/>
                </a:solidFill>
                <a:latin typeface="Roboto Mono"/>
                <a:ea typeface="Roboto Mono"/>
                <a:cs typeface="Roboto Mono"/>
                <a:sym typeface="Roboto Mono"/>
              </a:rPr>
              <a:t>3</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rgbClr val="4DD0E1"/>
              </a:solidFill>
              <a:latin typeface="Roboto Mono"/>
              <a:ea typeface="Roboto Mono"/>
              <a:cs typeface="Roboto Mono"/>
              <a:sym typeface="Roboto Mono"/>
            </a:endParaRPr>
          </a:p>
        </p:txBody>
      </p:sp>
      <p:sp>
        <p:nvSpPr>
          <p:cNvPr id="560" name="Google Shape;560;p68"/>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69"/>
          <p:cNvSpPr txBox="1"/>
          <p:nvPr>
            <p:ph type="title"/>
          </p:nvPr>
        </p:nvSpPr>
        <p:spPr>
          <a:xfrm>
            <a:off x="1297500" y="393750"/>
            <a:ext cx="7038900" cy="56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Multiprocessing</a:t>
            </a:r>
            <a:endParaRPr>
              <a:latin typeface="Montserrat"/>
              <a:ea typeface="Montserrat"/>
              <a:cs typeface="Montserrat"/>
              <a:sym typeface="Montserrat"/>
            </a:endParaRPr>
          </a:p>
        </p:txBody>
      </p:sp>
      <p:sp>
        <p:nvSpPr>
          <p:cNvPr id="566" name="Google Shape;566;p69"/>
          <p:cNvSpPr txBox="1"/>
          <p:nvPr>
            <p:ph idx="1" type="body"/>
          </p:nvPr>
        </p:nvSpPr>
        <p:spPr>
          <a:xfrm>
            <a:off x="1297500" y="1428350"/>
            <a:ext cx="6600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Alternative to Threading</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Multiple Threads  =&gt; Multiple Interpreters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Procs can run on multiple cores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No shared memory between any procs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Communication becomes expensive</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Shares the same synchronization primitives as Threading</a:t>
            </a:r>
            <a:endParaRPr sz="1800">
              <a:latin typeface="Lato"/>
              <a:ea typeface="Lato"/>
              <a:cs typeface="Lato"/>
              <a:sym typeface="Lato"/>
            </a:endParaRPr>
          </a:p>
        </p:txBody>
      </p:sp>
      <p:sp>
        <p:nvSpPr>
          <p:cNvPr id="567" name="Google Shape;567;p69"/>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70"/>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Multiprocessing Example</a:t>
            </a:r>
            <a:endParaRPr/>
          </a:p>
        </p:txBody>
      </p:sp>
      <p:sp>
        <p:nvSpPr>
          <p:cNvPr id="573" name="Google Shape;573;p70"/>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3F51B5"/>
                </a:solidFill>
                <a:latin typeface="Roboto Mono"/>
                <a:ea typeface="Roboto Mono"/>
                <a:cs typeface="Roboto Mono"/>
                <a:sym typeface="Roboto Mono"/>
              </a:rPr>
              <a:t>import</a:t>
            </a:r>
            <a:r>
              <a:rPr lang="en" sz="1200">
                <a:solidFill>
                  <a:srgbClr val="37474F"/>
                </a:solidFill>
                <a:latin typeface="Roboto Mono"/>
                <a:ea typeface="Roboto Mono"/>
                <a:cs typeface="Roboto Mono"/>
                <a:sym typeface="Roboto Mono"/>
              </a:rPr>
              <a:t> requests</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F51B5"/>
                </a:solidFill>
                <a:latin typeface="Roboto Mono"/>
                <a:ea typeface="Roboto Mono"/>
                <a:cs typeface="Roboto Mono"/>
                <a:sym typeface="Roboto Mono"/>
              </a:rPr>
              <a:t>import</a:t>
            </a:r>
            <a:r>
              <a:rPr lang="en" sz="1200">
                <a:solidFill>
                  <a:srgbClr val="37474F"/>
                </a:solidFill>
                <a:latin typeface="Roboto Mono"/>
                <a:ea typeface="Roboto Mono"/>
                <a:cs typeface="Roboto Mono"/>
                <a:sym typeface="Roboto Mono"/>
              </a:rPr>
              <a:t> multiprocessing</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session = </a:t>
            </a:r>
            <a:r>
              <a:rPr lang="en" sz="1200">
                <a:solidFill>
                  <a:srgbClr val="3F51B5"/>
                </a:solidFill>
                <a:latin typeface="Roboto Mono"/>
                <a:ea typeface="Roboto Mono"/>
                <a:cs typeface="Roboto Mono"/>
                <a:sym typeface="Roboto Mono"/>
              </a:rPr>
              <a:t>None</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F51B5"/>
                </a:solidFill>
                <a:latin typeface="Roboto Mono"/>
                <a:ea typeface="Roboto Mono"/>
                <a:cs typeface="Roboto Mono"/>
                <a:sym typeface="Roboto Mono"/>
              </a:rPr>
              <a:t>def</a:t>
            </a:r>
            <a:r>
              <a:rPr lang="en" sz="1200">
                <a:solidFill>
                  <a:srgbClr val="37474F"/>
                </a:solidFill>
                <a:latin typeface="Roboto Mono"/>
                <a:ea typeface="Roboto Mono"/>
                <a:cs typeface="Roboto Mono"/>
                <a:sym typeface="Roboto Mono"/>
              </a:rPr>
              <a:t> set_global_session():</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global</a:t>
            </a:r>
            <a:r>
              <a:rPr lang="en" sz="1200">
                <a:solidFill>
                  <a:srgbClr val="37474F"/>
                </a:solidFill>
                <a:latin typeface="Roboto Mono"/>
                <a:ea typeface="Roboto Mono"/>
                <a:cs typeface="Roboto Mono"/>
                <a:sym typeface="Roboto Mono"/>
              </a:rPr>
              <a:t> session</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if</a:t>
            </a: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not</a:t>
            </a:r>
            <a:r>
              <a:rPr lang="en" sz="1200">
                <a:solidFill>
                  <a:srgbClr val="37474F"/>
                </a:solidFill>
                <a:latin typeface="Roboto Mono"/>
                <a:ea typeface="Roboto Mono"/>
                <a:cs typeface="Roboto Mono"/>
                <a:sym typeface="Roboto Mono"/>
              </a:rPr>
              <a:t> session:</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session = requests.</a:t>
            </a:r>
            <a:r>
              <a:rPr lang="en" sz="1200">
                <a:solidFill>
                  <a:srgbClr val="9C27B0"/>
                </a:solidFill>
                <a:latin typeface="Roboto Mono"/>
                <a:ea typeface="Roboto Mono"/>
                <a:cs typeface="Roboto Mono"/>
                <a:sym typeface="Roboto Mono"/>
              </a:rPr>
              <a:t>Session</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F51B5"/>
                </a:solidFill>
                <a:latin typeface="Roboto Mono"/>
                <a:ea typeface="Roboto Mono"/>
                <a:cs typeface="Roboto Mono"/>
                <a:sym typeface="Roboto Mono"/>
              </a:rPr>
              <a:t>def</a:t>
            </a:r>
            <a:r>
              <a:rPr lang="en" sz="1200">
                <a:solidFill>
                  <a:srgbClr val="37474F"/>
                </a:solidFill>
                <a:latin typeface="Roboto Mono"/>
                <a:ea typeface="Roboto Mono"/>
                <a:cs typeface="Roboto Mono"/>
                <a:sym typeface="Roboto Mono"/>
              </a:rPr>
              <a:t> do_web(thing):</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pass</a:t>
            </a:r>
            <a:r>
              <a:rPr lang="en" sz="1200">
                <a:solidFill>
                  <a:srgbClr val="37474F"/>
                </a:solidFill>
                <a:latin typeface="Roboto Mono"/>
                <a:ea typeface="Roboto Mono"/>
                <a:cs typeface="Roboto Mono"/>
                <a:sym typeface="Roboto Mono"/>
              </a:rPr>
              <a:t> </a:t>
            </a:r>
            <a:r>
              <a:rPr lang="en" sz="1200">
                <a:solidFill>
                  <a:srgbClr val="D81B60"/>
                </a:solidFill>
                <a:latin typeface="Roboto Mono"/>
                <a:ea typeface="Roboto Mono"/>
                <a:cs typeface="Roboto Mono"/>
                <a:sym typeface="Roboto Mono"/>
              </a:rPr>
              <a:t># do something with session (global)</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F51B5"/>
                </a:solidFill>
                <a:latin typeface="Roboto Mono"/>
                <a:ea typeface="Roboto Mono"/>
                <a:cs typeface="Roboto Mono"/>
                <a:sym typeface="Roboto Mono"/>
              </a:rPr>
              <a:t>def</a:t>
            </a:r>
            <a:r>
              <a:rPr lang="en" sz="1200">
                <a:solidFill>
                  <a:srgbClr val="37474F"/>
                </a:solidFill>
                <a:latin typeface="Roboto Mono"/>
                <a:ea typeface="Roboto Mono"/>
                <a:cs typeface="Roboto Mono"/>
                <a:sym typeface="Roboto Mono"/>
              </a:rPr>
              <a:t> do_concurrent(things):</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with</a:t>
            </a:r>
            <a:r>
              <a:rPr lang="en" sz="1200">
                <a:solidFill>
                  <a:srgbClr val="37474F"/>
                </a:solidFill>
                <a:latin typeface="Roboto Mono"/>
                <a:ea typeface="Roboto Mono"/>
                <a:cs typeface="Roboto Mono"/>
                <a:sym typeface="Roboto Mono"/>
              </a:rPr>
              <a:t> multiprocessing.</a:t>
            </a:r>
            <a:r>
              <a:rPr lang="en" sz="1200">
                <a:solidFill>
                  <a:srgbClr val="9C27B0"/>
                </a:solidFill>
                <a:latin typeface="Roboto Mono"/>
                <a:ea typeface="Roboto Mono"/>
                <a:cs typeface="Roboto Mono"/>
                <a:sym typeface="Roboto Mono"/>
              </a:rPr>
              <a:t>Pool</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initializer=set_global_session</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 </a:t>
            </a:r>
            <a:r>
              <a:rPr lang="en" sz="1200">
                <a:solidFill>
                  <a:srgbClr val="3F51B5"/>
                </a:solidFill>
                <a:latin typeface="Roboto Mono"/>
                <a:ea typeface="Roboto Mono"/>
                <a:cs typeface="Roboto Mono"/>
                <a:sym typeface="Roboto Mono"/>
              </a:rPr>
              <a:t>as</a:t>
            </a:r>
            <a:r>
              <a:rPr lang="en" sz="1200">
                <a:solidFill>
                  <a:srgbClr val="37474F"/>
                </a:solidFill>
                <a:latin typeface="Roboto Mono"/>
                <a:ea typeface="Roboto Mono"/>
                <a:cs typeface="Roboto Mono"/>
                <a:sym typeface="Roboto Mono"/>
              </a:rPr>
              <a:t> pool:</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pool.map(do_web, things)</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37474F"/>
                </a:solidFill>
                <a:latin typeface="Roboto Mono"/>
                <a:ea typeface="Roboto Mono"/>
                <a:cs typeface="Roboto Mono"/>
                <a:sym typeface="Roboto Mono"/>
              </a:rPr>
              <a:t>do_concurrent([</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a:t>
            </a:r>
            <a:r>
              <a:rPr lang="en" sz="1200">
                <a:solidFill>
                  <a:srgbClr val="C53929"/>
                </a:solidFill>
                <a:latin typeface="Roboto Mono"/>
                <a:ea typeface="Roboto Mono"/>
                <a:cs typeface="Roboto Mono"/>
                <a:sym typeface="Roboto Mono"/>
              </a:rPr>
              <a:t>2</a:t>
            </a:r>
            <a:r>
              <a:rPr lang="en" sz="1200">
                <a:solidFill>
                  <a:srgbClr val="37474F"/>
                </a:solidFill>
                <a:latin typeface="Roboto Mono"/>
                <a:ea typeface="Roboto Mono"/>
                <a:cs typeface="Roboto Mono"/>
                <a:sym typeface="Roboto Mono"/>
              </a:rPr>
              <a:t>,</a:t>
            </a:r>
            <a:r>
              <a:rPr lang="en" sz="1200">
                <a:solidFill>
                  <a:srgbClr val="C53929"/>
                </a:solidFill>
                <a:latin typeface="Roboto Mono"/>
                <a:ea typeface="Roboto Mono"/>
                <a:cs typeface="Roboto Mono"/>
                <a:sym typeface="Roboto Mono"/>
              </a:rPr>
              <a:t>3</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4DD0E1"/>
              </a:solidFill>
              <a:latin typeface="Roboto Mono"/>
              <a:ea typeface="Roboto Mono"/>
              <a:cs typeface="Roboto Mono"/>
              <a:sym typeface="Roboto Mono"/>
            </a:endParaRPr>
          </a:p>
        </p:txBody>
      </p:sp>
      <p:sp>
        <p:nvSpPr>
          <p:cNvPr id="574" name="Google Shape;574;p70"/>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71"/>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Asyncio</a:t>
            </a:r>
            <a:endParaRPr/>
          </a:p>
        </p:txBody>
      </p:sp>
      <p:sp>
        <p:nvSpPr>
          <p:cNvPr id="580" name="Google Shape;580;p71"/>
          <p:cNvSpPr txBox="1"/>
          <p:nvPr>
            <p:ph idx="1" type="body"/>
          </p:nvPr>
        </p:nvSpPr>
        <p:spPr>
          <a:xfrm>
            <a:off x="1297500" y="13814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Method of passing CPU execution rights</a:t>
            </a:r>
            <a:endParaRPr/>
          </a:p>
          <a:p>
            <a:pPr indent="-342900" lvl="0" marL="457200" rtl="0" algn="l">
              <a:spcBef>
                <a:spcPts val="0"/>
              </a:spcBef>
              <a:spcAft>
                <a:spcPts val="0"/>
              </a:spcAft>
              <a:buSzPts val="1800"/>
              <a:buChar char="●"/>
            </a:pPr>
            <a:r>
              <a:rPr lang="en"/>
              <a:t>Never blocks</a:t>
            </a:r>
            <a:endParaRPr/>
          </a:p>
          <a:p>
            <a:pPr indent="-342900" lvl="0" marL="457200" rtl="0" algn="l">
              <a:spcBef>
                <a:spcPts val="0"/>
              </a:spcBef>
              <a:spcAft>
                <a:spcPts val="0"/>
              </a:spcAft>
              <a:buSzPts val="1800"/>
              <a:buChar char="●"/>
            </a:pPr>
            <a:r>
              <a:rPr lang="en"/>
              <a:t>Runs on one thread </a:t>
            </a:r>
            <a:endParaRPr/>
          </a:p>
          <a:p>
            <a:pPr indent="-342900" lvl="0" marL="457200" rtl="0" algn="l">
              <a:spcBef>
                <a:spcPts val="0"/>
              </a:spcBef>
              <a:spcAft>
                <a:spcPts val="0"/>
              </a:spcAft>
              <a:buSzPts val="1800"/>
              <a:buChar char="●"/>
            </a:pPr>
            <a:r>
              <a:rPr lang="en"/>
              <a:t>I.e. useful for single-core hardware</a:t>
            </a:r>
            <a:endParaRPr/>
          </a:p>
          <a:p>
            <a:pPr indent="-342900" lvl="0" marL="457200" rtl="0" algn="l">
              <a:spcBef>
                <a:spcPts val="0"/>
              </a:spcBef>
              <a:spcAft>
                <a:spcPts val="0"/>
              </a:spcAft>
              <a:buSzPts val="1800"/>
              <a:buChar char="●"/>
            </a:pPr>
            <a:r>
              <a:rPr lang="en"/>
              <a:t>2 Task list and Event Loop</a:t>
            </a:r>
            <a:endParaRPr/>
          </a:p>
        </p:txBody>
      </p:sp>
      <p:sp>
        <p:nvSpPr>
          <p:cNvPr id="581" name="Google Shape;581;p71"/>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Docstrings (</a:t>
            </a:r>
            <a:r>
              <a:rPr lang="en" u="sng">
                <a:solidFill>
                  <a:schemeClr val="dk1"/>
                </a:solidFill>
                <a:hlinkClick r:id="rId3"/>
              </a:rPr>
              <a:t>PEP 257</a:t>
            </a:r>
            <a:r>
              <a:rPr lang="en"/>
              <a:t>)</a:t>
            </a:r>
            <a:endParaRPr/>
          </a:p>
        </p:txBody>
      </p:sp>
      <p:sp>
        <p:nvSpPr>
          <p:cNvPr id="170" name="Google Shape;170;p18"/>
          <p:cNvSpPr txBox="1"/>
          <p:nvPr>
            <p:ph idx="1" type="body"/>
          </p:nvPr>
        </p:nvSpPr>
        <p:spPr>
          <a:xfrm>
            <a:off x="1297500" y="1110350"/>
            <a:ext cx="7450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string </a:t>
            </a:r>
            <a:r>
              <a:rPr lang="en"/>
              <a:t>literal as the </a:t>
            </a:r>
            <a:r>
              <a:rPr lang="en"/>
              <a:t>first statement in a definition (always triple quotes)</a:t>
            </a:r>
            <a:endParaRPr/>
          </a:p>
          <a:p>
            <a:pPr indent="0" lvl="0" marL="0" rtl="0" algn="l">
              <a:spcBef>
                <a:spcPts val="0"/>
              </a:spcBef>
              <a:spcAft>
                <a:spcPts val="0"/>
              </a:spcAft>
              <a:buNone/>
            </a:pPr>
            <a:r>
              <a:rPr lang="en"/>
              <a:t>Accessed using </a:t>
            </a:r>
            <a:r>
              <a:rPr lang="en">
                <a:latin typeface="Roboto Mono"/>
                <a:ea typeface="Roboto Mono"/>
                <a:cs typeface="Roboto Mono"/>
                <a:sym typeface="Roboto Mono"/>
              </a:rPr>
              <a:t>func_name.__doc__</a:t>
            </a:r>
            <a:endParaRPr>
              <a:latin typeface="Roboto Mono"/>
              <a:ea typeface="Roboto Mono"/>
              <a:cs typeface="Roboto Mono"/>
              <a:sym typeface="Roboto Mono"/>
            </a:endParaRPr>
          </a:p>
          <a:p>
            <a:pPr indent="0" lvl="0" marL="914400" rtl="0" algn="l">
              <a:spcBef>
                <a:spcPts val="0"/>
              </a:spcBef>
              <a:spcAft>
                <a:spcPts val="0"/>
              </a:spcAft>
              <a:buNone/>
            </a:pPr>
            <a:r>
              <a:rPr lang="en" sz="1400">
                <a:solidFill>
                  <a:srgbClr val="3F51B5"/>
                </a:solidFill>
                <a:latin typeface="Roboto Mono"/>
                <a:ea typeface="Roboto Mono"/>
                <a:cs typeface="Roboto Mono"/>
                <a:sym typeface="Roboto Mono"/>
              </a:rPr>
              <a:t>def</a:t>
            </a:r>
            <a:r>
              <a:rPr lang="en" sz="1400">
                <a:solidFill>
                  <a:srgbClr val="37474F"/>
                </a:solidFill>
                <a:latin typeface="Roboto Mono"/>
                <a:ea typeface="Roboto Mono"/>
                <a:cs typeface="Roboto Mono"/>
                <a:sym typeface="Roboto Mono"/>
              </a:rPr>
              <a:t> complex(real=</a:t>
            </a:r>
            <a:r>
              <a:rPr lang="en" sz="1400">
                <a:solidFill>
                  <a:srgbClr val="C53929"/>
                </a:solidFill>
                <a:latin typeface="Roboto Mono"/>
                <a:ea typeface="Roboto Mono"/>
                <a:cs typeface="Roboto Mono"/>
                <a:sym typeface="Roboto Mono"/>
              </a:rPr>
              <a:t>0.0</a:t>
            </a:r>
            <a:r>
              <a:rPr lang="en" sz="1400">
                <a:solidFill>
                  <a:srgbClr val="37474F"/>
                </a:solidFill>
                <a:latin typeface="Roboto Mono"/>
                <a:ea typeface="Roboto Mono"/>
                <a:cs typeface="Roboto Mono"/>
                <a:sym typeface="Roboto Mono"/>
              </a:rPr>
              <a:t>, imag=</a:t>
            </a:r>
            <a:r>
              <a:rPr lang="en" sz="1400">
                <a:solidFill>
                  <a:srgbClr val="C53929"/>
                </a:solidFill>
                <a:latin typeface="Roboto Mono"/>
                <a:ea typeface="Roboto Mono"/>
                <a:cs typeface="Roboto Mono"/>
                <a:sym typeface="Roboto Mono"/>
              </a:rPr>
              <a:t>0.0</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914400" rtl="0" algn="l">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88E3C"/>
                </a:solidFill>
                <a:latin typeface="Roboto Mono"/>
                <a:ea typeface="Roboto Mono"/>
                <a:cs typeface="Roboto Mono"/>
                <a:sym typeface="Roboto Mono"/>
              </a:rPr>
              <a:t>"""Form a complex number.</a:t>
            </a:r>
            <a:endParaRPr sz="1400">
              <a:solidFill>
                <a:srgbClr val="388E3C"/>
              </a:solidFill>
              <a:latin typeface="Roboto Mono"/>
              <a:ea typeface="Roboto Mono"/>
              <a:cs typeface="Roboto Mono"/>
              <a:sym typeface="Roboto Mono"/>
            </a:endParaRPr>
          </a:p>
          <a:p>
            <a:pPr indent="0" lvl="0" marL="914400" rtl="0" algn="l">
              <a:spcBef>
                <a:spcPts val="0"/>
              </a:spcBef>
              <a:spcAft>
                <a:spcPts val="0"/>
              </a:spcAft>
              <a:buNone/>
            </a:pPr>
            <a:r>
              <a:t/>
            </a:r>
            <a:endParaRPr sz="1400">
              <a:solidFill>
                <a:srgbClr val="388E3C"/>
              </a:solidFill>
              <a:latin typeface="Roboto Mono"/>
              <a:ea typeface="Roboto Mono"/>
              <a:cs typeface="Roboto Mono"/>
              <a:sym typeface="Roboto Mono"/>
            </a:endParaRPr>
          </a:p>
          <a:p>
            <a:pPr indent="0" lvl="0" marL="914400" rtl="0" algn="l">
              <a:spcBef>
                <a:spcPts val="0"/>
              </a:spcBef>
              <a:spcAft>
                <a:spcPts val="0"/>
              </a:spcAft>
              <a:buNone/>
            </a:pPr>
            <a:r>
              <a:rPr lang="en" sz="1400">
                <a:solidFill>
                  <a:srgbClr val="388E3C"/>
                </a:solidFill>
                <a:latin typeface="Roboto Mono"/>
                <a:ea typeface="Roboto Mono"/>
                <a:cs typeface="Roboto Mono"/>
                <a:sym typeface="Roboto Mono"/>
              </a:rPr>
              <a:t>    Keyword arguments:</a:t>
            </a:r>
            <a:endParaRPr sz="1400">
              <a:solidFill>
                <a:srgbClr val="388E3C"/>
              </a:solidFill>
              <a:latin typeface="Roboto Mono"/>
              <a:ea typeface="Roboto Mono"/>
              <a:cs typeface="Roboto Mono"/>
              <a:sym typeface="Roboto Mono"/>
            </a:endParaRPr>
          </a:p>
          <a:p>
            <a:pPr indent="0" lvl="0" marL="914400" rtl="0" algn="l">
              <a:spcBef>
                <a:spcPts val="0"/>
              </a:spcBef>
              <a:spcAft>
                <a:spcPts val="0"/>
              </a:spcAft>
              <a:buNone/>
            </a:pPr>
            <a:r>
              <a:rPr lang="en" sz="1400">
                <a:solidFill>
                  <a:srgbClr val="388E3C"/>
                </a:solidFill>
                <a:latin typeface="Roboto Mono"/>
                <a:ea typeface="Roboto Mono"/>
                <a:cs typeface="Roboto Mono"/>
                <a:sym typeface="Roboto Mono"/>
              </a:rPr>
              <a:t>    real -- the real part (default 0.0)</a:t>
            </a:r>
            <a:endParaRPr sz="1400">
              <a:solidFill>
                <a:srgbClr val="388E3C"/>
              </a:solidFill>
              <a:latin typeface="Roboto Mono"/>
              <a:ea typeface="Roboto Mono"/>
              <a:cs typeface="Roboto Mono"/>
              <a:sym typeface="Roboto Mono"/>
            </a:endParaRPr>
          </a:p>
          <a:p>
            <a:pPr indent="0" lvl="0" marL="914400" rtl="0" algn="l">
              <a:spcBef>
                <a:spcPts val="0"/>
              </a:spcBef>
              <a:spcAft>
                <a:spcPts val="0"/>
              </a:spcAft>
              <a:buNone/>
            </a:pPr>
            <a:r>
              <a:rPr lang="en" sz="1400">
                <a:solidFill>
                  <a:srgbClr val="388E3C"/>
                </a:solidFill>
                <a:latin typeface="Roboto Mono"/>
                <a:ea typeface="Roboto Mono"/>
                <a:cs typeface="Roboto Mono"/>
                <a:sym typeface="Roboto Mono"/>
              </a:rPr>
              <a:t>    imag -- the imaginary part (default 0.0)</a:t>
            </a:r>
            <a:endParaRPr sz="1400">
              <a:solidFill>
                <a:srgbClr val="388E3C"/>
              </a:solidFill>
              <a:latin typeface="Roboto Mono"/>
              <a:ea typeface="Roboto Mono"/>
              <a:cs typeface="Roboto Mono"/>
              <a:sym typeface="Roboto Mono"/>
            </a:endParaRPr>
          </a:p>
          <a:p>
            <a:pPr indent="0" lvl="0" marL="914400" rtl="0" algn="l">
              <a:spcBef>
                <a:spcPts val="0"/>
              </a:spcBef>
              <a:spcAft>
                <a:spcPts val="0"/>
              </a:spcAft>
              <a:buNone/>
            </a:pPr>
            <a:r>
              <a:rPr lang="en" sz="1400">
                <a:solidFill>
                  <a:srgbClr val="388E3C"/>
                </a:solidFill>
                <a:latin typeface="Roboto Mono"/>
                <a:ea typeface="Roboto Mono"/>
                <a:cs typeface="Roboto Mono"/>
                <a:sym typeface="Roboto Mono"/>
              </a:rPr>
              <a:t>    """</a:t>
            </a:r>
            <a:endParaRPr sz="1400">
              <a:solidFill>
                <a:srgbClr val="37474F"/>
              </a:solidFill>
              <a:latin typeface="Roboto Mono"/>
              <a:ea typeface="Roboto Mono"/>
              <a:cs typeface="Roboto Mono"/>
              <a:sym typeface="Roboto Mono"/>
            </a:endParaRPr>
          </a:p>
          <a:p>
            <a:pPr indent="0" lvl="0" marL="914400" rtl="0" algn="l">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if</a:t>
            </a:r>
            <a:r>
              <a:rPr lang="en" sz="1400">
                <a:solidFill>
                  <a:srgbClr val="37474F"/>
                </a:solidFill>
                <a:latin typeface="Roboto Mono"/>
                <a:ea typeface="Roboto Mono"/>
                <a:cs typeface="Roboto Mono"/>
                <a:sym typeface="Roboto Mono"/>
              </a:rPr>
              <a:t> imag == </a:t>
            </a:r>
            <a:r>
              <a:rPr lang="en" sz="1400">
                <a:solidFill>
                  <a:srgbClr val="C53929"/>
                </a:solidFill>
                <a:latin typeface="Roboto Mono"/>
                <a:ea typeface="Roboto Mono"/>
                <a:cs typeface="Roboto Mono"/>
                <a:sym typeface="Roboto Mono"/>
              </a:rPr>
              <a:t>0.0</a:t>
            </a: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and</a:t>
            </a:r>
            <a:r>
              <a:rPr lang="en" sz="1400">
                <a:solidFill>
                  <a:srgbClr val="37474F"/>
                </a:solidFill>
                <a:latin typeface="Roboto Mono"/>
                <a:ea typeface="Roboto Mono"/>
                <a:cs typeface="Roboto Mono"/>
                <a:sym typeface="Roboto Mono"/>
              </a:rPr>
              <a:t> real == </a:t>
            </a:r>
            <a:r>
              <a:rPr lang="en" sz="1400">
                <a:solidFill>
                  <a:srgbClr val="C53929"/>
                </a:solidFill>
                <a:latin typeface="Roboto Mono"/>
                <a:ea typeface="Roboto Mono"/>
                <a:cs typeface="Roboto Mono"/>
                <a:sym typeface="Roboto Mono"/>
              </a:rPr>
              <a:t>0.0</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914400" rtl="0" algn="l">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return</a:t>
            </a:r>
            <a:r>
              <a:rPr lang="en" sz="1400">
                <a:solidFill>
                  <a:srgbClr val="37474F"/>
                </a:solidFill>
                <a:latin typeface="Roboto Mono"/>
                <a:ea typeface="Roboto Mono"/>
                <a:cs typeface="Roboto Mono"/>
                <a:sym typeface="Roboto Mono"/>
              </a:rPr>
              <a:t> complex_zero</a:t>
            </a:r>
            <a:endParaRPr sz="1400">
              <a:solidFill>
                <a:srgbClr val="3F51B5"/>
              </a:solidFill>
              <a:latin typeface="Roboto Mono"/>
              <a:ea typeface="Roboto Mono"/>
              <a:cs typeface="Roboto Mono"/>
              <a:sym typeface="Roboto Mono"/>
            </a:endParaRPr>
          </a:p>
        </p:txBody>
      </p:sp>
      <p:sp>
        <p:nvSpPr>
          <p:cNvPr id="171" name="Google Shape;171;p18"/>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72"/>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Asyncio Example</a:t>
            </a:r>
            <a:endParaRPr/>
          </a:p>
        </p:txBody>
      </p:sp>
      <p:sp>
        <p:nvSpPr>
          <p:cNvPr id="587" name="Google Shape;587;p72"/>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3F51B5"/>
                </a:solidFill>
                <a:latin typeface="Roboto Mono"/>
                <a:ea typeface="Roboto Mono"/>
                <a:cs typeface="Roboto Mono"/>
                <a:sym typeface="Roboto Mono"/>
              </a:rPr>
              <a:t>import</a:t>
            </a:r>
            <a:r>
              <a:rPr lang="en" sz="1200">
                <a:solidFill>
                  <a:srgbClr val="37474F"/>
                </a:solidFill>
                <a:latin typeface="Roboto Mono"/>
                <a:ea typeface="Roboto Mono"/>
                <a:cs typeface="Roboto Mono"/>
                <a:sym typeface="Roboto Mono"/>
              </a:rPr>
              <a:t> asyncio</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F51B5"/>
                </a:solidFill>
                <a:latin typeface="Roboto Mono"/>
                <a:ea typeface="Roboto Mono"/>
                <a:cs typeface="Roboto Mono"/>
                <a:sym typeface="Roboto Mono"/>
              </a:rPr>
              <a:t>import</a:t>
            </a:r>
            <a:r>
              <a:rPr lang="en" sz="1200">
                <a:solidFill>
                  <a:srgbClr val="37474F"/>
                </a:solidFill>
                <a:latin typeface="Roboto Mono"/>
                <a:ea typeface="Roboto Mono"/>
                <a:cs typeface="Roboto Mono"/>
                <a:sym typeface="Roboto Mono"/>
              </a:rPr>
              <a:t> aiohttp</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async </a:t>
            </a:r>
            <a:r>
              <a:rPr lang="en" sz="1200">
                <a:solidFill>
                  <a:srgbClr val="3F51B5"/>
                </a:solidFill>
                <a:latin typeface="Roboto Mono"/>
                <a:ea typeface="Roboto Mono"/>
                <a:cs typeface="Roboto Mono"/>
                <a:sym typeface="Roboto Mono"/>
              </a:rPr>
              <a:t>def</a:t>
            </a:r>
            <a:r>
              <a:rPr lang="en" sz="1200">
                <a:solidFill>
                  <a:srgbClr val="37474F"/>
                </a:solidFill>
                <a:latin typeface="Roboto Mono"/>
                <a:ea typeface="Roboto Mono"/>
                <a:cs typeface="Roboto Mono"/>
                <a:sym typeface="Roboto Mono"/>
              </a:rPr>
              <a:t> do_web(session, thing):</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pass</a:t>
            </a:r>
            <a:r>
              <a:rPr lang="en" sz="1200">
                <a:solidFill>
                  <a:srgbClr val="37474F"/>
                </a:solidFill>
                <a:latin typeface="Roboto Mono"/>
                <a:ea typeface="Roboto Mono"/>
                <a:cs typeface="Roboto Mono"/>
                <a:sym typeface="Roboto Mono"/>
              </a:rPr>
              <a:t> </a:t>
            </a:r>
            <a:r>
              <a:rPr lang="en" sz="1200">
                <a:solidFill>
                  <a:srgbClr val="D81B60"/>
                </a:solidFill>
                <a:latin typeface="Roboto Mono"/>
                <a:ea typeface="Roboto Mono"/>
                <a:cs typeface="Roboto Mono"/>
                <a:sym typeface="Roboto Mono"/>
              </a:rPr>
              <a:t># do something with session</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async </a:t>
            </a:r>
            <a:r>
              <a:rPr lang="en" sz="1200">
                <a:solidFill>
                  <a:srgbClr val="3F51B5"/>
                </a:solidFill>
                <a:latin typeface="Roboto Mono"/>
                <a:ea typeface="Roboto Mono"/>
                <a:cs typeface="Roboto Mono"/>
                <a:sym typeface="Roboto Mono"/>
              </a:rPr>
              <a:t>def</a:t>
            </a:r>
            <a:r>
              <a:rPr lang="en" sz="1200">
                <a:solidFill>
                  <a:srgbClr val="37474F"/>
                </a:solidFill>
                <a:latin typeface="Roboto Mono"/>
                <a:ea typeface="Roboto Mono"/>
                <a:cs typeface="Roboto Mono"/>
                <a:sym typeface="Roboto Mono"/>
              </a:rPr>
              <a:t> do_concurrent(things):</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async </a:t>
            </a:r>
            <a:r>
              <a:rPr lang="en" sz="1200">
                <a:solidFill>
                  <a:srgbClr val="3F51B5"/>
                </a:solidFill>
                <a:latin typeface="Roboto Mono"/>
                <a:ea typeface="Roboto Mono"/>
                <a:cs typeface="Roboto Mono"/>
                <a:sym typeface="Roboto Mono"/>
              </a:rPr>
              <a:t>with</a:t>
            </a:r>
            <a:r>
              <a:rPr lang="en" sz="1200">
                <a:solidFill>
                  <a:srgbClr val="37474F"/>
                </a:solidFill>
                <a:latin typeface="Roboto Mono"/>
                <a:ea typeface="Roboto Mono"/>
                <a:cs typeface="Roboto Mono"/>
                <a:sym typeface="Roboto Mono"/>
              </a:rPr>
              <a:t> aiohttp.</a:t>
            </a:r>
            <a:r>
              <a:rPr lang="en" sz="1200">
                <a:solidFill>
                  <a:srgbClr val="9C27B0"/>
                </a:solidFill>
                <a:latin typeface="Roboto Mono"/>
                <a:ea typeface="Roboto Mono"/>
                <a:cs typeface="Roboto Mono"/>
                <a:sym typeface="Roboto Mono"/>
              </a:rPr>
              <a:t>ClientSession</a:t>
            </a: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as</a:t>
            </a:r>
            <a:r>
              <a:rPr lang="en" sz="1200">
                <a:solidFill>
                  <a:srgbClr val="37474F"/>
                </a:solidFill>
                <a:latin typeface="Roboto Mono"/>
                <a:ea typeface="Roboto Mono"/>
                <a:cs typeface="Roboto Mono"/>
                <a:sym typeface="Roboto Mono"/>
              </a:rPr>
              <a:t> session:</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tasks = []</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for</a:t>
            </a:r>
            <a:r>
              <a:rPr lang="en" sz="1200">
                <a:solidFill>
                  <a:srgbClr val="37474F"/>
                </a:solidFill>
                <a:latin typeface="Roboto Mono"/>
                <a:ea typeface="Roboto Mono"/>
                <a:cs typeface="Roboto Mono"/>
                <a:sym typeface="Roboto Mono"/>
              </a:rPr>
              <a:t> thing </a:t>
            </a:r>
            <a:r>
              <a:rPr lang="en" sz="1200">
                <a:solidFill>
                  <a:srgbClr val="3F51B5"/>
                </a:solidFill>
                <a:latin typeface="Roboto Mono"/>
                <a:ea typeface="Roboto Mono"/>
                <a:cs typeface="Roboto Mono"/>
                <a:sym typeface="Roboto Mono"/>
              </a:rPr>
              <a:t>in</a:t>
            </a:r>
            <a:r>
              <a:rPr lang="en" sz="1200">
                <a:solidFill>
                  <a:srgbClr val="37474F"/>
                </a:solidFill>
                <a:latin typeface="Roboto Mono"/>
                <a:ea typeface="Roboto Mono"/>
                <a:cs typeface="Roboto Mono"/>
                <a:sym typeface="Roboto Mono"/>
              </a:rPr>
              <a:t> things:</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task = asyncio.ensure_future(</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do_web(session, thing)</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tasks.append(task)</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await asyncio.gather(*tasks)</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asyncio.get_event_loop().run_until_complete(</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do_concurrent([</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a:t>
            </a:r>
            <a:r>
              <a:rPr lang="en" sz="1200">
                <a:solidFill>
                  <a:srgbClr val="C53929"/>
                </a:solidFill>
                <a:latin typeface="Roboto Mono"/>
                <a:ea typeface="Roboto Mono"/>
                <a:cs typeface="Roboto Mono"/>
                <a:sym typeface="Roboto Mono"/>
              </a:rPr>
              <a:t>2</a:t>
            </a:r>
            <a:r>
              <a:rPr lang="en" sz="1200">
                <a:solidFill>
                  <a:srgbClr val="37474F"/>
                </a:solidFill>
                <a:latin typeface="Roboto Mono"/>
                <a:ea typeface="Roboto Mono"/>
                <a:cs typeface="Roboto Mono"/>
                <a:sym typeface="Roboto Mono"/>
              </a:rPr>
              <a:t>,</a:t>
            </a:r>
            <a:r>
              <a:rPr lang="en" sz="1200">
                <a:solidFill>
                  <a:srgbClr val="C53929"/>
                </a:solidFill>
                <a:latin typeface="Roboto Mono"/>
                <a:ea typeface="Roboto Mono"/>
                <a:cs typeface="Roboto Mono"/>
                <a:sym typeface="Roboto Mono"/>
              </a:rPr>
              <a:t>3</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rgbClr val="4DD0E1"/>
              </a:solidFill>
              <a:latin typeface="Roboto Mono"/>
              <a:ea typeface="Roboto Mono"/>
              <a:cs typeface="Roboto Mono"/>
              <a:sym typeface="Roboto Mono"/>
            </a:endParaRPr>
          </a:p>
        </p:txBody>
      </p:sp>
      <p:sp>
        <p:nvSpPr>
          <p:cNvPr id="588" name="Google Shape;588;p72"/>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73"/>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Cases</a:t>
            </a:r>
            <a:endParaRPr/>
          </a:p>
        </p:txBody>
      </p:sp>
      <p:sp>
        <p:nvSpPr>
          <p:cNvPr id="594" name="Google Shape;594;p73"/>
          <p:cNvSpPr txBox="1"/>
          <p:nvPr>
            <p:ph idx="1" type="body"/>
          </p:nvPr>
        </p:nvSpPr>
        <p:spPr>
          <a:xfrm>
            <a:off x="1297500" y="1110350"/>
            <a:ext cx="73095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Both Threading and Asyncio don’t block on sockets</a:t>
            </a:r>
            <a:endParaRPr/>
          </a:p>
          <a:p>
            <a:pPr indent="-342900" lvl="0" marL="457200" rtl="0" algn="l">
              <a:spcBef>
                <a:spcPts val="0"/>
              </a:spcBef>
              <a:spcAft>
                <a:spcPts val="0"/>
              </a:spcAft>
              <a:buSzPts val="1800"/>
              <a:buChar char="●"/>
            </a:pPr>
            <a:r>
              <a:rPr lang="en"/>
              <a:t>Threading uses multiple cpus for concurrency, Asyncio uses one</a:t>
            </a:r>
            <a:endParaRPr/>
          </a:p>
          <a:p>
            <a:pPr indent="-342900" lvl="0" marL="457200" rtl="0" algn="l">
              <a:spcBef>
                <a:spcPts val="0"/>
              </a:spcBef>
              <a:spcAft>
                <a:spcPts val="0"/>
              </a:spcAft>
              <a:buSzPts val="1800"/>
              <a:buChar char="●"/>
            </a:pPr>
            <a:r>
              <a:rPr lang="en"/>
              <a:t>Multiprocessing is much faster for CPU bound operations</a:t>
            </a:r>
            <a:endParaRPr/>
          </a:p>
          <a:p>
            <a:pPr indent="-342900" lvl="0" marL="457200" rtl="0" algn="l">
              <a:spcBef>
                <a:spcPts val="0"/>
              </a:spcBef>
              <a:spcAft>
                <a:spcPts val="0"/>
              </a:spcAft>
              <a:buSzPts val="1800"/>
              <a:buChar char="●"/>
            </a:pPr>
            <a:r>
              <a:rPr lang="en"/>
              <a:t>Asyncio has an arguably nicer programming interface</a:t>
            </a:r>
            <a:endParaRPr/>
          </a:p>
          <a:p>
            <a:pPr indent="0" lvl="0" marL="0" rtl="0" algn="l">
              <a:spcBef>
                <a:spcPts val="0"/>
              </a:spcBef>
              <a:spcAft>
                <a:spcPts val="0"/>
              </a:spcAft>
              <a:buNone/>
            </a:pPr>
            <a:r>
              <a:rPr lang="en"/>
              <a:t>In essence:</a:t>
            </a:r>
            <a:endParaRPr/>
          </a:p>
          <a:p>
            <a:pPr indent="-342900" lvl="0" marL="457200" rtl="0" algn="l">
              <a:spcBef>
                <a:spcPts val="0"/>
              </a:spcBef>
              <a:spcAft>
                <a:spcPts val="0"/>
              </a:spcAft>
              <a:buSzPts val="1800"/>
              <a:buChar char="●"/>
            </a:pPr>
            <a:r>
              <a:rPr lang="en"/>
              <a:t>CPU Bound =&gt; Multiprocessing</a:t>
            </a:r>
            <a:endParaRPr/>
          </a:p>
          <a:p>
            <a:pPr indent="-342900" lvl="0" marL="457200" rtl="0" algn="l">
              <a:spcBef>
                <a:spcPts val="0"/>
              </a:spcBef>
              <a:spcAft>
                <a:spcPts val="0"/>
              </a:spcAft>
              <a:buSzPts val="1800"/>
              <a:buChar char="●"/>
            </a:pPr>
            <a:r>
              <a:rPr lang="en"/>
              <a:t>I/O Bound, Fast I/O, Limited Number of Connections =&gt; Threading</a:t>
            </a:r>
            <a:endParaRPr/>
          </a:p>
          <a:p>
            <a:pPr indent="-342900" lvl="0" marL="457200" rtl="0" algn="l">
              <a:spcBef>
                <a:spcPts val="0"/>
              </a:spcBef>
              <a:spcAft>
                <a:spcPts val="0"/>
              </a:spcAft>
              <a:buSzPts val="1800"/>
              <a:buChar char="●"/>
            </a:pPr>
            <a:r>
              <a:rPr lang="en"/>
              <a:t>I/O Bound, Slow I/O, Many Connections =&gt; Asyncio</a:t>
            </a:r>
            <a:endParaRPr/>
          </a:p>
        </p:txBody>
      </p:sp>
      <p:sp>
        <p:nvSpPr>
          <p:cNvPr id="595" name="Google Shape;595;p73"/>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74"/>
          <p:cNvSpPr txBox="1"/>
          <p:nvPr>
            <p:ph type="title"/>
          </p:nvPr>
        </p:nvSpPr>
        <p:spPr>
          <a:xfrm>
            <a:off x="-382550" y="866775"/>
            <a:ext cx="6999900" cy="352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Bonus:</a:t>
            </a:r>
            <a:endParaRPr/>
          </a:p>
          <a:p>
            <a:pPr indent="0" lvl="0" marL="0" rtl="0" algn="ctr">
              <a:spcBef>
                <a:spcPts val="0"/>
              </a:spcBef>
              <a:spcAft>
                <a:spcPts val="0"/>
              </a:spcAft>
              <a:buNone/>
            </a:pPr>
            <a:r>
              <a:rPr lang="en"/>
              <a:t>Iterators and Generators</a:t>
            </a:r>
            <a:endParaRPr/>
          </a:p>
        </p:txBody>
      </p:sp>
      <p:sp>
        <p:nvSpPr>
          <p:cNvPr id="601" name="Google Shape;601;p74"/>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75"/>
          <p:cNvSpPr txBox="1"/>
          <p:nvPr>
            <p:ph type="title"/>
          </p:nvPr>
        </p:nvSpPr>
        <p:spPr>
          <a:xfrm>
            <a:off x="1297450" y="3812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Iterators </a:t>
            </a:r>
            <a:endParaRPr/>
          </a:p>
        </p:txBody>
      </p:sp>
      <p:sp>
        <p:nvSpPr>
          <p:cNvPr id="607" name="Google Shape;607;p75"/>
          <p:cNvSpPr txBox="1"/>
          <p:nvPr>
            <p:ph idx="1" type="body"/>
          </p:nvPr>
        </p:nvSpPr>
        <p:spPr>
          <a:xfrm>
            <a:off x="1063750" y="1211175"/>
            <a:ext cx="7272600" cy="91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t>An </a:t>
            </a:r>
            <a:r>
              <a:rPr b="1" i="1" lang="en" sz="1600"/>
              <a:t>iterator</a:t>
            </a:r>
            <a:r>
              <a:rPr lang="en" sz="1600"/>
              <a:t> is an object that </a:t>
            </a:r>
            <a:r>
              <a:rPr lang="en" sz="1600" u="sng"/>
              <a:t>iterates</a:t>
            </a:r>
            <a:r>
              <a:rPr lang="en" sz="1600"/>
              <a:t> over the sequence of an </a:t>
            </a:r>
            <a:r>
              <a:rPr i="1" lang="en" sz="1600"/>
              <a:t>iterable</a:t>
            </a:r>
            <a:endParaRPr i="1" sz="1600"/>
          </a:p>
          <a:p>
            <a:pPr indent="0" lvl="0" marL="457200" rtl="0" algn="l">
              <a:spcBef>
                <a:spcPts val="0"/>
              </a:spcBef>
              <a:spcAft>
                <a:spcPts val="0"/>
              </a:spcAft>
              <a:buNone/>
            </a:pPr>
            <a:r>
              <a:rPr lang="en" sz="1600"/>
              <a:t>Implement Python’s </a:t>
            </a:r>
            <a:r>
              <a:rPr b="1" i="1" lang="en" sz="1600"/>
              <a:t>iterator</a:t>
            </a:r>
            <a:r>
              <a:rPr lang="en" sz="1600"/>
              <a:t> protocol using</a:t>
            </a:r>
            <a:r>
              <a:rPr lang="en" sz="1350">
                <a:latin typeface="Roboto Mono"/>
                <a:ea typeface="Roboto Mono"/>
                <a:cs typeface="Roboto Mono"/>
                <a:sym typeface="Roboto Mono"/>
              </a:rPr>
              <a:t> </a:t>
            </a:r>
            <a:r>
              <a:rPr lang="en" sz="1350">
                <a:highlight>
                  <a:srgbClr val="CCCCCC"/>
                </a:highlight>
                <a:latin typeface="Roboto Mono"/>
                <a:ea typeface="Roboto Mono"/>
                <a:cs typeface="Roboto Mono"/>
                <a:sym typeface="Roboto Mono"/>
              </a:rPr>
              <a:t>iter()</a:t>
            </a:r>
            <a:r>
              <a:rPr lang="en" sz="1350">
                <a:latin typeface="Roboto Mono"/>
                <a:ea typeface="Roboto Mono"/>
                <a:cs typeface="Roboto Mono"/>
                <a:sym typeface="Roboto Mono"/>
              </a:rPr>
              <a:t> and </a:t>
            </a:r>
            <a:r>
              <a:rPr lang="en" sz="1350">
                <a:highlight>
                  <a:srgbClr val="CCCCCC"/>
                </a:highlight>
                <a:latin typeface="Roboto Mono"/>
                <a:ea typeface="Roboto Mono"/>
                <a:cs typeface="Roboto Mono"/>
                <a:sym typeface="Roboto Mono"/>
              </a:rPr>
              <a:t>next()</a:t>
            </a:r>
            <a:endParaRPr sz="1600">
              <a:highlight>
                <a:srgbClr val="CCCCCC"/>
              </a:highlight>
            </a:endParaRPr>
          </a:p>
          <a:p>
            <a:pPr indent="0" lvl="0" marL="457200" rtl="0" algn="l">
              <a:lnSpc>
                <a:spcPct val="100000"/>
              </a:lnSpc>
              <a:spcBef>
                <a:spcPts val="0"/>
              </a:spcBef>
              <a:spcAft>
                <a:spcPts val="0"/>
              </a:spcAft>
              <a:buNone/>
            </a:pPr>
            <a:r>
              <a:t/>
            </a:r>
            <a:endParaRPr sz="1600"/>
          </a:p>
          <a:p>
            <a:pPr indent="0" lvl="0" marL="457200" rtl="0" algn="l">
              <a:lnSpc>
                <a:spcPct val="100000"/>
              </a:lnSpc>
              <a:spcBef>
                <a:spcPts val="0"/>
              </a:spcBef>
              <a:spcAft>
                <a:spcPts val="0"/>
              </a:spcAft>
              <a:buNone/>
            </a:pPr>
            <a:r>
              <a:t/>
            </a:r>
            <a:endParaRPr sz="1600"/>
          </a:p>
          <a:p>
            <a:pPr indent="0" lvl="0" marL="45720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a:p>
            <a:pPr indent="0" lvl="0" marL="45720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p:txBody>
      </p:sp>
      <p:sp>
        <p:nvSpPr>
          <p:cNvPr id="608" name="Google Shape;608;p75"/>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09" name="Google Shape;609;p75"/>
          <p:cNvSpPr txBox="1"/>
          <p:nvPr/>
        </p:nvSpPr>
        <p:spPr>
          <a:xfrm>
            <a:off x="6376725" y="2249100"/>
            <a:ext cx="2192400" cy="225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 sz="1600">
                <a:latin typeface="Lato"/>
                <a:ea typeface="Lato"/>
                <a:cs typeface="Lato"/>
                <a:sym typeface="Lato"/>
              </a:rPr>
              <a:t>Iterable</a:t>
            </a:r>
            <a:r>
              <a:rPr lang="en" sz="1600">
                <a:latin typeface="Lato"/>
                <a:ea typeface="Lato"/>
                <a:cs typeface="Lato"/>
                <a:sym typeface="Lato"/>
              </a:rPr>
              <a:t> types:</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Lists</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Dictionaries</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Strings</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Tuples</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Files</a:t>
            </a:r>
            <a:endParaRPr sz="1600">
              <a:latin typeface="Lato"/>
              <a:ea typeface="Lato"/>
              <a:cs typeface="Lato"/>
              <a:sym typeface="Lato"/>
            </a:endParaRPr>
          </a:p>
        </p:txBody>
      </p:sp>
      <p:sp>
        <p:nvSpPr>
          <p:cNvPr id="610" name="Google Shape;610;p75"/>
          <p:cNvSpPr txBox="1"/>
          <p:nvPr>
            <p:ph idx="1" type="body"/>
          </p:nvPr>
        </p:nvSpPr>
        <p:spPr>
          <a:xfrm>
            <a:off x="1459550" y="2249100"/>
            <a:ext cx="4854300" cy="304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50">
                <a:solidFill>
                  <a:srgbClr val="D81B60"/>
                </a:solidFill>
                <a:latin typeface="Roboto Mono"/>
                <a:ea typeface="Roboto Mono"/>
                <a:cs typeface="Roboto Mono"/>
                <a:sym typeface="Roboto Mono"/>
              </a:rPr>
              <a:t># define a list</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my_list = [</a:t>
            </a:r>
            <a:r>
              <a:rPr lang="en" sz="1350">
                <a:solidFill>
                  <a:srgbClr val="C53929"/>
                </a:solidFill>
                <a:latin typeface="Roboto Mono"/>
                <a:ea typeface="Roboto Mono"/>
                <a:cs typeface="Roboto Mono"/>
                <a:sym typeface="Roboto Mono"/>
              </a:rPr>
              <a:t>4</a:t>
            </a:r>
            <a:r>
              <a:rPr lang="en" sz="1350">
                <a:solidFill>
                  <a:srgbClr val="37474F"/>
                </a:solidFill>
                <a:latin typeface="Roboto Mono"/>
                <a:ea typeface="Roboto Mono"/>
                <a:cs typeface="Roboto Mono"/>
                <a:sym typeface="Roboto Mono"/>
              </a:rPr>
              <a:t>, </a:t>
            </a:r>
            <a:r>
              <a:rPr lang="en" sz="1350">
                <a:solidFill>
                  <a:srgbClr val="C53929"/>
                </a:solidFill>
                <a:latin typeface="Roboto Mono"/>
                <a:ea typeface="Roboto Mono"/>
                <a:cs typeface="Roboto Mono"/>
                <a:sym typeface="Roboto Mono"/>
              </a:rPr>
              <a:t>7</a:t>
            </a:r>
            <a:r>
              <a:rPr lang="en" sz="1350">
                <a:solidFill>
                  <a:srgbClr val="37474F"/>
                </a:solidFill>
                <a:latin typeface="Roboto Mono"/>
                <a:ea typeface="Roboto Mono"/>
                <a:cs typeface="Roboto Mono"/>
                <a:sym typeface="Roboto Mono"/>
              </a:rPr>
              <a:t>, </a:t>
            </a:r>
            <a:r>
              <a:rPr lang="en" sz="1350">
                <a:solidFill>
                  <a:srgbClr val="C53929"/>
                </a:solidFill>
                <a:latin typeface="Roboto Mono"/>
                <a:ea typeface="Roboto Mono"/>
                <a:cs typeface="Roboto Mono"/>
                <a:sym typeface="Roboto Mono"/>
              </a:rPr>
              <a:t>0</a:t>
            </a:r>
            <a:r>
              <a:rPr lang="en" sz="1350">
                <a:solidFill>
                  <a:srgbClr val="37474F"/>
                </a:solidFill>
                <a:latin typeface="Roboto Mono"/>
                <a:ea typeface="Roboto Mono"/>
                <a:cs typeface="Roboto Mono"/>
                <a:sym typeface="Roboto Mono"/>
              </a:rPr>
              <a:t>, </a:t>
            </a:r>
            <a:r>
              <a:rPr lang="en" sz="1350">
                <a:solidFill>
                  <a:srgbClr val="C53929"/>
                </a:solidFill>
                <a:latin typeface="Roboto Mono"/>
                <a:ea typeface="Roboto Mono"/>
                <a:cs typeface="Roboto Mono"/>
                <a:sym typeface="Roboto Mono"/>
              </a:rPr>
              <a:t>3</a:t>
            </a: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a:p>
            <a:pPr indent="0" lvl="0" marL="45720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D81B60"/>
                </a:solidFill>
                <a:latin typeface="Roboto Mono"/>
                <a:ea typeface="Roboto Mono"/>
                <a:cs typeface="Roboto Mono"/>
                <a:sym typeface="Roboto Mono"/>
              </a:rPr>
              <a:t># get an iterator using iter()</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my_iter = iter(my_list)</a:t>
            </a:r>
            <a:endParaRPr sz="1350">
              <a:solidFill>
                <a:srgbClr val="37474F"/>
              </a:solidFill>
              <a:latin typeface="Roboto Mono"/>
              <a:ea typeface="Roboto Mono"/>
              <a:cs typeface="Roboto Mono"/>
              <a:sym typeface="Roboto Mono"/>
            </a:endParaRPr>
          </a:p>
          <a:p>
            <a:pPr indent="0" lvl="0" marL="45720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D81B60"/>
                </a:solidFill>
                <a:latin typeface="Roboto Mono"/>
                <a:ea typeface="Roboto Mono"/>
                <a:cs typeface="Roboto Mono"/>
                <a:sym typeface="Roboto Mono"/>
              </a:rPr>
              <a:t># iterate through the elements using next()</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F51B5"/>
                </a:solidFill>
                <a:latin typeface="Roboto Mono"/>
                <a:ea typeface="Roboto Mono"/>
                <a:cs typeface="Roboto Mono"/>
                <a:sym typeface="Roboto Mono"/>
              </a:rPr>
              <a:t>print</a:t>
            </a:r>
            <a:r>
              <a:rPr lang="en" sz="1350">
                <a:solidFill>
                  <a:srgbClr val="37474F"/>
                </a:solidFill>
                <a:latin typeface="Roboto Mono"/>
                <a:ea typeface="Roboto Mono"/>
                <a:cs typeface="Roboto Mono"/>
                <a:sym typeface="Roboto Mono"/>
              </a:rPr>
              <a:t>(</a:t>
            </a:r>
            <a:r>
              <a:rPr lang="en" sz="1350">
                <a:solidFill>
                  <a:srgbClr val="3F51B5"/>
                </a:solidFill>
                <a:latin typeface="Roboto Mono"/>
                <a:ea typeface="Roboto Mono"/>
                <a:cs typeface="Roboto Mono"/>
                <a:sym typeface="Roboto Mono"/>
              </a:rPr>
              <a:t>next</a:t>
            </a:r>
            <a:r>
              <a:rPr lang="en" sz="1350">
                <a:solidFill>
                  <a:srgbClr val="37474F"/>
                </a:solidFill>
                <a:latin typeface="Roboto Mono"/>
                <a:ea typeface="Roboto Mono"/>
                <a:cs typeface="Roboto Mono"/>
                <a:sym typeface="Roboto Mono"/>
              </a:rPr>
              <a:t>(my_iter))		</a:t>
            </a:r>
            <a:r>
              <a:rPr lang="en" sz="1350">
                <a:solidFill>
                  <a:srgbClr val="D81B60"/>
                </a:solidFill>
                <a:latin typeface="Roboto Mono"/>
                <a:ea typeface="Roboto Mono"/>
                <a:cs typeface="Roboto Mono"/>
                <a:sym typeface="Roboto Mono"/>
              </a:rPr>
              <a:t># 4</a:t>
            </a:r>
            <a:endParaRPr sz="1350">
              <a:solidFill>
                <a:srgbClr val="37474F"/>
              </a:solidFill>
              <a:latin typeface="Roboto Mono"/>
              <a:ea typeface="Roboto Mono"/>
              <a:cs typeface="Roboto Mono"/>
              <a:sym typeface="Roboto Mono"/>
            </a:endParaRPr>
          </a:p>
          <a:p>
            <a:pPr indent="0" lvl="0" marL="45720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D81B60"/>
                </a:solidFill>
                <a:latin typeface="Roboto Mono"/>
                <a:ea typeface="Roboto Mono"/>
                <a:cs typeface="Roboto Mono"/>
                <a:sym typeface="Roboto Mono"/>
              </a:rPr>
              <a:t>#can iterate with for loop</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F51B5"/>
                </a:solidFill>
                <a:latin typeface="Roboto Mono"/>
                <a:ea typeface="Roboto Mono"/>
                <a:cs typeface="Roboto Mono"/>
                <a:sym typeface="Roboto Mono"/>
              </a:rPr>
              <a:t>for</a:t>
            </a:r>
            <a:r>
              <a:rPr lang="en" sz="1350">
                <a:solidFill>
                  <a:srgbClr val="37474F"/>
                </a:solidFill>
                <a:latin typeface="Roboto Mono"/>
                <a:ea typeface="Roboto Mono"/>
                <a:cs typeface="Roboto Mono"/>
                <a:sym typeface="Roboto Mono"/>
              </a:rPr>
              <a:t> i </a:t>
            </a:r>
            <a:r>
              <a:rPr lang="en" sz="1350">
                <a:solidFill>
                  <a:srgbClr val="3F51B5"/>
                </a:solidFill>
                <a:latin typeface="Roboto Mono"/>
                <a:ea typeface="Roboto Mono"/>
                <a:cs typeface="Roboto Mono"/>
                <a:sym typeface="Roboto Mono"/>
              </a:rPr>
              <a:t>in</a:t>
            </a:r>
            <a:r>
              <a:rPr lang="en" sz="1350">
                <a:solidFill>
                  <a:srgbClr val="37474F"/>
                </a:solidFill>
                <a:latin typeface="Roboto Mono"/>
                <a:ea typeface="Roboto Mono"/>
                <a:cs typeface="Roboto Mono"/>
                <a:sym typeface="Roboto Mono"/>
              </a:rPr>
              <a:t> my_iter:</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print</a:t>
            </a:r>
            <a:r>
              <a:rPr lang="en" sz="1350">
                <a:solidFill>
                  <a:srgbClr val="37474F"/>
                </a:solidFill>
                <a:latin typeface="Roboto Mono"/>
                <a:ea typeface="Roboto Mono"/>
                <a:cs typeface="Roboto Mono"/>
                <a:sym typeface="Roboto Mono"/>
              </a:rPr>
              <a:t>(i)				</a:t>
            </a:r>
            <a:r>
              <a:rPr lang="en" sz="1350">
                <a:solidFill>
                  <a:srgbClr val="D81B60"/>
                </a:solidFill>
                <a:latin typeface="Roboto Mono"/>
                <a:ea typeface="Roboto Mono"/>
                <a:cs typeface="Roboto Mono"/>
                <a:sym typeface="Roboto Mono"/>
              </a:rPr>
              <a:t># 7 0 3</a:t>
            </a:r>
            <a:endParaRPr sz="1350">
              <a:solidFill>
                <a:srgbClr val="37474F"/>
              </a:solidFill>
              <a:latin typeface="Roboto Mono"/>
              <a:ea typeface="Roboto Mono"/>
              <a:cs typeface="Roboto Mono"/>
              <a:sym typeface="Roboto Mon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76"/>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Generators</a:t>
            </a:r>
            <a:endParaRPr/>
          </a:p>
          <a:p>
            <a:pPr indent="0" lvl="0" marL="0" rtl="0" algn="ctr">
              <a:spcBef>
                <a:spcPts val="0"/>
              </a:spcBef>
              <a:spcAft>
                <a:spcPts val="0"/>
              </a:spcAft>
              <a:buNone/>
            </a:pPr>
            <a:r>
              <a:rPr lang="en" sz="1400"/>
              <a:t>Powerful iterators</a:t>
            </a:r>
            <a:endParaRPr sz="1400"/>
          </a:p>
        </p:txBody>
      </p:sp>
      <p:sp>
        <p:nvSpPr>
          <p:cNvPr id="616" name="Google Shape;616;p76"/>
          <p:cNvSpPr txBox="1"/>
          <p:nvPr>
            <p:ph idx="1" type="body"/>
          </p:nvPr>
        </p:nvSpPr>
        <p:spPr>
          <a:xfrm>
            <a:off x="1224650" y="1307850"/>
            <a:ext cx="7457700" cy="6300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t>Generator functions requires the use of the keyword </a:t>
            </a:r>
            <a:r>
              <a:rPr i="1" lang="en"/>
              <a:t>yield</a:t>
            </a:r>
            <a:endParaRPr>
              <a:solidFill>
                <a:srgbClr val="3F51B5"/>
              </a:solidFill>
            </a:endParaRPr>
          </a:p>
          <a:p>
            <a:pPr indent="0" lvl="0" marL="457200" rtl="0" algn="l">
              <a:lnSpc>
                <a:spcPct val="100000"/>
              </a:lnSpc>
              <a:spcBef>
                <a:spcPts val="0"/>
              </a:spcBef>
              <a:spcAft>
                <a:spcPts val="0"/>
              </a:spcAft>
              <a:buNone/>
            </a:pPr>
            <a:r>
              <a:t/>
            </a:r>
            <a:endParaRPr sz="1350">
              <a:solidFill>
                <a:srgbClr val="3F51B5"/>
              </a:solidFill>
              <a:latin typeface="Roboto Mono"/>
              <a:ea typeface="Roboto Mono"/>
              <a:cs typeface="Roboto Mono"/>
              <a:sym typeface="Roboto Mono"/>
            </a:endParaRPr>
          </a:p>
        </p:txBody>
      </p:sp>
      <p:sp>
        <p:nvSpPr>
          <p:cNvPr id="617" name="Google Shape;617;p76"/>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18" name="Google Shape;618;p76"/>
          <p:cNvSpPr txBox="1"/>
          <p:nvPr/>
        </p:nvSpPr>
        <p:spPr>
          <a:xfrm>
            <a:off x="5022300" y="1889800"/>
            <a:ext cx="40071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latin typeface="Lato"/>
                <a:ea typeface="Lato"/>
                <a:cs typeface="Lato"/>
                <a:sym typeface="Lato"/>
              </a:rPr>
              <a:t>We can iterate using for or while loops:</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a:solidFill>
                  <a:srgbClr val="CC0000"/>
                </a:solidFill>
                <a:latin typeface="Roboto Mono"/>
                <a:ea typeface="Roboto Mono"/>
                <a:cs typeface="Roboto Mono"/>
                <a:sym typeface="Roboto Mono"/>
              </a:rPr>
              <a:t># both loops print same output</a:t>
            </a:r>
            <a:endParaRPr>
              <a:solidFill>
                <a:srgbClr val="3F51B5"/>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3F51B5"/>
                </a:solidFill>
                <a:latin typeface="Roboto Mono"/>
                <a:ea typeface="Roboto Mono"/>
                <a:cs typeface="Roboto Mono"/>
                <a:sym typeface="Roboto Mono"/>
              </a:rPr>
              <a:t>for</a:t>
            </a:r>
            <a:r>
              <a:rPr lang="en">
                <a:solidFill>
                  <a:srgbClr val="37474F"/>
                </a:solidFill>
                <a:latin typeface="Roboto Mono"/>
                <a:ea typeface="Roboto Mono"/>
                <a:cs typeface="Roboto Mono"/>
                <a:sym typeface="Roboto Mono"/>
              </a:rPr>
              <a:t> i </a:t>
            </a:r>
            <a:r>
              <a:rPr lang="en">
                <a:solidFill>
                  <a:srgbClr val="3F51B5"/>
                </a:solidFill>
                <a:latin typeface="Roboto Mono"/>
                <a:ea typeface="Roboto Mono"/>
                <a:cs typeface="Roboto Mono"/>
                <a:sym typeface="Roboto Mono"/>
              </a:rPr>
              <a:t>in</a:t>
            </a:r>
            <a:r>
              <a:rPr lang="en">
                <a:solidFill>
                  <a:srgbClr val="37474F"/>
                </a:solidFill>
                <a:latin typeface="Roboto Mono"/>
                <a:ea typeface="Roboto Mono"/>
                <a:cs typeface="Roboto Mono"/>
                <a:sym typeface="Roboto Mono"/>
              </a:rPr>
              <a:t> numberGenerator(</a:t>
            </a:r>
            <a:r>
              <a:rPr lang="en">
                <a:solidFill>
                  <a:srgbClr val="C53929"/>
                </a:solidFill>
                <a:latin typeface="Roboto Mono"/>
                <a:ea typeface="Roboto Mono"/>
                <a:cs typeface="Roboto Mono"/>
                <a:sym typeface="Roboto Mono"/>
              </a:rPr>
              <a:t>10</a:t>
            </a:r>
            <a:r>
              <a:rPr lang="en">
                <a:solidFill>
                  <a:srgbClr val="37474F"/>
                </a:solidFill>
                <a:latin typeface="Roboto Mono"/>
                <a:ea typeface="Roboto Mono"/>
                <a:cs typeface="Roboto Mono"/>
                <a:sym typeface="Roboto Mono"/>
              </a:rPr>
              <a:t>):</a:t>
            </a:r>
            <a:endParaRPr>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37474F"/>
                </a:solidFill>
                <a:latin typeface="Roboto Mono"/>
                <a:ea typeface="Roboto Mono"/>
                <a:cs typeface="Roboto Mono"/>
                <a:sym typeface="Roboto Mono"/>
              </a:rPr>
              <a:t>    </a:t>
            </a:r>
            <a:r>
              <a:rPr lang="en">
                <a:solidFill>
                  <a:srgbClr val="3F51B5"/>
                </a:solidFill>
                <a:latin typeface="Roboto Mono"/>
                <a:ea typeface="Roboto Mono"/>
                <a:cs typeface="Roboto Mono"/>
                <a:sym typeface="Roboto Mono"/>
              </a:rPr>
              <a:t>print</a:t>
            </a:r>
            <a:r>
              <a:rPr lang="en">
                <a:solidFill>
                  <a:srgbClr val="37474F"/>
                </a:solidFill>
                <a:latin typeface="Roboto Mono"/>
                <a:ea typeface="Roboto Mono"/>
                <a:cs typeface="Roboto Mono"/>
                <a:sym typeface="Roboto Mono"/>
              </a:rPr>
              <a:t>(i)</a:t>
            </a:r>
            <a:endParaRPr>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F51B5"/>
                </a:solidFill>
                <a:latin typeface="Roboto Mono"/>
                <a:ea typeface="Roboto Mono"/>
                <a:cs typeface="Roboto Mono"/>
                <a:sym typeface="Roboto Mono"/>
              </a:rPr>
              <a:t>while</a:t>
            </a:r>
            <a:r>
              <a:rPr lang="en" sz="1350">
                <a:solidFill>
                  <a:srgbClr val="37474F"/>
                </a:solidFill>
                <a:latin typeface="Roboto Mono"/>
                <a:ea typeface="Roboto Mono"/>
                <a:cs typeface="Roboto Mono"/>
                <a:sym typeface="Roboto Mono"/>
              </a:rPr>
              <a:t> counter &lt; </a:t>
            </a:r>
            <a:r>
              <a:rPr lang="en" sz="1350">
                <a:solidFill>
                  <a:srgbClr val="C53929"/>
                </a:solidFill>
                <a:latin typeface="Roboto Mono"/>
                <a:ea typeface="Roboto Mono"/>
                <a:cs typeface="Roboto Mono"/>
                <a:sym typeface="Roboto Mono"/>
              </a:rPr>
              <a:t>10</a:t>
            </a:r>
            <a:r>
              <a:rPr lang="en" sz="1350">
                <a:solidFill>
                  <a:srgbClr val="37474F"/>
                </a:solidFill>
                <a:latin typeface="Roboto Mono"/>
                <a:ea typeface="Roboto Mono"/>
                <a:cs typeface="Roboto Mono"/>
                <a:sym typeface="Roboto Mono"/>
              </a:rPr>
              <a:t>:     </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F51B5"/>
                </a:solidFill>
                <a:latin typeface="Roboto Mono"/>
                <a:ea typeface="Roboto Mono"/>
                <a:cs typeface="Roboto Mono"/>
                <a:sym typeface="Roboto Mono"/>
              </a:rPr>
              <a:t>    print</a:t>
            </a:r>
            <a:r>
              <a:rPr lang="en" sz="1350">
                <a:solidFill>
                  <a:srgbClr val="37474F"/>
                </a:solidFill>
                <a:latin typeface="Roboto Mono"/>
                <a:ea typeface="Roboto Mono"/>
                <a:cs typeface="Roboto Mono"/>
                <a:sym typeface="Roboto Mono"/>
              </a:rPr>
              <a:t>(</a:t>
            </a:r>
            <a:r>
              <a:rPr lang="en" sz="1350">
                <a:solidFill>
                  <a:srgbClr val="3F51B5"/>
                </a:solidFill>
                <a:latin typeface="Roboto Mono"/>
                <a:ea typeface="Roboto Mono"/>
                <a:cs typeface="Roboto Mono"/>
                <a:sym typeface="Roboto Mono"/>
              </a:rPr>
              <a:t>next</a:t>
            </a:r>
            <a:r>
              <a:rPr lang="en" sz="1350">
                <a:solidFill>
                  <a:srgbClr val="37474F"/>
                </a:solidFill>
                <a:latin typeface="Roboto Mono"/>
                <a:ea typeface="Roboto Mono"/>
                <a:cs typeface="Roboto Mono"/>
                <a:sym typeface="Roboto Mono"/>
              </a:rPr>
              <a:t>(myGenerator))</a:t>
            </a:r>
            <a:endParaRPr sz="135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0">
                <a:solidFill>
                  <a:srgbClr val="37474F"/>
                </a:solidFill>
                <a:latin typeface="Roboto Mono"/>
                <a:ea typeface="Roboto Mono"/>
                <a:cs typeface="Roboto Mono"/>
                <a:sym typeface="Roboto Mono"/>
              </a:rPr>
              <a:t>    </a:t>
            </a:r>
            <a:r>
              <a:rPr lang="en" sz="1350">
                <a:solidFill>
                  <a:srgbClr val="9C27B0"/>
                </a:solidFill>
                <a:latin typeface="Roboto Mono"/>
                <a:ea typeface="Roboto Mono"/>
                <a:cs typeface="Roboto Mono"/>
                <a:sym typeface="Roboto Mono"/>
              </a:rPr>
              <a:t>counter</a:t>
            </a:r>
            <a:r>
              <a:rPr lang="en" sz="1350">
                <a:solidFill>
                  <a:srgbClr val="37474F"/>
                </a:solidFill>
                <a:latin typeface="Roboto Mono"/>
                <a:ea typeface="Roboto Mono"/>
                <a:cs typeface="Roboto Mono"/>
                <a:sym typeface="Roboto Mono"/>
              </a:rPr>
              <a:t> += </a:t>
            </a:r>
            <a:r>
              <a:rPr lang="en" sz="1350">
                <a:solidFill>
                  <a:srgbClr val="C53929"/>
                </a:solidFill>
                <a:latin typeface="Roboto Mono"/>
                <a:ea typeface="Roboto Mono"/>
                <a:cs typeface="Roboto Mono"/>
                <a:sym typeface="Roboto Mono"/>
              </a:rPr>
              <a:t>1</a:t>
            </a:r>
            <a:endParaRPr sz="1350">
              <a:solidFill>
                <a:srgbClr val="C53929"/>
              </a:solidFill>
              <a:latin typeface="Roboto Mono"/>
              <a:ea typeface="Roboto Mono"/>
              <a:cs typeface="Roboto Mono"/>
              <a:sym typeface="Roboto Mono"/>
            </a:endParaRPr>
          </a:p>
          <a:p>
            <a:pPr indent="0" lvl="0" marL="0" rtl="0" algn="l">
              <a:lnSpc>
                <a:spcPct val="115000"/>
              </a:lnSpc>
              <a:spcBef>
                <a:spcPts val="1600"/>
              </a:spcBef>
              <a:spcAft>
                <a:spcPts val="0"/>
              </a:spcAft>
              <a:buNone/>
            </a:pPr>
            <a:r>
              <a:t/>
            </a:r>
            <a:endParaRPr>
              <a:latin typeface="Roboto Mono"/>
              <a:ea typeface="Roboto Mono"/>
              <a:cs typeface="Roboto Mono"/>
              <a:sym typeface="Roboto Mono"/>
            </a:endParaRPr>
          </a:p>
          <a:p>
            <a:pPr indent="0" lvl="0" marL="457200" rtl="0" algn="l">
              <a:lnSpc>
                <a:spcPct val="150000"/>
              </a:lnSpc>
              <a:spcBef>
                <a:spcPts val="1600"/>
              </a:spcBef>
              <a:spcAft>
                <a:spcPts val="0"/>
              </a:spcAft>
              <a:buNone/>
            </a:pPr>
            <a:r>
              <a:t/>
            </a:r>
            <a:endParaRPr>
              <a:latin typeface="Roboto Mono"/>
              <a:ea typeface="Roboto Mono"/>
              <a:cs typeface="Roboto Mono"/>
              <a:sym typeface="Roboto Mono"/>
            </a:endParaRPr>
          </a:p>
        </p:txBody>
      </p:sp>
      <p:sp>
        <p:nvSpPr>
          <p:cNvPr id="619" name="Google Shape;619;p76"/>
          <p:cNvSpPr txBox="1"/>
          <p:nvPr>
            <p:ph idx="1" type="body"/>
          </p:nvPr>
        </p:nvSpPr>
        <p:spPr>
          <a:xfrm>
            <a:off x="1011175" y="1889800"/>
            <a:ext cx="4094100" cy="291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3F51B5"/>
                </a:solidFill>
                <a:latin typeface="Roboto Mono"/>
                <a:ea typeface="Roboto Mono"/>
                <a:cs typeface="Roboto Mono"/>
                <a:sym typeface="Roboto Mono"/>
              </a:rPr>
              <a:t>def</a:t>
            </a:r>
            <a:r>
              <a:rPr lang="en" sz="1400">
                <a:solidFill>
                  <a:srgbClr val="37474F"/>
                </a:solidFill>
                <a:latin typeface="Roboto Mono"/>
                <a:ea typeface="Roboto Mono"/>
                <a:cs typeface="Roboto Mono"/>
                <a:sym typeface="Roboto Mono"/>
              </a:rPr>
              <a:t> numberGenerator(n):</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number = </a:t>
            </a:r>
            <a:r>
              <a:rPr lang="en" sz="1400">
                <a:solidFill>
                  <a:srgbClr val="C53929"/>
                </a:solidFill>
                <a:latin typeface="Roboto Mono"/>
                <a:ea typeface="Roboto Mono"/>
                <a:cs typeface="Roboto Mono"/>
                <a:sym typeface="Roboto Mono"/>
              </a:rPr>
              <a:t>0</a:t>
            </a:r>
            <a:endParaRPr sz="14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while</a:t>
            </a:r>
            <a:r>
              <a:rPr lang="en" sz="1400">
                <a:solidFill>
                  <a:srgbClr val="37474F"/>
                </a:solidFill>
                <a:latin typeface="Roboto Mono"/>
                <a:ea typeface="Roboto Mono"/>
                <a:cs typeface="Roboto Mono"/>
                <a:sym typeface="Roboto Mono"/>
              </a:rPr>
              <a:t> number &lt; n:</a:t>
            </a:r>
            <a:endParaRPr sz="14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400">
                <a:solidFill>
                  <a:srgbClr val="37474F"/>
                </a:solidFill>
                <a:latin typeface="Roboto Mono"/>
                <a:ea typeface="Roboto Mono"/>
                <a:cs typeface="Roboto Mono"/>
                <a:sym typeface="Roboto Mono"/>
              </a:rPr>
              <a:t>        </a:t>
            </a:r>
            <a:r>
              <a:rPr lang="en" sz="1400">
                <a:solidFill>
                  <a:srgbClr val="3F51B5"/>
                </a:solidFill>
                <a:latin typeface="Roboto Mono"/>
                <a:ea typeface="Roboto Mono"/>
                <a:cs typeface="Roboto Mono"/>
                <a:sym typeface="Roboto Mono"/>
              </a:rPr>
              <a:t>yield</a:t>
            </a:r>
            <a:r>
              <a:rPr lang="en" sz="1400">
                <a:solidFill>
                  <a:srgbClr val="37474F"/>
                </a:solidFill>
                <a:latin typeface="Roboto Mono"/>
                <a:ea typeface="Roboto Mono"/>
                <a:cs typeface="Roboto Mono"/>
                <a:sym typeface="Roboto Mono"/>
              </a:rPr>
              <a:t> number</a:t>
            </a:r>
            <a:endParaRPr sz="1400">
              <a:solidFill>
                <a:srgbClr val="37474F"/>
              </a:solidFill>
              <a:latin typeface="Roboto Mono"/>
              <a:ea typeface="Roboto Mono"/>
              <a:cs typeface="Roboto Mono"/>
              <a:sym typeface="Roboto Mono"/>
            </a:endParaRPr>
          </a:p>
          <a:p>
            <a:pPr indent="0" lvl="0" marL="457200" rtl="0" algn="l">
              <a:lnSpc>
                <a:spcPct val="115000"/>
              </a:lnSpc>
              <a:spcBef>
                <a:spcPts val="0"/>
              </a:spcBef>
              <a:spcAft>
                <a:spcPts val="0"/>
              </a:spcAft>
              <a:buNone/>
            </a:pPr>
            <a:r>
              <a:rPr lang="en" sz="1400">
                <a:solidFill>
                  <a:srgbClr val="37474F"/>
                </a:solidFill>
                <a:latin typeface="Roboto Mono"/>
                <a:ea typeface="Roboto Mono"/>
                <a:cs typeface="Roboto Mono"/>
                <a:sym typeface="Roboto Mono"/>
              </a:rPr>
              <a:t>    number += </a:t>
            </a:r>
            <a:r>
              <a:rPr lang="en" sz="1400">
                <a:solidFill>
                  <a:srgbClr val="C53929"/>
                </a:solidFill>
                <a:latin typeface="Roboto Mono"/>
                <a:ea typeface="Roboto Mono"/>
                <a:cs typeface="Roboto Mono"/>
                <a:sym typeface="Roboto Mono"/>
              </a:rPr>
              <a:t>1</a:t>
            </a:r>
            <a:endParaRPr sz="1400">
              <a:solidFill>
                <a:srgbClr val="C53929"/>
              </a:solidFill>
              <a:latin typeface="Roboto Mono"/>
              <a:ea typeface="Roboto Mono"/>
              <a:cs typeface="Roboto Mono"/>
              <a:sym typeface="Roboto Mono"/>
            </a:endParaRPr>
          </a:p>
          <a:p>
            <a:pPr indent="0" lvl="0" marL="457200" rtl="0" algn="l">
              <a:lnSpc>
                <a:spcPct val="100000"/>
              </a:lnSpc>
              <a:spcBef>
                <a:spcPts val="0"/>
              </a:spcBef>
              <a:spcAft>
                <a:spcPts val="0"/>
              </a:spcAft>
              <a:buNone/>
            </a:pPr>
            <a:r>
              <a:t/>
            </a:r>
            <a:endParaRPr sz="1400">
              <a:solidFill>
                <a:srgbClr val="C53929"/>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CC0000"/>
                </a:solidFill>
                <a:latin typeface="Roboto Mono"/>
                <a:ea typeface="Roboto Mono"/>
                <a:cs typeface="Roboto Mono"/>
                <a:sym typeface="Roboto Mono"/>
              </a:rPr>
              <a:t># create an generator object</a:t>
            </a:r>
            <a:endParaRPr sz="1400">
              <a:solidFill>
                <a:srgbClr val="CC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7474F"/>
                </a:solidFill>
                <a:latin typeface="Roboto Mono"/>
                <a:ea typeface="Roboto Mono"/>
                <a:cs typeface="Roboto Mono"/>
                <a:sym typeface="Roboto Mono"/>
              </a:rPr>
              <a:t>myGenerator = numberGenerator(</a:t>
            </a:r>
            <a:r>
              <a:rPr lang="en" sz="1400">
                <a:solidFill>
                  <a:srgbClr val="C53929"/>
                </a:solidFill>
                <a:latin typeface="Roboto Mono"/>
                <a:ea typeface="Roboto Mono"/>
                <a:cs typeface="Roboto Mono"/>
                <a:sym typeface="Roboto Mono"/>
              </a:rPr>
              <a:t>3</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457200" rtl="0" algn="l">
              <a:lnSpc>
                <a:spcPct val="100000"/>
              </a:lnSpc>
              <a:spcBef>
                <a:spcPts val="0"/>
              </a:spcBef>
              <a:spcAft>
                <a:spcPts val="0"/>
              </a:spcAft>
              <a:buNone/>
            </a:pPr>
            <a:r>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CC0000"/>
                </a:solidFill>
                <a:latin typeface="Roboto Mono"/>
                <a:ea typeface="Roboto Mono"/>
                <a:cs typeface="Roboto Mono"/>
                <a:sym typeface="Roboto Mono"/>
              </a:rPr>
              <a:t># next() will iterate through</a:t>
            </a:r>
            <a:endParaRPr sz="1400">
              <a:solidFill>
                <a:srgbClr val="CC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F51B5"/>
                </a:solidFill>
                <a:latin typeface="Roboto Mono"/>
                <a:ea typeface="Roboto Mono"/>
                <a:cs typeface="Roboto Mono"/>
                <a:sym typeface="Roboto Mono"/>
              </a:rPr>
              <a:t>print</a:t>
            </a:r>
            <a:r>
              <a:rPr lang="en" sz="1400">
                <a:solidFill>
                  <a:srgbClr val="37474F"/>
                </a:solidFill>
                <a:latin typeface="Roboto Mono"/>
                <a:ea typeface="Roboto Mono"/>
                <a:cs typeface="Roboto Mono"/>
                <a:sym typeface="Roboto Mono"/>
              </a:rPr>
              <a:t>(</a:t>
            </a:r>
            <a:r>
              <a:rPr lang="en" sz="1400">
                <a:solidFill>
                  <a:srgbClr val="3F51B5"/>
                </a:solidFill>
                <a:latin typeface="Roboto Mono"/>
                <a:ea typeface="Roboto Mono"/>
                <a:cs typeface="Roboto Mono"/>
                <a:sym typeface="Roboto Mono"/>
              </a:rPr>
              <a:t>next</a:t>
            </a:r>
            <a:r>
              <a:rPr lang="en" sz="1400">
                <a:solidFill>
                  <a:srgbClr val="37474F"/>
                </a:solidFill>
                <a:latin typeface="Roboto Mono"/>
                <a:ea typeface="Roboto Mono"/>
                <a:cs typeface="Roboto Mono"/>
                <a:sym typeface="Roboto Mono"/>
              </a:rPr>
              <a:t>(myGenerator))		</a:t>
            </a:r>
            <a:r>
              <a:rPr lang="en" sz="1400">
                <a:solidFill>
                  <a:srgbClr val="CC0000"/>
                </a:solidFill>
                <a:latin typeface="Roboto Mono"/>
                <a:ea typeface="Roboto Mono"/>
                <a:cs typeface="Roboto Mono"/>
                <a:sym typeface="Roboto Mono"/>
              </a:rPr>
              <a:t># 0</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F51B5"/>
                </a:solidFill>
                <a:latin typeface="Roboto Mono"/>
                <a:ea typeface="Roboto Mono"/>
                <a:cs typeface="Roboto Mono"/>
                <a:sym typeface="Roboto Mono"/>
              </a:rPr>
              <a:t>print</a:t>
            </a:r>
            <a:r>
              <a:rPr lang="en" sz="1400">
                <a:solidFill>
                  <a:srgbClr val="37474F"/>
                </a:solidFill>
                <a:latin typeface="Roboto Mono"/>
                <a:ea typeface="Roboto Mono"/>
                <a:cs typeface="Roboto Mono"/>
                <a:sym typeface="Roboto Mono"/>
              </a:rPr>
              <a:t>(</a:t>
            </a:r>
            <a:r>
              <a:rPr lang="en" sz="1400">
                <a:solidFill>
                  <a:srgbClr val="3F51B5"/>
                </a:solidFill>
                <a:latin typeface="Roboto Mono"/>
                <a:ea typeface="Roboto Mono"/>
                <a:cs typeface="Roboto Mono"/>
                <a:sym typeface="Roboto Mono"/>
              </a:rPr>
              <a:t>next</a:t>
            </a:r>
            <a:r>
              <a:rPr lang="en" sz="1400">
                <a:solidFill>
                  <a:srgbClr val="37474F"/>
                </a:solidFill>
                <a:latin typeface="Roboto Mono"/>
                <a:ea typeface="Roboto Mono"/>
                <a:cs typeface="Roboto Mono"/>
                <a:sym typeface="Roboto Mono"/>
              </a:rPr>
              <a:t>(myGenerator))		</a:t>
            </a:r>
            <a:r>
              <a:rPr lang="en" sz="1400">
                <a:solidFill>
                  <a:srgbClr val="CC0000"/>
                </a:solidFill>
                <a:latin typeface="Roboto Mono"/>
                <a:ea typeface="Roboto Mono"/>
                <a:cs typeface="Roboto Mono"/>
                <a:sym typeface="Roboto Mono"/>
              </a:rPr>
              <a:t># 1</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50">
              <a:solidFill>
                <a:srgbClr val="37474F"/>
              </a:solidFill>
              <a:latin typeface="Roboto Mono"/>
              <a:ea typeface="Roboto Mono"/>
              <a:cs typeface="Roboto Mono"/>
              <a:sym typeface="Roboto Mono"/>
            </a:endParaRPr>
          </a:p>
          <a:p>
            <a:pPr indent="0" lvl="0" marL="457200" rtl="0" algn="l">
              <a:lnSpc>
                <a:spcPct val="100000"/>
              </a:lnSpc>
              <a:spcBef>
                <a:spcPts val="0"/>
              </a:spcBef>
              <a:spcAft>
                <a:spcPts val="0"/>
              </a:spcAft>
              <a:buNone/>
            </a:pPr>
            <a:r>
              <a:t/>
            </a:r>
            <a:endParaRPr sz="1350">
              <a:solidFill>
                <a:srgbClr val="3F51B5"/>
              </a:solidFill>
              <a:latin typeface="Roboto Mono"/>
              <a:ea typeface="Roboto Mono"/>
              <a:cs typeface="Roboto Mono"/>
              <a:sym typeface="Roboto Mon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77"/>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Generators vs Iterators</a:t>
            </a:r>
            <a:endParaRPr/>
          </a:p>
          <a:p>
            <a:pPr indent="0" lvl="0" marL="0" rtl="0" algn="ctr">
              <a:spcBef>
                <a:spcPts val="0"/>
              </a:spcBef>
              <a:spcAft>
                <a:spcPts val="0"/>
              </a:spcAft>
              <a:buNone/>
            </a:pPr>
            <a:r>
              <a:rPr lang="en" sz="1400"/>
              <a:t>When to use what?</a:t>
            </a:r>
            <a:endParaRPr sz="1400"/>
          </a:p>
        </p:txBody>
      </p:sp>
      <p:sp>
        <p:nvSpPr>
          <p:cNvPr id="625" name="Google Shape;625;p77"/>
          <p:cNvSpPr txBox="1"/>
          <p:nvPr>
            <p:ph idx="1" type="body"/>
          </p:nvPr>
        </p:nvSpPr>
        <p:spPr>
          <a:xfrm>
            <a:off x="1297500" y="1256575"/>
            <a:ext cx="7236600" cy="10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Though iterators and generators are set up differently, they both iterate over iterables and both seemingly produce the same results</a:t>
            </a:r>
            <a:endParaRPr sz="1800"/>
          </a:p>
          <a:p>
            <a:pPr indent="0" lvl="0" marL="0" rtl="0" algn="l">
              <a:spcBef>
                <a:spcPts val="0"/>
              </a:spcBef>
              <a:spcAft>
                <a:spcPts val="0"/>
              </a:spcAft>
              <a:buNone/>
            </a:pPr>
            <a:r>
              <a:t/>
            </a:r>
            <a:endParaRPr sz="1800"/>
          </a:p>
        </p:txBody>
      </p:sp>
      <p:sp>
        <p:nvSpPr>
          <p:cNvPr id="626" name="Google Shape;626;p77"/>
          <p:cNvSpPr txBox="1"/>
          <p:nvPr>
            <p:ph idx="1" type="body"/>
          </p:nvPr>
        </p:nvSpPr>
        <p:spPr>
          <a:xfrm>
            <a:off x="964438" y="2313075"/>
            <a:ext cx="3537300" cy="13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Use</a:t>
            </a:r>
            <a:r>
              <a:rPr b="1" lang="en" sz="1800"/>
              <a:t> </a:t>
            </a:r>
            <a:r>
              <a:rPr b="1" lang="en" sz="1800">
                <a:solidFill>
                  <a:schemeClr val="accent1"/>
                </a:solidFill>
              </a:rPr>
              <a:t>Generators</a:t>
            </a:r>
            <a:r>
              <a:rPr b="1" lang="en" sz="1800">
                <a:solidFill>
                  <a:srgbClr val="4DD0E1"/>
                </a:solidFill>
              </a:rPr>
              <a:t> </a:t>
            </a:r>
            <a:r>
              <a:rPr lang="en" sz="1800"/>
              <a:t>when:</a:t>
            </a:r>
            <a:endParaRPr sz="1800"/>
          </a:p>
          <a:p>
            <a:pPr indent="-342900" lvl="0" marL="457200" rtl="0" algn="l">
              <a:spcBef>
                <a:spcPts val="0"/>
              </a:spcBef>
              <a:spcAft>
                <a:spcPts val="0"/>
              </a:spcAft>
              <a:buSzPts val="1800"/>
              <a:buChar char="●"/>
            </a:pPr>
            <a:r>
              <a:rPr lang="en" sz="1800"/>
              <a:t>You do NOT have the data in memory AND there is a lot to iterate over</a:t>
            </a:r>
            <a:endParaRPr sz="1800"/>
          </a:p>
          <a:p>
            <a:pPr indent="-342900" lvl="0" marL="457200" rtl="0" algn="l">
              <a:spcBef>
                <a:spcPts val="0"/>
              </a:spcBef>
              <a:spcAft>
                <a:spcPts val="0"/>
              </a:spcAft>
              <a:buSzPts val="1800"/>
              <a:buChar char="●"/>
            </a:pPr>
            <a:r>
              <a:rPr lang="en" sz="1800"/>
              <a:t>You do not know what is going to come next</a:t>
            </a:r>
            <a:endParaRPr sz="1800"/>
          </a:p>
        </p:txBody>
      </p:sp>
      <p:sp>
        <p:nvSpPr>
          <p:cNvPr id="627" name="Google Shape;627;p77"/>
          <p:cNvSpPr txBox="1"/>
          <p:nvPr>
            <p:ph idx="1" type="body"/>
          </p:nvPr>
        </p:nvSpPr>
        <p:spPr>
          <a:xfrm>
            <a:off x="5132163" y="2313075"/>
            <a:ext cx="3537300" cy="10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Use </a:t>
            </a:r>
            <a:r>
              <a:rPr b="1" lang="en" sz="1800">
                <a:solidFill>
                  <a:srgbClr val="274E13"/>
                </a:solidFill>
              </a:rPr>
              <a:t>Iterators</a:t>
            </a:r>
            <a:r>
              <a:rPr b="1" lang="en" sz="1800">
                <a:solidFill>
                  <a:schemeClr val="lt2"/>
                </a:solidFill>
              </a:rPr>
              <a:t> </a:t>
            </a:r>
            <a:r>
              <a:rPr lang="en" sz="1800"/>
              <a:t>when:</a:t>
            </a:r>
            <a:endParaRPr sz="1800"/>
          </a:p>
          <a:p>
            <a:pPr indent="-342900" lvl="0" marL="457200" rtl="0" algn="l">
              <a:spcBef>
                <a:spcPts val="0"/>
              </a:spcBef>
              <a:spcAft>
                <a:spcPts val="0"/>
              </a:spcAft>
              <a:buSzPts val="1800"/>
              <a:buChar char="●"/>
            </a:pPr>
            <a:r>
              <a:rPr lang="en" sz="1800"/>
              <a:t>You already have the data in memory</a:t>
            </a:r>
            <a:endParaRPr sz="1800"/>
          </a:p>
          <a:p>
            <a:pPr indent="0" lvl="0" marL="0" rtl="0" algn="l">
              <a:spcBef>
                <a:spcPts val="0"/>
              </a:spcBef>
              <a:spcAft>
                <a:spcPts val="0"/>
              </a:spcAft>
              <a:buNone/>
            </a:pPr>
            <a:r>
              <a:t/>
            </a:r>
            <a:endParaRPr sz="1800"/>
          </a:p>
        </p:txBody>
      </p:sp>
      <p:sp>
        <p:nvSpPr>
          <p:cNvPr id="628" name="Google Shape;628;p77"/>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78"/>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34" name="Google Shape;634;p78"/>
          <p:cNvSpPr txBox="1"/>
          <p:nvPr/>
        </p:nvSpPr>
        <p:spPr>
          <a:xfrm>
            <a:off x="2080850" y="1414100"/>
            <a:ext cx="5260800" cy="191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Lato"/>
                <a:ea typeface="Lato"/>
                <a:cs typeface="Lato"/>
                <a:sym typeface="Lato"/>
              </a:rPr>
              <a:t>Thanks again!</a:t>
            </a:r>
            <a:endParaRPr sz="4800">
              <a:latin typeface="Lato"/>
              <a:ea typeface="Lato"/>
              <a:cs typeface="Lato"/>
              <a:sym typeface="Lato"/>
            </a:endParaRPr>
          </a:p>
          <a:p>
            <a:pPr indent="0" lvl="0" marL="0" rtl="0" algn="ctr">
              <a:spcBef>
                <a:spcPts val="0"/>
              </a:spcBef>
              <a:spcAft>
                <a:spcPts val="0"/>
              </a:spcAft>
              <a:buNone/>
            </a:pPr>
            <a:r>
              <a:rPr lang="en" sz="2400">
                <a:latin typeface="Lato"/>
                <a:ea typeface="Lato"/>
                <a:cs typeface="Lato"/>
                <a:sym typeface="Lato"/>
              </a:rPr>
              <a:t>Any questions?</a:t>
            </a:r>
            <a:endParaRPr sz="2400">
              <a:latin typeface="Lato"/>
              <a:ea typeface="Lato"/>
              <a:cs typeface="Lato"/>
              <a:sym typeface="La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79"/>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Other places to learn</a:t>
            </a:r>
            <a:endParaRPr/>
          </a:p>
        </p:txBody>
      </p:sp>
      <p:sp>
        <p:nvSpPr>
          <p:cNvPr id="640" name="Google Shape;640;p79"/>
          <p:cNvSpPr txBox="1"/>
          <p:nvPr>
            <p:ph idx="1" type="body"/>
          </p:nvPr>
        </p:nvSpPr>
        <p:spPr>
          <a:xfrm>
            <a:off x="1297500" y="15206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Official documentation: </a:t>
            </a:r>
            <a:r>
              <a:rPr lang="en" u="sng">
                <a:solidFill>
                  <a:schemeClr val="hlink"/>
                </a:solidFill>
                <a:hlinkClick r:id="rId3"/>
              </a:rPr>
              <a:t>https://docs.python.org/3/</a:t>
            </a:r>
            <a:endParaRPr/>
          </a:p>
          <a:p>
            <a:pPr indent="0" lvl="0" marL="0" rtl="0" algn="l">
              <a:spcBef>
                <a:spcPts val="0"/>
              </a:spcBef>
              <a:spcAft>
                <a:spcPts val="0"/>
              </a:spcAft>
              <a:buNone/>
            </a:pPr>
            <a:r>
              <a:rPr lang="en"/>
              <a:t>Official wiki: </a:t>
            </a:r>
            <a:r>
              <a:rPr lang="en" u="sng">
                <a:solidFill>
                  <a:schemeClr val="hlink"/>
                </a:solidFill>
                <a:hlinkClick r:id="rId4"/>
              </a:rPr>
              <a:t>https://wiki.python.org/</a:t>
            </a:r>
            <a:endParaRPr/>
          </a:p>
          <a:p>
            <a:pPr indent="0" lvl="0" marL="0" rtl="0" algn="l">
              <a:spcBef>
                <a:spcPts val="0"/>
              </a:spcBef>
              <a:spcAft>
                <a:spcPts val="0"/>
              </a:spcAft>
              <a:buNone/>
            </a:pPr>
            <a:r>
              <a:rPr lang="en"/>
              <a:t>Python Crash Course: </a:t>
            </a:r>
            <a:r>
              <a:rPr lang="en" u="sng">
                <a:solidFill>
                  <a:schemeClr val="accent5"/>
                </a:solidFill>
                <a:hlinkClick r:id="rId5"/>
              </a:rPr>
              <a:t>https://ehmatthes.github.io/pcc_2e/</a:t>
            </a:r>
            <a:endParaRPr/>
          </a:p>
          <a:p>
            <a:pPr indent="0" lvl="0" marL="0" rtl="0" algn="l">
              <a:spcBef>
                <a:spcPts val="0"/>
              </a:spcBef>
              <a:spcAft>
                <a:spcPts val="0"/>
              </a:spcAft>
              <a:buNone/>
            </a:pPr>
            <a:r>
              <a:rPr lang="en"/>
              <a:t>LearnXinYminutes: </a:t>
            </a:r>
            <a:r>
              <a:rPr lang="en" u="sng">
                <a:solidFill>
                  <a:schemeClr val="hlink"/>
                </a:solidFill>
                <a:hlinkClick r:id="rId6"/>
              </a:rPr>
              <a:t>https://learnxinyminutes.com/docs/python3/</a:t>
            </a:r>
            <a:endParaRPr/>
          </a:p>
          <a:p>
            <a:pPr indent="0" lvl="0" marL="0" rtl="0" algn="l">
              <a:spcBef>
                <a:spcPts val="0"/>
              </a:spcBef>
              <a:spcAft>
                <a:spcPts val="0"/>
              </a:spcAft>
              <a:buNone/>
            </a:pPr>
            <a:r>
              <a:rPr lang="en"/>
              <a:t>Automate the Boring Stuff: </a:t>
            </a:r>
            <a:r>
              <a:rPr lang="en" u="sng">
                <a:solidFill>
                  <a:schemeClr val="hlink"/>
                </a:solidFill>
                <a:hlinkClick r:id="rId7"/>
              </a:rPr>
              <a:t>https://automatetheboringstuff.com/2e/</a:t>
            </a:r>
            <a:endParaRPr/>
          </a:p>
          <a:p>
            <a:pPr indent="0" lvl="0" marL="0" rtl="0" algn="l">
              <a:spcBef>
                <a:spcPts val="0"/>
              </a:spcBef>
              <a:spcAft>
                <a:spcPts val="0"/>
              </a:spcAft>
              <a:buNone/>
            </a:pPr>
            <a:r>
              <a:t/>
            </a:r>
            <a:endParaRPr/>
          </a:p>
        </p:txBody>
      </p:sp>
      <p:sp>
        <p:nvSpPr>
          <p:cNvPr id="641" name="Google Shape;641;p79"/>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80"/>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Libraries to look into</a:t>
            </a:r>
            <a:endParaRPr/>
          </a:p>
        </p:txBody>
      </p:sp>
      <p:sp>
        <p:nvSpPr>
          <p:cNvPr id="647" name="Google Shape;647;p80"/>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648" name="Google Shape;648;p80"/>
          <p:cNvGraphicFramePr/>
          <p:nvPr/>
        </p:nvGraphicFramePr>
        <p:xfrm>
          <a:off x="1197450" y="1110350"/>
          <a:ext cx="3000000" cy="3000000"/>
        </p:xfrm>
        <a:graphic>
          <a:graphicData uri="http://schemas.openxmlformats.org/drawingml/2006/table">
            <a:tbl>
              <a:tblPr>
                <a:noFill/>
                <a:tableStyleId>{392CC989-E3D5-4C44-B28F-3A33CEFA2753}</a:tableStyleId>
              </a:tblPr>
              <a:tblGrid>
                <a:gridCol w="2494575"/>
                <a:gridCol w="4744425"/>
              </a:tblGrid>
              <a:tr h="381000">
                <a:tc>
                  <a:txBody>
                    <a:bodyPr/>
                    <a:lstStyle/>
                    <a:p>
                      <a:pPr indent="0" lvl="0" marL="0" rtl="0" algn="r">
                        <a:spcBef>
                          <a:spcPts val="0"/>
                        </a:spcBef>
                        <a:spcAft>
                          <a:spcPts val="0"/>
                        </a:spcAft>
                        <a:buNone/>
                      </a:pPr>
                      <a:r>
                        <a:rPr lang="en"/>
                        <a:t>Creating games: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Mono"/>
                          <a:ea typeface="Roboto Mono"/>
                          <a:cs typeface="Roboto Mono"/>
                          <a:sym typeface="Roboto Mono"/>
                        </a:rPr>
                        <a:t>p</a:t>
                      </a:r>
                      <a:r>
                        <a:rPr lang="en">
                          <a:latin typeface="Roboto Mono"/>
                          <a:ea typeface="Roboto Mono"/>
                          <a:cs typeface="Roboto Mono"/>
                          <a:sym typeface="Roboto Mono"/>
                        </a:rPr>
                        <a:t>yglet, pygame</a:t>
                      </a:r>
                      <a:endParaRPr>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lang="en"/>
                        <a:t>Creating GUIs: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Mono"/>
                          <a:ea typeface="Roboto Mono"/>
                          <a:cs typeface="Roboto Mono"/>
                          <a:sym typeface="Roboto Mono"/>
                        </a:rPr>
                        <a:t>TkInter, PyQt, wxPython</a:t>
                      </a:r>
                      <a:endParaRPr>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lang="en"/>
                        <a:t>Data analysis: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Mono"/>
                          <a:ea typeface="Roboto Mono"/>
                          <a:cs typeface="Roboto Mono"/>
                          <a:sym typeface="Roboto Mono"/>
                        </a:rPr>
                        <a:t>p</a:t>
                      </a:r>
                      <a:r>
                        <a:rPr lang="en">
                          <a:latin typeface="Roboto Mono"/>
                          <a:ea typeface="Roboto Mono"/>
                          <a:cs typeface="Roboto Mono"/>
                          <a:sym typeface="Roboto Mono"/>
                        </a:rPr>
                        <a:t>andas, NumPy</a:t>
                      </a:r>
                      <a:endParaRPr>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lang="en"/>
                        <a:t>Data visualization:</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Mono"/>
                          <a:ea typeface="Roboto Mono"/>
                          <a:cs typeface="Roboto Mono"/>
                          <a:sym typeface="Roboto Mono"/>
                        </a:rPr>
                        <a:t>Matplotlib, Bokeh</a:t>
                      </a:r>
                      <a:endParaRPr>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lang="en"/>
                        <a:t>Taking CLI arguments: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Mono"/>
                          <a:ea typeface="Roboto Mono"/>
                          <a:cs typeface="Roboto Mono"/>
                          <a:sym typeface="Roboto Mono"/>
                        </a:rPr>
                        <a:t>a</a:t>
                      </a:r>
                      <a:r>
                        <a:rPr lang="en">
                          <a:latin typeface="Roboto Mono"/>
                          <a:ea typeface="Roboto Mono"/>
                          <a:cs typeface="Roboto Mono"/>
                          <a:sym typeface="Roboto Mono"/>
                        </a:rPr>
                        <a:t>rgparse, sys.argv</a:t>
                      </a:r>
                      <a:endParaRPr>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lang="en"/>
                        <a:t>Web scraping:</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Mono"/>
                          <a:ea typeface="Roboto Mono"/>
                          <a:cs typeface="Roboto Mono"/>
                          <a:sym typeface="Roboto Mono"/>
                        </a:rPr>
                        <a:t>r</a:t>
                      </a:r>
                      <a:r>
                        <a:rPr lang="en">
                          <a:latin typeface="Roboto Mono"/>
                          <a:ea typeface="Roboto Mono"/>
                          <a:cs typeface="Roboto Mono"/>
                          <a:sym typeface="Roboto Mono"/>
                        </a:rPr>
                        <a:t>equests, </a:t>
                      </a:r>
                      <a:r>
                        <a:rPr lang="en">
                          <a:latin typeface="Roboto Mono"/>
                          <a:ea typeface="Roboto Mono"/>
                          <a:cs typeface="Roboto Mono"/>
                          <a:sym typeface="Roboto Mono"/>
                        </a:rPr>
                        <a:t>beautifulsoup4</a:t>
                      </a:r>
                      <a:r>
                        <a:rPr lang="en">
                          <a:latin typeface="Roboto Mono"/>
                          <a:ea typeface="Roboto Mono"/>
                          <a:cs typeface="Roboto Mono"/>
                          <a:sym typeface="Roboto Mono"/>
                        </a:rPr>
                        <a:t>, scrapy</a:t>
                      </a:r>
                      <a:endParaRPr>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lang="en"/>
                        <a:t>Packaging as executable:</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Mono"/>
                          <a:ea typeface="Roboto Mono"/>
                          <a:cs typeface="Roboto Mono"/>
                          <a:sym typeface="Roboto Mono"/>
                        </a:rPr>
                        <a:t>PyInstaller</a:t>
                      </a:r>
                      <a:endParaRPr>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lang="en"/>
                        <a:t>Machine learning:</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Mono"/>
                          <a:ea typeface="Roboto Mono"/>
                          <a:cs typeface="Roboto Mono"/>
                          <a:sym typeface="Roboto Mono"/>
                        </a:rPr>
                        <a:t>TensorFlow, PyTorch, OpenAI, scikit-learn</a:t>
                      </a:r>
                      <a:endParaRPr>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lang="en"/>
                        <a:t>Web frameworks: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Mono"/>
                          <a:ea typeface="Roboto Mono"/>
                          <a:cs typeface="Roboto Mono"/>
                          <a:sym typeface="Roboto Mono"/>
                        </a:rPr>
                        <a:t>Django, Flask, Pyramid</a:t>
                      </a:r>
                      <a:endParaRPr>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81"/>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Sources</a:t>
            </a:r>
            <a:endParaRPr/>
          </a:p>
        </p:txBody>
      </p:sp>
      <p:sp>
        <p:nvSpPr>
          <p:cNvPr id="654" name="Google Shape;654;p81"/>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u="sng">
                <a:solidFill>
                  <a:schemeClr val="hlink"/>
                </a:solidFill>
                <a:hlinkClick r:id="rId3"/>
              </a:rPr>
              <a:t>https://smallguysit.com/index.php/2017/10/28/python-benefits-using-virtual-environment/</a:t>
            </a:r>
            <a:endParaRPr sz="1000"/>
          </a:p>
          <a:p>
            <a:pPr indent="-292100" lvl="0" marL="457200" rtl="0" algn="l">
              <a:spcBef>
                <a:spcPts val="0"/>
              </a:spcBef>
              <a:spcAft>
                <a:spcPts val="0"/>
              </a:spcAft>
              <a:buSzPts val="1000"/>
              <a:buChar char="●"/>
            </a:pPr>
            <a:r>
              <a:rPr lang="en" sz="1000" u="sng">
                <a:solidFill>
                  <a:schemeClr val="hlink"/>
                </a:solidFill>
                <a:hlinkClick r:id="rId4"/>
              </a:rPr>
              <a:t>https://github.com/conda/conda/blob/master/docs/source/user-guide/conda-cheatsheet.pdf</a:t>
            </a:r>
            <a:endParaRPr sz="1000"/>
          </a:p>
          <a:p>
            <a:pPr indent="-292100" lvl="0" marL="457200" rtl="0" algn="l">
              <a:spcBef>
                <a:spcPts val="0"/>
              </a:spcBef>
              <a:spcAft>
                <a:spcPts val="0"/>
              </a:spcAft>
              <a:buSzPts val="1000"/>
              <a:buChar char="●"/>
            </a:pPr>
            <a:r>
              <a:rPr lang="en" sz="1000" u="sng">
                <a:solidFill>
                  <a:schemeClr val="hlink"/>
                </a:solidFill>
                <a:hlinkClick r:id="rId5"/>
              </a:rPr>
              <a:t>https://www.python.org/dev/peps/</a:t>
            </a:r>
            <a:endParaRPr sz="1000"/>
          </a:p>
          <a:p>
            <a:pPr indent="-292100" lvl="0" marL="457200" rtl="0" algn="l">
              <a:spcBef>
                <a:spcPts val="0"/>
              </a:spcBef>
              <a:spcAft>
                <a:spcPts val="0"/>
              </a:spcAft>
              <a:buSzPts val="1000"/>
              <a:buChar char="●"/>
            </a:pPr>
            <a:r>
              <a:rPr lang="en" sz="1000" u="sng">
                <a:solidFill>
                  <a:schemeClr val="hlink"/>
                </a:solidFill>
                <a:hlinkClick r:id="rId6"/>
              </a:rPr>
              <a:t>https://aaronlelevier.github.io/virtualenv-cheatsheet/</a:t>
            </a:r>
            <a:endParaRPr sz="1000"/>
          </a:p>
          <a:p>
            <a:pPr indent="-292100" lvl="0" marL="457200" rtl="0" algn="l">
              <a:spcBef>
                <a:spcPts val="0"/>
              </a:spcBef>
              <a:spcAft>
                <a:spcPts val="0"/>
              </a:spcAft>
              <a:buSzPts val="1000"/>
              <a:buChar char="●"/>
            </a:pPr>
            <a:r>
              <a:rPr lang="en" sz="1000" u="sng">
                <a:solidFill>
                  <a:schemeClr val="hlink"/>
                </a:solidFill>
                <a:hlinkClick r:id="rId7"/>
              </a:rPr>
              <a:t>https://docs.python-guide.org/dev/virtualenvs/</a:t>
            </a:r>
            <a:endParaRPr sz="1000"/>
          </a:p>
          <a:p>
            <a:pPr indent="-292100" lvl="0" marL="457200" rtl="0" algn="l">
              <a:spcBef>
                <a:spcPts val="0"/>
              </a:spcBef>
              <a:spcAft>
                <a:spcPts val="0"/>
              </a:spcAft>
              <a:buSzPts val="1000"/>
              <a:buChar char="●"/>
            </a:pPr>
            <a:r>
              <a:rPr lang="en" sz="1000" u="sng">
                <a:solidFill>
                  <a:schemeClr val="hlink"/>
                </a:solidFill>
                <a:hlinkClick r:id="rId8"/>
              </a:rPr>
              <a:t>https://docs.python.org/3.8/library/multiprocessing.html</a:t>
            </a:r>
            <a:endParaRPr sz="1000"/>
          </a:p>
          <a:p>
            <a:pPr indent="-292100" lvl="0" marL="457200" rtl="0" algn="l">
              <a:spcBef>
                <a:spcPts val="0"/>
              </a:spcBef>
              <a:spcAft>
                <a:spcPts val="0"/>
              </a:spcAft>
              <a:buSzPts val="1000"/>
              <a:buChar char="●"/>
            </a:pPr>
            <a:r>
              <a:rPr lang="en" sz="1000" u="sng">
                <a:solidFill>
                  <a:schemeClr val="hlink"/>
                </a:solidFill>
                <a:hlinkClick r:id="rId9"/>
              </a:rPr>
              <a:t>https://docs.python.org/3.8/library/threading.html</a:t>
            </a:r>
            <a:endParaRPr sz="1000"/>
          </a:p>
          <a:p>
            <a:pPr indent="-292100" lvl="0" marL="457200" rtl="0" algn="l">
              <a:spcBef>
                <a:spcPts val="0"/>
              </a:spcBef>
              <a:spcAft>
                <a:spcPts val="0"/>
              </a:spcAft>
              <a:buSzPts val="1000"/>
              <a:buChar char="●"/>
            </a:pPr>
            <a:r>
              <a:rPr lang="en" sz="1000" u="sng">
                <a:solidFill>
                  <a:schemeClr val="hlink"/>
                </a:solidFill>
                <a:hlinkClick r:id="rId10"/>
              </a:rPr>
              <a:t>https://docs.python.org/3.8/library/asyncio.html</a:t>
            </a:r>
            <a:endParaRPr sz="1000"/>
          </a:p>
          <a:p>
            <a:pPr indent="-292100" lvl="0" marL="457200" rtl="0" algn="l">
              <a:spcBef>
                <a:spcPts val="0"/>
              </a:spcBef>
              <a:spcAft>
                <a:spcPts val="0"/>
              </a:spcAft>
              <a:buSzPts val="1000"/>
              <a:buChar char="●"/>
            </a:pPr>
            <a:r>
              <a:rPr lang="en" sz="1000" u="sng">
                <a:solidFill>
                  <a:schemeClr val="hlink"/>
                </a:solidFill>
                <a:hlinkClick r:id="rId11"/>
              </a:rPr>
              <a:t>https://jeffknupp.com/blog/2013/06/30/pythons-hardest-problem-revisited/</a:t>
            </a:r>
            <a:endParaRPr sz="1000"/>
          </a:p>
          <a:p>
            <a:pPr indent="-292100" lvl="0" marL="457200" rtl="0" algn="l">
              <a:spcBef>
                <a:spcPts val="0"/>
              </a:spcBef>
              <a:spcAft>
                <a:spcPts val="0"/>
              </a:spcAft>
              <a:buSzPts val="1000"/>
              <a:buChar char="●"/>
            </a:pPr>
            <a:r>
              <a:rPr lang="en" sz="1000" u="sng">
                <a:solidFill>
                  <a:schemeClr val="hlink"/>
                </a:solidFill>
                <a:hlinkClick r:id="rId12"/>
              </a:rPr>
              <a:t>https://realpython.com/python-concurrency/</a:t>
            </a:r>
            <a:endParaRPr sz="1000"/>
          </a:p>
          <a:p>
            <a:pPr indent="-292100" lvl="0" marL="457200" rtl="0" algn="l">
              <a:spcBef>
                <a:spcPts val="0"/>
              </a:spcBef>
              <a:spcAft>
                <a:spcPts val="0"/>
              </a:spcAft>
              <a:buSzPts val="1000"/>
              <a:buChar char="●"/>
            </a:pPr>
            <a:r>
              <a:rPr lang="en" sz="1000" u="sng">
                <a:solidFill>
                  <a:schemeClr val="hlink"/>
                </a:solidFill>
                <a:hlinkClick r:id="rId13"/>
              </a:rPr>
              <a:t>https://gist.github.com/evandrix/2030615</a:t>
            </a:r>
            <a:endParaRPr sz="1000"/>
          </a:p>
          <a:p>
            <a:pPr indent="-292100" lvl="0" marL="457200" rtl="0" algn="l">
              <a:spcBef>
                <a:spcPts val="0"/>
              </a:spcBef>
              <a:spcAft>
                <a:spcPts val="0"/>
              </a:spcAft>
              <a:buSzPts val="1000"/>
              <a:buChar char="●"/>
            </a:pPr>
            <a:r>
              <a:rPr lang="en" sz="1000" u="sng">
                <a:solidFill>
                  <a:schemeClr val="hlink"/>
                </a:solidFill>
                <a:hlinkClick r:id="rId14"/>
              </a:rPr>
              <a:t>https://docs.microsoft.com/en-us/visualstudio/python/working-with-c-cpp-python-in-visual-studio?view=vs-2019</a:t>
            </a:r>
            <a:endParaRPr sz="1000"/>
          </a:p>
          <a:p>
            <a:pPr indent="-292100" lvl="0" marL="457200" rtl="0" algn="l">
              <a:spcBef>
                <a:spcPts val="0"/>
              </a:spcBef>
              <a:spcAft>
                <a:spcPts val="0"/>
              </a:spcAft>
              <a:buSzPts val="1000"/>
              <a:buChar char="●"/>
            </a:pPr>
            <a:r>
              <a:rPr lang="en" sz="1000" u="sng">
                <a:solidFill>
                  <a:schemeClr val="hlink"/>
                </a:solidFill>
                <a:hlinkClick r:id="rId15"/>
              </a:rPr>
              <a:t>https://docs.python.org/3/extending/index.html</a:t>
            </a:r>
            <a:endParaRPr sz="1000"/>
          </a:p>
          <a:p>
            <a:pPr indent="-292100" lvl="0" marL="457200" rtl="0" algn="l">
              <a:spcBef>
                <a:spcPts val="0"/>
              </a:spcBef>
              <a:spcAft>
                <a:spcPts val="0"/>
              </a:spcAft>
              <a:buSzPts val="1000"/>
              <a:buChar char="●"/>
            </a:pPr>
            <a:r>
              <a:rPr lang="en" sz="1000"/>
              <a:t>And more…</a:t>
            </a:r>
            <a:endParaRPr sz="1000"/>
          </a:p>
        </p:txBody>
      </p:sp>
      <p:sp>
        <p:nvSpPr>
          <p:cNvPr id="655" name="Google Shape;655;p81"/>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Zen of Python</a:t>
            </a:r>
            <a:endParaRPr sz="1800"/>
          </a:p>
        </p:txBody>
      </p:sp>
      <p:sp>
        <p:nvSpPr>
          <p:cNvPr id="177" name="Google Shape;177;p19"/>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idx="1" type="body"/>
          </p:nvPr>
        </p:nvSpPr>
        <p:spPr>
          <a:xfrm>
            <a:off x="1297500" y="1110350"/>
            <a:ext cx="7038900" cy="3744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Beautiful is better than ugly</a:t>
            </a:r>
            <a:endParaRPr/>
          </a:p>
          <a:p>
            <a:pPr indent="-342900" lvl="0" marL="457200" rtl="0" algn="l">
              <a:lnSpc>
                <a:spcPct val="150000"/>
              </a:lnSpc>
              <a:spcBef>
                <a:spcPts val="0"/>
              </a:spcBef>
              <a:spcAft>
                <a:spcPts val="0"/>
              </a:spcAft>
              <a:buSzPts val="1800"/>
              <a:buChar char="●"/>
            </a:pPr>
            <a:r>
              <a:rPr lang="en"/>
              <a:t>Explicit is better than implicit</a:t>
            </a:r>
            <a:endParaRPr/>
          </a:p>
          <a:p>
            <a:pPr indent="-342900" lvl="0" marL="457200" rtl="0" algn="l">
              <a:lnSpc>
                <a:spcPct val="150000"/>
              </a:lnSpc>
              <a:spcBef>
                <a:spcPts val="0"/>
              </a:spcBef>
              <a:spcAft>
                <a:spcPts val="0"/>
              </a:spcAft>
              <a:buSzPts val="1800"/>
              <a:buChar char="●"/>
            </a:pPr>
            <a:r>
              <a:rPr lang="en"/>
              <a:t>Simple is better than complex</a:t>
            </a:r>
            <a:endParaRPr/>
          </a:p>
          <a:p>
            <a:pPr indent="-342900" lvl="0" marL="457200" rtl="0" algn="l">
              <a:lnSpc>
                <a:spcPct val="150000"/>
              </a:lnSpc>
              <a:spcBef>
                <a:spcPts val="0"/>
              </a:spcBef>
              <a:spcAft>
                <a:spcPts val="0"/>
              </a:spcAft>
              <a:buSzPts val="1800"/>
              <a:buChar char="●"/>
            </a:pPr>
            <a:r>
              <a:rPr lang="en"/>
              <a:t>Sparse is better than dense</a:t>
            </a:r>
            <a:endParaRPr/>
          </a:p>
          <a:p>
            <a:pPr indent="-342900" lvl="0" marL="457200" rtl="0" algn="l">
              <a:lnSpc>
                <a:spcPct val="150000"/>
              </a:lnSpc>
              <a:spcBef>
                <a:spcPts val="0"/>
              </a:spcBef>
              <a:spcAft>
                <a:spcPts val="0"/>
              </a:spcAft>
              <a:buSzPts val="1800"/>
              <a:buChar char="●"/>
            </a:pPr>
            <a:r>
              <a:rPr lang="en"/>
              <a:t>Readability counts</a:t>
            </a:r>
            <a:endParaRPr/>
          </a:p>
          <a:p>
            <a:pPr indent="0" lvl="0" marL="457200" rtl="0" algn="l">
              <a:lnSpc>
                <a:spcPct val="150000"/>
              </a:lnSpc>
              <a:spcBef>
                <a:spcPts val="0"/>
              </a:spcBef>
              <a:spcAft>
                <a:spcPts val="0"/>
              </a:spcAft>
              <a:buNone/>
            </a:pPr>
            <a:r>
              <a:rPr lang="en"/>
              <a:t>a</a:t>
            </a:r>
            <a:r>
              <a:rPr lang="en"/>
              <a:t>nd 14 more…</a:t>
            </a:r>
            <a:endParaRPr/>
          </a:p>
          <a:p>
            <a:pPr indent="0" lvl="0" marL="457200" rtl="0" algn="l">
              <a:lnSpc>
                <a:spcPct val="150000"/>
              </a:lnSpc>
              <a:spcBef>
                <a:spcPts val="0"/>
              </a:spcBef>
              <a:spcAft>
                <a:spcPts val="0"/>
              </a:spcAft>
              <a:buNone/>
            </a:pPr>
            <a:r>
              <a:t/>
            </a:r>
            <a:endParaRPr/>
          </a:p>
          <a:p>
            <a:pPr indent="0" lvl="0" marL="457200" rtl="0" algn="l">
              <a:lnSpc>
                <a:spcPct val="150000"/>
              </a:lnSpc>
              <a:spcBef>
                <a:spcPts val="0"/>
              </a:spcBef>
              <a:spcAft>
                <a:spcPts val="0"/>
              </a:spcAft>
              <a:buNone/>
            </a:pPr>
            <a:r>
              <a:rPr lang="en"/>
              <a:t>See them all by doing </a:t>
            </a:r>
            <a:r>
              <a:rPr lang="en">
                <a:latin typeface="Roboto Mono"/>
                <a:ea typeface="Roboto Mono"/>
                <a:cs typeface="Roboto Mono"/>
                <a:sym typeface="Roboto Mono"/>
              </a:rPr>
              <a:t>import this</a:t>
            </a:r>
            <a:endParaRPr>
              <a:latin typeface="Roboto Mono"/>
              <a:ea typeface="Roboto Mono"/>
              <a:cs typeface="Roboto Mono"/>
              <a:sym typeface="Roboto Mono"/>
            </a:endParaRPr>
          </a:p>
        </p:txBody>
      </p:sp>
      <p:sp>
        <p:nvSpPr>
          <p:cNvPr id="183" name="Google Shape;183;p20"/>
          <p:cNvSpPr txBox="1"/>
          <p:nvPr>
            <p:ph type="title"/>
          </p:nvPr>
        </p:nvSpPr>
        <p:spPr>
          <a:xfrm>
            <a:off x="1297500" y="393750"/>
            <a:ext cx="7038900" cy="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points of Zen of Python (</a:t>
            </a:r>
            <a:r>
              <a:rPr lang="en" u="sng">
                <a:solidFill>
                  <a:schemeClr val="dk1"/>
                </a:solidFill>
                <a:hlinkClick r:id="rId3"/>
              </a:rPr>
              <a:t>PEP 20</a:t>
            </a:r>
            <a:r>
              <a:rPr lang="en"/>
              <a:t>)</a:t>
            </a:r>
            <a:endParaRPr/>
          </a:p>
        </p:txBody>
      </p:sp>
      <p:sp>
        <p:nvSpPr>
          <p:cNvPr id="184" name="Google Shape;184;p20"/>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56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Simple is better than complex</a:t>
            </a:r>
            <a:endParaRPr/>
          </a:p>
        </p:txBody>
      </p:sp>
      <p:sp>
        <p:nvSpPr>
          <p:cNvPr id="190" name="Google Shape;190;p21"/>
          <p:cNvSpPr txBox="1"/>
          <p:nvPr>
            <p:ph idx="1" type="body"/>
          </p:nvPr>
        </p:nvSpPr>
        <p:spPr>
          <a:xfrm>
            <a:off x="113200" y="1116150"/>
            <a:ext cx="5424900" cy="363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DON’T</a:t>
            </a:r>
            <a:endParaRPr/>
          </a:p>
          <a:p>
            <a:pPr indent="0" lvl="0" marL="0" rtl="0" algn="ctr">
              <a:spcBef>
                <a:spcPts val="0"/>
              </a:spcBef>
              <a:spcAft>
                <a:spcPts val="0"/>
              </a:spcAft>
              <a:buNone/>
            </a:pPr>
            <a:r>
              <a:t/>
            </a:r>
            <a:endParaRPr/>
          </a:p>
          <a:p>
            <a:pPr indent="0" lvl="0" marL="0" rtl="0" algn="l">
              <a:lnSpc>
                <a:spcPct val="100000"/>
              </a:lnSpc>
              <a:spcBef>
                <a:spcPts val="0"/>
              </a:spcBef>
              <a:spcAft>
                <a:spcPts val="0"/>
              </a:spcAft>
              <a:buClr>
                <a:schemeClr val="dk1"/>
              </a:buClr>
              <a:buSzPts val="1100"/>
              <a:buFont typeface="Arial"/>
              <a:buNone/>
            </a:pPr>
            <a:r>
              <a:rPr lang="en" sz="1000">
                <a:solidFill>
                  <a:srgbClr val="3F51B5"/>
                </a:solidFill>
                <a:latin typeface="Roboto Mono"/>
                <a:ea typeface="Roboto Mono"/>
                <a:cs typeface="Roboto Mono"/>
                <a:sym typeface="Roboto Mono"/>
              </a:rPr>
              <a:t>def</a:t>
            </a:r>
            <a:r>
              <a:rPr lang="en" sz="1000">
                <a:solidFill>
                  <a:srgbClr val="37474F"/>
                </a:solidFill>
                <a:latin typeface="Roboto Mono"/>
                <a:ea typeface="Roboto Mono"/>
                <a:cs typeface="Roboto Mono"/>
                <a:sym typeface="Roboto Mono"/>
              </a:rPr>
              <a:t> store(measurements):</a:t>
            </a:r>
            <a:endParaRPr sz="10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import</a:t>
            </a:r>
            <a:r>
              <a:rPr lang="en" sz="1000">
                <a:solidFill>
                  <a:srgbClr val="37474F"/>
                </a:solidFill>
                <a:latin typeface="Roboto Mono"/>
                <a:ea typeface="Roboto Mono"/>
                <a:cs typeface="Roboto Mono"/>
                <a:sym typeface="Roboto Mono"/>
              </a:rPr>
              <a:t> sqlalchemy</a:t>
            </a:r>
            <a:endParaRPr sz="10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import</a:t>
            </a:r>
            <a:r>
              <a:rPr lang="en" sz="1000">
                <a:solidFill>
                  <a:srgbClr val="37474F"/>
                </a:solidFill>
                <a:latin typeface="Roboto Mono"/>
                <a:ea typeface="Roboto Mono"/>
                <a:cs typeface="Roboto Mono"/>
                <a:sym typeface="Roboto Mono"/>
              </a:rPr>
              <a:t> sqlalchemy.types </a:t>
            </a:r>
            <a:r>
              <a:rPr lang="en" sz="1000">
                <a:solidFill>
                  <a:srgbClr val="3F51B5"/>
                </a:solidFill>
                <a:latin typeface="Roboto Mono"/>
                <a:ea typeface="Roboto Mono"/>
                <a:cs typeface="Roboto Mono"/>
                <a:sym typeface="Roboto Mono"/>
              </a:rPr>
              <a:t>as</a:t>
            </a:r>
            <a:r>
              <a:rPr lang="en" sz="1000">
                <a:solidFill>
                  <a:srgbClr val="37474F"/>
                </a:solidFill>
                <a:latin typeface="Roboto Mono"/>
                <a:ea typeface="Roboto Mono"/>
                <a:cs typeface="Roboto Mono"/>
                <a:sym typeface="Roboto Mono"/>
              </a:rPr>
              <a:t> sqltypes</a:t>
            </a:r>
            <a:endParaRPr sz="10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latin typeface="Roboto Mono"/>
                <a:ea typeface="Roboto Mono"/>
                <a:cs typeface="Roboto Mono"/>
                <a:sym typeface="Roboto Mono"/>
              </a:rPr>
              <a:t>    db = sqlalchemy.create_engine(</a:t>
            </a:r>
            <a:r>
              <a:rPr lang="en" sz="1000">
                <a:solidFill>
                  <a:srgbClr val="388E3C"/>
                </a:solidFill>
                <a:latin typeface="Roboto Mono"/>
                <a:ea typeface="Roboto Mono"/>
                <a:cs typeface="Roboto Mono"/>
                <a:sym typeface="Roboto Mono"/>
              </a:rPr>
              <a:t>'sqlite:///measurements.db'</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latin typeface="Roboto Mono"/>
                <a:ea typeface="Roboto Mono"/>
                <a:cs typeface="Roboto Mono"/>
                <a:sym typeface="Roboto Mono"/>
              </a:rPr>
              <a:t>    db.echo = </a:t>
            </a:r>
            <a:r>
              <a:rPr lang="en" sz="1000">
                <a:solidFill>
                  <a:srgbClr val="3F51B5"/>
                </a:solidFill>
                <a:latin typeface="Roboto Mono"/>
                <a:ea typeface="Roboto Mono"/>
                <a:cs typeface="Roboto Mono"/>
                <a:sym typeface="Roboto Mono"/>
              </a:rPr>
              <a:t>False</a:t>
            </a:r>
            <a:endParaRPr sz="10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latin typeface="Roboto Mono"/>
                <a:ea typeface="Roboto Mono"/>
                <a:cs typeface="Roboto Mono"/>
                <a:sym typeface="Roboto Mono"/>
              </a:rPr>
              <a:t>    metadata = sqlalchemy.</a:t>
            </a:r>
            <a:r>
              <a:rPr lang="en" sz="1000">
                <a:solidFill>
                  <a:srgbClr val="9C27B0"/>
                </a:solidFill>
                <a:latin typeface="Roboto Mono"/>
                <a:ea typeface="Roboto Mono"/>
                <a:cs typeface="Roboto Mono"/>
                <a:sym typeface="Roboto Mono"/>
              </a:rPr>
              <a:t>MetaData</a:t>
            </a:r>
            <a:r>
              <a:rPr lang="en" sz="1000">
                <a:solidFill>
                  <a:srgbClr val="37474F"/>
                </a:solidFill>
                <a:latin typeface="Roboto Mono"/>
                <a:ea typeface="Roboto Mono"/>
                <a:cs typeface="Roboto Mono"/>
                <a:sym typeface="Roboto Mono"/>
              </a:rPr>
              <a:t>(db)</a:t>
            </a:r>
            <a:endParaRPr sz="10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latin typeface="Roboto Mono"/>
                <a:ea typeface="Roboto Mono"/>
                <a:cs typeface="Roboto Mono"/>
                <a:sym typeface="Roboto Mono"/>
              </a:rPr>
              <a:t>    table = sqlalchemy.</a:t>
            </a:r>
            <a:r>
              <a:rPr lang="en" sz="1000">
                <a:solidFill>
                  <a:srgbClr val="9C27B0"/>
                </a:solidFill>
                <a:latin typeface="Roboto Mono"/>
                <a:ea typeface="Roboto Mono"/>
                <a:cs typeface="Roboto Mono"/>
                <a:sym typeface="Roboto Mono"/>
              </a:rPr>
              <a:t>Table</a:t>
            </a:r>
            <a:r>
              <a:rPr lang="en" sz="1000">
                <a:solidFill>
                  <a:srgbClr val="37474F"/>
                </a:solidFill>
                <a:latin typeface="Roboto Mono"/>
                <a:ea typeface="Roboto Mono"/>
                <a:cs typeface="Roboto Mono"/>
                <a:sym typeface="Roboto Mono"/>
              </a:rPr>
              <a:t>(</a:t>
            </a:r>
            <a:r>
              <a:rPr lang="en" sz="1000">
                <a:solidFill>
                  <a:srgbClr val="388E3C"/>
                </a:solidFill>
                <a:latin typeface="Roboto Mono"/>
                <a:ea typeface="Roboto Mono"/>
                <a:cs typeface="Roboto Mono"/>
                <a:sym typeface="Roboto Mono"/>
              </a:rPr>
              <a:t>'measurements'</a:t>
            </a:r>
            <a:r>
              <a:rPr lang="en" sz="1000">
                <a:solidFill>
                  <a:srgbClr val="37474F"/>
                </a:solidFill>
                <a:latin typeface="Roboto Mono"/>
                <a:ea typeface="Roboto Mono"/>
                <a:cs typeface="Roboto Mono"/>
                <a:sym typeface="Roboto Mono"/>
              </a:rPr>
              <a:t>, metadata,</a:t>
            </a:r>
            <a:endParaRPr sz="10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latin typeface="Roboto Mono"/>
                <a:ea typeface="Roboto Mono"/>
                <a:cs typeface="Roboto Mono"/>
                <a:sym typeface="Roboto Mono"/>
              </a:rPr>
              <a:t>        sqlalchemy.</a:t>
            </a:r>
            <a:r>
              <a:rPr lang="en" sz="1000">
                <a:solidFill>
                  <a:srgbClr val="9C27B0"/>
                </a:solidFill>
                <a:latin typeface="Roboto Mono"/>
                <a:ea typeface="Roboto Mono"/>
                <a:cs typeface="Roboto Mono"/>
                <a:sym typeface="Roboto Mono"/>
              </a:rPr>
              <a:t>Column</a:t>
            </a:r>
            <a:r>
              <a:rPr lang="en" sz="1000">
                <a:solidFill>
                  <a:srgbClr val="37474F"/>
                </a:solidFill>
                <a:latin typeface="Roboto Mono"/>
                <a:ea typeface="Roboto Mono"/>
                <a:cs typeface="Roboto Mono"/>
                <a:sym typeface="Roboto Mono"/>
              </a:rPr>
              <a:t>(</a:t>
            </a:r>
            <a:r>
              <a:rPr lang="en" sz="1000">
                <a:solidFill>
                  <a:srgbClr val="388E3C"/>
                </a:solidFill>
                <a:latin typeface="Roboto Mono"/>
                <a:ea typeface="Roboto Mono"/>
                <a:cs typeface="Roboto Mono"/>
                <a:sym typeface="Roboto Mono"/>
              </a:rPr>
              <a:t>'id'</a:t>
            </a:r>
            <a:r>
              <a:rPr lang="en" sz="1000">
                <a:solidFill>
                  <a:srgbClr val="37474F"/>
                </a:solidFill>
                <a:latin typeface="Roboto Mono"/>
                <a:ea typeface="Roboto Mono"/>
                <a:cs typeface="Roboto Mono"/>
                <a:sym typeface="Roboto Mono"/>
              </a:rPr>
              <a:t>, sqltypes.</a:t>
            </a:r>
            <a:r>
              <a:rPr lang="en" sz="1000">
                <a:solidFill>
                  <a:srgbClr val="9C27B0"/>
                </a:solidFill>
                <a:latin typeface="Roboto Mono"/>
                <a:ea typeface="Roboto Mono"/>
                <a:cs typeface="Roboto Mono"/>
                <a:sym typeface="Roboto Mono"/>
              </a:rPr>
              <a:t>Integer</a:t>
            </a:r>
            <a:r>
              <a:rPr lang="en" sz="1000">
                <a:solidFill>
                  <a:srgbClr val="37474F"/>
                </a:solidFill>
                <a:latin typeface="Roboto Mono"/>
                <a:ea typeface="Roboto Mono"/>
                <a:cs typeface="Roboto Mono"/>
                <a:sym typeface="Roboto Mono"/>
              </a:rPr>
              <a:t>, primary_key=</a:t>
            </a:r>
            <a:r>
              <a:rPr lang="en" sz="1000">
                <a:solidFill>
                  <a:srgbClr val="3F51B5"/>
                </a:solidFill>
                <a:latin typeface="Roboto Mono"/>
                <a:ea typeface="Roboto Mono"/>
                <a:cs typeface="Roboto Mono"/>
                <a:sym typeface="Roboto Mono"/>
              </a:rPr>
              <a:t>True</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latin typeface="Roboto Mono"/>
                <a:ea typeface="Roboto Mono"/>
                <a:cs typeface="Roboto Mono"/>
                <a:sym typeface="Roboto Mono"/>
              </a:rPr>
              <a:t>        sqlalchemy.</a:t>
            </a:r>
            <a:r>
              <a:rPr lang="en" sz="1000">
                <a:solidFill>
                  <a:srgbClr val="9C27B0"/>
                </a:solidFill>
                <a:latin typeface="Roboto Mono"/>
                <a:ea typeface="Roboto Mono"/>
                <a:cs typeface="Roboto Mono"/>
                <a:sym typeface="Roboto Mono"/>
              </a:rPr>
              <a:t>Column</a:t>
            </a:r>
            <a:r>
              <a:rPr lang="en" sz="1000">
                <a:solidFill>
                  <a:srgbClr val="37474F"/>
                </a:solidFill>
                <a:latin typeface="Roboto Mono"/>
                <a:ea typeface="Roboto Mono"/>
                <a:cs typeface="Roboto Mono"/>
                <a:sym typeface="Roboto Mono"/>
              </a:rPr>
              <a:t>(</a:t>
            </a:r>
            <a:r>
              <a:rPr lang="en" sz="1000">
                <a:solidFill>
                  <a:srgbClr val="388E3C"/>
                </a:solidFill>
                <a:latin typeface="Roboto Mono"/>
                <a:ea typeface="Roboto Mono"/>
                <a:cs typeface="Roboto Mono"/>
                <a:sym typeface="Roboto Mono"/>
              </a:rPr>
              <a:t>'weight'</a:t>
            </a:r>
            <a:r>
              <a:rPr lang="en" sz="1000">
                <a:solidFill>
                  <a:srgbClr val="37474F"/>
                </a:solidFill>
                <a:latin typeface="Roboto Mono"/>
                <a:ea typeface="Roboto Mono"/>
                <a:cs typeface="Roboto Mono"/>
                <a:sym typeface="Roboto Mono"/>
              </a:rPr>
              <a:t>, sqltypes.</a:t>
            </a:r>
            <a:r>
              <a:rPr lang="en" sz="1000">
                <a:solidFill>
                  <a:srgbClr val="9C27B0"/>
                </a:solidFill>
                <a:latin typeface="Roboto Mono"/>
                <a:ea typeface="Roboto Mono"/>
                <a:cs typeface="Roboto Mono"/>
                <a:sym typeface="Roboto Mono"/>
              </a:rPr>
              <a:t>Float</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latin typeface="Roboto Mono"/>
                <a:ea typeface="Roboto Mono"/>
                <a:cs typeface="Roboto Mono"/>
                <a:sym typeface="Roboto Mono"/>
              </a:rPr>
              <a:t>        sqlalchemy.</a:t>
            </a:r>
            <a:r>
              <a:rPr lang="en" sz="1000">
                <a:solidFill>
                  <a:srgbClr val="9C27B0"/>
                </a:solidFill>
                <a:latin typeface="Roboto Mono"/>
                <a:ea typeface="Roboto Mono"/>
                <a:cs typeface="Roboto Mono"/>
                <a:sym typeface="Roboto Mono"/>
              </a:rPr>
              <a:t>Column</a:t>
            </a:r>
            <a:r>
              <a:rPr lang="en" sz="1000">
                <a:solidFill>
                  <a:srgbClr val="37474F"/>
                </a:solidFill>
                <a:latin typeface="Roboto Mono"/>
                <a:ea typeface="Roboto Mono"/>
                <a:cs typeface="Roboto Mono"/>
                <a:sym typeface="Roboto Mono"/>
              </a:rPr>
              <a:t>(</a:t>
            </a:r>
            <a:r>
              <a:rPr lang="en" sz="1000">
                <a:solidFill>
                  <a:srgbClr val="388E3C"/>
                </a:solidFill>
                <a:latin typeface="Roboto Mono"/>
                <a:ea typeface="Roboto Mono"/>
                <a:cs typeface="Roboto Mono"/>
                <a:sym typeface="Roboto Mono"/>
              </a:rPr>
              <a:t>'temperature'</a:t>
            </a:r>
            <a:r>
              <a:rPr lang="en" sz="1000">
                <a:solidFill>
                  <a:srgbClr val="37474F"/>
                </a:solidFill>
                <a:latin typeface="Roboto Mono"/>
                <a:ea typeface="Roboto Mono"/>
                <a:cs typeface="Roboto Mono"/>
                <a:sym typeface="Roboto Mono"/>
              </a:rPr>
              <a:t>, sqltypes.</a:t>
            </a:r>
            <a:r>
              <a:rPr lang="en" sz="1000">
                <a:solidFill>
                  <a:srgbClr val="9C27B0"/>
                </a:solidFill>
                <a:latin typeface="Roboto Mono"/>
                <a:ea typeface="Roboto Mono"/>
                <a:cs typeface="Roboto Mono"/>
                <a:sym typeface="Roboto Mono"/>
              </a:rPr>
              <a:t>Float</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latin typeface="Roboto Mono"/>
                <a:ea typeface="Roboto Mono"/>
                <a:cs typeface="Roboto Mono"/>
                <a:sym typeface="Roboto Mono"/>
              </a:rPr>
              <a:t>        sqlalchemy.</a:t>
            </a:r>
            <a:r>
              <a:rPr lang="en" sz="1000">
                <a:solidFill>
                  <a:srgbClr val="9C27B0"/>
                </a:solidFill>
                <a:latin typeface="Roboto Mono"/>
                <a:ea typeface="Roboto Mono"/>
                <a:cs typeface="Roboto Mono"/>
                <a:sym typeface="Roboto Mono"/>
              </a:rPr>
              <a:t>Column</a:t>
            </a:r>
            <a:r>
              <a:rPr lang="en" sz="1000">
                <a:solidFill>
                  <a:srgbClr val="37474F"/>
                </a:solidFill>
                <a:latin typeface="Roboto Mono"/>
                <a:ea typeface="Roboto Mono"/>
                <a:cs typeface="Roboto Mono"/>
                <a:sym typeface="Roboto Mono"/>
              </a:rPr>
              <a:t>(</a:t>
            </a:r>
            <a:r>
              <a:rPr lang="en" sz="1000">
                <a:solidFill>
                  <a:srgbClr val="388E3C"/>
                </a:solidFill>
                <a:latin typeface="Roboto Mono"/>
                <a:ea typeface="Roboto Mono"/>
                <a:cs typeface="Roboto Mono"/>
                <a:sym typeface="Roboto Mono"/>
              </a:rPr>
              <a:t>'color'</a:t>
            </a:r>
            <a:r>
              <a:rPr lang="en" sz="1000">
                <a:solidFill>
                  <a:srgbClr val="37474F"/>
                </a:solidFill>
                <a:latin typeface="Roboto Mono"/>
                <a:ea typeface="Roboto Mono"/>
                <a:cs typeface="Roboto Mono"/>
                <a:sym typeface="Roboto Mono"/>
              </a:rPr>
              <a:t>, sqltypes.</a:t>
            </a:r>
            <a:r>
              <a:rPr lang="en" sz="1000">
                <a:solidFill>
                  <a:srgbClr val="9C27B0"/>
                </a:solidFill>
                <a:latin typeface="Roboto Mono"/>
                <a:ea typeface="Roboto Mono"/>
                <a:cs typeface="Roboto Mono"/>
                <a:sym typeface="Roboto Mono"/>
              </a:rPr>
              <a:t>String</a:t>
            </a:r>
            <a:r>
              <a:rPr lang="en" sz="1000">
                <a:solidFill>
                  <a:srgbClr val="37474F"/>
                </a:solidFill>
                <a:latin typeface="Roboto Mono"/>
                <a:ea typeface="Roboto Mono"/>
                <a:cs typeface="Roboto Mono"/>
                <a:sym typeface="Roboto Mono"/>
              </a:rPr>
              <a:t>(</a:t>
            </a:r>
            <a:r>
              <a:rPr lang="en" sz="1000">
                <a:solidFill>
                  <a:srgbClr val="C53929"/>
                </a:solidFill>
                <a:latin typeface="Roboto Mono"/>
                <a:ea typeface="Roboto Mono"/>
                <a:cs typeface="Roboto Mono"/>
                <a:sym typeface="Roboto Mono"/>
              </a:rPr>
              <a:t>32</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latin typeface="Roboto Mono"/>
                <a:ea typeface="Roboto Mono"/>
                <a:cs typeface="Roboto Mono"/>
                <a:sym typeface="Roboto Mono"/>
              </a:rPr>
              <a:t>    table.create(checkfirst=</a:t>
            </a:r>
            <a:r>
              <a:rPr lang="en" sz="1000">
                <a:solidFill>
                  <a:srgbClr val="3F51B5"/>
                </a:solidFill>
                <a:latin typeface="Roboto Mono"/>
                <a:ea typeface="Roboto Mono"/>
                <a:cs typeface="Roboto Mono"/>
                <a:sym typeface="Roboto Mono"/>
              </a:rPr>
              <a:t>True</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for</a:t>
            </a:r>
            <a:r>
              <a:rPr lang="en" sz="1000">
                <a:solidFill>
                  <a:srgbClr val="37474F"/>
                </a:solidFill>
                <a:latin typeface="Roboto Mono"/>
                <a:ea typeface="Roboto Mono"/>
                <a:cs typeface="Roboto Mono"/>
                <a:sym typeface="Roboto Mono"/>
              </a:rPr>
              <a:t> measurement </a:t>
            </a:r>
            <a:r>
              <a:rPr lang="en" sz="1000">
                <a:solidFill>
                  <a:srgbClr val="3F51B5"/>
                </a:solidFill>
                <a:latin typeface="Roboto Mono"/>
                <a:ea typeface="Roboto Mono"/>
                <a:cs typeface="Roboto Mono"/>
                <a:sym typeface="Roboto Mono"/>
              </a:rPr>
              <a:t>in</a:t>
            </a:r>
            <a:r>
              <a:rPr lang="en" sz="1000">
                <a:solidFill>
                  <a:srgbClr val="37474F"/>
                </a:solidFill>
                <a:latin typeface="Roboto Mono"/>
                <a:ea typeface="Roboto Mono"/>
                <a:cs typeface="Roboto Mono"/>
                <a:sym typeface="Roboto Mono"/>
              </a:rPr>
              <a:t> measurements:</a:t>
            </a:r>
            <a:endParaRPr sz="10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latin typeface="Roboto Mono"/>
                <a:ea typeface="Roboto Mono"/>
                <a:cs typeface="Roboto Mono"/>
                <a:sym typeface="Roboto Mono"/>
              </a:rPr>
              <a:t>        i = table.insert()</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i.execute(**measurement)</a:t>
            </a:r>
            <a:endParaRPr sz="1000"/>
          </a:p>
        </p:txBody>
      </p:sp>
      <p:sp>
        <p:nvSpPr>
          <p:cNvPr id="191" name="Google Shape;191;p21"/>
          <p:cNvSpPr txBox="1"/>
          <p:nvPr>
            <p:ph idx="2" type="body"/>
          </p:nvPr>
        </p:nvSpPr>
        <p:spPr>
          <a:xfrm>
            <a:off x="4737200" y="1110350"/>
            <a:ext cx="43215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a:t>
            </a:r>
            <a:endParaRPr/>
          </a:p>
          <a:p>
            <a:pPr indent="0" lvl="0" marL="0" rtl="0" algn="ctr">
              <a:spcBef>
                <a:spcPts val="0"/>
              </a:spcBef>
              <a:spcAft>
                <a:spcPts val="0"/>
              </a:spcAft>
              <a:buNone/>
            </a:pPr>
            <a:r>
              <a:t/>
            </a:r>
            <a:endParaRPr/>
          </a:p>
          <a:p>
            <a:pPr indent="0" lvl="0" marL="0" rtl="0" algn="l">
              <a:lnSpc>
                <a:spcPct val="100000"/>
              </a:lnSpc>
              <a:spcBef>
                <a:spcPts val="0"/>
              </a:spcBef>
              <a:spcAft>
                <a:spcPts val="0"/>
              </a:spcAft>
              <a:buNone/>
            </a:pPr>
            <a:r>
              <a:rPr lang="en" sz="1200">
                <a:solidFill>
                  <a:srgbClr val="3F51B5"/>
                </a:solidFill>
                <a:latin typeface="Roboto Mono"/>
                <a:ea typeface="Roboto Mono"/>
                <a:cs typeface="Roboto Mono"/>
                <a:sym typeface="Roboto Mono"/>
              </a:rPr>
              <a:t>def</a:t>
            </a:r>
            <a:r>
              <a:rPr lang="en" sz="1200">
                <a:solidFill>
                  <a:srgbClr val="37474F"/>
                </a:solidFill>
                <a:latin typeface="Roboto Mono"/>
                <a:ea typeface="Roboto Mono"/>
                <a:cs typeface="Roboto Mono"/>
                <a:sym typeface="Roboto Mono"/>
              </a:rPr>
              <a:t> store(measurements):</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import</a:t>
            </a:r>
            <a:r>
              <a:rPr lang="en" sz="1200">
                <a:solidFill>
                  <a:srgbClr val="37474F"/>
                </a:solidFill>
                <a:latin typeface="Roboto Mono"/>
                <a:ea typeface="Roboto Mono"/>
                <a:cs typeface="Roboto Mono"/>
                <a:sym typeface="Roboto Mono"/>
              </a:rPr>
              <a:t> json</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with</a:t>
            </a:r>
            <a:r>
              <a:rPr lang="en" sz="1200">
                <a:solidFill>
                  <a:srgbClr val="37474F"/>
                </a:solidFill>
                <a:latin typeface="Roboto Mono"/>
                <a:ea typeface="Roboto Mono"/>
                <a:cs typeface="Roboto Mono"/>
                <a:sym typeface="Roboto Mono"/>
              </a:rPr>
              <a:t> open(</a:t>
            </a:r>
            <a:r>
              <a:rPr lang="en" sz="1200">
                <a:solidFill>
                  <a:srgbClr val="388E3C"/>
                </a:solidFill>
                <a:latin typeface="Roboto Mono"/>
                <a:ea typeface="Roboto Mono"/>
                <a:cs typeface="Roboto Mono"/>
                <a:sym typeface="Roboto Mono"/>
              </a:rPr>
              <a:t>'measurements.json'</a:t>
            </a:r>
            <a:r>
              <a:rPr lang="en" sz="1200">
                <a:solidFill>
                  <a:srgbClr val="37474F"/>
                </a:solidFill>
                <a:latin typeface="Roboto Mono"/>
                <a:ea typeface="Roboto Mono"/>
                <a:cs typeface="Roboto Mono"/>
                <a:sym typeface="Roboto Mono"/>
              </a:rPr>
              <a:t>, </a:t>
            </a:r>
            <a:r>
              <a:rPr lang="en" sz="1200">
                <a:solidFill>
                  <a:srgbClr val="388E3C"/>
                </a:solidFill>
                <a:latin typeface="Roboto Mono"/>
                <a:ea typeface="Roboto Mono"/>
                <a:cs typeface="Roboto Mono"/>
                <a:sym typeface="Roboto Mono"/>
              </a:rPr>
              <a:t>'w'</a:t>
            </a: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as</a:t>
            </a:r>
            <a:r>
              <a:rPr lang="en" sz="1200">
                <a:solidFill>
                  <a:srgbClr val="37474F"/>
                </a:solidFill>
                <a:latin typeface="Roboto Mono"/>
                <a:ea typeface="Roboto Mono"/>
                <a:cs typeface="Roboto Mono"/>
                <a:sym typeface="Roboto Mono"/>
              </a:rPr>
              <a:t> f:</a:t>
            </a:r>
            <a:endParaRPr sz="12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200">
                <a:solidFill>
                  <a:srgbClr val="37474F"/>
                </a:solidFill>
                <a:latin typeface="Roboto Mono"/>
                <a:ea typeface="Roboto Mono"/>
                <a:cs typeface="Roboto Mono"/>
                <a:sym typeface="Roboto Mono"/>
              </a:rPr>
              <a:t>        f.write(json.dumps(measurements))</a:t>
            </a:r>
            <a:endParaRPr sz="1200">
              <a:solidFill>
                <a:srgbClr val="37474F"/>
              </a:solidFill>
              <a:latin typeface="Roboto Mono"/>
              <a:ea typeface="Roboto Mono"/>
              <a:cs typeface="Roboto Mono"/>
              <a:sym typeface="Roboto Mono"/>
            </a:endParaRPr>
          </a:p>
          <a:p>
            <a:pPr indent="0" lvl="0" marL="0" rtl="0" algn="ctr">
              <a:spcBef>
                <a:spcPts val="0"/>
              </a:spcBef>
              <a:spcAft>
                <a:spcPts val="0"/>
              </a:spcAft>
              <a:buNone/>
            </a:pPr>
            <a:r>
              <a:t/>
            </a:r>
            <a:endParaRPr sz="1000"/>
          </a:p>
        </p:txBody>
      </p:sp>
      <p:sp>
        <p:nvSpPr>
          <p:cNvPr id="192" name="Google Shape;192;p21"/>
          <p:cNvSpPr txBox="1"/>
          <p:nvPr>
            <p:ph idx="12" type="sldNum"/>
          </p:nvPr>
        </p:nvSpPr>
        <p:spPr>
          <a:xfrm>
            <a:off x="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latin typeface="Lato"/>
                <a:ea typeface="Lato"/>
                <a:cs typeface="Lato"/>
                <a:sym typeface="Lato"/>
              </a:rPr>
              <a:t>‹#›</a:t>
            </a:fld>
            <a:endParaRPr>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