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8" r:id="rId2"/>
    <p:sldId id="274" r:id="rId3"/>
    <p:sldId id="269" r:id="rId4"/>
    <p:sldId id="277" r:id="rId5"/>
    <p:sldId id="276" r:id="rId6"/>
    <p:sldId id="275" r:id="rId7"/>
    <p:sldId id="266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0066"/>
    <a:srgbClr val="4F81BD"/>
    <a:srgbClr val="FFCC66"/>
    <a:srgbClr val="CCCC00"/>
    <a:srgbClr val="FF9900"/>
    <a:srgbClr val="CC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41" autoAdjust="0"/>
  </p:normalViewPr>
  <p:slideViewPr>
    <p:cSldViewPr>
      <p:cViewPr>
        <p:scale>
          <a:sx n="75" d="100"/>
          <a:sy n="75" d="100"/>
        </p:scale>
        <p:origin x="-2568" y="-840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1DA32-4394-45B6-A0C7-35BD76F19383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33AD4-62B6-4E74-BD02-2DDE175EE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5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33AD4-62B6-4E74-BD02-2DDE175EE5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0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33AD4-62B6-4E74-BD02-2DDE175EE5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07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8232-343B-4641-9110-5728D23E8AB3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1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8232-343B-4641-9110-5728D23E8AB3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8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8232-343B-4641-9110-5728D23E8AB3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0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8"/>
          <p:cNvSpPr>
            <a:spLocks noChangeShapeType="1"/>
          </p:cNvSpPr>
          <p:nvPr userDrawn="1"/>
        </p:nvSpPr>
        <p:spPr bwMode="auto">
          <a:xfrm flipV="1">
            <a:off x="2931" y="622300"/>
            <a:ext cx="9138138" cy="0"/>
          </a:xfrm>
          <a:prstGeom prst="line">
            <a:avLst/>
          </a:prstGeom>
          <a:ln w="12700">
            <a:solidFill>
              <a:srgbClr val="F258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None/>
              <a:defRPr/>
            </a:pP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7" y="6525372"/>
            <a:ext cx="907950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915" y="6462478"/>
            <a:ext cx="922406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05200" y="6492875"/>
            <a:ext cx="2133600" cy="288000"/>
          </a:xfrm>
          <a:prstGeom prst="rect">
            <a:avLst/>
          </a:prstGeom>
        </p:spPr>
        <p:txBody>
          <a:bodyPr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6A38184B-1A9A-4C04-9BE8-48F96A8ECF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12767" y="134996"/>
            <a:ext cx="8510314" cy="45720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>
              <a:defRPr sz="1800" b="1" i="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Slide title: uses this font color (18pt)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763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8232-343B-4641-9110-5728D23E8AB3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1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8232-343B-4641-9110-5728D23E8AB3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7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8232-343B-4641-9110-5728D23E8AB3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6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8232-343B-4641-9110-5728D23E8AB3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6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8232-343B-4641-9110-5728D23E8AB3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8232-343B-4641-9110-5728D23E8AB3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8232-343B-4641-9110-5728D23E8AB3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7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8232-343B-4641-9110-5728D23E8AB3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4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E8232-343B-4641-9110-5728D23E8AB3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0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mtClean="0"/>
              <a:t>브랜치 모델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45598" y="1486627"/>
            <a:ext cx="7254806" cy="3297975"/>
            <a:chOff x="645598" y="1486627"/>
            <a:chExt cx="7254806" cy="3297975"/>
          </a:xfrm>
        </p:grpSpPr>
        <p:cxnSp>
          <p:nvCxnSpPr>
            <p:cNvPr id="132" name="Straight Connector 3072"/>
            <p:cNvCxnSpPr>
              <a:stCxn id="145" idx="3"/>
            </p:cNvCxnSpPr>
            <p:nvPr/>
          </p:nvCxnSpPr>
          <p:spPr>
            <a:xfrm>
              <a:off x="1887736" y="4113076"/>
              <a:ext cx="60126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209"/>
            <p:cNvCxnSpPr>
              <a:stCxn id="150" idx="3"/>
            </p:cNvCxnSpPr>
            <p:nvPr/>
          </p:nvCxnSpPr>
          <p:spPr>
            <a:xfrm>
              <a:off x="1887736" y="4617321"/>
              <a:ext cx="60126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3074"/>
            <p:cNvSpPr/>
            <p:nvPr/>
          </p:nvSpPr>
          <p:spPr>
            <a:xfrm>
              <a:off x="3120827" y="3977910"/>
              <a:ext cx="315081" cy="3086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45" name="Rounded Rectangle 3075"/>
            <p:cNvSpPr/>
            <p:nvPr/>
          </p:nvSpPr>
          <p:spPr>
            <a:xfrm>
              <a:off x="645598" y="3969060"/>
              <a:ext cx="1242138" cy="288032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chemeClr val="tx1"/>
                  </a:solidFill>
                  <a:latin typeface="+mn-ea"/>
                </a:rPr>
                <a:t>FEATURE</a:t>
              </a:r>
              <a:endParaRPr lang="en-US" sz="105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0" name="Rounded Rectangle 213"/>
            <p:cNvSpPr/>
            <p:nvPr/>
          </p:nvSpPr>
          <p:spPr>
            <a:xfrm>
              <a:off x="645598" y="4473305"/>
              <a:ext cx="1242138" cy="288032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chemeClr val="tx1"/>
                  </a:solidFill>
                  <a:latin typeface="+mn-ea"/>
                </a:rPr>
                <a:t>FEATURE</a:t>
              </a:r>
              <a:endParaRPr lang="en-US" sz="105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53" name="Straight Connector 216"/>
            <p:cNvCxnSpPr>
              <a:stCxn id="154" idx="3"/>
            </p:cNvCxnSpPr>
            <p:nvPr/>
          </p:nvCxnSpPr>
          <p:spPr>
            <a:xfrm>
              <a:off x="1887736" y="3619073"/>
              <a:ext cx="60126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ounded Rectangle 217"/>
            <p:cNvSpPr/>
            <p:nvPr/>
          </p:nvSpPr>
          <p:spPr>
            <a:xfrm>
              <a:off x="645598" y="3475057"/>
              <a:ext cx="1242138" cy="288032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chemeClr val="tx1"/>
                  </a:solidFill>
                  <a:latin typeface="+mn-ea"/>
                </a:rPr>
                <a:t>DQA</a:t>
              </a:r>
              <a:endParaRPr lang="en-US" sz="105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7" name="Oval 218"/>
            <p:cNvSpPr/>
            <p:nvPr/>
          </p:nvSpPr>
          <p:spPr>
            <a:xfrm>
              <a:off x="2324262" y="3465004"/>
              <a:ext cx="315081" cy="308607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60" name="Oval 222"/>
            <p:cNvSpPr/>
            <p:nvPr/>
          </p:nvSpPr>
          <p:spPr>
            <a:xfrm>
              <a:off x="2324262" y="4475594"/>
              <a:ext cx="315081" cy="3086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67" name="Oval 229"/>
            <p:cNvSpPr/>
            <p:nvPr/>
          </p:nvSpPr>
          <p:spPr>
            <a:xfrm>
              <a:off x="4031940" y="3977910"/>
              <a:ext cx="315081" cy="3086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cxnSp>
          <p:nvCxnSpPr>
            <p:cNvPr id="169" name="Straight Arrow Connector 231"/>
            <p:cNvCxnSpPr>
              <a:stCxn id="134" idx="6"/>
              <a:endCxn id="167" idx="2"/>
            </p:cNvCxnSpPr>
            <p:nvPr/>
          </p:nvCxnSpPr>
          <p:spPr>
            <a:xfrm>
              <a:off x="3435908" y="4132214"/>
              <a:ext cx="596032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235"/>
            <p:cNvSpPr/>
            <p:nvPr/>
          </p:nvSpPr>
          <p:spPr>
            <a:xfrm>
              <a:off x="3700562" y="4475995"/>
              <a:ext cx="315081" cy="3086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72" name="Oval 236"/>
            <p:cNvSpPr/>
            <p:nvPr/>
          </p:nvSpPr>
          <p:spPr>
            <a:xfrm>
              <a:off x="5076862" y="4473116"/>
              <a:ext cx="315081" cy="3086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cxnSp>
          <p:nvCxnSpPr>
            <p:cNvPr id="175" name="Straight Arrow Connector 242"/>
            <p:cNvCxnSpPr>
              <a:stCxn id="160" idx="6"/>
              <a:endCxn id="171" idx="2"/>
            </p:cNvCxnSpPr>
            <p:nvPr/>
          </p:nvCxnSpPr>
          <p:spPr>
            <a:xfrm>
              <a:off x="2639343" y="4629898"/>
              <a:ext cx="1061219" cy="40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245"/>
            <p:cNvCxnSpPr>
              <a:stCxn id="171" idx="6"/>
              <a:endCxn id="172" idx="2"/>
            </p:cNvCxnSpPr>
            <p:nvPr/>
          </p:nvCxnSpPr>
          <p:spPr>
            <a:xfrm flipV="1">
              <a:off x="4015643" y="4627420"/>
              <a:ext cx="1061219" cy="2879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Oval 460"/>
            <p:cNvSpPr/>
            <p:nvPr/>
          </p:nvSpPr>
          <p:spPr>
            <a:xfrm>
              <a:off x="4632995" y="3465004"/>
              <a:ext cx="315081" cy="308607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cxnSp>
          <p:nvCxnSpPr>
            <p:cNvPr id="318" name="Straight Arrow Connector 461"/>
            <p:cNvCxnSpPr>
              <a:stCxn id="167" idx="7"/>
              <a:endCxn id="317" idx="3"/>
            </p:cNvCxnSpPr>
            <p:nvPr/>
          </p:nvCxnSpPr>
          <p:spPr>
            <a:xfrm flipV="1">
              <a:off x="4300878" y="3728417"/>
              <a:ext cx="378260" cy="29468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707"/>
            <p:cNvCxnSpPr>
              <a:stCxn id="119" idx="4"/>
              <a:endCxn id="157" idx="0"/>
            </p:cNvCxnSpPr>
            <p:nvPr/>
          </p:nvCxnSpPr>
          <p:spPr>
            <a:xfrm>
              <a:off x="2261301" y="2786074"/>
              <a:ext cx="220502" cy="67893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3072"/>
            <p:cNvCxnSpPr>
              <a:stCxn id="113" idx="3"/>
            </p:cNvCxnSpPr>
            <p:nvPr/>
          </p:nvCxnSpPr>
          <p:spPr>
            <a:xfrm>
              <a:off x="1887736" y="3122078"/>
              <a:ext cx="60126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ounded Rectangle 3075"/>
            <p:cNvSpPr/>
            <p:nvPr/>
          </p:nvSpPr>
          <p:spPr>
            <a:xfrm>
              <a:off x="645598" y="2978062"/>
              <a:ext cx="1242138" cy="28803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C6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chemeClr val="tx1"/>
                  </a:solidFill>
                  <a:latin typeface="+mn-ea"/>
                </a:rPr>
                <a:t>QA</a:t>
              </a:r>
              <a:endParaRPr lang="en-US" sz="105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14" name="Straight Connector 216"/>
            <p:cNvCxnSpPr>
              <a:stCxn id="118" idx="3"/>
            </p:cNvCxnSpPr>
            <p:nvPr/>
          </p:nvCxnSpPr>
          <p:spPr>
            <a:xfrm flipV="1">
              <a:off x="1887736" y="2621483"/>
              <a:ext cx="6012668" cy="476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ounded Rectangle 217"/>
            <p:cNvSpPr/>
            <p:nvPr/>
          </p:nvSpPr>
          <p:spPr>
            <a:xfrm>
              <a:off x="645598" y="2482236"/>
              <a:ext cx="1242138" cy="288032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chemeClr val="tx1"/>
                  </a:solidFill>
                  <a:latin typeface="+mn-ea"/>
                </a:rPr>
                <a:t>MASTER</a:t>
              </a:r>
              <a:endParaRPr lang="en-US" sz="105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9" name="Oval 218"/>
            <p:cNvSpPr/>
            <p:nvPr/>
          </p:nvSpPr>
          <p:spPr>
            <a:xfrm>
              <a:off x="2103760" y="2477467"/>
              <a:ext cx="315081" cy="308607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0" name="Oval 229"/>
            <p:cNvSpPr/>
            <p:nvPr/>
          </p:nvSpPr>
          <p:spPr>
            <a:xfrm>
              <a:off x="5128096" y="2960948"/>
              <a:ext cx="315081" cy="30860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21" name="Oval 237"/>
            <p:cNvSpPr/>
            <p:nvPr/>
          </p:nvSpPr>
          <p:spPr>
            <a:xfrm>
              <a:off x="5929139" y="2960948"/>
              <a:ext cx="315081" cy="30860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cxnSp>
          <p:nvCxnSpPr>
            <p:cNvPr id="122" name="Straight Arrow Connector 239"/>
            <p:cNvCxnSpPr>
              <a:stCxn id="120" idx="6"/>
              <a:endCxn id="121" idx="2"/>
            </p:cNvCxnSpPr>
            <p:nvPr/>
          </p:nvCxnSpPr>
          <p:spPr>
            <a:xfrm>
              <a:off x="5443177" y="3115252"/>
              <a:ext cx="485962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460"/>
            <p:cNvSpPr/>
            <p:nvPr/>
          </p:nvSpPr>
          <p:spPr>
            <a:xfrm>
              <a:off x="6449230" y="2456892"/>
              <a:ext cx="315081" cy="30860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cxnSp>
          <p:nvCxnSpPr>
            <p:cNvPr id="170" name="Straight Connector 3072"/>
            <p:cNvCxnSpPr>
              <a:stCxn id="177" idx="3"/>
            </p:cNvCxnSpPr>
            <p:nvPr/>
          </p:nvCxnSpPr>
          <p:spPr>
            <a:xfrm>
              <a:off x="1887736" y="2153388"/>
              <a:ext cx="60126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ounded Rectangle 3075"/>
            <p:cNvSpPr/>
            <p:nvPr/>
          </p:nvSpPr>
          <p:spPr>
            <a:xfrm>
              <a:off x="645598" y="2009372"/>
              <a:ext cx="1242138" cy="288032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chemeClr val="tx1"/>
                  </a:solidFill>
                  <a:latin typeface="+mn-ea"/>
                </a:rPr>
                <a:t>HOTFIX</a:t>
              </a:r>
              <a:endParaRPr lang="en-US" sz="105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78" name="Straight Connector 216"/>
            <p:cNvCxnSpPr>
              <a:stCxn id="179" idx="3"/>
            </p:cNvCxnSpPr>
            <p:nvPr/>
          </p:nvCxnSpPr>
          <p:spPr>
            <a:xfrm flipV="1">
              <a:off x="1887736" y="1619763"/>
              <a:ext cx="6012668" cy="320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ounded Rectangle 217"/>
            <p:cNvSpPr/>
            <p:nvPr/>
          </p:nvSpPr>
          <p:spPr>
            <a:xfrm>
              <a:off x="645598" y="1507793"/>
              <a:ext cx="1242138" cy="28803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chemeClr val="tx1"/>
                  </a:solidFill>
                  <a:latin typeface="+mn-ea"/>
                </a:rPr>
                <a:t>REAL</a:t>
              </a:r>
              <a:endParaRPr lang="en-US" sz="105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1" name="Oval 237"/>
            <p:cNvSpPr/>
            <p:nvPr/>
          </p:nvSpPr>
          <p:spPr>
            <a:xfrm>
              <a:off x="2819270" y="1988840"/>
              <a:ext cx="315081" cy="30860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82" name="Oval 460"/>
            <p:cNvSpPr/>
            <p:nvPr/>
          </p:nvSpPr>
          <p:spPr>
            <a:xfrm>
              <a:off x="4107938" y="1486627"/>
              <a:ext cx="315081" cy="308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208" name="Oval 237"/>
            <p:cNvSpPr/>
            <p:nvPr/>
          </p:nvSpPr>
          <p:spPr>
            <a:xfrm>
              <a:off x="3480867" y="1988840"/>
              <a:ext cx="315081" cy="30860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cxnSp>
          <p:nvCxnSpPr>
            <p:cNvPr id="210" name="Straight Arrow Connector 239"/>
            <p:cNvCxnSpPr>
              <a:stCxn id="181" idx="6"/>
              <a:endCxn id="208" idx="2"/>
            </p:cNvCxnSpPr>
            <p:nvPr/>
          </p:nvCxnSpPr>
          <p:spPr>
            <a:xfrm>
              <a:off x="3134351" y="2143144"/>
              <a:ext cx="34651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460"/>
            <p:cNvSpPr/>
            <p:nvPr/>
          </p:nvSpPr>
          <p:spPr>
            <a:xfrm>
              <a:off x="7549319" y="1486627"/>
              <a:ext cx="315081" cy="308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cxnSp>
          <p:nvCxnSpPr>
            <p:cNvPr id="231" name="Straight Arrow Connector 707"/>
            <p:cNvCxnSpPr>
              <a:stCxn id="157" idx="4"/>
              <a:endCxn id="160" idx="0"/>
            </p:cNvCxnSpPr>
            <p:nvPr/>
          </p:nvCxnSpPr>
          <p:spPr>
            <a:xfrm>
              <a:off x="2481803" y="3773611"/>
              <a:ext cx="0" cy="701983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6"/>
            <p:cNvSpPr/>
            <p:nvPr/>
          </p:nvSpPr>
          <p:spPr>
            <a:xfrm>
              <a:off x="6453163" y="4474503"/>
              <a:ext cx="315081" cy="3086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cxnSp>
          <p:nvCxnSpPr>
            <p:cNvPr id="233" name="Straight Arrow Connector 245"/>
            <p:cNvCxnSpPr>
              <a:stCxn id="172" idx="6"/>
              <a:endCxn id="232" idx="2"/>
            </p:cNvCxnSpPr>
            <p:nvPr/>
          </p:nvCxnSpPr>
          <p:spPr>
            <a:xfrm>
              <a:off x="5391943" y="4627420"/>
              <a:ext cx="1061220" cy="138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18"/>
            <p:cNvSpPr/>
            <p:nvPr/>
          </p:nvSpPr>
          <p:spPr>
            <a:xfrm>
              <a:off x="3045769" y="3465004"/>
              <a:ext cx="315081" cy="308607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cxnSp>
          <p:nvCxnSpPr>
            <p:cNvPr id="236" name="Straight Arrow Connector 461"/>
            <p:cNvCxnSpPr>
              <a:stCxn id="157" idx="5"/>
              <a:endCxn id="134" idx="1"/>
            </p:cNvCxnSpPr>
            <p:nvPr/>
          </p:nvCxnSpPr>
          <p:spPr>
            <a:xfrm>
              <a:off x="2593200" y="3728417"/>
              <a:ext cx="573770" cy="29468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461"/>
            <p:cNvCxnSpPr>
              <a:stCxn id="317" idx="7"/>
              <a:endCxn id="120" idx="3"/>
            </p:cNvCxnSpPr>
            <p:nvPr/>
          </p:nvCxnSpPr>
          <p:spPr>
            <a:xfrm flipV="1">
              <a:off x="4901933" y="3224361"/>
              <a:ext cx="272306" cy="28583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460"/>
            <p:cNvSpPr/>
            <p:nvPr/>
          </p:nvSpPr>
          <p:spPr>
            <a:xfrm>
              <a:off x="6442242" y="3465004"/>
              <a:ext cx="315081" cy="308607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cxnSp>
          <p:nvCxnSpPr>
            <p:cNvPr id="240" name="Straight Arrow Connector 239"/>
            <p:cNvCxnSpPr>
              <a:stCxn id="121" idx="5"/>
              <a:endCxn id="238" idx="1"/>
            </p:cNvCxnSpPr>
            <p:nvPr/>
          </p:nvCxnSpPr>
          <p:spPr>
            <a:xfrm>
              <a:off x="6198077" y="3224361"/>
              <a:ext cx="290308" cy="28583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>
              <a:stCxn id="121" idx="7"/>
              <a:endCxn id="123" idx="3"/>
            </p:cNvCxnSpPr>
            <p:nvPr/>
          </p:nvCxnSpPr>
          <p:spPr>
            <a:xfrm flipV="1">
              <a:off x="6198077" y="2720305"/>
              <a:ext cx="297296" cy="28583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>
              <a:stCxn id="123" idx="7"/>
              <a:endCxn id="211" idx="3"/>
            </p:cNvCxnSpPr>
            <p:nvPr/>
          </p:nvCxnSpPr>
          <p:spPr>
            <a:xfrm flipV="1">
              <a:off x="6718168" y="1750040"/>
              <a:ext cx="877294" cy="752046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Oval 460"/>
            <p:cNvSpPr/>
            <p:nvPr/>
          </p:nvSpPr>
          <p:spPr>
            <a:xfrm>
              <a:off x="2256731" y="1486627"/>
              <a:ext cx="315081" cy="308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cxnSp>
          <p:nvCxnSpPr>
            <p:cNvPr id="255" name="Straight Arrow Connector 239"/>
            <p:cNvCxnSpPr>
              <a:stCxn id="254" idx="5"/>
              <a:endCxn id="181" idx="1"/>
            </p:cNvCxnSpPr>
            <p:nvPr/>
          </p:nvCxnSpPr>
          <p:spPr>
            <a:xfrm>
              <a:off x="2525669" y="1750040"/>
              <a:ext cx="339744" cy="283994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39"/>
            <p:cNvCxnSpPr>
              <a:stCxn id="208" idx="7"/>
              <a:endCxn id="182" idx="3"/>
            </p:cNvCxnSpPr>
            <p:nvPr/>
          </p:nvCxnSpPr>
          <p:spPr>
            <a:xfrm flipV="1">
              <a:off x="3749805" y="1750040"/>
              <a:ext cx="404276" cy="283994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Oval 460"/>
            <p:cNvSpPr/>
            <p:nvPr/>
          </p:nvSpPr>
          <p:spPr>
            <a:xfrm>
              <a:off x="3831952" y="3465004"/>
              <a:ext cx="315081" cy="308607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cxnSp>
          <p:nvCxnSpPr>
            <p:cNvPr id="258" name="Straight Arrow Connector 239"/>
            <p:cNvCxnSpPr>
              <a:stCxn id="208" idx="4"/>
              <a:endCxn id="273" idx="1"/>
            </p:cNvCxnSpPr>
            <p:nvPr/>
          </p:nvCxnSpPr>
          <p:spPr>
            <a:xfrm>
              <a:off x="3638408" y="2297447"/>
              <a:ext cx="484666" cy="214926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461"/>
            <p:cNvCxnSpPr>
              <a:stCxn id="157" idx="6"/>
              <a:endCxn id="235" idx="2"/>
            </p:cNvCxnSpPr>
            <p:nvPr/>
          </p:nvCxnSpPr>
          <p:spPr>
            <a:xfrm>
              <a:off x="2639343" y="3619308"/>
              <a:ext cx="40642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461"/>
            <p:cNvCxnSpPr>
              <a:stCxn id="235" idx="6"/>
              <a:endCxn id="257" idx="2"/>
            </p:cNvCxnSpPr>
            <p:nvPr/>
          </p:nvCxnSpPr>
          <p:spPr>
            <a:xfrm>
              <a:off x="3360850" y="3619308"/>
              <a:ext cx="471102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461"/>
            <p:cNvCxnSpPr>
              <a:stCxn id="257" idx="6"/>
              <a:endCxn id="317" idx="2"/>
            </p:cNvCxnSpPr>
            <p:nvPr/>
          </p:nvCxnSpPr>
          <p:spPr>
            <a:xfrm>
              <a:off x="4147033" y="3619308"/>
              <a:ext cx="485962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461"/>
            <p:cNvCxnSpPr>
              <a:stCxn id="119" idx="6"/>
              <a:endCxn id="273" idx="2"/>
            </p:cNvCxnSpPr>
            <p:nvPr/>
          </p:nvCxnSpPr>
          <p:spPr>
            <a:xfrm flipV="1">
              <a:off x="2418841" y="2621483"/>
              <a:ext cx="1658090" cy="1028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Oval 218"/>
            <p:cNvSpPr/>
            <p:nvPr/>
          </p:nvSpPr>
          <p:spPr>
            <a:xfrm>
              <a:off x="4076931" y="2467179"/>
              <a:ext cx="315081" cy="308607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76" name="Straight Arrow Connector 461"/>
            <p:cNvCxnSpPr>
              <a:stCxn id="273" idx="6"/>
              <a:endCxn id="123" idx="2"/>
            </p:cNvCxnSpPr>
            <p:nvPr/>
          </p:nvCxnSpPr>
          <p:spPr>
            <a:xfrm flipV="1">
              <a:off x="4392012" y="2611196"/>
              <a:ext cx="2057218" cy="1028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39"/>
            <p:cNvCxnSpPr>
              <a:stCxn id="254" idx="6"/>
              <a:endCxn id="182" idx="2"/>
            </p:cNvCxnSpPr>
            <p:nvPr/>
          </p:nvCxnSpPr>
          <p:spPr>
            <a:xfrm>
              <a:off x="2571812" y="1640931"/>
              <a:ext cx="153612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39"/>
            <p:cNvCxnSpPr>
              <a:stCxn id="182" idx="6"/>
              <a:endCxn id="211" idx="2"/>
            </p:cNvCxnSpPr>
            <p:nvPr/>
          </p:nvCxnSpPr>
          <p:spPr>
            <a:xfrm>
              <a:off x="4423019" y="1640931"/>
              <a:ext cx="3126300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461"/>
            <p:cNvCxnSpPr>
              <a:stCxn id="232" idx="7"/>
              <a:endCxn id="327" idx="4"/>
            </p:cNvCxnSpPr>
            <p:nvPr/>
          </p:nvCxnSpPr>
          <p:spPr>
            <a:xfrm flipV="1">
              <a:off x="6722101" y="3773611"/>
              <a:ext cx="500671" cy="746086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Oval 460"/>
            <p:cNvSpPr/>
            <p:nvPr/>
          </p:nvSpPr>
          <p:spPr>
            <a:xfrm>
              <a:off x="7065231" y="3465004"/>
              <a:ext cx="315081" cy="308607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cxnSp>
          <p:nvCxnSpPr>
            <p:cNvPr id="330" name="Straight Arrow Connector 461"/>
            <p:cNvCxnSpPr>
              <a:stCxn id="317" idx="6"/>
              <a:endCxn id="238" idx="2"/>
            </p:cNvCxnSpPr>
            <p:nvPr/>
          </p:nvCxnSpPr>
          <p:spPr>
            <a:xfrm>
              <a:off x="4948076" y="3619308"/>
              <a:ext cx="149416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>
              <a:stCxn id="238" idx="6"/>
              <a:endCxn id="327" idx="2"/>
            </p:cNvCxnSpPr>
            <p:nvPr/>
          </p:nvCxnSpPr>
          <p:spPr>
            <a:xfrm>
              <a:off x="6757323" y="3619308"/>
              <a:ext cx="30790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Oval 237"/>
            <p:cNvSpPr/>
            <p:nvPr/>
          </p:nvSpPr>
          <p:spPr>
            <a:xfrm>
              <a:off x="7497279" y="2960948"/>
              <a:ext cx="315081" cy="30860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cxnSp>
          <p:nvCxnSpPr>
            <p:cNvPr id="339" name="Straight Arrow Connector 461"/>
            <p:cNvCxnSpPr>
              <a:stCxn id="327" idx="7"/>
              <a:endCxn id="338" idx="3"/>
            </p:cNvCxnSpPr>
            <p:nvPr/>
          </p:nvCxnSpPr>
          <p:spPr>
            <a:xfrm flipV="1">
              <a:off x="7334169" y="3224361"/>
              <a:ext cx="209253" cy="28583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9052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mtClean="0"/>
              <a:t>브랜치 모델</a:t>
            </a:r>
            <a:endParaRPr lang="en-US" dirty="0"/>
          </a:p>
        </p:txBody>
      </p:sp>
      <p:cxnSp>
        <p:nvCxnSpPr>
          <p:cNvPr id="132" name="Straight Connector 3072"/>
          <p:cNvCxnSpPr>
            <a:stCxn id="145" idx="3"/>
          </p:cNvCxnSpPr>
          <p:nvPr/>
        </p:nvCxnSpPr>
        <p:spPr>
          <a:xfrm>
            <a:off x="1887736" y="5289341"/>
            <a:ext cx="60126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209"/>
          <p:cNvCxnSpPr>
            <a:stCxn id="150" idx="3"/>
          </p:cNvCxnSpPr>
          <p:nvPr/>
        </p:nvCxnSpPr>
        <p:spPr>
          <a:xfrm>
            <a:off x="1887736" y="5926015"/>
            <a:ext cx="60126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3074"/>
          <p:cNvSpPr/>
          <p:nvPr/>
        </p:nvSpPr>
        <p:spPr>
          <a:xfrm>
            <a:off x="3120827" y="5154175"/>
            <a:ext cx="315081" cy="30860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45" name="Rounded Rectangle 3075"/>
          <p:cNvSpPr/>
          <p:nvPr/>
        </p:nvSpPr>
        <p:spPr>
          <a:xfrm>
            <a:off x="645598" y="5145325"/>
            <a:ext cx="1242138" cy="28803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  <a:latin typeface="+mn-ea"/>
              </a:rPr>
              <a:t>FEATURE</a:t>
            </a:r>
            <a:endParaRPr 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Rounded Rectangle 213"/>
          <p:cNvSpPr/>
          <p:nvPr/>
        </p:nvSpPr>
        <p:spPr>
          <a:xfrm>
            <a:off x="645598" y="5781999"/>
            <a:ext cx="1242138" cy="28803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  <a:latin typeface="+mn-ea"/>
              </a:rPr>
              <a:t>FEATURE</a:t>
            </a:r>
            <a:endParaRPr lang="en-US" sz="10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3" name="Straight Connector 216"/>
          <p:cNvCxnSpPr>
            <a:stCxn id="154" idx="3"/>
          </p:cNvCxnSpPr>
          <p:nvPr/>
        </p:nvCxnSpPr>
        <p:spPr>
          <a:xfrm>
            <a:off x="1887736" y="4472647"/>
            <a:ext cx="60126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ounded Rectangle 217"/>
          <p:cNvSpPr/>
          <p:nvPr/>
        </p:nvSpPr>
        <p:spPr>
          <a:xfrm>
            <a:off x="645598" y="4328631"/>
            <a:ext cx="1242138" cy="288032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  <a:latin typeface="+mn-ea"/>
              </a:rPr>
              <a:t>DQA</a:t>
            </a:r>
            <a:endParaRPr 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7" name="Oval 218"/>
          <p:cNvSpPr/>
          <p:nvPr/>
        </p:nvSpPr>
        <p:spPr>
          <a:xfrm>
            <a:off x="2324262" y="4313552"/>
            <a:ext cx="315081" cy="30860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60" name="Oval 222"/>
          <p:cNvSpPr/>
          <p:nvPr/>
        </p:nvSpPr>
        <p:spPr>
          <a:xfrm>
            <a:off x="2324262" y="5784288"/>
            <a:ext cx="315081" cy="30860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67" name="Oval 229"/>
          <p:cNvSpPr/>
          <p:nvPr/>
        </p:nvSpPr>
        <p:spPr>
          <a:xfrm>
            <a:off x="4031940" y="5154175"/>
            <a:ext cx="315081" cy="30860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169" name="Straight Arrow Connector 231"/>
          <p:cNvCxnSpPr>
            <a:stCxn id="134" idx="6"/>
            <a:endCxn id="167" idx="2"/>
          </p:cNvCxnSpPr>
          <p:nvPr/>
        </p:nvCxnSpPr>
        <p:spPr>
          <a:xfrm>
            <a:off x="3435908" y="5308479"/>
            <a:ext cx="59603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235"/>
          <p:cNvSpPr/>
          <p:nvPr/>
        </p:nvSpPr>
        <p:spPr>
          <a:xfrm>
            <a:off x="3700562" y="5784689"/>
            <a:ext cx="315081" cy="30860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72" name="Oval 236"/>
          <p:cNvSpPr/>
          <p:nvPr/>
        </p:nvSpPr>
        <p:spPr>
          <a:xfrm>
            <a:off x="4896036" y="5781810"/>
            <a:ext cx="315081" cy="30860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175" name="Straight Arrow Connector 242"/>
          <p:cNvCxnSpPr>
            <a:stCxn id="160" idx="6"/>
            <a:endCxn id="171" idx="2"/>
          </p:cNvCxnSpPr>
          <p:nvPr/>
        </p:nvCxnSpPr>
        <p:spPr>
          <a:xfrm>
            <a:off x="2639343" y="5938592"/>
            <a:ext cx="1061219" cy="40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245"/>
          <p:cNvCxnSpPr>
            <a:stCxn id="171" idx="6"/>
            <a:endCxn id="172" idx="2"/>
          </p:cNvCxnSpPr>
          <p:nvPr/>
        </p:nvCxnSpPr>
        <p:spPr>
          <a:xfrm flipV="1">
            <a:off x="4015643" y="5936114"/>
            <a:ext cx="880393" cy="287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Oval 460"/>
          <p:cNvSpPr/>
          <p:nvPr/>
        </p:nvSpPr>
        <p:spPr>
          <a:xfrm>
            <a:off x="4632995" y="4313552"/>
            <a:ext cx="315081" cy="30860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318" name="Straight Arrow Connector 461"/>
          <p:cNvCxnSpPr>
            <a:stCxn id="167" idx="7"/>
            <a:endCxn id="317" idx="3"/>
          </p:cNvCxnSpPr>
          <p:nvPr/>
        </p:nvCxnSpPr>
        <p:spPr>
          <a:xfrm flipV="1">
            <a:off x="4300878" y="4576965"/>
            <a:ext cx="378260" cy="62240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707"/>
          <p:cNvCxnSpPr>
            <a:stCxn id="119" idx="4"/>
            <a:endCxn id="157" idx="0"/>
          </p:cNvCxnSpPr>
          <p:nvPr/>
        </p:nvCxnSpPr>
        <p:spPr>
          <a:xfrm>
            <a:off x="2261301" y="3359121"/>
            <a:ext cx="220502" cy="95443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3072"/>
          <p:cNvCxnSpPr>
            <a:stCxn id="113" idx="3"/>
          </p:cNvCxnSpPr>
          <p:nvPr/>
        </p:nvCxnSpPr>
        <p:spPr>
          <a:xfrm>
            <a:off x="1887736" y="3835973"/>
            <a:ext cx="60126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3075"/>
          <p:cNvSpPr/>
          <p:nvPr/>
        </p:nvSpPr>
        <p:spPr>
          <a:xfrm>
            <a:off x="645598" y="3691957"/>
            <a:ext cx="1242138" cy="288032"/>
          </a:xfrm>
          <a:prstGeom prst="roundRect">
            <a:avLst/>
          </a:prstGeom>
          <a:solidFill>
            <a:srgbClr val="FFFF00"/>
          </a:solidFill>
          <a:ln>
            <a:solidFill>
              <a:srgbClr val="FFCC6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  <a:latin typeface="+mn-ea"/>
              </a:rPr>
              <a:t>QA</a:t>
            </a:r>
            <a:endParaRPr lang="en-US" sz="10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4" name="Straight Connector 216"/>
          <p:cNvCxnSpPr>
            <a:stCxn id="118" idx="3"/>
          </p:cNvCxnSpPr>
          <p:nvPr/>
        </p:nvCxnSpPr>
        <p:spPr>
          <a:xfrm flipV="1">
            <a:off x="1887736" y="3194530"/>
            <a:ext cx="6012668" cy="47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217"/>
          <p:cNvSpPr/>
          <p:nvPr/>
        </p:nvSpPr>
        <p:spPr>
          <a:xfrm>
            <a:off x="645598" y="3055283"/>
            <a:ext cx="1242138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  <a:latin typeface="+mn-ea"/>
              </a:rPr>
              <a:t>MASTER</a:t>
            </a:r>
            <a:endParaRPr 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9" name="Oval 218"/>
          <p:cNvSpPr/>
          <p:nvPr/>
        </p:nvSpPr>
        <p:spPr>
          <a:xfrm>
            <a:off x="2103760" y="3050514"/>
            <a:ext cx="315081" cy="308607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0" name="Oval 229"/>
          <p:cNvSpPr/>
          <p:nvPr/>
        </p:nvSpPr>
        <p:spPr>
          <a:xfrm>
            <a:off x="5128096" y="3674843"/>
            <a:ext cx="315081" cy="308607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21" name="Oval 237"/>
          <p:cNvSpPr/>
          <p:nvPr/>
        </p:nvSpPr>
        <p:spPr>
          <a:xfrm>
            <a:off x="5929139" y="3674843"/>
            <a:ext cx="315081" cy="308607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122" name="Straight Arrow Connector 239"/>
          <p:cNvCxnSpPr>
            <a:stCxn id="120" idx="6"/>
            <a:endCxn id="121" idx="2"/>
          </p:cNvCxnSpPr>
          <p:nvPr/>
        </p:nvCxnSpPr>
        <p:spPr>
          <a:xfrm>
            <a:off x="5443177" y="3829147"/>
            <a:ext cx="485962" cy="0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3" name="Oval 460"/>
          <p:cNvSpPr/>
          <p:nvPr/>
        </p:nvSpPr>
        <p:spPr>
          <a:xfrm>
            <a:off x="6449230" y="3029939"/>
            <a:ext cx="315081" cy="30860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170" name="Straight Connector 3072"/>
          <p:cNvCxnSpPr>
            <a:stCxn id="177" idx="3"/>
          </p:cNvCxnSpPr>
          <p:nvPr/>
        </p:nvCxnSpPr>
        <p:spPr>
          <a:xfrm>
            <a:off x="1887736" y="2288483"/>
            <a:ext cx="60126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3075"/>
          <p:cNvSpPr/>
          <p:nvPr/>
        </p:nvSpPr>
        <p:spPr>
          <a:xfrm>
            <a:off x="645598" y="2144467"/>
            <a:ext cx="1242138" cy="28803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  <a:latin typeface="+mn-ea"/>
              </a:rPr>
              <a:t>HOTFIX</a:t>
            </a:r>
            <a:endParaRPr lang="en-US" sz="10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8" name="Straight Connector 216"/>
          <p:cNvCxnSpPr>
            <a:stCxn id="179" idx="3"/>
          </p:cNvCxnSpPr>
          <p:nvPr/>
        </p:nvCxnSpPr>
        <p:spPr>
          <a:xfrm flipV="1">
            <a:off x="1887736" y="1619763"/>
            <a:ext cx="6012668" cy="320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ounded Rectangle 217"/>
          <p:cNvSpPr/>
          <p:nvPr/>
        </p:nvSpPr>
        <p:spPr>
          <a:xfrm>
            <a:off x="645598" y="1507793"/>
            <a:ext cx="1242138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  <a:latin typeface="+mn-ea"/>
              </a:rPr>
              <a:t>REAL</a:t>
            </a:r>
            <a:endParaRPr 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1" name="Oval 237"/>
          <p:cNvSpPr/>
          <p:nvPr/>
        </p:nvSpPr>
        <p:spPr>
          <a:xfrm>
            <a:off x="2819270" y="2123935"/>
            <a:ext cx="315081" cy="30860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82" name="Oval 460"/>
          <p:cNvSpPr/>
          <p:nvPr/>
        </p:nvSpPr>
        <p:spPr>
          <a:xfrm>
            <a:off x="4107938" y="1486627"/>
            <a:ext cx="315081" cy="3086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208" name="Oval 237"/>
          <p:cNvSpPr/>
          <p:nvPr/>
        </p:nvSpPr>
        <p:spPr>
          <a:xfrm>
            <a:off x="3480867" y="2123935"/>
            <a:ext cx="315081" cy="30860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210" name="Straight Arrow Connector 239"/>
          <p:cNvCxnSpPr>
            <a:stCxn id="181" idx="6"/>
            <a:endCxn id="208" idx="2"/>
          </p:cNvCxnSpPr>
          <p:nvPr/>
        </p:nvCxnSpPr>
        <p:spPr>
          <a:xfrm>
            <a:off x="3134351" y="2278239"/>
            <a:ext cx="34651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460"/>
          <p:cNvSpPr/>
          <p:nvPr/>
        </p:nvSpPr>
        <p:spPr>
          <a:xfrm>
            <a:off x="7549319" y="1486627"/>
            <a:ext cx="315081" cy="3086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221" name="Explosion 1 5"/>
          <p:cNvSpPr/>
          <p:nvPr/>
        </p:nvSpPr>
        <p:spPr bwMode="gray">
          <a:xfrm>
            <a:off x="2365860" y="1649979"/>
            <a:ext cx="343799" cy="267305"/>
          </a:xfrm>
          <a:prstGeom prst="irregularSeal1">
            <a:avLst/>
          </a:prstGeom>
          <a:solidFill>
            <a:schemeClr val="bg1"/>
          </a:solidFill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endParaRPr lang="en-US" sz="1600" kern="0" dirty="0" err="1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1" name="Straight Arrow Connector 707"/>
          <p:cNvCxnSpPr>
            <a:stCxn id="157" idx="4"/>
            <a:endCxn id="160" idx="0"/>
          </p:cNvCxnSpPr>
          <p:nvPr/>
        </p:nvCxnSpPr>
        <p:spPr>
          <a:xfrm>
            <a:off x="2481803" y="4622159"/>
            <a:ext cx="0" cy="116212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6"/>
          <p:cNvSpPr/>
          <p:nvPr/>
        </p:nvSpPr>
        <p:spPr>
          <a:xfrm>
            <a:off x="6453163" y="5783197"/>
            <a:ext cx="315081" cy="30860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233" name="Straight Arrow Connector 245"/>
          <p:cNvCxnSpPr>
            <a:stCxn id="172" idx="6"/>
            <a:endCxn id="232" idx="2"/>
          </p:cNvCxnSpPr>
          <p:nvPr/>
        </p:nvCxnSpPr>
        <p:spPr>
          <a:xfrm>
            <a:off x="5211117" y="5936114"/>
            <a:ext cx="1242046" cy="138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18"/>
          <p:cNvSpPr/>
          <p:nvPr/>
        </p:nvSpPr>
        <p:spPr>
          <a:xfrm>
            <a:off x="3045769" y="4313552"/>
            <a:ext cx="315081" cy="30860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236" name="Straight Arrow Connector 461"/>
          <p:cNvCxnSpPr>
            <a:stCxn id="157" idx="5"/>
            <a:endCxn id="134" idx="1"/>
          </p:cNvCxnSpPr>
          <p:nvPr/>
        </p:nvCxnSpPr>
        <p:spPr>
          <a:xfrm>
            <a:off x="2593200" y="4576965"/>
            <a:ext cx="573770" cy="62240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461"/>
          <p:cNvCxnSpPr>
            <a:stCxn id="317" idx="7"/>
            <a:endCxn id="120" idx="3"/>
          </p:cNvCxnSpPr>
          <p:nvPr/>
        </p:nvCxnSpPr>
        <p:spPr>
          <a:xfrm flipV="1">
            <a:off x="4901933" y="3938256"/>
            <a:ext cx="272306" cy="420490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8" name="Oval 460"/>
          <p:cNvSpPr/>
          <p:nvPr/>
        </p:nvSpPr>
        <p:spPr>
          <a:xfrm>
            <a:off x="6442242" y="4313552"/>
            <a:ext cx="315081" cy="30860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240" name="Straight Arrow Connector 239"/>
          <p:cNvCxnSpPr>
            <a:stCxn id="121" idx="5"/>
            <a:endCxn id="238" idx="1"/>
          </p:cNvCxnSpPr>
          <p:nvPr/>
        </p:nvCxnSpPr>
        <p:spPr>
          <a:xfrm>
            <a:off x="6198077" y="3938256"/>
            <a:ext cx="290308" cy="42049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121" idx="7"/>
            <a:endCxn id="123" idx="3"/>
          </p:cNvCxnSpPr>
          <p:nvPr/>
        </p:nvCxnSpPr>
        <p:spPr>
          <a:xfrm flipV="1">
            <a:off x="6198077" y="3293352"/>
            <a:ext cx="297296" cy="426685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6" name="Rectangular Callout 21"/>
          <p:cNvSpPr/>
          <p:nvPr/>
        </p:nvSpPr>
        <p:spPr bwMode="gray">
          <a:xfrm>
            <a:off x="6393257" y="2571669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1000" smtClean="0">
                <a:solidFill>
                  <a:schemeClr val="lt1"/>
                </a:solidFill>
                <a:latin typeface="+mn-ea"/>
              </a:rPr>
              <a:t>v1.1.0</a:t>
            </a:r>
            <a:endParaRPr lang="en-US" altLang="ko-KR" sz="1000" dirty="0">
              <a:solidFill>
                <a:schemeClr val="lt1"/>
              </a:solidFill>
              <a:latin typeface="+mn-ea"/>
            </a:endParaRPr>
          </a:p>
        </p:txBody>
      </p:sp>
      <p:cxnSp>
        <p:nvCxnSpPr>
          <p:cNvPr id="247" name="Straight Arrow Connector 246"/>
          <p:cNvCxnSpPr>
            <a:stCxn id="246" idx="2"/>
            <a:endCxn id="123" idx="0"/>
          </p:cNvCxnSpPr>
          <p:nvPr/>
        </p:nvCxnSpPr>
        <p:spPr>
          <a:xfrm>
            <a:off x="6606771" y="2798059"/>
            <a:ext cx="0" cy="23188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123" idx="7"/>
            <a:endCxn id="211" idx="3"/>
          </p:cNvCxnSpPr>
          <p:nvPr/>
        </p:nvCxnSpPr>
        <p:spPr>
          <a:xfrm flipV="1">
            <a:off x="6718168" y="1750040"/>
            <a:ext cx="877294" cy="1325093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4" name="Oval 460"/>
          <p:cNvSpPr/>
          <p:nvPr/>
        </p:nvSpPr>
        <p:spPr>
          <a:xfrm>
            <a:off x="2256731" y="1486627"/>
            <a:ext cx="315081" cy="3086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255" name="Straight Arrow Connector 239"/>
          <p:cNvCxnSpPr>
            <a:stCxn id="254" idx="5"/>
            <a:endCxn id="181" idx="1"/>
          </p:cNvCxnSpPr>
          <p:nvPr/>
        </p:nvCxnSpPr>
        <p:spPr>
          <a:xfrm>
            <a:off x="2525669" y="1750040"/>
            <a:ext cx="339744" cy="41908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39"/>
          <p:cNvCxnSpPr>
            <a:stCxn id="208" idx="7"/>
            <a:endCxn id="182" idx="3"/>
          </p:cNvCxnSpPr>
          <p:nvPr/>
        </p:nvCxnSpPr>
        <p:spPr>
          <a:xfrm flipV="1">
            <a:off x="3749805" y="1750040"/>
            <a:ext cx="404276" cy="41908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Oval 460"/>
          <p:cNvSpPr/>
          <p:nvPr/>
        </p:nvSpPr>
        <p:spPr>
          <a:xfrm>
            <a:off x="3831952" y="4313552"/>
            <a:ext cx="315081" cy="30860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258" name="Straight Arrow Connector 239"/>
          <p:cNvCxnSpPr>
            <a:stCxn id="208" idx="4"/>
            <a:endCxn id="273" idx="1"/>
          </p:cNvCxnSpPr>
          <p:nvPr/>
        </p:nvCxnSpPr>
        <p:spPr>
          <a:xfrm>
            <a:off x="3638408" y="2432542"/>
            <a:ext cx="484666" cy="65287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461"/>
          <p:cNvCxnSpPr>
            <a:stCxn id="157" idx="6"/>
            <a:endCxn id="235" idx="2"/>
          </p:cNvCxnSpPr>
          <p:nvPr/>
        </p:nvCxnSpPr>
        <p:spPr>
          <a:xfrm>
            <a:off x="2639343" y="4467856"/>
            <a:ext cx="406426" cy="0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461"/>
          <p:cNvCxnSpPr>
            <a:stCxn id="235" idx="6"/>
            <a:endCxn id="257" idx="2"/>
          </p:cNvCxnSpPr>
          <p:nvPr/>
        </p:nvCxnSpPr>
        <p:spPr>
          <a:xfrm>
            <a:off x="3360850" y="4467856"/>
            <a:ext cx="471102" cy="0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461"/>
          <p:cNvCxnSpPr>
            <a:stCxn id="257" idx="6"/>
            <a:endCxn id="317" idx="2"/>
          </p:cNvCxnSpPr>
          <p:nvPr/>
        </p:nvCxnSpPr>
        <p:spPr>
          <a:xfrm>
            <a:off x="4147033" y="4467856"/>
            <a:ext cx="485962" cy="0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461"/>
          <p:cNvCxnSpPr>
            <a:stCxn id="119" idx="6"/>
            <a:endCxn id="273" idx="2"/>
          </p:cNvCxnSpPr>
          <p:nvPr/>
        </p:nvCxnSpPr>
        <p:spPr>
          <a:xfrm flipV="1">
            <a:off x="2418841" y="3194530"/>
            <a:ext cx="1658090" cy="102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Oval 218"/>
          <p:cNvSpPr/>
          <p:nvPr/>
        </p:nvSpPr>
        <p:spPr>
          <a:xfrm>
            <a:off x="4076931" y="3040226"/>
            <a:ext cx="315081" cy="308607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6" name="Straight Arrow Connector 461"/>
          <p:cNvCxnSpPr>
            <a:stCxn id="273" idx="6"/>
            <a:endCxn id="123" idx="2"/>
          </p:cNvCxnSpPr>
          <p:nvPr/>
        </p:nvCxnSpPr>
        <p:spPr>
          <a:xfrm flipV="1">
            <a:off x="4392012" y="3184243"/>
            <a:ext cx="2057218" cy="1028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39"/>
          <p:cNvCxnSpPr>
            <a:stCxn id="254" idx="6"/>
            <a:endCxn id="182" idx="2"/>
          </p:cNvCxnSpPr>
          <p:nvPr/>
        </p:nvCxnSpPr>
        <p:spPr>
          <a:xfrm>
            <a:off x="2571812" y="1640931"/>
            <a:ext cx="153612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39"/>
          <p:cNvCxnSpPr>
            <a:stCxn id="182" idx="6"/>
            <a:endCxn id="211" idx="2"/>
          </p:cNvCxnSpPr>
          <p:nvPr/>
        </p:nvCxnSpPr>
        <p:spPr>
          <a:xfrm>
            <a:off x="4423019" y="1640931"/>
            <a:ext cx="312630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ular Callout 21"/>
          <p:cNvSpPr/>
          <p:nvPr/>
        </p:nvSpPr>
        <p:spPr bwMode="gray">
          <a:xfrm>
            <a:off x="2203170" y="1057108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v1.0.0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86" name="Straight Arrow Connector 239"/>
          <p:cNvCxnSpPr>
            <a:stCxn id="285" idx="2"/>
            <a:endCxn id="254" idx="0"/>
          </p:cNvCxnSpPr>
          <p:nvPr/>
        </p:nvCxnSpPr>
        <p:spPr>
          <a:xfrm flipH="1">
            <a:off x="2414272" y="1283498"/>
            <a:ext cx="2412" cy="20312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ular Callout 21"/>
          <p:cNvSpPr/>
          <p:nvPr/>
        </p:nvSpPr>
        <p:spPr bwMode="gray">
          <a:xfrm>
            <a:off x="4051965" y="1057108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v1.0.1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0" name="Straight Arrow Connector 239"/>
          <p:cNvCxnSpPr>
            <a:stCxn id="289" idx="2"/>
            <a:endCxn id="182" idx="0"/>
          </p:cNvCxnSpPr>
          <p:nvPr/>
        </p:nvCxnSpPr>
        <p:spPr>
          <a:xfrm>
            <a:off x="4265479" y="1283498"/>
            <a:ext cx="0" cy="20312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ular Callout 21"/>
          <p:cNvSpPr/>
          <p:nvPr/>
        </p:nvSpPr>
        <p:spPr bwMode="gray">
          <a:xfrm>
            <a:off x="7493345" y="1057108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v1.1.0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4" name="Straight Arrow Connector 239"/>
          <p:cNvCxnSpPr>
            <a:stCxn id="293" idx="2"/>
            <a:endCxn id="211" idx="0"/>
          </p:cNvCxnSpPr>
          <p:nvPr/>
        </p:nvCxnSpPr>
        <p:spPr>
          <a:xfrm>
            <a:off x="7706859" y="1283498"/>
            <a:ext cx="1" cy="20312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angular Callout 21"/>
          <p:cNvSpPr/>
          <p:nvPr/>
        </p:nvSpPr>
        <p:spPr bwMode="gray">
          <a:xfrm>
            <a:off x="4020958" y="2571669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1000" smtClean="0">
                <a:latin typeface="+mn-ea"/>
              </a:rPr>
              <a:t>v1.0.1</a:t>
            </a:r>
            <a:endParaRPr lang="en-US" altLang="ko-KR" sz="1000" dirty="0">
              <a:latin typeface="+mn-ea"/>
            </a:endParaRPr>
          </a:p>
        </p:txBody>
      </p:sp>
      <p:cxnSp>
        <p:nvCxnSpPr>
          <p:cNvPr id="298" name="Straight Arrow Connector 297"/>
          <p:cNvCxnSpPr>
            <a:stCxn id="297" idx="2"/>
            <a:endCxn id="273" idx="0"/>
          </p:cNvCxnSpPr>
          <p:nvPr/>
        </p:nvCxnSpPr>
        <p:spPr>
          <a:xfrm>
            <a:off x="4234472" y="2798059"/>
            <a:ext cx="0" cy="24216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239"/>
          <p:cNvCxnSpPr/>
          <p:nvPr/>
        </p:nvCxnSpPr>
        <p:spPr>
          <a:xfrm>
            <a:off x="4264000" y="3372423"/>
            <a:ext cx="359073" cy="97725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239"/>
          <p:cNvCxnSpPr/>
          <p:nvPr/>
        </p:nvCxnSpPr>
        <p:spPr>
          <a:xfrm>
            <a:off x="3760911" y="3372423"/>
            <a:ext cx="359073" cy="97725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239"/>
          <p:cNvCxnSpPr/>
          <p:nvPr/>
        </p:nvCxnSpPr>
        <p:spPr>
          <a:xfrm>
            <a:off x="3291892" y="3372423"/>
            <a:ext cx="359073" cy="97725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ular Callout 81"/>
          <p:cNvSpPr/>
          <p:nvPr/>
        </p:nvSpPr>
        <p:spPr>
          <a:xfrm>
            <a:off x="1641171" y="6226905"/>
            <a:ext cx="684076" cy="334443"/>
          </a:xfrm>
          <a:prstGeom prst="wedgeRoundRectCallout">
            <a:avLst>
              <a:gd name="adj1" fmla="val 52963"/>
              <a:gd name="adj2" fmla="val -92605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차기 출시 예정기능</a:t>
            </a:r>
            <a:endParaRPr lang="en-US" sz="800"/>
          </a:p>
        </p:txBody>
      </p:sp>
      <p:sp>
        <p:nvSpPr>
          <p:cNvPr id="312" name="Rounded Rectangular Callout 311"/>
          <p:cNvSpPr/>
          <p:nvPr/>
        </p:nvSpPr>
        <p:spPr>
          <a:xfrm>
            <a:off x="2645270" y="5517232"/>
            <a:ext cx="666590" cy="334443"/>
          </a:xfrm>
          <a:prstGeom prst="wedgeRoundRectCallout">
            <a:avLst>
              <a:gd name="adj1" fmla="val 28204"/>
              <a:gd name="adj2" fmla="val -69821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금번 출시 예정기능</a:t>
            </a:r>
            <a:endParaRPr lang="en-US" sz="800"/>
          </a:p>
        </p:txBody>
      </p:sp>
      <p:cxnSp>
        <p:nvCxnSpPr>
          <p:cNvPr id="314" name="Straight Arrow Connector 239"/>
          <p:cNvCxnSpPr>
            <a:stCxn id="120" idx="4"/>
          </p:cNvCxnSpPr>
          <p:nvPr/>
        </p:nvCxnSpPr>
        <p:spPr>
          <a:xfrm>
            <a:off x="5285637" y="3983450"/>
            <a:ext cx="0" cy="49948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ounded Rectangular Callout 318"/>
          <p:cNvSpPr/>
          <p:nvPr/>
        </p:nvSpPr>
        <p:spPr>
          <a:xfrm>
            <a:off x="4691274" y="4864926"/>
            <a:ext cx="693623" cy="334443"/>
          </a:xfrm>
          <a:prstGeom prst="wedgeRoundRectCallout">
            <a:avLst>
              <a:gd name="adj1" fmla="val 32285"/>
              <a:gd name="adj2" fmla="val -152413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이후 부터 차기 출시</a:t>
            </a:r>
            <a:endParaRPr lang="en-US" sz="800"/>
          </a:p>
        </p:txBody>
      </p:sp>
      <p:sp>
        <p:nvSpPr>
          <p:cNvPr id="320" name="Rounded Rectangular Callout 319"/>
          <p:cNvSpPr/>
          <p:nvPr/>
        </p:nvSpPr>
        <p:spPr>
          <a:xfrm>
            <a:off x="5406580" y="3359121"/>
            <a:ext cx="785600" cy="180523"/>
          </a:xfrm>
          <a:prstGeom prst="wedgeRoundRectCallout">
            <a:avLst>
              <a:gd name="adj1" fmla="val 30980"/>
              <a:gd name="adj2" fmla="val 101809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QA</a:t>
            </a:r>
            <a:r>
              <a:rPr lang="ko-KR" altLang="en-US" sz="800" smtClean="0"/>
              <a:t> 끝</a:t>
            </a:r>
            <a:endParaRPr lang="en-US" sz="800"/>
          </a:p>
        </p:txBody>
      </p:sp>
      <p:cxnSp>
        <p:nvCxnSpPr>
          <p:cNvPr id="324" name="Straight Arrow Connector 461"/>
          <p:cNvCxnSpPr>
            <a:stCxn id="172" idx="7"/>
            <a:endCxn id="102" idx="3"/>
          </p:cNvCxnSpPr>
          <p:nvPr/>
        </p:nvCxnSpPr>
        <p:spPr>
          <a:xfrm flipV="1">
            <a:off x="5164974" y="4576965"/>
            <a:ext cx="650256" cy="125003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Oval 460"/>
          <p:cNvSpPr/>
          <p:nvPr/>
        </p:nvSpPr>
        <p:spPr>
          <a:xfrm>
            <a:off x="7065231" y="4313552"/>
            <a:ext cx="315081" cy="30860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330" name="Straight Arrow Connector 461"/>
          <p:cNvCxnSpPr>
            <a:stCxn id="317" idx="6"/>
            <a:endCxn id="102" idx="2"/>
          </p:cNvCxnSpPr>
          <p:nvPr/>
        </p:nvCxnSpPr>
        <p:spPr>
          <a:xfrm>
            <a:off x="4948076" y="4467856"/>
            <a:ext cx="82101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>
            <a:stCxn id="238" idx="6"/>
            <a:endCxn id="327" idx="2"/>
          </p:cNvCxnSpPr>
          <p:nvPr/>
        </p:nvCxnSpPr>
        <p:spPr>
          <a:xfrm>
            <a:off x="6757323" y="4467856"/>
            <a:ext cx="30790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Oval 237"/>
          <p:cNvSpPr/>
          <p:nvPr/>
        </p:nvSpPr>
        <p:spPr>
          <a:xfrm>
            <a:off x="7497279" y="3674843"/>
            <a:ext cx="315081" cy="308607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339" name="Straight Arrow Connector 461"/>
          <p:cNvCxnSpPr>
            <a:stCxn id="327" idx="7"/>
            <a:endCxn id="338" idx="3"/>
          </p:cNvCxnSpPr>
          <p:nvPr/>
        </p:nvCxnSpPr>
        <p:spPr>
          <a:xfrm flipV="1">
            <a:off x="7334169" y="3938256"/>
            <a:ext cx="209253" cy="4204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ounded Rectangular Callout 341"/>
          <p:cNvSpPr/>
          <p:nvPr/>
        </p:nvSpPr>
        <p:spPr>
          <a:xfrm>
            <a:off x="4467231" y="3359121"/>
            <a:ext cx="818405" cy="180523"/>
          </a:xfrm>
          <a:prstGeom prst="wedgeRoundRectCallout">
            <a:avLst>
              <a:gd name="adj1" fmla="val 34617"/>
              <a:gd name="adj2" fmla="val 107086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smtClean="0"/>
              <a:t>QA </a:t>
            </a:r>
            <a:r>
              <a:rPr lang="ko-KR" altLang="en-US" sz="800" smtClean="0"/>
              <a:t>시작</a:t>
            </a:r>
            <a:endParaRPr lang="en-US" sz="800"/>
          </a:p>
        </p:txBody>
      </p:sp>
      <p:sp>
        <p:nvSpPr>
          <p:cNvPr id="343" name="Rounded Rectangular Callout 342"/>
          <p:cNvSpPr/>
          <p:nvPr/>
        </p:nvSpPr>
        <p:spPr>
          <a:xfrm>
            <a:off x="2889499" y="2617536"/>
            <a:ext cx="706901" cy="296463"/>
          </a:xfrm>
          <a:prstGeom prst="wedgeRoundRectCallout">
            <a:avLst>
              <a:gd name="adj1" fmla="val 39211"/>
              <a:gd name="adj2" fmla="val -122539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운영 환경 오류 수정</a:t>
            </a:r>
            <a:endParaRPr lang="en-US" sz="800"/>
          </a:p>
        </p:txBody>
      </p:sp>
      <p:sp>
        <p:nvSpPr>
          <p:cNvPr id="1039" name="Right Brace 1038"/>
          <p:cNvSpPr/>
          <p:nvPr/>
        </p:nvSpPr>
        <p:spPr>
          <a:xfrm>
            <a:off x="7956376" y="4472647"/>
            <a:ext cx="216024" cy="1503682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TextBox 1039"/>
          <p:cNvSpPr txBox="1"/>
          <p:nvPr/>
        </p:nvSpPr>
        <p:spPr>
          <a:xfrm>
            <a:off x="8136718" y="509368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개발단</a:t>
            </a:r>
            <a:r>
              <a:rPr lang="ko-KR" altLang="en-US" sz="1100" b="1"/>
              <a:t>계</a:t>
            </a:r>
            <a:endParaRPr lang="en-US" sz="1100" b="1"/>
          </a:p>
        </p:txBody>
      </p:sp>
      <p:sp>
        <p:nvSpPr>
          <p:cNvPr id="346" name="Right Brace 345"/>
          <p:cNvSpPr/>
          <p:nvPr/>
        </p:nvSpPr>
        <p:spPr>
          <a:xfrm>
            <a:off x="7956376" y="1569121"/>
            <a:ext cx="216024" cy="2903526"/>
          </a:xfrm>
          <a:prstGeom prst="rightBrace">
            <a:avLst/>
          </a:prstGeom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TextBox 346"/>
          <p:cNvSpPr txBox="1"/>
          <p:nvPr/>
        </p:nvSpPr>
        <p:spPr>
          <a:xfrm>
            <a:off x="8136396" y="289007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출시단계</a:t>
            </a:r>
            <a:endParaRPr lang="en-US" sz="1100" b="1"/>
          </a:p>
        </p:txBody>
      </p:sp>
      <p:sp>
        <p:nvSpPr>
          <p:cNvPr id="348" name="Right Brace 347"/>
          <p:cNvSpPr/>
          <p:nvPr/>
        </p:nvSpPr>
        <p:spPr>
          <a:xfrm>
            <a:off x="8208404" y="1569122"/>
            <a:ext cx="216024" cy="8434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TextBox 348"/>
          <p:cNvSpPr txBox="1"/>
          <p:nvPr/>
        </p:nvSpPr>
        <p:spPr>
          <a:xfrm>
            <a:off x="8352420" y="186004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운영단계</a:t>
            </a:r>
            <a:endParaRPr lang="en-US" sz="1100" b="1"/>
          </a:p>
        </p:txBody>
      </p:sp>
      <p:sp>
        <p:nvSpPr>
          <p:cNvPr id="353" name="TextBox 352"/>
          <p:cNvSpPr txBox="1"/>
          <p:nvPr/>
        </p:nvSpPr>
        <p:spPr>
          <a:xfrm>
            <a:off x="8136396" y="701729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Time</a:t>
            </a:r>
            <a:endParaRPr lang="en-US" sz="11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661" y="4152905"/>
            <a:ext cx="10287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081" y="4150047"/>
            <a:ext cx="108585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914" y="4150047"/>
            <a:ext cx="108585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1" name="Straight Arrow Connector 100"/>
          <p:cNvCxnSpPr/>
          <p:nvPr/>
        </p:nvCxnSpPr>
        <p:spPr>
          <a:xfrm>
            <a:off x="2203170" y="832534"/>
            <a:ext cx="5861218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460"/>
          <p:cNvSpPr/>
          <p:nvPr/>
        </p:nvSpPr>
        <p:spPr>
          <a:xfrm>
            <a:off x="5769087" y="4313552"/>
            <a:ext cx="315081" cy="30860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103" name="Straight Arrow Connector 461"/>
          <p:cNvCxnSpPr>
            <a:stCxn id="102" idx="6"/>
            <a:endCxn id="238" idx="2"/>
          </p:cNvCxnSpPr>
          <p:nvPr/>
        </p:nvCxnSpPr>
        <p:spPr>
          <a:xfrm>
            <a:off x="6084168" y="4467856"/>
            <a:ext cx="35807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18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CI </a:t>
            </a:r>
            <a:r>
              <a:rPr lang="ko-KR" altLang="en-US" smtClean="0"/>
              <a:t>자동화 시스템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73795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개발자</a:t>
            </a:r>
            <a:endParaRPr lang="en-US" sz="1000"/>
          </a:p>
        </p:txBody>
      </p:sp>
      <p:sp>
        <p:nvSpPr>
          <p:cNvPr id="5" name="TextBox 4"/>
          <p:cNvSpPr txBox="1"/>
          <p:nvPr/>
        </p:nvSpPr>
        <p:spPr>
          <a:xfrm>
            <a:off x="251520" y="375541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개발자</a:t>
            </a:r>
            <a:endParaRPr lang="en-US" sz="1000"/>
          </a:p>
        </p:txBody>
      </p:sp>
      <p:sp>
        <p:nvSpPr>
          <p:cNvPr id="6" name="Rectangle 5"/>
          <p:cNvSpPr/>
          <p:nvPr/>
        </p:nvSpPr>
        <p:spPr>
          <a:xfrm>
            <a:off x="2267744" y="3090034"/>
            <a:ext cx="1116124" cy="45876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23728" y="3160179"/>
            <a:ext cx="360040" cy="13066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23728" y="3364367"/>
            <a:ext cx="360040" cy="13066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3"/>
            <a:endCxn id="8" idx="1"/>
          </p:cNvCxnSpPr>
          <p:nvPr/>
        </p:nvCxnSpPr>
        <p:spPr>
          <a:xfrm flipV="1">
            <a:off x="820907" y="3429697"/>
            <a:ext cx="1302821" cy="4488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3"/>
            <a:endCxn id="7" idx="1"/>
          </p:cNvCxnSpPr>
          <p:nvPr/>
        </p:nvCxnSpPr>
        <p:spPr>
          <a:xfrm>
            <a:off x="820907" y="2861065"/>
            <a:ext cx="1302821" cy="3644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134" idx="2"/>
          </p:cNvCxnSpPr>
          <p:nvPr/>
        </p:nvCxnSpPr>
        <p:spPr>
          <a:xfrm>
            <a:off x="3383868" y="3319414"/>
            <a:ext cx="412869" cy="3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308" y="2949091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>
            <a:stCxn id="17" idx="1"/>
            <a:endCxn id="134" idx="4"/>
          </p:cNvCxnSpPr>
          <p:nvPr/>
        </p:nvCxnSpPr>
        <p:spPr>
          <a:xfrm flipH="1" flipV="1">
            <a:off x="4395626" y="3319451"/>
            <a:ext cx="607682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89080" y="371006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CI</a:t>
            </a:r>
            <a:r>
              <a:rPr lang="ko-KR" altLang="en-US" sz="1000" smtClean="0"/>
              <a:t>서버</a:t>
            </a:r>
            <a:endParaRPr 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3599892" y="3754550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버전관리저장소</a:t>
            </a:r>
            <a:endParaRPr lang="en-US" altLang="ko-KR" sz="900" smtClean="0"/>
          </a:p>
        </p:txBody>
      </p:sp>
      <p:sp>
        <p:nvSpPr>
          <p:cNvPr id="30" name="TextBox 29"/>
          <p:cNvSpPr txBox="1"/>
          <p:nvPr/>
        </p:nvSpPr>
        <p:spPr>
          <a:xfrm>
            <a:off x="4463988" y="3104964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풀</a:t>
            </a:r>
            <a:r>
              <a:rPr lang="ko-KR" altLang="en-US" sz="1000"/>
              <a:t>링</a:t>
            </a:r>
            <a:endParaRPr lang="en-US" sz="1000"/>
          </a:p>
        </p:txBody>
      </p:sp>
      <p:sp>
        <p:nvSpPr>
          <p:cNvPr id="36" name="TextBox 35"/>
          <p:cNvSpPr txBox="1"/>
          <p:nvPr/>
        </p:nvSpPr>
        <p:spPr>
          <a:xfrm>
            <a:off x="6299443" y="2241970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i="1" smtClean="0"/>
              <a:t>배포 파이프라인</a:t>
            </a:r>
            <a:endParaRPr lang="en-US" sz="800" i="1"/>
          </a:p>
        </p:txBody>
      </p:sp>
      <p:cxnSp>
        <p:nvCxnSpPr>
          <p:cNvPr id="37" name="Straight Arrow Connector 36"/>
          <p:cNvCxnSpPr>
            <a:stCxn id="17" idx="3"/>
            <a:endCxn id="32" idx="1"/>
          </p:cNvCxnSpPr>
          <p:nvPr/>
        </p:nvCxnSpPr>
        <p:spPr>
          <a:xfrm flipV="1">
            <a:off x="5516988" y="2579300"/>
            <a:ext cx="675192" cy="7401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3"/>
            <a:endCxn id="189" idx="1"/>
          </p:cNvCxnSpPr>
          <p:nvPr/>
        </p:nvCxnSpPr>
        <p:spPr>
          <a:xfrm flipV="1">
            <a:off x="5516988" y="3051052"/>
            <a:ext cx="675192" cy="2684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7" idx="3"/>
            <a:endCxn id="194" idx="1"/>
          </p:cNvCxnSpPr>
          <p:nvPr/>
        </p:nvCxnSpPr>
        <p:spPr>
          <a:xfrm>
            <a:off x="5516988" y="3319452"/>
            <a:ext cx="675192" cy="21892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3"/>
            <a:endCxn id="199" idx="1"/>
          </p:cNvCxnSpPr>
          <p:nvPr/>
        </p:nvCxnSpPr>
        <p:spPr>
          <a:xfrm>
            <a:off x="5516988" y="3319452"/>
            <a:ext cx="675192" cy="6988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772727" y="2853129"/>
            <a:ext cx="1065056" cy="3646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dk1"/>
                </a:solidFill>
              </a:rPr>
              <a:t>QA</a:t>
            </a:r>
            <a:endParaRPr lang="en-US" sz="1100">
              <a:solidFill>
                <a:schemeClr val="dk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764665" y="3340456"/>
            <a:ext cx="1065056" cy="3646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dk1"/>
                </a:solidFill>
              </a:rPr>
              <a:t>Staging</a:t>
            </a:r>
            <a:endParaRPr lang="en-US" sz="1100">
              <a:solidFill>
                <a:schemeClr val="dk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772727" y="3820398"/>
            <a:ext cx="1065056" cy="3646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dk1"/>
                </a:solidFill>
              </a:rPr>
              <a:t>Real</a:t>
            </a:r>
            <a:endParaRPr lang="en-US" sz="1100">
              <a:solidFill>
                <a:schemeClr val="dk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764665" y="2381377"/>
            <a:ext cx="1065056" cy="3646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dk1"/>
                </a:solidFill>
              </a:rPr>
              <a:t>DQA</a:t>
            </a:r>
            <a:endParaRPr lang="en-US" sz="1100">
              <a:solidFill>
                <a:schemeClr val="dk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719242" y="4903276"/>
            <a:ext cx="78739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빌드검사</a:t>
            </a:r>
            <a:endParaRPr lang="en-US" altLang="ko-KR" sz="900" smtClean="0"/>
          </a:p>
          <a:p>
            <a:r>
              <a:rPr lang="ko-KR" altLang="en-US" sz="900" smtClean="0"/>
              <a:t>단위</a:t>
            </a:r>
            <a:r>
              <a:rPr lang="en-US" altLang="ko-KR" sz="900" smtClean="0"/>
              <a:t> </a:t>
            </a:r>
            <a:r>
              <a:rPr lang="ko-KR" altLang="en-US" sz="900" smtClean="0"/>
              <a:t>테스트</a:t>
            </a:r>
            <a:endParaRPr lang="en-US" altLang="ko-KR" sz="900" smtClean="0"/>
          </a:p>
          <a:p>
            <a:r>
              <a:rPr lang="ko-KR" altLang="en-US" sz="900" smtClean="0"/>
              <a:t>정적검사</a:t>
            </a:r>
            <a:endParaRPr lang="en-US" altLang="ko-KR" sz="900" smtClean="0"/>
          </a:p>
        </p:txBody>
      </p:sp>
      <p:pic>
        <p:nvPicPr>
          <p:cNvPr id="95" name="Picture 5" descr="Picture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1" y="2351949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6" descr="Picture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01" y="2416742"/>
            <a:ext cx="293052" cy="3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Arrow Connector 96"/>
          <p:cNvCxnSpPr>
            <a:stCxn id="32" idx="3"/>
            <a:endCxn id="76" idx="1"/>
          </p:cNvCxnSpPr>
          <p:nvPr/>
        </p:nvCxnSpPr>
        <p:spPr>
          <a:xfrm flipV="1">
            <a:off x="7279641" y="2563720"/>
            <a:ext cx="485024" cy="155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89" idx="3"/>
            <a:endCxn id="73" idx="1"/>
          </p:cNvCxnSpPr>
          <p:nvPr/>
        </p:nvCxnSpPr>
        <p:spPr>
          <a:xfrm flipV="1">
            <a:off x="7279641" y="3035472"/>
            <a:ext cx="493086" cy="155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94" idx="3"/>
            <a:endCxn id="74" idx="1"/>
          </p:cNvCxnSpPr>
          <p:nvPr/>
        </p:nvCxnSpPr>
        <p:spPr>
          <a:xfrm flipV="1">
            <a:off x="7279641" y="3522799"/>
            <a:ext cx="485024" cy="155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99" idx="3"/>
            <a:endCxn id="75" idx="1"/>
          </p:cNvCxnSpPr>
          <p:nvPr/>
        </p:nvCxnSpPr>
        <p:spPr>
          <a:xfrm flipV="1">
            <a:off x="7279641" y="4002741"/>
            <a:ext cx="493086" cy="155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5" descr="Picture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1" y="3416229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86" descr="Picture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11" y="3481022"/>
            <a:ext cx="293052" cy="3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Curved Connector 111"/>
          <p:cNvCxnSpPr>
            <a:stCxn id="25" idx="2"/>
            <a:endCxn id="5" idx="2"/>
          </p:cNvCxnSpPr>
          <p:nvPr/>
        </p:nvCxnSpPr>
        <p:spPr>
          <a:xfrm rot="5400000">
            <a:off x="2875507" y="1616990"/>
            <a:ext cx="45349" cy="4723934"/>
          </a:xfrm>
          <a:prstGeom prst="curvedConnector3">
            <a:avLst>
              <a:gd name="adj1" fmla="val 3343304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326781" y="4226895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결과  피드백</a:t>
            </a:r>
            <a:endParaRPr lang="en-US" sz="1000"/>
          </a:p>
        </p:txBody>
      </p:sp>
      <p:sp>
        <p:nvSpPr>
          <p:cNvPr id="116" name="TextBox 115"/>
          <p:cNvSpPr txBox="1"/>
          <p:nvPr/>
        </p:nvSpPr>
        <p:spPr>
          <a:xfrm>
            <a:off x="6264188" y="4185084"/>
            <a:ext cx="9541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소스컴파일</a:t>
            </a:r>
            <a:endParaRPr lang="en-US" altLang="ko-KR" sz="1000" smtClean="0"/>
          </a:p>
          <a:p>
            <a:r>
              <a:rPr lang="ko-KR" altLang="en-US" sz="1000" smtClean="0"/>
              <a:t>자동화테스트</a:t>
            </a:r>
            <a:endParaRPr lang="en-US" altLang="ko-KR" sz="1000" smtClean="0"/>
          </a:p>
          <a:p>
            <a:r>
              <a:rPr lang="ko-KR" altLang="en-US" sz="1000" smtClean="0"/>
              <a:t>검사수행</a:t>
            </a:r>
            <a:endParaRPr lang="en-US" altLang="ko-KR" sz="1000" smtClean="0"/>
          </a:p>
          <a:p>
            <a:r>
              <a:rPr lang="ko-KR" altLang="en-US" sz="1000" smtClean="0"/>
              <a:t>배포</a:t>
            </a:r>
            <a:endParaRPr lang="en-US" altLang="ko-KR" sz="1000" smtClean="0"/>
          </a:p>
          <a:p>
            <a:r>
              <a:rPr lang="en-US" sz="1000" smtClean="0"/>
              <a:t>...</a:t>
            </a:r>
            <a:endParaRPr lang="en-US" sz="1000"/>
          </a:p>
        </p:txBody>
      </p:sp>
      <p:sp>
        <p:nvSpPr>
          <p:cNvPr id="117" name="TextBox 116"/>
          <p:cNvSpPr txBox="1"/>
          <p:nvPr/>
        </p:nvSpPr>
        <p:spPr>
          <a:xfrm>
            <a:off x="1264567" y="2819254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푸</a:t>
            </a:r>
            <a:r>
              <a:rPr lang="ko-KR" altLang="en-US" sz="900"/>
              <a:t>시</a:t>
            </a:r>
            <a:endParaRPr 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264567" y="3691232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푸시</a:t>
            </a:r>
            <a:endParaRPr lang="en-US" sz="900"/>
          </a:p>
        </p:txBody>
      </p:sp>
      <p:pic>
        <p:nvPicPr>
          <p:cNvPr id="121" name="Picture 16" descr="Picture1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309" y="1687839"/>
            <a:ext cx="317053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2" name="Straight Arrow Connector 121"/>
          <p:cNvCxnSpPr>
            <a:stCxn id="125" idx="2"/>
            <a:endCxn id="6" idx="0"/>
          </p:cNvCxnSpPr>
          <p:nvPr/>
        </p:nvCxnSpPr>
        <p:spPr>
          <a:xfrm flipH="1">
            <a:off x="2825806" y="2322774"/>
            <a:ext cx="21341" cy="7672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562453" y="207655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리뷰어</a:t>
            </a:r>
            <a:endParaRPr lang="en-US" sz="1000"/>
          </a:p>
        </p:txBody>
      </p:sp>
      <p:cxnSp>
        <p:nvCxnSpPr>
          <p:cNvPr id="126" name="Curved Connector 125"/>
          <p:cNvCxnSpPr>
            <a:stCxn id="6" idx="2"/>
            <a:endCxn id="5" idx="2"/>
          </p:cNvCxnSpPr>
          <p:nvPr/>
        </p:nvCxnSpPr>
        <p:spPr>
          <a:xfrm rot="5400000">
            <a:off x="1454591" y="2630417"/>
            <a:ext cx="452838" cy="2289592"/>
          </a:xfrm>
          <a:prstGeom prst="curvedConnector3">
            <a:avLst>
              <a:gd name="adj1" fmla="val 150482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3796737" y="2906710"/>
            <a:ext cx="598889" cy="825482"/>
            <a:chOff x="890369" y="1333927"/>
            <a:chExt cx="857478" cy="598487"/>
          </a:xfrm>
        </p:grpSpPr>
        <p:sp>
          <p:nvSpPr>
            <p:cNvPr id="134" name="Flowchart: Magnetic Disk 133"/>
            <p:cNvSpPr/>
            <p:nvPr/>
          </p:nvSpPr>
          <p:spPr>
            <a:xfrm>
              <a:off x="890369" y="1333927"/>
              <a:ext cx="857478" cy="598487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450" y="1594044"/>
              <a:ext cx="633315" cy="266552"/>
            </a:xfrm>
            <a:prstGeom prst="rect">
              <a:avLst/>
            </a:prstGeom>
          </p:spPr>
        </p:pic>
        <p:sp>
          <p:nvSpPr>
            <p:cNvPr id="136" name="TextBox 135"/>
            <p:cNvSpPr txBox="1"/>
            <p:nvPr/>
          </p:nvSpPr>
          <p:spPr>
            <a:xfrm>
              <a:off x="1178912" y="1342728"/>
              <a:ext cx="264494" cy="189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100" smtClean="0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2015716" y="5451031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결과  피드백</a:t>
            </a:r>
            <a:endParaRPr lang="en-US" sz="1000"/>
          </a:p>
        </p:txBody>
      </p:sp>
      <p:sp>
        <p:nvSpPr>
          <p:cNvPr id="145" name="TextBox 144"/>
          <p:cNvSpPr txBox="1"/>
          <p:nvPr/>
        </p:nvSpPr>
        <p:spPr>
          <a:xfrm>
            <a:off x="2771800" y="262210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코</a:t>
            </a:r>
            <a:r>
              <a:rPr lang="ko-KR" altLang="en-US" sz="900"/>
              <a:t>드</a:t>
            </a:r>
            <a:r>
              <a:rPr lang="ko-KR" altLang="en-US" sz="900" smtClean="0"/>
              <a:t>리뷰</a:t>
            </a:r>
            <a:endParaRPr lang="en-US" sz="900"/>
          </a:p>
        </p:txBody>
      </p:sp>
      <p:pic>
        <p:nvPicPr>
          <p:cNvPr id="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308" y="1350931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7" name="Straight Arrow Connector 146"/>
          <p:cNvCxnSpPr>
            <a:stCxn id="2063" idx="0"/>
            <a:endCxn id="154" idx="2"/>
          </p:cNvCxnSpPr>
          <p:nvPr/>
        </p:nvCxnSpPr>
        <p:spPr>
          <a:xfrm flipV="1">
            <a:off x="5260149" y="2312876"/>
            <a:ext cx="0" cy="3519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847215" y="206665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패키지관리</a:t>
            </a:r>
            <a:endParaRPr lang="en-US" sz="1000"/>
          </a:p>
        </p:txBody>
      </p:sp>
      <p:sp>
        <p:nvSpPr>
          <p:cNvPr id="158" name="AutoShape 2" descr="data:image/jpeg;base64,/9j/4AAQSkZJRgABAQAAAQABAAD/2wCEAAkGBhQOEBMUExQQExUUFxoaFhUXFx4fHhwWHhwWGB4bGBkcJzIhIx8jICEeIC8gJCcqLzA4HCozNjArNSYrLTUBCQoKDgwNGQ8PGTUkHyM0Mi8sNTUxNSkzNTQyMS0tNi41Ky8uNDQ1LDYsNTUqNCw1KykpLikqKTQ2KSkpLCwsKf/AABEIADEAyAMBIgACEQEDEQH/xAAbAAEAAwEBAQEAAAAAAAAAAAAABQYHBAIDAf/EAEQQAAECBAQCBAcNCAMBAAAAAAECAwAEBREGEiExE0EHIlFhFBUyNnGBsRYXQlNVdJGSk6HB0dIjNENSVGKD03KC4TP/xAAYAQEAAwEAAAAAAAAAAAAAAAAAAQMEAv/EAB4RAQEAAgICAwAAAAAAAAAAAAABAgMREiGRIjFx/9oADAMBAAIRAxEAPwDaKjUESzS3XCQhtJUogX0HcIrnvoyPxjn2S/yibxDMJalXlrb4yEoJU3a+YdljGc+6yS+SR9RP6Y06tcznNlvpn27LjfFkXSm9IEnMvIabWsrWSEgtqGoBO5FthHbX8UMU8IL6lJ4hITZJOoAJ2ihy2NZVpYWillC07KSlII5aECPvPdIrMxl41Ocdy3y5wDa+9riO7o+XjG8fscTfOvnKc/lT3voyP87n2SvyiXoGKGKhn4ClK4ZAVdJG9yN/RGf+66T+SR9RP6YtmBauzMh7gynguUozdUDNcKtsBt+MRs1THG3i+4nXtuWXHM9Vaoga3jeVkJhiXfWW1zHkEjq726ythrprE9GPdLdFRP1mlyzhUEPIdSSncbkEX7CBGRqbDCMxwDit6QmfFFSP7VH7q+dnW/gi53PYe7KdRrp0AiFYxawufckQV8dtAcUMpy5TlOitvhCJqMtpXnhOfNE+xiA1KEIQCEIQCEIQCEIQCEIQCEIQCEIQHHWHXUMOqYSFuhJLaTsVcgdR7RFM8c1r+lY+7/ZFtxHKvPSjyJdwNPKQQ24TbKrkbiMw9xGIflVr66v0RZhnMZ9Sq8sO1+7Fvo1Uqq5htMxLsoZJOdQtcCxtb9oeduRiUxVOTrQa8CaQ6SVcTNbQW0tdSefpioYXwnWmJxlyaqDbzCSeI2FHrDKoDTKOdjvyif6QaLPzSWRITKZZSVK4hKiMwIFhoDsb/TC5y5c9YTD48c1HeOa1/Ssfd/siwYUnJ13i+GtNtWKeHltqLHNeylbadkZ77iMQ/KrX11foi49H1EqEoH/GE0maKijh2UTlAC824G90/RE5bJZx1iMddl57VcIy7HfnHRf8n4xqMZdjvzjov+T8YqWrVj3AzdYlshOR5HWYeG6F+rXKdLj17gRDdHOOHHVrp8+OHPS+mv8AGQPhpOxNtTbcajnbQIpfSNgLxkhD0urgzsv1mHQbE21yKPZfY8j3EghdIy2leeE580T7GIn+jrHvjJtbL6eDOy/VfZIsbjTOkdl9xyPcQTAUrzwnPmifYxAXbGOLWqTKLmHrkDRCButZ2SPaTyAMUuRpldqiQ+5Nt01C9UMIaClBJ2zk63I5E+obRydLyHZiqUmXaS0s5luJQ6SG1LSUnr21tZJ+nviw+E1/4mjfXdgIZzFNRw+62Kmpubk3VZRNITlU2r+9IGo52sTvY6Wi44yl5x2WDlOfSh5HWCClCkPJ0OUlQ0J5KBG+u9xUcUUSt1OVclnmqQEOW1St24IIIIuLX0i74OprsrISzL5SXWm0oUUm46ugsSBytygODAmOm6syq6S1MNHK/Lq0Uhe2x1yk8/UdREpiXEjNMllzD6sqE7DmpXJKRzJ/92EUfpUoIkz43lnUS00xbPmNkvp0GRQ5qI0HaB3AiLwQn3Tzip6cU3klVBLMgDcIVYHiOg73OxtqR2JtAWzAU1UJ0qnJtXBZd1l5MITdKDstxdsxJGoF+d+wR56OsRvzr9TS+vOmXm1ttDKkZUAqsOqNdhqbmLtGbdEf7zWvn7ntXAaTFHpeJJhzEM5KKXeXalkLQjKnRZ4NzmtmPlHQnnF4jNaJ521D5m37ZeAkcaYrmvDGadTw2Jl1BcW84LpaaBIzZeatOYPLQ304nMKVuXAcZqjcwsalp5kJQruBFyPVb0iPvjjCk2J1qpU4tqmGmy24ws2DrdybA6C+vMjYG+mvijdMTCnUsT7L1OfOlngchOmy7Cw7yAO+Au1Hfdcl2lPoDTqkJLjYNwldtQDc6X7zH5HYDeEBE4sk235KYbed4Da2yFu3AyD+a50jG/e4pPy4Ptm/zjb6vSm5xhxh0FTbqSlQBIuD3jWKZ7xtK+Ic+2c/OAruDMEU6Xn2HGKsJh1KiUs8RBznKoWsDfa59UWfpSw/KzqJcTU74EEKWUHMlOckJuOseWn0x00Xolp0jMNvstLS42SUkurOpBTsTbYxKYpwTK1YNiaQpYaJKbLUmxUAD5J7hAZD73FJ+XB9s3+cX/osw7KSQmfBZ7w3OW8/XSrJYLt5J53P0R4942lfEOfbOfnFhwrgiVpIcEqhSOKUld1qVfLmt5R03MBPRl2O/OOi/wCT8Y1GIio4Vl5maYmnEEvS9+ErMQBfe4Gh9cBLwhCAz7pFwO444io0/qTzGths8gfBUNiq2g7RoeVqp0b4kFTxG9M5FNlcmAtB+CtPBSoDuuDa+vbG2RCymDpVmdcnG2wh91JStQJsb2JJTtc2FzaArHS3RXimVn5VOd+nuFeS3lNG2cWGptYaDkTFgwnjuVqrKVsuJCrdZpRAWg9hT+I0MWGKXXeiGnTrhdUyWnCbqUyooue0pHVv32uecBO17FspT2yuYfabA5Xuo9yUDrE+gR+MYoZMimdcJYZLYcPE0KUkXAIHPbQXuTYXiDonRDTZNYcDHFWNlPKK7d4SerfvteJvEmEpeppQiZStaG1Zg2FqSkq01UlJF7cr7XPbAUKh0x3E00mem0KRIMqPgksr+IfjHBzH3HbYG8ljrCL0u+KpTRaZbH7dkbPtDcED4Vh6TbTUC+gtNBCQlICUpAAAFgANAAByj3AQeD8XM1aWS+ybcltnykL5pV+B5jWKLhGqopNbqUpMqDQm3Q/LrXolWYqJTm2ub2Hekje0Xqn4MlpabdmmUKbde/8AoErUEKPaW75b31vbcntMe8TYQlao2ETTSXAPJVqFJP8Aaoaj0bG2sB11KtsSrRdedbbQkXKlKG3d2+gRlvR7WzP4knZjhraS5KJLYULEtZmQhZHLMBmt3xY6d0J01hxKy249lNwl1wqTfvTsfQbiLPLYYYanHJxKCH3Ww2pWY2yDLYBOw8kfRAe3MTSyZgy6n2kvBIVw1KykpOxF9/VeIPpOMmqmTHhZaKeGrh3IzcSxycPnmzW29el478T4CkqpYzLCFqAsHBdKwOzOnUjuNx3RC0roXpss6lzhOPFOqQ8srSD/AMdj67wHf0WB0UeT42bPw9M2+S5yX/62hFrAhAIQhAIQhAIQhAIQhAIQhAIQhAIQhAIQhAIQhAIQhAIQhAIQhAIQh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AutoShape 4" descr="data:image/jpeg;base64,/9j/4AAQSkZJRgABAQAAAQABAAD/2wCEAAkGBhQOEBMUExQQExUUFxoaFhUXFx4fHhwWHhwWGB4bGBkcJzIhIx8jICEeIC8gJCcqLzA4HCozNjArNSYrLTUBCQoKDgwNGQ8PGTUkHyM0Mi8sNTUxNSkzNTQyMS0tNi41Ky8uNDQ1LDYsNTUqNCw1KykpLikqKTQ2KSkpLCwsKf/AABEIADEAyAMBIgACEQEDEQH/xAAbAAEAAwEBAQEAAAAAAAAAAAAABQYHBAIDAf/EAEQQAAECBAQCBAcNCAMBAAAAAAECAwAEBREGEiExE0EHIlFhFBUyNnGBsRYXQlNVdJGSk6HB0dIjNENSVGKD03KC4TP/xAAYAQEAAwEAAAAAAAAAAAAAAAAAAQMEAv/EAB4RAQEAAgICAwAAAAAAAAAAAAABAgMREiGRIjFx/9oADAMBAAIRAxEAPwDaKjUESzS3XCQhtJUogX0HcIrnvoyPxjn2S/yibxDMJalXlrb4yEoJU3a+YdljGc+6yS+SR9RP6Y06tcznNlvpn27LjfFkXSm9IEnMvIabWsrWSEgtqGoBO5FthHbX8UMU8IL6lJ4hITZJOoAJ2ihy2NZVpYWillC07KSlII5aECPvPdIrMxl41Ocdy3y5wDa+9riO7o+XjG8fscTfOvnKc/lT3voyP87n2SvyiXoGKGKhn4ClK4ZAVdJG9yN/RGf+66T+SR9RP6YtmBauzMh7gynguUozdUDNcKtsBt+MRs1THG3i+4nXtuWXHM9Vaoga3jeVkJhiXfWW1zHkEjq726ythrprE9GPdLdFRP1mlyzhUEPIdSSncbkEX7CBGRqbDCMxwDit6QmfFFSP7VH7q+dnW/gi53PYe7KdRrp0AiFYxawufckQV8dtAcUMpy5TlOitvhCJqMtpXnhOfNE+xiA1KEIQCEIQCEIQCEIQCEIQCEIQCEIQHHWHXUMOqYSFuhJLaTsVcgdR7RFM8c1r+lY+7/ZFtxHKvPSjyJdwNPKQQ24TbKrkbiMw9xGIflVr66v0RZhnMZ9Sq8sO1+7Fvo1Uqq5htMxLsoZJOdQtcCxtb9oeduRiUxVOTrQa8CaQ6SVcTNbQW0tdSefpioYXwnWmJxlyaqDbzCSeI2FHrDKoDTKOdjvyif6QaLPzSWRITKZZSVK4hKiMwIFhoDsb/TC5y5c9YTD48c1HeOa1/Ssfd/siwYUnJ13i+GtNtWKeHltqLHNeylbadkZ77iMQ/KrX11foi49H1EqEoH/GE0maKijh2UTlAC824G90/RE5bJZx1iMddl57VcIy7HfnHRf8n4xqMZdjvzjov+T8YqWrVj3AzdYlshOR5HWYeG6F+rXKdLj17gRDdHOOHHVrp8+OHPS+mv8AGQPhpOxNtTbcajnbQIpfSNgLxkhD0urgzsv1mHQbE21yKPZfY8j3EghdIy2leeE580T7GIn+jrHvjJtbL6eDOy/VfZIsbjTOkdl9xyPcQTAUrzwnPmifYxAXbGOLWqTKLmHrkDRCButZ2SPaTyAMUuRpldqiQ+5Nt01C9UMIaClBJ2zk63I5E+obRydLyHZiqUmXaS0s5luJQ6SG1LSUnr21tZJ+nviw+E1/4mjfXdgIZzFNRw+62Kmpubk3VZRNITlU2r+9IGo52sTvY6Wi44yl5x2WDlOfSh5HWCClCkPJ0OUlQ0J5KBG+u9xUcUUSt1OVclnmqQEOW1St24IIIIuLX0i74OprsrISzL5SXWm0oUUm46ugsSBytygODAmOm6syq6S1MNHK/Lq0Uhe2x1yk8/UdREpiXEjNMllzD6sqE7DmpXJKRzJ/92EUfpUoIkz43lnUS00xbPmNkvp0GRQ5qI0HaB3AiLwQn3Tzip6cU3klVBLMgDcIVYHiOg73OxtqR2JtAWzAU1UJ0qnJtXBZd1l5MITdKDstxdsxJGoF+d+wR56OsRvzr9TS+vOmXm1ttDKkZUAqsOqNdhqbmLtGbdEf7zWvn7ntXAaTFHpeJJhzEM5KKXeXalkLQjKnRZ4NzmtmPlHQnnF4jNaJ521D5m37ZeAkcaYrmvDGadTw2Jl1BcW84LpaaBIzZeatOYPLQ304nMKVuXAcZqjcwsalp5kJQruBFyPVb0iPvjjCk2J1qpU4tqmGmy24ws2DrdybA6C+vMjYG+mvijdMTCnUsT7L1OfOlngchOmy7Cw7yAO+Au1Hfdcl2lPoDTqkJLjYNwldtQDc6X7zH5HYDeEBE4sk235KYbed4Da2yFu3AyD+a50jG/e4pPy4Ptm/zjb6vSm5xhxh0FTbqSlQBIuD3jWKZ7xtK+Ic+2c/OAruDMEU6Xn2HGKsJh1KiUs8RBznKoWsDfa59UWfpSw/KzqJcTU74EEKWUHMlOckJuOseWn0x00Xolp0jMNvstLS42SUkurOpBTsTbYxKYpwTK1YNiaQpYaJKbLUmxUAD5J7hAZD73FJ+XB9s3+cX/osw7KSQmfBZ7w3OW8/XSrJYLt5J53P0R4942lfEOfbOfnFhwrgiVpIcEqhSOKUld1qVfLmt5R03MBPRl2O/OOi/wCT8Y1GIio4Vl5maYmnEEvS9+ErMQBfe4Gh9cBLwhCAz7pFwO444io0/qTzGths8gfBUNiq2g7RoeVqp0b4kFTxG9M5FNlcmAtB+CtPBSoDuuDa+vbG2RCymDpVmdcnG2wh91JStQJsb2JJTtc2FzaArHS3RXimVn5VOd+nuFeS3lNG2cWGptYaDkTFgwnjuVqrKVsuJCrdZpRAWg9hT+I0MWGKXXeiGnTrhdUyWnCbqUyooue0pHVv32uecBO17FspT2yuYfabA5Xuo9yUDrE+gR+MYoZMimdcJYZLYcPE0KUkXAIHPbQXuTYXiDonRDTZNYcDHFWNlPKK7d4SerfvteJvEmEpeppQiZStaG1Zg2FqSkq01UlJF7cr7XPbAUKh0x3E00mem0KRIMqPgksr+IfjHBzH3HbYG8ljrCL0u+KpTRaZbH7dkbPtDcED4Vh6TbTUC+gtNBCQlICUpAAAFgANAAByj3AQeD8XM1aWS+ybcltnykL5pV+B5jWKLhGqopNbqUpMqDQm3Q/LrXolWYqJTm2ub2Hekje0Xqn4MlpabdmmUKbde/8AoErUEKPaW75b31vbcntMe8TYQlao2ETTSXAPJVqFJP8Aaoaj0bG2sB11KtsSrRdedbbQkXKlKG3d2+gRlvR7WzP4knZjhraS5KJLYULEtZmQhZHLMBmt3xY6d0J01hxKy249lNwl1wqTfvTsfQbiLPLYYYanHJxKCH3Ww2pWY2yDLYBOw8kfRAe3MTSyZgy6n2kvBIVw1KykpOxF9/VeIPpOMmqmTHhZaKeGrh3IzcSxycPnmzW29el478T4CkqpYzLCFqAsHBdKwOzOnUjuNx3RC0roXpss6lzhOPFOqQ8srSD/AMdj67wHf0WB0UeT42bPw9M2+S5yX/62hFrAhAIQhAIQhAIQhAIQhAIQhAIQhAIQhAIQhAIQhAIQhAIQhAIQhAIQh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148" y="1160748"/>
            <a:ext cx="762000" cy="186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https://encrypted-tbn0.gstatic.com/images?q=tbn:ANd9GcT-sS9BEU_-a9boYR3Bkmiue5E-xibX9fanfvEWsCt5-V4poGNJ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64" y="2633477"/>
            <a:ext cx="610434" cy="25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AutoShape 9" descr="data:image/jpeg;base64,/9j/4AAQSkZJRgABAQAAAQABAAD/2wCEAAkGBhQSEBMSERMWEhUVFR8UFBIYFxgdFhgdHhYaGhsYFxcYGycfGRkjHxUcITEgIycpLSw4Fh8xNTAqNSYrLCkBCQoKDgwOGg8PGiklHiQ1LzUyNCwpMSosNTQ1MC0sKTUqLCk1LSwtLCkpKSouKiksNSksLDAsLCwpNSwsKS0pLf/AABEIAHABWwMBIgACEQEDEQH/xAAcAAEAAgMBAQEAAAAAAAAAAAAABgcEBQgDAgH/xABKEAABAwIDBAUHCQUFCAMAAAABAAIDBBEFEiEGBzFBEyJRYXEUMjVCgZGxCDNScnOCobLBIzRidLMlk6LC0RgkRFNUktLhFRYX/8QAGgEBAAIDAQAAAAAAAAAAAAAAAAMEAQIFBv/EACgRAQACAQMDAwMFAAAAAAAAAAABAgMEESESMUEFIlFxgcETFJGh0f/aAAwDAQACEQMRAD8AvFERAWBjOPQUkfSVMzIW8AXuAv3DtPgtFt7tiaJscUOQ1E5IjzkBjALZpH/wi48bqu8Ih8vqndDN07mj/eK91nPAJ0ZB6sY0NgByvxN1iZ2jeWYjdIq3fdG+Qw4dSzVsg5hpaz231A77WXp/96xgAE4Qy3MCobmA+F1u8Nw2OmZkgblHFzjcvcfpPcdXHvKyC89qq21PxCeMPy0uH746fpRDXQTYe93mmdto3dtn8LDtOmoU/Y8EAgggi4I4HvCiVdRMmjdHK0SMcLFrhcfiolsvjX/xNeygkqBLSTHLBmeHPp330jdzDTewv2KTHmi/DS+Pp5W4iIp0QiIgIiICIiAiIgIiICIiAiIgIiICIiAiIgIiICIiAiIgIiICIiAiIgIiIC/HOsCTy1X6qf3m7x3vkkoqKTIxgIqqhupHbGw8Ae0rEzERvLfHjtktFaxzKIur/KnGvqmieaZzjFHJrHBGHEMDWcC42vc/6qWbt53vnrXu4FsLRYAC46UnQC3BzVCcGwarfTxFrIh+zvHE+S00jR6zWW4Hl2qZ7patr4qktOrpWyW5gOia0X9rHKHNPsnZtjj3Q3mNbPurZjHO5zaRjBaNjy3pnm+bpC3XK0WAF+Z7FtcLw6OnjZBFdrWg5WlxcbX11cSbC48LhZiimI4vVPq4WR0cjDHJlM5LehdE62e5BvfQEacWjldUo3tws8Ryld1EtpdgaSaF4ZC2OYhzo5GCz84Bde41OupWz2nkkiYypiBf0Ds0kYFy+MizwB9IDrD6tuaw6yWpqpKd1N0Apw9szajMXPI9ZoYLCxaSL35rNd45iS208J5s3iflFHTz/wDMia8+JaLrZKntz28OzYsOqbNGW1JLwDm20jd2v+KuFdNSmJjiRERGBERAREQEREBERAREQEREBERAREQEREBERAREQEREBERAREQEREBERBFt4+1fkFC+Rnz0n7KBva92gPs4+xUNJQZad0QN3FpzO5ucRqSfFTnfBiJlxKCAHqU8ZlcOWd2jfcL+9RFUdTf3REPT+jaaP0rZLeePt5/n8J3hmGU+IxQVIsC2nbEHNsJIpG6E3HAi3D/VSXCsDgp85p42x9I7M8t9Y3PE+0+9UfXGWGOV1NLJFmF3saeq72cj4K98OEfQQ9D82Y2lmt9Ldvao7TvG8Tw5mbT2wX6LwyEWNQV7ZWkt9VxY5p4tI4gj8faCtHtdiRiILpnUjPUqGtzsza3ZO0tOVvAh3cdRz0iu87IpnZsX7T0oYXOnjYAS1zXOAcCDa2Xjfuso5s851M6tlYHx0eTpYI5NOuMzn5GnrNZw0PsWnw4Z57tr8OlfJcNc2NglLyNHZcxJPcvPa2ndSw9BLUPq6mqGQuIAbHECOkLWjzb3AHPh2FTdMRw1rFrzER3RJlCTTxgHK9jWuY8cWuFiCPaF0NsFtSMQoY5+Dx1Jm/Re3Rw/X2qiQFNdyeJmOrq6Q+bIG1DO42yv+DVtp77zMS63rGlitK5K+OJ/C40RFdecF51Mpaxzg0vLWkho4uIFwB3ngvREFUYpv3NMctRhtTCeWezQfAnQ+xYP+0pB/wBJL/3NUi3707XYNK4gEtewtNtR1wND4FcvoOqNkt5ctdLG1uHVMUT/APiHgCMDKSDfmDa2nap2sXCow2CIAWAjaAPuhZSAi/HOtx0XyJmng4H2hB9oiICIl0BF8OlA4kD2r7QaLavAZ6qNop6ySjc25zMAIdcaB1+Q7lzXtRtLidNUy009ZKXRuLbh1gRyI8V1iuVN8/pio+78EFn/ACeMTlmgrDNK+UiVli9xdbqnhfgrcVM/Jq/dq37Vn5CrmQFjYnVGKGWQDMWMc8N7bNJt+CyV+ObcEHUHQhByHiO8nEJpzO6qka69w1hysbrwDRpYd910Tuj2omr8MZNUayNe6IvtbpMtrPsPGx72laTE/k+0Es5la+aFrjmdCwtycbkNJaS0d3LkrAwPBYaSBlPTsDI4xZrR7ySeZJ1J70GeiISgIi+BK06Aj3hB9oiICL8c4DibL5bKDwIPtQfaL8zC9r69nNfqDnvbecuxquv6mRg8MjXf5lrFvN5dL0eNSki3TRNeO+2h/RQ6cvlldFmyNaATbi7wVK+KcmXph6jS6yml0MXtHmY++8y9qnEhcsY0yu4EDgPE8FN92+2rIoG0NY7opIvmXu8xzOOXMNGlvDXu1UGbUNYMsbbDtXk2dweHtcWvabtcOI8Fd/Z0inTvy89qPU8uoyRa0RER2haWM7SU0DvK6eqgdn6kkXStyy25tLbgSNB4nQ6AkaFe1JvGw6oYRJMxn0o5hb8SMrvYSq2djEtTM11QWvLIy1jsgBsXXOa3E8NVj11Nl/axdSRuoc2w/A6FUb1rW/RPd0sOkvl0/wCvSY88fROsQ2/wylGalibNJ6vRxFrb/aFoHP1bqvqrFJp5XVT3dJJ68ViMreTW35Be5rHdIX1LnnqgRyTMLO24bdoBWPNMDMXMcD1RqCpsNa9fRMd/KDLitiwxqKXjeJ7Q2FJVtkbmafEcx3FSTdnLlxuID14Hg+whRDCm3dI+1gTb3cT71Nt01PnxhzrXEVPqewuOg/A+5RUpFM01jw6urz2zenxkvG0zsvNERXXmBF8ySBoLnEADUk6AeJWJQY1BOSIZo5S3iGPBI8bFBDd+foWf60f9QLltdSb8/Qs/1o/6gXLaDtrDfmYvs2/lCju8PeDFhVOHvGeV9xDDexcRxJPJouLnvUiw35mL7Nv5Quad++KmbF5GXNoWNjA5A2zG3jmQZuzVbX7Q17o5ql8UIGd7YzZrW3sGtHae035rbb0d24wumZWUE87crw2UGQk9bQPBFudhbvWi3J41PTTVLqejkrC5jQ4MIGQZjqbnn+inG32KYliNDJSDCZ487mnOXMNsrw7hfuQR/dVvlmbUMpa+QyxyuDI5XedG46AEjiwnmeF+zhau32zFVVxtNFWPpZGNdZg8yQmxAceI4WuOF+a53i3W4q1wcKGW4II83kfFdX0pPRtzCzsouO+2qDkCp20xDM5r6ucEEhwzu0INiCrM2L2jxWrw2Kkw9js4L+nr5ndVt3uLWsJuSQCOANuzmKk2h/fKn7eT85XSm4sf2JT/AF5P6rkFHbfbMYlh8rHVspk6W5bMyRzmkji25ALSLjSw46X1Uw3J7y5/K20NTI6WOXSJzjdzHAXtf6JA59ilPyjWA4bAeypFv7uRUru7NsUo/tR+qDsFcqb5/TFR934Lqtcqb5/TFR934ILF+TV+7Vv2rPyFZm+eldA01MWITwzPysipGHR5vbqtGt9eKhm6bb+nwugrXynNK6RvRQDznnI7XuaOZ/Va/YveGH42yrxK0geSxr3aiDMeqWjk0Xse4koJVshu9xmpAkq66akjOoYXl0rh22Bsz269yne0mwtXJTwx0mIywvhiyXdr0pHrSHjmPapuDfgv1ByBim1eIxyyQy1cwfG8scOkda4Nja3EaK+dw9dJLhRfK90jvKHjM4km1maXPLVUDt76TrPt3fFXx8nv0Qf5h/5WINbvdwLEII5a6lrpeiBBfT3tkabC7COIB5Ht9ipePbWsL2mSqnLQ4EjpHcAQTzXTW9b0NXfY/wCYLlDDvno/rt/MEF9YvHjeLtzUtqCly2YJHlsko+kcrXOb4GyprFo63D6t8UskkU0Z1IedeYcHA6grsOEdVvgPgua/lCN/tgd9Ow/i8fogs/ctt+/EKZ8VQc08BAL+b2kaOP8AFxB9iku3u2TMMo3VDxmdfJFHe2d5BsL9mhJ8Cqd+Tef99qfsR+Yqf79tnparDAYWl7oJRMWAXJblc02HO2a/sQVNgmMVmO4iyCoq3xMfdxaw5Who9VjeZ8b81aFRuQZHHejramGYC7Xl5LSeWYdngucaOtfDI2WJxY9hzNe02II5gq0tmvlCVUIDKuMVIHr6Nfb2Czj7kG03ZT1rdonxYk57pmUr4gXEWLQ9rgWkaFp11V7qA7H7TYbitU2rhBbWRRFhY67X5Ce7qvAPZe1+V1PkFW78sFPR09cxpPQOySkco36E252dY92qqet6s0Uo4HqOPjwXUVfQsmifFK0OZI0sc08wRYrmXarApaF8lHPqWjNBLyewHQ/WHNRWia3i8eHQ0+St8N9PfzzH1j/WJM2ziO9efMDtNl7VJub9oB94WJ5e1rxmNrHU8l0JmIcSImXo55aczbXHbw71IsI2dNRB0sr+s4XiDTYMPFrj2uvY68FH4I3y/NQzSjtZE9w97QVnUmC18XWp6eqj5kdGcp8WOFvwUM1x9XVMbrNcuaMU4q2mI/pYMmMipwwGRrnTskihmFh0bHiVl9OTnh3HmGqvNoqqN073xtADRlJAtmI4nv7F4VeN1bHva+OSB0wb0jeje3PkvZwa4cRmtfvWPT4fPN0IigcWyyCOInRjnDXLfhwBJ7glbRWJa2rNphs6OPJEL6WF3H8SrX3H4KWUk1W9tnVUmZh59E0WZf8AxH7yjmC7ojPnjrKzr6tdDT6tZpwe8t1I7FP93WIyGGWkqC0zUUvk7nNAAc0NDo3ho4XY4dmoKp4sc1mbW7y7Gu1tM1a48cTFa/KWoiKdy1OfKQxiWOnpIGEtZM57pLEi+QMytPaD0hNv4Qqj3cyzNxWj8nLg8zsBy82ZhnB/hyg38F0tvG2IbilGYCcsjT0kL+TXAEa/wkGx/wDSqbYqiqsBmmNRhclS99mx1EIL7DmG2GjSeJsDogn2/mcNwaUE2LpIwB29cE29gK5pw6hdPNHDGLvkeI2jtLiAPirI2vnxfHJmM8imiiYbsiLHNaL6Z3OeBmNvdc9qsPdfucbh7hU1RbJUgdQDVkV7g5dNXWNr+5BZkEWVrWjg0Ae4WXM+/wAwkxYsZLENnja8O5Ejqu91h7102o7ttsNT4nB0U7bObcxSjz2E8bHsNhccDYdiCkfk942yHEZInkN6ePK0k6FzTcDxIJ9xXSC5Zxzc7idHJeOMzBpu2aE6jXQ20cD4KRYFtxtGwdCKeSYjQOmp3XHLz+qHeJugvTHcego4HT1Mgjjba7jc8TYAAak9wWZBO17GvYQ5rhma4cCDwIVVYFu5ra+dtTj0vSNYc0VICMgN/Xa0BtuVtSeZKmm2eLVtPGwYfSCqc67TdwaI9NDbmL8tEHKO0P75U/byfnK6U3F+g6f68n9Z6pGfdLiz3Oe6keXOJc45makm5PnK0d00eLUQioqiitTZnHpi5oMd7uNwCc13fFB7/KM9GRfzLf6b1Se730pR/bD9Vbe9/D8VxF3ksNEfJ4pc7Zg5t5TksDYkZQMzhbnoq9w3dfjEE0c0dI4PjcHtOZnEHn1uCDqhcqb5/TFR934K9KTafFPIHyyYaPKmyBjYBIAHtsLyX9WxJ07lTG0e77Ga2pkqZaNwdIb2DmWA5AdZBuNzOxFPiFDiDZo2mQlrI5iLujJaSC0nhrbxVX4zg8tLPJTztySRuyuHLxB5g8bq3N2mFYzhUjmig6SGZzekBc0FtjbOCHcgTpbVSnfRu1dXRtqaWPNUss0tFgZGX4a6XF76oMfcXvB8pg8iqH3mhH7Nx4vZyF+Zbw8AFbK5Xw3dhjNPNHNDTSMkjcHscHMuCPvaju5q3oNsMbEHXwlrpR1biQBp087Lc215XQULt76TrPt3fFXx8nv0Qf5h/wCViqPEt12LzzSTSUjs8jy91nMtdxubXdw1U73W0uM4bamfQZ6eSYOc4vaDFmyte8EE3ADQctuXegsHet6Grvsf8wXKGHfPRfXb+YLovenNitQyahpKHNA8AGozi7hxLQ0kW15qoGbosWBBFI8EG4OZn/kg6si80eA+C5s+UL6XH8sz8z1cuyGNYi6kl8toxHNFH+zAcP2xDNBxOW5FuPNU/tzshjGJ1ZqpKAxHIGNYHtNgL8y7U6lBmfJw/fan7EfmVn7wN4gwyooWPYHRVDniV5OrA0xi4HA/Oa+CqfYbZfGsLqDPDQmQOblfG5zLOF76EO0Pepjvh2Wq8Siw7oqciS7ulbcWizhl8x7AW8uxBINpNzmHVxMwZ0MjxfpIjZpv6xZ5pOvHmqd3gbmqjDozUMcJ6cWDnDSRl9Lub9HhqCePJTrZ7EMZwZvk9TSur6ZnmSRHM9o+i3m4dgI0va/Iee2u21didM+jo8Lqo+lsHvlYW6XBsL6a27UFTbvKx8WK0Lo3FpNTGw25tdI1rmnuIcR7V2Eqd3UbmX0kzayuy9IzWGJpuGki2Z+nnC5sNbceNrXEgKNbfbLwVtHKJ2Bzo2OfG/g5jg2+jhqBpqOakq+JoQ9rmu1DgWkdxFig5RifeOIniYx8FnYTXmOop38ckzD/AIwP1Ux2g3H1MF3UMrZ4xwhk6sjR2NcAQ78Paq+xCGaHM2Wnmie0XsWOsCOGo05KfriYQdExLrJrRyX6tds5Xiekp5Wm4fE11+3qhbFQJ1L77Ltq6V4+hK0n+6I+BWu2JxIDB3sLrOpq+KVp526ZriAeQs0j2qU71dnn1c9NHG9sbi53WcCRbJe1gR2LB3U7t6eSlfPVjygyusYXfNsLCb9Uec654nsW2/GzG3O6bR4jF0+ZkjQCfMEkn9MSZL+xarZ05ser5I/m+ghEluBfeS1+8D4rL/8Aymia9z4Q+nLjciN5HsaeLB9Uhb/AdnIKONzIGkZnZ3uc4ue9x9Z73Elx059i1ZbNERAREQEREBERAREQEREBERAREQEREBERAREQEREBERAREQEREBERAREQEREBeNZSNljfG4XD2lp9osvZEEN3Wl0dJLRvJL6OofBrxLNHxnwyPA+6VMlC9ot3BnqXVdNWzUUzgA7IGujNuDiw2ufasRuw2K2sccce80jb/hKg+94+IeTyUkwY6UiYM6Nlszi9rmNAuQNXOHFZm7PB6inppvKWdEZaiSZkVwSwPcXZXEaX15diwcO3XP6eKatxCas6J4kZHkbGzM03aXAEk2Nja/JT5AREQEREBERAREQEREBERAREQEREBERAREQEREBERAREQEREBERAREQEREBER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99" y="4200447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5" name="Straight Arrow Connector 164"/>
          <p:cNvCxnSpPr>
            <a:stCxn id="164" idx="0"/>
          </p:cNvCxnSpPr>
          <p:nvPr/>
        </p:nvCxnSpPr>
        <p:spPr>
          <a:xfrm flipH="1" flipV="1">
            <a:off x="2927909" y="3557359"/>
            <a:ext cx="185030" cy="6430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962933"/>
            <a:ext cx="826294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 descr="http://www.collab.net/sites/all/themes/collabnet/_media/integrations/logos/gerrit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644" y="3110528"/>
            <a:ext cx="768096" cy="43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http://www.thoughtworks.com/sites/all/themes/custom/thoughtworksstudios2014/images/products/go-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611" y="2664816"/>
            <a:ext cx="529075" cy="27120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9" name="TextBox 178"/>
          <p:cNvSpPr txBox="1"/>
          <p:nvPr/>
        </p:nvSpPr>
        <p:spPr>
          <a:xfrm>
            <a:off x="3368855" y="331761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제출</a:t>
            </a:r>
            <a:endParaRPr lang="en-US" sz="1000"/>
          </a:p>
        </p:txBody>
      </p:sp>
      <p:grpSp>
        <p:nvGrpSpPr>
          <p:cNvPr id="2071" name="Group 2070"/>
          <p:cNvGrpSpPr/>
          <p:nvPr/>
        </p:nvGrpSpPr>
        <p:grpSpPr>
          <a:xfrm>
            <a:off x="6192180" y="2457414"/>
            <a:ext cx="1087461" cy="243771"/>
            <a:chOff x="6012160" y="2377914"/>
            <a:chExt cx="1626860" cy="364686"/>
          </a:xfrm>
        </p:grpSpPr>
        <p:sp>
          <p:nvSpPr>
            <p:cNvPr id="32" name="Rectangle 31"/>
            <p:cNvSpPr/>
            <p:nvPr/>
          </p:nvSpPr>
          <p:spPr>
            <a:xfrm>
              <a:off x="6012160" y="2377914"/>
              <a:ext cx="1626860" cy="36468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grpSp>
          <p:nvGrpSpPr>
            <p:cNvPr id="2070" name="Group 2069"/>
            <p:cNvGrpSpPr/>
            <p:nvPr/>
          </p:nvGrpSpPr>
          <p:grpSpPr>
            <a:xfrm>
              <a:off x="6094360" y="2487752"/>
              <a:ext cx="1462461" cy="180020"/>
              <a:chOff x="6121780" y="2487752"/>
              <a:chExt cx="1462461" cy="180020"/>
            </a:xfrm>
          </p:grpSpPr>
          <p:sp>
            <p:nvSpPr>
              <p:cNvPr id="2069" name="Rectangle 2068"/>
              <p:cNvSpPr/>
              <p:nvPr/>
            </p:nvSpPr>
            <p:spPr>
              <a:xfrm>
                <a:off x="6121780" y="2487752"/>
                <a:ext cx="457200" cy="18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6624411" y="2487752"/>
                <a:ext cx="457200" cy="18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7127041" y="2487752"/>
                <a:ext cx="457200" cy="18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73" name="Group 2072"/>
          <p:cNvGrpSpPr/>
          <p:nvPr/>
        </p:nvGrpSpPr>
        <p:grpSpPr>
          <a:xfrm>
            <a:off x="6192180" y="2929166"/>
            <a:ext cx="1087461" cy="243771"/>
            <a:chOff x="6047462" y="2893995"/>
            <a:chExt cx="1626860" cy="364686"/>
          </a:xfrm>
        </p:grpSpPr>
        <p:sp>
          <p:nvSpPr>
            <p:cNvPr id="189" name="Rectangle 188"/>
            <p:cNvSpPr/>
            <p:nvPr/>
          </p:nvSpPr>
          <p:spPr>
            <a:xfrm>
              <a:off x="6047462" y="2893995"/>
              <a:ext cx="1626860" cy="36468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6129662" y="3003833"/>
              <a:ext cx="1462461" cy="180020"/>
              <a:chOff x="6121780" y="2487752"/>
              <a:chExt cx="1462461" cy="180020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6121780" y="2487752"/>
                <a:ext cx="457200" cy="18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6624411" y="2487752"/>
                <a:ext cx="457200" cy="18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7127041" y="2487752"/>
                <a:ext cx="457200" cy="18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74" name="Group 2073"/>
          <p:cNvGrpSpPr/>
          <p:nvPr/>
        </p:nvGrpSpPr>
        <p:grpSpPr>
          <a:xfrm>
            <a:off x="6192180" y="3416493"/>
            <a:ext cx="1087461" cy="243771"/>
            <a:chOff x="6037728" y="3365387"/>
            <a:chExt cx="1626860" cy="364686"/>
          </a:xfrm>
        </p:grpSpPr>
        <p:sp>
          <p:nvSpPr>
            <p:cNvPr id="194" name="Rectangle 193"/>
            <p:cNvSpPr/>
            <p:nvPr/>
          </p:nvSpPr>
          <p:spPr>
            <a:xfrm>
              <a:off x="6037728" y="3365387"/>
              <a:ext cx="1626860" cy="36468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6119928" y="3475225"/>
              <a:ext cx="1462461" cy="180020"/>
              <a:chOff x="6121780" y="2487752"/>
              <a:chExt cx="1462461" cy="180020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6121780" y="2487752"/>
                <a:ext cx="457200" cy="18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6624411" y="2487752"/>
                <a:ext cx="457200" cy="18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127041" y="2487752"/>
                <a:ext cx="457200" cy="18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75" name="Group 2074"/>
          <p:cNvGrpSpPr/>
          <p:nvPr/>
        </p:nvGrpSpPr>
        <p:grpSpPr>
          <a:xfrm>
            <a:off x="6192180" y="3896435"/>
            <a:ext cx="1087461" cy="243771"/>
            <a:chOff x="6119927" y="3824427"/>
            <a:chExt cx="1626860" cy="364686"/>
          </a:xfrm>
        </p:grpSpPr>
        <p:sp>
          <p:nvSpPr>
            <p:cNvPr id="199" name="Rectangle 198"/>
            <p:cNvSpPr/>
            <p:nvPr/>
          </p:nvSpPr>
          <p:spPr>
            <a:xfrm>
              <a:off x="6119927" y="3824427"/>
              <a:ext cx="1626860" cy="36468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6202127" y="3934265"/>
              <a:ext cx="1462461" cy="180020"/>
              <a:chOff x="6121780" y="2487752"/>
              <a:chExt cx="1462461" cy="18002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6121780" y="2487752"/>
                <a:ext cx="457200" cy="18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6624411" y="2487752"/>
                <a:ext cx="457200" cy="18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7127041" y="2487752"/>
                <a:ext cx="457200" cy="18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9703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mtClean="0"/>
              <a:t>릴리즈 단계</a:t>
            </a:r>
            <a:endParaRPr lang="en-US" dirty="0"/>
          </a:p>
        </p:txBody>
      </p:sp>
      <p:sp>
        <p:nvSpPr>
          <p:cNvPr id="158" name="AutoShape 2" descr="data:image/jpeg;base64,/9j/4AAQSkZJRgABAQAAAQABAAD/2wCEAAkGBhQOEBMUExQQExUUFxoaFhUXFx4fHhwWHhwWGB4bGBkcJzIhIx8jICEeIC8gJCcqLzA4HCozNjArNSYrLTUBCQoKDgwNGQ8PGTUkHyM0Mi8sNTUxNSkzNTQyMS0tNi41Ky8uNDQ1LDYsNTUqNCw1KykpLikqKTQ2KSkpLCwsKf/AABEIADEAyAMBIgACEQEDEQH/xAAbAAEAAwEBAQEAAAAAAAAAAAAABQYHBAIDAf/EAEQQAAECBAQCBAcNCAMBAAAAAAECAwAEBREGEiExE0EHIlFhFBUyNnGBsRYXQlNVdJGSk6HB0dIjNENSVGKD03KC4TP/xAAYAQEAAwEAAAAAAAAAAAAAAAAAAQMEAv/EAB4RAQEAAgICAwAAAAAAAAAAAAABAgMREiGRIjFx/9oADAMBAAIRAxEAPwDaKjUESzS3XCQhtJUogX0HcIrnvoyPxjn2S/yibxDMJalXlrb4yEoJU3a+YdljGc+6yS+SR9RP6Y06tcznNlvpn27LjfFkXSm9IEnMvIabWsrWSEgtqGoBO5FthHbX8UMU8IL6lJ4hITZJOoAJ2ihy2NZVpYWillC07KSlII5aECPvPdIrMxl41Ocdy3y5wDa+9riO7o+XjG8fscTfOvnKc/lT3voyP87n2SvyiXoGKGKhn4ClK4ZAVdJG9yN/RGf+66T+SR9RP6YtmBauzMh7gynguUozdUDNcKtsBt+MRs1THG3i+4nXtuWXHM9Vaoga3jeVkJhiXfWW1zHkEjq726ythrprE9GPdLdFRP1mlyzhUEPIdSSncbkEX7CBGRqbDCMxwDit6QmfFFSP7VH7q+dnW/gi53PYe7KdRrp0AiFYxawufckQV8dtAcUMpy5TlOitvhCJqMtpXnhOfNE+xiA1KEIQCEIQCEIQCEIQCEIQCEIQCEIQHHWHXUMOqYSFuhJLaTsVcgdR7RFM8c1r+lY+7/ZFtxHKvPSjyJdwNPKQQ24TbKrkbiMw9xGIflVr66v0RZhnMZ9Sq8sO1+7Fvo1Uqq5htMxLsoZJOdQtcCxtb9oeduRiUxVOTrQa8CaQ6SVcTNbQW0tdSefpioYXwnWmJxlyaqDbzCSeI2FHrDKoDTKOdjvyif6QaLPzSWRITKZZSVK4hKiMwIFhoDsb/TC5y5c9YTD48c1HeOa1/Ssfd/siwYUnJ13i+GtNtWKeHltqLHNeylbadkZ77iMQ/KrX11foi49H1EqEoH/GE0maKijh2UTlAC824G90/RE5bJZx1iMddl57VcIy7HfnHRf8n4xqMZdjvzjov+T8YqWrVj3AzdYlshOR5HWYeG6F+rXKdLj17gRDdHOOHHVrp8+OHPS+mv8AGQPhpOxNtTbcajnbQIpfSNgLxkhD0urgzsv1mHQbE21yKPZfY8j3EghdIy2leeE580T7GIn+jrHvjJtbL6eDOy/VfZIsbjTOkdl9xyPcQTAUrzwnPmifYxAXbGOLWqTKLmHrkDRCButZ2SPaTyAMUuRpldqiQ+5Nt01C9UMIaClBJ2zk63I5E+obRydLyHZiqUmXaS0s5luJQ6SG1LSUnr21tZJ+nviw+E1/4mjfXdgIZzFNRw+62Kmpubk3VZRNITlU2r+9IGo52sTvY6Wi44yl5x2WDlOfSh5HWCClCkPJ0OUlQ0J5KBG+u9xUcUUSt1OVclnmqQEOW1St24IIIIuLX0i74OprsrISzL5SXWm0oUUm46ugsSBytygODAmOm6syq6S1MNHK/Lq0Uhe2x1yk8/UdREpiXEjNMllzD6sqE7DmpXJKRzJ/92EUfpUoIkz43lnUS00xbPmNkvp0GRQ5qI0HaB3AiLwQn3Tzip6cU3klVBLMgDcIVYHiOg73OxtqR2JtAWzAU1UJ0qnJtXBZd1l5MITdKDstxdsxJGoF+d+wR56OsRvzr9TS+vOmXm1ttDKkZUAqsOqNdhqbmLtGbdEf7zWvn7ntXAaTFHpeJJhzEM5KKXeXalkLQjKnRZ4NzmtmPlHQnnF4jNaJ521D5m37ZeAkcaYrmvDGadTw2Jl1BcW84LpaaBIzZeatOYPLQ304nMKVuXAcZqjcwsalp5kJQruBFyPVb0iPvjjCk2J1qpU4tqmGmy24ws2DrdybA6C+vMjYG+mvijdMTCnUsT7L1OfOlngchOmy7Cw7yAO+Au1Hfdcl2lPoDTqkJLjYNwldtQDc6X7zH5HYDeEBE4sk235KYbed4Da2yFu3AyD+a50jG/e4pPy4Ptm/zjb6vSm5xhxh0FTbqSlQBIuD3jWKZ7xtK+Ic+2c/OAruDMEU6Xn2HGKsJh1KiUs8RBznKoWsDfa59UWfpSw/KzqJcTU74EEKWUHMlOckJuOseWn0x00Xolp0jMNvstLS42SUkurOpBTsTbYxKYpwTK1YNiaQpYaJKbLUmxUAD5J7hAZD73FJ+XB9s3+cX/osw7KSQmfBZ7w3OW8/XSrJYLt5J53P0R4942lfEOfbOfnFhwrgiVpIcEqhSOKUld1qVfLmt5R03MBPRl2O/OOi/wCT8Y1GIio4Vl5maYmnEEvS9+ErMQBfe4Gh9cBLwhCAz7pFwO444io0/qTzGths8gfBUNiq2g7RoeVqp0b4kFTxG9M5FNlcmAtB+CtPBSoDuuDa+vbG2RCymDpVmdcnG2wh91JStQJsb2JJTtc2FzaArHS3RXimVn5VOd+nuFeS3lNG2cWGptYaDkTFgwnjuVqrKVsuJCrdZpRAWg9hT+I0MWGKXXeiGnTrhdUyWnCbqUyooue0pHVv32uecBO17FspT2yuYfabA5Xuo9yUDrE+gR+MYoZMimdcJYZLYcPE0KUkXAIHPbQXuTYXiDonRDTZNYcDHFWNlPKK7d4SerfvteJvEmEpeppQiZStaG1Zg2FqSkq01UlJF7cr7XPbAUKh0x3E00mem0KRIMqPgksr+IfjHBzH3HbYG8ljrCL0u+KpTRaZbH7dkbPtDcED4Vh6TbTUC+gtNBCQlICUpAAAFgANAAByj3AQeD8XM1aWS+ybcltnykL5pV+B5jWKLhGqopNbqUpMqDQm3Q/LrXolWYqJTm2ub2Hekje0Xqn4MlpabdmmUKbde/8AoErUEKPaW75b31vbcntMe8TYQlao2ETTSXAPJVqFJP8Aaoaj0bG2sB11KtsSrRdedbbQkXKlKG3d2+gRlvR7WzP4knZjhraS5KJLYULEtZmQhZHLMBmt3xY6d0J01hxKy249lNwl1wqTfvTsfQbiLPLYYYanHJxKCH3Ww2pWY2yDLYBOw8kfRAe3MTSyZgy6n2kvBIVw1KykpOxF9/VeIPpOMmqmTHhZaKeGrh3IzcSxycPnmzW29el478T4CkqpYzLCFqAsHBdKwOzOnUjuNx3RC0roXpss6lzhOPFOqQ8srSD/AMdj67wHf0WB0UeT42bPw9M2+S5yX/62hFrAhAIQhAIQhAIQhAIQhAIQhAIQhAIQhAIQhAIQhAIQhAIQhAIQhAIQh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AutoShape 4" descr="data:image/jpeg;base64,/9j/4AAQSkZJRgABAQAAAQABAAD/2wCEAAkGBhQOEBMUExQQExUUFxoaFhUXFx4fHhwWHhwWGB4bGBkcJzIhIx8jICEeIC8gJCcqLzA4HCozNjArNSYrLTUBCQoKDgwNGQ8PGTUkHyM0Mi8sNTUxNSkzNTQyMS0tNi41Ky8uNDQ1LDYsNTUqNCw1KykpLikqKTQ2KSkpLCwsKf/AABEIADEAyAMBIgACEQEDEQH/xAAbAAEAAwEBAQEAAAAAAAAAAAAABQYHBAIDAf/EAEQQAAECBAQCBAcNCAMBAAAAAAECAwAEBREGEiExE0EHIlFhFBUyNnGBsRYXQlNVdJGSk6HB0dIjNENSVGKD03KC4TP/xAAYAQEAAwEAAAAAAAAAAAAAAAAAAQMEAv/EAB4RAQEAAgICAwAAAAAAAAAAAAABAgMREiGRIjFx/9oADAMBAAIRAxEAPwDaKjUESzS3XCQhtJUogX0HcIrnvoyPxjn2S/yibxDMJalXlrb4yEoJU3a+YdljGc+6yS+SR9RP6Y06tcznNlvpn27LjfFkXSm9IEnMvIabWsrWSEgtqGoBO5FthHbX8UMU8IL6lJ4hITZJOoAJ2ihy2NZVpYWillC07KSlII5aECPvPdIrMxl41Ocdy3y5wDa+9riO7o+XjG8fscTfOvnKc/lT3voyP87n2SvyiXoGKGKhn4ClK4ZAVdJG9yN/RGf+66T+SR9RP6YtmBauzMh7gynguUozdUDNcKtsBt+MRs1THG3i+4nXtuWXHM9Vaoga3jeVkJhiXfWW1zHkEjq726ythrprE9GPdLdFRP1mlyzhUEPIdSSncbkEX7CBGRqbDCMxwDit6QmfFFSP7VH7q+dnW/gi53PYe7KdRrp0AiFYxawufckQV8dtAcUMpy5TlOitvhCJqMtpXnhOfNE+xiA1KEIQCEIQCEIQCEIQCEIQCEIQCEIQHHWHXUMOqYSFuhJLaTsVcgdR7RFM8c1r+lY+7/ZFtxHKvPSjyJdwNPKQQ24TbKrkbiMw9xGIflVr66v0RZhnMZ9Sq8sO1+7Fvo1Uqq5htMxLsoZJOdQtcCxtb9oeduRiUxVOTrQa8CaQ6SVcTNbQW0tdSefpioYXwnWmJxlyaqDbzCSeI2FHrDKoDTKOdjvyif6QaLPzSWRITKZZSVK4hKiMwIFhoDsb/TC5y5c9YTD48c1HeOa1/Ssfd/siwYUnJ13i+GtNtWKeHltqLHNeylbadkZ77iMQ/KrX11foi49H1EqEoH/GE0maKijh2UTlAC824G90/RE5bJZx1iMddl57VcIy7HfnHRf8n4xqMZdjvzjov+T8YqWrVj3AzdYlshOR5HWYeG6F+rXKdLj17gRDdHOOHHVrp8+OHPS+mv8AGQPhpOxNtTbcajnbQIpfSNgLxkhD0urgzsv1mHQbE21yKPZfY8j3EghdIy2leeE580T7GIn+jrHvjJtbL6eDOy/VfZIsbjTOkdl9xyPcQTAUrzwnPmifYxAXbGOLWqTKLmHrkDRCButZ2SPaTyAMUuRpldqiQ+5Nt01C9UMIaClBJ2zk63I5E+obRydLyHZiqUmXaS0s5luJQ6SG1LSUnr21tZJ+nviw+E1/4mjfXdgIZzFNRw+62Kmpubk3VZRNITlU2r+9IGo52sTvY6Wi44yl5x2WDlOfSh5HWCClCkPJ0OUlQ0J5KBG+u9xUcUUSt1OVclnmqQEOW1St24IIIIuLX0i74OprsrISzL5SXWm0oUUm46ugsSBytygODAmOm6syq6S1MNHK/Lq0Uhe2x1yk8/UdREpiXEjNMllzD6sqE7DmpXJKRzJ/92EUfpUoIkz43lnUS00xbPmNkvp0GRQ5qI0HaB3AiLwQn3Tzip6cU3klVBLMgDcIVYHiOg73OxtqR2JtAWzAU1UJ0qnJtXBZd1l5MITdKDstxdsxJGoF+d+wR56OsRvzr9TS+vOmXm1ttDKkZUAqsOqNdhqbmLtGbdEf7zWvn7ntXAaTFHpeJJhzEM5KKXeXalkLQjKnRZ4NzmtmPlHQnnF4jNaJ521D5m37ZeAkcaYrmvDGadTw2Jl1BcW84LpaaBIzZeatOYPLQ304nMKVuXAcZqjcwsalp5kJQruBFyPVb0iPvjjCk2J1qpU4tqmGmy24ws2DrdybA6C+vMjYG+mvijdMTCnUsT7L1OfOlngchOmy7Cw7yAO+Au1Hfdcl2lPoDTqkJLjYNwldtQDc6X7zH5HYDeEBE4sk235KYbed4Da2yFu3AyD+a50jG/e4pPy4Ptm/zjb6vSm5xhxh0FTbqSlQBIuD3jWKZ7xtK+Ic+2c/OAruDMEU6Xn2HGKsJh1KiUs8RBznKoWsDfa59UWfpSw/KzqJcTU74EEKWUHMlOckJuOseWn0x00Xolp0jMNvstLS42SUkurOpBTsTbYxKYpwTK1YNiaQpYaJKbLUmxUAD5J7hAZD73FJ+XB9s3+cX/osw7KSQmfBZ7w3OW8/XSrJYLt5J53P0R4942lfEOfbOfnFhwrgiVpIcEqhSOKUld1qVfLmt5R03MBPRl2O/OOi/wCT8Y1GIio4Vl5maYmnEEvS9+ErMQBfe4Gh9cBLwhCAz7pFwO444io0/qTzGths8gfBUNiq2g7RoeVqp0b4kFTxG9M5FNlcmAtB+CtPBSoDuuDa+vbG2RCymDpVmdcnG2wh91JStQJsb2JJTtc2FzaArHS3RXimVn5VOd+nuFeS3lNG2cWGptYaDkTFgwnjuVqrKVsuJCrdZpRAWg9hT+I0MWGKXXeiGnTrhdUyWnCbqUyooue0pHVv32uecBO17FspT2yuYfabA5Xuo9yUDrE+gR+MYoZMimdcJYZLYcPE0KUkXAIHPbQXuTYXiDonRDTZNYcDHFWNlPKK7d4SerfvteJvEmEpeppQiZStaG1Zg2FqSkq01UlJF7cr7XPbAUKh0x3E00mem0KRIMqPgksr+IfjHBzH3HbYG8ljrCL0u+KpTRaZbH7dkbPtDcED4Vh6TbTUC+gtNBCQlICUpAAAFgANAAByj3AQeD8XM1aWS+ybcltnykL5pV+B5jWKLhGqopNbqUpMqDQm3Q/LrXolWYqJTm2ub2Hekje0Xqn4MlpabdmmUKbde/8AoErUEKPaW75b31vbcntMe8TYQlao2ETTSXAPJVqFJP8Aaoaj0bG2sB11KtsSrRdedbbQkXKlKG3d2+gRlvR7WzP4knZjhraS5KJLYULEtZmQhZHLMBmt3xY6d0J01hxKy249lNwl1wqTfvTsfQbiLPLYYYanHJxKCH3Ww2pWY2yDLYBOw8kfRAe3MTSyZgy6n2kvBIVw1KykpOxF9/VeIPpOMmqmTHhZaKeGrh3IzcSxycPnmzW29el478T4CkqpYzLCFqAsHBdKwOzOnUjuNx3RC0roXpss6lzhOPFOqQ8srSD/AMdj67wHf0WB0UeT42bPw9M2+S5yX/62hFrAhAIQhAIQhAIQhAIQhAIQhAIQhAIQhAIQhAIQhAIQhAIQhAIQhAIQh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" name="AutoShape 9" descr="data:image/jpeg;base64,/9j/4AAQSkZJRgABAQAAAQABAAD/2wCEAAkGBhQSEBMSERMWEhUVFR8UFBIYFxgdFhgdHhYaGhsYFxcYGycfGRkjHxUcITEgIycpLSw4Fh8xNTAqNSYrLCkBCQoKDgwOGg8PGiklHiQ1LzUyNCwpMSosNTQ1MC0sKTUqLCk1LSwtLCkpKSouKiksNSksLDAsLCwpNSwsKS0pLf/AABEIAHABWwMBIgACEQEDEQH/xAAcAAEAAgMBAQEAAAAAAAAAAAAABgcEBQgDAgH/xABKEAABAwIDBAUHCQUFCAMAAAABAAIDBBEFEiEGBzFBEyJRYXEUMjVCgZGxCDNScnOCobLBIzRidLMlk6LC0RgkRFNUktLhFRYX/8QAGgEBAAIDAQAAAAAAAAAAAAAAAAMEAQIFBv/EACgRAQACAQMDAwMFAAAAAAAAAAABAgMEESESMUEFIlFxgcETFJGh0f/aAAwDAQACEQMRAD8AvFERAWBjOPQUkfSVMzIW8AXuAv3DtPgtFt7tiaJscUOQ1E5IjzkBjALZpH/wi48bqu8Ih8vqndDN07mj/eK91nPAJ0ZB6sY0NgByvxN1iZ2jeWYjdIq3fdG+Qw4dSzVsg5hpaz231A77WXp/96xgAE4Qy3MCobmA+F1u8Nw2OmZkgblHFzjcvcfpPcdXHvKyC89qq21PxCeMPy0uH746fpRDXQTYe93mmdto3dtn8LDtOmoU/Y8EAgggi4I4HvCiVdRMmjdHK0SMcLFrhcfiolsvjX/xNeygkqBLSTHLBmeHPp330jdzDTewv2KTHmi/DS+Pp5W4iIp0QiIgIiICIiAiIgIiICIiAiIgIiICIiAiIgIiICIiAiIgIiICIiAiIgIiIC/HOsCTy1X6qf3m7x3vkkoqKTIxgIqqhupHbGw8Ae0rEzERvLfHjtktFaxzKIur/KnGvqmieaZzjFHJrHBGHEMDWcC42vc/6qWbt53vnrXu4FsLRYAC46UnQC3BzVCcGwarfTxFrIh+zvHE+S00jR6zWW4Hl2qZ7patr4qktOrpWyW5gOia0X9rHKHNPsnZtjj3Q3mNbPurZjHO5zaRjBaNjy3pnm+bpC3XK0WAF+Z7FtcLw6OnjZBFdrWg5WlxcbX11cSbC48LhZiimI4vVPq4WR0cjDHJlM5LehdE62e5BvfQEacWjldUo3tws8Ryld1EtpdgaSaF4ZC2OYhzo5GCz84Bde41OupWz2nkkiYypiBf0Ds0kYFy+MizwB9IDrD6tuaw6yWpqpKd1N0Apw9szajMXPI9ZoYLCxaSL35rNd45iS208J5s3iflFHTz/wDMia8+JaLrZKntz28OzYsOqbNGW1JLwDm20jd2v+KuFdNSmJjiRERGBERAREQEREBERAREQEREBERAREQEREBERAREQEREBERAREQEREBERBFt4+1fkFC+Rnz0n7KBva92gPs4+xUNJQZad0QN3FpzO5ucRqSfFTnfBiJlxKCAHqU8ZlcOWd2jfcL+9RFUdTf3REPT+jaaP0rZLeePt5/n8J3hmGU+IxQVIsC2nbEHNsJIpG6E3HAi3D/VSXCsDgp85p42x9I7M8t9Y3PE+0+9UfXGWGOV1NLJFmF3saeq72cj4K98OEfQQ9D82Y2lmt9Ldvao7TvG8Tw5mbT2wX6LwyEWNQV7ZWkt9VxY5p4tI4gj8faCtHtdiRiILpnUjPUqGtzsza3ZO0tOVvAh3cdRz0iu87IpnZsX7T0oYXOnjYAS1zXOAcCDa2Xjfuso5s851M6tlYHx0eTpYI5NOuMzn5GnrNZw0PsWnw4Z57tr8OlfJcNc2NglLyNHZcxJPcvPa2ndSw9BLUPq6mqGQuIAbHECOkLWjzb3AHPh2FTdMRw1rFrzER3RJlCTTxgHK9jWuY8cWuFiCPaF0NsFtSMQoY5+Dx1Jm/Re3Rw/X2qiQFNdyeJmOrq6Q+bIG1DO42yv+DVtp77zMS63rGlitK5K+OJ/C40RFdecF51Mpaxzg0vLWkho4uIFwB3ngvREFUYpv3NMctRhtTCeWezQfAnQ+xYP+0pB/wBJL/3NUi3707XYNK4gEtewtNtR1wND4FcvoOqNkt5ctdLG1uHVMUT/APiHgCMDKSDfmDa2nap2sXCow2CIAWAjaAPuhZSAi/HOtx0XyJmng4H2hB9oiICIl0BF8OlA4kD2r7QaLavAZ6qNop6ySjc25zMAIdcaB1+Q7lzXtRtLidNUy009ZKXRuLbh1gRyI8V1iuVN8/pio+78EFn/ACeMTlmgrDNK+UiVli9xdbqnhfgrcVM/Jq/dq37Vn5CrmQFjYnVGKGWQDMWMc8N7bNJt+CyV+ObcEHUHQhByHiO8nEJpzO6qka69w1hysbrwDRpYd910Tuj2omr8MZNUayNe6IvtbpMtrPsPGx72laTE/k+0Es5la+aFrjmdCwtycbkNJaS0d3LkrAwPBYaSBlPTsDI4xZrR7ySeZJ1J70GeiISgIi+BK06Aj3hB9oiICL8c4DibL5bKDwIPtQfaL8zC9r69nNfqDnvbecuxquv6mRg8MjXf5lrFvN5dL0eNSki3TRNeO+2h/RQ6cvlldFmyNaATbi7wVK+KcmXph6jS6yml0MXtHmY++8y9qnEhcsY0yu4EDgPE8FN92+2rIoG0NY7opIvmXu8xzOOXMNGlvDXu1UGbUNYMsbbDtXk2dweHtcWvabtcOI8Fd/Z0inTvy89qPU8uoyRa0RER2haWM7SU0DvK6eqgdn6kkXStyy25tLbgSNB4nQ6AkaFe1JvGw6oYRJMxn0o5hb8SMrvYSq2djEtTM11QWvLIy1jsgBsXXOa3E8NVj11Nl/axdSRuoc2w/A6FUb1rW/RPd0sOkvl0/wCvSY88fROsQ2/wylGalibNJ6vRxFrb/aFoHP1bqvqrFJp5XVT3dJJ68ViMreTW35Be5rHdIX1LnnqgRyTMLO24bdoBWPNMDMXMcD1RqCpsNa9fRMd/KDLitiwxqKXjeJ7Q2FJVtkbmafEcx3FSTdnLlxuID14Hg+whRDCm3dI+1gTb3cT71Nt01PnxhzrXEVPqewuOg/A+5RUpFM01jw6urz2zenxkvG0zsvNERXXmBF8ySBoLnEADUk6AeJWJQY1BOSIZo5S3iGPBI8bFBDd+foWf60f9QLltdSb8/Qs/1o/6gXLaDtrDfmYvs2/lCju8PeDFhVOHvGeV9xDDexcRxJPJouLnvUiw35mL7Nv5Quad++KmbF5GXNoWNjA5A2zG3jmQZuzVbX7Q17o5ql8UIGd7YzZrW3sGtHae035rbb0d24wumZWUE87crw2UGQk9bQPBFudhbvWi3J41PTTVLqejkrC5jQ4MIGQZjqbnn+inG32KYliNDJSDCZ487mnOXMNsrw7hfuQR/dVvlmbUMpa+QyxyuDI5XedG46AEjiwnmeF+zhau32zFVVxtNFWPpZGNdZg8yQmxAceI4WuOF+a53i3W4q1wcKGW4II83kfFdX0pPRtzCzsouO+2qDkCp20xDM5r6ucEEhwzu0INiCrM2L2jxWrw2Kkw9js4L+nr5ndVt3uLWsJuSQCOANuzmKk2h/fKn7eT85XSm4sf2JT/AF5P6rkFHbfbMYlh8rHVspk6W5bMyRzmkji25ALSLjSw46X1Uw3J7y5/K20NTI6WOXSJzjdzHAXtf6JA59ilPyjWA4bAeypFv7uRUru7NsUo/tR+qDsFcqb5/TFR934Lqtcqb5/TFR934ILF+TV+7Vv2rPyFZm+eldA01MWITwzPysipGHR5vbqtGt9eKhm6bb+nwugrXynNK6RvRQDznnI7XuaOZ/Va/YveGH42yrxK0geSxr3aiDMeqWjk0Xse4koJVshu9xmpAkq66akjOoYXl0rh22Bsz269yne0mwtXJTwx0mIywvhiyXdr0pHrSHjmPapuDfgv1ByBim1eIxyyQy1cwfG8scOkda4Nja3EaK+dw9dJLhRfK90jvKHjM4km1maXPLVUDt76TrPt3fFXx8nv0Qf5h/5WINbvdwLEII5a6lrpeiBBfT3tkabC7COIB5Ht9ipePbWsL2mSqnLQ4EjpHcAQTzXTW9b0NXfY/wCYLlDDvno/rt/MEF9YvHjeLtzUtqCly2YJHlsko+kcrXOb4GyprFo63D6t8UskkU0Z1IedeYcHA6grsOEdVvgPgua/lCN/tgd9Ow/i8fogs/ctt+/EKZ8VQc08BAL+b2kaOP8AFxB9iku3u2TMMo3VDxmdfJFHe2d5BsL9mhJ8Cqd+Tef99qfsR+Yqf79tnparDAYWl7oJRMWAXJblc02HO2a/sQVNgmMVmO4iyCoq3xMfdxaw5Who9VjeZ8b81aFRuQZHHejramGYC7Xl5LSeWYdngucaOtfDI2WJxY9hzNe02II5gq0tmvlCVUIDKuMVIHr6Nfb2Czj7kG03ZT1rdonxYk57pmUr4gXEWLQ9rgWkaFp11V7qA7H7TYbitU2rhBbWRRFhY67X5Ce7qvAPZe1+V1PkFW78sFPR09cxpPQOySkco36E252dY92qqet6s0Uo4HqOPjwXUVfQsmifFK0OZI0sc08wRYrmXarApaF8lHPqWjNBLyewHQ/WHNRWia3i8eHQ0+St8N9PfzzH1j/WJM2ziO9efMDtNl7VJub9oB94WJ5e1rxmNrHU8l0JmIcSImXo55aczbXHbw71IsI2dNRB0sr+s4XiDTYMPFrj2uvY68FH4I3y/NQzSjtZE9w97QVnUmC18XWp6eqj5kdGcp8WOFvwUM1x9XVMbrNcuaMU4q2mI/pYMmMipwwGRrnTskihmFh0bHiVl9OTnh3HmGqvNoqqN073xtADRlJAtmI4nv7F4VeN1bHva+OSB0wb0jeje3PkvZwa4cRmtfvWPT4fPN0IigcWyyCOInRjnDXLfhwBJ7glbRWJa2rNphs6OPJEL6WF3H8SrX3H4KWUk1W9tnVUmZh59E0WZf8AxH7yjmC7ojPnjrKzr6tdDT6tZpwe8t1I7FP93WIyGGWkqC0zUUvk7nNAAc0NDo3ho4XY4dmoKp4sc1mbW7y7Gu1tM1a48cTFa/KWoiKdy1OfKQxiWOnpIGEtZM57pLEi+QMytPaD0hNv4Qqj3cyzNxWj8nLg8zsBy82ZhnB/hyg38F0tvG2IbilGYCcsjT0kL+TXAEa/wkGx/wDSqbYqiqsBmmNRhclS99mx1EIL7DmG2GjSeJsDogn2/mcNwaUE2LpIwB29cE29gK5pw6hdPNHDGLvkeI2jtLiAPirI2vnxfHJmM8imiiYbsiLHNaL6Z3OeBmNvdc9qsPdfucbh7hU1RbJUgdQDVkV7g5dNXWNr+5BZkEWVrWjg0Ae4WXM+/wAwkxYsZLENnja8O5Ejqu91h7102o7ttsNT4nB0U7bObcxSjz2E8bHsNhccDYdiCkfk942yHEZInkN6ePK0k6FzTcDxIJ9xXSC5Zxzc7idHJeOMzBpu2aE6jXQ20cD4KRYFtxtGwdCKeSYjQOmp3XHLz+qHeJugvTHcego4HT1Mgjjba7jc8TYAAak9wWZBO17GvYQ5rhma4cCDwIVVYFu5ra+dtTj0vSNYc0VICMgN/Xa0BtuVtSeZKmm2eLVtPGwYfSCqc67TdwaI9NDbmL8tEHKO0P75U/byfnK6U3F+g6f68n9Z6pGfdLiz3Oe6keXOJc45makm5PnK0d00eLUQioqiitTZnHpi5oMd7uNwCc13fFB7/KM9GRfzLf6b1Se730pR/bD9Vbe9/D8VxF3ksNEfJ4pc7Zg5t5TksDYkZQMzhbnoq9w3dfjEE0c0dI4PjcHtOZnEHn1uCDqhcqb5/TFR934K9KTafFPIHyyYaPKmyBjYBIAHtsLyX9WxJ07lTG0e77Ga2pkqZaNwdIb2DmWA5AdZBuNzOxFPiFDiDZo2mQlrI5iLujJaSC0nhrbxVX4zg8tLPJTztySRuyuHLxB5g8bq3N2mFYzhUjmig6SGZzekBc0FtjbOCHcgTpbVSnfRu1dXRtqaWPNUss0tFgZGX4a6XF76oMfcXvB8pg8iqH3mhH7Nx4vZyF+Zbw8AFbK5Xw3dhjNPNHNDTSMkjcHscHMuCPvaju5q3oNsMbEHXwlrpR1biQBp087Lc215XQULt76TrPt3fFXx8nv0Qf5h/wCViqPEt12LzzSTSUjs8jy91nMtdxubXdw1U73W0uM4bamfQZ6eSYOc4vaDFmyte8EE3ADQctuXegsHet6Grvsf8wXKGHfPRfXb+YLovenNitQyahpKHNA8AGozi7hxLQ0kW15qoGbosWBBFI8EG4OZn/kg6si80eA+C5s+UL6XH8sz8z1cuyGNYi6kl8toxHNFH+zAcP2xDNBxOW5FuPNU/tzshjGJ1ZqpKAxHIGNYHtNgL8y7U6lBmfJw/fan7EfmVn7wN4gwyooWPYHRVDniV5OrA0xi4HA/Oa+CqfYbZfGsLqDPDQmQOblfG5zLOF76EO0Pepjvh2Wq8Siw7oqciS7ulbcWizhl8x7AW8uxBINpNzmHVxMwZ0MjxfpIjZpv6xZ5pOvHmqd3gbmqjDozUMcJ6cWDnDSRl9Lub9HhqCePJTrZ7EMZwZvk9TSur6ZnmSRHM9o+i3m4dgI0va/Iee2u21didM+jo8Lqo+lsHvlYW6XBsL6a27UFTbvKx8WK0Lo3FpNTGw25tdI1rmnuIcR7V2Eqd3UbmX0kzayuy9IzWGJpuGki2Z+nnC5sNbceNrXEgKNbfbLwVtHKJ2Bzo2OfG/g5jg2+jhqBpqOakq+JoQ9rmu1DgWkdxFig5RifeOIniYx8FnYTXmOop38ckzD/AIwP1Ux2g3H1MF3UMrZ4xwhk6sjR2NcAQ78Paq+xCGaHM2Wnmie0XsWOsCOGo05KfriYQdExLrJrRyX6tds5Xiekp5Wm4fE11+3qhbFQJ1L77Ltq6V4+hK0n+6I+BWu2JxIDB3sLrOpq+KVp526ZriAeQs0j2qU71dnn1c9NHG9sbi53WcCRbJe1gR2LB3U7t6eSlfPVjygyusYXfNsLCb9Uec654nsW2/GzG3O6bR4jF0+ZkjQCfMEkn9MSZL+xarZ05ser5I/m+ghEluBfeS1+8D4rL/8Aymia9z4Q+nLjciN5HsaeLB9Uhb/AdnIKONzIGkZnZ3uc4ue9x9Z73Elx059i1ZbNERAREQEREBERAREQEREBERAREQEREBERAREQEREBERAREQEREBERAREQEREBeNZSNljfG4XD2lp9osvZEEN3Wl0dJLRvJL6OofBrxLNHxnwyPA+6VMlC9ot3BnqXVdNWzUUzgA7IGujNuDiw2ufasRuw2K2sccce80jb/hKg+94+IeTyUkwY6UiYM6Nlszi9rmNAuQNXOHFZm7PB6inppvKWdEZaiSZkVwSwPcXZXEaX15diwcO3XP6eKatxCas6J4kZHkbGzM03aXAEk2Nja/JT5AREQEREBERAREQEREBERAREQEREBERAREQEREBERAREQEREBERAREQEREBER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66415" y="980728"/>
            <a:ext cx="7963161" cy="3240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39852" y="980728"/>
            <a:ext cx="0" cy="54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256076" y="980728"/>
            <a:ext cx="0" cy="54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308304" y="980728"/>
            <a:ext cx="0" cy="54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otched Right Arrow 12"/>
          <p:cNvSpPr/>
          <p:nvPr/>
        </p:nvSpPr>
        <p:spPr>
          <a:xfrm>
            <a:off x="2987824" y="978632"/>
            <a:ext cx="540060" cy="288032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Notched Right Arrow 92"/>
          <p:cNvSpPr/>
          <p:nvPr/>
        </p:nvSpPr>
        <p:spPr>
          <a:xfrm>
            <a:off x="4989252" y="978632"/>
            <a:ext cx="540060" cy="288032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Notched Right Arrow 97"/>
          <p:cNvSpPr/>
          <p:nvPr/>
        </p:nvSpPr>
        <p:spPr>
          <a:xfrm>
            <a:off x="7032972" y="998730"/>
            <a:ext cx="540060" cy="288032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907704" y="9765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개발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959932" y="9765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테스트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904148" y="9765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스테이징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848364" y="9765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운영</a:t>
            </a:r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1151620" y="980728"/>
            <a:ext cx="0" cy="54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141" y="10167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i="1" smtClean="0"/>
              <a:t>단</a:t>
            </a:r>
            <a:r>
              <a:rPr lang="ko-KR" altLang="en-US" sz="1200" i="1"/>
              <a:t>계</a:t>
            </a:r>
            <a:endParaRPr lang="en-US" sz="1200" i="1"/>
          </a:p>
        </p:txBody>
      </p:sp>
      <p:sp>
        <p:nvSpPr>
          <p:cNvPr id="107" name="TextBox 106"/>
          <p:cNvSpPr txBox="1"/>
          <p:nvPr/>
        </p:nvSpPr>
        <p:spPr>
          <a:xfrm>
            <a:off x="299137" y="19768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i="1" smtClean="0"/>
              <a:t>환경</a:t>
            </a:r>
            <a:endParaRPr lang="en-US" sz="1200" i="1"/>
          </a:p>
        </p:txBody>
      </p:sp>
      <p:sp>
        <p:nvSpPr>
          <p:cNvPr id="108" name="TextBox 107"/>
          <p:cNvSpPr txBox="1"/>
          <p:nvPr/>
        </p:nvSpPr>
        <p:spPr>
          <a:xfrm>
            <a:off x="1763688" y="2024844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DQA </a:t>
            </a:r>
            <a:r>
              <a:rPr lang="ko-KR" altLang="en-US" sz="1200" smtClean="0"/>
              <a:t>환경</a:t>
            </a:r>
            <a:endParaRPr lang="en-US" sz="1200"/>
          </a:p>
        </p:txBody>
      </p:sp>
      <p:sp>
        <p:nvSpPr>
          <p:cNvPr id="111" name="TextBox 110"/>
          <p:cNvSpPr txBox="1"/>
          <p:nvPr/>
        </p:nvSpPr>
        <p:spPr>
          <a:xfrm>
            <a:off x="3888125" y="2024844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QA </a:t>
            </a:r>
            <a:r>
              <a:rPr lang="ko-KR" altLang="en-US" sz="1200" smtClean="0"/>
              <a:t>환경</a:t>
            </a:r>
            <a:endParaRPr lang="en-US" sz="1200"/>
          </a:p>
        </p:txBody>
      </p:sp>
      <p:sp>
        <p:nvSpPr>
          <p:cNvPr id="113" name="TextBox 112"/>
          <p:cNvSpPr txBox="1"/>
          <p:nvPr/>
        </p:nvSpPr>
        <p:spPr>
          <a:xfrm>
            <a:off x="5772541" y="1940136"/>
            <a:ext cx="98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Staging </a:t>
            </a:r>
            <a:r>
              <a:rPr lang="ko-KR" altLang="en-US" sz="1200" smtClean="0"/>
              <a:t>환경</a:t>
            </a:r>
            <a:endParaRPr lang="en-US" sz="1200"/>
          </a:p>
        </p:txBody>
      </p:sp>
      <p:sp>
        <p:nvSpPr>
          <p:cNvPr id="114" name="TextBox 113"/>
          <p:cNvSpPr txBox="1"/>
          <p:nvPr/>
        </p:nvSpPr>
        <p:spPr>
          <a:xfrm>
            <a:off x="7704348" y="2024844"/>
            <a:ext cx="79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Real </a:t>
            </a:r>
            <a:r>
              <a:rPr lang="ko-KR" altLang="en-US" sz="1200" smtClean="0"/>
              <a:t>환경</a:t>
            </a:r>
            <a:endParaRPr lang="en-US" sz="1200"/>
          </a:p>
        </p:txBody>
      </p:sp>
      <p:sp>
        <p:nvSpPr>
          <p:cNvPr id="18" name="Rectangle 17"/>
          <p:cNvSpPr/>
          <p:nvPr/>
        </p:nvSpPr>
        <p:spPr>
          <a:xfrm>
            <a:off x="1475656" y="1929961"/>
            <a:ext cx="1512168" cy="52902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517280" y="1929961"/>
            <a:ext cx="1512168" cy="52902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5529312" y="1905913"/>
            <a:ext cx="1512168" cy="28856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7488324" y="1905912"/>
            <a:ext cx="1512168" cy="52902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179512" y="141277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i="1" smtClean="0"/>
              <a:t>관</a:t>
            </a:r>
            <a:r>
              <a:rPr lang="ko-KR" altLang="en-US" sz="1200" i="1"/>
              <a:t>련</a:t>
            </a:r>
            <a:r>
              <a:rPr lang="ko-KR" altLang="en-US" sz="1200" i="1" smtClean="0"/>
              <a:t>브랜치</a:t>
            </a:r>
            <a:endParaRPr lang="en-US" sz="1200" i="1"/>
          </a:p>
        </p:txBody>
      </p:sp>
      <p:sp>
        <p:nvSpPr>
          <p:cNvPr id="129" name="TextBox 128"/>
          <p:cNvSpPr txBox="1"/>
          <p:nvPr/>
        </p:nvSpPr>
        <p:spPr>
          <a:xfrm>
            <a:off x="1424608" y="1408584"/>
            <a:ext cx="1599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FEATURE, DQA </a:t>
            </a:r>
            <a:r>
              <a:rPr lang="ko-KR" altLang="en-US" sz="1200" smtClean="0"/>
              <a:t>브랜치</a:t>
            </a:r>
            <a:endParaRPr lang="en-US" sz="1200"/>
          </a:p>
        </p:txBody>
      </p:sp>
      <p:sp>
        <p:nvSpPr>
          <p:cNvPr id="130" name="TextBox 129"/>
          <p:cNvSpPr txBox="1"/>
          <p:nvPr/>
        </p:nvSpPr>
        <p:spPr>
          <a:xfrm>
            <a:off x="3810380" y="1408584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QA </a:t>
            </a:r>
            <a:r>
              <a:rPr lang="ko-KR" altLang="en-US" sz="1200" smtClean="0"/>
              <a:t>브랜치</a:t>
            </a:r>
            <a:endParaRPr lang="en-US" sz="1200"/>
          </a:p>
        </p:txBody>
      </p:sp>
      <p:sp>
        <p:nvSpPr>
          <p:cNvPr id="131" name="TextBox 130"/>
          <p:cNvSpPr txBox="1"/>
          <p:nvPr/>
        </p:nvSpPr>
        <p:spPr>
          <a:xfrm>
            <a:off x="5847615" y="1408584"/>
            <a:ext cx="948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Real </a:t>
            </a:r>
            <a:r>
              <a:rPr lang="ko-KR" altLang="en-US" sz="1200" smtClean="0"/>
              <a:t>브랜치</a:t>
            </a:r>
            <a:endParaRPr lang="en-US" sz="1200"/>
          </a:p>
        </p:txBody>
      </p:sp>
      <p:sp>
        <p:nvSpPr>
          <p:cNvPr id="132" name="TextBox 131"/>
          <p:cNvSpPr txBox="1"/>
          <p:nvPr/>
        </p:nvSpPr>
        <p:spPr>
          <a:xfrm>
            <a:off x="7770304" y="1408584"/>
            <a:ext cx="948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Real </a:t>
            </a:r>
            <a:r>
              <a:rPr lang="ko-KR" altLang="en-US" sz="1200" smtClean="0"/>
              <a:t>브랜치</a:t>
            </a:r>
            <a:endParaRPr lang="en-US" sz="1200"/>
          </a:p>
        </p:txBody>
      </p:sp>
      <p:sp>
        <p:nvSpPr>
          <p:cNvPr id="137" name="TextBox 136"/>
          <p:cNvSpPr txBox="1"/>
          <p:nvPr/>
        </p:nvSpPr>
        <p:spPr>
          <a:xfrm>
            <a:off x="161509" y="369206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i="1" smtClean="0"/>
              <a:t>테스트범위</a:t>
            </a:r>
            <a:endParaRPr lang="en-US" sz="1200" i="1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220451" y="5985284"/>
            <a:ext cx="890875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-72516" y="482255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i="1" smtClean="0"/>
              <a:t>테스</a:t>
            </a:r>
            <a:r>
              <a:rPr lang="ko-KR" altLang="en-US" sz="1200" i="1"/>
              <a:t>트</a:t>
            </a:r>
            <a:r>
              <a:rPr lang="ko-KR" altLang="en-US" sz="1200" i="1" smtClean="0"/>
              <a:t>소요시간</a:t>
            </a:r>
            <a:endParaRPr lang="en-US" sz="1200" i="1"/>
          </a:p>
        </p:txBody>
      </p:sp>
      <p:sp>
        <p:nvSpPr>
          <p:cNvPr id="140" name="TextBox 139"/>
          <p:cNvSpPr txBox="1"/>
          <p:nvPr/>
        </p:nvSpPr>
        <p:spPr>
          <a:xfrm>
            <a:off x="220451" y="51931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i="1" smtClean="0"/>
              <a:t>완료조건</a:t>
            </a:r>
            <a:endParaRPr lang="en-US" sz="1200" i="1"/>
          </a:p>
        </p:txBody>
      </p:sp>
      <p:sp>
        <p:nvSpPr>
          <p:cNvPr id="142" name="TextBox 141"/>
          <p:cNvSpPr txBox="1"/>
          <p:nvPr/>
        </p:nvSpPr>
        <p:spPr>
          <a:xfrm>
            <a:off x="246583" y="60323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i="1" smtClean="0"/>
              <a:t>승인자</a:t>
            </a:r>
            <a:endParaRPr lang="en-US" sz="1200" i="1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287524" y="5157192"/>
            <a:ext cx="890875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235755" y="4725144"/>
            <a:ext cx="890875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246583" y="3692061"/>
            <a:ext cx="890875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220824" y="2600908"/>
            <a:ext cx="890875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20824" y="1761783"/>
            <a:ext cx="890875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20824" y="1313947"/>
            <a:ext cx="890875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92340" y="2708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i="1" smtClean="0"/>
              <a:t>활동</a:t>
            </a:r>
            <a:endParaRPr lang="en-US" sz="1200" i="1"/>
          </a:p>
        </p:txBody>
      </p:sp>
      <p:sp>
        <p:nvSpPr>
          <p:cNvPr id="153" name="TextBox 152"/>
          <p:cNvSpPr txBox="1"/>
          <p:nvPr/>
        </p:nvSpPr>
        <p:spPr>
          <a:xfrm>
            <a:off x="1151621" y="2645849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개발자가 </a:t>
            </a:r>
            <a:r>
              <a:rPr lang="en-US" altLang="ko-KR" sz="1200" smtClean="0"/>
              <a:t>push</a:t>
            </a:r>
            <a:r>
              <a:rPr lang="ko-KR" altLang="en-US" sz="1200" smtClean="0"/>
              <a:t>한 코드의 </a:t>
            </a:r>
            <a:endParaRPr lang="en-US" altLang="ko-KR" sz="1200" smtClean="0"/>
          </a:p>
          <a:p>
            <a:r>
              <a:rPr lang="ko-KR" altLang="en-US" sz="1200" smtClean="0"/>
              <a:t>무결성을 검사한 후 저장소에 저장한다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 출시할 기능들</a:t>
            </a:r>
            <a:r>
              <a:rPr lang="en-US" altLang="ko-KR" sz="1200" smtClean="0"/>
              <a:t>(story)</a:t>
            </a:r>
            <a:r>
              <a:rPr lang="ko-KR" altLang="en-US" sz="1200" smtClean="0"/>
              <a:t>이 모두 </a:t>
            </a:r>
            <a:endParaRPr lang="en-US" altLang="ko-KR" sz="1200"/>
          </a:p>
          <a:p>
            <a:r>
              <a:rPr lang="ko-KR" altLang="en-US" sz="1200" smtClean="0"/>
              <a:t>구현되었는</a:t>
            </a:r>
            <a:r>
              <a:rPr lang="ko-KR" altLang="en-US" sz="1200"/>
              <a:t>지</a:t>
            </a:r>
            <a:r>
              <a:rPr lang="ko-KR" altLang="en-US" sz="1200" smtClean="0"/>
              <a:t> 검증한다</a:t>
            </a:r>
            <a:r>
              <a:rPr lang="en-US" altLang="ko-KR" sz="1200" smtClean="0"/>
              <a:t>.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1166415" y="3695973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빌드검사</a:t>
            </a:r>
            <a:endParaRPr lang="en-US" altLang="ko-KR" sz="1200" smtClean="0"/>
          </a:p>
          <a:p>
            <a:r>
              <a:rPr lang="ko-KR" altLang="en-US" sz="1200" smtClean="0"/>
              <a:t>단위테스트</a:t>
            </a:r>
            <a:endParaRPr lang="en-US" altLang="ko-KR" sz="1200" smtClean="0"/>
          </a:p>
          <a:p>
            <a:r>
              <a:rPr lang="ko-KR" altLang="en-US" sz="1200" smtClean="0"/>
              <a:t>정적검사</a:t>
            </a:r>
            <a:endParaRPr lang="en-US" altLang="ko-KR" sz="1200" smtClean="0"/>
          </a:p>
          <a:p>
            <a:r>
              <a:rPr lang="ko-KR" altLang="en-US" sz="1200" smtClean="0"/>
              <a:t>자동화 인수 테스트</a:t>
            </a:r>
            <a:endParaRPr lang="en-US" altLang="ko-KR" sz="1200" smtClean="0"/>
          </a:p>
          <a:p>
            <a:endParaRPr lang="en-US" altLang="ko-KR" sz="1200" smtClean="0"/>
          </a:p>
        </p:txBody>
      </p:sp>
      <p:sp>
        <p:nvSpPr>
          <p:cNvPr id="156" name="TextBox 155"/>
          <p:cNvSpPr txBox="1"/>
          <p:nvPr/>
        </p:nvSpPr>
        <p:spPr>
          <a:xfrm>
            <a:off x="1187624" y="4808185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10</a:t>
            </a:r>
            <a:r>
              <a:rPr lang="ko-KR" altLang="en-US" sz="1200" smtClean="0"/>
              <a:t>분 이내</a:t>
            </a:r>
            <a:endParaRPr lang="en-US" altLang="ko-KR" sz="1200" smtClean="0"/>
          </a:p>
        </p:txBody>
      </p:sp>
      <p:sp>
        <p:nvSpPr>
          <p:cNvPr id="157" name="TextBox 156"/>
          <p:cNvSpPr txBox="1"/>
          <p:nvPr/>
        </p:nvSpPr>
        <p:spPr>
          <a:xfrm>
            <a:off x="1178248" y="5172980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컴파일 성공</a:t>
            </a:r>
            <a:endParaRPr lang="en-US" altLang="ko-KR" sz="1200" smtClean="0"/>
          </a:p>
          <a:p>
            <a:r>
              <a:rPr lang="ko-KR" altLang="en-US" sz="1200" smtClean="0"/>
              <a:t>단위테스트성공</a:t>
            </a:r>
            <a:endParaRPr lang="en-US" altLang="ko-KR" sz="1200" smtClean="0"/>
          </a:p>
          <a:p>
            <a:r>
              <a:rPr lang="ko-KR" altLang="en-US" sz="1200" smtClean="0"/>
              <a:t>정적검사 검출 결함 수정</a:t>
            </a:r>
            <a:endParaRPr lang="en-US" altLang="ko-KR" sz="1200" smtClean="0"/>
          </a:p>
          <a:p>
            <a:r>
              <a:rPr lang="ko-KR" altLang="en-US" sz="1200" smtClean="0"/>
              <a:t>자동화 인수테스트 통과</a:t>
            </a:r>
            <a:endParaRPr lang="en-US" altLang="ko-KR" sz="1200" smtClean="0"/>
          </a:p>
        </p:txBody>
      </p:sp>
      <p:sp>
        <p:nvSpPr>
          <p:cNvPr id="161" name="TextBox 160"/>
          <p:cNvSpPr txBox="1"/>
          <p:nvPr/>
        </p:nvSpPr>
        <p:spPr>
          <a:xfrm>
            <a:off x="1187624" y="6032321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코드리뷰어</a:t>
            </a:r>
            <a:r>
              <a:rPr lang="en-US" altLang="ko-KR" sz="1200" smtClean="0"/>
              <a:t>, QA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3275856" y="2645849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새로 구현된 코드와 이전 코드가 충돌하지 않는지 확인한다</a:t>
            </a:r>
            <a:r>
              <a:rPr lang="en-US" altLang="ko-KR" sz="1200" smtClean="0"/>
              <a:t>.  </a:t>
            </a:r>
            <a:r>
              <a:rPr lang="ko-KR" altLang="en-US" sz="1200" smtClean="0"/>
              <a:t>출시 기능이 </a:t>
            </a:r>
            <a:endParaRPr lang="en-US" altLang="ko-KR" sz="1200" smtClean="0"/>
          </a:p>
        </p:txBody>
      </p:sp>
      <p:sp>
        <p:nvSpPr>
          <p:cNvPr id="163" name="TextBox 162"/>
          <p:cNvSpPr txBox="1"/>
          <p:nvPr/>
        </p:nvSpPr>
        <p:spPr>
          <a:xfrm>
            <a:off x="3254647" y="3711553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자동화 회귀 테스트</a:t>
            </a:r>
            <a:endParaRPr lang="en-US" altLang="ko-KR" sz="1200" smtClean="0"/>
          </a:p>
          <a:p>
            <a:r>
              <a:rPr lang="ko-KR" altLang="en-US" sz="1200" smtClean="0"/>
              <a:t>수동 테스트</a:t>
            </a:r>
            <a:endParaRPr lang="en-US" altLang="ko-KR" sz="1200" smtClean="0"/>
          </a:p>
        </p:txBody>
      </p:sp>
      <p:sp>
        <p:nvSpPr>
          <p:cNvPr id="166" name="TextBox 165"/>
          <p:cNvSpPr txBox="1"/>
          <p:nvPr/>
        </p:nvSpPr>
        <p:spPr>
          <a:xfrm>
            <a:off x="5259282" y="3706471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사용자 인수 테스트</a:t>
            </a:r>
            <a:endParaRPr lang="en-US" altLang="ko-KR" sz="1200" smtClean="0"/>
          </a:p>
          <a:p>
            <a:r>
              <a:rPr lang="ko-KR" altLang="en-US" sz="1200" smtClean="0"/>
              <a:t>성능테스트</a:t>
            </a:r>
            <a:r>
              <a:rPr lang="en-US" altLang="ko-KR" sz="1200" smtClean="0"/>
              <a:t>, </a:t>
            </a:r>
            <a:r>
              <a:rPr lang="ko-KR" altLang="en-US" sz="1200" smtClean="0"/>
              <a:t>부하테스트</a:t>
            </a:r>
            <a:endParaRPr lang="en-US" altLang="ko-KR" sz="1200" smtClean="0"/>
          </a:p>
        </p:txBody>
      </p:sp>
      <p:sp>
        <p:nvSpPr>
          <p:cNvPr id="168" name="TextBox 167"/>
          <p:cNvSpPr txBox="1"/>
          <p:nvPr/>
        </p:nvSpPr>
        <p:spPr>
          <a:xfrm>
            <a:off x="3257854" y="4808185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</a:t>
            </a:r>
            <a:r>
              <a:rPr lang="ko-KR" altLang="en-US" sz="1200" smtClean="0"/>
              <a:t>시간 이내</a:t>
            </a:r>
            <a:endParaRPr lang="en-US" altLang="ko-KR" sz="1200" smtClean="0"/>
          </a:p>
        </p:txBody>
      </p:sp>
      <p:sp>
        <p:nvSpPr>
          <p:cNvPr id="169" name="TextBox 168"/>
          <p:cNvSpPr txBox="1"/>
          <p:nvPr/>
        </p:nvSpPr>
        <p:spPr>
          <a:xfrm>
            <a:off x="3266480" y="523758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자동화 회귀 테스트 통과</a:t>
            </a:r>
            <a:endParaRPr lang="en-US" altLang="ko-KR" sz="1200" smtClean="0"/>
          </a:p>
          <a:p>
            <a:r>
              <a:rPr lang="ko-KR" altLang="en-US" sz="1200" smtClean="0"/>
              <a:t>수동 테스트 검출 오류 수정 완료</a:t>
            </a:r>
            <a:endParaRPr lang="en-US" altLang="ko-KR" sz="1200" smtClean="0"/>
          </a:p>
        </p:txBody>
      </p:sp>
      <p:sp>
        <p:nvSpPr>
          <p:cNvPr id="170" name="TextBox 169"/>
          <p:cNvSpPr txBox="1"/>
          <p:nvPr/>
        </p:nvSpPr>
        <p:spPr>
          <a:xfrm>
            <a:off x="3257854" y="6026797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QA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5269024" y="2645848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사용자 인수 </a:t>
            </a:r>
            <a:r>
              <a:rPr lang="en-US" altLang="ko-KR" sz="1200" smtClean="0"/>
              <a:t>....</a:t>
            </a:r>
          </a:p>
          <a:p>
            <a:r>
              <a:rPr lang="ko-KR" altLang="en-US" sz="1200" smtClean="0"/>
              <a:t>비기능요구사항 검증</a:t>
            </a:r>
            <a:endParaRPr lang="en-US" altLang="ko-KR" sz="1200" smtClean="0"/>
          </a:p>
        </p:txBody>
      </p:sp>
      <p:sp>
        <p:nvSpPr>
          <p:cNvPr id="172" name="TextBox 171"/>
          <p:cNvSpPr txBox="1"/>
          <p:nvPr/>
        </p:nvSpPr>
        <p:spPr>
          <a:xfrm>
            <a:off x="5271982" y="5231881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사용자 인수 승인</a:t>
            </a:r>
            <a:endParaRPr lang="en-US" altLang="ko-KR" sz="1200" smtClean="0"/>
          </a:p>
          <a:p>
            <a:r>
              <a:rPr lang="ko-KR" altLang="en-US" sz="1200" smtClean="0"/>
              <a:t>비기능요구사항 달성</a:t>
            </a:r>
            <a:endParaRPr lang="en-US" altLang="ko-KR" sz="1200" smtClean="0"/>
          </a:p>
        </p:txBody>
      </p:sp>
      <p:sp>
        <p:nvSpPr>
          <p:cNvPr id="173" name="TextBox 172"/>
          <p:cNvSpPr txBox="1"/>
          <p:nvPr/>
        </p:nvSpPr>
        <p:spPr>
          <a:xfrm>
            <a:off x="7322327" y="2661429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지속적 감시</a:t>
            </a:r>
            <a:endParaRPr lang="en-US" altLang="ko-KR" sz="1200" smtClean="0"/>
          </a:p>
          <a:p>
            <a:r>
              <a:rPr lang="en-US" altLang="ko-KR" sz="1200" smtClean="0"/>
              <a:t>...</a:t>
            </a:r>
            <a:r>
              <a:rPr lang="ko-KR" altLang="en-US" sz="1200" smtClean="0"/>
              <a:t>오류수정</a:t>
            </a:r>
            <a:endParaRPr lang="en-US" altLang="ko-KR" sz="1200" smtClean="0"/>
          </a:p>
          <a:p>
            <a:endParaRPr lang="en-US" altLang="ko-KR" sz="1200" smtClean="0"/>
          </a:p>
        </p:txBody>
      </p:sp>
      <p:sp>
        <p:nvSpPr>
          <p:cNvPr id="174" name="TextBox 173"/>
          <p:cNvSpPr txBox="1"/>
          <p:nvPr/>
        </p:nvSpPr>
        <p:spPr>
          <a:xfrm>
            <a:off x="5261241" y="4795485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6</a:t>
            </a:r>
            <a:r>
              <a:rPr lang="ko-KR" altLang="en-US" sz="1200" smtClean="0"/>
              <a:t>시간 이내</a:t>
            </a:r>
            <a:endParaRPr lang="en-US" altLang="ko-KR" sz="1200" smtClean="0"/>
          </a:p>
        </p:txBody>
      </p:sp>
      <p:sp>
        <p:nvSpPr>
          <p:cNvPr id="175" name="TextBox 174"/>
          <p:cNvSpPr txBox="1"/>
          <p:nvPr/>
        </p:nvSpPr>
        <p:spPr>
          <a:xfrm>
            <a:off x="5277603" y="6016113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QA, PO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5529312" y="2244327"/>
            <a:ext cx="1512168" cy="288561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5860751" y="2255889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성능</a:t>
            </a:r>
            <a:r>
              <a:rPr lang="en-US" sz="1200" smtClean="0"/>
              <a:t> </a:t>
            </a:r>
            <a:r>
              <a:rPr lang="ko-KR" altLang="en-US" sz="1200" smtClean="0"/>
              <a:t>환경</a:t>
            </a:r>
            <a:endParaRPr lang="en-US" sz="1200"/>
          </a:p>
        </p:txBody>
      </p:sp>
      <p:sp>
        <p:nvSpPr>
          <p:cNvPr id="178" name="TextBox 177"/>
          <p:cNvSpPr txBox="1"/>
          <p:nvPr/>
        </p:nvSpPr>
        <p:spPr>
          <a:xfrm>
            <a:off x="7338487" y="6016677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PO</a:t>
            </a:r>
          </a:p>
        </p:txBody>
      </p:sp>
    </p:spTree>
    <p:extLst>
      <p:ext uri="{BB962C8B-B14F-4D97-AF65-F5344CB8AC3E}">
        <p14:creationId xmlns:p14="http://schemas.microsoft.com/office/powerpoint/2010/main" val="4092994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As-Is </a:t>
            </a:r>
            <a:r>
              <a:rPr lang="ko-KR" altLang="en-US" smtClean="0"/>
              <a:t>배</a:t>
            </a:r>
            <a:r>
              <a:rPr lang="ko-KR" altLang="en-US"/>
              <a:t>포</a:t>
            </a:r>
            <a:r>
              <a:rPr lang="ko-KR" altLang="en-US" smtClean="0"/>
              <a:t> 환경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02224" y="1142682"/>
            <a:ext cx="779525" cy="550592"/>
            <a:chOff x="890369" y="1326763"/>
            <a:chExt cx="857478" cy="605651"/>
          </a:xfrm>
        </p:grpSpPr>
        <p:sp>
          <p:nvSpPr>
            <p:cNvPr id="4" name="Flowchart: Magnetic Disk 3"/>
            <p:cNvSpPr/>
            <p:nvPr/>
          </p:nvSpPr>
          <p:spPr>
            <a:xfrm>
              <a:off x="890369" y="1333927"/>
              <a:ext cx="857478" cy="598487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450" y="1594044"/>
              <a:ext cx="633315" cy="26655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61726" y="1326763"/>
              <a:ext cx="760337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Repository</a:t>
              </a:r>
            </a:p>
          </p:txBody>
        </p:sp>
      </p:grpSp>
      <p:cxnSp>
        <p:nvCxnSpPr>
          <p:cNvPr id="13" name="Curved Connector 12"/>
          <p:cNvCxnSpPr>
            <a:stCxn id="4" idx="3"/>
            <a:endCxn id="26" idx="0"/>
          </p:cNvCxnSpPr>
          <p:nvPr/>
        </p:nvCxnSpPr>
        <p:spPr>
          <a:xfrm rot="5400000">
            <a:off x="1540549" y="2041458"/>
            <a:ext cx="799622" cy="10325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237" idx="3"/>
            <a:endCxn id="26" idx="0"/>
          </p:cNvCxnSpPr>
          <p:nvPr/>
        </p:nvCxnSpPr>
        <p:spPr>
          <a:xfrm rot="5400000">
            <a:off x="2642576" y="939431"/>
            <a:ext cx="799622" cy="230730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urved Connector 134"/>
          <p:cNvCxnSpPr>
            <a:stCxn id="245" idx="3"/>
            <a:endCxn id="26" idx="0"/>
          </p:cNvCxnSpPr>
          <p:nvPr/>
        </p:nvCxnSpPr>
        <p:spPr>
          <a:xfrm rot="5400000">
            <a:off x="3655279" y="-60767"/>
            <a:ext cx="787116" cy="43202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081782" y="2492896"/>
            <a:ext cx="1613899" cy="74894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66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59532" y="268813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DQA</a:t>
            </a:r>
            <a:endParaRPr lang="en-US"/>
          </a:p>
        </p:txBody>
      </p:sp>
      <p:sp>
        <p:nvSpPr>
          <p:cNvPr id="133" name="Rounded Rectangle 132"/>
          <p:cNvSpPr/>
          <p:nvPr/>
        </p:nvSpPr>
        <p:spPr>
          <a:xfrm>
            <a:off x="1081782" y="3656376"/>
            <a:ext cx="3504021" cy="63672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66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359532" y="383672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QA</a:t>
            </a:r>
            <a:endParaRPr lang="en-US"/>
          </a:p>
        </p:txBody>
      </p:sp>
      <p:sp>
        <p:nvSpPr>
          <p:cNvPr id="148" name="Rounded Rectangle 147"/>
          <p:cNvSpPr/>
          <p:nvPr/>
        </p:nvSpPr>
        <p:spPr>
          <a:xfrm>
            <a:off x="4874153" y="3641652"/>
            <a:ext cx="3444645" cy="63672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66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ed Rectangle 153"/>
          <p:cNvSpPr/>
          <p:nvPr/>
        </p:nvSpPr>
        <p:spPr>
          <a:xfrm>
            <a:off x="1081781" y="4901522"/>
            <a:ext cx="7265963" cy="975750"/>
          </a:xfrm>
          <a:prstGeom prst="roundRect">
            <a:avLst/>
          </a:prstGeom>
          <a:noFill/>
          <a:ln>
            <a:solidFill>
              <a:srgbClr val="66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359532" y="5174539"/>
            <a:ext cx="65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REAL</a:t>
            </a:r>
            <a:endParaRPr lang="en-US"/>
          </a:p>
        </p:txBody>
      </p:sp>
      <p:cxnSp>
        <p:nvCxnSpPr>
          <p:cNvPr id="160" name="Curved Connector 159"/>
          <p:cNvCxnSpPr>
            <a:stCxn id="249" idx="3"/>
            <a:endCxn id="136" idx="0"/>
          </p:cNvCxnSpPr>
          <p:nvPr/>
        </p:nvCxnSpPr>
        <p:spPr>
          <a:xfrm rot="5400000">
            <a:off x="7277372" y="1936890"/>
            <a:ext cx="819428" cy="29258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505115" y="2745790"/>
            <a:ext cx="767232" cy="25116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Server 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37923" y="3893122"/>
            <a:ext cx="768096" cy="19521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400197" y="3829260"/>
            <a:ext cx="768096" cy="19521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Server 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389136" y="2745790"/>
            <a:ext cx="767232" cy="25116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Server 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5273157" y="2745790"/>
            <a:ext cx="767232" cy="25116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Server 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470371" y="3893125"/>
            <a:ext cx="768096" cy="19521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432645" y="3829263"/>
            <a:ext cx="768096" cy="19521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Server </a:t>
            </a:r>
            <a:r>
              <a:rPr lang="en-US" sz="1100" smtClean="0">
                <a:solidFill>
                  <a:schemeClr val="tx1"/>
                </a:solidFill>
              </a:rPr>
              <a:t>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7157178" y="2745790"/>
            <a:ext cx="767232" cy="25116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Server 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068881" y="1231776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Git</a:t>
            </a:r>
            <a:endParaRPr 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1947137" y="17728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배</a:t>
            </a:r>
            <a:r>
              <a:rPr lang="ko-KR" altLang="en-US" sz="1100"/>
              <a:t>포</a:t>
            </a:r>
            <a:endParaRPr lang="en-US" sz="1100"/>
          </a:p>
        </p:txBody>
      </p:sp>
      <p:sp>
        <p:nvSpPr>
          <p:cNvPr id="221" name="TextBox 220"/>
          <p:cNvSpPr txBox="1"/>
          <p:nvPr/>
        </p:nvSpPr>
        <p:spPr>
          <a:xfrm>
            <a:off x="3566059" y="17632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배</a:t>
            </a:r>
            <a:r>
              <a:rPr lang="ko-KR" altLang="en-US" sz="1100"/>
              <a:t>포</a:t>
            </a:r>
            <a:endParaRPr lang="en-US" sz="1100"/>
          </a:p>
        </p:txBody>
      </p:sp>
      <p:sp>
        <p:nvSpPr>
          <p:cNvPr id="222" name="TextBox 221"/>
          <p:cNvSpPr txBox="1"/>
          <p:nvPr/>
        </p:nvSpPr>
        <p:spPr>
          <a:xfrm>
            <a:off x="5726299" y="17973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배</a:t>
            </a:r>
            <a:r>
              <a:rPr lang="ko-KR" altLang="en-US" sz="1100"/>
              <a:t>포</a:t>
            </a:r>
            <a:endParaRPr lang="en-US" sz="1100"/>
          </a:p>
        </p:txBody>
      </p:sp>
      <p:sp>
        <p:nvSpPr>
          <p:cNvPr id="223" name="TextBox 222"/>
          <p:cNvSpPr txBox="1"/>
          <p:nvPr/>
        </p:nvSpPr>
        <p:spPr>
          <a:xfrm>
            <a:off x="7779785" y="17973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배</a:t>
            </a:r>
            <a:r>
              <a:rPr lang="ko-KR" altLang="en-US" sz="1100"/>
              <a:t>포</a:t>
            </a:r>
            <a:endParaRPr lang="en-US" sz="1100"/>
          </a:p>
        </p:txBody>
      </p:sp>
      <p:grpSp>
        <p:nvGrpSpPr>
          <p:cNvPr id="236" name="Group 235"/>
          <p:cNvGrpSpPr/>
          <p:nvPr/>
        </p:nvGrpSpPr>
        <p:grpSpPr>
          <a:xfrm>
            <a:off x="3806278" y="1142682"/>
            <a:ext cx="779525" cy="550592"/>
            <a:chOff x="890369" y="1326763"/>
            <a:chExt cx="857478" cy="605651"/>
          </a:xfrm>
        </p:grpSpPr>
        <p:sp>
          <p:nvSpPr>
            <p:cNvPr id="237" name="Flowchart: Magnetic Disk 236"/>
            <p:cNvSpPr/>
            <p:nvPr/>
          </p:nvSpPr>
          <p:spPr>
            <a:xfrm>
              <a:off x="890369" y="1333927"/>
              <a:ext cx="857478" cy="598487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38" name="Picture 2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450" y="1594044"/>
              <a:ext cx="633315" cy="266552"/>
            </a:xfrm>
            <a:prstGeom prst="rect">
              <a:avLst/>
            </a:prstGeom>
          </p:spPr>
        </p:pic>
        <p:sp>
          <p:nvSpPr>
            <p:cNvPr id="239" name="TextBox 238"/>
            <p:cNvSpPr txBox="1"/>
            <p:nvPr/>
          </p:nvSpPr>
          <p:spPr>
            <a:xfrm>
              <a:off x="961726" y="1326763"/>
              <a:ext cx="760337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Repository</a:t>
              </a:r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5819179" y="1155188"/>
            <a:ext cx="779525" cy="550592"/>
            <a:chOff x="890369" y="1326763"/>
            <a:chExt cx="857478" cy="605651"/>
          </a:xfrm>
        </p:grpSpPr>
        <p:sp>
          <p:nvSpPr>
            <p:cNvPr id="245" name="Flowchart: Magnetic Disk 244"/>
            <p:cNvSpPr/>
            <p:nvPr/>
          </p:nvSpPr>
          <p:spPr>
            <a:xfrm>
              <a:off x="890369" y="1333927"/>
              <a:ext cx="857478" cy="598487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46" name="Picture 2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450" y="1594044"/>
              <a:ext cx="633315" cy="266552"/>
            </a:xfrm>
            <a:prstGeom prst="rect">
              <a:avLst/>
            </a:prstGeom>
          </p:spPr>
        </p:pic>
        <p:sp>
          <p:nvSpPr>
            <p:cNvPr id="247" name="TextBox 246"/>
            <p:cNvSpPr txBox="1"/>
            <p:nvPr/>
          </p:nvSpPr>
          <p:spPr>
            <a:xfrm>
              <a:off x="961726" y="1326763"/>
              <a:ext cx="760337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Repository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7443614" y="1122875"/>
            <a:ext cx="779525" cy="550592"/>
            <a:chOff x="890369" y="1326763"/>
            <a:chExt cx="857478" cy="605651"/>
          </a:xfrm>
        </p:grpSpPr>
        <p:sp>
          <p:nvSpPr>
            <p:cNvPr id="249" name="Flowchart: Magnetic Disk 248"/>
            <p:cNvSpPr/>
            <p:nvPr/>
          </p:nvSpPr>
          <p:spPr>
            <a:xfrm>
              <a:off x="890369" y="1333927"/>
              <a:ext cx="857478" cy="598487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0" name="Picture 2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450" y="1594044"/>
              <a:ext cx="633315" cy="266552"/>
            </a:xfrm>
            <a:prstGeom prst="rect">
              <a:avLst/>
            </a:prstGeom>
          </p:spPr>
        </p:pic>
        <p:sp>
          <p:nvSpPr>
            <p:cNvPr id="251" name="TextBox 250"/>
            <p:cNvSpPr txBox="1"/>
            <p:nvPr/>
          </p:nvSpPr>
          <p:spPr>
            <a:xfrm>
              <a:off x="961726" y="1326763"/>
              <a:ext cx="760337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Repository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103579" y="5048531"/>
            <a:ext cx="1395375" cy="714555"/>
            <a:chOff x="-2943367" y="5223565"/>
            <a:chExt cx="1761135" cy="838824"/>
          </a:xfrm>
        </p:grpSpPr>
        <p:sp>
          <p:nvSpPr>
            <p:cNvPr id="180" name="Rectangle 179"/>
            <p:cNvSpPr/>
            <p:nvPr/>
          </p:nvSpPr>
          <p:spPr>
            <a:xfrm>
              <a:off x="-2943367" y="5808753"/>
              <a:ext cx="731520" cy="2485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-2943367" y="5520227"/>
              <a:ext cx="731520" cy="243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-2943367" y="5223565"/>
              <a:ext cx="731520" cy="2511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Server </a:t>
              </a:r>
              <a:r>
                <a:rPr lang="en-US" sz="800" smtClean="0">
                  <a:solidFill>
                    <a:schemeClr val="tx1"/>
                  </a:solidFill>
                </a:rPr>
                <a:t>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-1913752" y="5813850"/>
              <a:ext cx="731520" cy="2485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-1913752" y="5525324"/>
              <a:ext cx="731520" cy="243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-1913752" y="5228662"/>
              <a:ext cx="731520" cy="2511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Server </a:t>
              </a:r>
              <a:r>
                <a:rPr lang="en-US" sz="800" smtClean="0">
                  <a:solidFill>
                    <a:schemeClr val="tx1"/>
                  </a:solidFill>
                </a:rPr>
                <a:t>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>
              <a:stCxn id="182" idx="3"/>
              <a:endCxn id="268" idx="1"/>
            </p:cNvCxnSpPr>
            <p:nvPr/>
          </p:nvCxnSpPr>
          <p:spPr>
            <a:xfrm>
              <a:off x="-2211847" y="5349146"/>
              <a:ext cx="298095" cy="5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181" idx="3"/>
              <a:endCxn id="266" idx="1"/>
            </p:cNvCxnSpPr>
            <p:nvPr/>
          </p:nvCxnSpPr>
          <p:spPr>
            <a:xfrm>
              <a:off x="-2211847" y="5641741"/>
              <a:ext cx="298095" cy="296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>
              <a:stCxn id="180" idx="3"/>
              <a:endCxn id="267" idx="1"/>
            </p:cNvCxnSpPr>
            <p:nvPr/>
          </p:nvCxnSpPr>
          <p:spPr>
            <a:xfrm flipV="1">
              <a:off x="-2211847" y="5646838"/>
              <a:ext cx="298095" cy="28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 270"/>
          <p:cNvGrpSpPr/>
          <p:nvPr/>
        </p:nvGrpSpPr>
        <p:grpSpPr>
          <a:xfrm>
            <a:off x="5984937" y="5034201"/>
            <a:ext cx="1395375" cy="714555"/>
            <a:chOff x="-2943367" y="5223565"/>
            <a:chExt cx="1761135" cy="838824"/>
          </a:xfrm>
        </p:grpSpPr>
        <p:sp>
          <p:nvSpPr>
            <p:cNvPr id="272" name="Rectangle 271"/>
            <p:cNvSpPr/>
            <p:nvPr/>
          </p:nvSpPr>
          <p:spPr>
            <a:xfrm>
              <a:off x="-2943367" y="5808753"/>
              <a:ext cx="731520" cy="2485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-2943367" y="5520227"/>
              <a:ext cx="731520" cy="243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-2943367" y="5223565"/>
              <a:ext cx="731520" cy="2511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Server </a:t>
              </a:r>
              <a:r>
                <a:rPr lang="en-US" sz="800" smtClean="0">
                  <a:solidFill>
                    <a:schemeClr val="tx1"/>
                  </a:solidFill>
                </a:rPr>
                <a:t>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-1913752" y="5813850"/>
              <a:ext cx="731520" cy="2485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-1913752" y="5525324"/>
              <a:ext cx="731520" cy="243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-1913752" y="5228662"/>
              <a:ext cx="731520" cy="2511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Server </a:t>
              </a:r>
              <a:r>
                <a:rPr lang="en-US" sz="800" smtClean="0">
                  <a:solidFill>
                    <a:schemeClr val="tx1"/>
                  </a:solidFill>
                </a:rPr>
                <a:t>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278" name="Straight Connector 277"/>
            <p:cNvCxnSpPr>
              <a:stCxn id="274" idx="3"/>
              <a:endCxn id="277" idx="1"/>
            </p:cNvCxnSpPr>
            <p:nvPr/>
          </p:nvCxnSpPr>
          <p:spPr>
            <a:xfrm>
              <a:off x="-2211847" y="5349146"/>
              <a:ext cx="298095" cy="5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273" idx="3"/>
              <a:endCxn id="275" idx="1"/>
            </p:cNvCxnSpPr>
            <p:nvPr/>
          </p:nvCxnSpPr>
          <p:spPr>
            <a:xfrm>
              <a:off x="-2211847" y="5641741"/>
              <a:ext cx="298095" cy="296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>
              <a:stCxn id="272" idx="3"/>
              <a:endCxn id="276" idx="1"/>
            </p:cNvCxnSpPr>
            <p:nvPr/>
          </p:nvCxnSpPr>
          <p:spPr>
            <a:xfrm flipV="1">
              <a:off x="-2211847" y="5646838"/>
              <a:ext cx="298095" cy="28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4038274" y="5051326"/>
            <a:ext cx="1395375" cy="714555"/>
            <a:chOff x="-2943367" y="5223565"/>
            <a:chExt cx="1761135" cy="838824"/>
          </a:xfrm>
        </p:grpSpPr>
        <p:sp>
          <p:nvSpPr>
            <p:cNvPr id="282" name="Rectangle 281"/>
            <p:cNvSpPr/>
            <p:nvPr/>
          </p:nvSpPr>
          <p:spPr>
            <a:xfrm>
              <a:off x="-2943367" y="5808753"/>
              <a:ext cx="731520" cy="2485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-2943367" y="5520227"/>
              <a:ext cx="731520" cy="243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-2943367" y="5223565"/>
              <a:ext cx="731520" cy="2511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Server </a:t>
              </a:r>
              <a:r>
                <a:rPr lang="en-US" sz="800" smtClean="0">
                  <a:solidFill>
                    <a:schemeClr val="tx1"/>
                  </a:solidFill>
                </a:rPr>
                <a:t>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-1913752" y="5813850"/>
              <a:ext cx="731520" cy="2485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-1913752" y="5525324"/>
              <a:ext cx="731520" cy="243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-1913752" y="5228662"/>
              <a:ext cx="731520" cy="2511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Server </a:t>
              </a:r>
              <a:r>
                <a:rPr lang="en-US" sz="800" smtClean="0">
                  <a:solidFill>
                    <a:schemeClr val="tx1"/>
                  </a:solidFill>
                </a:rPr>
                <a:t>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288" name="Straight Connector 287"/>
            <p:cNvCxnSpPr>
              <a:stCxn id="284" idx="3"/>
              <a:endCxn id="287" idx="1"/>
            </p:cNvCxnSpPr>
            <p:nvPr/>
          </p:nvCxnSpPr>
          <p:spPr>
            <a:xfrm>
              <a:off x="-2211847" y="5349146"/>
              <a:ext cx="298095" cy="5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stCxn id="283" idx="3"/>
              <a:endCxn id="285" idx="1"/>
            </p:cNvCxnSpPr>
            <p:nvPr/>
          </p:nvCxnSpPr>
          <p:spPr>
            <a:xfrm>
              <a:off x="-2211847" y="5641741"/>
              <a:ext cx="298095" cy="296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stCxn id="282" idx="3"/>
              <a:endCxn id="286" idx="1"/>
            </p:cNvCxnSpPr>
            <p:nvPr/>
          </p:nvCxnSpPr>
          <p:spPr>
            <a:xfrm flipV="1">
              <a:off x="-2211847" y="5646838"/>
              <a:ext cx="298095" cy="28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ounded Rectangle 129"/>
          <p:cNvSpPr/>
          <p:nvPr/>
        </p:nvSpPr>
        <p:spPr>
          <a:xfrm>
            <a:off x="2965803" y="2492896"/>
            <a:ext cx="1613899" cy="748947"/>
          </a:xfrm>
          <a:prstGeom prst="roundRect">
            <a:avLst/>
          </a:prstGeom>
          <a:noFill/>
          <a:ln>
            <a:solidFill>
              <a:srgbClr val="66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4849824" y="2492896"/>
            <a:ext cx="1613899" cy="748947"/>
          </a:xfrm>
          <a:prstGeom prst="roundRect">
            <a:avLst/>
          </a:prstGeom>
          <a:noFill/>
          <a:ln>
            <a:solidFill>
              <a:srgbClr val="66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ounded Rectangle 135"/>
          <p:cNvSpPr/>
          <p:nvPr/>
        </p:nvSpPr>
        <p:spPr>
          <a:xfrm>
            <a:off x="6733845" y="2492895"/>
            <a:ext cx="1613899" cy="748947"/>
          </a:xfrm>
          <a:prstGeom prst="roundRect">
            <a:avLst/>
          </a:prstGeom>
          <a:noFill/>
          <a:ln>
            <a:solidFill>
              <a:srgbClr val="66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8318799" y="3775346"/>
            <a:ext cx="59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RQA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19355" y="2310779"/>
            <a:ext cx="241952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3108083" y="2305699"/>
            <a:ext cx="241952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5011373" y="2305699"/>
            <a:ext cx="241952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6881654" y="2299998"/>
            <a:ext cx="241952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1758589" y="85750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모듈 </a:t>
            </a:r>
            <a:r>
              <a:rPr lang="en-US" altLang="ko-KR" sz="1100" smtClean="0"/>
              <a:t>A</a:t>
            </a:r>
            <a:endParaRPr lang="en-US" sz="1100"/>
          </a:p>
        </p:txBody>
      </p:sp>
      <p:sp>
        <p:nvSpPr>
          <p:cNvPr id="142" name="TextBox 141"/>
          <p:cNvSpPr txBox="1"/>
          <p:nvPr/>
        </p:nvSpPr>
        <p:spPr>
          <a:xfrm>
            <a:off x="3905736" y="856992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모듈 </a:t>
            </a:r>
            <a:r>
              <a:rPr lang="en-US" altLang="ko-KR" sz="1100"/>
              <a:t>B</a:t>
            </a:r>
            <a:endParaRPr lang="en-US" sz="1100"/>
          </a:p>
        </p:txBody>
      </p:sp>
      <p:sp>
        <p:nvSpPr>
          <p:cNvPr id="143" name="TextBox 142"/>
          <p:cNvSpPr txBox="1"/>
          <p:nvPr/>
        </p:nvSpPr>
        <p:spPr>
          <a:xfrm>
            <a:off x="5936551" y="856480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모듈 </a:t>
            </a:r>
            <a:r>
              <a:rPr lang="en-US" altLang="ko-KR" sz="1100" smtClean="0"/>
              <a:t>C</a:t>
            </a:r>
            <a:endParaRPr lang="en-US" sz="1100"/>
          </a:p>
        </p:txBody>
      </p:sp>
      <p:sp>
        <p:nvSpPr>
          <p:cNvPr id="144" name="TextBox 143"/>
          <p:cNvSpPr txBox="1"/>
          <p:nvPr/>
        </p:nvSpPr>
        <p:spPr>
          <a:xfrm>
            <a:off x="7566993" y="856480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모듈 </a:t>
            </a:r>
            <a:r>
              <a:rPr lang="en-US" altLang="ko-KR" sz="1100"/>
              <a:t>D</a:t>
            </a:r>
            <a:endParaRPr lang="en-US" sz="1100"/>
          </a:p>
        </p:txBody>
      </p:sp>
      <p:cxnSp>
        <p:nvCxnSpPr>
          <p:cNvPr id="145" name="Curved Connector 144"/>
          <p:cNvCxnSpPr>
            <a:stCxn id="245" idx="3"/>
            <a:endCxn id="130" idx="0"/>
          </p:cNvCxnSpPr>
          <p:nvPr/>
        </p:nvCxnSpPr>
        <p:spPr>
          <a:xfrm rot="5400000">
            <a:off x="4597290" y="881244"/>
            <a:ext cx="787116" cy="243618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>
            <a:stCxn id="237" idx="3"/>
            <a:endCxn id="132" idx="0"/>
          </p:cNvCxnSpPr>
          <p:nvPr/>
        </p:nvCxnSpPr>
        <p:spPr>
          <a:xfrm rot="16200000" flipH="1">
            <a:off x="4526596" y="1362718"/>
            <a:ext cx="799622" cy="14607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/>
          <p:cNvCxnSpPr>
            <a:stCxn id="249" idx="3"/>
            <a:endCxn id="132" idx="0"/>
          </p:cNvCxnSpPr>
          <p:nvPr/>
        </p:nvCxnSpPr>
        <p:spPr>
          <a:xfrm rot="5400000">
            <a:off x="6335362" y="994880"/>
            <a:ext cx="819429" cy="217660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4" idx="3"/>
            <a:endCxn id="130" idx="0"/>
          </p:cNvCxnSpPr>
          <p:nvPr/>
        </p:nvCxnSpPr>
        <p:spPr>
          <a:xfrm rot="16200000" flipH="1">
            <a:off x="2482559" y="1202702"/>
            <a:ext cx="799622" cy="17807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48443" y="4329100"/>
            <a:ext cx="7728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※</a:t>
            </a:r>
            <a:r>
              <a:rPr lang="ko-KR" altLang="en-US" sz="1400" smtClean="0"/>
              <a:t>정해진 기간동안 </a:t>
            </a:r>
            <a:r>
              <a:rPr lang="en-US" altLang="ko-KR" sz="1400" smtClean="0"/>
              <a:t>QA, RQA</a:t>
            </a:r>
            <a:r>
              <a:rPr lang="ko-KR" altLang="en-US" sz="1400" smtClean="0"/>
              <a:t>환경을 특정 프로젝트가 독점하여 통합</a:t>
            </a:r>
            <a:r>
              <a:rPr lang="en-US" altLang="ko-KR" sz="1400" smtClean="0"/>
              <a:t>QA</a:t>
            </a:r>
            <a:r>
              <a:rPr lang="ko-KR" altLang="en-US" sz="1400" smtClean="0"/>
              <a:t>실시 </a:t>
            </a:r>
            <a:r>
              <a:rPr lang="en-US" altLang="ko-KR" sz="1400" smtClean="0"/>
              <a:t>(wiki</a:t>
            </a:r>
            <a:r>
              <a:rPr lang="ko-KR" altLang="en-US" sz="1400" smtClean="0"/>
              <a:t>를</a:t>
            </a:r>
            <a:r>
              <a:rPr lang="en-US" altLang="ko-KR" sz="1400" smtClean="0"/>
              <a:t> </a:t>
            </a:r>
            <a:r>
              <a:rPr lang="ko-KR" altLang="en-US" sz="1400" smtClean="0"/>
              <a:t>통해 스케줄링</a:t>
            </a:r>
            <a:r>
              <a:rPr lang="en-US" altLang="ko-KR" sz="1400" smtClean="0"/>
              <a:t>)</a:t>
            </a:r>
            <a:endParaRPr lang="en-US" sz="1400"/>
          </a:p>
        </p:txBody>
      </p:sp>
      <p:sp>
        <p:nvSpPr>
          <p:cNvPr id="159" name="Rectangle 158"/>
          <p:cNvSpPr/>
          <p:nvPr/>
        </p:nvSpPr>
        <p:spPr>
          <a:xfrm>
            <a:off x="1505115" y="3753036"/>
            <a:ext cx="6463103" cy="41911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통</a:t>
            </a:r>
            <a:r>
              <a:rPr lang="ko-KR" altLang="en-US" sz="1100" b="1">
                <a:solidFill>
                  <a:schemeClr val="bg1"/>
                </a:solidFill>
              </a:rPr>
              <a:t>합</a:t>
            </a:r>
            <a:r>
              <a:rPr lang="en-US" sz="1100" b="1" smtClean="0">
                <a:solidFill>
                  <a:schemeClr val="bg1"/>
                </a:solidFill>
              </a:rPr>
              <a:t>QA</a:t>
            </a:r>
            <a:r>
              <a:rPr lang="ko-KR" altLang="en-US" sz="1100" b="1" smtClean="0">
                <a:solidFill>
                  <a:schemeClr val="bg1"/>
                </a:solidFill>
              </a:rPr>
              <a:t>활동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007604" y="3229235"/>
            <a:ext cx="768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※</a:t>
            </a:r>
            <a:r>
              <a:rPr lang="ko-KR" altLang="en-US" sz="1400" smtClean="0"/>
              <a:t>프로젝트별로 기간을 정하여 각 </a:t>
            </a:r>
            <a:r>
              <a:rPr lang="en-US" altLang="ko-KR" sz="1400" smtClean="0"/>
              <a:t>DQA </a:t>
            </a:r>
            <a:r>
              <a:rPr lang="ko-KR" altLang="en-US" sz="1400" smtClean="0"/>
              <a:t>환경을 순환적으로 선택하여 사용 </a:t>
            </a:r>
            <a:r>
              <a:rPr lang="en-US" altLang="ko-KR" sz="1400" smtClean="0"/>
              <a:t>(wiki </a:t>
            </a:r>
            <a:r>
              <a:rPr lang="ko-KR" altLang="en-US" sz="1400" smtClean="0"/>
              <a:t>를 통해 스케줄링</a:t>
            </a:r>
            <a:r>
              <a:rPr lang="en-US" altLang="ko-KR" sz="1400" smtClean="0"/>
              <a:t>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82611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/>
          <p:cNvSpPr/>
          <p:nvPr/>
        </p:nvSpPr>
        <p:spPr>
          <a:xfrm>
            <a:off x="3316888" y="1903500"/>
            <a:ext cx="1681647" cy="4093424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5225100" y="1903501"/>
            <a:ext cx="1715629" cy="4093424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182198" y="1903502"/>
            <a:ext cx="1571294" cy="4093424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416290" y="1903498"/>
            <a:ext cx="1611665" cy="4093424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To-Be </a:t>
            </a:r>
            <a:r>
              <a:rPr lang="ko-KR" altLang="en-US" smtClean="0"/>
              <a:t>배</a:t>
            </a:r>
            <a:r>
              <a:rPr lang="ko-KR" altLang="en-US"/>
              <a:t>포</a:t>
            </a:r>
            <a:r>
              <a:rPr lang="ko-KR" altLang="en-US" smtClean="0"/>
              <a:t> 환경 </a:t>
            </a:r>
            <a:r>
              <a:rPr lang="en-US" altLang="ko-KR" smtClean="0"/>
              <a:t>Approach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8595" y="898601"/>
            <a:ext cx="779525" cy="550592"/>
            <a:chOff x="890369" y="1326763"/>
            <a:chExt cx="857478" cy="605651"/>
          </a:xfrm>
        </p:grpSpPr>
        <p:sp>
          <p:nvSpPr>
            <p:cNvPr id="4" name="Flowchart: Magnetic Disk 3"/>
            <p:cNvSpPr/>
            <p:nvPr/>
          </p:nvSpPr>
          <p:spPr>
            <a:xfrm>
              <a:off x="890369" y="1333927"/>
              <a:ext cx="857478" cy="598487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450" y="1594044"/>
              <a:ext cx="633315" cy="26655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61726" y="1326763"/>
              <a:ext cx="760337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Repository</a:t>
              </a:r>
            </a:p>
          </p:txBody>
        </p:sp>
      </p:grpSp>
      <p:cxnSp>
        <p:nvCxnSpPr>
          <p:cNvPr id="13" name="Curved Connector 12"/>
          <p:cNvCxnSpPr>
            <a:stCxn id="4" idx="3"/>
            <a:endCxn id="25" idx="0"/>
          </p:cNvCxnSpPr>
          <p:nvPr/>
        </p:nvCxnSpPr>
        <p:spPr>
          <a:xfrm rot="16200000" flipH="1">
            <a:off x="1419370" y="1108180"/>
            <a:ext cx="454307" cy="113633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endCxn id="25" idx="0"/>
          </p:cNvCxnSpPr>
          <p:nvPr/>
        </p:nvCxnSpPr>
        <p:spPr>
          <a:xfrm rot="16200000" flipH="1">
            <a:off x="1911705" y="1600515"/>
            <a:ext cx="454307" cy="15165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229" idx="3"/>
            <a:endCxn id="25" idx="0"/>
          </p:cNvCxnSpPr>
          <p:nvPr/>
        </p:nvCxnSpPr>
        <p:spPr>
          <a:xfrm rot="5400000">
            <a:off x="2307082" y="1368025"/>
            <a:ext cx="443081" cy="62786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233" idx="3"/>
            <a:endCxn id="174" idx="0"/>
          </p:cNvCxnSpPr>
          <p:nvPr/>
        </p:nvCxnSpPr>
        <p:spPr>
          <a:xfrm rot="16200000" flipH="1">
            <a:off x="3733033" y="1465540"/>
            <a:ext cx="449606" cy="4263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237" idx="3"/>
            <a:endCxn id="174" idx="0"/>
          </p:cNvCxnSpPr>
          <p:nvPr/>
        </p:nvCxnSpPr>
        <p:spPr>
          <a:xfrm rot="5400000">
            <a:off x="4140498" y="1435225"/>
            <a:ext cx="498772" cy="43778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130"/>
          <p:cNvCxnSpPr>
            <a:stCxn id="241" idx="3"/>
            <a:endCxn id="189" idx="0"/>
          </p:cNvCxnSpPr>
          <p:nvPr/>
        </p:nvCxnSpPr>
        <p:spPr>
          <a:xfrm rot="16200000" flipH="1">
            <a:off x="5687953" y="1508538"/>
            <a:ext cx="465889" cy="32403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urved Connector 134"/>
          <p:cNvCxnSpPr>
            <a:stCxn id="245" idx="3"/>
            <a:endCxn id="189" idx="0"/>
          </p:cNvCxnSpPr>
          <p:nvPr/>
        </p:nvCxnSpPr>
        <p:spPr>
          <a:xfrm rot="5400000">
            <a:off x="6138981" y="1347498"/>
            <a:ext cx="499938" cy="61206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80540" y="1903499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A</a:t>
            </a:r>
            <a:r>
              <a:rPr lang="ko-KR" altLang="en-US" sz="1200" smtClean="0"/>
              <a:t>모듈 서버 그룹</a:t>
            </a:r>
            <a:endParaRPr lang="en-US" sz="1200"/>
          </a:p>
        </p:txBody>
      </p:sp>
      <p:sp>
        <p:nvSpPr>
          <p:cNvPr id="26" name="Rounded Rectangle 25"/>
          <p:cNvSpPr/>
          <p:nvPr/>
        </p:nvSpPr>
        <p:spPr>
          <a:xfrm>
            <a:off x="1228655" y="2216502"/>
            <a:ext cx="7668851" cy="748947"/>
          </a:xfrm>
          <a:prstGeom prst="roundRect">
            <a:avLst/>
          </a:prstGeom>
          <a:noFill/>
          <a:ln>
            <a:solidFill>
              <a:srgbClr val="66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06405" y="241174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DQA</a:t>
            </a:r>
            <a:endParaRPr lang="en-US"/>
          </a:p>
        </p:txBody>
      </p:sp>
      <p:sp>
        <p:nvSpPr>
          <p:cNvPr id="133" name="Rounded Rectangle 132"/>
          <p:cNvSpPr/>
          <p:nvPr/>
        </p:nvSpPr>
        <p:spPr>
          <a:xfrm>
            <a:off x="1228654" y="3228830"/>
            <a:ext cx="7668853" cy="636720"/>
          </a:xfrm>
          <a:prstGeom prst="roundRect">
            <a:avLst/>
          </a:prstGeom>
          <a:noFill/>
          <a:ln>
            <a:solidFill>
              <a:srgbClr val="66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506405" y="336896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QA</a:t>
            </a:r>
            <a:endParaRPr lang="en-US"/>
          </a:p>
        </p:txBody>
      </p:sp>
      <p:sp>
        <p:nvSpPr>
          <p:cNvPr id="148" name="Rounded Rectangle 147"/>
          <p:cNvSpPr/>
          <p:nvPr/>
        </p:nvSpPr>
        <p:spPr>
          <a:xfrm>
            <a:off x="1228654" y="4045570"/>
            <a:ext cx="7668854" cy="778732"/>
          </a:xfrm>
          <a:prstGeom prst="roundRect">
            <a:avLst/>
          </a:prstGeom>
          <a:noFill/>
          <a:ln>
            <a:solidFill>
              <a:srgbClr val="66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506405" y="4285580"/>
            <a:ext cx="54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STG</a:t>
            </a:r>
            <a:endParaRPr lang="en-US"/>
          </a:p>
        </p:txBody>
      </p:sp>
      <p:sp>
        <p:nvSpPr>
          <p:cNvPr id="154" name="Rounded Rectangle 153"/>
          <p:cNvSpPr/>
          <p:nvPr/>
        </p:nvSpPr>
        <p:spPr>
          <a:xfrm>
            <a:off x="1228654" y="4957672"/>
            <a:ext cx="7668854" cy="975750"/>
          </a:xfrm>
          <a:prstGeom prst="roundRect">
            <a:avLst/>
          </a:prstGeom>
          <a:noFill/>
          <a:ln>
            <a:solidFill>
              <a:srgbClr val="66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506405" y="5230689"/>
            <a:ext cx="65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REAL</a:t>
            </a:r>
            <a:endParaRPr lang="en-US"/>
          </a:p>
        </p:txBody>
      </p:sp>
      <p:cxnSp>
        <p:nvCxnSpPr>
          <p:cNvPr id="160" name="Curved Connector 159"/>
          <p:cNvCxnSpPr>
            <a:stCxn id="249" idx="3"/>
            <a:endCxn id="200" idx="0"/>
          </p:cNvCxnSpPr>
          <p:nvPr/>
        </p:nvCxnSpPr>
        <p:spPr>
          <a:xfrm rot="5400000">
            <a:off x="7755232" y="1655044"/>
            <a:ext cx="468557" cy="2836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72672" y="6073551"/>
            <a:ext cx="6914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※</a:t>
            </a:r>
            <a:r>
              <a:rPr lang="ko-KR" altLang="en-US" sz="1400" smtClean="0"/>
              <a:t>모듈별로 전담 환경이 각각 존재하며</a:t>
            </a:r>
            <a:r>
              <a:rPr lang="en-US" altLang="ko-KR" sz="1400" smtClean="0"/>
              <a:t> </a:t>
            </a:r>
            <a:r>
              <a:rPr lang="ko-KR" altLang="en-US" sz="1400" smtClean="0"/>
              <a:t>특정 프로젝트가 </a:t>
            </a:r>
            <a:r>
              <a:rPr lang="en-US" altLang="ko-KR" sz="1400" smtClean="0"/>
              <a:t>QA</a:t>
            </a:r>
            <a:r>
              <a:rPr lang="ko-KR" altLang="en-US" sz="1400" smtClean="0"/>
              <a:t>환경 전체를 점유하지 않음</a:t>
            </a:r>
            <a:endParaRPr lang="en-US" sz="1400"/>
          </a:p>
        </p:txBody>
      </p:sp>
      <p:sp>
        <p:nvSpPr>
          <p:cNvPr id="101" name="Rectangle 100"/>
          <p:cNvSpPr/>
          <p:nvPr/>
        </p:nvSpPr>
        <p:spPr>
          <a:xfrm>
            <a:off x="1770699" y="2385493"/>
            <a:ext cx="767232" cy="25116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Server 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815963" y="3425356"/>
            <a:ext cx="768096" cy="19521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778237" y="3361494"/>
            <a:ext cx="768096" cy="19521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Server 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540052" y="190350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B</a:t>
            </a:r>
            <a:r>
              <a:rPr lang="ko-KR" altLang="en-US" sz="1200" smtClean="0"/>
              <a:t>모듈 서버 그룹</a:t>
            </a:r>
            <a:endParaRPr lang="en-US" sz="1200"/>
          </a:p>
        </p:txBody>
      </p:sp>
      <p:sp>
        <p:nvSpPr>
          <p:cNvPr id="177" name="Rectangle 176"/>
          <p:cNvSpPr/>
          <p:nvPr/>
        </p:nvSpPr>
        <p:spPr>
          <a:xfrm>
            <a:off x="3812387" y="2385495"/>
            <a:ext cx="767232" cy="25116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Server 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857651" y="3425358"/>
            <a:ext cx="768096" cy="19521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3819925" y="3361496"/>
            <a:ext cx="768096" cy="19521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Server </a:t>
            </a:r>
            <a:r>
              <a:rPr lang="en-US" sz="1100" smtClean="0">
                <a:solidFill>
                  <a:schemeClr val="tx1"/>
                </a:solidFill>
              </a:rPr>
              <a:t>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476987" y="1903502"/>
            <a:ext cx="1260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C</a:t>
            </a:r>
            <a:r>
              <a:rPr lang="ko-KR" altLang="en-US" sz="1200" smtClean="0"/>
              <a:t>모듈 서버 그룹</a:t>
            </a:r>
            <a:endParaRPr lang="en-US" sz="1200"/>
          </a:p>
        </p:txBody>
      </p:sp>
      <p:sp>
        <p:nvSpPr>
          <p:cNvPr id="190" name="Rectangle 189"/>
          <p:cNvSpPr/>
          <p:nvPr/>
        </p:nvSpPr>
        <p:spPr>
          <a:xfrm>
            <a:off x="5657148" y="2385496"/>
            <a:ext cx="767232" cy="25116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Server 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702412" y="3425359"/>
            <a:ext cx="768096" cy="19521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5664686" y="3361497"/>
            <a:ext cx="768096" cy="19521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Server </a:t>
            </a:r>
            <a:r>
              <a:rPr lang="en-US" sz="1100" smtClean="0">
                <a:solidFill>
                  <a:schemeClr val="tx1"/>
                </a:solidFill>
              </a:rPr>
              <a:t>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338776" y="1903503"/>
            <a:ext cx="1273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D</a:t>
            </a:r>
            <a:r>
              <a:rPr lang="ko-KR" altLang="en-US" sz="1200" smtClean="0"/>
              <a:t>모듈 서버 그룹</a:t>
            </a:r>
            <a:endParaRPr lang="en-US" sz="1200"/>
          </a:p>
        </p:txBody>
      </p:sp>
      <p:sp>
        <p:nvSpPr>
          <p:cNvPr id="203" name="Rectangle 202"/>
          <p:cNvSpPr/>
          <p:nvPr/>
        </p:nvSpPr>
        <p:spPr>
          <a:xfrm>
            <a:off x="7574328" y="2385497"/>
            <a:ext cx="767232" cy="25116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Server 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7619592" y="3425360"/>
            <a:ext cx="768096" cy="19521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7581866" y="3361498"/>
            <a:ext cx="768096" cy="19521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Server </a:t>
            </a:r>
            <a:r>
              <a:rPr lang="en-US" sz="1100" smtClean="0">
                <a:solidFill>
                  <a:schemeClr val="tx1"/>
                </a:solidFill>
              </a:rPr>
              <a:t>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8181" y="3292330"/>
            <a:ext cx="4929540" cy="44596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통</a:t>
            </a:r>
            <a:r>
              <a:rPr lang="ko-KR" altLang="en-US" sz="1050"/>
              <a:t>합</a:t>
            </a:r>
            <a:r>
              <a:rPr lang="en-US" sz="1050" smtClean="0"/>
              <a:t>QA</a:t>
            </a:r>
            <a:r>
              <a:rPr lang="ko-KR" altLang="en-US" sz="1050" smtClean="0"/>
              <a:t>활동</a:t>
            </a:r>
            <a:endParaRPr lang="en-US" sz="1050"/>
          </a:p>
        </p:txBody>
      </p:sp>
      <p:sp>
        <p:nvSpPr>
          <p:cNvPr id="220" name="TextBox 219"/>
          <p:cNvSpPr txBox="1"/>
          <p:nvPr/>
        </p:nvSpPr>
        <p:spPr>
          <a:xfrm>
            <a:off x="287524" y="1028370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Git</a:t>
            </a:r>
            <a:endParaRPr 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2094010" y="149642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배</a:t>
            </a:r>
            <a:r>
              <a:rPr lang="ko-KR" altLang="en-US" sz="1100"/>
              <a:t>포</a:t>
            </a:r>
            <a:endParaRPr lang="en-US" sz="1100"/>
          </a:p>
        </p:txBody>
      </p:sp>
      <p:sp>
        <p:nvSpPr>
          <p:cNvPr id="221" name="TextBox 220"/>
          <p:cNvSpPr txBox="1"/>
          <p:nvPr/>
        </p:nvSpPr>
        <p:spPr>
          <a:xfrm>
            <a:off x="3930215" y="152098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배</a:t>
            </a:r>
            <a:r>
              <a:rPr lang="ko-KR" altLang="en-US" sz="1100"/>
              <a:t>포</a:t>
            </a:r>
            <a:endParaRPr lang="en-US" sz="1100"/>
          </a:p>
        </p:txBody>
      </p:sp>
      <p:sp>
        <p:nvSpPr>
          <p:cNvPr id="222" name="TextBox 221"/>
          <p:cNvSpPr txBox="1"/>
          <p:nvPr/>
        </p:nvSpPr>
        <p:spPr>
          <a:xfrm>
            <a:off x="5873172" y="152098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배</a:t>
            </a:r>
            <a:r>
              <a:rPr lang="ko-KR" altLang="en-US" sz="1100"/>
              <a:t>포</a:t>
            </a:r>
            <a:endParaRPr lang="en-US" sz="1100"/>
          </a:p>
        </p:txBody>
      </p:sp>
      <p:sp>
        <p:nvSpPr>
          <p:cNvPr id="223" name="TextBox 222"/>
          <p:cNvSpPr txBox="1"/>
          <p:nvPr/>
        </p:nvSpPr>
        <p:spPr>
          <a:xfrm>
            <a:off x="7926658" y="152098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배</a:t>
            </a:r>
            <a:r>
              <a:rPr lang="ko-KR" altLang="en-US" sz="1100"/>
              <a:t>포</a:t>
            </a:r>
            <a:endParaRPr lang="en-US" sz="1100"/>
          </a:p>
        </p:txBody>
      </p:sp>
      <p:grpSp>
        <p:nvGrpSpPr>
          <p:cNvPr id="224" name="Group 223"/>
          <p:cNvGrpSpPr/>
          <p:nvPr/>
        </p:nvGrpSpPr>
        <p:grpSpPr>
          <a:xfrm>
            <a:off x="1608180" y="931484"/>
            <a:ext cx="779525" cy="550592"/>
            <a:chOff x="890369" y="1326763"/>
            <a:chExt cx="857478" cy="605651"/>
          </a:xfrm>
        </p:grpSpPr>
        <p:sp>
          <p:nvSpPr>
            <p:cNvPr id="225" name="Flowchart: Magnetic Disk 224"/>
            <p:cNvSpPr/>
            <p:nvPr/>
          </p:nvSpPr>
          <p:spPr>
            <a:xfrm>
              <a:off x="890369" y="1333927"/>
              <a:ext cx="857478" cy="598487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450" y="1594044"/>
              <a:ext cx="633315" cy="266552"/>
            </a:xfrm>
            <a:prstGeom prst="rect">
              <a:avLst/>
            </a:prstGeom>
          </p:spPr>
        </p:pic>
        <p:sp>
          <p:nvSpPr>
            <p:cNvPr id="227" name="TextBox 226"/>
            <p:cNvSpPr txBox="1"/>
            <p:nvPr/>
          </p:nvSpPr>
          <p:spPr>
            <a:xfrm>
              <a:off x="961726" y="1326763"/>
              <a:ext cx="760337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Repository</a:t>
              </a: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2452792" y="909826"/>
            <a:ext cx="779525" cy="550592"/>
            <a:chOff x="890369" y="1326763"/>
            <a:chExt cx="857478" cy="605651"/>
          </a:xfrm>
        </p:grpSpPr>
        <p:sp>
          <p:nvSpPr>
            <p:cNvPr id="229" name="Flowchart: Magnetic Disk 228"/>
            <p:cNvSpPr/>
            <p:nvPr/>
          </p:nvSpPr>
          <p:spPr>
            <a:xfrm>
              <a:off x="890369" y="1333927"/>
              <a:ext cx="857478" cy="598487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30" name="Picture 2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450" y="1594044"/>
              <a:ext cx="633315" cy="266552"/>
            </a:xfrm>
            <a:prstGeom prst="rect">
              <a:avLst/>
            </a:prstGeom>
          </p:spPr>
        </p:pic>
        <p:sp>
          <p:nvSpPr>
            <p:cNvPr id="231" name="TextBox 230"/>
            <p:cNvSpPr txBox="1"/>
            <p:nvPr/>
          </p:nvSpPr>
          <p:spPr>
            <a:xfrm>
              <a:off x="961726" y="1326763"/>
              <a:ext cx="760337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Repository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354915" y="903303"/>
            <a:ext cx="779525" cy="550592"/>
            <a:chOff x="890369" y="1326763"/>
            <a:chExt cx="857478" cy="605651"/>
          </a:xfrm>
        </p:grpSpPr>
        <p:sp>
          <p:nvSpPr>
            <p:cNvPr id="233" name="Flowchart: Magnetic Disk 232"/>
            <p:cNvSpPr/>
            <p:nvPr/>
          </p:nvSpPr>
          <p:spPr>
            <a:xfrm>
              <a:off x="890369" y="1333927"/>
              <a:ext cx="857478" cy="598487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450" y="1594044"/>
              <a:ext cx="633315" cy="266552"/>
            </a:xfrm>
            <a:prstGeom prst="rect">
              <a:avLst/>
            </a:prstGeom>
          </p:spPr>
        </p:pic>
        <p:sp>
          <p:nvSpPr>
            <p:cNvPr id="235" name="TextBox 234"/>
            <p:cNvSpPr txBox="1"/>
            <p:nvPr/>
          </p:nvSpPr>
          <p:spPr>
            <a:xfrm>
              <a:off x="961726" y="1326763"/>
              <a:ext cx="760337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Repository</a:t>
              </a: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4219011" y="854137"/>
            <a:ext cx="779525" cy="550592"/>
            <a:chOff x="890369" y="1326763"/>
            <a:chExt cx="857478" cy="605651"/>
          </a:xfrm>
        </p:grpSpPr>
        <p:sp>
          <p:nvSpPr>
            <p:cNvPr id="237" name="Flowchart: Magnetic Disk 236"/>
            <p:cNvSpPr/>
            <p:nvPr/>
          </p:nvSpPr>
          <p:spPr>
            <a:xfrm>
              <a:off x="890369" y="1333927"/>
              <a:ext cx="857478" cy="598487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38" name="Picture 2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450" y="1594044"/>
              <a:ext cx="633315" cy="266552"/>
            </a:xfrm>
            <a:prstGeom prst="rect">
              <a:avLst/>
            </a:prstGeom>
          </p:spPr>
        </p:pic>
        <p:sp>
          <p:nvSpPr>
            <p:cNvPr id="239" name="TextBox 238"/>
            <p:cNvSpPr txBox="1"/>
            <p:nvPr/>
          </p:nvSpPr>
          <p:spPr>
            <a:xfrm>
              <a:off x="961726" y="1326763"/>
              <a:ext cx="760337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Repository</a:t>
              </a: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5369116" y="887020"/>
            <a:ext cx="779525" cy="550592"/>
            <a:chOff x="890369" y="1326763"/>
            <a:chExt cx="857478" cy="605651"/>
          </a:xfrm>
        </p:grpSpPr>
        <p:sp>
          <p:nvSpPr>
            <p:cNvPr id="241" name="Flowchart: Magnetic Disk 240"/>
            <p:cNvSpPr/>
            <p:nvPr/>
          </p:nvSpPr>
          <p:spPr>
            <a:xfrm>
              <a:off x="890369" y="1333927"/>
              <a:ext cx="857478" cy="598487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42" name="Picture 2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450" y="1594044"/>
              <a:ext cx="633315" cy="266552"/>
            </a:xfrm>
            <a:prstGeom prst="rect">
              <a:avLst/>
            </a:prstGeom>
          </p:spPr>
        </p:pic>
        <p:sp>
          <p:nvSpPr>
            <p:cNvPr id="243" name="TextBox 242"/>
            <p:cNvSpPr txBox="1"/>
            <p:nvPr/>
          </p:nvSpPr>
          <p:spPr>
            <a:xfrm>
              <a:off x="961726" y="1326763"/>
              <a:ext cx="760337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Repository</a:t>
              </a:r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6305221" y="852971"/>
            <a:ext cx="779525" cy="550592"/>
            <a:chOff x="890369" y="1326763"/>
            <a:chExt cx="857478" cy="605651"/>
          </a:xfrm>
        </p:grpSpPr>
        <p:sp>
          <p:nvSpPr>
            <p:cNvPr id="245" name="Flowchart: Magnetic Disk 244"/>
            <p:cNvSpPr/>
            <p:nvPr/>
          </p:nvSpPr>
          <p:spPr>
            <a:xfrm>
              <a:off x="890369" y="1333927"/>
              <a:ext cx="857478" cy="598487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46" name="Picture 2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450" y="1594044"/>
              <a:ext cx="633315" cy="266552"/>
            </a:xfrm>
            <a:prstGeom prst="rect">
              <a:avLst/>
            </a:prstGeom>
          </p:spPr>
        </p:pic>
        <p:sp>
          <p:nvSpPr>
            <p:cNvPr id="247" name="TextBox 246"/>
            <p:cNvSpPr txBox="1"/>
            <p:nvPr/>
          </p:nvSpPr>
          <p:spPr>
            <a:xfrm>
              <a:off x="961726" y="1326763"/>
              <a:ext cx="760337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Repository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7613927" y="884354"/>
            <a:ext cx="779525" cy="550592"/>
            <a:chOff x="890369" y="1326763"/>
            <a:chExt cx="857478" cy="605651"/>
          </a:xfrm>
        </p:grpSpPr>
        <p:sp>
          <p:nvSpPr>
            <p:cNvPr id="249" name="Flowchart: Magnetic Disk 248"/>
            <p:cNvSpPr/>
            <p:nvPr/>
          </p:nvSpPr>
          <p:spPr>
            <a:xfrm>
              <a:off x="890369" y="1333927"/>
              <a:ext cx="857478" cy="598487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0" name="Picture 2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450" y="1594044"/>
              <a:ext cx="633315" cy="266552"/>
            </a:xfrm>
            <a:prstGeom prst="rect">
              <a:avLst/>
            </a:prstGeom>
          </p:spPr>
        </p:pic>
        <p:sp>
          <p:nvSpPr>
            <p:cNvPr id="251" name="TextBox 250"/>
            <p:cNvSpPr txBox="1"/>
            <p:nvPr/>
          </p:nvSpPr>
          <p:spPr>
            <a:xfrm>
              <a:off x="961726" y="1326763"/>
              <a:ext cx="760337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Repository</a:t>
              </a:r>
            </a:p>
          </p:txBody>
        </p:sp>
      </p:grpSp>
      <p:sp>
        <p:nvSpPr>
          <p:cNvPr id="253" name="Rectangle 252"/>
          <p:cNvSpPr/>
          <p:nvPr/>
        </p:nvSpPr>
        <p:spPr>
          <a:xfrm>
            <a:off x="1884039" y="4391256"/>
            <a:ext cx="767232" cy="2485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1825982" y="4304733"/>
            <a:ext cx="767232" cy="2430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1768716" y="4196722"/>
            <a:ext cx="767232" cy="2511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Server </a:t>
            </a:r>
            <a:r>
              <a:rPr lang="en-US" sz="1100" smtClean="0">
                <a:solidFill>
                  <a:schemeClr val="tx1"/>
                </a:solidFill>
              </a:rPr>
              <a:t>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3925727" y="4391258"/>
            <a:ext cx="767232" cy="2485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3867670" y="4304735"/>
            <a:ext cx="767232" cy="2430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3810404" y="4196724"/>
            <a:ext cx="767232" cy="2511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Server </a:t>
            </a:r>
            <a:r>
              <a:rPr lang="en-US" sz="1100" smtClean="0">
                <a:solidFill>
                  <a:schemeClr val="tx1"/>
                </a:solidFill>
              </a:rPr>
              <a:t>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5770488" y="4391259"/>
            <a:ext cx="767232" cy="2485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5712431" y="4304736"/>
            <a:ext cx="767232" cy="2430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5655165" y="4196725"/>
            <a:ext cx="767232" cy="2511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Server </a:t>
            </a:r>
            <a:r>
              <a:rPr lang="en-US" sz="1100" smtClean="0">
                <a:solidFill>
                  <a:schemeClr val="tx1"/>
                </a:solidFill>
              </a:rPr>
              <a:t>N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7687668" y="4391260"/>
            <a:ext cx="767232" cy="2485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7629611" y="4304737"/>
            <a:ext cx="767232" cy="2430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7572345" y="4196726"/>
            <a:ext cx="767232" cy="2511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Server </a:t>
            </a:r>
            <a:r>
              <a:rPr lang="en-US" sz="1100" smtClean="0">
                <a:solidFill>
                  <a:schemeClr val="tx1"/>
                </a:solidFill>
              </a:rPr>
              <a:t>N</a:t>
            </a:r>
            <a:endParaRPr lang="en-US" sz="110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517001" y="5104681"/>
            <a:ext cx="1395375" cy="714555"/>
            <a:chOff x="-2943367" y="5223565"/>
            <a:chExt cx="1761135" cy="838824"/>
          </a:xfrm>
        </p:grpSpPr>
        <p:sp>
          <p:nvSpPr>
            <p:cNvPr id="180" name="Rectangle 179"/>
            <p:cNvSpPr/>
            <p:nvPr/>
          </p:nvSpPr>
          <p:spPr>
            <a:xfrm>
              <a:off x="-2943367" y="5808753"/>
              <a:ext cx="731520" cy="2485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-2943367" y="5520227"/>
              <a:ext cx="731520" cy="243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-2943367" y="5223565"/>
              <a:ext cx="731520" cy="2511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Server </a:t>
              </a:r>
              <a:r>
                <a:rPr lang="en-US" sz="800" smtClean="0">
                  <a:solidFill>
                    <a:schemeClr val="tx1"/>
                  </a:solidFill>
                </a:rPr>
                <a:t>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-1913752" y="5813850"/>
              <a:ext cx="731520" cy="2485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-1913752" y="5525324"/>
              <a:ext cx="731520" cy="243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-1913752" y="5228662"/>
              <a:ext cx="731520" cy="2511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Server </a:t>
              </a:r>
              <a:r>
                <a:rPr lang="en-US" sz="800" smtClean="0">
                  <a:solidFill>
                    <a:schemeClr val="tx1"/>
                  </a:solidFill>
                </a:rPr>
                <a:t>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>
              <a:stCxn id="182" idx="3"/>
              <a:endCxn id="268" idx="1"/>
            </p:cNvCxnSpPr>
            <p:nvPr/>
          </p:nvCxnSpPr>
          <p:spPr>
            <a:xfrm>
              <a:off x="-2211847" y="5349146"/>
              <a:ext cx="298095" cy="5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181" idx="3"/>
              <a:endCxn id="266" idx="1"/>
            </p:cNvCxnSpPr>
            <p:nvPr/>
          </p:nvCxnSpPr>
          <p:spPr>
            <a:xfrm>
              <a:off x="-2211847" y="5641741"/>
              <a:ext cx="298095" cy="296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>
              <a:stCxn id="180" idx="3"/>
              <a:endCxn id="267" idx="1"/>
            </p:cNvCxnSpPr>
            <p:nvPr/>
          </p:nvCxnSpPr>
          <p:spPr>
            <a:xfrm flipV="1">
              <a:off x="-2211847" y="5646838"/>
              <a:ext cx="298095" cy="28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 270"/>
          <p:cNvGrpSpPr/>
          <p:nvPr/>
        </p:nvGrpSpPr>
        <p:grpSpPr>
          <a:xfrm>
            <a:off x="5398359" y="5090351"/>
            <a:ext cx="1395375" cy="714555"/>
            <a:chOff x="-2943367" y="5223565"/>
            <a:chExt cx="1761135" cy="838824"/>
          </a:xfrm>
        </p:grpSpPr>
        <p:sp>
          <p:nvSpPr>
            <p:cNvPr id="272" name="Rectangle 271"/>
            <p:cNvSpPr/>
            <p:nvPr/>
          </p:nvSpPr>
          <p:spPr>
            <a:xfrm>
              <a:off x="-2943367" y="5808753"/>
              <a:ext cx="731520" cy="2485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-2943367" y="5520227"/>
              <a:ext cx="731520" cy="243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-2943367" y="5223565"/>
              <a:ext cx="731520" cy="2511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Server </a:t>
              </a:r>
              <a:r>
                <a:rPr lang="en-US" sz="800" smtClean="0">
                  <a:solidFill>
                    <a:schemeClr val="tx1"/>
                  </a:solidFill>
                </a:rPr>
                <a:t>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-1913752" y="5813850"/>
              <a:ext cx="731520" cy="2485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-1913752" y="5525324"/>
              <a:ext cx="731520" cy="243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-1913752" y="5228662"/>
              <a:ext cx="731520" cy="2511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Server </a:t>
              </a:r>
              <a:r>
                <a:rPr lang="en-US" sz="800" smtClean="0">
                  <a:solidFill>
                    <a:schemeClr val="tx1"/>
                  </a:solidFill>
                </a:rPr>
                <a:t>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278" name="Straight Connector 277"/>
            <p:cNvCxnSpPr>
              <a:stCxn id="274" idx="3"/>
              <a:endCxn id="277" idx="1"/>
            </p:cNvCxnSpPr>
            <p:nvPr/>
          </p:nvCxnSpPr>
          <p:spPr>
            <a:xfrm>
              <a:off x="-2211847" y="5349146"/>
              <a:ext cx="298095" cy="5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273" idx="3"/>
              <a:endCxn id="275" idx="1"/>
            </p:cNvCxnSpPr>
            <p:nvPr/>
          </p:nvCxnSpPr>
          <p:spPr>
            <a:xfrm>
              <a:off x="-2211847" y="5641741"/>
              <a:ext cx="298095" cy="296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>
              <a:stCxn id="272" idx="3"/>
              <a:endCxn id="276" idx="1"/>
            </p:cNvCxnSpPr>
            <p:nvPr/>
          </p:nvCxnSpPr>
          <p:spPr>
            <a:xfrm flipV="1">
              <a:off x="-2211847" y="5646838"/>
              <a:ext cx="298095" cy="28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3451696" y="5107476"/>
            <a:ext cx="1395375" cy="714555"/>
            <a:chOff x="-2943367" y="5223565"/>
            <a:chExt cx="1761135" cy="838824"/>
          </a:xfrm>
        </p:grpSpPr>
        <p:sp>
          <p:nvSpPr>
            <p:cNvPr id="282" name="Rectangle 281"/>
            <p:cNvSpPr/>
            <p:nvPr/>
          </p:nvSpPr>
          <p:spPr>
            <a:xfrm>
              <a:off x="-2943367" y="5808753"/>
              <a:ext cx="731520" cy="2485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-2943367" y="5520227"/>
              <a:ext cx="731520" cy="243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-2943367" y="5223565"/>
              <a:ext cx="731520" cy="2511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Server </a:t>
              </a:r>
              <a:r>
                <a:rPr lang="en-US" sz="800" smtClean="0">
                  <a:solidFill>
                    <a:schemeClr val="tx1"/>
                  </a:solidFill>
                </a:rPr>
                <a:t>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-1913752" y="5813850"/>
              <a:ext cx="731520" cy="2485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-1913752" y="5525324"/>
              <a:ext cx="731520" cy="243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-1913752" y="5228662"/>
              <a:ext cx="731520" cy="2511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Server </a:t>
              </a:r>
              <a:r>
                <a:rPr lang="en-US" sz="800" smtClean="0">
                  <a:solidFill>
                    <a:schemeClr val="tx1"/>
                  </a:solidFill>
                </a:rPr>
                <a:t>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288" name="Straight Connector 287"/>
            <p:cNvCxnSpPr>
              <a:stCxn id="284" idx="3"/>
              <a:endCxn id="287" idx="1"/>
            </p:cNvCxnSpPr>
            <p:nvPr/>
          </p:nvCxnSpPr>
          <p:spPr>
            <a:xfrm>
              <a:off x="-2211847" y="5349146"/>
              <a:ext cx="298095" cy="5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stCxn id="283" idx="3"/>
              <a:endCxn id="285" idx="1"/>
            </p:cNvCxnSpPr>
            <p:nvPr/>
          </p:nvCxnSpPr>
          <p:spPr>
            <a:xfrm>
              <a:off x="-2211847" y="5641741"/>
              <a:ext cx="298095" cy="296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stCxn id="282" idx="3"/>
              <a:endCxn id="286" idx="1"/>
            </p:cNvCxnSpPr>
            <p:nvPr/>
          </p:nvCxnSpPr>
          <p:spPr>
            <a:xfrm flipV="1">
              <a:off x="-2211847" y="5646838"/>
              <a:ext cx="298095" cy="28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7266768" y="5081536"/>
            <a:ext cx="1395375" cy="714555"/>
            <a:chOff x="-2943367" y="5223565"/>
            <a:chExt cx="1761135" cy="838824"/>
          </a:xfrm>
        </p:grpSpPr>
        <p:sp>
          <p:nvSpPr>
            <p:cNvPr id="292" name="Rectangle 291"/>
            <p:cNvSpPr/>
            <p:nvPr/>
          </p:nvSpPr>
          <p:spPr>
            <a:xfrm>
              <a:off x="-2943367" y="5808753"/>
              <a:ext cx="731520" cy="2485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-2943367" y="5520227"/>
              <a:ext cx="731520" cy="243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-2943367" y="5223565"/>
              <a:ext cx="731520" cy="2511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Server </a:t>
              </a:r>
              <a:r>
                <a:rPr lang="en-US" sz="800" smtClean="0">
                  <a:solidFill>
                    <a:schemeClr val="tx1"/>
                  </a:solidFill>
                </a:rPr>
                <a:t>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-1913752" y="5813850"/>
              <a:ext cx="731520" cy="2485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-1913752" y="5525324"/>
              <a:ext cx="731520" cy="243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-1913752" y="5228662"/>
              <a:ext cx="731520" cy="2511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Server </a:t>
              </a:r>
              <a:r>
                <a:rPr lang="en-US" sz="800" smtClean="0">
                  <a:solidFill>
                    <a:schemeClr val="tx1"/>
                  </a:solidFill>
                </a:rPr>
                <a:t>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298" name="Straight Connector 297"/>
            <p:cNvCxnSpPr>
              <a:stCxn id="294" idx="3"/>
              <a:endCxn id="297" idx="1"/>
            </p:cNvCxnSpPr>
            <p:nvPr/>
          </p:nvCxnSpPr>
          <p:spPr>
            <a:xfrm>
              <a:off x="-2211847" y="5349146"/>
              <a:ext cx="298095" cy="5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>
              <a:stCxn id="293" idx="3"/>
              <a:endCxn id="295" idx="1"/>
            </p:cNvCxnSpPr>
            <p:nvPr/>
          </p:nvCxnSpPr>
          <p:spPr>
            <a:xfrm>
              <a:off x="-2211847" y="5641741"/>
              <a:ext cx="298095" cy="296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>
              <a:stCxn id="292" idx="3"/>
              <a:endCxn id="296" idx="1"/>
            </p:cNvCxnSpPr>
            <p:nvPr/>
          </p:nvCxnSpPr>
          <p:spPr>
            <a:xfrm flipV="1">
              <a:off x="-2211847" y="5646838"/>
              <a:ext cx="298095" cy="28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4658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개</a:t>
            </a:r>
            <a:r>
              <a:rPr lang="ko-KR" altLang="en-US" dirty="0"/>
              <a:t>발</a:t>
            </a:r>
            <a:r>
              <a:rPr lang="ko-KR" altLang="en-US" dirty="0" smtClean="0"/>
              <a:t>단계</a:t>
            </a:r>
            <a:endParaRPr lang="en-US" dirty="0"/>
          </a:p>
        </p:txBody>
      </p:sp>
      <p:cxnSp>
        <p:nvCxnSpPr>
          <p:cNvPr id="132" name="Straight Connector 3072"/>
          <p:cNvCxnSpPr>
            <a:stCxn id="145" idx="3"/>
          </p:cNvCxnSpPr>
          <p:nvPr/>
        </p:nvCxnSpPr>
        <p:spPr>
          <a:xfrm>
            <a:off x="2638071" y="3695557"/>
            <a:ext cx="3966317" cy="53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209"/>
          <p:cNvCxnSpPr>
            <a:stCxn id="150" idx="3"/>
          </p:cNvCxnSpPr>
          <p:nvPr/>
        </p:nvCxnSpPr>
        <p:spPr>
          <a:xfrm>
            <a:off x="2638071" y="5332393"/>
            <a:ext cx="3927423" cy="125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3074"/>
          <p:cNvSpPr/>
          <p:nvPr/>
        </p:nvSpPr>
        <p:spPr>
          <a:xfrm>
            <a:off x="3239852" y="3546633"/>
            <a:ext cx="315081" cy="308607"/>
          </a:xfrm>
          <a:prstGeom prst="ellips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45" name="Rounded Rectangle 3075"/>
          <p:cNvSpPr/>
          <p:nvPr/>
        </p:nvSpPr>
        <p:spPr>
          <a:xfrm>
            <a:off x="1395933" y="3551541"/>
            <a:ext cx="1242138" cy="2880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+mn-ea"/>
              </a:rPr>
              <a:t>ft</a:t>
            </a:r>
            <a:r>
              <a:rPr lang="en-US" sz="1400" b="1" dirty="0" smtClean="0">
                <a:solidFill>
                  <a:schemeClr val="tx1"/>
                </a:solidFill>
                <a:latin typeface="+mn-ea"/>
              </a:rPr>
              <a:t>/1</a:t>
            </a:r>
            <a:endParaRPr 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Rounded Rectangle 213"/>
          <p:cNvSpPr/>
          <p:nvPr/>
        </p:nvSpPr>
        <p:spPr>
          <a:xfrm>
            <a:off x="1395933" y="5188377"/>
            <a:ext cx="1242138" cy="2880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+mn-ea"/>
              </a:rPr>
              <a:t>ft</a:t>
            </a:r>
            <a:r>
              <a:rPr lang="en-US" sz="1400" b="1" dirty="0" smtClean="0">
                <a:solidFill>
                  <a:schemeClr val="tx1"/>
                </a:solidFill>
                <a:latin typeface="+mn-ea"/>
              </a:rPr>
              <a:t>/2</a:t>
            </a:r>
            <a:endParaRPr 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3" name="Straight Connector 216"/>
          <p:cNvCxnSpPr>
            <a:stCxn id="154" idx="3"/>
          </p:cNvCxnSpPr>
          <p:nvPr/>
        </p:nvCxnSpPr>
        <p:spPr>
          <a:xfrm flipV="1">
            <a:off x="2638071" y="2066565"/>
            <a:ext cx="4107380" cy="160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ounded Rectangle 217"/>
          <p:cNvSpPr/>
          <p:nvPr/>
        </p:nvSpPr>
        <p:spPr>
          <a:xfrm>
            <a:off x="1395933" y="1938590"/>
            <a:ext cx="1242138" cy="28803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+mn-ea"/>
              </a:rPr>
              <a:t>dqa</a:t>
            </a:r>
            <a:endParaRPr 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7" name="Oval 218"/>
          <p:cNvSpPr/>
          <p:nvPr/>
        </p:nvSpPr>
        <p:spPr>
          <a:xfrm>
            <a:off x="2909869" y="1912263"/>
            <a:ext cx="315081" cy="308607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159" name="Straight Arrow Connector 3080"/>
          <p:cNvCxnSpPr>
            <a:stCxn id="157" idx="4"/>
            <a:endCxn id="134" idx="0"/>
          </p:cNvCxnSpPr>
          <p:nvPr/>
        </p:nvCxnSpPr>
        <p:spPr>
          <a:xfrm>
            <a:off x="3067410" y="2220870"/>
            <a:ext cx="329983" cy="132576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222"/>
          <p:cNvSpPr/>
          <p:nvPr/>
        </p:nvSpPr>
        <p:spPr>
          <a:xfrm>
            <a:off x="2904890" y="5190666"/>
            <a:ext cx="315081" cy="308607"/>
          </a:xfrm>
          <a:prstGeom prst="ellips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161" name="Straight Arrow Connector 223"/>
          <p:cNvCxnSpPr>
            <a:stCxn id="157" idx="4"/>
            <a:endCxn id="160" idx="0"/>
          </p:cNvCxnSpPr>
          <p:nvPr/>
        </p:nvCxnSpPr>
        <p:spPr>
          <a:xfrm flipH="1">
            <a:off x="3062431" y="2220870"/>
            <a:ext cx="4979" cy="296979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229"/>
          <p:cNvSpPr/>
          <p:nvPr/>
        </p:nvSpPr>
        <p:spPr>
          <a:xfrm>
            <a:off x="3866682" y="3546633"/>
            <a:ext cx="315081" cy="308607"/>
          </a:xfrm>
          <a:prstGeom prst="ellips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169" name="Straight Arrow Connector 231"/>
          <p:cNvCxnSpPr>
            <a:stCxn id="134" idx="6"/>
            <a:endCxn id="167" idx="2"/>
          </p:cNvCxnSpPr>
          <p:nvPr/>
        </p:nvCxnSpPr>
        <p:spPr>
          <a:xfrm>
            <a:off x="3554933" y="3700937"/>
            <a:ext cx="311749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235"/>
          <p:cNvSpPr/>
          <p:nvPr/>
        </p:nvSpPr>
        <p:spPr>
          <a:xfrm>
            <a:off x="4067944" y="5191067"/>
            <a:ext cx="315081" cy="308607"/>
          </a:xfrm>
          <a:prstGeom prst="ellips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72" name="Oval 236"/>
          <p:cNvSpPr/>
          <p:nvPr/>
        </p:nvSpPr>
        <p:spPr>
          <a:xfrm>
            <a:off x="5214822" y="5188188"/>
            <a:ext cx="315081" cy="308607"/>
          </a:xfrm>
          <a:prstGeom prst="ellips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73" name="Oval 237"/>
          <p:cNvSpPr/>
          <p:nvPr/>
        </p:nvSpPr>
        <p:spPr>
          <a:xfrm>
            <a:off x="4554506" y="3540297"/>
            <a:ext cx="315081" cy="308607"/>
          </a:xfrm>
          <a:prstGeom prst="ellipse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174" name="Straight Arrow Connector 239"/>
          <p:cNvCxnSpPr>
            <a:stCxn id="167" idx="6"/>
            <a:endCxn id="173" idx="2"/>
          </p:cNvCxnSpPr>
          <p:nvPr/>
        </p:nvCxnSpPr>
        <p:spPr>
          <a:xfrm flipV="1">
            <a:off x="4181763" y="3694601"/>
            <a:ext cx="372743" cy="633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242"/>
          <p:cNvCxnSpPr>
            <a:stCxn id="160" idx="6"/>
            <a:endCxn id="171" idx="2"/>
          </p:cNvCxnSpPr>
          <p:nvPr/>
        </p:nvCxnSpPr>
        <p:spPr>
          <a:xfrm>
            <a:off x="3219971" y="5344970"/>
            <a:ext cx="847973" cy="40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245"/>
          <p:cNvCxnSpPr>
            <a:stCxn id="171" idx="6"/>
            <a:endCxn id="172" idx="2"/>
          </p:cNvCxnSpPr>
          <p:nvPr/>
        </p:nvCxnSpPr>
        <p:spPr>
          <a:xfrm flipV="1">
            <a:off x="4383025" y="5342492"/>
            <a:ext cx="831797" cy="287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Oval 460"/>
          <p:cNvSpPr/>
          <p:nvPr/>
        </p:nvSpPr>
        <p:spPr>
          <a:xfrm>
            <a:off x="4913854" y="1912262"/>
            <a:ext cx="315081" cy="308607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318" name="Straight Arrow Connector 461"/>
          <p:cNvCxnSpPr>
            <a:stCxn id="173" idx="0"/>
            <a:endCxn id="317" idx="4"/>
          </p:cNvCxnSpPr>
          <p:nvPr/>
        </p:nvCxnSpPr>
        <p:spPr>
          <a:xfrm flipV="1">
            <a:off x="4712047" y="2220869"/>
            <a:ext cx="359348" cy="131942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xtBox 448"/>
          <p:cNvSpPr txBox="1"/>
          <p:nvPr/>
        </p:nvSpPr>
        <p:spPr>
          <a:xfrm>
            <a:off x="280316" y="4487973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latin typeface="+mn-ea"/>
              </a:rPr>
              <a:t>개발자 </a:t>
            </a:r>
            <a:r>
              <a:rPr lang="en-US" altLang="ko-KR" sz="800" dirty="0" smtClean="0">
                <a:latin typeface="+mn-ea"/>
              </a:rPr>
              <a:t>A</a:t>
            </a:r>
            <a:r>
              <a:rPr lang="ko-KR" altLang="en-US" sz="800" dirty="0" smtClean="0">
                <a:latin typeface="+mn-ea"/>
              </a:rPr>
              <a:t>그</a:t>
            </a:r>
            <a:r>
              <a:rPr lang="ko-KR" altLang="en-US" sz="800" dirty="0">
                <a:latin typeface="+mn-ea"/>
              </a:rPr>
              <a:t>룹</a:t>
            </a:r>
            <a:endParaRPr lang="en-US" sz="800" dirty="0">
              <a:latin typeface="+mn-ea"/>
            </a:endParaRPr>
          </a:p>
        </p:txBody>
      </p:sp>
      <p:sp>
        <p:nvSpPr>
          <p:cNvPr id="454" name="TextBox 453"/>
          <p:cNvSpPr txBox="1"/>
          <p:nvPr/>
        </p:nvSpPr>
        <p:spPr>
          <a:xfrm>
            <a:off x="7038149" y="2500215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DQA</a:t>
            </a:r>
            <a:r>
              <a:rPr lang="ko-KR" altLang="en-US" sz="900" b="1" i="1" u="sng" dirty="0" smtClean="0">
                <a:latin typeface="+mn-ea"/>
              </a:rPr>
              <a:t>환경</a:t>
            </a:r>
            <a:endParaRPr lang="en-US" sz="900" b="1" i="1" u="sng" dirty="0">
              <a:latin typeface="+mn-ea"/>
            </a:endParaRPr>
          </a:p>
        </p:txBody>
      </p:sp>
      <p:sp>
        <p:nvSpPr>
          <p:cNvPr id="465" name="TextBox 464"/>
          <p:cNvSpPr txBox="1"/>
          <p:nvPr/>
        </p:nvSpPr>
        <p:spPr>
          <a:xfrm>
            <a:off x="6917816" y="5754452"/>
            <a:ext cx="938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Pre-</a:t>
            </a:r>
            <a:r>
              <a:rPr lang="ko-KR" altLang="en-US" sz="900" b="1" i="1" u="sng" dirty="0" smtClean="0">
                <a:latin typeface="+mn-ea"/>
              </a:rPr>
              <a:t>개발서버</a:t>
            </a:r>
            <a:r>
              <a:rPr lang="en-US" altLang="ko-KR" sz="900" b="1" i="1" u="sng" dirty="0">
                <a:latin typeface="+mn-ea"/>
              </a:rPr>
              <a:t>2</a:t>
            </a:r>
            <a:endParaRPr lang="en-US" sz="900" b="1" i="1" u="sng" dirty="0">
              <a:latin typeface="+mn-ea"/>
            </a:endParaRPr>
          </a:p>
        </p:txBody>
      </p:sp>
      <p:cxnSp>
        <p:nvCxnSpPr>
          <p:cNvPr id="473" name="Straight Arrow Connector 707"/>
          <p:cNvCxnSpPr>
            <a:stCxn id="157" idx="6"/>
            <a:endCxn id="317" idx="2"/>
          </p:cNvCxnSpPr>
          <p:nvPr/>
        </p:nvCxnSpPr>
        <p:spPr>
          <a:xfrm flipV="1">
            <a:off x="3224950" y="2066566"/>
            <a:ext cx="1688904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TextBox 473"/>
          <p:cNvSpPr txBox="1"/>
          <p:nvPr/>
        </p:nvSpPr>
        <p:spPr>
          <a:xfrm>
            <a:off x="287937" y="879714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Owner</a:t>
            </a:r>
            <a:endParaRPr lang="en-US" sz="1400" b="1" u="sng" dirty="0">
              <a:latin typeface="+mn-ea"/>
            </a:endParaRPr>
          </a:p>
        </p:txBody>
      </p:sp>
      <p:sp>
        <p:nvSpPr>
          <p:cNvPr id="475" name="TextBox 474"/>
          <p:cNvSpPr txBox="1"/>
          <p:nvPr/>
        </p:nvSpPr>
        <p:spPr>
          <a:xfrm>
            <a:off x="3166773" y="861936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GIT Branch</a:t>
            </a:r>
            <a:endParaRPr lang="en-US" sz="1400" b="1" u="sng" dirty="0">
              <a:latin typeface="+mn-ea"/>
            </a:endParaRPr>
          </a:p>
        </p:txBody>
      </p:sp>
      <p:sp>
        <p:nvSpPr>
          <p:cNvPr id="476" name="TextBox 475"/>
          <p:cNvSpPr txBox="1"/>
          <p:nvPr/>
        </p:nvSpPr>
        <p:spPr>
          <a:xfrm>
            <a:off x="6228184" y="882170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Environment</a:t>
            </a:r>
            <a:endParaRPr lang="en-US" sz="1400" b="1" u="sng" dirty="0">
              <a:latin typeface="+mn-ea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8028384" y="884959"/>
            <a:ext cx="578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Task</a:t>
            </a:r>
            <a:endParaRPr lang="en-US" sz="1400" b="1" u="sng" dirty="0">
              <a:latin typeface="+mn-ea"/>
            </a:endParaRPr>
          </a:p>
        </p:txBody>
      </p:sp>
      <p:pic>
        <p:nvPicPr>
          <p:cNvPr id="481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99" y="3430688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2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59" y="3729947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3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99" y="4025205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4" name="Picture 86" descr="Picture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89" y="3495481"/>
            <a:ext cx="293052" cy="3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5" name="Picture 86" descr="Picture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70" y="3817916"/>
            <a:ext cx="293052" cy="3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6" name="Picture 86" descr="Picture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44" y="4100665"/>
            <a:ext cx="293052" cy="3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7" name="Picture 16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69" y="1614554"/>
            <a:ext cx="317053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9" name="Picture 111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14" y="2281463"/>
            <a:ext cx="298208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0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92" y="4881955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52" y="5181214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2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92" y="5476472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3" name="Picture 86" descr="Picture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82" y="4946748"/>
            <a:ext cx="293052" cy="3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4" name="Picture 86" descr="Picture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63" y="5269183"/>
            <a:ext cx="293052" cy="3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5" name="Picture 86" descr="Picture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37" y="5551932"/>
            <a:ext cx="293052" cy="3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6" name="TextBox 495"/>
          <p:cNvSpPr txBox="1"/>
          <p:nvPr/>
        </p:nvSpPr>
        <p:spPr>
          <a:xfrm>
            <a:off x="280316" y="6021868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개발자 </a:t>
            </a:r>
            <a:r>
              <a:rPr lang="en-US" altLang="ko-KR" sz="800" dirty="0" smtClean="0">
                <a:latin typeface="+mn-ea"/>
              </a:rPr>
              <a:t>B</a:t>
            </a:r>
            <a:r>
              <a:rPr lang="ko-KR" altLang="en-US" sz="800" dirty="0" smtClean="0">
                <a:latin typeface="+mn-ea"/>
              </a:rPr>
              <a:t>그룹</a:t>
            </a:r>
            <a:endParaRPr lang="en-US" sz="800" dirty="0">
              <a:latin typeface="+mn-ea"/>
            </a:endParaRPr>
          </a:p>
        </p:txBody>
      </p:sp>
      <p:sp>
        <p:nvSpPr>
          <p:cNvPr id="497" name="TextBox 496"/>
          <p:cNvSpPr txBox="1"/>
          <p:nvPr/>
        </p:nvSpPr>
        <p:spPr>
          <a:xfrm>
            <a:off x="201965" y="2025424"/>
            <a:ext cx="1069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개발리더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코드리뷰</a:t>
            </a:r>
            <a:r>
              <a:rPr lang="en-US" altLang="ko-KR" sz="800" dirty="0" smtClean="0">
                <a:latin typeface="+mn-ea"/>
              </a:rPr>
              <a:t>)</a:t>
            </a:r>
            <a:endParaRPr lang="en-US" sz="800" dirty="0">
              <a:latin typeface="+mn-ea"/>
            </a:endParaRPr>
          </a:p>
        </p:txBody>
      </p:sp>
      <p:sp>
        <p:nvSpPr>
          <p:cNvPr id="498" name="TextBox 497"/>
          <p:cNvSpPr txBox="1"/>
          <p:nvPr/>
        </p:nvSpPr>
        <p:spPr>
          <a:xfrm>
            <a:off x="348345" y="2716123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QA</a:t>
            </a:r>
            <a:endParaRPr lang="en-US" sz="8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970" y="4998208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" name="TextBox 500"/>
          <p:cNvSpPr txBox="1"/>
          <p:nvPr/>
        </p:nvSpPr>
        <p:spPr>
          <a:xfrm>
            <a:off x="6956710" y="4125502"/>
            <a:ext cx="938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Pre-</a:t>
            </a:r>
            <a:r>
              <a:rPr lang="ko-KR" altLang="en-US" sz="900" b="1" i="1" u="sng" dirty="0" smtClean="0">
                <a:latin typeface="+mn-ea"/>
              </a:rPr>
              <a:t>개발서버</a:t>
            </a:r>
            <a:r>
              <a:rPr lang="en-US" altLang="ko-KR" sz="900" b="1" i="1" u="sng" dirty="0" smtClean="0">
                <a:latin typeface="+mn-ea"/>
              </a:rPr>
              <a:t>1</a:t>
            </a:r>
            <a:endParaRPr lang="en-US" sz="900" b="1" i="1" u="sng" dirty="0">
              <a:latin typeface="+mn-ea"/>
            </a:endParaRPr>
          </a:p>
        </p:txBody>
      </p:sp>
      <p:pic>
        <p:nvPicPr>
          <p:cNvPr id="50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864" y="3366215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475" y="1673973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9" name="TextBox 508"/>
          <p:cNvSpPr txBox="1"/>
          <p:nvPr/>
        </p:nvSpPr>
        <p:spPr>
          <a:xfrm>
            <a:off x="6137122" y="2484592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CI </a:t>
            </a:r>
            <a:r>
              <a:rPr lang="ko-KR" altLang="en-US" sz="900" b="1" i="1" u="sng" dirty="0" smtClean="0">
                <a:latin typeface="+mn-ea"/>
              </a:rPr>
              <a:t>서버</a:t>
            </a:r>
            <a:endParaRPr lang="en-US" altLang="ko-KR" sz="900" b="1" i="1" u="sng" dirty="0" smtClean="0">
              <a:latin typeface="+mn-ea"/>
            </a:endParaRPr>
          </a:p>
        </p:txBody>
      </p:sp>
      <p:pic>
        <p:nvPicPr>
          <p:cNvPr id="5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122" y="1687678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1" name="TextBox 510"/>
          <p:cNvSpPr txBox="1"/>
          <p:nvPr/>
        </p:nvSpPr>
        <p:spPr>
          <a:xfrm>
            <a:off x="7885169" y="1614554"/>
            <a:ext cx="1210588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C00000"/>
                </a:solidFill>
                <a:latin typeface="+mn-ea"/>
              </a:rPr>
              <a:t>빌드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단위테스트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err="1" smtClean="0">
                <a:solidFill>
                  <a:srgbClr val="C00000"/>
                </a:solidFill>
                <a:latin typeface="+mn-ea"/>
              </a:rPr>
              <a:t>정적분석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코드리뷰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DQA</a:t>
            </a:r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환경 배포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인수테스트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기능테스트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옵션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13" name="Rectangular Callout 21"/>
          <p:cNvSpPr/>
          <p:nvPr/>
        </p:nvSpPr>
        <p:spPr bwMode="gray">
          <a:xfrm>
            <a:off x="611560" y="2740299"/>
            <a:ext cx="790158" cy="328661"/>
          </a:xfrm>
          <a:prstGeom prst="wedgeRectCallout">
            <a:avLst>
              <a:gd name="adj1" fmla="val -27051"/>
              <a:gd name="adj2" fmla="val -6273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ko-KR" altLang="en-US" sz="900" b="1" kern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인수</a:t>
            </a:r>
            <a:r>
              <a:rPr lang="en-US" altLang="ko-KR" sz="900" b="1" kern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900" b="1" kern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회귀</a:t>
            </a:r>
            <a:endParaRPr lang="en-US" altLang="ko-KR" sz="900" b="1" kern="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ko-KR" altLang="en-US" sz="900" b="1" kern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테스트 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개발</a:t>
            </a:r>
            <a:endParaRPr kumimoji="0" lang="en-US" sz="900" b="1" i="0" u="none" strike="noStrike" kern="0" cap="none" spc="0" normalizeH="0" baseline="0" noProof="0" dirty="0" err="1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19" name="Straight Arrow Connector 707"/>
          <p:cNvCxnSpPr/>
          <p:nvPr/>
        </p:nvCxnSpPr>
        <p:spPr>
          <a:xfrm>
            <a:off x="6709342" y="2074585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Arrow Connector 707"/>
          <p:cNvCxnSpPr/>
          <p:nvPr/>
        </p:nvCxnSpPr>
        <p:spPr>
          <a:xfrm>
            <a:off x="5724128" y="2058038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TextBox 526"/>
          <p:cNvSpPr txBox="1"/>
          <p:nvPr/>
        </p:nvSpPr>
        <p:spPr>
          <a:xfrm>
            <a:off x="7955196" y="3392996"/>
            <a:ext cx="998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C00000"/>
                </a:solidFill>
                <a:latin typeface="+mn-ea"/>
              </a:rPr>
              <a:t>빌드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단위테스트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개발서버배포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개발자 테스트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3" name="TextBox 532"/>
          <p:cNvSpPr txBox="1"/>
          <p:nvPr/>
        </p:nvSpPr>
        <p:spPr>
          <a:xfrm>
            <a:off x="7992321" y="5025370"/>
            <a:ext cx="998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C00000"/>
                </a:solidFill>
                <a:latin typeface="+mn-ea"/>
              </a:rPr>
              <a:t>빌드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단위테스트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개발서버배포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개발자 테스트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4" name="TextBox 533"/>
          <p:cNvSpPr txBox="1"/>
          <p:nvPr/>
        </p:nvSpPr>
        <p:spPr>
          <a:xfrm>
            <a:off x="1187624" y="2240868"/>
            <a:ext cx="1640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+mn-ea"/>
              </a:rPr>
              <a:t>릴리즈대</a:t>
            </a:r>
            <a:r>
              <a:rPr lang="ko-KR" altLang="en-US" sz="1000">
                <a:latin typeface="+mn-ea"/>
              </a:rPr>
              <a:t>상</a:t>
            </a:r>
            <a:r>
              <a:rPr lang="ko-KR" altLang="en-US" sz="1000" dirty="0" smtClean="0">
                <a:latin typeface="+mn-ea"/>
              </a:rPr>
              <a:t> 개발기능확인</a:t>
            </a:r>
            <a:endParaRPr lang="en-US" sz="1000" dirty="0">
              <a:latin typeface="+mn-ea"/>
            </a:endParaRPr>
          </a:p>
        </p:txBody>
      </p:sp>
      <p:sp>
        <p:nvSpPr>
          <p:cNvPr id="535" name="TextBox 534"/>
          <p:cNvSpPr txBox="1"/>
          <p:nvPr/>
        </p:nvSpPr>
        <p:spPr>
          <a:xfrm>
            <a:off x="1400051" y="387928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기능단위개발</a:t>
            </a:r>
            <a:endParaRPr lang="en-US" sz="1000" dirty="0">
              <a:latin typeface="+mn-ea"/>
            </a:endParaRPr>
          </a:p>
        </p:txBody>
      </p:sp>
      <p:pic>
        <p:nvPicPr>
          <p:cNvPr id="76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13" y="4053416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4463988" y="441838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개발자</a:t>
            </a:r>
            <a:endParaRPr lang="en-US" sz="800" dirty="0">
              <a:latin typeface="+mn-ea"/>
            </a:endParaRPr>
          </a:p>
        </p:txBody>
      </p:sp>
      <p:pic>
        <p:nvPicPr>
          <p:cNvPr id="78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518" y="5793596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5217221" y="615856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latin typeface="+mn-ea"/>
              </a:rPr>
              <a:t>개발자</a:t>
            </a:r>
            <a:endParaRPr lang="en-US" sz="800" dirty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600401" y="173105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accent2"/>
                </a:solidFill>
                <a:latin typeface="+mn-ea"/>
              </a:rPr>
              <a:t>자동빌</a:t>
            </a:r>
            <a:r>
              <a:rPr lang="ko-KR" altLang="en-US" sz="800" b="1" dirty="0" err="1">
                <a:solidFill>
                  <a:schemeClr val="accent2"/>
                </a:solidFill>
                <a:latin typeface="+mn-ea"/>
              </a:rPr>
              <a:t>드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604388" y="177295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자동배포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87" name="Rectangular Callout 21"/>
          <p:cNvSpPr/>
          <p:nvPr/>
        </p:nvSpPr>
        <p:spPr bwMode="gray">
          <a:xfrm>
            <a:off x="3402079" y="2907833"/>
            <a:ext cx="695552" cy="361527"/>
          </a:xfrm>
          <a:prstGeom prst="wedgeRectCallout">
            <a:avLst>
              <a:gd name="adj1" fmla="val -27051"/>
              <a:gd name="adj2" fmla="val -6273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ft</a:t>
            </a:r>
            <a:r>
              <a:rPr kumimoji="0" lang="ko-KR" alt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브랜치</a:t>
            </a:r>
            <a:endParaRPr kumimoji="0" lang="en-US" altLang="ko-KR" sz="9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생성</a:t>
            </a:r>
            <a:endParaRPr kumimoji="0" lang="en-US" sz="900" b="1" i="0" u="none" strike="noStrike" kern="0" cap="none" spc="0" normalizeH="0" baseline="0" noProof="0" dirty="0" err="1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88" name="Picture 16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704" y="2257973"/>
            <a:ext cx="317053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3226001" y="264123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개발리더</a:t>
            </a:r>
            <a:endParaRPr lang="en-US" sz="800" dirty="0"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535072" y="2384884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2"/>
                </a:solidFill>
                <a:latin typeface="+mn-ea"/>
              </a:rPr>
              <a:t>merge</a:t>
            </a:r>
            <a:endParaRPr lang="en-US" sz="8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298730" y="3861048"/>
            <a:ext cx="9092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2"/>
                </a:solidFill>
                <a:latin typeface="+mn-ea"/>
              </a:rPr>
              <a:t>A</a:t>
            </a:r>
            <a:r>
              <a:rPr lang="ko-KR" altLang="en-US" sz="800" b="1" dirty="0" smtClean="0">
                <a:solidFill>
                  <a:schemeClr val="tx2"/>
                </a:solidFill>
                <a:latin typeface="+mn-ea"/>
              </a:rPr>
              <a:t>기능 개발완료</a:t>
            </a:r>
            <a:endParaRPr lang="en-US" sz="8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040052" y="5530399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tx2"/>
                </a:solidFill>
                <a:latin typeface="+mn-ea"/>
              </a:rPr>
              <a:t>B</a:t>
            </a:r>
            <a:r>
              <a:rPr lang="ko-KR" altLang="en-US" sz="800" b="1" dirty="0" smtClean="0">
                <a:solidFill>
                  <a:schemeClr val="tx2"/>
                </a:solidFill>
                <a:latin typeface="+mn-ea"/>
              </a:rPr>
              <a:t>기능 개발 중</a:t>
            </a:r>
            <a:endParaRPr lang="en-US" sz="8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386968" y="4077072"/>
            <a:ext cx="15648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tx2"/>
                </a:solidFill>
                <a:latin typeface="+mn-ea"/>
              </a:rPr>
              <a:t>e</a:t>
            </a:r>
            <a:r>
              <a:rPr lang="en-US" altLang="ko-KR" sz="800" b="1" dirty="0" smtClean="0">
                <a:solidFill>
                  <a:schemeClr val="tx2"/>
                </a:solidFill>
                <a:latin typeface="+mn-ea"/>
              </a:rPr>
              <a:t>x) A</a:t>
            </a:r>
            <a:r>
              <a:rPr lang="ko-KR" altLang="en-US" sz="800" b="1" dirty="0" smtClean="0">
                <a:solidFill>
                  <a:schemeClr val="tx2"/>
                </a:solidFill>
                <a:latin typeface="+mn-ea"/>
              </a:rPr>
              <a:t>기능 개발 </a:t>
            </a:r>
            <a:r>
              <a:rPr lang="en-US" altLang="ko-KR" sz="800" b="1" dirty="0" smtClean="0">
                <a:solidFill>
                  <a:schemeClr val="tx2"/>
                </a:solidFill>
                <a:latin typeface="+mn-ea"/>
              </a:rPr>
              <a:t>(7/15 </a:t>
            </a:r>
            <a:r>
              <a:rPr lang="ko-KR" altLang="en-US" sz="800" b="1" dirty="0" err="1" smtClean="0">
                <a:solidFill>
                  <a:schemeClr val="tx2"/>
                </a:solidFill>
                <a:latin typeface="+mn-ea"/>
              </a:rPr>
              <a:t>릴리즈</a:t>
            </a:r>
            <a:r>
              <a:rPr lang="en-US" altLang="ko-KR" sz="800" b="1" dirty="0" smtClean="0">
                <a:solidFill>
                  <a:schemeClr val="tx2"/>
                </a:solidFill>
                <a:latin typeface="+mn-ea"/>
              </a:rPr>
              <a:t>)</a:t>
            </a:r>
            <a:endParaRPr lang="en-US" sz="8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413134" y="554414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기능단위개발</a:t>
            </a:r>
            <a:endParaRPr lang="en-US" sz="1000" dirty="0"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400051" y="5741931"/>
            <a:ext cx="1560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tx2"/>
                </a:solidFill>
                <a:latin typeface="+mn-ea"/>
              </a:rPr>
              <a:t>e</a:t>
            </a:r>
            <a:r>
              <a:rPr lang="en-US" altLang="ko-KR" sz="800" b="1" dirty="0" smtClean="0">
                <a:solidFill>
                  <a:schemeClr val="tx2"/>
                </a:solidFill>
                <a:latin typeface="+mn-ea"/>
              </a:rPr>
              <a:t>x) B</a:t>
            </a:r>
            <a:r>
              <a:rPr lang="ko-KR" altLang="en-US" sz="800" b="1" dirty="0" smtClean="0">
                <a:solidFill>
                  <a:schemeClr val="tx2"/>
                </a:solidFill>
                <a:latin typeface="+mn-ea"/>
              </a:rPr>
              <a:t>기능 개발 </a:t>
            </a:r>
            <a:r>
              <a:rPr lang="en-US" altLang="ko-KR" sz="800" b="1" dirty="0" smtClean="0">
                <a:solidFill>
                  <a:schemeClr val="tx2"/>
                </a:solidFill>
                <a:latin typeface="+mn-ea"/>
              </a:rPr>
              <a:t>(7/31 </a:t>
            </a:r>
            <a:r>
              <a:rPr lang="ko-KR" altLang="en-US" sz="800" b="1" dirty="0" err="1" smtClean="0">
                <a:solidFill>
                  <a:schemeClr val="tx2"/>
                </a:solidFill>
                <a:latin typeface="+mn-ea"/>
              </a:rPr>
              <a:t>릴리즈</a:t>
            </a:r>
            <a:r>
              <a:rPr lang="en-US" altLang="ko-KR" sz="800" b="1" dirty="0" smtClean="0">
                <a:solidFill>
                  <a:schemeClr val="tx2"/>
                </a:solidFill>
                <a:latin typeface="+mn-ea"/>
              </a:rPr>
              <a:t>)</a:t>
            </a:r>
            <a:endParaRPr lang="en-US" sz="8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243337" y="4133265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CI </a:t>
            </a:r>
            <a:r>
              <a:rPr lang="ko-KR" altLang="en-US" sz="900" b="1" i="1" u="sng" dirty="0" smtClean="0">
                <a:latin typeface="+mn-ea"/>
              </a:rPr>
              <a:t>서버</a:t>
            </a:r>
            <a:endParaRPr lang="en-US" altLang="ko-KR" sz="900" b="1" i="1" u="sng" dirty="0" smtClean="0">
              <a:latin typeface="+mn-ea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006" y="3336351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8" name="Straight Arrow Connector 707"/>
          <p:cNvCxnSpPr/>
          <p:nvPr/>
        </p:nvCxnSpPr>
        <p:spPr>
          <a:xfrm>
            <a:off x="5821012" y="3706711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697285" y="337973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>
                <a:solidFill>
                  <a:schemeClr val="accent2"/>
                </a:solidFill>
                <a:latin typeface="+mn-ea"/>
              </a:rPr>
              <a:t>자동빌</a:t>
            </a:r>
            <a:r>
              <a:rPr lang="ko-KR" altLang="en-US" sz="800" b="1">
                <a:solidFill>
                  <a:schemeClr val="accent2"/>
                </a:solidFill>
                <a:latin typeface="+mn-ea"/>
              </a:rPr>
              <a:t>드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248878" y="5774086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CI </a:t>
            </a:r>
            <a:r>
              <a:rPr lang="ko-KR" altLang="en-US" sz="900" b="1" i="1" u="sng" dirty="0" smtClean="0">
                <a:latin typeface="+mn-ea"/>
              </a:rPr>
              <a:t>서버</a:t>
            </a:r>
            <a:endParaRPr lang="en-US" altLang="ko-KR" sz="900" b="1" i="1" u="sng" dirty="0" smtClean="0">
              <a:latin typeface="+mn-ea"/>
            </a:endParaRPr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78" y="4977172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" name="Straight Arrow Connector 707"/>
          <p:cNvCxnSpPr/>
          <p:nvPr/>
        </p:nvCxnSpPr>
        <p:spPr>
          <a:xfrm>
            <a:off x="5835884" y="5347532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712157" y="502055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>
                <a:solidFill>
                  <a:schemeClr val="accent2"/>
                </a:solidFill>
                <a:latin typeface="+mn-ea"/>
              </a:rPr>
              <a:t>자동빌</a:t>
            </a:r>
            <a:r>
              <a:rPr lang="ko-KR" altLang="en-US" sz="800" b="1">
                <a:solidFill>
                  <a:schemeClr val="accent2"/>
                </a:solidFill>
                <a:latin typeface="+mn-ea"/>
              </a:rPr>
              <a:t>드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104" name="Straight Arrow Connector 707"/>
          <p:cNvCxnSpPr/>
          <p:nvPr/>
        </p:nvCxnSpPr>
        <p:spPr>
          <a:xfrm>
            <a:off x="6793105" y="3706711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688151" y="340508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자동배포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106" name="Straight Arrow Connector 707"/>
          <p:cNvCxnSpPr/>
          <p:nvPr/>
        </p:nvCxnSpPr>
        <p:spPr>
          <a:xfrm>
            <a:off x="6765186" y="5367804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660232" y="506617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자동배포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108" name="Straight Arrow Connector 707"/>
          <p:cNvCxnSpPr/>
          <p:nvPr/>
        </p:nvCxnSpPr>
        <p:spPr>
          <a:xfrm>
            <a:off x="7268903" y="368660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585420" y="26093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</a:t>
            </a:r>
            <a:r>
              <a:rPr lang="ko-KR" altLang="en-US" sz="800" b="1" dirty="0">
                <a:solidFill>
                  <a:schemeClr val="accent2"/>
                </a:solidFill>
                <a:latin typeface="+mn-ea"/>
              </a:rPr>
              <a:t>동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110" name="Straight Arrow Connector 707"/>
          <p:cNvCxnSpPr/>
          <p:nvPr/>
        </p:nvCxnSpPr>
        <p:spPr>
          <a:xfrm>
            <a:off x="7970089" y="385345"/>
            <a:ext cx="38765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286606" y="27762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수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동</a:t>
            </a:r>
            <a:endParaRPr 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15" name="Picture 16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897" y="3071835"/>
            <a:ext cx="317053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4887194" y="345510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개발리더</a:t>
            </a:r>
            <a:endParaRPr lang="en-US" sz="800" dirty="0">
              <a:latin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824028" y="2816932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tx2"/>
                </a:solidFill>
                <a:latin typeface="+mn-ea"/>
              </a:rPr>
              <a:t>릴리즈</a:t>
            </a:r>
            <a:r>
              <a:rPr lang="ko-KR" altLang="en-US" sz="800" b="1" dirty="0" smtClean="0">
                <a:solidFill>
                  <a:schemeClr val="tx2"/>
                </a:solidFill>
                <a:latin typeface="+mn-ea"/>
              </a:rPr>
              <a:t> 대상 확인</a:t>
            </a:r>
            <a:endParaRPr lang="en-US" altLang="ko-KR" sz="800" b="1" dirty="0" smtClean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0141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출</a:t>
            </a:r>
            <a:r>
              <a:rPr lang="ko-KR" altLang="en-US" dirty="0"/>
              <a:t>시</a:t>
            </a:r>
            <a:r>
              <a:rPr lang="ko-KR" altLang="en-US" dirty="0" smtClean="0"/>
              <a:t>단계</a:t>
            </a:r>
            <a:endParaRPr lang="en-US" dirty="0"/>
          </a:p>
        </p:txBody>
      </p:sp>
      <p:cxnSp>
        <p:nvCxnSpPr>
          <p:cNvPr id="132" name="Straight Connector 3072"/>
          <p:cNvCxnSpPr>
            <a:stCxn id="145" idx="3"/>
          </p:cNvCxnSpPr>
          <p:nvPr/>
        </p:nvCxnSpPr>
        <p:spPr>
          <a:xfrm>
            <a:off x="2638071" y="3695557"/>
            <a:ext cx="3966317" cy="53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209"/>
          <p:cNvCxnSpPr>
            <a:stCxn id="537" idx="3"/>
          </p:cNvCxnSpPr>
          <p:nvPr/>
        </p:nvCxnSpPr>
        <p:spPr>
          <a:xfrm>
            <a:off x="2678836" y="5332456"/>
            <a:ext cx="3886658" cy="125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3075"/>
          <p:cNvSpPr/>
          <p:nvPr/>
        </p:nvSpPr>
        <p:spPr>
          <a:xfrm>
            <a:off x="1395933" y="3551541"/>
            <a:ext cx="1242138" cy="288032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+mn-ea"/>
              </a:rPr>
              <a:t>qa</a:t>
            </a:r>
            <a:r>
              <a:rPr lang="en-US" sz="1400" b="1" dirty="0" smtClean="0">
                <a:solidFill>
                  <a:schemeClr val="tx1"/>
                </a:solidFill>
                <a:latin typeface="+mn-ea"/>
              </a:rPr>
              <a:t>/#</a:t>
            </a:r>
            <a:endParaRPr 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3" name="Straight Connector 216"/>
          <p:cNvCxnSpPr>
            <a:stCxn id="154" idx="3"/>
          </p:cNvCxnSpPr>
          <p:nvPr/>
        </p:nvCxnSpPr>
        <p:spPr>
          <a:xfrm flipV="1">
            <a:off x="2638071" y="2066565"/>
            <a:ext cx="4107380" cy="160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ounded Rectangle 217"/>
          <p:cNvSpPr/>
          <p:nvPr/>
        </p:nvSpPr>
        <p:spPr>
          <a:xfrm>
            <a:off x="1395933" y="1938590"/>
            <a:ext cx="1242138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+mn-ea"/>
              </a:rPr>
              <a:t>master</a:t>
            </a:r>
            <a:endParaRPr 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7" name="Oval 218"/>
          <p:cNvSpPr/>
          <p:nvPr/>
        </p:nvSpPr>
        <p:spPr>
          <a:xfrm>
            <a:off x="2909869" y="1912263"/>
            <a:ext cx="315081" cy="30860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60" name="Oval 222"/>
          <p:cNvSpPr/>
          <p:nvPr/>
        </p:nvSpPr>
        <p:spPr>
          <a:xfrm>
            <a:off x="2911575" y="5190666"/>
            <a:ext cx="315081" cy="308607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161" name="Straight Arrow Connector 223"/>
          <p:cNvCxnSpPr>
            <a:stCxn id="157" idx="4"/>
            <a:endCxn id="160" idx="0"/>
          </p:cNvCxnSpPr>
          <p:nvPr/>
        </p:nvCxnSpPr>
        <p:spPr>
          <a:xfrm>
            <a:off x="3067410" y="2220870"/>
            <a:ext cx="1706" cy="296979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229"/>
          <p:cNvSpPr/>
          <p:nvPr/>
        </p:nvSpPr>
        <p:spPr>
          <a:xfrm>
            <a:off x="3929135" y="3546633"/>
            <a:ext cx="315081" cy="308607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71" name="Oval 235"/>
          <p:cNvSpPr/>
          <p:nvPr/>
        </p:nvSpPr>
        <p:spPr>
          <a:xfrm>
            <a:off x="3635896" y="5191067"/>
            <a:ext cx="315081" cy="308607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72" name="Oval 236"/>
          <p:cNvSpPr/>
          <p:nvPr/>
        </p:nvSpPr>
        <p:spPr>
          <a:xfrm>
            <a:off x="5184068" y="5178857"/>
            <a:ext cx="315081" cy="308607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73" name="Oval 237"/>
          <p:cNvSpPr/>
          <p:nvPr/>
        </p:nvSpPr>
        <p:spPr>
          <a:xfrm>
            <a:off x="4652963" y="3540297"/>
            <a:ext cx="315081" cy="308607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174" name="Straight Arrow Connector 239"/>
          <p:cNvCxnSpPr>
            <a:endCxn id="173" idx="2"/>
          </p:cNvCxnSpPr>
          <p:nvPr/>
        </p:nvCxnSpPr>
        <p:spPr>
          <a:xfrm flipV="1">
            <a:off x="4280220" y="3694601"/>
            <a:ext cx="372743" cy="633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Oval 460"/>
          <p:cNvSpPr/>
          <p:nvPr/>
        </p:nvSpPr>
        <p:spPr>
          <a:xfrm>
            <a:off x="4941847" y="1912262"/>
            <a:ext cx="315081" cy="30860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449" name="TextBox 448"/>
          <p:cNvSpPr txBox="1"/>
          <p:nvPr/>
        </p:nvSpPr>
        <p:spPr>
          <a:xfrm>
            <a:off x="280316" y="416982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개발자</a:t>
            </a:r>
            <a:endParaRPr lang="en-US" sz="800" dirty="0">
              <a:latin typeface="+mn-ea"/>
            </a:endParaRPr>
          </a:p>
        </p:txBody>
      </p:sp>
      <p:sp>
        <p:nvSpPr>
          <p:cNvPr id="474" name="TextBox 473"/>
          <p:cNvSpPr txBox="1"/>
          <p:nvPr/>
        </p:nvSpPr>
        <p:spPr>
          <a:xfrm>
            <a:off x="287937" y="879714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Owner</a:t>
            </a:r>
            <a:endParaRPr lang="en-US" sz="1400" b="1" u="sng" dirty="0">
              <a:latin typeface="+mn-ea"/>
            </a:endParaRPr>
          </a:p>
        </p:txBody>
      </p:sp>
      <p:sp>
        <p:nvSpPr>
          <p:cNvPr id="475" name="TextBox 474"/>
          <p:cNvSpPr txBox="1"/>
          <p:nvPr/>
        </p:nvSpPr>
        <p:spPr>
          <a:xfrm>
            <a:off x="3166773" y="861936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GIT Branch</a:t>
            </a:r>
            <a:endParaRPr lang="en-US" sz="1400" b="1" u="sng" dirty="0">
              <a:latin typeface="+mn-ea"/>
            </a:endParaRPr>
          </a:p>
        </p:txBody>
      </p:sp>
      <p:sp>
        <p:nvSpPr>
          <p:cNvPr id="476" name="TextBox 475"/>
          <p:cNvSpPr txBox="1"/>
          <p:nvPr/>
        </p:nvSpPr>
        <p:spPr>
          <a:xfrm>
            <a:off x="6228184" y="882170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Environment</a:t>
            </a:r>
            <a:endParaRPr lang="en-US" sz="1400" b="1" u="sng" dirty="0">
              <a:latin typeface="+mn-ea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8028384" y="884959"/>
            <a:ext cx="578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Task</a:t>
            </a:r>
            <a:endParaRPr lang="en-US" sz="1400" b="1" u="sng" dirty="0">
              <a:latin typeface="+mn-ea"/>
            </a:endParaRPr>
          </a:p>
        </p:txBody>
      </p:sp>
      <p:pic>
        <p:nvPicPr>
          <p:cNvPr id="481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58" y="3796941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4" name="TextBox 533"/>
          <p:cNvSpPr txBox="1"/>
          <p:nvPr/>
        </p:nvSpPr>
        <p:spPr>
          <a:xfrm>
            <a:off x="1577013" y="224086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 smtClean="0">
                <a:latin typeface="+mn-ea"/>
              </a:rPr>
              <a:t>릴리즈</a:t>
            </a:r>
            <a:r>
              <a:rPr lang="ko-KR" altLang="en-US" sz="1000" dirty="0" smtClean="0">
                <a:latin typeface="+mn-ea"/>
              </a:rPr>
              <a:t> 대</a:t>
            </a:r>
            <a:r>
              <a:rPr lang="ko-KR" altLang="en-US" sz="1000" dirty="0">
                <a:latin typeface="+mn-ea"/>
              </a:rPr>
              <a:t>기</a:t>
            </a:r>
            <a:endParaRPr lang="en-US" sz="1000" dirty="0">
              <a:latin typeface="+mn-ea"/>
            </a:endParaRPr>
          </a:p>
        </p:txBody>
      </p:sp>
      <p:sp>
        <p:nvSpPr>
          <p:cNvPr id="535" name="TextBox 534"/>
          <p:cNvSpPr txBox="1"/>
          <p:nvPr/>
        </p:nvSpPr>
        <p:spPr>
          <a:xfrm>
            <a:off x="1633372" y="3879281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통합 </a:t>
            </a:r>
            <a:r>
              <a:rPr lang="en-US" altLang="ko-KR" sz="1000" dirty="0" smtClean="0">
                <a:latin typeface="+mn-ea"/>
              </a:rPr>
              <a:t>QA</a:t>
            </a:r>
            <a:endParaRPr lang="en-US" sz="1000" dirty="0">
              <a:latin typeface="+mn-ea"/>
            </a:endParaRPr>
          </a:p>
        </p:txBody>
      </p:sp>
      <p:sp>
        <p:nvSpPr>
          <p:cNvPr id="536" name="TextBox 535"/>
          <p:cNvSpPr txBox="1"/>
          <p:nvPr/>
        </p:nvSpPr>
        <p:spPr>
          <a:xfrm>
            <a:off x="1266743" y="5529367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latin typeface="+mn-ea"/>
              </a:rPr>
              <a:t>릴리즈</a:t>
            </a:r>
            <a:r>
              <a:rPr lang="ko-KR" altLang="en-US" sz="1000" dirty="0" smtClean="0">
                <a:latin typeface="+mn-ea"/>
              </a:rPr>
              <a:t> 대상 </a:t>
            </a:r>
            <a:r>
              <a:rPr lang="ko-KR" altLang="en-US" sz="1000" dirty="0">
                <a:latin typeface="+mn-ea"/>
              </a:rPr>
              <a:t>개발기능확인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37" name="Rounded Rectangle 217"/>
          <p:cNvSpPr/>
          <p:nvPr/>
        </p:nvSpPr>
        <p:spPr>
          <a:xfrm>
            <a:off x="1436698" y="5188440"/>
            <a:ext cx="1242138" cy="28803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+mn-ea"/>
              </a:rPr>
              <a:t>dqa</a:t>
            </a:r>
            <a:endParaRPr 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39" name="Straight Arrow Connector 461"/>
          <p:cNvCxnSpPr>
            <a:stCxn id="171" idx="0"/>
            <a:endCxn id="167" idx="4"/>
          </p:cNvCxnSpPr>
          <p:nvPr/>
        </p:nvCxnSpPr>
        <p:spPr>
          <a:xfrm flipV="1">
            <a:off x="3793437" y="3855240"/>
            <a:ext cx="293239" cy="133582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0" name="Picture 111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3" y="3248980"/>
            <a:ext cx="298208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1" name="TextBox 540"/>
          <p:cNvSpPr txBox="1"/>
          <p:nvPr/>
        </p:nvSpPr>
        <p:spPr>
          <a:xfrm>
            <a:off x="366114" y="3616921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QA</a:t>
            </a:r>
            <a:endParaRPr lang="en-US" sz="800" dirty="0">
              <a:latin typeface="+mn-ea"/>
            </a:endParaRPr>
          </a:p>
        </p:txBody>
      </p:sp>
      <p:pic>
        <p:nvPicPr>
          <p:cNvPr id="543" name="Picture 16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1" y="4985817"/>
            <a:ext cx="317053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4" name="Picture 111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96" y="5553236"/>
            <a:ext cx="298208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5" name="TextBox 544"/>
          <p:cNvSpPr txBox="1"/>
          <p:nvPr/>
        </p:nvSpPr>
        <p:spPr>
          <a:xfrm>
            <a:off x="287524" y="533721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개발리더</a:t>
            </a:r>
            <a:endParaRPr lang="en-US" sz="800" dirty="0">
              <a:latin typeface="+mn-ea"/>
            </a:endParaRPr>
          </a:p>
        </p:txBody>
      </p:sp>
      <p:sp>
        <p:nvSpPr>
          <p:cNvPr id="546" name="TextBox 545"/>
          <p:cNvSpPr txBox="1"/>
          <p:nvPr/>
        </p:nvSpPr>
        <p:spPr>
          <a:xfrm>
            <a:off x="393327" y="5921798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QA</a:t>
            </a:r>
            <a:endParaRPr lang="en-US" sz="800" dirty="0">
              <a:latin typeface="+mn-ea"/>
            </a:endParaRPr>
          </a:p>
        </p:txBody>
      </p:sp>
      <p:sp>
        <p:nvSpPr>
          <p:cNvPr id="549" name="Rectangular Callout 21"/>
          <p:cNvSpPr/>
          <p:nvPr/>
        </p:nvSpPr>
        <p:spPr bwMode="gray">
          <a:xfrm>
            <a:off x="4023272" y="5827924"/>
            <a:ext cx="841618" cy="271621"/>
          </a:xfrm>
          <a:prstGeom prst="wedgeRectCallout">
            <a:avLst>
              <a:gd name="adj1" fmla="val -27051"/>
              <a:gd name="adj2" fmla="val -6273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통합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QA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요청</a:t>
            </a:r>
            <a:endParaRPr kumimoji="0" lang="en-US" sz="900" b="1" i="0" u="none" strike="noStrike" kern="0" cap="none" spc="0" normalizeH="0" baseline="0" noProof="0" dirty="0" err="1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50" name="Rectangular Callout 21"/>
          <p:cNvSpPr/>
          <p:nvPr/>
        </p:nvSpPr>
        <p:spPr bwMode="gray">
          <a:xfrm>
            <a:off x="3826817" y="4393650"/>
            <a:ext cx="695552" cy="361527"/>
          </a:xfrm>
          <a:prstGeom prst="wedgeRectCallout">
            <a:avLst>
              <a:gd name="adj1" fmla="val -27051"/>
              <a:gd name="adj2" fmla="val -6273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QA</a:t>
            </a:r>
            <a:r>
              <a:rPr kumimoji="0" lang="ko-KR" alt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브랜치</a:t>
            </a:r>
            <a:endParaRPr kumimoji="0" lang="en-US" altLang="ko-KR" sz="9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생성</a:t>
            </a:r>
            <a:endParaRPr kumimoji="0" lang="en-US" sz="900" b="1" i="0" u="none" strike="noStrike" kern="0" cap="none" spc="0" normalizeH="0" baseline="0" noProof="0" dirty="0" err="1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551" name="Picture 111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29" y="4257092"/>
            <a:ext cx="298208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2" name="TextBox 551"/>
          <p:cNvSpPr txBox="1"/>
          <p:nvPr/>
        </p:nvSpPr>
        <p:spPr>
          <a:xfrm>
            <a:off x="3497762" y="4603629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QA</a:t>
            </a:r>
            <a:endParaRPr lang="en-US" sz="800" dirty="0">
              <a:latin typeface="+mn-ea"/>
            </a:endParaRPr>
          </a:p>
        </p:txBody>
      </p:sp>
      <p:pic>
        <p:nvPicPr>
          <p:cNvPr id="553" name="Picture 16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199" y="5732046"/>
            <a:ext cx="317053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4" name="TextBox 553"/>
          <p:cNvSpPr txBox="1"/>
          <p:nvPr/>
        </p:nvSpPr>
        <p:spPr>
          <a:xfrm>
            <a:off x="3508567" y="610063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개발리더</a:t>
            </a:r>
            <a:endParaRPr lang="en-US" sz="800" dirty="0">
              <a:latin typeface="+mn-ea"/>
            </a:endParaRPr>
          </a:p>
        </p:txBody>
      </p:sp>
      <p:sp>
        <p:nvSpPr>
          <p:cNvPr id="555" name="TextBox 554"/>
          <p:cNvSpPr txBox="1"/>
          <p:nvPr/>
        </p:nvSpPr>
        <p:spPr>
          <a:xfrm>
            <a:off x="4212586" y="408800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개발자</a:t>
            </a:r>
            <a:endParaRPr lang="en-US" sz="800" dirty="0">
              <a:latin typeface="+mn-ea"/>
            </a:endParaRPr>
          </a:p>
        </p:txBody>
      </p:sp>
      <p:pic>
        <p:nvPicPr>
          <p:cNvPr id="556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966" y="3771113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0" name="TextBox 559"/>
          <p:cNvSpPr txBox="1"/>
          <p:nvPr/>
        </p:nvSpPr>
        <p:spPr>
          <a:xfrm>
            <a:off x="7038149" y="4155847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QA</a:t>
            </a:r>
            <a:r>
              <a:rPr lang="ko-KR" altLang="en-US" sz="900" b="1" i="1" u="sng" dirty="0" smtClean="0">
                <a:latin typeface="+mn-ea"/>
              </a:rPr>
              <a:t>환경</a:t>
            </a:r>
            <a:endParaRPr lang="en-US" sz="900" b="1" i="1" u="sng" dirty="0">
              <a:latin typeface="+mn-ea"/>
            </a:endParaRPr>
          </a:p>
        </p:txBody>
      </p:sp>
      <p:pic>
        <p:nvPicPr>
          <p:cNvPr id="56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475" y="3329605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2" name="TextBox 561"/>
          <p:cNvSpPr txBox="1"/>
          <p:nvPr/>
        </p:nvSpPr>
        <p:spPr>
          <a:xfrm>
            <a:off x="6137122" y="4140224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CI </a:t>
            </a:r>
            <a:r>
              <a:rPr lang="ko-KR" altLang="en-US" sz="900" b="1" i="1" u="sng" dirty="0" smtClean="0">
                <a:latin typeface="+mn-ea"/>
              </a:rPr>
              <a:t>서버</a:t>
            </a:r>
            <a:endParaRPr lang="en-US" altLang="ko-KR" sz="900" b="1" i="1" u="sng" dirty="0" smtClean="0">
              <a:latin typeface="+mn-ea"/>
            </a:endParaRPr>
          </a:p>
        </p:txBody>
      </p:sp>
      <p:pic>
        <p:nvPicPr>
          <p:cNvPr id="56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122" y="3343310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4" name="Straight Arrow Connector 707"/>
          <p:cNvCxnSpPr/>
          <p:nvPr/>
        </p:nvCxnSpPr>
        <p:spPr>
          <a:xfrm>
            <a:off x="6709342" y="3730217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Arrow Connector 707"/>
          <p:cNvCxnSpPr/>
          <p:nvPr/>
        </p:nvCxnSpPr>
        <p:spPr>
          <a:xfrm>
            <a:off x="5724128" y="3713670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707"/>
          <p:cNvCxnSpPr>
            <a:stCxn id="173" idx="0"/>
            <a:endCxn id="317" idx="4"/>
          </p:cNvCxnSpPr>
          <p:nvPr/>
        </p:nvCxnSpPr>
        <p:spPr>
          <a:xfrm flipV="1">
            <a:off x="4810504" y="2220869"/>
            <a:ext cx="288884" cy="131942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ctangular Callout 21"/>
          <p:cNvSpPr/>
          <p:nvPr/>
        </p:nvSpPr>
        <p:spPr bwMode="gray">
          <a:xfrm>
            <a:off x="4901057" y="1628800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ko-KR" sz="1000" b="1" kern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tag</a:t>
            </a:r>
          </a:p>
        </p:txBody>
      </p:sp>
      <p:sp>
        <p:nvSpPr>
          <p:cNvPr id="572" name="TextBox 571"/>
          <p:cNvSpPr txBox="1"/>
          <p:nvPr/>
        </p:nvSpPr>
        <p:spPr>
          <a:xfrm>
            <a:off x="7885169" y="3195553"/>
            <a:ext cx="9316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C00000"/>
                </a:solidFill>
                <a:latin typeface="+mn-ea"/>
              </a:rPr>
              <a:t>빌드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단위테스트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err="1" smtClean="0">
                <a:solidFill>
                  <a:srgbClr val="C00000"/>
                </a:solidFill>
                <a:latin typeface="+mn-ea"/>
              </a:rPr>
              <a:t>정적분석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코드리뷰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QA</a:t>
            </a:r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환경 배포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회귀테스트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통합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QA</a:t>
            </a:r>
          </a:p>
        </p:txBody>
      </p:sp>
      <p:sp>
        <p:nvSpPr>
          <p:cNvPr id="573" name="TextBox 572"/>
          <p:cNvSpPr txBox="1"/>
          <p:nvPr/>
        </p:nvSpPr>
        <p:spPr>
          <a:xfrm>
            <a:off x="7920372" y="1844824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소스</a:t>
            </a:r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merge</a:t>
            </a:r>
          </a:p>
          <a:p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tag</a:t>
            </a:r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생성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74" name="TextBox 573"/>
          <p:cNvSpPr txBox="1"/>
          <p:nvPr/>
        </p:nvSpPr>
        <p:spPr>
          <a:xfrm>
            <a:off x="5529742" y="340600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accent2"/>
                </a:solidFill>
                <a:latin typeface="+mn-ea"/>
              </a:rPr>
              <a:t>자동빌</a:t>
            </a:r>
            <a:r>
              <a:rPr lang="ko-KR" altLang="en-US" sz="800" b="1" dirty="0" err="1">
                <a:solidFill>
                  <a:schemeClr val="accent2"/>
                </a:solidFill>
                <a:latin typeface="+mn-ea"/>
              </a:rPr>
              <a:t>드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575" name="TextBox 574"/>
          <p:cNvSpPr txBox="1"/>
          <p:nvPr/>
        </p:nvSpPr>
        <p:spPr>
          <a:xfrm>
            <a:off x="6565494" y="34438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자동배포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576" name="TextBox 575"/>
          <p:cNvSpPr txBox="1"/>
          <p:nvPr/>
        </p:nvSpPr>
        <p:spPr>
          <a:xfrm>
            <a:off x="5003351" y="2668472"/>
            <a:ext cx="7377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자동 </a:t>
            </a:r>
            <a:r>
              <a:rPr lang="en-US" altLang="ko-KR" sz="800" b="1" dirty="0" smtClean="0">
                <a:solidFill>
                  <a:schemeClr val="accent2"/>
                </a:solidFill>
                <a:latin typeface="+mn-ea"/>
              </a:rPr>
              <a:t>merge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577" name="Straight Arrow Connector 707"/>
          <p:cNvCxnSpPr>
            <a:stCxn id="173" idx="4"/>
            <a:endCxn id="172" idx="1"/>
          </p:cNvCxnSpPr>
          <p:nvPr/>
        </p:nvCxnSpPr>
        <p:spPr>
          <a:xfrm>
            <a:off x="4810504" y="3848904"/>
            <a:ext cx="419707" cy="1375147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TextBox 577"/>
          <p:cNvSpPr txBox="1"/>
          <p:nvPr/>
        </p:nvSpPr>
        <p:spPr>
          <a:xfrm>
            <a:off x="4146564" y="341625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버그수</a:t>
            </a:r>
            <a:r>
              <a:rPr lang="ko-KR" altLang="en-US" sz="800" dirty="0">
                <a:latin typeface="+mn-ea"/>
              </a:rPr>
              <a:t>정</a:t>
            </a:r>
            <a:endParaRPr lang="en-US" sz="800" dirty="0">
              <a:latin typeface="+mn-ea"/>
            </a:endParaRPr>
          </a:p>
        </p:txBody>
      </p:sp>
      <p:sp>
        <p:nvSpPr>
          <p:cNvPr id="579" name="TextBox 578"/>
          <p:cNvSpPr txBox="1"/>
          <p:nvPr/>
        </p:nvSpPr>
        <p:spPr>
          <a:xfrm>
            <a:off x="5186274" y="4667591"/>
            <a:ext cx="7377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자동 </a:t>
            </a:r>
            <a:r>
              <a:rPr lang="en-US" altLang="ko-KR" sz="800" b="1" dirty="0" smtClean="0">
                <a:solidFill>
                  <a:schemeClr val="accent2"/>
                </a:solidFill>
                <a:latin typeface="+mn-ea"/>
              </a:rPr>
              <a:t>merge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581" name="Rectangular Callout 21"/>
          <p:cNvSpPr/>
          <p:nvPr/>
        </p:nvSpPr>
        <p:spPr bwMode="gray">
          <a:xfrm>
            <a:off x="5253699" y="2190817"/>
            <a:ext cx="695552" cy="361527"/>
          </a:xfrm>
          <a:prstGeom prst="wedgeRectCallout">
            <a:avLst>
              <a:gd name="adj1" fmla="val -27051"/>
              <a:gd name="adj2" fmla="val -6273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Release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여부 판단</a:t>
            </a:r>
            <a:endParaRPr kumimoji="0" lang="en-US" sz="900" b="1" i="0" u="none" strike="noStrike" kern="0" cap="none" spc="0" normalizeH="0" baseline="0" noProof="0" dirty="0" err="1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582" name="Picture 161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4" y="1817636"/>
            <a:ext cx="271098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" name="TextBox 582"/>
          <p:cNvSpPr txBox="1"/>
          <p:nvPr/>
        </p:nvSpPr>
        <p:spPr>
          <a:xfrm>
            <a:off x="359664" y="2215460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PO</a:t>
            </a:r>
            <a:endParaRPr lang="en-US" sz="800" dirty="0">
              <a:latin typeface="+mn-ea"/>
            </a:endParaRPr>
          </a:p>
        </p:txBody>
      </p:sp>
      <p:pic>
        <p:nvPicPr>
          <p:cNvPr id="584" name="Picture 161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573" y="2113908"/>
            <a:ext cx="271098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5" name="TextBox 584"/>
          <p:cNvSpPr txBox="1"/>
          <p:nvPr/>
        </p:nvSpPr>
        <p:spPr>
          <a:xfrm>
            <a:off x="5973143" y="2457472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PO</a:t>
            </a:r>
            <a:endParaRPr lang="en-US" sz="800" dirty="0">
              <a:latin typeface="+mn-ea"/>
            </a:endParaRPr>
          </a:p>
        </p:txBody>
      </p:sp>
      <p:sp>
        <p:nvSpPr>
          <p:cNvPr id="586" name="TextBox 585"/>
          <p:cNvSpPr txBox="1"/>
          <p:nvPr/>
        </p:nvSpPr>
        <p:spPr>
          <a:xfrm>
            <a:off x="6601313" y="2420171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CI </a:t>
            </a:r>
            <a:r>
              <a:rPr lang="ko-KR" altLang="en-US" sz="900" b="1" i="1" u="sng" dirty="0" smtClean="0">
                <a:latin typeface="+mn-ea"/>
              </a:rPr>
              <a:t>서버</a:t>
            </a:r>
            <a:endParaRPr lang="en-US" altLang="ko-KR" sz="900" b="1" i="1" u="sng" dirty="0" smtClean="0">
              <a:latin typeface="+mn-ea"/>
            </a:endParaRPr>
          </a:p>
        </p:txBody>
      </p:sp>
      <p:pic>
        <p:nvPicPr>
          <p:cNvPr id="58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313" y="1623257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8" name="Rectangular Callout 21"/>
          <p:cNvSpPr/>
          <p:nvPr/>
        </p:nvSpPr>
        <p:spPr bwMode="gray">
          <a:xfrm>
            <a:off x="2878076" y="1636297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ko-KR" sz="1000" b="1" kern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tag</a:t>
            </a:r>
          </a:p>
        </p:txBody>
      </p:sp>
      <p:sp>
        <p:nvSpPr>
          <p:cNvPr id="589" name="TextBox 588"/>
          <p:cNvSpPr txBox="1"/>
          <p:nvPr/>
        </p:nvSpPr>
        <p:spPr>
          <a:xfrm>
            <a:off x="7173698" y="5783006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DQA</a:t>
            </a:r>
            <a:r>
              <a:rPr lang="ko-KR" altLang="en-US" sz="900" b="1" i="1" u="sng" dirty="0" smtClean="0">
                <a:latin typeface="+mn-ea"/>
              </a:rPr>
              <a:t>환경</a:t>
            </a:r>
            <a:endParaRPr lang="en-US" sz="900" b="1" i="1" u="sng" dirty="0">
              <a:latin typeface="+mn-ea"/>
            </a:endParaRPr>
          </a:p>
        </p:txBody>
      </p:sp>
      <p:pic>
        <p:nvPicPr>
          <p:cNvPr id="5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024" y="4956764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1" name="TextBox 590"/>
          <p:cNvSpPr txBox="1"/>
          <p:nvPr/>
        </p:nvSpPr>
        <p:spPr>
          <a:xfrm>
            <a:off x="6272671" y="5767383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CI </a:t>
            </a:r>
            <a:r>
              <a:rPr lang="ko-KR" altLang="en-US" sz="900" b="1" i="1" u="sng" dirty="0" smtClean="0">
                <a:latin typeface="+mn-ea"/>
              </a:rPr>
              <a:t>서버</a:t>
            </a:r>
            <a:endParaRPr lang="en-US" altLang="ko-KR" sz="900" b="1" i="1" u="sng" dirty="0" smtClean="0">
              <a:latin typeface="+mn-ea"/>
            </a:endParaRPr>
          </a:p>
        </p:txBody>
      </p:sp>
      <p:pic>
        <p:nvPicPr>
          <p:cNvPr id="59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671" y="4970469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3" name="Straight Arrow Connector 707"/>
          <p:cNvCxnSpPr/>
          <p:nvPr/>
        </p:nvCxnSpPr>
        <p:spPr>
          <a:xfrm>
            <a:off x="6844891" y="5357376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707"/>
          <p:cNvCxnSpPr/>
          <p:nvPr/>
        </p:nvCxnSpPr>
        <p:spPr>
          <a:xfrm>
            <a:off x="5859677" y="5340829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TextBox 594"/>
          <p:cNvSpPr txBox="1"/>
          <p:nvPr/>
        </p:nvSpPr>
        <p:spPr>
          <a:xfrm>
            <a:off x="5665291" y="503316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accent2"/>
                </a:solidFill>
                <a:latin typeface="+mn-ea"/>
              </a:rPr>
              <a:t>자동빌</a:t>
            </a:r>
            <a:r>
              <a:rPr lang="ko-KR" altLang="en-US" sz="800" b="1" dirty="0" err="1">
                <a:solidFill>
                  <a:schemeClr val="accent2"/>
                </a:solidFill>
                <a:latin typeface="+mn-ea"/>
              </a:rPr>
              <a:t>드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596" name="TextBox 595"/>
          <p:cNvSpPr txBox="1"/>
          <p:nvPr/>
        </p:nvSpPr>
        <p:spPr>
          <a:xfrm>
            <a:off x="6701043" y="507097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자동배포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597" name="Straight Arrow Connector 707"/>
          <p:cNvCxnSpPr/>
          <p:nvPr/>
        </p:nvCxnSpPr>
        <p:spPr>
          <a:xfrm>
            <a:off x="7268903" y="368660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TextBox 597"/>
          <p:cNvSpPr txBox="1"/>
          <p:nvPr/>
        </p:nvSpPr>
        <p:spPr>
          <a:xfrm>
            <a:off x="7585420" y="26093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</a:t>
            </a:r>
            <a:r>
              <a:rPr lang="ko-KR" altLang="en-US" sz="800" b="1" dirty="0">
                <a:solidFill>
                  <a:schemeClr val="accent2"/>
                </a:solidFill>
                <a:latin typeface="+mn-ea"/>
              </a:rPr>
              <a:t>동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599" name="Straight Arrow Connector 707"/>
          <p:cNvCxnSpPr/>
          <p:nvPr/>
        </p:nvCxnSpPr>
        <p:spPr>
          <a:xfrm>
            <a:off x="7970089" y="385345"/>
            <a:ext cx="38765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TextBox 599"/>
          <p:cNvSpPr txBox="1"/>
          <p:nvPr/>
        </p:nvSpPr>
        <p:spPr>
          <a:xfrm>
            <a:off x="8286606" y="27762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수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동</a:t>
            </a:r>
            <a:endParaRPr 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01" name="TextBox 600"/>
          <p:cNvSpPr txBox="1"/>
          <p:nvPr/>
        </p:nvSpPr>
        <p:spPr>
          <a:xfrm>
            <a:off x="3527884" y="5516602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tx2"/>
                </a:solidFill>
                <a:latin typeface="+mn-ea"/>
              </a:rPr>
              <a:t>릴리즈</a:t>
            </a:r>
            <a:r>
              <a:rPr lang="ko-KR" altLang="en-US" sz="800" b="1" dirty="0" smtClean="0">
                <a:solidFill>
                  <a:schemeClr val="tx2"/>
                </a:solidFill>
                <a:latin typeface="+mn-ea"/>
              </a:rPr>
              <a:t> 기능 확인완료</a:t>
            </a:r>
            <a:endParaRPr lang="en-US" sz="8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03" name="TextBox 602"/>
          <p:cNvSpPr txBox="1"/>
          <p:nvPr/>
        </p:nvSpPr>
        <p:spPr>
          <a:xfrm>
            <a:off x="4824028" y="3831598"/>
            <a:ext cx="7425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통합</a:t>
            </a:r>
            <a:r>
              <a:rPr lang="en-US" altLang="ko-KR" sz="800" dirty="0" smtClean="0">
                <a:latin typeface="+mn-ea"/>
              </a:rPr>
              <a:t>QA</a:t>
            </a:r>
            <a:r>
              <a:rPr lang="ko-KR" altLang="en-US" sz="800" dirty="0" smtClean="0">
                <a:latin typeface="+mn-ea"/>
              </a:rPr>
              <a:t>완료</a:t>
            </a:r>
            <a:endParaRPr lang="en-US" sz="800" dirty="0">
              <a:latin typeface="+mn-ea"/>
            </a:endParaRPr>
          </a:p>
        </p:txBody>
      </p:sp>
      <p:pic>
        <p:nvPicPr>
          <p:cNvPr id="606" name="Picture 16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25" y="3794562"/>
            <a:ext cx="317053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8" name="TextBox 607"/>
          <p:cNvSpPr txBox="1"/>
          <p:nvPr/>
        </p:nvSpPr>
        <p:spPr>
          <a:xfrm>
            <a:off x="690069" y="4184658"/>
            <a:ext cx="1069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개발리더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코드리뷰</a:t>
            </a:r>
            <a:r>
              <a:rPr lang="en-US" altLang="ko-KR" sz="800" dirty="0" smtClean="0">
                <a:latin typeface="+mn-ea"/>
              </a:rPr>
              <a:t>)</a:t>
            </a:r>
            <a:endParaRPr lang="en-US" sz="800" dirty="0">
              <a:latin typeface="+mn-ea"/>
            </a:endParaRPr>
          </a:p>
        </p:txBody>
      </p:sp>
      <p:sp>
        <p:nvSpPr>
          <p:cNvPr id="609" name="TextBox 608"/>
          <p:cNvSpPr txBox="1"/>
          <p:nvPr/>
        </p:nvSpPr>
        <p:spPr>
          <a:xfrm>
            <a:off x="7897916" y="4887741"/>
            <a:ext cx="1210588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C00000"/>
                </a:solidFill>
                <a:latin typeface="+mn-ea"/>
              </a:rPr>
              <a:t>빌드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단위테스트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err="1" smtClean="0">
                <a:solidFill>
                  <a:srgbClr val="C00000"/>
                </a:solidFill>
                <a:latin typeface="+mn-ea"/>
              </a:rPr>
              <a:t>정적분석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코드리뷰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DQA</a:t>
            </a:r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환경 배포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인수테스트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기능테스트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옵션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3123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운</a:t>
            </a:r>
            <a:r>
              <a:rPr lang="ko-KR" altLang="en-US" dirty="0"/>
              <a:t>영</a:t>
            </a:r>
            <a:r>
              <a:rPr lang="ko-KR" altLang="en-US" dirty="0" smtClean="0"/>
              <a:t>단계</a:t>
            </a:r>
            <a:endParaRPr lang="en-US" dirty="0"/>
          </a:p>
        </p:txBody>
      </p:sp>
      <p:cxnSp>
        <p:nvCxnSpPr>
          <p:cNvPr id="132" name="Straight Connector 3072"/>
          <p:cNvCxnSpPr>
            <a:stCxn id="145" idx="3"/>
          </p:cNvCxnSpPr>
          <p:nvPr/>
        </p:nvCxnSpPr>
        <p:spPr>
          <a:xfrm>
            <a:off x="2638071" y="3883922"/>
            <a:ext cx="3966317" cy="53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209"/>
          <p:cNvCxnSpPr/>
          <p:nvPr/>
        </p:nvCxnSpPr>
        <p:spPr>
          <a:xfrm>
            <a:off x="2678836" y="5332456"/>
            <a:ext cx="3886658" cy="125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3075"/>
          <p:cNvSpPr/>
          <p:nvPr/>
        </p:nvSpPr>
        <p:spPr>
          <a:xfrm>
            <a:off x="1395933" y="3739906"/>
            <a:ext cx="124213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+mn-ea"/>
              </a:rPr>
              <a:t>ht</a:t>
            </a:r>
            <a:endParaRPr 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3" name="Straight Connector 216"/>
          <p:cNvCxnSpPr>
            <a:stCxn id="154" idx="3"/>
          </p:cNvCxnSpPr>
          <p:nvPr/>
        </p:nvCxnSpPr>
        <p:spPr>
          <a:xfrm flipV="1">
            <a:off x="2638071" y="2066565"/>
            <a:ext cx="4107380" cy="160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ounded Rectangle 217"/>
          <p:cNvSpPr/>
          <p:nvPr/>
        </p:nvSpPr>
        <p:spPr>
          <a:xfrm>
            <a:off x="1395933" y="1938590"/>
            <a:ext cx="1242138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+mn-ea"/>
              </a:rPr>
              <a:t>r</a:t>
            </a:r>
            <a:r>
              <a:rPr lang="en-US" sz="1400" b="1" dirty="0" smtClean="0">
                <a:solidFill>
                  <a:schemeClr val="tx1"/>
                </a:solidFill>
                <a:latin typeface="+mn-ea"/>
              </a:rPr>
              <a:t>eal</a:t>
            </a:r>
            <a:endParaRPr 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7" name="Oval 218"/>
          <p:cNvSpPr/>
          <p:nvPr/>
        </p:nvSpPr>
        <p:spPr>
          <a:xfrm>
            <a:off x="2909869" y="1912263"/>
            <a:ext cx="315081" cy="3086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73" name="Oval 237"/>
          <p:cNvSpPr/>
          <p:nvPr/>
        </p:nvSpPr>
        <p:spPr>
          <a:xfrm>
            <a:off x="4094171" y="3716375"/>
            <a:ext cx="315081" cy="30860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317" name="Oval 460"/>
          <p:cNvSpPr/>
          <p:nvPr/>
        </p:nvSpPr>
        <p:spPr>
          <a:xfrm>
            <a:off x="3740445" y="1896257"/>
            <a:ext cx="315081" cy="3086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449" name="TextBox 448"/>
          <p:cNvSpPr txBox="1"/>
          <p:nvPr/>
        </p:nvSpPr>
        <p:spPr>
          <a:xfrm>
            <a:off x="298978" y="453030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개발자</a:t>
            </a:r>
            <a:endParaRPr lang="en-US" sz="800" dirty="0">
              <a:latin typeface="+mn-ea"/>
            </a:endParaRPr>
          </a:p>
        </p:txBody>
      </p:sp>
      <p:sp>
        <p:nvSpPr>
          <p:cNvPr id="474" name="TextBox 473"/>
          <p:cNvSpPr txBox="1"/>
          <p:nvPr/>
        </p:nvSpPr>
        <p:spPr>
          <a:xfrm>
            <a:off x="287937" y="879714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Owner</a:t>
            </a:r>
            <a:endParaRPr lang="en-US" sz="1400" b="1" u="sng" dirty="0">
              <a:latin typeface="+mn-ea"/>
            </a:endParaRPr>
          </a:p>
        </p:txBody>
      </p:sp>
      <p:sp>
        <p:nvSpPr>
          <p:cNvPr id="475" name="TextBox 474"/>
          <p:cNvSpPr txBox="1"/>
          <p:nvPr/>
        </p:nvSpPr>
        <p:spPr>
          <a:xfrm>
            <a:off x="3166773" y="861936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GIT Branch</a:t>
            </a:r>
            <a:endParaRPr lang="en-US" sz="1400" b="1" u="sng" dirty="0">
              <a:latin typeface="+mn-ea"/>
            </a:endParaRPr>
          </a:p>
        </p:txBody>
      </p:sp>
      <p:sp>
        <p:nvSpPr>
          <p:cNvPr id="476" name="TextBox 475"/>
          <p:cNvSpPr txBox="1"/>
          <p:nvPr/>
        </p:nvSpPr>
        <p:spPr>
          <a:xfrm>
            <a:off x="6228184" y="882170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Environment</a:t>
            </a:r>
            <a:endParaRPr lang="en-US" sz="1400" b="1" u="sng" dirty="0">
              <a:latin typeface="+mn-ea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8028384" y="884959"/>
            <a:ext cx="578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Task</a:t>
            </a:r>
            <a:endParaRPr lang="en-US" sz="1400" b="1" u="sng" dirty="0">
              <a:latin typeface="+mn-ea"/>
            </a:endParaRPr>
          </a:p>
        </p:txBody>
      </p:sp>
      <p:pic>
        <p:nvPicPr>
          <p:cNvPr id="481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20" y="4157425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4" name="Picture 86" descr="Picture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10" y="4222218"/>
            <a:ext cx="293052" cy="3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4" name="TextBox 533"/>
          <p:cNvSpPr txBox="1"/>
          <p:nvPr/>
        </p:nvSpPr>
        <p:spPr>
          <a:xfrm>
            <a:off x="1577013" y="224086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latin typeface="+mn-ea"/>
              </a:rPr>
              <a:t>릴리즈</a:t>
            </a:r>
            <a:r>
              <a:rPr lang="ko-KR" altLang="en-US" sz="1000" dirty="0" smtClean="0">
                <a:latin typeface="+mn-ea"/>
              </a:rPr>
              <a:t> 완료</a:t>
            </a:r>
            <a:endParaRPr lang="en-US" sz="1000" dirty="0">
              <a:latin typeface="+mn-ea"/>
            </a:endParaRPr>
          </a:p>
        </p:txBody>
      </p:sp>
      <p:sp>
        <p:nvSpPr>
          <p:cNvPr id="535" name="TextBox 534"/>
          <p:cNvSpPr txBox="1"/>
          <p:nvPr/>
        </p:nvSpPr>
        <p:spPr>
          <a:xfrm>
            <a:off x="1633372" y="40676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긴급배</a:t>
            </a:r>
            <a:r>
              <a:rPr lang="ko-KR" altLang="en-US" sz="1000" dirty="0">
                <a:latin typeface="+mn-ea"/>
              </a:rPr>
              <a:t>포</a:t>
            </a:r>
            <a:endParaRPr lang="en-US" sz="1000" dirty="0">
              <a:latin typeface="+mn-ea"/>
            </a:endParaRPr>
          </a:p>
        </p:txBody>
      </p:sp>
      <p:pic>
        <p:nvPicPr>
          <p:cNvPr id="540" name="Picture 111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00" y="2035618"/>
            <a:ext cx="298208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1" name="TextBox 540"/>
          <p:cNvSpPr txBox="1"/>
          <p:nvPr/>
        </p:nvSpPr>
        <p:spPr>
          <a:xfrm>
            <a:off x="473231" y="2403559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QA</a:t>
            </a:r>
            <a:endParaRPr lang="en-US" sz="800" dirty="0">
              <a:latin typeface="+mn-ea"/>
            </a:endParaRPr>
          </a:p>
        </p:txBody>
      </p:sp>
      <p:pic>
        <p:nvPicPr>
          <p:cNvPr id="542" name="Picture 86" descr="Picture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49" y="2128243"/>
            <a:ext cx="293052" cy="3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5" name="TextBox 554"/>
          <p:cNvSpPr txBox="1"/>
          <p:nvPr/>
        </p:nvSpPr>
        <p:spPr>
          <a:xfrm>
            <a:off x="4323720" y="435028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개발자</a:t>
            </a:r>
            <a:endParaRPr lang="en-US" sz="800" dirty="0">
              <a:latin typeface="+mn-ea"/>
            </a:endParaRPr>
          </a:p>
        </p:txBody>
      </p:sp>
      <p:pic>
        <p:nvPicPr>
          <p:cNvPr id="556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00" y="4033391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ounded Rectangle 217"/>
          <p:cNvSpPr/>
          <p:nvPr/>
        </p:nvSpPr>
        <p:spPr>
          <a:xfrm>
            <a:off x="1466547" y="5178857"/>
            <a:ext cx="1242138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+mn-ea"/>
              </a:rPr>
              <a:t>master</a:t>
            </a:r>
            <a:endParaRPr 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Oval 218"/>
          <p:cNvSpPr/>
          <p:nvPr/>
        </p:nvSpPr>
        <p:spPr>
          <a:xfrm>
            <a:off x="2958230" y="5182908"/>
            <a:ext cx="315081" cy="30860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63" name="Oval 218"/>
          <p:cNvSpPr/>
          <p:nvPr/>
        </p:nvSpPr>
        <p:spPr>
          <a:xfrm>
            <a:off x="3514141" y="5176788"/>
            <a:ext cx="315081" cy="30860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64" name="Rectangular Callout 21"/>
          <p:cNvSpPr/>
          <p:nvPr/>
        </p:nvSpPr>
        <p:spPr bwMode="gray">
          <a:xfrm>
            <a:off x="3492643" y="5528420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ko-KR" sz="1000" b="1" kern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tag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33372" y="551850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latin typeface="+mn-ea"/>
              </a:rPr>
              <a:t>릴리즈</a:t>
            </a:r>
            <a:r>
              <a:rPr lang="ko-KR" altLang="en-US" sz="1000" dirty="0" smtClean="0">
                <a:latin typeface="+mn-ea"/>
              </a:rPr>
              <a:t> 대</a:t>
            </a:r>
            <a:r>
              <a:rPr lang="ko-KR" altLang="en-US" sz="1000" dirty="0">
                <a:latin typeface="+mn-ea"/>
              </a:rPr>
              <a:t>기</a:t>
            </a:r>
            <a:endParaRPr lang="en-US" sz="1000" dirty="0">
              <a:latin typeface="+mn-ea"/>
            </a:endParaRPr>
          </a:p>
        </p:txBody>
      </p:sp>
      <p:sp>
        <p:nvSpPr>
          <p:cNvPr id="68" name="Rectangular Callout 21"/>
          <p:cNvSpPr/>
          <p:nvPr/>
        </p:nvSpPr>
        <p:spPr bwMode="gray">
          <a:xfrm>
            <a:off x="2909736" y="5532095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ko-KR" sz="1000" b="1" kern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tag</a:t>
            </a:r>
          </a:p>
        </p:txBody>
      </p:sp>
      <p:pic>
        <p:nvPicPr>
          <p:cNvPr id="69" name="Picture 161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61" y="5093708"/>
            <a:ext cx="271098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473231" y="5445224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PO</a:t>
            </a:r>
            <a:endParaRPr lang="en-US" sz="800" dirty="0">
              <a:latin typeface="+mn-ea"/>
            </a:endParaRPr>
          </a:p>
        </p:txBody>
      </p:sp>
      <p:pic>
        <p:nvPicPr>
          <p:cNvPr id="71" name="Picture 161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06" y="5774274"/>
            <a:ext cx="271098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3455876" y="6125790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PO</a:t>
            </a:r>
            <a:endParaRPr lang="en-US" sz="800" dirty="0">
              <a:latin typeface="+mn-ea"/>
            </a:endParaRPr>
          </a:p>
        </p:txBody>
      </p:sp>
      <p:sp>
        <p:nvSpPr>
          <p:cNvPr id="73" name="Rectangular Callout 21"/>
          <p:cNvSpPr/>
          <p:nvPr/>
        </p:nvSpPr>
        <p:spPr bwMode="gray">
          <a:xfrm>
            <a:off x="3835656" y="5872352"/>
            <a:ext cx="695552" cy="361527"/>
          </a:xfrm>
          <a:prstGeom prst="wedgeRectCallout">
            <a:avLst>
              <a:gd name="adj1" fmla="val -27051"/>
              <a:gd name="adj2" fmla="val -6273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Release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ko-KR" altLang="en-US" sz="900" b="1" kern="0" noProof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요</a:t>
            </a:r>
            <a:r>
              <a:rPr lang="ko-KR" altLang="en-US" sz="900" b="1" kern="0" noProof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청</a:t>
            </a:r>
            <a:endParaRPr kumimoji="0" lang="en-US" sz="900" b="1" i="0" u="none" strike="noStrike" kern="0" cap="none" spc="0" normalizeH="0" baseline="0" noProof="0" dirty="0" err="1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ular Callout 21"/>
          <p:cNvSpPr/>
          <p:nvPr/>
        </p:nvSpPr>
        <p:spPr bwMode="gray">
          <a:xfrm>
            <a:off x="3707904" y="1609103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ko-KR" sz="1000" b="1" kern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tag</a:t>
            </a:r>
          </a:p>
        </p:txBody>
      </p:sp>
      <p:sp>
        <p:nvSpPr>
          <p:cNvPr id="78" name="Rectangular Callout 21"/>
          <p:cNvSpPr/>
          <p:nvPr/>
        </p:nvSpPr>
        <p:spPr bwMode="gray">
          <a:xfrm>
            <a:off x="2844053" y="1618434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ko-KR" sz="1000" b="1" kern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tag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276773" y="4383312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자동</a:t>
            </a:r>
            <a:endParaRPr lang="en-US" altLang="ko-KR" sz="8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ko-KR" sz="800" b="1" dirty="0" smtClean="0">
                <a:solidFill>
                  <a:schemeClr val="accent2"/>
                </a:solidFill>
                <a:latin typeface="+mn-ea"/>
              </a:rPr>
              <a:t>merge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80" name="Picture 161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00" y="1431843"/>
            <a:ext cx="271098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462570" y="1783359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PO</a:t>
            </a:r>
            <a:endParaRPr lang="en-US" sz="800" dirty="0">
              <a:latin typeface="+mn-ea"/>
            </a:endParaRPr>
          </a:p>
        </p:txBody>
      </p:sp>
      <p:pic>
        <p:nvPicPr>
          <p:cNvPr id="82" name="Picture 16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1" y="3579777"/>
            <a:ext cx="317053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287524" y="393117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개발리더</a:t>
            </a:r>
            <a:endParaRPr lang="en-US" sz="800" dirty="0">
              <a:latin typeface="+mn-ea"/>
            </a:endParaRPr>
          </a:p>
        </p:txBody>
      </p:sp>
      <p:pic>
        <p:nvPicPr>
          <p:cNvPr id="84" name="Picture 86" descr="Picture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08" y="3673853"/>
            <a:ext cx="293052" cy="3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7038149" y="2517086"/>
            <a:ext cx="8354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i="1" u="sng" dirty="0" smtClean="0">
                <a:latin typeface="+mn-ea"/>
              </a:rPr>
              <a:t>Staging</a:t>
            </a:r>
            <a:r>
              <a:rPr lang="ko-KR" altLang="en-US" sz="900" b="1" i="1" u="sng" dirty="0" smtClean="0">
                <a:latin typeface="+mn-ea"/>
              </a:rPr>
              <a:t>환경</a:t>
            </a:r>
            <a:endParaRPr lang="en-US" sz="900" b="1" i="1" u="sng" dirty="0">
              <a:latin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137122" y="2501463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CI </a:t>
            </a:r>
            <a:r>
              <a:rPr lang="ko-KR" altLang="en-US" sz="900" b="1" i="1" u="sng" dirty="0" smtClean="0">
                <a:latin typeface="+mn-ea"/>
              </a:rPr>
              <a:t>서버</a:t>
            </a:r>
            <a:endParaRPr lang="en-US" altLang="ko-KR" sz="900" b="1" i="1" u="sng" dirty="0" smtClean="0">
              <a:latin typeface="+mn-ea"/>
            </a:endParaRPr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122" y="1704549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0" name="Straight Arrow Connector 707"/>
          <p:cNvCxnSpPr/>
          <p:nvPr/>
        </p:nvCxnSpPr>
        <p:spPr>
          <a:xfrm>
            <a:off x="6709342" y="2091456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707"/>
          <p:cNvCxnSpPr/>
          <p:nvPr/>
        </p:nvCxnSpPr>
        <p:spPr>
          <a:xfrm>
            <a:off x="5724128" y="2074909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885169" y="1556792"/>
            <a:ext cx="9509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C00000"/>
                </a:solidFill>
                <a:latin typeface="+mn-ea"/>
              </a:rPr>
              <a:t>빌드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Staging</a:t>
            </a:r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 배포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사용자테스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성능테스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Real </a:t>
            </a:r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배포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597454" y="176724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>
                <a:solidFill>
                  <a:schemeClr val="accent2"/>
                </a:solidFill>
                <a:latin typeface="+mn-ea"/>
              </a:rPr>
              <a:t>빌드클</a:t>
            </a:r>
            <a:r>
              <a:rPr lang="ko-KR" altLang="en-US" sz="800" b="1">
                <a:solidFill>
                  <a:schemeClr val="accent2"/>
                </a:solidFill>
                <a:latin typeface="+mn-ea"/>
              </a:rPr>
              <a:t>릭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565494" y="180505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자동배포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95" name="Straight Arrow Connector 3080"/>
          <p:cNvCxnSpPr>
            <a:endCxn id="173" idx="0"/>
          </p:cNvCxnSpPr>
          <p:nvPr/>
        </p:nvCxnSpPr>
        <p:spPr>
          <a:xfrm>
            <a:off x="3920464" y="2252391"/>
            <a:ext cx="331248" cy="146398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237"/>
          <p:cNvSpPr/>
          <p:nvPr/>
        </p:nvSpPr>
        <p:spPr>
          <a:xfrm>
            <a:off x="4791772" y="3719331"/>
            <a:ext cx="315081" cy="30860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251712" y="361794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버그수</a:t>
            </a:r>
            <a:r>
              <a:rPr lang="ko-KR" altLang="en-US" sz="800" dirty="0">
                <a:latin typeface="+mn-ea"/>
              </a:rPr>
              <a:t>정</a:t>
            </a:r>
            <a:endParaRPr lang="en-US" sz="800" dirty="0">
              <a:latin typeface="+mn-ea"/>
            </a:endParaRPr>
          </a:p>
        </p:txBody>
      </p:sp>
      <p:cxnSp>
        <p:nvCxnSpPr>
          <p:cNvPr id="107" name="Straight Arrow Connector 239"/>
          <p:cNvCxnSpPr/>
          <p:nvPr/>
        </p:nvCxnSpPr>
        <p:spPr>
          <a:xfrm flipV="1">
            <a:off x="4423292" y="3886134"/>
            <a:ext cx="372743" cy="633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460"/>
          <p:cNvSpPr/>
          <p:nvPr/>
        </p:nvSpPr>
        <p:spPr>
          <a:xfrm>
            <a:off x="5121015" y="1909640"/>
            <a:ext cx="315081" cy="3086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109" name="Straight Arrow Connector 707"/>
          <p:cNvCxnSpPr>
            <a:stCxn id="103" idx="0"/>
            <a:endCxn id="108" idx="4"/>
          </p:cNvCxnSpPr>
          <p:nvPr/>
        </p:nvCxnSpPr>
        <p:spPr>
          <a:xfrm flipV="1">
            <a:off x="4949313" y="2218247"/>
            <a:ext cx="329243" cy="1501084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707"/>
          <p:cNvCxnSpPr>
            <a:stCxn id="103" idx="4"/>
            <a:endCxn id="115" idx="0"/>
          </p:cNvCxnSpPr>
          <p:nvPr/>
        </p:nvCxnSpPr>
        <p:spPr>
          <a:xfrm>
            <a:off x="4949313" y="4027938"/>
            <a:ext cx="422889" cy="1181959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218"/>
          <p:cNvSpPr/>
          <p:nvPr/>
        </p:nvSpPr>
        <p:spPr>
          <a:xfrm>
            <a:off x="5214661" y="5209897"/>
            <a:ext cx="315081" cy="30860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20" name="Rectangular Callout 21"/>
          <p:cNvSpPr/>
          <p:nvPr/>
        </p:nvSpPr>
        <p:spPr bwMode="gray">
          <a:xfrm>
            <a:off x="5065041" y="1625845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ko-KR" sz="1000" b="1" kern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tag</a:t>
            </a:r>
          </a:p>
        </p:txBody>
      </p:sp>
      <p:sp>
        <p:nvSpPr>
          <p:cNvPr id="121" name="Rectangular Callout 21"/>
          <p:cNvSpPr/>
          <p:nvPr/>
        </p:nvSpPr>
        <p:spPr bwMode="gray">
          <a:xfrm>
            <a:off x="5214661" y="5538335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ko-KR" sz="1000" b="1" kern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tag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106853" y="2849983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자동</a:t>
            </a:r>
            <a:endParaRPr lang="en-US" altLang="ko-KR" sz="8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ko-KR" sz="800" b="1" dirty="0" smtClean="0">
                <a:solidFill>
                  <a:schemeClr val="accent2"/>
                </a:solidFill>
                <a:latin typeface="+mn-ea"/>
              </a:rPr>
              <a:t>merge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196632" y="4550457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자동</a:t>
            </a:r>
            <a:endParaRPr lang="en-US" altLang="ko-KR" sz="8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ko-KR" sz="800" b="1" dirty="0" smtClean="0">
                <a:solidFill>
                  <a:schemeClr val="accent2"/>
                </a:solidFill>
                <a:latin typeface="+mn-ea"/>
              </a:rPr>
              <a:t>merge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111784" y="4321757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CI </a:t>
            </a:r>
            <a:r>
              <a:rPr lang="ko-KR" altLang="en-US" sz="900" b="1" i="1" u="sng" dirty="0" smtClean="0">
                <a:latin typeface="+mn-ea"/>
              </a:rPr>
              <a:t>서버</a:t>
            </a:r>
            <a:endParaRPr lang="en-US" altLang="ko-KR" sz="900" b="1" i="1" u="sng" dirty="0" smtClean="0">
              <a:latin typeface="+mn-ea"/>
            </a:endParaRPr>
          </a:p>
        </p:txBody>
      </p:sp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84" y="3524843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9" name="Straight Arrow Connector 707"/>
          <p:cNvCxnSpPr/>
          <p:nvPr/>
        </p:nvCxnSpPr>
        <p:spPr>
          <a:xfrm>
            <a:off x="5698790" y="3895203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504404" y="358753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accent2"/>
                </a:solidFill>
                <a:latin typeface="+mn-ea"/>
              </a:rPr>
              <a:t>빌드클릭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885880" y="3524843"/>
            <a:ext cx="8306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C00000"/>
                </a:solidFill>
                <a:latin typeface="+mn-ea"/>
              </a:rPr>
              <a:t>빌드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err="1" smtClean="0">
                <a:solidFill>
                  <a:srgbClr val="C00000"/>
                </a:solidFill>
                <a:latin typeface="+mn-ea"/>
              </a:rPr>
              <a:t>정적분석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단위테스트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코드리뷰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소스</a:t>
            </a:r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merge</a:t>
            </a:r>
            <a:endParaRPr lang="en-US" sz="1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8" name="Rectangular Callout 21"/>
          <p:cNvSpPr/>
          <p:nvPr/>
        </p:nvSpPr>
        <p:spPr bwMode="gray">
          <a:xfrm>
            <a:off x="3887924" y="3031469"/>
            <a:ext cx="695552" cy="361527"/>
          </a:xfrm>
          <a:prstGeom prst="wedgeRectCallout">
            <a:avLst>
              <a:gd name="adj1" fmla="val -27051"/>
              <a:gd name="adj2" fmla="val -6273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ko-KR" sz="900" b="1" kern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ht</a:t>
            </a:r>
            <a:r>
              <a:rPr kumimoji="0" lang="ko-KR" alt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브랜치</a:t>
            </a:r>
            <a:endParaRPr kumimoji="0" lang="en-US" altLang="ko-KR" sz="9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생성</a:t>
            </a:r>
            <a:endParaRPr kumimoji="0" lang="en-US" sz="900" b="1" i="0" u="none" strike="noStrike" kern="0" cap="none" spc="0" normalizeH="0" baseline="0" noProof="0" dirty="0" err="1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4" name="Straight Arrow Connector 707"/>
          <p:cNvCxnSpPr>
            <a:stCxn id="63" idx="0"/>
            <a:endCxn id="317" idx="4"/>
          </p:cNvCxnSpPr>
          <p:nvPr/>
        </p:nvCxnSpPr>
        <p:spPr>
          <a:xfrm flipV="1">
            <a:off x="3671682" y="2204864"/>
            <a:ext cx="226304" cy="2971924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Explosion 1 5"/>
          <p:cNvSpPr/>
          <p:nvPr/>
        </p:nvSpPr>
        <p:spPr bwMode="gray">
          <a:xfrm>
            <a:off x="3995936" y="2128243"/>
            <a:ext cx="343799" cy="267305"/>
          </a:xfrm>
          <a:prstGeom prst="irregularSeal1">
            <a:avLst/>
          </a:prstGeom>
          <a:solidFill>
            <a:schemeClr val="bg1"/>
          </a:solidFill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endParaRPr lang="en-US" sz="1600" kern="0" dirty="0" err="1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271684" y="2133436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Defect </a:t>
            </a:r>
            <a:r>
              <a:rPr lang="ko-KR" altLang="en-US" sz="800" dirty="0" smtClean="0">
                <a:latin typeface="+mn-ea"/>
              </a:rPr>
              <a:t>발생</a:t>
            </a:r>
            <a:endParaRPr lang="en-US" sz="800" dirty="0">
              <a:latin typeface="+mn-ea"/>
            </a:endParaRPr>
          </a:p>
        </p:txBody>
      </p:sp>
      <p:pic>
        <p:nvPicPr>
          <p:cNvPr id="136" name="Picture 16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631" y="3978253"/>
            <a:ext cx="317053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3839653" y="434478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개발리더</a:t>
            </a:r>
            <a:endParaRPr lang="en-US" sz="800" dirty="0">
              <a:latin typeface="+mn-ea"/>
            </a:endParaRPr>
          </a:p>
        </p:txBody>
      </p:sp>
      <p:pic>
        <p:nvPicPr>
          <p:cNvPr id="143" name="Picture 111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17" y="2917623"/>
            <a:ext cx="298208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TextBox 143"/>
          <p:cNvSpPr txBox="1"/>
          <p:nvPr/>
        </p:nvSpPr>
        <p:spPr>
          <a:xfrm>
            <a:off x="3404148" y="3285564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QA</a:t>
            </a:r>
            <a:endParaRPr lang="en-US" sz="800" dirty="0">
              <a:latin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256020" y="2681747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latin typeface="+mn-ea"/>
              </a:rPr>
              <a:t>배포 실행</a:t>
            </a:r>
            <a:endParaRPr lang="en-US" sz="800" dirty="0">
              <a:latin typeface="+mn-ea"/>
            </a:endParaRPr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475" y="1690844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Box 147"/>
          <p:cNvSpPr txBox="1"/>
          <p:nvPr/>
        </p:nvSpPr>
        <p:spPr>
          <a:xfrm>
            <a:off x="7020272" y="2708920"/>
            <a:ext cx="6495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i="1" u="sng" dirty="0" smtClean="0">
                <a:latin typeface="+mn-ea"/>
              </a:rPr>
              <a:t>Real</a:t>
            </a:r>
            <a:r>
              <a:rPr lang="ko-KR" altLang="en-US" sz="900" b="1" i="1" u="sng" dirty="0" smtClean="0">
                <a:latin typeface="+mn-ea"/>
              </a:rPr>
              <a:t>환경</a:t>
            </a:r>
            <a:endParaRPr lang="en-US" sz="900" b="1" i="1" u="sng" dirty="0">
              <a:latin typeface="+mn-ea"/>
            </a:endParaRPr>
          </a:p>
        </p:txBody>
      </p:sp>
      <p:cxnSp>
        <p:nvCxnSpPr>
          <p:cNvPr id="149" name="Straight Arrow Connector 707"/>
          <p:cNvCxnSpPr/>
          <p:nvPr/>
        </p:nvCxnSpPr>
        <p:spPr>
          <a:xfrm>
            <a:off x="7268903" y="368660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585420" y="26093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</a:t>
            </a:r>
            <a:r>
              <a:rPr lang="ko-KR" altLang="en-US" sz="800" b="1" dirty="0">
                <a:solidFill>
                  <a:schemeClr val="accent2"/>
                </a:solidFill>
                <a:latin typeface="+mn-ea"/>
              </a:rPr>
              <a:t>동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151" name="Straight Arrow Connector 707"/>
          <p:cNvCxnSpPr/>
          <p:nvPr/>
        </p:nvCxnSpPr>
        <p:spPr>
          <a:xfrm>
            <a:off x="7970089" y="385345"/>
            <a:ext cx="38765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286606" y="27762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수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동</a:t>
            </a:r>
            <a:endParaRPr 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6721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6828</TotalTime>
  <Words>671</Words>
  <Application>Microsoft Office PowerPoint</Application>
  <PresentationFormat>On-screen Show (4:3)</PresentationFormat>
  <Paragraphs>370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브랜치 모델</vt:lpstr>
      <vt:lpstr>브랜치 모델</vt:lpstr>
      <vt:lpstr>CI 자동화 시스템</vt:lpstr>
      <vt:lpstr>릴리즈 단계</vt:lpstr>
      <vt:lpstr>As-Is 배포 환경</vt:lpstr>
      <vt:lpstr>To-Be 배포 환경 Approach</vt:lpstr>
      <vt:lpstr>개발단계</vt:lpstr>
      <vt:lpstr>출시단계</vt:lpstr>
      <vt:lpstr>운영단계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Junbeom</dc:creator>
  <cp:lastModifiedBy>Kim, Junbeom</cp:lastModifiedBy>
  <cp:revision>300</cp:revision>
  <dcterms:created xsi:type="dcterms:W3CDTF">2014-06-27T03:35:21Z</dcterms:created>
  <dcterms:modified xsi:type="dcterms:W3CDTF">2014-07-04T09:14:42Z</dcterms:modified>
</cp:coreProperties>
</file>