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6" r:id="rId3"/>
  </p:sldMasterIdLst>
  <p:notesMasterIdLst>
    <p:notesMasterId r:id="rId14"/>
  </p:notesMasterIdLst>
  <p:sldIdLst>
    <p:sldId id="278" r:id="rId4"/>
    <p:sldId id="279" r:id="rId5"/>
    <p:sldId id="269" r:id="rId6"/>
    <p:sldId id="274" r:id="rId7"/>
    <p:sldId id="266" r:id="rId8"/>
    <p:sldId id="263" r:id="rId9"/>
    <p:sldId id="265" r:id="rId10"/>
    <p:sldId id="277" r:id="rId11"/>
    <p:sldId id="276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66"/>
    <a:srgbClr val="4F81BD"/>
    <a:srgbClr val="FFCC66"/>
    <a:srgbClr val="CCCC00"/>
    <a:srgbClr val="FF9900"/>
    <a:srgbClr val="CC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92841" autoAdjust="0"/>
  </p:normalViewPr>
  <p:slideViewPr>
    <p:cSldViewPr>
      <p:cViewPr varScale="1">
        <p:scale>
          <a:sx n="110" d="100"/>
          <a:sy n="110" d="100"/>
        </p:scale>
        <p:origin x="-1806" y="-7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DA32-4394-45B6-A0C7-35BD76F19383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33AD4-62B6-4E74-BD02-2DDE175EE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5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4FAA9-51FA-4F6B-AC6F-9EF5239E7D3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60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33AD4-62B6-4E74-BD02-2DDE175EE5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0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33AD4-62B6-4E74-BD02-2DDE175EE5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0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13" Type="http://schemas.openxmlformats.org/officeDocument/2006/relationships/image" Target="../media/image5.jpe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hyperlink" Target="http://www.google.co.kr/url?sa=i&amp;rct=j&amp;q=&amp;esrc=s&amp;frm=1&amp;source=images&amp;cd=&amp;cad=rja&amp;docid=3o6eulla7Tn1VM&amp;tbnid=MP-wGRw-6DF16M:&amp;ved=0CAUQjRw&amp;url=http://it.donga.com/12273/&amp;ei=TLXcUongI4e1iQec0IBQ&amp;bvm=bv.59568121,d.aGc&amp;psig=AFQjCNEd_N6ZQZLZ3KeXYeLHgP1qjPgwsA&amp;ust=1390282428033625" TargetMode="Externa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image" Target="../media/image4.png"/><Relationship Id="rId5" Type="http://schemas.openxmlformats.org/officeDocument/2006/relationships/tags" Target="../tags/tag4.xml"/><Relationship Id="rId10" Type="http://schemas.openxmlformats.org/officeDocument/2006/relationships/image" Target="../media/image3.jpeg"/><Relationship Id="rId4" Type="http://schemas.openxmlformats.org/officeDocument/2006/relationships/tags" Target="../tags/tag3.xml"/><Relationship Id="rId9" Type="http://schemas.openxmlformats.org/officeDocument/2006/relationships/oleObject" Target="../embeddings/oleObject1.bin"/><Relationship Id="rId1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13" Type="http://schemas.openxmlformats.org/officeDocument/2006/relationships/image" Target="../media/image5.jpe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hyperlink" Target="http://www.google.co.kr/url?sa=i&amp;rct=j&amp;q=&amp;esrc=s&amp;frm=1&amp;source=images&amp;cd=&amp;cad=rja&amp;docid=3o6eulla7Tn1VM&amp;tbnid=MP-wGRw-6DF16M:&amp;ved=0CAUQjRw&amp;url=http://it.donga.com/12273/&amp;ei=TLXcUongI4e1iQec0IBQ&amp;bvm=bv.59568121,d.aGc&amp;psig=AFQjCNEd_N6ZQZLZ3KeXYeLHgP1qjPgwsA&amp;ust=1390282428033625" TargetMode="Externa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tags" Target="../tags/tag13.xml"/><Relationship Id="rId11" Type="http://schemas.openxmlformats.org/officeDocument/2006/relationships/image" Target="../media/image4.png"/><Relationship Id="rId5" Type="http://schemas.openxmlformats.org/officeDocument/2006/relationships/tags" Target="../tags/tag12.xml"/><Relationship Id="rId10" Type="http://schemas.openxmlformats.org/officeDocument/2006/relationships/image" Target="../media/image3.jpeg"/><Relationship Id="rId4" Type="http://schemas.openxmlformats.org/officeDocument/2006/relationships/tags" Target="../tags/tag11.xml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eg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1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8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8"/>
          <p:cNvSpPr>
            <a:spLocks noChangeShapeType="1"/>
          </p:cNvSpPr>
          <p:nvPr userDrawn="1"/>
        </p:nvSpPr>
        <p:spPr bwMode="auto">
          <a:xfrm flipV="1">
            <a:off x="2931" y="622300"/>
            <a:ext cx="9138138" cy="0"/>
          </a:xfrm>
          <a:prstGeom prst="line">
            <a:avLst/>
          </a:prstGeom>
          <a:ln w="12700">
            <a:solidFill>
              <a:srgbClr val="F25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None/>
              <a:defRPr/>
            </a:pP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9" y="6525372"/>
            <a:ext cx="907950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15" y="6462478"/>
            <a:ext cx="922406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05200" y="6492875"/>
            <a:ext cx="2133600" cy="288000"/>
          </a:xfrm>
          <a:prstGeom prst="rect">
            <a:avLst/>
          </a:prstGeom>
        </p:spPr>
        <p:txBody>
          <a:bodyPr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6A38184B-1A9A-4C04-9BE8-48F96A8ECF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2769" y="134996"/>
            <a:ext cx="8510314" cy="4572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>
              <a:defRPr sz="1800" b="1" i="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Slide title: uses this font color (18pt)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76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think-cell Slide" r:id="rId9" imgW="0" imgH="0" progId="">
                  <p:embed/>
                </p:oleObj>
              </mc:Choice>
              <mc:Fallback>
                <p:oleObj name="think-cell Slide" r:id="rId9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2" descr="Q:\Clients\Accenture\Nancy Hamill - 10-0690 - The AMC Way Project\Working Files\PPT\NEW Template\images\iStock_02511209Large_bubbles2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 rotWithShape="1">
          <a:blip r:embed="rId10" cstate="screen"/>
          <a:srcRect t="27885" b="1"/>
          <a:stretch/>
        </p:blipFill>
        <p:spPr bwMode="auto">
          <a:xfrm>
            <a:off x="-505" y="1"/>
            <a:ext cx="4607211" cy="3136861"/>
          </a:xfrm>
          <a:prstGeom prst="rect">
            <a:avLst/>
          </a:prstGeom>
          <a:noFill/>
        </p:spPr>
      </p:pic>
      <p:pic>
        <p:nvPicPr>
          <p:cNvPr id="53" name="Picture 5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36" y="5522084"/>
            <a:ext cx="2185200" cy="625126"/>
          </a:xfrm>
          <a:prstGeom prst="rect">
            <a:avLst/>
          </a:prstGeom>
        </p:spPr>
      </p:pic>
      <p:cxnSp>
        <p:nvCxnSpPr>
          <p:cNvPr id="55" name="Straight Connector 9"/>
          <p:cNvCxnSpPr>
            <a:cxnSpLocks noChangeShapeType="1"/>
          </p:cNvCxnSpPr>
          <p:nvPr userDrawn="1">
            <p:custDataLst>
              <p:tags r:id="rId5"/>
            </p:custDataLst>
          </p:nvPr>
        </p:nvCxnSpPr>
        <p:spPr bwMode="auto">
          <a:xfrm>
            <a:off x="351693" y="6441075"/>
            <a:ext cx="844061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Text Placeholder 4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>
          <a:xfrm>
            <a:off x="431636" y="3784580"/>
            <a:ext cx="5908431" cy="369332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lang="en-ZA" sz="1800" b="1" baseline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marL="0" lvl="0" indent="0" eaLnBrk="1" latinLnBrk="0" hangingPunct="1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text styles</a:t>
            </a:r>
            <a:endParaRPr lang="en-ZA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431636" y="3151976"/>
            <a:ext cx="5908431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600" baseline="0" dirty="0">
                <a:solidFill>
                  <a:srgbClr val="F25822"/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 latinLnBrk="0"/>
            <a:r>
              <a:rPr lang="en-US" dirty="0" smtClean="0"/>
              <a:t>Click to edit Master title style </a:t>
            </a:r>
            <a:endParaRPr lang="en-GB" dirty="0"/>
          </a:p>
        </p:txBody>
      </p:sp>
      <p:pic>
        <p:nvPicPr>
          <p:cNvPr id="12" name="Picture 2" descr="https://encrypted-tbn0.gstatic.com/images?q=tbn:ANd9GcRJ2XWjoocgfjVaSKMSlQwA5Khg2ArrQsikSFlCmVOLBVrgTHLHAw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1" y="5306802"/>
            <a:ext cx="2658462" cy="12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6"/>
          <p:cNvGrpSpPr>
            <a:grpSpLocks/>
          </p:cNvGrpSpPr>
          <p:nvPr userDrawn="1"/>
        </p:nvGrpSpPr>
        <p:grpSpPr bwMode="auto">
          <a:xfrm>
            <a:off x="5917928" y="745333"/>
            <a:ext cx="2838450" cy="2058987"/>
            <a:chOff x="5701703" y="682760"/>
            <a:chExt cx="3074395" cy="2060440"/>
          </a:xfrm>
        </p:grpSpPr>
        <p:sp>
          <p:nvSpPr>
            <p:cNvPr id="15" name="Freeform 7"/>
            <p:cNvSpPr/>
            <p:nvPr/>
          </p:nvSpPr>
          <p:spPr>
            <a:xfrm>
              <a:off x="6163576" y="682760"/>
              <a:ext cx="2014150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25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>
                <a:solidFill>
                  <a:prstClr val="white"/>
                </a:solidFill>
                <a:latin typeface="맑은 고딕" panose="020B0503020000020004" pitchFamily="50" charset="-127"/>
                <a:cs typeface="Arial" pitchFamily="34" charset="0"/>
              </a:endParaRPr>
            </a:p>
          </p:txBody>
        </p:sp>
        <p:pic>
          <p:nvPicPr>
            <p:cNvPr id="19" name="Picture 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1703" y="1523009"/>
              <a:ext cx="3074395" cy="251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718494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12769" y="134996"/>
            <a:ext cx="8510314" cy="4572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>
              <a:defRPr sz="1800" b="1" i="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Slide title: uses this font color (18pt) </a:t>
            </a:r>
            <a:endParaRPr lang="en-GB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12769" y="646950"/>
            <a:ext cx="8510314" cy="73152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1400" b="1" i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de-DE" dirty="0" smtClean="0"/>
              <a:t>Sub-head uses this color (14pt)</a:t>
            </a:r>
          </a:p>
        </p:txBody>
      </p:sp>
      <p:sp>
        <p:nvSpPr>
          <p:cNvPr id="8" name="Line 108"/>
          <p:cNvSpPr>
            <a:spLocks noChangeShapeType="1"/>
          </p:cNvSpPr>
          <p:nvPr userDrawn="1"/>
        </p:nvSpPr>
        <p:spPr bwMode="auto">
          <a:xfrm flipV="1">
            <a:off x="2931" y="622300"/>
            <a:ext cx="9138138" cy="0"/>
          </a:xfrm>
          <a:prstGeom prst="line">
            <a:avLst/>
          </a:prstGeom>
          <a:ln w="12700">
            <a:solidFill>
              <a:srgbClr val="F25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9" y="6525372"/>
            <a:ext cx="907950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15" y="6462478"/>
            <a:ext cx="922406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05200" y="6492875"/>
            <a:ext cx="2133600" cy="288000"/>
          </a:xfrm>
          <a:prstGeom prst="rect">
            <a:avLst/>
          </a:prstGeom>
        </p:spPr>
        <p:txBody>
          <a:bodyPr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6A38184B-1A9A-4C04-9BE8-48F96A8ECFEC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116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8"/>
          <p:cNvSpPr>
            <a:spLocks noChangeShapeType="1"/>
          </p:cNvSpPr>
          <p:nvPr userDrawn="1"/>
        </p:nvSpPr>
        <p:spPr bwMode="auto">
          <a:xfrm flipV="1">
            <a:off x="2931" y="622300"/>
            <a:ext cx="9138138" cy="0"/>
          </a:xfrm>
          <a:prstGeom prst="line">
            <a:avLst/>
          </a:prstGeom>
          <a:ln w="12700">
            <a:solidFill>
              <a:srgbClr val="F25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9" y="6525372"/>
            <a:ext cx="907950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15" y="6462478"/>
            <a:ext cx="922406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05200" y="6492875"/>
            <a:ext cx="2133600" cy="288000"/>
          </a:xfrm>
          <a:prstGeom prst="rect">
            <a:avLst/>
          </a:prstGeom>
        </p:spPr>
        <p:txBody>
          <a:bodyPr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6A38184B-1A9A-4C04-9BE8-48F96A8ECFEC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2769" y="134996"/>
            <a:ext cx="8510314" cy="4572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>
              <a:defRPr sz="1800" b="1" i="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Slide title: uses this font color (18pt)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90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Q:\Clients\Accenture\Nancy Hamill - 10-0690 - The AMC Way Project\Working Files\PPT\NEW Template\images\iStock_02511209Large_bubbles2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 rotWithShape="1">
          <a:blip r:embed="rId6" cstate="screen"/>
          <a:srcRect t="-736" b="28854"/>
          <a:stretch/>
        </p:blipFill>
        <p:spPr bwMode="auto">
          <a:xfrm>
            <a:off x="4103951" y="3635904"/>
            <a:ext cx="4747661" cy="3222096"/>
          </a:xfrm>
          <a:prstGeom prst="rect">
            <a:avLst/>
          </a:prstGeom>
          <a:noFill/>
        </p:spPr>
      </p:pic>
      <p:sp>
        <p:nvSpPr>
          <p:cNvPr id="11" name="Line 108"/>
          <p:cNvSpPr>
            <a:spLocks noChangeShapeType="1"/>
          </p:cNvSpPr>
          <p:nvPr userDrawn="1"/>
        </p:nvSpPr>
        <p:spPr bwMode="auto">
          <a:xfrm flipV="1">
            <a:off x="2931" y="622300"/>
            <a:ext cx="9138138" cy="0"/>
          </a:xfrm>
          <a:prstGeom prst="line">
            <a:avLst/>
          </a:prstGeom>
          <a:ln w="12700">
            <a:solidFill>
              <a:srgbClr val="F25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9" y="6525372"/>
            <a:ext cx="907950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15" y="6462478"/>
            <a:ext cx="922406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05200" y="6492875"/>
            <a:ext cx="2133600" cy="288000"/>
          </a:xfrm>
          <a:prstGeom prst="rect">
            <a:avLst/>
          </a:prstGeom>
        </p:spPr>
        <p:txBody>
          <a:bodyPr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6A38184B-1A9A-4C04-9BE8-48F96A8ECFEC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17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think-cell Slide" r:id="rId9" imgW="0" imgH="0" progId="">
                  <p:embed/>
                </p:oleObj>
              </mc:Choice>
              <mc:Fallback>
                <p:oleObj name="think-cell Slide" r:id="rId9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2" descr="Q:\Clients\Accenture\Nancy Hamill - 10-0690 - The AMC Way Project\Working Files\PPT\NEW Template\images\iStock_02511209Large_bubbles2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 rotWithShape="1">
          <a:blip r:embed="rId10" cstate="screen"/>
          <a:srcRect t="27885" b="1"/>
          <a:stretch/>
        </p:blipFill>
        <p:spPr bwMode="auto">
          <a:xfrm>
            <a:off x="-507" y="1"/>
            <a:ext cx="4607211" cy="3136861"/>
          </a:xfrm>
          <a:prstGeom prst="rect">
            <a:avLst/>
          </a:prstGeom>
          <a:noFill/>
        </p:spPr>
      </p:pic>
      <p:pic>
        <p:nvPicPr>
          <p:cNvPr id="53" name="Picture 5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36" y="5522084"/>
            <a:ext cx="2185200" cy="625126"/>
          </a:xfrm>
          <a:prstGeom prst="rect">
            <a:avLst/>
          </a:prstGeom>
        </p:spPr>
      </p:pic>
      <p:cxnSp>
        <p:nvCxnSpPr>
          <p:cNvPr id="55" name="Straight Connector 9"/>
          <p:cNvCxnSpPr>
            <a:cxnSpLocks noChangeShapeType="1"/>
          </p:cNvCxnSpPr>
          <p:nvPr userDrawn="1">
            <p:custDataLst>
              <p:tags r:id="rId5"/>
            </p:custDataLst>
          </p:nvPr>
        </p:nvCxnSpPr>
        <p:spPr bwMode="auto">
          <a:xfrm>
            <a:off x="351693" y="6441075"/>
            <a:ext cx="844061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Text Placeholder 4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>
          <a:xfrm>
            <a:off x="431636" y="3784580"/>
            <a:ext cx="5908431" cy="369332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lang="en-ZA" sz="1800" b="1" baseline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marL="0" lvl="0" indent="0" eaLnBrk="1" latinLnBrk="0" hangingPunct="1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text styles</a:t>
            </a:r>
            <a:endParaRPr lang="en-ZA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431636" y="3151972"/>
            <a:ext cx="5908431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600" baseline="0" dirty="0">
                <a:solidFill>
                  <a:srgbClr val="F25822"/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 latinLnBrk="0"/>
            <a:r>
              <a:rPr lang="en-US" dirty="0" smtClean="0"/>
              <a:t>Click to edit Master title style </a:t>
            </a:r>
            <a:endParaRPr lang="en-GB" dirty="0"/>
          </a:p>
        </p:txBody>
      </p:sp>
      <p:pic>
        <p:nvPicPr>
          <p:cNvPr id="12" name="Picture 2" descr="https://encrypted-tbn0.gstatic.com/images?q=tbn:ANd9GcRJ2XWjoocgfjVaSKMSlQwA5Khg2ArrQsikSFlCmVOLBVrgTHLHAw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89" y="5306802"/>
            <a:ext cx="2658462" cy="12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6"/>
          <p:cNvGrpSpPr>
            <a:grpSpLocks/>
          </p:cNvGrpSpPr>
          <p:nvPr userDrawn="1"/>
        </p:nvGrpSpPr>
        <p:grpSpPr bwMode="auto">
          <a:xfrm>
            <a:off x="5917928" y="745332"/>
            <a:ext cx="2838450" cy="2058987"/>
            <a:chOff x="5701703" y="682760"/>
            <a:chExt cx="3074395" cy="2060440"/>
          </a:xfrm>
        </p:grpSpPr>
        <p:sp>
          <p:nvSpPr>
            <p:cNvPr id="15" name="Freeform 7"/>
            <p:cNvSpPr/>
            <p:nvPr/>
          </p:nvSpPr>
          <p:spPr>
            <a:xfrm>
              <a:off x="6163576" y="682760"/>
              <a:ext cx="2014150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25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dirty="0">
                <a:solidFill>
                  <a:prstClr val="white"/>
                </a:solidFill>
                <a:latin typeface="맑은 고딕" panose="020B0503020000020004" pitchFamily="50" charset="-127"/>
                <a:cs typeface="Arial" pitchFamily="34" charset="0"/>
              </a:endParaRPr>
            </a:p>
          </p:txBody>
        </p:sp>
        <p:pic>
          <p:nvPicPr>
            <p:cNvPr id="19" name="Picture 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1703" y="1523009"/>
              <a:ext cx="3074395" cy="251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640920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12767" y="134996"/>
            <a:ext cx="8510314" cy="4572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>
              <a:defRPr sz="1800" b="1" i="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Slide title: uses this font color (18pt) </a:t>
            </a:r>
            <a:endParaRPr lang="en-GB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12768" y="646950"/>
            <a:ext cx="8510314" cy="73152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1400" b="1" i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de-DE" dirty="0" smtClean="0"/>
              <a:t>Sub-head uses this color (14pt)</a:t>
            </a:r>
          </a:p>
        </p:txBody>
      </p:sp>
      <p:sp>
        <p:nvSpPr>
          <p:cNvPr id="8" name="Line 108"/>
          <p:cNvSpPr>
            <a:spLocks noChangeShapeType="1"/>
          </p:cNvSpPr>
          <p:nvPr userDrawn="1"/>
        </p:nvSpPr>
        <p:spPr bwMode="auto">
          <a:xfrm flipV="1">
            <a:off x="2931" y="622300"/>
            <a:ext cx="9138138" cy="0"/>
          </a:xfrm>
          <a:prstGeom prst="line">
            <a:avLst/>
          </a:prstGeom>
          <a:ln w="12700">
            <a:solidFill>
              <a:srgbClr val="F25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7" y="6525372"/>
            <a:ext cx="907950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15" y="6462478"/>
            <a:ext cx="922406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05200" y="6492875"/>
            <a:ext cx="2133600" cy="288000"/>
          </a:xfrm>
          <a:prstGeom prst="rect">
            <a:avLst/>
          </a:prstGeom>
        </p:spPr>
        <p:txBody>
          <a:bodyPr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6A38184B-1A9A-4C04-9BE8-48F96A8ECFEC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016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8"/>
          <p:cNvSpPr>
            <a:spLocks noChangeShapeType="1"/>
          </p:cNvSpPr>
          <p:nvPr userDrawn="1"/>
        </p:nvSpPr>
        <p:spPr bwMode="auto">
          <a:xfrm flipV="1">
            <a:off x="2931" y="622300"/>
            <a:ext cx="9138138" cy="0"/>
          </a:xfrm>
          <a:prstGeom prst="line">
            <a:avLst/>
          </a:prstGeom>
          <a:ln w="12700">
            <a:solidFill>
              <a:srgbClr val="F25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7" y="6525372"/>
            <a:ext cx="907950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15" y="6462478"/>
            <a:ext cx="922406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05200" y="6492875"/>
            <a:ext cx="2133600" cy="288000"/>
          </a:xfrm>
          <a:prstGeom prst="rect">
            <a:avLst/>
          </a:prstGeom>
        </p:spPr>
        <p:txBody>
          <a:bodyPr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6A38184B-1A9A-4C04-9BE8-48F96A8ECFEC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2767" y="134996"/>
            <a:ext cx="8510314" cy="4572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>
              <a:defRPr sz="1800" b="1" i="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Slide title: uses this font color (18pt)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556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19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Q:\Clients\Accenture\Nancy Hamill - 10-0690 - The AMC Way Project\Working Files\PPT\NEW Template\images\iStock_02511209Large_bubbles2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 rotWithShape="1">
          <a:blip r:embed="rId6" cstate="screen"/>
          <a:srcRect t="-736" b="28854"/>
          <a:stretch/>
        </p:blipFill>
        <p:spPr bwMode="auto">
          <a:xfrm>
            <a:off x="4103949" y="3635904"/>
            <a:ext cx="4747661" cy="3222096"/>
          </a:xfrm>
          <a:prstGeom prst="rect">
            <a:avLst/>
          </a:prstGeom>
          <a:noFill/>
        </p:spPr>
      </p:pic>
      <p:sp>
        <p:nvSpPr>
          <p:cNvPr id="11" name="Line 108"/>
          <p:cNvSpPr>
            <a:spLocks noChangeShapeType="1"/>
          </p:cNvSpPr>
          <p:nvPr userDrawn="1"/>
        </p:nvSpPr>
        <p:spPr bwMode="auto">
          <a:xfrm flipV="1">
            <a:off x="2931" y="622300"/>
            <a:ext cx="9138138" cy="0"/>
          </a:xfrm>
          <a:prstGeom prst="line">
            <a:avLst/>
          </a:prstGeom>
          <a:ln w="12700">
            <a:solidFill>
              <a:srgbClr val="F25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7" y="6525372"/>
            <a:ext cx="907950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15" y="6462478"/>
            <a:ext cx="922406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05200" y="6492875"/>
            <a:ext cx="2133600" cy="288000"/>
          </a:xfrm>
          <a:prstGeom prst="rect">
            <a:avLst/>
          </a:prstGeom>
        </p:spPr>
        <p:txBody>
          <a:bodyPr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6A38184B-1A9A-4C04-9BE8-48F96A8ECFEC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35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7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6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4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8232-343B-4641-9110-5728D23E8AB3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81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b="1" kern="1200" dirty="0">
          <a:solidFill>
            <a:srgbClr val="008899"/>
          </a:solidFill>
          <a:latin typeface="Calibri" pitchFamily="34" charset="0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600" kern="1200">
          <a:solidFill>
            <a:schemeClr val="tx1"/>
          </a:solidFill>
          <a:latin typeface="Calibri" pitchFamily="34" charset="0"/>
          <a:ea typeface="맑은 고딕" pitchFamily="50" charset="-127"/>
          <a:cs typeface="+mn-cs"/>
        </a:defRPr>
      </a:lvl1pPr>
      <a:lvl2pPr marL="363538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600" kern="1200">
          <a:solidFill>
            <a:schemeClr val="tx1"/>
          </a:solidFill>
          <a:latin typeface="Calibri" pitchFamily="34" charset="0"/>
          <a:ea typeface="맑은 고딕" pitchFamily="50" charset="-127"/>
          <a:cs typeface="+mn-cs"/>
        </a:defRPr>
      </a:lvl2pPr>
      <a:lvl3pPr marL="538163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400" kern="1200">
          <a:solidFill>
            <a:schemeClr val="tx1"/>
          </a:solidFill>
          <a:latin typeface="Calibri" pitchFamily="34" charset="0"/>
          <a:ea typeface="맑은 고딕" pitchFamily="50" charset="-127"/>
          <a:cs typeface="+mn-cs"/>
        </a:defRPr>
      </a:lvl3pPr>
      <a:lvl4pPr marL="712788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200" kern="1200">
          <a:solidFill>
            <a:schemeClr val="tx1"/>
          </a:solidFill>
          <a:latin typeface="Calibri" pitchFamily="34" charset="0"/>
          <a:ea typeface="맑은 고딕" pitchFamily="50" charset="-127"/>
          <a:cs typeface="+mn-cs"/>
        </a:defRPr>
      </a:lvl4pPr>
      <a:lvl5pPr marL="901700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100" kern="1200">
          <a:solidFill>
            <a:schemeClr val="tx1"/>
          </a:solidFill>
          <a:latin typeface="Calibri" pitchFamily="34" charset="0"/>
          <a:ea typeface="맑은 고딕" pitchFamily="50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64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b="1" kern="1200" dirty="0">
          <a:solidFill>
            <a:srgbClr val="008899"/>
          </a:solidFill>
          <a:latin typeface="Calibri" pitchFamily="34" charset="0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600" kern="1200">
          <a:solidFill>
            <a:schemeClr val="tx1"/>
          </a:solidFill>
          <a:latin typeface="Calibri" pitchFamily="34" charset="0"/>
          <a:ea typeface="맑은 고딕" pitchFamily="50" charset="-127"/>
          <a:cs typeface="+mn-cs"/>
        </a:defRPr>
      </a:lvl1pPr>
      <a:lvl2pPr marL="363538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600" kern="1200">
          <a:solidFill>
            <a:schemeClr val="tx1"/>
          </a:solidFill>
          <a:latin typeface="Calibri" pitchFamily="34" charset="0"/>
          <a:ea typeface="맑은 고딕" pitchFamily="50" charset="-127"/>
          <a:cs typeface="+mn-cs"/>
        </a:defRPr>
      </a:lvl2pPr>
      <a:lvl3pPr marL="538163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400" kern="1200">
          <a:solidFill>
            <a:schemeClr val="tx1"/>
          </a:solidFill>
          <a:latin typeface="Calibri" pitchFamily="34" charset="0"/>
          <a:ea typeface="맑은 고딕" pitchFamily="50" charset="-127"/>
          <a:cs typeface="+mn-cs"/>
        </a:defRPr>
      </a:lvl3pPr>
      <a:lvl4pPr marL="712788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200" kern="1200">
          <a:solidFill>
            <a:schemeClr val="tx1"/>
          </a:solidFill>
          <a:latin typeface="Calibri" pitchFamily="34" charset="0"/>
          <a:ea typeface="맑은 고딕" pitchFamily="50" charset="-127"/>
          <a:cs typeface="+mn-cs"/>
        </a:defRPr>
      </a:lvl4pPr>
      <a:lvl5pPr marL="901700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100" kern="1200">
          <a:solidFill>
            <a:schemeClr val="tx1"/>
          </a:solidFill>
          <a:latin typeface="Calibri" pitchFamily="34" charset="0"/>
          <a:ea typeface="맑은 고딕" pitchFamily="50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1636" y="3609020"/>
            <a:ext cx="5908431" cy="1785104"/>
          </a:xfrm>
        </p:spPr>
        <p:txBody>
          <a:bodyPr/>
          <a:lstStyle/>
          <a:p>
            <a:r>
              <a:rPr lang="en-US" altLang="ko-KR" smtClean="0"/>
              <a:t>CD </a:t>
            </a:r>
            <a:r>
              <a:rPr lang="ko-KR" altLang="en-US" smtClean="0"/>
              <a:t>시스템구성</a:t>
            </a:r>
            <a:r>
              <a:rPr lang="ko-KR" altLang="en-US"/>
              <a:t>도</a:t>
            </a:r>
            <a:endParaRPr lang="en-US" altLang="ko-KR" smtClean="0"/>
          </a:p>
          <a:p>
            <a:r>
              <a:rPr lang="en-US" smtClean="0"/>
              <a:t>Git Flow</a:t>
            </a:r>
          </a:p>
          <a:p>
            <a:r>
              <a:rPr lang="ko-KR" altLang="en-US" smtClean="0"/>
              <a:t>출시 절차</a:t>
            </a:r>
            <a:endParaRPr lang="en-US" altLang="ko-KR" smtClean="0"/>
          </a:p>
          <a:p>
            <a:r>
              <a:rPr lang="en-US" smtClean="0"/>
              <a:t>As-Is </a:t>
            </a:r>
            <a:r>
              <a:rPr lang="ko-KR" altLang="en-US" smtClean="0"/>
              <a:t>배포환경</a:t>
            </a:r>
            <a:endParaRPr lang="en-US" altLang="ko-KR" smtClean="0"/>
          </a:p>
          <a:p>
            <a:r>
              <a:rPr lang="en-US" smtClean="0"/>
              <a:t>To-Be </a:t>
            </a:r>
            <a:r>
              <a:rPr lang="ko-KR" altLang="en-US" smtClean="0"/>
              <a:t>배포환경 </a:t>
            </a:r>
            <a:r>
              <a:rPr lang="en-US" altLang="ko-KR" smtClean="0"/>
              <a:t>Approach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636" y="3151978"/>
            <a:ext cx="5908431" cy="492443"/>
          </a:xfrm>
        </p:spPr>
        <p:txBody>
          <a:bodyPr/>
          <a:lstStyle/>
          <a:p>
            <a:r>
              <a:rPr lang="en-US" smtClean="0"/>
              <a:t>TMON </a:t>
            </a:r>
            <a:r>
              <a:rPr lang="en-US" altLang="ko-KR" smtClean="0"/>
              <a:t>CD</a:t>
            </a:r>
            <a:r>
              <a:rPr lang="ko-KR" altLang="en-US" smtClean="0"/>
              <a:t> 릴리즈방안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3316889" y="1903500"/>
            <a:ext cx="1681647" cy="409342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5225102" y="1903501"/>
            <a:ext cx="1715629" cy="409342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182200" y="1903502"/>
            <a:ext cx="1571294" cy="409342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16291" y="1903498"/>
            <a:ext cx="1611665" cy="409342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To-Be </a:t>
            </a:r>
            <a:r>
              <a:rPr lang="ko-KR" altLang="en-US" smtClean="0"/>
              <a:t>배</a:t>
            </a:r>
            <a:r>
              <a:rPr lang="ko-KR" altLang="en-US"/>
              <a:t>포</a:t>
            </a:r>
            <a:r>
              <a:rPr lang="ko-KR" altLang="en-US" smtClean="0"/>
              <a:t> 환경 </a:t>
            </a:r>
            <a:r>
              <a:rPr lang="en-US" altLang="ko-KR" smtClean="0"/>
              <a:t>Approach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8597" y="898601"/>
            <a:ext cx="779525" cy="550592"/>
            <a:chOff x="890369" y="1326763"/>
            <a:chExt cx="857478" cy="605651"/>
          </a:xfrm>
        </p:grpSpPr>
        <p:sp>
          <p:nvSpPr>
            <p:cNvPr id="4" name="Flowchart: Magnetic Disk 3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cxnSp>
        <p:nvCxnSpPr>
          <p:cNvPr id="13" name="Curved Connector 12"/>
          <p:cNvCxnSpPr>
            <a:stCxn id="4" idx="3"/>
            <a:endCxn id="25" idx="0"/>
          </p:cNvCxnSpPr>
          <p:nvPr/>
        </p:nvCxnSpPr>
        <p:spPr>
          <a:xfrm rot="16200000" flipH="1">
            <a:off x="1419370" y="1108183"/>
            <a:ext cx="454309" cy="113632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endCxn id="25" idx="0"/>
          </p:cNvCxnSpPr>
          <p:nvPr/>
        </p:nvCxnSpPr>
        <p:spPr>
          <a:xfrm rot="16200000" flipH="1">
            <a:off x="1911703" y="1600517"/>
            <a:ext cx="454310" cy="15165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229" idx="3"/>
            <a:endCxn id="25" idx="0"/>
          </p:cNvCxnSpPr>
          <p:nvPr/>
        </p:nvCxnSpPr>
        <p:spPr>
          <a:xfrm rot="5400000">
            <a:off x="2307081" y="1368026"/>
            <a:ext cx="443084" cy="6278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233" idx="3"/>
            <a:endCxn id="174" idx="0"/>
          </p:cNvCxnSpPr>
          <p:nvPr/>
        </p:nvCxnSpPr>
        <p:spPr>
          <a:xfrm rot="16200000" flipH="1">
            <a:off x="3733034" y="1465541"/>
            <a:ext cx="449607" cy="426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237" idx="3"/>
            <a:endCxn id="174" idx="0"/>
          </p:cNvCxnSpPr>
          <p:nvPr/>
        </p:nvCxnSpPr>
        <p:spPr>
          <a:xfrm rot="5400000">
            <a:off x="4140499" y="1435224"/>
            <a:ext cx="498773" cy="43778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stCxn id="241" idx="3"/>
            <a:endCxn id="189" idx="0"/>
          </p:cNvCxnSpPr>
          <p:nvPr/>
        </p:nvCxnSpPr>
        <p:spPr>
          <a:xfrm rot="16200000" flipH="1">
            <a:off x="5687955" y="1508540"/>
            <a:ext cx="465889" cy="3240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>
            <a:stCxn id="245" idx="3"/>
            <a:endCxn id="189" idx="0"/>
          </p:cNvCxnSpPr>
          <p:nvPr/>
        </p:nvCxnSpPr>
        <p:spPr>
          <a:xfrm rot="5400000">
            <a:off x="6138981" y="1347502"/>
            <a:ext cx="499938" cy="6120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80540" y="1903502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A</a:t>
            </a:r>
            <a:r>
              <a:rPr lang="ko-KR" altLang="en-US" sz="1200" smtClean="0"/>
              <a:t>모듈 서버 그룹</a:t>
            </a:r>
            <a:endParaRPr 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1228655" y="2216506"/>
            <a:ext cx="7668851" cy="748947"/>
          </a:xfrm>
          <a:prstGeom prst="roundRect">
            <a:avLst/>
          </a:prstGeom>
          <a:noFill/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06405" y="241174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DQA</a:t>
            </a:r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1228654" y="3228830"/>
            <a:ext cx="7668853" cy="636720"/>
          </a:xfrm>
          <a:prstGeom prst="roundRect">
            <a:avLst/>
          </a:prstGeom>
          <a:noFill/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506403" y="336896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QA</a:t>
            </a:r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1228655" y="4045570"/>
            <a:ext cx="7668854" cy="778732"/>
          </a:xfrm>
          <a:prstGeom prst="roundRect">
            <a:avLst/>
          </a:prstGeom>
          <a:noFill/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506405" y="4285580"/>
            <a:ext cx="5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STG</a:t>
            </a:r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>
            <a:off x="1228655" y="4957672"/>
            <a:ext cx="7668854" cy="975750"/>
          </a:xfrm>
          <a:prstGeom prst="roundRect">
            <a:avLst/>
          </a:prstGeom>
          <a:noFill/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506407" y="5230689"/>
            <a:ext cx="65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REAL</a:t>
            </a:r>
            <a:endParaRPr lang="en-US"/>
          </a:p>
        </p:txBody>
      </p:sp>
      <p:cxnSp>
        <p:nvCxnSpPr>
          <p:cNvPr id="160" name="Curved Connector 159"/>
          <p:cNvCxnSpPr>
            <a:stCxn id="249" idx="3"/>
            <a:endCxn id="200" idx="0"/>
          </p:cNvCxnSpPr>
          <p:nvPr/>
        </p:nvCxnSpPr>
        <p:spPr>
          <a:xfrm rot="5400000">
            <a:off x="7755232" y="1655046"/>
            <a:ext cx="468561" cy="2836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72672" y="6073555"/>
            <a:ext cx="6914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※</a:t>
            </a:r>
            <a:r>
              <a:rPr lang="ko-KR" altLang="en-US" sz="1400" smtClean="0"/>
              <a:t>모듈별로 전담 환경이 각각 존재하며</a:t>
            </a:r>
            <a:r>
              <a:rPr lang="en-US" altLang="ko-KR" sz="1400" smtClean="0"/>
              <a:t> </a:t>
            </a:r>
            <a:r>
              <a:rPr lang="ko-KR" altLang="en-US" sz="1400" smtClean="0"/>
              <a:t>특정 프로젝트가 </a:t>
            </a:r>
            <a:r>
              <a:rPr lang="en-US" altLang="ko-KR" sz="1400" smtClean="0"/>
              <a:t>QA</a:t>
            </a:r>
            <a:r>
              <a:rPr lang="ko-KR" altLang="en-US" sz="1400" smtClean="0"/>
              <a:t>환경 전체를 점유하지 않음</a:t>
            </a:r>
            <a:endParaRPr lang="en-US" sz="1400"/>
          </a:p>
        </p:txBody>
      </p:sp>
      <p:sp>
        <p:nvSpPr>
          <p:cNvPr id="101" name="Rectangle 100"/>
          <p:cNvSpPr/>
          <p:nvPr/>
        </p:nvSpPr>
        <p:spPr>
          <a:xfrm>
            <a:off x="1770699" y="2385493"/>
            <a:ext cx="767232" cy="25116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15963" y="3425356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778237" y="3361494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540052" y="190350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B</a:t>
            </a:r>
            <a:r>
              <a:rPr lang="ko-KR" altLang="en-US" sz="1200" smtClean="0"/>
              <a:t>모듈 서버 그룹</a:t>
            </a:r>
            <a:endParaRPr lang="en-US" sz="1200"/>
          </a:p>
        </p:txBody>
      </p:sp>
      <p:sp>
        <p:nvSpPr>
          <p:cNvPr id="177" name="Rectangle 176"/>
          <p:cNvSpPr/>
          <p:nvPr/>
        </p:nvSpPr>
        <p:spPr>
          <a:xfrm>
            <a:off x="3812387" y="2385495"/>
            <a:ext cx="767232" cy="25116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857651" y="3425358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819925" y="3361496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Server </a:t>
            </a:r>
            <a:r>
              <a:rPr lang="en-US" sz="1100" smtClean="0">
                <a:solidFill>
                  <a:schemeClr val="tx1"/>
                </a:solidFill>
              </a:rPr>
              <a:t>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476989" y="1903502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C</a:t>
            </a:r>
            <a:r>
              <a:rPr lang="ko-KR" altLang="en-US" sz="1200" smtClean="0"/>
              <a:t>모듈 서버 그룹</a:t>
            </a:r>
            <a:endParaRPr lang="en-US" sz="1200"/>
          </a:p>
        </p:txBody>
      </p:sp>
      <p:sp>
        <p:nvSpPr>
          <p:cNvPr id="190" name="Rectangle 189"/>
          <p:cNvSpPr/>
          <p:nvPr/>
        </p:nvSpPr>
        <p:spPr>
          <a:xfrm>
            <a:off x="5657148" y="2385496"/>
            <a:ext cx="767232" cy="25116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702412" y="3425359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664686" y="3361497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Server </a:t>
            </a:r>
            <a:r>
              <a:rPr lang="en-US" sz="1100" smtClean="0">
                <a:solidFill>
                  <a:schemeClr val="tx1"/>
                </a:solidFill>
              </a:rPr>
              <a:t>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338778" y="1903507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D</a:t>
            </a:r>
            <a:r>
              <a:rPr lang="ko-KR" altLang="en-US" sz="1200" smtClean="0"/>
              <a:t>모듈 서버 그룹</a:t>
            </a:r>
            <a:endParaRPr lang="en-US" sz="1200"/>
          </a:p>
        </p:txBody>
      </p:sp>
      <p:sp>
        <p:nvSpPr>
          <p:cNvPr id="203" name="Rectangle 202"/>
          <p:cNvSpPr/>
          <p:nvPr/>
        </p:nvSpPr>
        <p:spPr>
          <a:xfrm>
            <a:off x="7574328" y="2385497"/>
            <a:ext cx="767232" cy="25116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619592" y="3425360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7581866" y="3361498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Server </a:t>
            </a:r>
            <a:r>
              <a:rPr lang="en-US" sz="1100" smtClean="0">
                <a:solidFill>
                  <a:schemeClr val="tx1"/>
                </a:solidFill>
              </a:rPr>
              <a:t>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8181" y="3292330"/>
            <a:ext cx="4929540" cy="44596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통</a:t>
            </a:r>
            <a:r>
              <a:rPr lang="ko-KR" altLang="en-US" sz="1050"/>
              <a:t>합</a:t>
            </a:r>
            <a:r>
              <a:rPr lang="en-US" sz="1050" smtClean="0"/>
              <a:t>QA</a:t>
            </a:r>
            <a:r>
              <a:rPr lang="ko-KR" altLang="en-US" sz="1050" smtClean="0"/>
              <a:t>활동</a:t>
            </a:r>
            <a:endParaRPr lang="en-US" sz="1050"/>
          </a:p>
        </p:txBody>
      </p:sp>
      <p:sp>
        <p:nvSpPr>
          <p:cNvPr id="220" name="TextBox 219"/>
          <p:cNvSpPr txBox="1"/>
          <p:nvPr/>
        </p:nvSpPr>
        <p:spPr>
          <a:xfrm>
            <a:off x="287524" y="1028373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Git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2094010" y="149642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배</a:t>
            </a:r>
            <a:r>
              <a:rPr lang="ko-KR" altLang="en-US" sz="1100"/>
              <a:t>포</a:t>
            </a:r>
            <a:endParaRPr lang="en-US" sz="1100"/>
          </a:p>
        </p:txBody>
      </p:sp>
      <p:sp>
        <p:nvSpPr>
          <p:cNvPr id="221" name="TextBox 220"/>
          <p:cNvSpPr txBox="1"/>
          <p:nvPr/>
        </p:nvSpPr>
        <p:spPr>
          <a:xfrm>
            <a:off x="3930215" y="152098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배</a:t>
            </a:r>
            <a:r>
              <a:rPr lang="ko-KR" altLang="en-US" sz="1100"/>
              <a:t>포</a:t>
            </a:r>
            <a:endParaRPr lang="en-US" sz="1100"/>
          </a:p>
        </p:txBody>
      </p:sp>
      <p:sp>
        <p:nvSpPr>
          <p:cNvPr id="222" name="TextBox 221"/>
          <p:cNvSpPr txBox="1"/>
          <p:nvPr/>
        </p:nvSpPr>
        <p:spPr>
          <a:xfrm>
            <a:off x="5873172" y="152098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배</a:t>
            </a:r>
            <a:r>
              <a:rPr lang="ko-KR" altLang="en-US" sz="1100"/>
              <a:t>포</a:t>
            </a:r>
            <a:endParaRPr lang="en-US" sz="1100"/>
          </a:p>
        </p:txBody>
      </p:sp>
      <p:sp>
        <p:nvSpPr>
          <p:cNvPr id="223" name="TextBox 222"/>
          <p:cNvSpPr txBox="1"/>
          <p:nvPr/>
        </p:nvSpPr>
        <p:spPr>
          <a:xfrm>
            <a:off x="7926658" y="152098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배</a:t>
            </a:r>
            <a:r>
              <a:rPr lang="ko-KR" altLang="en-US" sz="1100"/>
              <a:t>포</a:t>
            </a:r>
            <a:endParaRPr lang="en-US" sz="1100"/>
          </a:p>
        </p:txBody>
      </p:sp>
      <p:grpSp>
        <p:nvGrpSpPr>
          <p:cNvPr id="224" name="Group 223"/>
          <p:cNvGrpSpPr/>
          <p:nvPr/>
        </p:nvGrpSpPr>
        <p:grpSpPr>
          <a:xfrm>
            <a:off x="1608182" y="931484"/>
            <a:ext cx="779525" cy="550592"/>
            <a:chOff x="890369" y="1326763"/>
            <a:chExt cx="857478" cy="605651"/>
          </a:xfrm>
        </p:grpSpPr>
        <p:sp>
          <p:nvSpPr>
            <p:cNvPr id="225" name="Flowchart: Magnetic Disk 224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27" name="TextBox 226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2452794" y="909826"/>
            <a:ext cx="779525" cy="550592"/>
            <a:chOff x="890369" y="1326763"/>
            <a:chExt cx="857478" cy="605651"/>
          </a:xfrm>
        </p:grpSpPr>
        <p:sp>
          <p:nvSpPr>
            <p:cNvPr id="229" name="Flowchart: Magnetic Disk 228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31" name="TextBox 230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354917" y="903303"/>
            <a:ext cx="779525" cy="550592"/>
            <a:chOff x="890369" y="1326763"/>
            <a:chExt cx="857478" cy="605651"/>
          </a:xfrm>
        </p:grpSpPr>
        <p:sp>
          <p:nvSpPr>
            <p:cNvPr id="233" name="Flowchart: Magnetic Disk 232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35" name="TextBox 234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4219013" y="854137"/>
            <a:ext cx="779525" cy="550592"/>
            <a:chOff x="890369" y="1326763"/>
            <a:chExt cx="857478" cy="605651"/>
          </a:xfrm>
        </p:grpSpPr>
        <p:sp>
          <p:nvSpPr>
            <p:cNvPr id="237" name="Flowchart: Magnetic Disk 236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38" name="Picture 2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39" name="TextBox 238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5369118" y="887020"/>
            <a:ext cx="779525" cy="550592"/>
            <a:chOff x="890369" y="1326763"/>
            <a:chExt cx="857478" cy="605651"/>
          </a:xfrm>
        </p:grpSpPr>
        <p:sp>
          <p:nvSpPr>
            <p:cNvPr id="241" name="Flowchart: Magnetic Disk 240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42" name="Picture 2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43" name="TextBox 242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6305223" y="852971"/>
            <a:ext cx="779525" cy="550592"/>
            <a:chOff x="890369" y="1326763"/>
            <a:chExt cx="857478" cy="605651"/>
          </a:xfrm>
        </p:grpSpPr>
        <p:sp>
          <p:nvSpPr>
            <p:cNvPr id="245" name="Flowchart: Magnetic Disk 244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47" name="TextBox 246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7613929" y="884354"/>
            <a:ext cx="779525" cy="550592"/>
            <a:chOff x="890369" y="1326763"/>
            <a:chExt cx="857478" cy="605651"/>
          </a:xfrm>
        </p:grpSpPr>
        <p:sp>
          <p:nvSpPr>
            <p:cNvPr id="249" name="Flowchart: Magnetic Disk 248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51" name="TextBox 250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sp>
        <p:nvSpPr>
          <p:cNvPr id="253" name="Rectangle 252"/>
          <p:cNvSpPr/>
          <p:nvPr/>
        </p:nvSpPr>
        <p:spPr>
          <a:xfrm>
            <a:off x="1884039" y="4391260"/>
            <a:ext cx="767232" cy="2485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1825982" y="4304737"/>
            <a:ext cx="767232" cy="2430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768716" y="4196722"/>
            <a:ext cx="767232" cy="251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Server </a:t>
            </a:r>
            <a:r>
              <a:rPr lang="en-US" sz="1100" smtClean="0">
                <a:solidFill>
                  <a:schemeClr val="tx1"/>
                </a:solidFill>
              </a:rPr>
              <a:t>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3925727" y="4391262"/>
            <a:ext cx="767232" cy="2485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3867670" y="4304739"/>
            <a:ext cx="767232" cy="2430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3810404" y="4196724"/>
            <a:ext cx="767232" cy="251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Server </a:t>
            </a:r>
            <a:r>
              <a:rPr lang="en-US" sz="1100" smtClean="0">
                <a:solidFill>
                  <a:schemeClr val="tx1"/>
                </a:solidFill>
              </a:rPr>
              <a:t>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5770488" y="4391263"/>
            <a:ext cx="767232" cy="2485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5712431" y="4304740"/>
            <a:ext cx="767232" cy="2430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5655165" y="4196725"/>
            <a:ext cx="767232" cy="251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Server </a:t>
            </a:r>
            <a:r>
              <a:rPr lang="en-US" sz="1100" smtClean="0">
                <a:solidFill>
                  <a:schemeClr val="tx1"/>
                </a:solidFill>
              </a:rPr>
              <a:t>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7687668" y="4391264"/>
            <a:ext cx="767232" cy="2485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7629611" y="4304741"/>
            <a:ext cx="767232" cy="2430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7572345" y="4196726"/>
            <a:ext cx="767232" cy="251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Server </a:t>
            </a:r>
            <a:r>
              <a:rPr lang="en-US" sz="1100" smtClean="0">
                <a:solidFill>
                  <a:schemeClr val="tx1"/>
                </a:solidFill>
              </a:rPr>
              <a:t>N</a:t>
            </a:r>
            <a:endParaRPr lang="en-US" sz="110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517001" y="5104685"/>
            <a:ext cx="1395375" cy="714555"/>
            <a:chOff x="-2943367" y="5223565"/>
            <a:chExt cx="1761135" cy="838824"/>
          </a:xfrm>
        </p:grpSpPr>
        <p:sp>
          <p:nvSpPr>
            <p:cNvPr id="180" name="Rectangle 179"/>
            <p:cNvSpPr/>
            <p:nvPr/>
          </p:nvSpPr>
          <p:spPr>
            <a:xfrm>
              <a:off x="-2943367" y="5808753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-2943367" y="5520227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-2943367" y="5223565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-1913752" y="5813850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-1913752" y="5525324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-1913752" y="5228662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82" idx="3"/>
              <a:endCxn id="268" idx="1"/>
            </p:cNvCxnSpPr>
            <p:nvPr/>
          </p:nvCxnSpPr>
          <p:spPr>
            <a:xfrm>
              <a:off x="-2211847" y="5349146"/>
              <a:ext cx="298095" cy="5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181" idx="3"/>
              <a:endCxn id="266" idx="1"/>
            </p:cNvCxnSpPr>
            <p:nvPr/>
          </p:nvCxnSpPr>
          <p:spPr>
            <a:xfrm>
              <a:off x="-2211847" y="5641741"/>
              <a:ext cx="298095" cy="296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180" idx="3"/>
              <a:endCxn id="267" idx="1"/>
            </p:cNvCxnSpPr>
            <p:nvPr/>
          </p:nvCxnSpPr>
          <p:spPr>
            <a:xfrm flipV="1">
              <a:off x="-2211847" y="5646838"/>
              <a:ext cx="298095" cy="28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5398361" y="5090355"/>
            <a:ext cx="1395375" cy="714555"/>
            <a:chOff x="-2943367" y="5223565"/>
            <a:chExt cx="1761135" cy="838824"/>
          </a:xfrm>
        </p:grpSpPr>
        <p:sp>
          <p:nvSpPr>
            <p:cNvPr id="272" name="Rectangle 271"/>
            <p:cNvSpPr/>
            <p:nvPr/>
          </p:nvSpPr>
          <p:spPr>
            <a:xfrm>
              <a:off x="-2943367" y="5808753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-2943367" y="5520227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-2943367" y="5223565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-1913752" y="5813850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-1913752" y="5525324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-1913752" y="5228662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78" name="Straight Connector 277"/>
            <p:cNvCxnSpPr>
              <a:stCxn id="274" idx="3"/>
              <a:endCxn id="277" idx="1"/>
            </p:cNvCxnSpPr>
            <p:nvPr/>
          </p:nvCxnSpPr>
          <p:spPr>
            <a:xfrm>
              <a:off x="-2211847" y="5349146"/>
              <a:ext cx="298095" cy="5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73" idx="3"/>
              <a:endCxn id="275" idx="1"/>
            </p:cNvCxnSpPr>
            <p:nvPr/>
          </p:nvCxnSpPr>
          <p:spPr>
            <a:xfrm>
              <a:off x="-2211847" y="5641741"/>
              <a:ext cx="298095" cy="296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272" idx="3"/>
              <a:endCxn id="276" idx="1"/>
            </p:cNvCxnSpPr>
            <p:nvPr/>
          </p:nvCxnSpPr>
          <p:spPr>
            <a:xfrm flipV="1">
              <a:off x="-2211847" y="5646838"/>
              <a:ext cx="298095" cy="28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3451697" y="5107480"/>
            <a:ext cx="1395375" cy="714555"/>
            <a:chOff x="-2943367" y="5223565"/>
            <a:chExt cx="1761135" cy="838824"/>
          </a:xfrm>
        </p:grpSpPr>
        <p:sp>
          <p:nvSpPr>
            <p:cNvPr id="282" name="Rectangle 281"/>
            <p:cNvSpPr/>
            <p:nvPr/>
          </p:nvSpPr>
          <p:spPr>
            <a:xfrm>
              <a:off x="-2943367" y="5808753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-2943367" y="5520227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-2943367" y="5223565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-1913752" y="5813850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-1913752" y="5525324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-1913752" y="5228662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88" name="Straight Connector 287"/>
            <p:cNvCxnSpPr>
              <a:stCxn id="284" idx="3"/>
              <a:endCxn id="287" idx="1"/>
            </p:cNvCxnSpPr>
            <p:nvPr/>
          </p:nvCxnSpPr>
          <p:spPr>
            <a:xfrm>
              <a:off x="-2211847" y="5349146"/>
              <a:ext cx="298095" cy="5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83" idx="3"/>
              <a:endCxn id="285" idx="1"/>
            </p:cNvCxnSpPr>
            <p:nvPr/>
          </p:nvCxnSpPr>
          <p:spPr>
            <a:xfrm>
              <a:off x="-2211847" y="5641741"/>
              <a:ext cx="298095" cy="296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stCxn id="282" idx="3"/>
              <a:endCxn id="286" idx="1"/>
            </p:cNvCxnSpPr>
            <p:nvPr/>
          </p:nvCxnSpPr>
          <p:spPr>
            <a:xfrm flipV="1">
              <a:off x="-2211847" y="5646838"/>
              <a:ext cx="298095" cy="28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7266770" y="5081540"/>
            <a:ext cx="1395375" cy="714555"/>
            <a:chOff x="-2943367" y="5223565"/>
            <a:chExt cx="1761135" cy="838824"/>
          </a:xfrm>
        </p:grpSpPr>
        <p:sp>
          <p:nvSpPr>
            <p:cNvPr id="292" name="Rectangle 291"/>
            <p:cNvSpPr/>
            <p:nvPr/>
          </p:nvSpPr>
          <p:spPr>
            <a:xfrm>
              <a:off x="-2943367" y="5808753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-2943367" y="5520227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-2943367" y="5223565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-1913752" y="5813850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-1913752" y="5525324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-1913752" y="5228662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98" name="Straight Connector 297"/>
            <p:cNvCxnSpPr>
              <a:stCxn id="294" idx="3"/>
              <a:endCxn id="297" idx="1"/>
            </p:cNvCxnSpPr>
            <p:nvPr/>
          </p:nvCxnSpPr>
          <p:spPr>
            <a:xfrm>
              <a:off x="-2211847" y="5349146"/>
              <a:ext cx="298095" cy="5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stCxn id="293" idx="3"/>
              <a:endCxn id="295" idx="1"/>
            </p:cNvCxnSpPr>
            <p:nvPr/>
          </p:nvCxnSpPr>
          <p:spPr>
            <a:xfrm>
              <a:off x="-2211847" y="5641741"/>
              <a:ext cx="298095" cy="296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>
              <a:stCxn id="292" idx="3"/>
              <a:endCxn id="296" idx="1"/>
            </p:cNvCxnSpPr>
            <p:nvPr/>
          </p:nvCxnSpPr>
          <p:spPr>
            <a:xfrm flipV="1">
              <a:off x="-2211847" y="5646838"/>
              <a:ext cx="298095" cy="28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4658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38184B-1A9A-4C04-9BE8-48F96A8ECFEC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60735"/>
              </p:ext>
            </p:extLst>
          </p:nvPr>
        </p:nvGraphicFramePr>
        <p:xfrm>
          <a:off x="308176" y="959884"/>
          <a:ext cx="8505092" cy="5204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{08FB837D-C827-4EFA-A057-4D05807E0F7C}</a:tableStyleId>
              </a:tblPr>
              <a:tblGrid>
                <a:gridCol w="3719739"/>
                <a:gridCol w="941706"/>
                <a:gridCol w="1287824"/>
                <a:gridCol w="1400168"/>
                <a:gridCol w="1155655"/>
              </a:tblGrid>
              <a:tr h="31956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b="1" dirty="0">
                          <a:effectLst/>
                        </a:rPr>
                        <a:t>Document Title</a:t>
                      </a:r>
                      <a:endParaRPr lang="en-US" sz="1100" b="1" dirty="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3305" marR="63305" marT="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b="1" dirty="0">
                          <a:effectLst/>
                        </a:rPr>
                        <a:t>Version</a:t>
                      </a:r>
                      <a:endParaRPr lang="en-US" sz="1100" b="1" dirty="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3305" marR="63305" marT="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b="1" dirty="0">
                          <a:effectLst/>
                        </a:rPr>
                        <a:t>State</a:t>
                      </a:r>
                      <a:endParaRPr lang="en-US" sz="1100" b="1" dirty="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3305" marR="63305" marT="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b="1" dirty="0">
                          <a:effectLst/>
                        </a:rPr>
                        <a:t>Created by</a:t>
                      </a:r>
                      <a:endParaRPr lang="en-US" sz="1100" b="1" dirty="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3305" marR="63305" marT="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b="1" dirty="0">
                          <a:effectLst/>
                        </a:rPr>
                        <a:t>Date</a:t>
                      </a:r>
                      <a:endParaRPr lang="en-US" sz="1100" b="1" dirty="0"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3305" marR="63305" marT="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1956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smtClean="0">
                          <a:effectLst/>
                        </a:rPr>
                        <a:t>TMON_</a:t>
                      </a:r>
                      <a:r>
                        <a:rPr lang="en-US" altLang="ko-KR" sz="1100" smtClean="0">
                          <a:effectLst/>
                        </a:rPr>
                        <a:t>CD_</a:t>
                      </a:r>
                      <a:r>
                        <a:rPr lang="ko-KR" altLang="en-US" sz="1100" smtClean="0">
                          <a:effectLst/>
                        </a:rPr>
                        <a:t>릴리즈방안</a:t>
                      </a:r>
                      <a:r>
                        <a:rPr lang="en-US" altLang="ko-KR" sz="1100" smtClean="0">
                          <a:effectLst/>
                        </a:rPr>
                        <a:t>_</a:t>
                      </a:r>
                      <a:r>
                        <a:rPr lang="en-GB" sz="1100" dirty="0" smtClean="0">
                          <a:effectLst/>
                        </a:rPr>
                        <a:t>v0.1.pptx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0.1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Draft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 smtClean="0">
                          <a:effectLst/>
                          <a:latin typeface="Arial"/>
                          <a:ea typeface="Times New Roman"/>
                          <a:cs typeface="Angsana New"/>
                        </a:rPr>
                        <a:t>jungim.kim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smtClean="0">
                          <a:effectLst/>
                          <a:latin typeface="Arial"/>
                          <a:ea typeface="Times New Roman"/>
                          <a:cs typeface="Angsana New"/>
                        </a:rPr>
                        <a:t>2014-06-30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smtClean="0">
                          <a:effectLst/>
                        </a:rPr>
                        <a:t>TMON_</a:t>
                      </a:r>
                      <a:r>
                        <a:rPr lang="en-US" altLang="ko-KR" sz="1100" smtClean="0">
                          <a:effectLst/>
                        </a:rPr>
                        <a:t>CD_</a:t>
                      </a:r>
                      <a:r>
                        <a:rPr lang="ko-KR" altLang="en-US" sz="1100" smtClean="0">
                          <a:effectLst/>
                        </a:rPr>
                        <a:t>릴리즈방안</a:t>
                      </a:r>
                      <a:r>
                        <a:rPr lang="en-US" altLang="ko-KR" sz="1100" smtClean="0">
                          <a:effectLst/>
                        </a:rPr>
                        <a:t>_</a:t>
                      </a:r>
                      <a:r>
                        <a:rPr lang="en-GB" sz="1100" smtClean="0">
                          <a:effectLst/>
                        </a:rPr>
                        <a:t>v0.7.pptx</a:t>
                      </a:r>
                      <a:endParaRPr lang="en-US" sz="1100" smtClean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 review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smtClean="0">
                          <a:effectLst/>
                          <a:latin typeface="Arial"/>
                          <a:ea typeface="Times New Roman"/>
                          <a:cs typeface="Angsana New"/>
                        </a:rPr>
                        <a:t>jungim.kim</a:t>
                      </a: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smtClean="0">
                          <a:effectLst/>
                          <a:latin typeface="Arial"/>
                          <a:ea typeface="Times New Roman"/>
                          <a:cs typeface="Angsana New"/>
                        </a:rPr>
                        <a:t>junbeom.kim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effectLst/>
                          <a:latin typeface="Arial"/>
                          <a:ea typeface="Times New Roman"/>
                          <a:cs typeface="Angsana New"/>
                        </a:rPr>
                        <a:t>2014-07-07</a:t>
                      </a: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56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56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56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56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56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56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56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56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56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56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56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56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56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dirty="0">
                        <a:effectLst/>
                        <a:latin typeface="Arial"/>
                        <a:ea typeface="Times New Roman"/>
                        <a:cs typeface="Angsana New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5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CD (Continuous Delivery)</a:t>
            </a:r>
            <a:r>
              <a:rPr lang="ko-KR" altLang="en-US" smtClean="0"/>
              <a:t> 시스템 구성도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2" y="273795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개발자</a:t>
            </a:r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251522" y="375541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개발자</a:t>
            </a:r>
            <a:endParaRPr lang="en-US" sz="1000"/>
          </a:p>
        </p:txBody>
      </p:sp>
      <p:sp>
        <p:nvSpPr>
          <p:cNvPr id="6" name="Rectangle 5"/>
          <p:cNvSpPr/>
          <p:nvPr/>
        </p:nvSpPr>
        <p:spPr>
          <a:xfrm>
            <a:off x="2267744" y="3090034"/>
            <a:ext cx="1116124" cy="45876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23730" y="3160179"/>
            <a:ext cx="360040" cy="13066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23730" y="3364367"/>
            <a:ext cx="360040" cy="13066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 flipV="1">
            <a:off x="820909" y="3429697"/>
            <a:ext cx="1302821" cy="4488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7" idx="1"/>
          </p:cNvCxnSpPr>
          <p:nvPr/>
        </p:nvCxnSpPr>
        <p:spPr>
          <a:xfrm>
            <a:off x="820909" y="2861069"/>
            <a:ext cx="1302821" cy="3644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34" idx="2"/>
          </p:cNvCxnSpPr>
          <p:nvPr/>
        </p:nvCxnSpPr>
        <p:spPr>
          <a:xfrm>
            <a:off x="3383869" y="3319418"/>
            <a:ext cx="412869" cy="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08" y="2949095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>
            <a:stCxn id="17" idx="1"/>
            <a:endCxn id="134" idx="4"/>
          </p:cNvCxnSpPr>
          <p:nvPr/>
        </p:nvCxnSpPr>
        <p:spPr>
          <a:xfrm flipH="1" flipV="1">
            <a:off x="4395626" y="3319455"/>
            <a:ext cx="60768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89080" y="371006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CI</a:t>
            </a:r>
            <a:r>
              <a:rPr lang="ko-KR" altLang="en-US" sz="1000" smtClean="0"/>
              <a:t>서버</a:t>
            </a:r>
            <a:endParaRPr 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3599894" y="3754550"/>
            <a:ext cx="992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버전관리저장소</a:t>
            </a:r>
            <a:endParaRPr lang="en-US" altLang="ko-KR" sz="90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463988" y="3104968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풀</a:t>
            </a:r>
            <a:r>
              <a:rPr lang="ko-KR" altLang="en-US" sz="1000"/>
              <a:t>링</a:t>
            </a:r>
            <a:endParaRPr 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6299445" y="2241970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i="1" smtClean="0"/>
              <a:t>배포 파이프라인</a:t>
            </a:r>
            <a:endParaRPr lang="en-US" sz="800" i="1"/>
          </a:p>
        </p:txBody>
      </p:sp>
      <p:cxnSp>
        <p:nvCxnSpPr>
          <p:cNvPr id="37" name="Straight Arrow Connector 36"/>
          <p:cNvCxnSpPr>
            <a:stCxn id="17" idx="3"/>
            <a:endCxn id="32" idx="1"/>
          </p:cNvCxnSpPr>
          <p:nvPr/>
        </p:nvCxnSpPr>
        <p:spPr>
          <a:xfrm flipV="1">
            <a:off x="5516988" y="2579300"/>
            <a:ext cx="675192" cy="7401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3"/>
            <a:endCxn id="189" idx="1"/>
          </p:cNvCxnSpPr>
          <p:nvPr/>
        </p:nvCxnSpPr>
        <p:spPr>
          <a:xfrm flipV="1">
            <a:off x="5516988" y="3051052"/>
            <a:ext cx="675192" cy="268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3"/>
            <a:endCxn id="194" idx="1"/>
          </p:cNvCxnSpPr>
          <p:nvPr/>
        </p:nvCxnSpPr>
        <p:spPr>
          <a:xfrm>
            <a:off x="5516988" y="3319456"/>
            <a:ext cx="675192" cy="21892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3"/>
            <a:endCxn id="199" idx="1"/>
          </p:cNvCxnSpPr>
          <p:nvPr/>
        </p:nvCxnSpPr>
        <p:spPr>
          <a:xfrm>
            <a:off x="5516988" y="3319454"/>
            <a:ext cx="675192" cy="6988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772727" y="2853129"/>
            <a:ext cx="1065056" cy="3646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dk1"/>
                </a:solidFill>
              </a:rPr>
              <a:t>QA</a:t>
            </a:r>
            <a:endParaRPr lang="en-US" sz="1100">
              <a:solidFill>
                <a:schemeClr val="dk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764665" y="3340456"/>
            <a:ext cx="1065056" cy="3646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dk1"/>
                </a:solidFill>
              </a:rPr>
              <a:t>Staging</a:t>
            </a:r>
            <a:endParaRPr lang="en-US" sz="1100">
              <a:solidFill>
                <a:schemeClr val="dk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72727" y="3820398"/>
            <a:ext cx="1065056" cy="3646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dk1"/>
                </a:solidFill>
              </a:rPr>
              <a:t>Real</a:t>
            </a:r>
            <a:endParaRPr lang="en-US" sz="1100">
              <a:solidFill>
                <a:schemeClr val="dk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764665" y="2381377"/>
            <a:ext cx="1065056" cy="3646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dk1"/>
                </a:solidFill>
              </a:rPr>
              <a:t>DQA</a:t>
            </a:r>
            <a:endParaRPr lang="en-US" sz="1100">
              <a:solidFill>
                <a:schemeClr val="dk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19244" y="4903280"/>
            <a:ext cx="7873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빌드검사</a:t>
            </a:r>
            <a:endParaRPr lang="en-US" altLang="ko-KR" sz="900" smtClean="0"/>
          </a:p>
          <a:p>
            <a:r>
              <a:rPr lang="ko-KR" altLang="en-US" sz="900" smtClean="0"/>
              <a:t>단위</a:t>
            </a:r>
            <a:r>
              <a:rPr lang="en-US" altLang="ko-KR" sz="900" smtClean="0"/>
              <a:t> </a:t>
            </a:r>
            <a:r>
              <a:rPr lang="ko-KR" altLang="en-US" sz="900" smtClean="0"/>
              <a:t>테스트</a:t>
            </a:r>
            <a:endParaRPr lang="en-US" altLang="ko-KR" sz="900" smtClean="0"/>
          </a:p>
          <a:p>
            <a:r>
              <a:rPr lang="ko-KR" altLang="en-US" sz="900" smtClean="0"/>
              <a:t>정적검사</a:t>
            </a:r>
            <a:endParaRPr lang="en-US" altLang="ko-KR" sz="900" smtClean="0"/>
          </a:p>
        </p:txBody>
      </p:sp>
      <p:pic>
        <p:nvPicPr>
          <p:cNvPr id="95" name="Picture 5" descr="Pictur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1" y="2351953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6" descr="Picture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1" y="2416742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/>
          <p:cNvCxnSpPr>
            <a:stCxn id="32" idx="3"/>
            <a:endCxn id="76" idx="1"/>
          </p:cNvCxnSpPr>
          <p:nvPr/>
        </p:nvCxnSpPr>
        <p:spPr>
          <a:xfrm flipV="1">
            <a:off x="7279643" y="2563720"/>
            <a:ext cx="485024" cy="155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89" idx="3"/>
            <a:endCxn id="73" idx="1"/>
          </p:cNvCxnSpPr>
          <p:nvPr/>
        </p:nvCxnSpPr>
        <p:spPr>
          <a:xfrm flipV="1">
            <a:off x="7279643" y="3035472"/>
            <a:ext cx="493086" cy="155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94" idx="3"/>
            <a:endCxn id="74" idx="1"/>
          </p:cNvCxnSpPr>
          <p:nvPr/>
        </p:nvCxnSpPr>
        <p:spPr>
          <a:xfrm flipV="1">
            <a:off x="7279643" y="3522799"/>
            <a:ext cx="485024" cy="155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99" idx="3"/>
            <a:endCxn id="75" idx="1"/>
          </p:cNvCxnSpPr>
          <p:nvPr/>
        </p:nvCxnSpPr>
        <p:spPr>
          <a:xfrm flipV="1">
            <a:off x="7279643" y="4002741"/>
            <a:ext cx="493086" cy="155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5" descr="Pictur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1" y="3416233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6" descr="Picture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11" y="3481022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urved Connector 111"/>
          <p:cNvCxnSpPr>
            <a:stCxn id="25" idx="2"/>
            <a:endCxn id="5" idx="2"/>
          </p:cNvCxnSpPr>
          <p:nvPr/>
        </p:nvCxnSpPr>
        <p:spPr>
          <a:xfrm rot="5400000">
            <a:off x="2875508" y="1616995"/>
            <a:ext cx="45349" cy="4723932"/>
          </a:xfrm>
          <a:prstGeom prst="curvedConnector3">
            <a:avLst>
              <a:gd name="adj1" fmla="val 3381356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326783" y="4226899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결과  피드백</a:t>
            </a:r>
            <a:endParaRPr lang="en-US" sz="1000"/>
          </a:p>
        </p:txBody>
      </p:sp>
      <p:sp>
        <p:nvSpPr>
          <p:cNvPr id="116" name="TextBox 115"/>
          <p:cNvSpPr txBox="1"/>
          <p:nvPr/>
        </p:nvSpPr>
        <p:spPr>
          <a:xfrm>
            <a:off x="6264190" y="4185084"/>
            <a:ext cx="9541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소스컴파일</a:t>
            </a:r>
            <a:endParaRPr lang="en-US" altLang="ko-KR" sz="1000" smtClean="0"/>
          </a:p>
          <a:p>
            <a:r>
              <a:rPr lang="ko-KR" altLang="en-US" sz="1000" smtClean="0"/>
              <a:t>자동화테스트</a:t>
            </a:r>
            <a:endParaRPr lang="en-US" altLang="ko-KR" sz="1000" smtClean="0"/>
          </a:p>
          <a:p>
            <a:r>
              <a:rPr lang="ko-KR" altLang="en-US" sz="1000" smtClean="0"/>
              <a:t>검사수행</a:t>
            </a:r>
            <a:endParaRPr lang="en-US" altLang="ko-KR" sz="1000" smtClean="0"/>
          </a:p>
          <a:p>
            <a:r>
              <a:rPr lang="ko-KR" altLang="en-US" sz="1000" smtClean="0"/>
              <a:t>배포</a:t>
            </a:r>
            <a:endParaRPr lang="en-US" altLang="ko-KR" sz="1000" smtClean="0"/>
          </a:p>
          <a:p>
            <a:r>
              <a:rPr lang="en-US" sz="1000" smtClean="0"/>
              <a:t>...</a:t>
            </a:r>
            <a:endParaRPr lang="en-US" sz="1000"/>
          </a:p>
        </p:txBody>
      </p:sp>
      <p:sp>
        <p:nvSpPr>
          <p:cNvPr id="117" name="TextBox 116"/>
          <p:cNvSpPr txBox="1"/>
          <p:nvPr/>
        </p:nvSpPr>
        <p:spPr>
          <a:xfrm>
            <a:off x="1264567" y="2819254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푸</a:t>
            </a:r>
            <a:r>
              <a:rPr lang="ko-KR" altLang="en-US" sz="900"/>
              <a:t>시</a:t>
            </a:r>
            <a:endParaRPr 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264567" y="3691232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푸시</a:t>
            </a:r>
            <a:endParaRPr lang="en-US" sz="900"/>
          </a:p>
        </p:txBody>
      </p:sp>
      <p:pic>
        <p:nvPicPr>
          <p:cNvPr id="121" name="Picture 16" descr="Picture1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310" y="1687842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Straight Arrow Connector 121"/>
          <p:cNvCxnSpPr>
            <a:stCxn id="125" idx="2"/>
            <a:endCxn id="6" idx="0"/>
          </p:cNvCxnSpPr>
          <p:nvPr/>
        </p:nvCxnSpPr>
        <p:spPr>
          <a:xfrm>
            <a:off x="2824696" y="2322774"/>
            <a:ext cx="1110" cy="7672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411762" y="207655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코</a:t>
            </a:r>
            <a:r>
              <a:rPr lang="ko-KR" altLang="en-US" sz="1000"/>
              <a:t>드</a:t>
            </a:r>
            <a:r>
              <a:rPr lang="ko-KR" altLang="en-US" sz="1000" smtClean="0"/>
              <a:t>리뷰어</a:t>
            </a:r>
            <a:endParaRPr lang="en-US" sz="1000"/>
          </a:p>
        </p:txBody>
      </p:sp>
      <p:cxnSp>
        <p:nvCxnSpPr>
          <p:cNvPr id="126" name="Curved Connector 125"/>
          <p:cNvCxnSpPr>
            <a:stCxn id="6" idx="2"/>
            <a:endCxn id="5" idx="2"/>
          </p:cNvCxnSpPr>
          <p:nvPr/>
        </p:nvCxnSpPr>
        <p:spPr>
          <a:xfrm rot="5400000">
            <a:off x="1454590" y="2630420"/>
            <a:ext cx="452842" cy="2289590"/>
          </a:xfrm>
          <a:prstGeom prst="curvedConnector3">
            <a:avLst>
              <a:gd name="adj1" fmla="val 150481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3796739" y="2906710"/>
            <a:ext cx="598889" cy="825482"/>
            <a:chOff x="890369" y="1333927"/>
            <a:chExt cx="857478" cy="598487"/>
          </a:xfrm>
        </p:grpSpPr>
        <p:sp>
          <p:nvSpPr>
            <p:cNvPr id="134" name="Flowchart: Magnetic Disk 133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1178912" y="1342728"/>
              <a:ext cx="264494" cy="189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100" smtClean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2015718" y="5451035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결과  피드백</a:t>
            </a:r>
            <a:endParaRPr lang="en-US" sz="1000"/>
          </a:p>
        </p:txBody>
      </p:sp>
      <p:sp>
        <p:nvSpPr>
          <p:cNvPr id="145" name="TextBox 144"/>
          <p:cNvSpPr txBox="1"/>
          <p:nvPr/>
        </p:nvSpPr>
        <p:spPr>
          <a:xfrm>
            <a:off x="2771802" y="26221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코</a:t>
            </a:r>
            <a:r>
              <a:rPr lang="ko-KR" altLang="en-US" sz="900"/>
              <a:t>드</a:t>
            </a:r>
            <a:r>
              <a:rPr lang="ko-KR" altLang="en-US" sz="900" smtClean="0"/>
              <a:t>리뷰</a:t>
            </a:r>
            <a:endParaRPr lang="en-US" sz="900"/>
          </a:p>
        </p:txBody>
      </p:sp>
      <p:pic>
        <p:nvPicPr>
          <p:cNvPr id="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08" y="1350935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7" name="Straight Arrow Connector 146"/>
          <p:cNvCxnSpPr>
            <a:stCxn id="2063" idx="0"/>
            <a:endCxn id="154" idx="2"/>
          </p:cNvCxnSpPr>
          <p:nvPr/>
        </p:nvCxnSpPr>
        <p:spPr>
          <a:xfrm flipV="1">
            <a:off x="5260151" y="2312876"/>
            <a:ext cx="0" cy="3519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847217" y="20666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패키지관리</a:t>
            </a:r>
            <a:endParaRPr lang="en-US" sz="1000"/>
          </a:p>
        </p:txBody>
      </p:sp>
      <p:sp>
        <p:nvSpPr>
          <p:cNvPr id="158" name="AutoShape 2" descr="data:image/jpeg;base64,/9j/4AAQSkZJRgABAQAAAQABAAD/2wCEAAkGBhQOEBMUExQQExUUFxoaFhUXFx4fHhwWHhwWGB4bGBkcJzIhIx8jICEeIC8gJCcqLzA4HCozNjArNSYrLTUBCQoKDgwNGQ8PGTUkHyM0Mi8sNTUxNSkzNTQyMS0tNi41Ky8uNDQ1LDYsNTUqNCw1KykpLikqKTQ2KSkpLCwsKf/AABEIADEAyAMBIgACEQEDEQH/xAAbAAEAAwEBAQEAAAAAAAAAAAAABQYHBAIDAf/EAEQQAAECBAQCBAcNCAMBAAAAAAECAwAEBREGEiExE0EHIlFhFBUyNnGBsRYXQlNVdJGSk6HB0dIjNENSVGKD03KC4TP/xAAYAQEAAwEAAAAAAAAAAAAAAAAAAQMEAv/EAB4RAQEAAgICAwAAAAAAAAAAAAABAgMREiGRIjFx/9oADAMBAAIRAxEAPwDaKjUESzS3XCQhtJUogX0HcIrnvoyPxjn2S/yibxDMJalXlrb4yEoJU3a+YdljGc+6yS+SR9RP6Y06tcznNlvpn27LjfFkXSm9IEnMvIabWsrWSEgtqGoBO5FthHbX8UMU8IL6lJ4hITZJOoAJ2ihy2NZVpYWillC07KSlII5aECPvPdIrMxl41Ocdy3y5wDa+9riO7o+XjG8fscTfOvnKc/lT3voyP87n2SvyiXoGKGKhn4ClK4ZAVdJG9yN/RGf+66T+SR9RP6YtmBauzMh7gynguUozdUDNcKtsBt+MRs1THG3i+4nXtuWXHM9Vaoga3jeVkJhiXfWW1zHkEjq726ythrprE9GPdLdFRP1mlyzhUEPIdSSncbkEX7CBGRqbDCMxwDit6QmfFFSP7VH7q+dnW/gi53PYe7KdRrp0AiFYxawufckQV8dtAcUMpy5TlOitvhCJqMtpXnhOfNE+xiA1KEIQCEIQCEIQCEIQCEIQCEIQCEIQHHWHXUMOqYSFuhJLaTsVcgdR7RFM8c1r+lY+7/ZFtxHKvPSjyJdwNPKQQ24TbKrkbiMw9xGIflVr66v0RZhnMZ9Sq8sO1+7Fvo1Uqq5htMxLsoZJOdQtcCxtb9oeduRiUxVOTrQa8CaQ6SVcTNbQW0tdSefpioYXwnWmJxlyaqDbzCSeI2FHrDKoDTKOdjvyif6QaLPzSWRITKZZSVK4hKiMwIFhoDsb/TC5y5c9YTD48c1HeOa1/Ssfd/siwYUnJ13i+GtNtWKeHltqLHNeylbadkZ77iMQ/KrX11foi49H1EqEoH/GE0maKijh2UTlAC824G90/RE5bJZx1iMddl57VcIy7HfnHRf8n4xqMZdjvzjov+T8YqWrVj3AzdYlshOR5HWYeG6F+rXKdLj17gRDdHOOHHVrp8+OHPS+mv8AGQPhpOxNtTbcajnbQIpfSNgLxkhD0urgzsv1mHQbE21yKPZfY8j3EghdIy2leeE580T7GIn+jrHvjJtbL6eDOy/VfZIsbjTOkdl9xyPcQTAUrzwnPmifYxAXbGOLWqTKLmHrkDRCButZ2SPaTyAMUuRpldqiQ+5Nt01C9UMIaClBJ2zk63I5E+obRydLyHZiqUmXaS0s5luJQ6SG1LSUnr21tZJ+nviw+E1/4mjfXdgIZzFNRw+62Kmpubk3VZRNITlU2r+9IGo52sTvY6Wi44yl5x2WDlOfSh5HWCClCkPJ0OUlQ0J5KBG+u9xUcUUSt1OVclnmqQEOW1St24IIIIuLX0i74OprsrISzL5SXWm0oUUm46ugsSBytygODAmOm6syq6S1MNHK/Lq0Uhe2x1yk8/UdREpiXEjNMllzD6sqE7DmpXJKRzJ/92EUfpUoIkz43lnUS00xbPmNkvp0GRQ5qI0HaB3AiLwQn3Tzip6cU3klVBLMgDcIVYHiOg73OxtqR2JtAWzAU1UJ0qnJtXBZd1l5MITdKDstxdsxJGoF+d+wR56OsRvzr9TS+vOmXm1ttDKkZUAqsOqNdhqbmLtGbdEf7zWvn7ntXAaTFHpeJJhzEM5KKXeXalkLQjKnRZ4NzmtmPlHQnnF4jNaJ521D5m37ZeAkcaYrmvDGadTw2Jl1BcW84LpaaBIzZeatOYPLQ304nMKVuXAcZqjcwsalp5kJQruBFyPVb0iPvjjCk2J1qpU4tqmGmy24ws2DrdybA6C+vMjYG+mvijdMTCnUsT7L1OfOlngchOmy7Cw7yAO+Au1Hfdcl2lPoDTqkJLjYNwldtQDc6X7zH5HYDeEBE4sk235KYbed4Da2yFu3AyD+a50jG/e4pPy4Ptm/zjb6vSm5xhxh0FTbqSlQBIuD3jWKZ7xtK+Ic+2c/OAruDMEU6Xn2HGKsJh1KiUs8RBznKoWsDfa59UWfpSw/KzqJcTU74EEKWUHMlOckJuOseWn0x00Xolp0jMNvstLS42SUkurOpBTsTbYxKYpwTK1YNiaQpYaJKbLUmxUAD5J7hAZD73FJ+XB9s3+cX/osw7KSQmfBZ7w3OW8/XSrJYLt5J53P0R4942lfEOfbOfnFhwrgiVpIcEqhSOKUld1qVfLmt5R03MBPRl2O/OOi/wCT8Y1GIio4Vl5maYmnEEvS9+ErMQBfe4Gh9cBLwhCAz7pFwO444io0/qTzGths8gfBUNiq2g7RoeVqp0b4kFTxG9M5FNlcmAtB+CtPBSoDuuDa+vbG2RCymDpVmdcnG2wh91JStQJsb2JJTtc2FzaArHS3RXimVn5VOd+nuFeS3lNG2cWGptYaDkTFgwnjuVqrKVsuJCrdZpRAWg9hT+I0MWGKXXeiGnTrhdUyWnCbqUyooue0pHVv32uecBO17FspT2yuYfabA5Xuo9yUDrE+gR+MYoZMimdcJYZLYcPE0KUkXAIHPbQXuTYXiDonRDTZNYcDHFWNlPKK7d4SerfvteJvEmEpeppQiZStaG1Zg2FqSkq01UlJF7cr7XPbAUKh0x3E00mem0KRIMqPgksr+IfjHBzH3HbYG8ljrCL0u+KpTRaZbH7dkbPtDcED4Vh6TbTUC+gtNBCQlICUpAAAFgANAAByj3AQeD8XM1aWS+ybcltnykL5pV+B5jWKLhGqopNbqUpMqDQm3Q/LrXolWYqJTm2ub2Hekje0Xqn4MlpabdmmUKbde/8AoErUEKPaW75b31vbcntMe8TYQlao2ETTSXAPJVqFJP8Aaoaj0bG2sB11KtsSrRdedbbQkXKlKG3d2+gRlvR7WzP4knZjhraS5KJLYULEtZmQhZHLMBmt3xY6d0J01hxKy249lNwl1wqTfvTsfQbiLPLYYYanHJxKCH3Ww2pWY2yDLYBOw8kfRAe3MTSyZgy6n2kvBIVw1KykpOxF9/VeIPpOMmqmTHhZaKeGrh3IzcSxycPnmzW29el478T4CkqpYzLCFqAsHBdKwOzOnUjuNx3RC0roXpss6lzhOPFOqQ8srSD/AMdj67wHf0WB0UeT42bPw9M2+S5yX/62hFrAhAIQhAIQhAIQhAIQhAIQhAIQhAIQhAIQhAIQhAIQhAIQhAIQhAIQh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AutoShape 4" descr="data:image/jpeg;base64,/9j/4AAQSkZJRgABAQAAAQABAAD/2wCEAAkGBhQOEBMUExQQExUUFxoaFhUXFx4fHhwWHhwWGB4bGBkcJzIhIx8jICEeIC8gJCcqLzA4HCozNjArNSYrLTUBCQoKDgwNGQ8PGTUkHyM0Mi8sNTUxNSkzNTQyMS0tNi41Ky8uNDQ1LDYsNTUqNCw1KykpLikqKTQ2KSkpLCwsKf/AABEIADEAyAMBIgACEQEDEQH/xAAbAAEAAwEBAQEAAAAAAAAAAAAABQYHBAIDAf/EAEQQAAECBAQCBAcNCAMBAAAAAAECAwAEBREGEiExE0EHIlFhFBUyNnGBsRYXQlNVdJGSk6HB0dIjNENSVGKD03KC4TP/xAAYAQEAAwEAAAAAAAAAAAAAAAAAAQMEAv/EAB4RAQEAAgICAwAAAAAAAAAAAAABAgMREiGRIjFx/9oADAMBAAIRAxEAPwDaKjUESzS3XCQhtJUogX0HcIrnvoyPxjn2S/yibxDMJalXlrb4yEoJU3a+YdljGc+6yS+SR9RP6Y06tcznNlvpn27LjfFkXSm9IEnMvIabWsrWSEgtqGoBO5FthHbX8UMU8IL6lJ4hITZJOoAJ2ihy2NZVpYWillC07KSlII5aECPvPdIrMxl41Ocdy3y5wDa+9riO7o+XjG8fscTfOvnKc/lT3voyP87n2SvyiXoGKGKhn4ClK4ZAVdJG9yN/RGf+66T+SR9RP6YtmBauzMh7gynguUozdUDNcKtsBt+MRs1THG3i+4nXtuWXHM9Vaoga3jeVkJhiXfWW1zHkEjq726ythrprE9GPdLdFRP1mlyzhUEPIdSSncbkEX7CBGRqbDCMxwDit6QmfFFSP7VH7q+dnW/gi53PYe7KdRrp0AiFYxawufckQV8dtAcUMpy5TlOitvhCJqMtpXnhOfNE+xiA1KEIQCEIQCEIQCEIQCEIQCEIQCEIQHHWHXUMOqYSFuhJLaTsVcgdR7RFM8c1r+lY+7/ZFtxHKvPSjyJdwNPKQQ24TbKrkbiMw9xGIflVr66v0RZhnMZ9Sq8sO1+7Fvo1Uqq5htMxLsoZJOdQtcCxtb9oeduRiUxVOTrQa8CaQ6SVcTNbQW0tdSefpioYXwnWmJxlyaqDbzCSeI2FHrDKoDTKOdjvyif6QaLPzSWRITKZZSVK4hKiMwIFhoDsb/TC5y5c9YTD48c1HeOa1/Ssfd/siwYUnJ13i+GtNtWKeHltqLHNeylbadkZ77iMQ/KrX11foi49H1EqEoH/GE0maKijh2UTlAC824G90/RE5bJZx1iMddl57VcIy7HfnHRf8n4xqMZdjvzjov+T8YqWrVj3AzdYlshOR5HWYeG6F+rXKdLj17gRDdHOOHHVrp8+OHPS+mv8AGQPhpOxNtTbcajnbQIpfSNgLxkhD0urgzsv1mHQbE21yKPZfY8j3EghdIy2leeE580T7GIn+jrHvjJtbL6eDOy/VfZIsbjTOkdl9xyPcQTAUrzwnPmifYxAXbGOLWqTKLmHrkDRCButZ2SPaTyAMUuRpldqiQ+5Nt01C9UMIaClBJ2zk63I5E+obRydLyHZiqUmXaS0s5luJQ6SG1LSUnr21tZJ+nviw+E1/4mjfXdgIZzFNRw+62Kmpubk3VZRNITlU2r+9IGo52sTvY6Wi44yl5x2WDlOfSh5HWCClCkPJ0OUlQ0J5KBG+u9xUcUUSt1OVclnmqQEOW1St24IIIIuLX0i74OprsrISzL5SXWm0oUUm46ugsSBytygODAmOm6syq6S1MNHK/Lq0Uhe2x1yk8/UdREpiXEjNMllzD6sqE7DmpXJKRzJ/92EUfpUoIkz43lnUS00xbPmNkvp0GRQ5qI0HaB3AiLwQn3Tzip6cU3klVBLMgDcIVYHiOg73OxtqR2JtAWzAU1UJ0qnJtXBZd1l5MITdKDstxdsxJGoF+d+wR56OsRvzr9TS+vOmXm1ttDKkZUAqsOqNdhqbmLtGbdEf7zWvn7ntXAaTFHpeJJhzEM5KKXeXalkLQjKnRZ4NzmtmPlHQnnF4jNaJ521D5m37ZeAkcaYrmvDGadTw2Jl1BcW84LpaaBIzZeatOYPLQ304nMKVuXAcZqjcwsalp5kJQruBFyPVb0iPvjjCk2J1qpU4tqmGmy24ws2DrdybA6C+vMjYG+mvijdMTCnUsT7L1OfOlngchOmy7Cw7yAO+Au1Hfdcl2lPoDTqkJLjYNwldtQDc6X7zH5HYDeEBE4sk235KYbed4Da2yFu3AyD+a50jG/e4pPy4Ptm/zjb6vSm5xhxh0FTbqSlQBIuD3jWKZ7xtK+Ic+2c/OAruDMEU6Xn2HGKsJh1KiUs8RBznKoWsDfa59UWfpSw/KzqJcTU74EEKWUHMlOckJuOseWn0x00Xolp0jMNvstLS42SUkurOpBTsTbYxKYpwTK1YNiaQpYaJKbLUmxUAD5J7hAZD73FJ+XB9s3+cX/osw7KSQmfBZ7w3OW8/XSrJYLt5J53P0R4942lfEOfbOfnFhwrgiVpIcEqhSOKUld1qVfLmt5R03MBPRl2O/OOi/wCT8Y1GIio4Vl5maYmnEEvS9+ErMQBfe4Gh9cBLwhCAz7pFwO444io0/qTzGths8gfBUNiq2g7RoeVqp0b4kFTxG9M5FNlcmAtB+CtPBSoDuuDa+vbG2RCymDpVmdcnG2wh91JStQJsb2JJTtc2FzaArHS3RXimVn5VOd+nuFeS3lNG2cWGptYaDkTFgwnjuVqrKVsuJCrdZpRAWg9hT+I0MWGKXXeiGnTrhdUyWnCbqUyooue0pHVv32uecBO17FspT2yuYfabA5Xuo9yUDrE+gR+MYoZMimdcJYZLYcPE0KUkXAIHPbQXuTYXiDonRDTZNYcDHFWNlPKK7d4SerfvteJvEmEpeppQiZStaG1Zg2FqSkq01UlJF7cr7XPbAUKh0x3E00mem0KRIMqPgksr+IfjHBzH3HbYG8ljrCL0u+KpTRaZbH7dkbPtDcED4Vh6TbTUC+gtNBCQlICUpAAAFgANAAByj3AQeD8XM1aWS+ybcltnykL5pV+B5jWKLhGqopNbqUpMqDQm3Q/LrXolWYqJTm2ub2Hekje0Xqn4MlpabdmmUKbde/8AoErUEKPaW75b31vbcntMe8TYQlao2ETTSXAPJVqFJP8Aaoaj0bG2sB11KtsSrRdedbbQkXKlKG3d2+gRlvR7WzP4knZjhraS5KJLYULEtZmQhZHLMBmt3xY6d0J01hxKy249lNwl1wqTfvTsfQbiLPLYYYanHJxKCH3Ww2pWY2yDLYBOw8kfRAe3MTSyZgy6n2kvBIVw1KykpOxF9/VeIPpOMmqmTHhZaKeGrh3IzcSxycPnmzW29el478T4CkqpYzLCFqAsHBdKwOzOnUjuNx3RC0roXpss6lzhOPFOqQ8srSD/AMdj67wHf0WB0UeT42bPw9M2+S5yX/62hFrAhAIQhAIQhAIQhAIQhAIQhAIQhAIQhAIQhAIQhAIQhAIQhAIQhAIQhAf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148" y="1160748"/>
            <a:ext cx="762000" cy="18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https://encrypted-tbn0.gstatic.com/images?q=tbn:ANd9GcT-sS9BEU_-a9boYR3Bkmiue5E-xibX9fanfvEWsCt5-V4poGNJ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64" y="2633477"/>
            <a:ext cx="610434" cy="25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AutoShape 9" descr="data:image/jpeg;base64,/9j/4AAQSkZJRgABAQAAAQABAAD/2wCEAAkGBhQSEBMSERMWEhUVFR8UFBIYFxgdFhgdHhYaGhsYFxcYGycfGRkjHxUcITEgIycpLSw4Fh8xNTAqNSYrLCkBCQoKDgwOGg8PGiklHiQ1LzUyNCwpMSosNTQ1MC0sKTUqLCk1LSwtLCkpKSouKiksNSksLDAsLCwpNSwsKS0pLf/AABEIAHABWwMBIgACEQEDEQH/xAAcAAEAAgMBAQEAAAAAAAAAAAAABgcEBQgDAgH/xABKEAABAwIDBAUHCQUFCAMAAAABAAIDBBEFEiEGBzFBEyJRYXEUMjVCgZGxCDNScnOCobLBIzRidLMlk6LC0RgkRFNUktLhFRYX/8QAGgEBAAIDAQAAAAAAAAAAAAAAAAMEAQIFBv/EACgRAQACAQMDAwMFAAAAAAAAAAABAgMEESESMUEFIlFxgcETFJGh0f/aAAwDAQACEQMRAD8AvFERAWBjOPQUkfSVMzIW8AXuAv3DtPgtFt7tiaJscUOQ1E5IjzkBjALZpH/wi48bqu8Ih8vqndDN07mj/eK91nPAJ0ZB6sY0NgByvxN1iZ2jeWYjdIq3fdG+Qw4dSzVsg5hpaz231A77WXp/96xgAE4Qy3MCobmA+F1u8Nw2OmZkgblHFzjcvcfpPcdXHvKyC89qq21PxCeMPy0uH746fpRDXQTYe93mmdto3dtn8LDtOmoU/Y8EAgggi4I4HvCiVdRMmjdHK0SMcLFrhcfiolsvjX/xNeygkqBLSTHLBmeHPp330jdzDTewv2KTHmi/DS+Pp5W4iIp0QiIgIiICIiAiIgIiICIiAiIgIiICIiAiIgIiICIiAiIgIiICIiAiIgIiIC/HOsCTy1X6qf3m7x3vkkoqKTIxgIqqhupHbGw8Ae0rEzERvLfHjtktFaxzKIur/KnGvqmieaZzjFHJrHBGHEMDWcC42vc/6qWbt53vnrXu4FsLRYAC46UnQC3BzVCcGwarfTxFrIh+zvHE+S00jR6zWW4Hl2qZ7patr4qktOrpWyW5gOia0X9rHKHNPsnZtjj3Q3mNbPurZjHO5zaRjBaNjy3pnm+bpC3XK0WAF+Z7FtcLw6OnjZBFdrWg5WlxcbX11cSbC48LhZiimI4vVPq4WR0cjDHJlM5LehdE62e5BvfQEacWjldUo3tws8Ryld1EtpdgaSaF4ZC2OYhzo5GCz84Bde41OupWz2nkkiYypiBf0Ds0kYFy+MizwB9IDrD6tuaw6yWpqpKd1N0Apw9szajMXPI9ZoYLCxaSL35rNd45iS208J5s3iflFHTz/wDMia8+JaLrZKntz28OzYsOqbNGW1JLwDm20jd2v+KuFdNSmJjiRERGBERAREQEREBERAREQEREBERAREQEREBERAREQEREBERAREQEREBERBFt4+1fkFC+Rnz0n7KBva92gPs4+xUNJQZad0QN3FpzO5ucRqSfFTnfBiJlxKCAHqU8ZlcOWd2jfcL+9RFUdTf3REPT+jaaP0rZLeePt5/n8J3hmGU+IxQVIsC2nbEHNsJIpG6E3HAi3D/VSXCsDgp85p42x9I7M8t9Y3PE+0+9UfXGWGOV1NLJFmF3saeq72cj4K98OEfQQ9D82Y2lmt9Ldvao7TvG8Tw5mbT2wX6LwyEWNQV7ZWkt9VxY5p4tI4gj8faCtHtdiRiILpnUjPUqGtzsza3ZO0tOVvAh3cdRz0iu87IpnZsX7T0oYXOnjYAS1zXOAcCDa2Xjfuso5s851M6tlYHx0eTpYI5NOuMzn5GnrNZw0PsWnw4Z57tr8OlfJcNc2NglLyNHZcxJPcvPa2ndSw9BLUPq6mqGQuIAbHECOkLWjzb3AHPh2FTdMRw1rFrzER3RJlCTTxgHK9jWuY8cWuFiCPaF0NsFtSMQoY5+Dx1Jm/Re3Rw/X2qiQFNdyeJmOrq6Q+bIG1DO42yv+DVtp77zMS63rGlitK5K+OJ/C40RFdecF51Mpaxzg0vLWkho4uIFwB3ngvREFUYpv3NMctRhtTCeWezQfAnQ+xYP+0pB/wBJL/3NUi3707XYNK4gEtewtNtR1wND4FcvoOqNkt5ctdLG1uHVMUT/APiHgCMDKSDfmDa2nap2sXCow2CIAWAjaAPuhZSAi/HOtx0XyJmng4H2hB9oiICIl0BF8OlA4kD2r7QaLavAZ6qNop6ySjc25zMAIdcaB1+Q7lzXtRtLidNUy009ZKXRuLbh1gRyI8V1iuVN8/pio+78EFn/ACeMTlmgrDNK+UiVli9xdbqnhfgrcVM/Jq/dq37Vn5CrmQFjYnVGKGWQDMWMc8N7bNJt+CyV+ObcEHUHQhByHiO8nEJpzO6qka69w1hysbrwDRpYd910Tuj2omr8MZNUayNe6IvtbpMtrPsPGx72laTE/k+0Es5la+aFrjmdCwtycbkNJaS0d3LkrAwPBYaSBlPTsDI4xZrR7ySeZJ1J70GeiISgIi+BK06Aj3hB9oiICL8c4DibL5bKDwIPtQfaL8zC9r69nNfqDnvbecuxquv6mRg8MjXf5lrFvN5dL0eNSki3TRNeO+2h/RQ6cvlldFmyNaATbi7wVK+KcmXph6jS6yml0MXtHmY++8y9qnEhcsY0yu4EDgPE8FN92+2rIoG0NY7opIvmXu8xzOOXMNGlvDXu1UGbUNYMsbbDtXk2dweHtcWvabtcOI8Fd/Z0inTvy89qPU8uoyRa0RER2haWM7SU0DvK6eqgdn6kkXStyy25tLbgSNB4nQ6AkaFe1JvGw6oYRJMxn0o5hb8SMrvYSq2djEtTM11QWvLIy1jsgBsXXOa3E8NVj11Nl/axdSRuoc2w/A6FUb1rW/RPd0sOkvl0/wCvSY88fROsQ2/wylGalibNJ6vRxFrb/aFoHP1bqvqrFJp5XVT3dJJ68ViMreTW35Be5rHdIX1LnnqgRyTMLO24bdoBWPNMDMXMcD1RqCpsNa9fRMd/KDLitiwxqKXjeJ7Q2FJVtkbmafEcx3FSTdnLlxuID14Hg+whRDCm3dI+1gTb3cT71Nt01PnxhzrXEVPqewuOg/A+5RUpFM01jw6urz2zenxkvG0zsvNERXXmBF8ySBoLnEADUk6AeJWJQY1BOSIZo5S3iGPBI8bFBDd+foWf60f9QLltdSb8/Qs/1o/6gXLaDtrDfmYvs2/lCju8PeDFhVOHvGeV9xDDexcRxJPJouLnvUiw35mL7Nv5Quad++KmbF5GXNoWNjA5A2zG3jmQZuzVbX7Q17o5ql8UIGd7YzZrW3sGtHae035rbb0d24wumZWUE87crw2UGQk9bQPBFudhbvWi3J41PTTVLqejkrC5jQ4MIGQZjqbnn+inG32KYliNDJSDCZ487mnOXMNsrw7hfuQR/dVvlmbUMpa+QyxyuDI5XedG46AEjiwnmeF+zhau32zFVVxtNFWPpZGNdZg8yQmxAceI4WuOF+a53i3W4q1wcKGW4II83kfFdX0pPRtzCzsouO+2qDkCp20xDM5r6ucEEhwzu0INiCrM2L2jxWrw2Kkw9js4L+nr5ndVt3uLWsJuSQCOANuzmKk2h/fKn7eT85XSm4sf2JT/AF5P6rkFHbfbMYlh8rHVspk6W5bMyRzmkji25ALSLjSw46X1Uw3J7y5/K20NTI6WOXSJzjdzHAXtf6JA59ilPyjWA4bAeypFv7uRUru7NsUo/tR+qDsFcqb5/TFR934Lqtcqb5/TFR934ILF+TV+7Vv2rPyFZm+eldA01MWITwzPysipGHR5vbqtGt9eKhm6bb+nwugrXynNK6RvRQDznnI7XuaOZ/Va/YveGH42yrxK0geSxr3aiDMeqWjk0Xse4koJVshu9xmpAkq66akjOoYXl0rh22Bsz269yne0mwtXJTwx0mIywvhiyXdr0pHrSHjmPapuDfgv1ByBim1eIxyyQy1cwfG8scOkda4Nja3EaK+dw9dJLhRfK90jvKHjM4km1maXPLVUDt76TrPt3fFXx8nv0Qf5h/5WINbvdwLEII5a6lrpeiBBfT3tkabC7COIB5Ht9ipePbWsL2mSqnLQ4EjpHcAQTzXTW9b0NXfY/wCYLlDDvno/rt/MEF9YvHjeLtzUtqCly2YJHlsko+kcrXOb4GyprFo63D6t8UskkU0Z1IedeYcHA6grsOEdVvgPgua/lCN/tgd9Ow/i8fogs/ctt+/EKZ8VQc08BAL+b2kaOP8AFxB9iku3u2TMMo3VDxmdfJFHe2d5BsL9mhJ8Cqd+Tef99qfsR+Yqf79tnparDAYWl7oJRMWAXJblc02HO2a/sQVNgmMVmO4iyCoq3xMfdxaw5Who9VjeZ8b81aFRuQZHHejramGYC7Xl5LSeWYdngucaOtfDI2WJxY9hzNe02II5gq0tmvlCVUIDKuMVIHr6Nfb2Czj7kG03ZT1rdonxYk57pmUr4gXEWLQ9rgWkaFp11V7qA7H7TYbitU2rhBbWRRFhY67X5Ce7qvAPZe1+V1PkFW78sFPR09cxpPQOySkco36E252dY92qqet6s0Uo4HqOPjwXUVfQsmifFK0OZI0sc08wRYrmXarApaF8lHPqWjNBLyewHQ/WHNRWia3i8eHQ0+St8N9PfzzH1j/WJM2ziO9efMDtNl7VJub9oB94WJ5e1rxmNrHU8l0JmIcSImXo55aczbXHbw71IsI2dNRB0sr+s4XiDTYMPFrj2uvY68FH4I3y/NQzSjtZE9w97QVnUmC18XWp6eqj5kdGcp8WOFvwUM1x9XVMbrNcuaMU4q2mI/pYMmMipwwGRrnTskihmFh0bHiVl9OTnh3HmGqvNoqqN073xtADRlJAtmI4nv7F4VeN1bHva+OSB0wb0jeje3PkvZwa4cRmtfvWPT4fPN0IigcWyyCOInRjnDXLfhwBJ7glbRWJa2rNphs6OPJEL6WF3H8SrX3H4KWUk1W9tnVUmZh59E0WZf8AxH7yjmC7ojPnjrKzr6tdDT6tZpwe8t1I7FP93WIyGGWkqC0zUUvk7nNAAc0NDo3ho4XY4dmoKp4sc1mbW7y7Gu1tM1a48cTFa/KWoiKdy1OfKQxiWOnpIGEtZM57pLEi+QMytPaD0hNv4Qqj3cyzNxWj8nLg8zsBy82ZhnB/hyg38F0tvG2IbilGYCcsjT0kL+TXAEa/wkGx/wDSqbYqiqsBmmNRhclS99mx1EIL7DmG2GjSeJsDogn2/mcNwaUE2LpIwB29cE29gK5pw6hdPNHDGLvkeI2jtLiAPirI2vnxfHJmM8imiiYbsiLHNaL6Z3OeBmNvdc9qsPdfucbh7hU1RbJUgdQDVkV7g5dNXWNr+5BZkEWVrWjg0Ae4WXM+/wAwkxYsZLENnja8O5Ejqu91h7102o7ttsNT4nB0U7bObcxSjz2E8bHsNhccDYdiCkfk942yHEZInkN6ePK0k6FzTcDxIJ9xXSC5Zxzc7idHJeOMzBpu2aE6jXQ20cD4KRYFtxtGwdCKeSYjQOmp3XHLz+qHeJugvTHcego4HT1Mgjjba7jc8TYAAak9wWZBO17GvYQ5rhma4cCDwIVVYFu5ra+dtTj0vSNYc0VICMgN/Xa0BtuVtSeZKmm2eLVtPGwYfSCqc67TdwaI9NDbmL8tEHKO0P75U/byfnK6U3F+g6f68n9Z6pGfdLiz3Oe6keXOJc45makm5PnK0d00eLUQioqiitTZnHpi5oMd7uNwCc13fFB7/KM9GRfzLf6b1Se730pR/bD9Vbe9/D8VxF3ksNEfJ4pc7Zg5t5TksDYkZQMzhbnoq9w3dfjEE0c0dI4PjcHtOZnEHn1uCDqhcqb5/TFR934K9KTafFPIHyyYaPKmyBjYBIAHtsLyX9WxJ07lTG0e77Ga2pkqZaNwdIb2DmWA5AdZBuNzOxFPiFDiDZo2mQlrI5iLujJaSC0nhrbxVX4zg8tLPJTztySRuyuHLxB5g8bq3N2mFYzhUjmig6SGZzekBc0FtjbOCHcgTpbVSnfRu1dXRtqaWPNUss0tFgZGX4a6XF76oMfcXvB8pg8iqH3mhH7Nx4vZyF+Zbw8AFbK5Xw3dhjNPNHNDTSMkjcHscHMuCPvaju5q3oNsMbEHXwlrpR1biQBp087Lc215XQULt76TrPt3fFXx8nv0Qf5h/wCViqPEt12LzzSTSUjs8jy91nMtdxubXdw1U73W0uM4bamfQZ6eSYOc4vaDFmyte8EE3ADQctuXegsHet6Grvsf8wXKGHfPRfXb+YLovenNitQyahpKHNA8AGozi7hxLQ0kW15qoGbosWBBFI8EG4OZn/kg6si80eA+C5s+UL6XH8sz8z1cuyGNYi6kl8toxHNFH+zAcP2xDNBxOW5FuPNU/tzshjGJ1ZqpKAxHIGNYHtNgL8y7U6lBmfJw/fan7EfmVn7wN4gwyooWPYHRVDniV5OrA0xi4HA/Oa+CqfYbZfGsLqDPDQmQOblfG5zLOF76EO0Pepjvh2Wq8Siw7oqciS7ulbcWizhl8x7AW8uxBINpNzmHVxMwZ0MjxfpIjZpv6xZ5pOvHmqd3gbmqjDozUMcJ6cWDnDSRl9Lub9HhqCePJTrZ7EMZwZvk9TSur6ZnmSRHM9o+i3m4dgI0va/Iee2u21didM+jo8Lqo+lsHvlYW6XBsL6a27UFTbvKx8WK0Lo3FpNTGw25tdI1rmnuIcR7V2Eqd3UbmX0kzayuy9IzWGJpuGki2Z+nnC5sNbceNrXEgKNbfbLwVtHKJ2Bzo2OfG/g5jg2+jhqBpqOakq+JoQ9rmu1DgWkdxFig5RifeOIniYx8FnYTXmOop38ckzD/AIwP1Ux2g3H1MF3UMrZ4xwhk6sjR2NcAQ78Paq+xCGaHM2Wnmie0XsWOsCOGo05KfriYQdExLrJrRyX6tds5Xiekp5Wm4fE11+3qhbFQJ1L77Ltq6V4+hK0n+6I+BWu2JxIDB3sLrOpq+KVp526ZriAeQs0j2qU71dnn1c9NHG9sbi53WcCRbJe1gR2LB3U7t6eSlfPVjygyusYXfNsLCb9Uec654nsW2/GzG3O6bR4jF0+ZkjQCfMEkn9MSZL+xarZ05ser5I/m+ghEluBfeS1+8D4rL/8Aymia9z4Q+nLjciN5HsaeLB9Uhb/AdnIKONzIGkZnZ3uc4ue9x9Z73Elx059i1ZbNERAREQEREBERAREQEREBERAREQEREBERAREQEREBERAREQEREBERAREQEREBeNZSNljfG4XD2lp9osvZEEN3Wl0dJLRvJL6OofBrxLNHxnwyPA+6VMlC9ot3BnqXVdNWzUUzgA7IGujNuDiw2ufasRuw2K2sccce80jb/hKg+94+IeTyUkwY6UiYM6Nlszi9rmNAuQNXOHFZm7PB6inppvKWdEZaiSZkVwSwPcXZXEaX15diwcO3XP6eKatxCas6J4kZHkbGzM03aXAEk2Nja/JT5AREQEREBERAREQEREBERAREQEREBERAREQEREBERAREQEREBERAREQEREBERB//2Q==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99" y="4200451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5" name="Straight Arrow Connector 164"/>
          <p:cNvCxnSpPr>
            <a:stCxn id="164" idx="0"/>
          </p:cNvCxnSpPr>
          <p:nvPr/>
        </p:nvCxnSpPr>
        <p:spPr>
          <a:xfrm flipH="1" flipV="1">
            <a:off x="2927909" y="3557359"/>
            <a:ext cx="185030" cy="6430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962933"/>
            <a:ext cx="826294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 descr="http://www.collab.net/sites/all/themes/collabnet/_media/integrations/logos/gerrit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644" y="3110528"/>
            <a:ext cx="768096" cy="43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http://www.thoughtworks.com/sites/all/themes/custom/thoughtworksstudios2014/images/products/go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613" y="2664820"/>
            <a:ext cx="529075" cy="27120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9" name="TextBox 178"/>
          <p:cNvSpPr txBox="1"/>
          <p:nvPr/>
        </p:nvSpPr>
        <p:spPr>
          <a:xfrm>
            <a:off x="3368855" y="331761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제출</a:t>
            </a:r>
            <a:endParaRPr lang="en-US" sz="1000"/>
          </a:p>
        </p:txBody>
      </p:sp>
      <p:grpSp>
        <p:nvGrpSpPr>
          <p:cNvPr id="2071" name="Group 2070"/>
          <p:cNvGrpSpPr/>
          <p:nvPr/>
        </p:nvGrpSpPr>
        <p:grpSpPr>
          <a:xfrm>
            <a:off x="6192182" y="2457418"/>
            <a:ext cx="1087461" cy="243771"/>
            <a:chOff x="6012160" y="2377914"/>
            <a:chExt cx="1626860" cy="364686"/>
          </a:xfrm>
        </p:grpSpPr>
        <p:sp>
          <p:nvSpPr>
            <p:cNvPr id="32" name="Rectangle 31"/>
            <p:cNvSpPr/>
            <p:nvPr/>
          </p:nvSpPr>
          <p:spPr>
            <a:xfrm>
              <a:off x="6012160" y="2377914"/>
              <a:ext cx="1626860" cy="36468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2070" name="Group 2069"/>
            <p:cNvGrpSpPr/>
            <p:nvPr/>
          </p:nvGrpSpPr>
          <p:grpSpPr>
            <a:xfrm>
              <a:off x="6094360" y="2487752"/>
              <a:ext cx="1462461" cy="180020"/>
              <a:chOff x="6121780" y="2487752"/>
              <a:chExt cx="1462461" cy="180020"/>
            </a:xfrm>
          </p:grpSpPr>
          <p:sp>
            <p:nvSpPr>
              <p:cNvPr id="2069" name="Rectangle 2068"/>
              <p:cNvSpPr/>
              <p:nvPr/>
            </p:nvSpPr>
            <p:spPr>
              <a:xfrm>
                <a:off x="6121780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6624411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127041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73" name="Group 2072"/>
          <p:cNvGrpSpPr/>
          <p:nvPr/>
        </p:nvGrpSpPr>
        <p:grpSpPr>
          <a:xfrm>
            <a:off x="6192182" y="2929170"/>
            <a:ext cx="1087461" cy="243771"/>
            <a:chOff x="6047462" y="2893995"/>
            <a:chExt cx="1626860" cy="364686"/>
          </a:xfrm>
        </p:grpSpPr>
        <p:sp>
          <p:nvSpPr>
            <p:cNvPr id="189" name="Rectangle 188"/>
            <p:cNvSpPr/>
            <p:nvPr/>
          </p:nvSpPr>
          <p:spPr>
            <a:xfrm>
              <a:off x="6047462" y="2893995"/>
              <a:ext cx="1626860" cy="36468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6129662" y="3003833"/>
              <a:ext cx="1462461" cy="180020"/>
              <a:chOff x="6121780" y="2487752"/>
              <a:chExt cx="1462461" cy="180020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6121780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6624411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127041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74" name="Group 2073"/>
          <p:cNvGrpSpPr/>
          <p:nvPr/>
        </p:nvGrpSpPr>
        <p:grpSpPr>
          <a:xfrm>
            <a:off x="6192182" y="3416493"/>
            <a:ext cx="1087461" cy="243771"/>
            <a:chOff x="6037728" y="3365387"/>
            <a:chExt cx="1626860" cy="364686"/>
          </a:xfrm>
        </p:grpSpPr>
        <p:sp>
          <p:nvSpPr>
            <p:cNvPr id="194" name="Rectangle 193"/>
            <p:cNvSpPr/>
            <p:nvPr/>
          </p:nvSpPr>
          <p:spPr>
            <a:xfrm>
              <a:off x="6037728" y="3365387"/>
              <a:ext cx="1626860" cy="36468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6119928" y="3475225"/>
              <a:ext cx="1462461" cy="180020"/>
              <a:chOff x="6121780" y="2487752"/>
              <a:chExt cx="1462461" cy="18002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121780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6624411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127041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75" name="Group 2074"/>
          <p:cNvGrpSpPr/>
          <p:nvPr/>
        </p:nvGrpSpPr>
        <p:grpSpPr>
          <a:xfrm>
            <a:off x="6192182" y="3896439"/>
            <a:ext cx="1087461" cy="243771"/>
            <a:chOff x="6119927" y="3824427"/>
            <a:chExt cx="1626860" cy="364686"/>
          </a:xfrm>
        </p:grpSpPr>
        <p:sp>
          <p:nvSpPr>
            <p:cNvPr id="199" name="Rectangle 198"/>
            <p:cNvSpPr/>
            <p:nvPr/>
          </p:nvSpPr>
          <p:spPr>
            <a:xfrm>
              <a:off x="6119927" y="3824427"/>
              <a:ext cx="1626860" cy="36468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6202127" y="3934265"/>
              <a:ext cx="1462461" cy="180020"/>
              <a:chOff x="6121780" y="2487752"/>
              <a:chExt cx="1462461" cy="18002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6121780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6624411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127041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9703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Git Flow</a:t>
            </a:r>
            <a:endParaRPr lang="en-US" dirty="0"/>
          </a:p>
        </p:txBody>
      </p:sp>
      <p:cxnSp>
        <p:nvCxnSpPr>
          <p:cNvPr id="132" name="Straight Connector 3072"/>
          <p:cNvCxnSpPr>
            <a:stCxn id="145" idx="3"/>
          </p:cNvCxnSpPr>
          <p:nvPr/>
        </p:nvCxnSpPr>
        <p:spPr>
          <a:xfrm>
            <a:off x="1887736" y="5289341"/>
            <a:ext cx="60126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209"/>
          <p:cNvCxnSpPr>
            <a:stCxn id="150" idx="3"/>
          </p:cNvCxnSpPr>
          <p:nvPr/>
        </p:nvCxnSpPr>
        <p:spPr>
          <a:xfrm>
            <a:off x="1887736" y="5926015"/>
            <a:ext cx="60126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3074"/>
          <p:cNvSpPr/>
          <p:nvPr/>
        </p:nvSpPr>
        <p:spPr>
          <a:xfrm>
            <a:off x="3120827" y="5154179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45" name="Rounded Rectangle 3075"/>
          <p:cNvSpPr/>
          <p:nvPr/>
        </p:nvSpPr>
        <p:spPr>
          <a:xfrm>
            <a:off x="645598" y="5145325"/>
            <a:ext cx="1242138" cy="28803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FEATURE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Rounded Rectangle 213"/>
          <p:cNvSpPr/>
          <p:nvPr/>
        </p:nvSpPr>
        <p:spPr>
          <a:xfrm>
            <a:off x="645598" y="5781999"/>
            <a:ext cx="1242138" cy="28803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FEATURE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3" name="Straight Connector 216"/>
          <p:cNvCxnSpPr>
            <a:stCxn id="154" idx="3"/>
          </p:cNvCxnSpPr>
          <p:nvPr/>
        </p:nvCxnSpPr>
        <p:spPr>
          <a:xfrm>
            <a:off x="1887736" y="4472647"/>
            <a:ext cx="60126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217"/>
          <p:cNvSpPr/>
          <p:nvPr/>
        </p:nvSpPr>
        <p:spPr>
          <a:xfrm>
            <a:off x="645598" y="4328631"/>
            <a:ext cx="1242138" cy="28803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DQA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Oval 218"/>
          <p:cNvSpPr/>
          <p:nvPr/>
        </p:nvSpPr>
        <p:spPr>
          <a:xfrm>
            <a:off x="2324264" y="4313556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60" name="Oval 222"/>
          <p:cNvSpPr/>
          <p:nvPr/>
        </p:nvSpPr>
        <p:spPr>
          <a:xfrm>
            <a:off x="2324264" y="5784292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67" name="Oval 229"/>
          <p:cNvSpPr/>
          <p:nvPr/>
        </p:nvSpPr>
        <p:spPr>
          <a:xfrm>
            <a:off x="4031940" y="5154179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69" name="Straight Arrow Connector 231"/>
          <p:cNvCxnSpPr>
            <a:stCxn id="134" idx="6"/>
            <a:endCxn id="167" idx="2"/>
          </p:cNvCxnSpPr>
          <p:nvPr/>
        </p:nvCxnSpPr>
        <p:spPr>
          <a:xfrm>
            <a:off x="3435910" y="5308479"/>
            <a:ext cx="59603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235"/>
          <p:cNvSpPr/>
          <p:nvPr/>
        </p:nvSpPr>
        <p:spPr>
          <a:xfrm>
            <a:off x="3700564" y="5784693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2" name="Oval 236"/>
          <p:cNvSpPr/>
          <p:nvPr/>
        </p:nvSpPr>
        <p:spPr>
          <a:xfrm>
            <a:off x="4896036" y="5781814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75" name="Straight Arrow Connector 242"/>
          <p:cNvCxnSpPr>
            <a:stCxn id="160" idx="6"/>
            <a:endCxn id="171" idx="2"/>
          </p:cNvCxnSpPr>
          <p:nvPr/>
        </p:nvCxnSpPr>
        <p:spPr>
          <a:xfrm>
            <a:off x="2639345" y="5938596"/>
            <a:ext cx="1061219" cy="40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245"/>
          <p:cNvCxnSpPr>
            <a:stCxn id="171" idx="6"/>
            <a:endCxn id="172" idx="2"/>
          </p:cNvCxnSpPr>
          <p:nvPr/>
        </p:nvCxnSpPr>
        <p:spPr>
          <a:xfrm flipV="1">
            <a:off x="4015645" y="5936118"/>
            <a:ext cx="880393" cy="287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460"/>
          <p:cNvSpPr/>
          <p:nvPr/>
        </p:nvSpPr>
        <p:spPr>
          <a:xfrm>
            <a:off x="4632995" y="4313556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318" name="Straight Arrow Connector 461"/>
          <p:cNvCxnSpPr>
            <a:stCxn id="167" idx="7"/>
            <a:endCxn id="317" idx="3"/>
          </p:cNvCxnSpPr>
          <p:nvPr/>
        </p:nvCxnSpPr>
        <p:spPr>
          <a:xfrm flipV="1">
            <a:off x="4300878" y="4576965"/>
            <a:ext cx="378260" cy="62240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707"/>
          <p:cNvCxnSpPr>
            <a:stCxn id="119" idx="4"/>
            <a:endCxn id="157" idx="0"/>
          </p:cNvCxnSpPr>
          <p:nvPr/>
        </p:nvCxnSpPr>
        <p:spPr>
          <a:xfrm>
            <a:off x="2261303" y="3359121"/>
            <a:ext cx="220502" cy="95443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3072"/>
          <p:cNvCxnSpPr>
            <a:stCxn id="113" idx="3"/>
          </p:cNvCxnSpPr>
          <p:nvPr/>
        </p:nvCxnSpPr>
        <p:spPr>
          <a:xfrm>
            <a:off x="1887736" y="3835973"/>
            <a:ext cx="60126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3075"/>
          <p:cNvSpPr/>
          <p:nvPr/>
        </p:nvSpPr>
        <p:spPr>
          <a:xfrm>
            <a:off x="645598" y="3691957"/>
            <a:ext cx="1242138" cy="288032"/>
          </a:xfrm>
          <a:prstGeom prst="roundRect">
            <a:avLst/>
          </a:prstGeom>
          <a:solidFill>
            <a:srgbClr val="FFFF00"/>
          </a:solidFill>
          <a:ln>
            <a:solidFill>
              <a:srgbClr val="FFCC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QA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4" name="Straight Connector 216"/>
          <p:cNvCxnSpPr>
            <a:stCxn id="118" idx="3"/>
          </p:cNvCxnSpPr>
          <p:nvPr/>
        </p:nvCxnSpPr>
        <p:spPr>
          <a:xfrm flipV="1">
            <a:off x="1887736" y="3194534"/>
            <a:ext cx="6012668" cy="4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217"/>
          <p:cNvSpPr/>
          <p:nvPr/>
        </p:nvSpPr>
        <p:spPr>
          <a:xfrm>
            <a:off x="645598" y="3055283"/>
            <a:ext cx="1242138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MASTER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9" name="Oval 218"/>
          <p:cNvSpPr/>
          <p:nvPr/>
        </p:nvSpPr>
        <p:spPr>
          <a:xfrm>
            <a:off x="2103762" y="3050518"/>
            <a:ext cx="315081" cy="30860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Oval 229"/>
          <p:cNvSpPr/>
          <p:nvPr/>
        </p:nvSpPr>
        <p:spPr>
          <a:xfrm>
            <a:off x="5128098" y="3674847"/>
            <a:ext cx="315081" cy="308607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21" name="Oval 237"/>
          <p:cNvSpPr/>
          <p:nvPr/>
        </p:nvSpPr>
        <p:spPr>
          <a:xfrm>
            <a:off x="5929139" y="3674847"/>
            <a:ext cx="315081" cy="308607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22" name="Straight Arrow Connector 239"/>
          <p:cNvCxnSpPr>
            <a:stCxn id="120" idx="6"/>
            <a:endCxn id="121" idx="2"/>
          </p:cNvCxnSpPr>
          <p:nvPr/>
        </p:nvCxnSpPr>
        <p:spPr>
          <a:xfrm>
            <a:off x="5443177" y="3829147"/>
            <a:ext cx="485962" cy="0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3" name="Oval 460"/>
          <p:cNvSpPr/>
          <p:nvPr/>
        </p:nvSpPr>
        <p:spPr>
          <a:xfrm>
            <a:off x="6449230" y="3029943"/>
            <a:ext cx="315081" cy="30860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70" name="Straight Connector 3072"/>
          <p:cNvCxnSpPr>
            <a:stCxn id="177" idx="3"/>
          </p:cNvCxnSpPr>
          <p:nvPr/>
        </p:nvCxnSpPr>
        <p:spPr>
          <a:xfrm>
            <a:off x="1887736" y="2288483"/>
            <a:ext cx="60126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3075"/>
          <p:cNvSpPr/>
          <p:nvPr/>
        </p:nvSpPr>
        <p:spPr>
          <a:xfrm>
            <a:off x="645598" y="2144467"/>
            <a:ext cx="1242138" cy="28803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HOTFIX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8" name="Straight Connector 216"/>
          <p:cNvCxnSpPr>
            <a:stCxn id="179" idx="3"/>
          </p:cNvCxnSpPr>
          <p:nvPr/>
        </p:nvCxnSpPr>
        <p:spPr>
          <a:xfrm flipV="1">
            <a:off x="1887736" y="1619763"/>
            <a:ext cx="6012668" cy="320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ounded Rectangle 217"/>
          <p:cNvSpPr/>
          <p:nvPr/>
        </p:nvSpPr>
        <p:spPr>
          <a:xfrm>
            <a:off x="645598" y="1507793"/>
            <a:ext cx="1242138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REAL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1" name="Oval 237"/>
          <p:cNvSpPr/>
          <p:nvPr/>
        </p:nvSpPr>
        <p:spPr>
          <a:xfrm>
            <a:off x="2819272" y="2123939"/>
            <a:ext cx="315081" cy="3086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82" name="Oval 460"/>
          <p:cNvSpPr/>
          <p:nvPr/>
        </p:nvSpPr>
        <p:spPr>
          <a:xfrm>
            <a:off x="4107940" y="1486631"/>
            <a:ext cx="315081" cy="3086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08" name="Oval 237"/>
          <p:cNvSpPr/>
          <p:nvPr/>
        </p:nvSpPr>
        <p:spPr>
          <a:xfrm>
            <a:off x="3480869" y="2123939"/>
            <a:ext cx="315081" cy="3086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210" name="Straight Arrow Connector 239"/>
          <p:cNvCxnSpPr>
            <a:stCxn id="181" idx="6"/>
            <a:endCxn id="208" idx="2"/>
          </p:cNvCxnSpPr>
          <p:nvPr/>
        </p:nvCxnSpPr>
        <p:spPr>
          <a:xfrm>
            <a:off x="3134351" y="2278239"/>
            <a:ext cx="34651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460"/>
          <p:cNvSpPr/>
          <p:nvPr/>
        </p:nvSpPr>
        <p:spPr>
          <a:xfrm>
            <a:off x="7549319" y="1486631"/>
            <a:ext cx="315081" cy="3086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21" name="Explosion 1 5"/>
          <p:cNvSpPr/>
          <p:nvPr/>
        </p:nvSpPr>
        <p:spPr bwMode="gray">
          <a:xfrm>
            <a:off x="2365862" y="1649981"/>
            <a:ext cx="343799" cy="267305"/>
          </a:xfrm>
          <a:prstGeom prst="irregularSeal1">
            <a:avLst/>
          </a:prstGeom>
          <a:solidFill>
            <a:schemeClr val="bg1"/>
          </a:solid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endParaRPr lang="en-US" sz="1600" kern="0" dirty="0" err="1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Straight Arrow Connector 707"/>
          <p:cNvCxnSpPr>
            <a:stCxn id="157" idx="4"/>
            <a:endCxn id="160" idx="0"/>
          </p:cNvCxnSpPr>
          <p:nvPr/>
        </p:nvCxnSpPr>
        <p:spPr>
          <a:xfrm>
            <a:off x="2481803" y="4622163"/>
            <a:ext cx="0" cy="11621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6"/>
          <p:cNvSpPr/>
          <p:nvPr/>
        </p:nvSpPr>
        <p:spPr>
          <a:xfrm>
            <a:off x="6453164" y="5783201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233" name="Straight Arrow Connector 245"/>
          <p:cNvCxnSpPr>
            <a:stCxn id="172" idx="6"/>
            <a:endCxn id="232" idx="2"/>
          </p:cNvCxnSpPr>
          <p:nvPr/>
        </p:nvCxnSpPr>
        <p:spPr>
          <a:xfrm>
            <a:off x="5211117" y="5936118"/>
            <a:ext cx="1242046" cy="138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18"/>
          <p:cNvSpPr/>
          <p:nvPr/>
        </p:nvSpPr>
        <p:spPr>
          <a:xfrm>
            <a:off x="3045771" y="4313556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236" name="Straight Arrow Connector 461"/>
          <p:cNvCxnSpPr>
            <a:stCxn id="157" idx="5"/>
            <a:endCxn id="134" idx="1"/>
          </p:cNvCxnSpPr>
          <p:nvPr/>
        </p:nvCxnSpPr>
        <p:spPr>
          <a:xfrm>
            <a:off x="2593200" y="4576965"/>
            <a:ext cx="573770" cy="62240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461"/>
          <p:cNvCxnSpPr>
            <a:stCxn id="317" idx="7"/>
            <a:endCxn id="120" idx="3"/>
          </p:cNvCxnSpPr>
          <p:nvPr/>
        </p:nvCxnSpPr>
        <p:spPr>
          <a:xfrm flipV="1">
            <a:off x="4901933" y="3938256"/>
            <a:ext cx="272306" cy="420490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8" name="Oval 460"/>
          <p:cNvSpPr/>
          <p:nvPr/>
        </p:nvSpPr>
        <p:spPr>
          <a:xfrm>
            <a:off x="6442244" y="4313556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240" name="Straight Arrow Connector 239"/>
          <p:cNvCxnSpPr>
            <a:stCxn id="121" idx="5"/>
            <a:endCxn id="238" idx="1"/>
          </p:cNvCxnSpPr>
          <p:nvPr/>
        </p:nvCxnSpPr>
        <p:spPr>
          <a:xfrm>
            <a:off x="6198077" y="3938256"/>
            <a:ext cx="290308" cy="42049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121" idx="7"/>
            <a:endCxn id="123" idx="3"/>
          </p:cNvCxnSpPr>
          <p:nvPr/>
        </p:nvCxnSpPr>
        <p:spPr>
          <a:xfrm flipV="1">
            <a:off x="6198077" y="3293353"/>
            <a:ext cx="297296" cy="426685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6" name="Rectangular Callout 21"/>
          <p:cNvSpPr/>
          <p:nvPr/>
        </p:nvSpPr>
        <p:spPr bwMode="gray">
          <a:xfrm>
            <a:off x="6393259" y="2571669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1000" smtClean="0">
                <a:solidFill>
                  <a:schemeClr val="lt1"/>
                </a:solidFill>
                <a:latin typeface="+mn-ea"/>
              </a:rPr>
              <a:t>v1.1.0</a:t>
            </a:r>
            <a:endParaRPr lang="en-US" altLang="ko-KR" sz="1000" dirty="0">
              <a:solidFill>
                <a:schemeClr val="lt1"/>
              </a:solidFill>
              <a:latin typeface="+mn-ea"/>
            </a:endParaRPr>
          </a:p>
        </p:txBody>
      </p:sp>
      <p:cxnSp>
        <p:nvCxnSpPr>
          <p:cNvPr id="247" name="Straight Arrow Connector 246"/>
          <p:cNvCxnSpPr>
            <a:stCxn id="246" idx="2"/>
            <a:endCxn id="123" idx="0"/>
          </p:cNvCxnSpPr>
          <p:nvPr/>
        </p:nvCxnSpPr>
        <p:spPr>
          <a:xfrm>
            <a:off x="6606771" y="2798059"/>
            <a:ext cx="0" cy="23188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123" idx="7"/>
            <a:endCxn id="211" idx="3"/>
          </p:cNvCxnSpPr>
          <p:nvPr/>
        </p:nvCxnSpPr>
        <p:spPr>
          <a:xfrm flipV="1">
            <a:off x="6718168" y="1750042"/>
            <a:ext cx="877294" cy="1325093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4" name="Oval 460"/>
          <p:cNvSpPr/>
          <p:nvPr/>
        </p:nvSpPr>
        <p:spPr>
          <a:xfrm>
            <a:off x="2256731" y="1486631"/>
            <a:ext cx="315081" cy="3086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255" name="Straight Arrow Connector 239"/>
          <p:cNvCxnSpPr>
            <a:stCxn id="254" idx="5"/>
            <a:endCxn id="181" idx="1"/>
          </p:cNvCxnSpPr>
          <p:nvPr/>
        </p:nvCxnSpPr>
        <p:spPr>
          <a:xfrm>
            <a:off x="2525669" y="1750042"/>
            <a:ext cx="339744" cy="41908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39"/>
          <p:cNvCxnSpPr>
            <a:stCxn id="208" idx="7"/>
            <a:endCxn id="182" idx="3"/>
          </p:cNvCxnSpPr>
          <p:nvPr/>
        </p:nvCxnSpPr>
        <p:spPr>
          <a:xfrm flipV="1">
            <a:off x="3749805" y="1750042"/>
            <a:ext cx="404276" cy="41908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460"/>
          <p:cNvSpPr/>
          <p:nvPr/>
        </p:nvSpPr>
        <p:spPr>
          <a:xfrm>
            <a:off x="3831954" y="4313556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258" name="Straight Arrow Connector 239"/>
          <p:cNvCxnSpPr>
            <a:stCxn id="208" idx="4"/>
            <a:endCxn id="273" idx="1"/>
          </p:cNvCxnSpPr>
          <p:nvPr/>
        </p:nvCxnSpPr>
        <p:spPr>
          <a:xfrm>
            <a:off x="3638410" y="2432542"/>
            <a:ext cx="484666" cy="65287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461"/>
          <p:cNvCxnSpPr>
            <a:stCxn id="157" idx="6"/>
            <a:endCxn id="235" idx="2"/>
          </p:cNvCxnSpPr>
          <p:nvPr/>
        </p:nvCxnSpPr>
        <p:spPr>
          <a:xfrm>
            <a:off x="2639343" y="4467856"/>
            <a:ext cx="406426" cy="0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461"/>
          <p:cNvCxnSpPr>
            <a:stCxn id="235" idx="6"/>
            <a:endCxn id="257" idx="2"/>
          </p:cNvCxnSpPr>
          <p:nvPr/>
        </p:nvCxnSpPr>
        <p:spPr>
          <a:xfrm>
            <a:off x="3360852" y="4467856"/>
            <a:ext cx="471102" cy="0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461"/>
          <p:cNvCxnSpPr>
            <a:stCxn id="257" idx="6"/>
            <a:endCxn id="317" idx="2"/>
          </p:cNvCxnSpPr>
          <p:nvPr/>
        </p:nvCxnSpPr>
        <p:spPr>
          <a:xfrm>
            <a:off x="4147033" y="4467856"/>
            <a:ext cx="485962" cy="0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461"/>
          <p:cNvCxnSpPr>
            <a:stCxn id="119" idx="6"/>
            <a:endCxn id="273" idx="2"/>
          </p:cNvCxnSpPr>
          <p:nvPr/>
        </p:nvCxnSpPr>
        <p:spPr>
          <a:xfrm flipV="1">
            <a:off x="2418841" y="3194530"/>
            <a:ext cx="1658090" cy="102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218"/>
          <p:cNvSpPr/>
          <p:nvPr/>
        </p:nvSpPr>
        <p:spPr>
          <a:xfrm>
            <a:off x="4076933" y="3040230"/>
            <a:ext cx="315081" cy="30860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6" name="Straight Arrow Connector 461"/>
          <p:cNvCxnSpPr>
            <a:stCxn id="273" idx="6"/>
            <a:endCxn id="123" idx="2"/>
          </p:cNvCxnSpPr>
          <p:nvPr/>
        </p:nvCxnSpPr>
        <p:spPr>
          <a:xfrm flipV="1">
            <a:off x="4392013" y="3184247"/>
            <a:ext cx="2057218" cy="1028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39"/>
          <p:cNvCxnSpPr>
            <a:stCxn id="254" idx="6"/>
            <a:endCxn id="182" idx="2"/>
          </p:cNvCxnSpPr>
          <p:nvPr/>
        </p:nvCxnSpPr>
        <p:spPr>
          <a:xfrm>
            <a:off x="2571812" y="1640931"/>
            <a:ext cx="153612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39"/>
          <p:cNvCxnSpPr>
            <a:stCxn id="182" idx="6"/>
            <a:endCxn id="211" idx="2"/>
          </p:cNvCxnSpPr>
          <p:nvPr/>
        </p:nvCxnSpPr>
        <p:spPr>
          <a:xfrm>
            <a:off x="4423020" y="1640931"/>
            <a:ext cx="31263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ular Callout 21"/>
          <p:cNvSpPr/>
          <p:nvPr/>
        </p:nvSpPr>
        <p:spPr bwMode="gray">
          <a:xfrm>
            <a:off x="2203172" y="1057108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v1.0.0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6" name="Straight Arrow Connector 239"/>
          <p:cNvCxnSpPr>
            <a:stCxn id="285" idx="2"/>
            <a:endCxn id="254" idx="0"/>
          </p:cNvCxnSpPr>
          <p:nvPr/>
        </p:nvCxnSpPr>
        <p:spPr>
          <a:xfrm flipH="1">
            <a:off x="2414272" y="1283502"/>
            <a:ext cx="2412" cy="2031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ular Callout 21"/>
          <p:cNvSpPr/>
          <p:nvPr/>
        </p:nvSpPr>
        <p:spPr bwMode="gray">
          <a:xfrm>
            <a:off x="4051967" y="1057108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v1.0.1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0" name="Straight Arrow Connector 239"/>
          <p:cNvCxnSpPr>
            <a:stCxn id="289" idx="2"/>
            <a:endCxn id="182" idx="0"/>
          </p:cNvCxnSpPr>
          <p:nvPr/>
        </p:nvCxnSpPr>
        <p:spPr>
          <a:xfrm>
            <a:off x="4265479" y="1283502"/>
            <a:ext cx="0" cy="2031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ular Callout 21"/>
          <p:cNvSpPr/>
          <p:nvPr/>
        </p:nvSpPr>
        <p:spPr bwMode="gray">
          <a:xfrm>
            <a:off x="7493347" y="1057108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v1.1.0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4" name="Straight Arrow Connector 239"/>
          <p:cNvCxnSpPr>
            <a:stCxn id="293" idx="2"/>
            <a:endCxn id="211" idx="0"/>
          </p:cNvCxnSpPr>
          <p:nvPr/>
        </p:nvCxnSpPr>
        <p:spPr>
          <a:xfrm>
            <a:off x="7706861" y="1283502"/>
            <a:ext cx="1" cy="2031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ular Callout 21"/>
          <p:cNvSpPr/>
          <p:nvPr/>
        </p:nvSpPr>
        <p:spPr bwMode="gray">
          <a:xfrm>
            <a:off x="4020960" y="2571669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1000" smtClean="0">
                <a:latin typeface="+mn-ea"/>
              </a:rPr>
              <a:t>v1.0.1</a:t>
            </a:r>
            <a:endParaRPr lang="en-US" altLang="ko-KR" sz="1000" dirty="0">
              <a:latin typeface="+mn-ea"/>
            </a:endParaRPr>
          </a:p>
        </p:txBody>
      </p:sp>
      <p:cxnSp>
        <p:nvCxnSpPr>
          <p:cNvPr id="298" name="Straight Arrow Connector 297"/>
          <p:cNvCxnSpPr>
            <a:stCxn id="297" idx="2"/>
            <a:endCxn id="273" idx="0"/>
          </p:cNvCxnSpPr>
          <p:nvPr/>
        </p:nvCxnSpPr>
        <p:spPr>
          <a:xfrm>
            <a:off x="4234472" y="2798063"/>
            <a:ext cx="0" cy="2421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239"/>
          <p:cNvCxnSpPr/>
          <p:nvPr/>
        </p:nvCxnSpPr>
        <p:spPr>
          <a:xfrm>
            <a:off x="4264002" y="3372423"/>
            <a:ext cx="359073" cy="97725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239"/>
          <p:cNvCxnSpPr/>
          <p:nvPr/>
        </p:nvCxnSpPr>
        <p:spPr>
          <a:xfrm>
            <a:off x="3760913" y="3372423"/>
            <a:ext cx="359073" cy="97725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239"/>
          <p:cNvCxnSpPr/>
          <p:nvPr/>
        </p:nvCxnSpPr>
        <p:spPr>
          <a:xfrm>
            <a:off x="3291894" y="3372423"/>
            <a:ext cx="359073" cy="97725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ular Callout 81"/>
          <p:cNvSpPr/>
          <p:nvPr/>
        </p:nvSpPr>
        <p:spPr>
          <a:xfrm>
            <a:off x="1641171" y="6226909"/>
            <a:ext cx="684076" cy="334443"/>
          </a:xfrm>
          <a:prstGeom prst="wedgeRoundRectCallout">
            <a:avLst>
              <a:gd name="adj1" fmla="val 52963"/>
              <a:gd name="adj2" fmla="val -9260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차기 출시 예정기능</a:t>
            </a:r>
            <a:endParaRPr lang="en-US" sz="800"/>
          </a:p>
        </p:txBody>
      </p:sp>
      <p:sp>
        <p:nvSpPr>
          <p:cNvPr id="312" name="Rounded Rectangular Callout 311"/>
          <p:cNvSpPr/>
          <p:nvPr/>
        </p:nvSpPr>
        <p:spPr>
          <a:xfrm>
            <a:off x="2645270" y="5517236"/>
            <a:ext cx="666590" cy="334443"/>
          </a:xfrm>
          <a:prstGeom prst="wedgeRoundRectCallout">
            <a:avLst>
              <a:gd name="adj1" fmla="val 28204"/>
              <a:gd name="adj2" fmla="val -6982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금번 출시 예정기능</a:t>
            </a:r>
            <a:endParaRPr lang="en-US" sz="800"/>
          </a:p>
        </p:txBody>
      </p:sp>
      <p:cxnSp>
        <p:nvCxnSpPr>
          <p:cNvPr id="314" name="Straight Arrow Connector 239"/>
          <p:cNvCxnSpPr>
            <a:stCxn id="120" idx="4"/>
          </p:cNvCxnSpPr>
          <p:nvPr/>
        </p:nvCxnSpPr>
        <p:spPr>
          <a:xfrm>
            <a:off x="5285637" y="3983454"/>
            <a:ext cx="0" cy="49948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ounded Rectangular Callout 318"/>
          <p:cNvSpPr/>
          <p:nvPr/>
        </p:nvSpPr>
        <p:spPr>
          <a:xfrm>
            <a:off x="4691276" y="4864930"/>
            <a:ext cx="693623" cy="334443"/>
          </a:xfrm>
          <a:prstGeom prst="wedgeRoundRectCallout">
            <a:avLst>
              <a:gd name="adj1" fmla="val 32285"/>
              <a:gd name="adj2" fmla="val -152413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이후 부터 차기 출시</a:t>
            </a:r>
            <a:endParaRPr lang="en-US" sz="800"/>
          </a:p>
        </p:txBody>
      </p:sp>
      <p:sp>
        <p:nvSpPr>
          <p:cNvPr id="320" name="Rounded Rectangular Callout 319"/>
          <p:cNvSpPr/>
          <p:nvPr/>
        </p:nvSpPr>
        <p:spPr>
          <a:xfrm>
            <a:off x="5406580" y="3359125"/>
            <a:ext cx="785600" cy="180523"/>
          </a:xfrm>
          <a:prstGeom prst="wedgeRoundRectCallout">
            <a:avLst>
              <a:gd name="adj1" fmla="val 30980"/>
              <a:gd name="adj2" fmla="val 101809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QA</a:t>
            </a:r>
            <a:r>
              <a:rPr lang="ko-KR" altLang="en-US" sz="800" smtClean="0"/>
              <a:t> 끝</a:t>
            </a:r>
            <a:endParaRPr lang="en-US" sz="800"/>
          </a:p>
        </p:txBody>
      </p:sp>
      <p:cxnSp>
        <p:nvCxnSpPr>
          <p:cNvPr id="324" name="Straight Arrow Connector 461"/>
          <p:cNvCxnSpPr>
            <a:stCxn id="172" idx="7"/>
            <a:endCxn id="102" idx="3"/>
          </p:cNvCxnSpPr>
          <p:nvPr/>
        </p:nvCxnSpPr>
        <p:spPr>
          <a:xfrm flipV="1">
            <a:off x="5164974" y="4576969"/>
            <a:ext cx="650256" cy="125003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Oval 460"/>
          <p:cNvSpPr/>
          <p:nvPr/>
        </p:nvSpPr>
        <p:spPr>
          <a:xfrm>
            <a:off x="7065233" y="4313556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330" name="Straight Arrow Connector 461"/>
          <p:cNvCxnSpPr>
            <a:stCxn id="317" idx="6"/>
            <a:endCxn id="102" idx="2"/>
          </p:cNvCxnSpPr>
          <p:nvPr/>
        </p:nvCxnSpPr>
        <p:spPr>
          <a:xfrm>
            <a:off x="4948078" y="4467856"/>
            <a:ext cx="82101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>
            <a:stCxn id="238" idx="6"/>
            <a:endCxn id="327" idx="2"/>
          </p:cNvCxnSpPr>
          <p:nvPr/>
        </p:nvCxnSpPr>
        <p:spPr>
          <a:xfrm>
            <a:off x="6757323" y="4467856"/>
            <a:ext cx="30790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237"/>
          <p:cNvSpPr/>
          <p:nvPr/>
        </p:nvSpPr>
        <p:spPr>
          <a:xfrm>
            <a:off x="7497281" y="3674847"/>
            <a:ext cx="315081" cy="308607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339" name="Straight Arrow Connector 461"/>
          <p:cNvCxnSpPr>
            <a:stCxn id="327" idx="7"/>
            <a:endCxn id="338" idx="3"/>
          </p:cNvCxnSpPr>
          <p:nvPr/>
        </p:nvCxnSpPr>
        <p:spPr>
          <a:xfrm flipV="1">
            <a:off x="7334171" y="3938256"/>
            <a:ext cx="209253" cy="4204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ounded Rectangular Callout 341"/>
          <p:cNvSpPr/>
          <p:nvPr/>
        </p:nvSpPr>
        <p:spPr>
          <a:xfrm>
            <a:off x="4467233" y="3359125"/>
            <a:ext cx="818405" cy="180523"/>
          </a:xfrm>
          <a:prstGeom prst="wedgeRoundRectCallout">
            <a:avLst>
              <a:gd name="adj1" fmla="val 34617"/>
              <a:gd name="adj2" fmla="val 107086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/>
              <a:t>QA </a:t>
            </a:r>
            <a:r>
              <a:rPr lang="ko-KR" altLang="en-US" sz="800" smtClean="0"/>
              <a:t>시작</a:t>
            </a:r>
            <a:endParaRPr lang="en-US" sz="800"/>
          </a:p>
        </p:txBody>
      </p:sp>
      <p:sp>
        <p:nvSpPr>
          <p:cNvPr id="343" name="Rounded Rectangular Callout 342"/>
          <p:cNvSpPr/>
          <p:nvPr/>
        </p:nvSpPr>
        <p:spPr>
          <a:xfrm>
            <a:off x="2889501" y="2617540"/>
            <a:ext cx="706901" cy="296463"/>
          </a:xfrm>
          <a:prstGeom prst="wedgeRoundRectCallout">
            <a:avLst>
              <a:gd name="adj1" fmla="val 39211"/>
              <a:gd name="adj2" fmla="val -122539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운영 환경 오류 수정</a:t>
            </a:r>
            <a:endParaRPr lang="en-US" sz="800"/>
          </a:p>
        </p:txBody>
      </p:sp>
      <p:sp>
        <p:nvSpPr>
          <p:cNvPr id="1039" name="Right Brace 1038"/>
          <p:cNvSpPr/>
          <p:nvPr/>
        </p:nvSpPr>
        <p:spPr>
          <a:xfrm>
            <a:off x="7956376" y="4472647"/>
            <a:ext cx="216024" cy="1503682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TextBox 1039"/>
          <p:cNvSpPr txBox="1"/>
          <p:nvPr/>
        </p:nvSpPr>
        <p:spPr>
          <a:xfrm>
            <a:off x="8136720" y="50936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개발단</a:t>
            </a:r>
            <a:r>
              <a:rPr lang="ko-KR" altLang="en-US" sz="1100" b="1"/>
              <a:t>계</a:t>
            </a:r>
            <a:endParaRPr lang="en-US" sz="1100" b="1"/>
          </a:p>
        </p:txBody>
      </p:sp>
      <p:sp>
        <p:nvSpPr>
          <p:cNvPr id="346" name="Right Brace 345"/>
          <p:cNvSpPr/>
          <p:nvPr/>
        </p:nvSpPr>
        <p:spPr>
          <a:xfrm>
            <a:off x="7956376" y="1569121"/>
            <a:ext cx="216024" cy="2903526"/>
          </a:xfrm>
          <a:prstGeom prst="rightBrace">
            <a:avLst/>
          </a:prstGeom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extBox 346"/>
          <p:cNvSpPr txBox="1"/>
          <p:nvPr/>
        </p:nvSpPr>
        <p:spPr>
          <a:xfrm>
            <a:off x="8136398" y="289007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출시단계</a:t>
            </a:r>
            <a:endParaRPr lang="en-US" sz="1100" b="1"/>
          </a:p>
        </p:txBody>
      </p:sp>
      <p:sp>
        <p:nvSpPr>
          <p:cNvPr id="348" name="Right Brace 347"/>
          <p:cNvSpPr/>
          <p:nvPr/>
        </p:nvSpPr>
        <p:spPr>
          <a:xfrm>
            <a:off x="8208404" y="1569122"/>
            <a:ext cx="216024" cy="8434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TextBox 348"/>
          <p:cNvSpPr txBox="1"/>
          <p:nvPr/>
        </p:nvSpPr>
        <p:spPr>
          <a:xfrm>
            <a:off x="8352422" y="18600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운영단계</a:t>
            </a:r>
            <a:endParaRPr lang="en-US" sz="1100" b="1"/>
          </a:p>
        </p:txBody>
      </p:sp>
      <p:sp>
        <p:nvSpPr>
          <p:cNvPr id="353" name="TextBox 352"/>
          <p:cNvSpPr txBox="1"/>
          <p:nvPr/>
        </p:nvSpPr>
        <p:spPr>
          <a:xfrm>
            <a:off x="8136396" y="701729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Time</a:t>
            </a:r>
            <a:endParaRPr lang="en-US" sz="11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61" y="4152909"/>
            <a:ext cx="10287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083" y="4150047"/>
            <a:ext cx="108585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916" y="4150047"/>
            <a:ext cx="108585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Straight Arrow Connector 100"/>
          <p:cNvCxnSpPr/>
          <p:nvPr/>
        </p:nvCxnSpPr>
        <p:spPr>
          <a:xfrm>
            <a:off x="2203170" y="832534"/>
            <a:ext cx="5861218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460"/>
          <p:cNvSpPr/>
          <p:nvPr/>
        </p:nvSpPr>
        <p:spPr>
          <a:xfrm>
            <a:off x="5769089" y="4313556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03" name="Straight Arrow Connector 461"/>
          <p:cNvCxnSpPr>
            <a:stCxn id="102" idx="6"/>
            <a:endCxn id="238" idx="2"/>
          </p:cNvCxnSpPr>
          <p:nvPr/>
        </p:nvCxnSpPr>
        <p:spPr>
          <a:xfrm>
            <a:off x="6084168" y="4467856"/>
            <a:ext cx="35807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18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</a:t>
            </a:r>
            <a:r>
              <a:rPr lang="ko-KR" altLang="en-US" dirty="0"/>
              <a:t>발</a:t>
            </a:r>
            <a:r>
              <a:rPr lang="ko-KR" altLang="en-US" dirty="0" smtClean="0"/>
              <a:t>단계</a:t>
            </a:r>
            <a:endParaRPr lang="en-US" dirty="0"/>
          </a:p>
        </p:txBody>
      </p:sp>
      <p:cxnSp>
        <p:nvCxnSpPr>
          <p:cNvPr id="132" name="Straight Connector 3072"/>
          <p:cNvCxnSpPr>
            <a:stCxn id="145" idx="3"/>
          </p:cNvCxnSpPr>
          <p:nvPr/>
        </p:nvCxnSpPr>
        <p:spPr>
          <a:xfrm>
            <a:off x="2638073" y="3695557"/>
            <a:ext cx="3966317" cy="53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209"/>
          <p:cNvCxnSpPr>
            <a:stCxn id="150" idx="3"/>
          </p:cNvCxnSpPr>
          <p:nvPr/>
        </p:nvCxnSpPr>
        <p:spPr>
          <a:xfrm>
            <a:off x="2638072" y="5332393"/>
            <a:ext cx="3927423" cy="125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3074"/>
          <p:cNvSpPr/>
          <p:nvPr/>
        </p:nvSpPr>
        <p:spPr>
          <a:xfrm>
            <a:off x="3239852" y="3546633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5" name="Rounded Rectangle 3075"/>
          <p:cNvSpPr/>
          <p:nvPr/>
        </p:nvSpPr>
        <p:spPr>
          <a:xfrm>
            <a:off x="1395933" y="3551541"/>
            <a:ext cx="1242138" cy="28803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+mn-ea"/>
              </a:rPr>
              <a:t>ft</a:t>
            </a:r>
            <a:r>
              <a:rPr lang="en-US" sz="1400" b="1" dirty="0">
                <a:solidFill>
                  <a:schemeClr val="tx1"/>
                </a:solidFill>
                <a:latin typeface="+mn-ea"/>
              </a:rPr>
              <a:t>/1</a:t>
            </a:r>
          </a:p>
        </p:txBody>
      </p:sp>
      <p:sp>
        <p:nvSpPr>
          <p:cNvPr id="150" name="Rounded Rectangle 213"/>
          <p:cNvSpPr/>
          <p:nvPr/>
        </p:nvSpPr>
        <p:spPr>
          <a:xfrm>
            <a:off x="1395933" y="5188377"/>
            <a:ext cx="1242138" cy="28803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+mn-ea"/>
              </a:rPr>
              <a:t>ft</a:t>
            </a:r>
            <a:r>
              <a:rPr lang="en-US" sz="1400" b="1" dirty="0">
                <a:solidFill>
                  <a:schemeClr val="tx1"/>
                </a:solidFill>
                <a:latin typeface="+mn-ea"/>
              </a:rPr>
              <a:t>/2</a:t>
            </a:r>
          </a:p>
        </p:txBody>
      </p:sp>
      <p:cxnSp>
        <p:nvCxnSpPr>
          <p:cNvPr id="153" name="Straight Connector 216"/>
          <p:cNvCxnSpPr>
            <a:stCxn id="154" idx="3"/>
          </p:cNvCxnSpPr>
          <p:nvPr/>
        </p:nvCxnSpPr>
        <p:spPr>
          <a:xfrm flipV="1">
            <a:off x="2638071" y="2066565"/>
            <a:ext cx="4107380" cy="160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217"/>
          <p:cNvSpPr/>
          <p:nvPr/>
        </p:nvSpPr>
        <p:spPr>
          <a:xfrm>
            <a:off x="1395933" y="1938590"/>
            <a:ext cx="1242138" cy="28803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+mn-ea"/>
              </a:rPr>
              <a:t>dqa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Oval 218"/>
          <p:cNvSpPr/>
          <p:nvPr/>
        </p:nvSpPr>
        <p:spPr>
          <a:xfrm>
            <a:off x="2909871" y="1912267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59" name="Straight Arrow Connector 3080"/>
          <p:cNvCxnSpPr>
            <a:stCxn id="157" idx="4"/>
            <a:endCxn id="134" idx="0"/>
          </p:cNvCxnSpPr>
          <p:nvPr/>
        </p:nvCxnSpPr>
        <p:spPr>
          <a:xfrm>
            <a:off x="3067412" y="2220874"/>
            <a:ext cx="329983" cy="132576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222"/>
          <p:cNvSpPr/>
          <p:nvPr/>
        </p:nvSpPr>
        <p:spPr>
          <a:xfrm>
            <a:off x="2904892" y="5190670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1" name="Straight Arrow Connector 223"/>
          <p:cNvCxnSpPr>
            <a:stCxn id="157" idx="4"/>
            <a:endCxn id="160" idx="0"/>
          </p:cNvCxnSpPr>
          <p:nvPr/>
        </p:nvCxnSpPr>
        <p:spPr>
          <a:xfrm flipH="1">
            <a:off x="3062431" y="2220870"/>
            <a:ext cx="4979" cy="296979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229"/>
          <p:cNvSpPr/>
          <p:nvPr/>
        </p:nvSpPr>
        <p:spPr>
          <a:xfrm>
            <a:off x="3866684" y="3546633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9" name="Straight Arrow Connector 231"/>
          <p:cNvCxnSpPr>
            <a:stCxn id="134" idx="6"/>
            <a:endCxn id="167" idx="2"/>
          </p:cNvCxnSpPr>
          <p:nvPr/>
        </p:nvCxnSpPr>
        <p:spPr>
          <a:xfrm>
            <a:off x="3554934" y="3700937"/>
            <a:ext cx="31174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235"/>
          <p:cNvSpPr/>
          <p:nvPr/>
        </p:nvSpPr>
        <p:spPr>
          <a:xfrm>
            <a:off x="4067946" y="5191071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Oval 236"/>
          <p:cNvSpPr/>
          <p:nvPr/>
        </p:nvSpPr>
        <p:spPr>
          <a:xfrm>
            <a:off x="5214824" y="5188192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Oval 237"/>
          <p:cNvSpPr/>
          <p:nvPr/>
        </p:nvSpPr>
        <p:spPr>
          <a:xfrm>
            <a:off x="4554508" y="3540301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4" name="Straight Arrow Connector 239"/>
          <p:cNvCxnSpPr>
            <a:stCxn id="167" idx="6"/>
            <a:endCxn id="173" idx="2"/>
          </p:cNvCxnSpPr>
          <p:nvPr/>
        </p:nvCxnSpPr>
        <p:spPr>
          <a:xfrm flipV="1">
            <a:off x="4181765" y="3694601"/>
            <a:ext cx="372743" cy="633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242"/>
          <p:cNvCxnSpPr>
            <a:stCxn id="160" idx="6"/>
            <a:endCxn id="171" idx="2"/>
          </p:cNvCxnSpPr>
          <p:nvPr/>
        </p:nvCxnSpPr>
        <p:spPr>
          <a:xfrm>
            <a:off x="3219973" y="5344974"/>
            <a:ext cx="847973" cy="40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245"/>
          <p:cNvCxnSpPr>
            <a:stCxn id="171" idx="6"/>
            <a:endCxn id="172" idx="2"/>
          </p:cNvCxnSpPr>
          <p:nvPr/>
        </p:nvCxnSpPr>
        <p:spPr>
          <a:xfrm flipV="1">
            <a:off x="4383027" y="5342496"/>
            <a:ext cx="831797" cy="287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460"/>
          <p:cNvSpPr/>
          <p:nvPr/>
        </p:nvSpPr>
        <p:spPr>
          <a:xfrm>
            <a:off x="4913854" y="1912262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318" name="Straight Arrow Connector 461"/>
          <p:cNvCxnSpPr>
            <a:stCxn id="173" idx="0"/>
            <a:endCxn id="317" idx="4"/>
          </p:cNvCxnSpPr>
          <p:nvPr/>
        </p:nvCxnSpPr>
        <p:spPr>
          <a:xfrm flipV="1">
            <a:off x="4712047" y="2220869"/>
            <a:ext cx="359348" cy="131942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/>
          <p:cNvSpPr txBox="1"/>
          <p:nvPr/>
        </p:nvSpPr>
        <p:spPr>
          <a:xfrm>
            <a:off x="280318" y="4487973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latin typeface="+mn-ea"/>
              </a:rPr>
              <a:t>개발자 </a:t>
            </a:r>
            <a:r>
              <a:rPr lang="en-US" altLang="ko-KR" sz="800" dirty="0" smtClean="0">
                <a:latin typeface="+mn-ea"/>
              </a:rPr>
              <a:t>A</a:t>
            </a:r>
            <a:r>
              <a:rPr lang="ko-KR" altLang="en-US" sz="800" dirty="0" smtClean="0">
                <a:latin typeface="+mn-ea"/>
              </a:rPr>
              <a:t>그</a:t>
            </a:r>
            <a:r>
              <a:rPr lang="ko-KR" altLang="en-US" sz="800" dirty="0">
                <a:latin typeface="+mn-ea"/>
              </a:rPr>
              <a:t>룹</a:t>
            </a:r>
            <a:endParaRPr lang="en-US" sz="800" dirty="0">
              <a:latin typeface="+mn-ea"/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7038151" y="2500215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DQA</a:t>
            </a:r>
            <a:r>
              <a:rPr lang="ko-KR" altLang="en-US" sz="900" b="1" i="1" u="sng" dirty="0" smtClean="0">
                <a:latin typeface="+mn-ea"/>
              </a:rPr>
              <a:t>환경</a:t>
            </a:r>
            <a:endParaRPr lang="en-US" sz="900" b="1" i="1" u="sng" dirty="0">
              <a:latin typeface="+mn-ea"/>
            </a:endParaRPr>
          </a:p>
        </p:txBody>
      </p:sp>
      <p:sp>
        <p:nvSpPr>
          <p:cNvPr id="465" name="TextBox 464"/>
          <p:cNvSpPr txBox="1"/>
          <p:nvPr/>
        </p:nvSpPr>
        <p:spPr>
          <a:xfrm>
            <a:off x="6917818" y="5754452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Pre-</a:t>
            </a:r>
            <a:r>
              <a:rPr lang="ko-KR" altLang="en-US" sz="900" b="1" i="1" u="sng" dirty="0" smtClean="0">
                <a:latin typeface="+mn-ea"/>
              </a:rPr>
              <a:t>개발서버</a:t>
            </a:r>
            <a:r>
              <a:rPr lang="en-US" altLang="ko-KR" sz="900" b="1" i="1" u="sng" dirty="0">
                <a:latin typeface="+mn-ea"/>
              </a:rPr>
              <a:t>2</a:t>
            </a:r>
            <a:endParaRPr lang="en-US" sz="900" b="1" i="1" u="sng" dirty="0">
              <a:latin typeface="+mn-ea"/>
            </a:endParaRPr>
          </a:p>
        </p:txBody>
      </p:sp>
      <p:cxnSp>
        <p:nvCxnSpPr>
          <p:cNvPr id="473" name="Straight Arrow Connector 707"/>
          <p:cNvCxnSpPr>
            <a:stCxn id="157" idx="6"/>
            <a:endCxn id="317" idx="2"/>
          </p:cNvCxnSpPr>
          <p:nvPr/>
        </p:nvCxnSpPr>
        <p:spPr>
          <a:xfrm flipV="1">
            <a:off x="3224950" y="2066570"/>
            <a:ext cx="1688904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TextBox 473"/>
          <p:cNvSpPr txBox="1"/>
          <p:nvPr/>
        </p:nvSpPr>
        <p:spPr>
          <a:xfrm>
            <a:off x="287939" y="879714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Owner</a:t>
            </a:r>
            <a:endParaRPr lang="en-US" sz="1400" b="1" u="sng" dirty="0">
              <a:latin typeface="+mn-ea"/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3166773" y="861939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GIT Branch</a:t>
            </a:r>
            <a:endParaRPr lang="en-US" sz="1400" b="1" u="sng" dirty="0">
              <a:latin typeface="+mn-ea"/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6228186" y="88217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Environment</a:t>
            </a:r>
            <a:endParaRPr lang="en-US" sz="1400" b="1" u="sng" dirty="0">
              <a:latin typeface="+mn-ea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8028384" y="884961"/>
            <a:ext cx="578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Task</a:t>
            </a:r>
            <a:endParaRPr lang="en-US" sz="1400" b="1" u="sng" dirty="0">
              <a:latin typeface="+mn-ea"/>
            </a:endParaRPr>
          </a:p>
        </p:txBody>
      </p:sp>
      <p:pic>
        <p:nvPicPr>
          <p:cNvPr id="481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9" y="3430690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9" y="3729947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3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9" y="4025208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4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89" y="3495481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5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0" y="3817916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6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6" y="4100665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7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71" y="1614558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9" name="Picture 11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14" y="2281467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2" y="4881959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52" y="5181218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2" y="5476476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3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82" y="4946748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4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64" y="5269183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5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7" y="5551932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6" name="TextBox 495"/>
          <p:cNvSpPr txBox="1"/>
          <p:nvPr/>
        </p:nvSpPr>
        <p:spPr>
          <a:xfrm>
            <a:off x="280318" y="6021868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개발자 </a:t>
            </a:r>
            <a:r>
              <a:rPr lang="en-US" altLang="ko-KR" sz="800" dirty="0" smtClean="0">
                <a:latin typeface="+mn-ea"/>
              </a:rPr>
              <a:t>B</a:t>
            </a:r>
            <a:r>
              <a:rPr lang="ko-KR" altLang="en-US" sz="800" dirty="0" smtClean="0">
                <a:latin typeface="+mn-ea"/>
              </a:rPr>
              <a:t>그룹</a:t>
            </a:r>
            <a:endParaRPr lang="en-US" sz="800" dirty="0">
              <a:latin typeface="+mn-ea"/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201965" y="2025424"/>
            <a:ext cx="1069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코드리뷰</a:t>
            </a:r>
            <a:r>
              <a:rPr lang="en-US" altLang="ko-KR" sz="800" dirty="0" smtClean="0">
                <a:latin typeface="+mn-ea"/>
              </a:rPr>
              <a:t>)</a:t>
            </a:r>
            <a:endParaRPr lang="en-US" sz="800" dirty="0">
              <a:latin typeface="+mn-ea"/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348345" y="2716123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QA</a:t>
            </a:r>
            <a:endParaRPr lang="en-US" sz="8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70" y="4998212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" name="TextBox 500"/>
          <p:cNvSpPr txBox="1"/>
          <p:nvPr/>
        </p:nvSpPr>
        <p:spPr>
          <a:xfrm>
            <a:off x="6956713" y="4125502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Pre-</a:t>
            </a:r>
            <a:r>
              <a:rPr lang="ko-KR" altLang="en-US" sz="900" b="1" i="1" u="sng" dirty="0" smtClean="0">
                <a:latin typeface="+mn-ea"/>
              </a:rPr>
              <a:t>개발서버</a:t>
            </a:r>
            <a:r>
              <a:rPr lang="en-US" altLang="ko-KR" sz="900" b="1" i="1" u="sng" dirty="0" smtClean="0">
                <a:latin typeface="+mn-ea"/>
              </a:rPr>
              <a:t>1</a:t>
            </a:r>
            <a:endParaRPr lang="en-US" sz="900" b="1" i="1" u="sng" dirty="0">
              <a:latin typeface="+mn-ea"/>
            </a:endParaRPr>
          </a:p>
        </p:txBody>
      </p:sp>
      <p:pic>
        <p:nvPicPr>
          <p:cNvPr id="50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866" y="3366219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75" y="1673973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9" name="TextBox 508"/>
          <p:cNvSpPr txBox="1"/>
          <p:nvPr/>
        </p:nvSpPr>
        <p:spPr>
          <a:xfrm>
            <a:off x="6137124" y="2484592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5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24" y="1687680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1" name="TextBox 510"/>
          <p:cNvSpPr txBox="1"/>
          <p:nvPr/>
        </p:nvSpPr>
        <p:spPr>
          <a:xfrm>
            <a:off x="7885168" y="1614554"/>
            <a:ext cx="1175322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단위테스트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정적분석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코드리뷰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DQA</a:t>
            </a:r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환경 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인수테스트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기능테스트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옵션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3" name="Rectangular Callout 21"/>
          <p:cNvSpPr/>
          <p:nvPr/>
        </p:nvSpPr>
        <p:spPr bwMode="gray">
          <a:xfrm>
            <a:off x="611560" y="2740303"/>
            <a:ext cx="790158" cy="328661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ko-KR" altLang="en-US" sz="900" b="1" kern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인수</a:t>
            </a:r>
            <a:r>
              <a:rPr lang="en-US" altLang="ko-KR" sz="900" b="1" kern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900" b="1" kern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회귀</a:t>
            </a:r>
            <a:endParaRPr lang="en-US" altLang="ko-KR" sz="900" b="1" kern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ko-KR" altLang="en-US" sz="900" b="1" kern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테스트 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개발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9" name="Straight Arrow Connector 707"/>
          <p:cNvCxnSpPr/>
          <p:nvPr/>
        </p:nvCxnSpPr>
        <p:spPr>
          <a:xfrm>
            <a:off x="6709344" y="2074585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707"/>
          <p:cNvCxnSpPr/>
          <p:nvPr/>
        </p:nvCxnSpPr>
        <p:spPr>
          <a:xfrm>
            <a:off x="5724130" y="2058038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7955198" y="3392996"/>
            <a:ext cx="998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단위테스트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개발서버배포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개발자 테스트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3" name="TextBox 532"/>
          <p:cNvSpPr txBox="1"/>
          <p:nvPr/>
        </p:nvSpPr>
        <p:spPr>
          <a:xfrm>
            <a:off x="7992321" y="5025370"/>
            <a:ext cx="998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단위테스트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개발서버배포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개발자 테스트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4" name="TextBox 533"/>
          <p:cNvSpPr txBox="1"/>
          <p:nvPr/>
        </p:nvSpPr>
        <p:spPr>
          <a:xfrm>
            <a:off x="1187626" y="2240872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</a:rPr>
              <a:t>릴리즈대</a:t>
            </a:r>
            <a:r>
              <a:rPr lang="ko-KR" altLang="en-US" sz="1000">
                <a:latin typeface="+mn-ea"/>
              </a:rPr>
              <a:t>상</a:t>
            </a:r>
            <a:r>
              <a:rPr lang="ko-KR" altLang="en-US" sz="1000" dirty="0" smtClean="0">
                <a:latin typeface="+mn-ea"/>
              </a:rPr>
              <a:t> 개발기능확인</a:t>
            </a:r>
            <a:endParaRPr lang="en-US" sz="1000" dirty="0">
              <a:latin typeface="+mn-ea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1400053" y="387928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기능단위개발</a:t>
            </a:r>
            <a:endParaRPr lang="en-US" sz="1000" dirty="0">
              <a:latin typeface="+mn-ea"/>
            </a:endParaRPr>
          </a:p>
        </p:txBody>
      </p:sp>
      <p:pic>
        <p:nvPicPr>
          <p:cNvPr id="76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13" y="4053417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463990" y="44183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개발자</a:t>
            </a:r>
            <a:endParaRPr lang="en-US" sz="800" dirty="0">
              <a:latin typeface="+mn-ea"/>
            </a:endParaRPr>
          </a:p>
        </p:txBody>
      </p:sp>
      <p:pic>
        <p:nvPicPr>
          <p:cNvPr id="78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520" y="5793600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5217223" y="615856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latin typeface="+mn-ea"/>
              </a:rPr>
              <a:t>개발자</a:t>
            </a:r>
            <a:endParaRPr lang="en-US" sz="800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00403" y="173105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2"/>
                </a:solidFill>
                <a:latin typeface="+mn-ea"/>
              </a:rPr>
              <a:t>자동빌</a:t>
            </a:r>
            <a:r>
              <a:rPr lang="ko-KR" altLang="en-US" sz="800" b="1" dirty="0" err="1">
                <a:solidFill>
                  <a:schemeClr val="accent2"/>
                </a:solidFill>
                <a:latin typeface="+mn-ea"/>
              </a:rPr>
              <a:t>드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04390" y="177295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자동배포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87" name="Rectangular Callout 21"/>
          <p:cNvSpPr/>
          <p:nvPr/>
        </p:nvSpPr>
        <p:spPr bwMode="gray">
          <a:xfrm>
            <a:off x="3402079" y="2907837"/>
            <a:ext cx="695552" cy="361527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ft</a:t>
            </a: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브랜치</a:t>
            </a: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생성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88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704" y="2257977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3226003" y="264123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endParaRPr lang="en-US" sz="800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535074" y="2384884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merge</a:t>
            </a:r>
            <a:endParaRPr lang="en-US" sz="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98732" y="3861048"/>
            <a:ext cx="9092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A</a:t>
            </a:r>
            <a:r>
              <a:rPr lang="ko-KR" altLang="en-US" sz="800" b="1" dirty="0" smtClean="0">
                <a:solidFill>
                  <a:schemeClr val="tx2"/>
                </a:solidFill>
                <a:latin typeface="+mn-ea"/>
              </a:rPr>
              <a:t>기능 개발완료</a:t>
            </a:r>
            <a:endParaRPr lang="en-US" sz="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40054" y="5530399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tx2"/>
                </a:solidFill>
                <a:latin typeface="+mn-ea"/>
              </a:rPr>
              <a:t>B</a:t>
            </a:r>
            <a:r>
              <a:rPr lang="ko-KR" altLang="en-US" sz="800" b="1" dirty="0" smtClean="0">
                <a:solidFill>
                  <a:schemeClr val="tx2"/>
                </a:solidFill>
                <a:latin typeface="+mn-ea"/>
              </a:rPr>
              <a:t>기능 개발 중</a:t>
            </a:r>
            <a:endParaRPr lang="en-US" sz="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386968" y="4077072"/>
            <a:ext cx="1566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tx2"/>
                </a:solidFill>
                <a:latin typeface="+mn-ea"/>
              </a:rPr>
              <a:t>e</a:t>
            </a:r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x) A</a:t>
            </a:r>
            <a:r>
              <a:rPr lang="ko-KR" altLang="en-US" sz="800" b="1" dirty="0" smtClean="0">
                <a:solidFill>
                  <a:schemeClr val="tx2"/>
                </a:solidFill>
                <a:latin typeface="+mn-ea"/>
              </a:rPr>
              <a:t>기능 개발 </a:t>
            </a:r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(7/15 </a:t>
            </a:r>
            <a:r>
              <a:rPr lang="ko-KR" altLang="en-US" sz="800" b="1" dirty="0" err="1" smtClean="0">
                <a:solidFill>
                  <a:schemeClr val="tx2"/>
                </a:solidFill>
                <a:latin typeface="+mn-ea"/>
              </a:rPr>
              <a:t>릴리즈</a:t>
            </a:r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)</a:t>
            </a:r>
            <a:endParaRPr lang="en-US" sz="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13136" y="554414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기능단위개발</a:t>
            </a:r>
            <a:endParaRPr lang="en-US" sz="1000" dirty="0"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0051" y="5741931"/>
            <a:ext cx="1560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tx2"/>
                </a:solidFill>
                <a:latin typeface="+mn-ea"/>
              </a:rPr>
              <a:t>e</a:t>
            </a:r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x) B</a:t>
            </a:r>
            <a:r>
              <a:rPr lang="ko-KR" altLang="en-US" sz="800" b="1" dirty="0" smtClean="0">
                <a:solidFill>
                  <a:schemeClr val="tx2"/>
                </a:solidFill>
                <a:latin typeface="+mn-ea"/>
              </a:rPr>
              <a:t>기능 개발 </a:t>
            </a:r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(7/31 </a:t>
            </a:r>
            <a:r>
              <a:rPr lang="ko-KR" altLang="en-US" sz="800" b="1" dirty="0" err="1" smtClean="0">
                <a:solidFill>
                  <a:schemeClr val="tx2"/>
                </a:solidFill>
                <a:latin typeface="+mn-ea"/>
              </a:rPr>
              <a:t>릴리즈</a:t>
            </a:r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)</a:t>
            </a:r>
            <a:endParaRPr lang="en-US" sz="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43339" y="4133265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006" y="3336351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Straight Arrow Connector 707"/>
          <p:cNvCxnSpPr/>
          <p:nvPr/>
        </p:nvCxnSpPr>
        <p:spPr>
          <a:xfrm>
            <a:off x="5821012" y="3706711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697288" y="337973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chemeClr val="accent2"/>
                </a:solidFill>
                <a:latin typeface="+mn-ea"/>
              </a:rPr>
              <a:t>자동빌</a:t>
            </a:r>
            <a:r>
              <a:rPr lang="ko-KR" altLang="en-US" sz="800" b="1">
                <a:solidFill>
                  <a:schemeClr val="accent2"/>
                </a:solidFill>
                <a:latin typeface="+mn-ea"/>
              </a:rPr>
              <a:t>드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48880" y="5774086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80" y="4977176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" name="Straight Arrow Connector 707"/>
          <p:cNvCxnSpPr/>
          <p:nvPr/>
        </p:nvCxnSpPr>
        <p:spPr>
          <a:xfrm>
            <a:off x="5835886" y="5347532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12159" y="502055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chemeClr val="accent2"/>
                </a:solidFill>
                <a:latin typeface="+mn-ea"/>
              </a:rPr>
              <a:t>자동빌</a:t>
            </a:r>
            <a:r>
              <a:rPr lang="ko-KR" altLang="en-US" sz="800" b="1">
                <a:solidFill>
                  <a:schemeClr val="accent2"/>
                </a:solidFill>
                <a:latin typeface="+mn-ea"/>
              </a:rPr>
              <a:t>드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04" name="Straight Arrow Connector 707"/>
          <p:cNvCxnSpPr/>
          <p:nvPr/>
        </p:nvCxnSpPr>
        <p:spPr>
          <a:xfrm>
            <a:off x="6793106" y="3706711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688154" y="34050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자동배포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06" name="Straight Arrow Connector 707"/>
          <p:cNvCxnSpPr/>
          <p:nvPr/>
        </p:nvCxnSpPr>
        <p:spPr>
          <a:xfrm>
            <a:off x="6765186" y="5367804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660234" y="506617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자동배포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08" name="Straight Arrow Connector 707"/>
          <p:cNvCxnSpPr/>
          <p:nvPr/>
        </p:nvCxnSpPr>
        <p:spPr>
          <a:xfrm>
            <a:off x="7268905" y="368660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585419" y="26093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</a:t>
            </a:r>
            <a:r>
              <a:rPr lang="ko-KR" altLang="en-US" sz="800" b="1" dirty="0">
                <a:solidFill>
                  <a:schemeClr val="accent2"/>
                </a:solidFill>
                <a:latin typeface="+mn-ea"/>
              </a:rPr>
              <a:t>동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10" name="Straight Arrow Connector 707"/>
          <p:cNvCxnSpPr/>
          <p:nvPr/>
        </p:nvCxnSpPr>
        <p:spPr>
          <a:xfrm>
            <a:off x="7970090" y="385345"/>
            <a:ext cx="38765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286604" y="27762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수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동</a:t>
            </a:r>
            <a:endParaRPr 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15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897" y="3071839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4887196" y="34551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endParaRPr lang="en-US" sz="800" dirty="0">
              <a:latin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824030" y="2816932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tx2"/>
                </a:solidFill>
                <a:latin typeface="+mn-ea"/>
              </a:rPr>
              <a:t>릴리즈</a:t>
            </a:r>
            <a:r>
              <a:rPr lang="ko-KR" altLang="en-US" sz="800" b="1" dirty="0" smtClean="0">
                <a:solidFill>
                  <a:schemeClr val="tx2"/>
                </a:solidFill>
                <a:latin typeface="+mn-ea"/>
              </a:rPr>
              <a:t> 대상 확인</a:t>
            </a:r>
            <a:endParaRPr lang="en-US" altLang="ko-KR" sz="800" b="1" dirty="0" smtClean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0141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출</a:t>
            </a:r>
            <a:r>
              <a:rPr lang="ko-KR" altLang="en-US" dirty="0"/>
              <a:t>시</a:t>
            </a:r>
            <a:r>
              <a:rPr lang="ko-KR" altLang="en-US" dirty="0" smtClean="0"/>
              <a:t>단계</a:t>
            </a:r>
            <a:endParaRPr lang="en-US" dirty="0"/>
          </a:p>
        </p:txBody>
      </p:sp>
      <p:cxnSp>
        <p:nvCxnSpPr>
          <p:cNvPr id="132" name="Straight Connector 3072"/>
          <p:cNvCxnSpPr>
            <a:stCxn id="145" idx="3"/>
          </p:cNvCxnSpPr>
          <p:nvPr/>
        </p:nvCxnSpPr>
        <p:spPr>
          <a:xfrm>
            <a:off x="2638073" y="3695557"/>
            <a:ext cx="3966317" cy="53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209"/>
          <p:cNvCxnSpPr>
            <a:stCxn id="537" idx="3"/>
          </p:cNvCxnSpPr>
          <p:nvPr/>
        </p:nvCxnSpPr>
        <p:spPr>
          <a:xfrm>
            <a:off x="2678836" y="5332460"/>
            <a:ext cx="3886658" cy="125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3075"/>
          <p:cNvSpPr/>
          <p:nvPr/>
        </p:nvSpPr>
        <p:spPr>
          <a:xfrm>
            <a:off x="1395933" y="3551541"/>
            <a:ext cx="1242138" cy="288032"/>
          </a:xfrm>
          <a:prstGeom prst="roundRect">
            <a:avLst/>
          </a:prstGeom>
          <a:solidFill>
            <a:srgbClr val="FFFF00"/>
          </a:solidFill>
          <a:ln>
            <a:solidFill>
              <a:srgbClr val="FFCC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+mn-ea"/>
              </a:rPr>
              <a:t>qa</a:t>
            </a:r>
            <a:r>
              <a:rPr lang="en-US" sz="1400" b="1" dirty="0">
                <a:solidFill>
                  <a:schemeClr val="tx1"/>
                </a:solidFill>
                <a:latin typeface="+mn-ea"/>
              </a:rPr>
              <a:t>/#</a:t>
            </a:r>
          </a:p>
        </p:txBody>
      </p:sp>
      <p:cxnSp>
        <p:nvCxnSpPr>
          <p:cNvPr id="153" name="Straight Connector 216"/>
          <p:cNvCxnSpPr>
            <a:stCxn id="154" idx="3"/>
          </p:cNvCxnSpPr>
          <p:nvPr/>
        </p:nvCxnSpPr>
        <p:spPr>
          <a:xfrm flipV="1">
            <a:off x="2638071" y="2066565"/>
            <a:ext cx="4107380" cy="160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217"/>
          <p:cNvSpPr/>
          <p:nvPr/>
        </p:nvSpPr>
        <p:spPr>
          <a:xfrm>
            <a:off x="1395933" y="1938590"/>
            <a:ext cx="1242138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n-ea"/>
              </a:rPr>
              <a:t>master</a:t>
            </a:r>
          </a:p>
        </p:txBody>
      </p:sp>
      <p:sp>
        <p:nvSpPr>
          <p:cNvPr id="157" name="Oval 218"/>
          <p:cNvSpPr/>
          <p:nvPr/>
        </p:nvSpPr>
        <p:spPr>
          <a:xfrm>
            <a:off x="2909871" y="1912267"/>
            <a:ext cx="315081" cy="30860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0" name="Oval 222"/>
          <p:cNvSpPr/>
          <p:nvPr/>
        </p:nvSpPr>
        <p:spPr>
          <a:xfrm>
            <a:off x="2911577" y="5190670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1" name="Straight Arrow Connector 223"/>
          <p:cNvCxnSpPr>
            <a:stCxn id="157" idx="4"/>
            <a:endCxn id="160" idx="0"/>
          </p:cNvCxnSpPr>
          <p:nvPr/>
        </p:nvCxnSpPr>
        <p:spPr>
          <a:xfrm>
            <a:off x="3067410" y="2220870"/>
            <a:ext cx="1706" cy="296979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229"/>
          <p:cNvSpPr/>
          <p:nvPr/>
        </p:nvSpPr>
        <p:spPr>
          <a:xfrm>
            <a:off x="3929135" y="3546633"/>
            <a:ext cx="315081" cy="308607"/>
          </a:xfrm>
          <a:prstGeom prst="ellipse">
            <a:avLst/>
          </a:prstGeom>
          <a:solidFill>
            <a:srgbClr val="FFFF00"/>
          </a:solidFill>
          <a:ln>
            <a:solidFill>
              <a:srgbClr val="FFCC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1" name="Oval 235"/>
          <p:cNvSpPr/>
          <p:nvPr/>
        </p:nvSpPr>
        <p:spPr>
          <a:xfrm>
            <a:off x="3635898" y="5191071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Oval 236"/>
          <p:cNvSpPr/>
          <p:nvPr/>
        </p:nvSpPr>
        <p:spPr>
          <a:xfrm>
            <a:off x="5184068" y="5178861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Oval 237"/>
          <p:cNvSpPr/>
          <p:nvPr/>
        </p:nvSpPr>
        <p:spPr>
          <a:xfrm>
            <a:off x="4652963" y="3540301"/>
            <a:ext cx="315081" cy="308607"/>
          </a:xfrm>
          <a:prstGeom prst="ellipse">
            <a:avLst/>
          </a:prstGeom>
          <a:solidFill>
            <a:srgbClr val="FFFF00"/>
          </a:solidFill>
          <a:ln>
            <a:solidFill>
              <a:srgbClr val="FFCC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4" name="Straight Arrow Connector 239"/>
          <p:cNvCxnSpPr>
            <a:endCxn id="173" idx="2"/>
          </p:cNvCxnSpPr>
          <p:nvPr/>
        </p:nvCxnSpPr>
        <p:spPr>
          <a:xfrm flipV="1">
            <a:off x="4280222" y="3694601"/>
            <a:ext cx="372743" cy="633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460"/>
          <p:cNvSpPr/>
          <p:nvPr/>
        </p:nvSpPr>
        <p:spPr>
          <a:xfrm>
            <a:off x="4941848" y="1912262"/>
            <a:ext cx="315081" cy="30860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280318" y="416982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개발자</a:t>
            </a:r>
            <a:endParaRPr lang="en-US" sz="800" dirty="0">
              <a:latin typeface="+mn-ea"/>
            </a:endParaRPr>
          </a:p>
        </p:txBody>
      </p:sp>
      <p:sp>
        <p:nvSpPr>
          <p:cNvPr id="474" name="TextBox 473"/>
          <p:cNvSpPr txBox="1"/>
          <p:nvPr/>
        </p:nvSpPr>
        <p:spPr>
          <a:xfrm>
            <a:off x="287939" y="879714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Owner</a:t>
            </a:r>
            <a:endParaRPr lang="en-US" sz="1400" b="1" u="sng" dirty="0">
              <a:latin typeface="+mn-ea"/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3166773" y="861939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GIT Branch</a:t>
            </a:r>
            <a:endParaRPr lang="en-US" sz="1400" b="1" u="sng" dirty="0">
              <a:latin typeface="+mn-ea"/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6228186" y="88217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Environment</a:t>
            </a:r>
            <a:endParaRPr lang="en-US" sz="1400" b="1" u="sng" dirty="0">
              <a:latin typeface="+mn-ea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8028384" y="884961"/>
            <a:ext cx="578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Task</a:t>
            </a:r>
            <a:endParaRPr lang="en-US" sz="1400" b="1" u="sng" dirty="0">
              <a:latin typeface="+mn-ea"/>
            </a:endParaRPr>
          </a:p>
        </p:txBody>
      </p:sp>
      <p:pic>
        <p:nvPicPr>
          <p:cNvPr id="481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0" y="3796943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4" name="TextBox 533"/>
          <p:cNvSpPr txBox="1"/>
          <p:nvPr/>
        </p:nvSpPr>
        <p:spPr>
          <a:xfrm>
            <a:off x="1577015" y="224087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 smtClean="0">
                <a:latin typeface="+mn-ea"/>
              </a:rPr>
              <a:t>릴리즈</a:t>
            </a:r>
            <a:r>
              <a:rPr lang="ko-KR" altLang="en-US" sz="1000" dirty="0" smtClean="0">
                <a:latin typeface="+mn-ea"/>
              </a:rPr>
              <a:t> 대</a:t>
            </a:r>
            <a:r>
              <a:rPr lang="ko-KR" altLang="en-US" sz="1000" dirty="0">
                <a:latin typeface="+mn-ea"/>
              </a:rPr>
              <a:t>기</a:t>
            </a:r>
            <a:endParaRPr lang="en-US" sz="1000" dirty="0">
              <a:latin typeface="+mn-ea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1633372" y="3879285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통합 </a:t>
            </a:r>
            <a:r>
              <a:rPr lang="en-US" altLang="ko-KR" sz="1000" dirty="0" smtClean="0">
                <a:latin typeface="+mn-ea"/>
              </a:rPr>
              <a:t>QA</a:t>
            </a:r>
            <a:endParaRPr lang="en-US" sz="1000" dirty="0">
              <a:latin typeface="+mn-ea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1266745" y="5529371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릴리즈</a:t>
            </a:r>
            <a:r>
              <a:rPr lang="ko-KR" altLang="en-US" sz="1000" dirty="0" smtClean="0">
                <a:latin typeface="+mn-ea"/>
              </a:rPr>
              <a:t> 대상 </a:t>
            </a:r>
            <a:r>
              <a:rPr lang="ko-KR" altLang="en-US" sz="1000" dirty="0">
                <a:latin typeface="+mn-ea"/>
              </a:rPr>
              <a:t>개발기능확인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37" name="Rounded Rectangle 217"/>
          <p:cNvSpPr/>
          <p:nvPr/>
        </p:nvSpPr>
        <p:spPr>
          <a:xfrm>
            <a:off x="1436698" y="5188440"/>
            <a:ext cx="1242138" cy="28803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+mn-ea"/>
              </a:rPr>
              <a:t>dqa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9" name="Straight Arrow Connector 461"/>
          <p:cNvCxnSpPr>
            <a:stCxn id="171" idx="0"/>
            <a:endCxn id="167" idx="4"/>
          </p:cNvCxnSpPr>
          <p:nvPr/>
        </p:nvCxnSpPr>
        <p:spPr>
          <a:xfrm flipV="1">
            <a:off x="3793437" y="3855243"/>
            <a:ext cx="293239" cy="133582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0" name="Picture 11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3" y="3248982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1" name="TextBox 540"/>
          <p:cNvSpPr txBox="1"/>
          <p:nvPr/>
        </p:nvSpPr>
        <p:spPr>
          <a:xfrm>
            <a:off x="366116" y="3616921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QA</a:t>
            </a:r>
            <a:endParaRPr lang="en-US" sz="800" dirty="0">
              <a:latin typeface="+mn-ea"/>
            </a:endParaRPr>
          </a:p>
        </p:txBody>
      </p:sp>
      <p:pic>
        <p:nvPicPr>
          <p:cNvPr id="543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" y="4985821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4" name="Picture 11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98" y="5553240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5" name="TextBox 544"/>
          <p:cNvSpPr txBox="1"/>
          <p:nvPr/>
        </p:nvSpPr>
        <p:spPr>
          <a:xfrm>
            <a:off x="287526" y="533721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endParaRPr lang="en-US" sz="800" dirty="0">
              <a:latin typeface="+mn-ea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393327" y="5921798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QA</a:t>
            </a:r>
            <a:endParaRPr lang="en-US" sz="800" dirty="0">
              <a:latin typeface="+mn-ea"/>
            </a:endParaRPr>
          </a:p>
        </p:txBody>
      </p:sp>
      <p:sp>
        <p:nvSpPr>
          <p:cNvPr id="549" name="Rectangular Callout 21"/>
          <p:cNvSpPr/>
          <p:nvPr/>
        </p:nvSpPr>
        <p:spPr bwMode="gray">
          <a:xfrm>
            <a:off x="4023274" y="5827928"/>
            <a:ext cx="841618" cy="271621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통합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QA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요청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50" name="Rectangular Callout 21"/>
          <p:cNvSpPr/>
          <p:nvPr/>
        </p:nvSpPr>
        <p:spPr bwMode="gray">
          <a:xfrm>
            <a:off x="3826817" y="4393654"/>
            <a:ext cx="695552" cy="361527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QA</a:t>
            </a: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브랜치</a:t>
            </a: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생성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51" name="Picture 11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30" y="4257096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2" name="TextBox 551"/>
          <p:cNvSpPr txBox="1"/>
          <p:nvPr/>
        </p:nvSpPr>
        <p:spPr>
          <a:xfrm>
            <a:off x="3497762" y="4603629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QA</a:t>
            </a:r>
            <a:endParaRPr lang="en-US" sz="800" dirty="0">
              <a:latin typeface="+mn-ea"/>
            </a:endParaRPr>
          </a:p>
        </p:txBody>
      </p:sp>
      <p:pic>
        <p:nvPicPr>
          <p:cNvPr id="553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201" y="5732050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4" name="TextBox 553"/>
          <p:cNvSpPr txBox="1"/>
          <p:nvPr/>
        </p:nvSpPr>
        <p:spPr>
          <a:xfrm>
            <a:off x="3508569" y="610063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endParaRPr lang="en-US" sz="800" dirty="0">
              <a:latin typeface="+mn-ea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4212587" y="408800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개발자</a:t>
            </a:r>
            <a:endParaRPr lang="en-US" sz="800" dirty="0">
              <a:latin typeface="+mn-ea"/>
            </a:endParaRPr>
          </a:p>
        </p:txBody>
      </p:sp>
      <p:pic>
        <p:nvPicPr>
          <p:cNvPr id="556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68" y="3771114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0" name="TextBox 559"/>
          <p:cNvSpPr txBox="1"/>
          <p:nvPr/>
        </p:nvSpPr>
        <p:spPr>
          <a:xfrm>
            <a:off x="7038151" y="4155847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QA</a:t>
            </a:r>
            <a:r>
              <a:rPr lang="ko-KR" altLang="en-US" sz="900" b="1" i="1" u="sng" dirty="0" smtClean="0">
                <a:latin typeface="+mn-ea"/>
              </a:rPr>
              <a:t>환경</a:t>
            </a:r>
            <a:endParaRPr lang="en-US" sz="900" b="1" i="1" u="sng" dirty="0">
              <a:latin typeface="+mn-ea"/>
            </a:endParaRPr>
          </a:p>
        </p:txBody>
      </p:sp>
      <p:pic>
        <p:nvPicPr>
          <p:cNvPr id="56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75" y="3329609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2" name="TextBox 561"/>
          <p:cNvSpPr txBox="1"/>
          <p:nvPr/>
        </p:nvSpPr>
        <p:spPr>
          <a:xfrm>
            <a:off x="6137124" y="4140224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56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24" y="3343314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4" name="Straight Arrow Connector 707"/>
          <p:cNvCxnSpPr/>
          <p:nvPr/>
        </p:nvCxnSpPr>
        <p:spPr>
          <a:xfrm>
            <a:off x="6709344" y="3730217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707"/>
          <p:cNvCxnSpPr/>
          <p:nvPr/>
        </p:nvCxnSpPr>
        <p:spPr>
          <a:xfrm>
            <a:off x="5724130" y="3713670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707"/>
          <p:cNvCxnSpPr>
            <a:stCxn id="173" idx="0"/>
            <a:endCxn id="317" idx="4"/>
          </p:cNvCxnSpPr>
          <p:nvPr/>
        </p:nvCxnSpPr>
        <p:spPr>
          <a:xfrm flipV="1">
            <a:off x="4810504" y="2220869"/>
            <a:ext cx="288884" cy="131942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tangular Callout 21"/>
          <p:cNvSpPr/>
          <p:nvPr/>
        </p:nvSpPr>
        <p:spPr bwMode="gray">
          <a:xfrm>
            <a:off x="4901059" y="1628800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572" name="TextBox 571"/>
          <p:cNvSpPr txBox="1"/>
          <p:nvPr/>
        </p:nvSpPr>
        <p:spPr>
          <a:xfrm>
            <a:off x="7885171" y="3195554"/>
            <a:ext cx="9316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단위테스트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정적분석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코드리뷰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QA</a:t>
            </a:r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환경 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회귀테스트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통합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QA</a:t>
            </a:r>
          </a:p>
        </p:txBody>
      </p:sp>
      <p:sp>
        <p:nvSpPr>
          <p:cNvPr id="573" name="TextBox 572"/>
          <p:cNvSpPr txBox="1"/>
          <p:nvPr/>
        </p:nvSpPr>
        <p:spPr>
          <a:xfrm>
            <a:off x="7920374" y="1844824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소스</a:t>
            </a:r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merge</a:t>
            </a:r>
          </a:p>
          <a:p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tag</a:t>
            </a:r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생성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74" name="TextBox 573"/>
          <p:cNvSpPr txBox="1"/>
          <p:nvPr/>
        </p:nvSpPr>
        <p:spPr>
          <a:xfrm>
            <a:off x="5529745" y="340600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2"/>
                </a:solidFill>
                <a:latin typeface="+mn-ea"/>
              </a:rPr>
              <a:t>자동빌</a:t>
            </a:r>
            <a:r>
              <a:rPr lang="ko-KR" altLang="en-US" sz="800" b="1" dirty="0" err="1">
                <a:solidFill>
                  <a:schemeClr val="accent2"/>
                </a:solidFill>
                <a:latin typeface="+mn-ea"/>
              </a:rPr>
              <a:t>드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75" name="TextBox 574"/>
          <p:cNvSpPr txBox="1"/>
          <p:nvPr/>
        </p:nvSpPr>
        <p:spPr>
          <a:xfrm>
            <a:off x="6565496" y="34438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자동배포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76" name="TextBox 575"/>
          <p:cNvSpPr txBox="1"/>
          <p:nvPr/>
        </p:nvSpPr>
        <p:spPr>
          <a:xfrm>
            <a:off x="5003351" y="2668472"/>
            <a:ext cx="737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 </a:t>
            </a:r>
            <a:r>
              <a:rPr lang="en-US" altLang="ko-KR" sz="800" b="1" dirty="0" smtClean="0">
                <a:solidFill>
                  <a:schemeClr val="accent2"/>
                </a:solidFill>
                <a:latin typeface="+mn-ea"/>
              </a:rPr>
              <a:t>merge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577" name="Straight Arrow Connector 707"/>
          <p:cNvCxnSpPr>
            <a:stCxn id="173" idx="4"/>
            <a:endCxn id="172" idx="1"/>
          </p:cNvCxnSpPr>
          <p:nvPr/>
        </p:nvCxnSpPr>
        <p:spPr>
          <a:xfrm>
            <a:off x="4810506" y="3848906"/>
            <a:ext cx="419707" cy="1375147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TextBox 577"/>
          <p:cNvSpPr txBox="1"/>
          <p:nvPr/>
        </p:nvSpPr>
        <p:spPr>
          <a:xfrm>
            <a:off x="4146566" y="341625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버그수</a:t>
            </a:r>
            <a:r>
              <a:rPr lang="ko-KR" altLang="en-US" sz="800" dirty="0">
                <a:latin typeface="+mn-ea"/>
              </a:rPr>
              <a:t>정</a:t>
            </a:r>
            <a:endParaRPr lang="en-US" sz="800" dirty="0">
              <a:latin typeface="+mn-ea"/>
            </a:endParaRPr>
          </a:p>
        </p:txBody>
      </p:sp>
      <p:sp>
        <p:nvSpPr>
          <p:cNvPr id="579" name="TextBox 578"/>
          <p:cNvSpPr txBox="1"/>
          <p:nvPr/>
        </p:nvSpPr>
        <p:spPr>
          <a:xfrm>
            <a:off x="5186274" y="4667591"/>
            <a:ext cx="737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 </a:t>
            </a:r>
            <a:r>
              <a:rPr lang="en-US" altLang="ko-KR" sz="800" b="1" dirty="0" smtClean="0">
                <a:solidFill>
                  <a:schemeClr val="accent2"/>
                </a:solidFill>
                <a:latin typeface="+mn-ea"/>
              </a:rPr>
              <a:t>merge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81" name="Rectangular Callout 21"/>
          <p:cNvSpPr/>
          <p:nvPr/>
        </p:nvSpPr>
        <p:spPr bwMode="gray">
          <a:xfrm>
            <a:off x="5253699" y="2190821"/>
            <a:ext cx="695552" cy="361527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Release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여부 판단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82" name="Picture 16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4" y="1817638"/>
            <a:ext cx="271098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" name="TextBox 582"/>
          <p:cNvSpPr txBox="1"/>
          <p:nvPr/>
        </p:nvSpPr>
        <p:spPr>
          <a:xfrm>
            <a:off x="359664" y="2215460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PO</a:t>
            </a:r>
            <a:endParaRPr lang="en-US" sz="800" dirty="0">
              <a:latin typeface="+mn-ea"/>
            </a:endParaRPr>
          </a:p>
        </p:txBody>
      </p:sp>
      <p:pic>
        <p:nvPicPr>
          <p:cNvPr id="584" name="Picture 16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573" y="2113912"/>
            <a:ext cx="271098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5" name="TextBox 584"/>
          <p:cNvSpPr txBox="1"/>
          <p:nvPr/>
        </p:nvSpPr>
        <p:spPr>
          <a:xfrm>
            <a:off x="5973143" y="2457472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PO</a:t>
            </a:r>
            <a:endParaRPr lang="en-US" sz="800" dirty="0">
              <a:latin typeface="+mn-ea"/>
            </a:endParaRPr>
          </a:p>
        </p:txBody>
      </p:sp>
      <p:sp>
        <p:nvSpPr>
          <p:cNvPr id="586" name="TextBox 585"/>
          <p:cNvSpPr txBox="1"/>
          <p:nvPr/>
        </p:nvSpPr>
        <p:spPr>
          <a:xfrm>
            <a:off x="6601315" y="2420171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58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313" y="1623261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" name="Rectangular Callout 21"/>
          <p:cNvSpPr/>
          <p:nvPr/>
        </p:nvSpPr>
        <p:spPr bwMode="gray">
          <a:xfrm>
            <a:off x="2878078" y="1636297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589" name="TextBox 588"/>
          <p:cNvSpPr txBox="1"/>
          <p:nvPr/>
        </p:nvSpPr>
        <p:spPr>
          <a:xfrm>
            <a:off x="7173700" y="5783006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DQA</a:t>
            </a:r>
            <a:r>
              <a:rPr lang="ko-KR" altLang="en-US" sz="900" b="1" i="1" u="sng" dirty="0" smtClean="0">
                <a:latin typeface="+mn-ea"/>
              </a:rPr>
              <a:t>환경</a:t>
            </a:r>
            <a:endParaRPr lang="en-US" sz="900" b="1" i="1" u="sng" dirty="0">
              <a:latin typeface="+mn-ea"/>
            </a:endParaRPr>
          </a:p>
        </p:txBody>
      </p:sp>
      <p:pic>
        <p:nvPicPr>
          <p:cNvPr id="5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024" y="4956768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1" name="TextBox 590"/>
          <p:cNvSpPr txBox="1"/>
          <p:nvPr/>
        </p:nvSpPr>
        <p:spPr>
          <a:xfrm>
            <a:off x="6272673" y="5767383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59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671" y="4970473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3" name="Straight Arrow Connector 707"/>
          <p:cNvCxnSpPr/>
          <p:nvPr/>
        </p:nvCxnSpPr>
        <p:spPr>
          <a:xfrm>
            <a:off x="6844891" y="5357376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707"/>
          <p:cNvCxnSpPr/>
          <p:nvPr/>
        </p:nvCxnSpPr>
        <p:spPr>
          <a:xfrm>
            <a:off x="5859677" y="5340829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TextBox 594"/>
          <p:cNvSpPr txBox="1"/>
          <p:nvPr/>
        </p:nvSpPr>
        <p:spPr>
          <a:xfrm>
            <a:off x="5665293" y="503316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2"/>
                </a:solidFill>
                <a:latin typeface="+mn-ea"/>
              </a:rPr>
              <a:t>자동빌</a:t>
            </a:r>
            <a:r>
              <a:rPr lang="ko-KR" altLang="en-US" sz="800" b="1" dirty="0" err="1">
                <a:solidFill>
                  <a:schemeClr val="accent2"/>
                </a:solidFill>
                <a:latin typeface="+mn-ea"/>
              </a:rPr>
              <a:t>드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96" name="TextBox 595"/>
          <p:cNvSpPr txBox="1"/>
          <p:nvPr/>
        </p:nvSpPr>
        <p:spPr>
          <a:xfrm>
            <a:off x="6701045" y="507097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자동배포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597" name="Straight Arrow Connector 707"/>
          <p:cNvCxnSpPr/>
          <p:nvPr/>
        </p:nvCxnSpPr>
        <p:spPr>
          <a:xfrm>
            <a:off x="7268905" y="368660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TextBox 597"/>
          <p:cNvSpPr txBox="1"/>
          <p:nvPr/>
        </p:nvSpPr>
        <p:spPr>
          <a:xfrm>
            <a:off x="7585419" y="26093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</a:t>
            </a:r>
            <a:r>
              <a:rPr lang="ko-KR" altLang="en-US" sz="800" b="1" dirty="0">
                <a:solidFill>
                  <a:schemeClr val="accent2"/>
                </a:solidFill>
                <a:latin typeface="+mn-ea"/>
              </a:rPr>
              <a:t>동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599" name="Straight Arrow Connector 707"/>
          <p:cNvCxnSpPr/>
          <p:nvPr/>
        </p:nvCxnSpPr>
        <p:spPr>
          <a:xfrm>
            <a:off x="7970090" y="385345"/>
            <a:ext cx="38765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/>
          <p:cNvSpPr txBox="1"/>
          <p:nvPr/>
        </p:nvSpPr>
        <p:spPr>
          <a:xfrm>
            <a:off x="8286604" y="27762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수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동</a:t>
            </a:r>
            <a:endParaRPr 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01" name="TextBox 600"/>
          <p:cNvSpPr txBox="1"/>
          <p:nvPr/>
        </p:nvSpPr>
        <p:spPr>
          <a:xfrm>
            <a:off x="3527884" y="551660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tx2"/>
                </a:solidFill>
                <a:latin typeface="+mn-ea"/>
              </a:rPr>
              <a:t>릴리즈</a:t>
            </a:r>
            <a:r>
              <a:rPr lang="ko-KR" altLang="en-US" sz="800" b="1" dirty="0" smtClean="0">
                <a:solidFill>
                  <a:schemeClr val="tx2"/>
                </a:solidFill>
                <a:latin typeface="+mn-ea"/>
              </a:rPr>
              <a:t> 기능 확인완료</a:t>
            </a:r>
            <a:endParaRPr lang="en-US" sz="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03" name="TextBox 602"/>
          <p:cNvSpPr txBox="1"/>
          <p:nvPr/>
        </p:nvSpPr>
        <p:spPr>
          <a:xfrm>
            <a:off x="4824030" y="3831598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통합</a:t>
            </a:r>
            <a:r>
              <a:rPr lang="en-US" altLang="ko-KR" sz="800" dirty="0" smtClean="0">
                <a:latin typeface="+mn-ea"/>
              </a:rPr>
              <a:t>QA</a:t>
            </a:r>
            <a:r>
              <a:rPr lang="ko-KR" altLang="en-US" sz="800" dirty="0" smtClean="0">
                <a:latin typeface="+mn-ea"/>
              </a:rPr>
              <a:t>완료</a:t>
            </a:r>
            <a:endParaRPr lang="en-US" sz="800" dirty="0">
              <a:latin typeface="+mn-ea"/>
            </a:endParaRPr>
          </a:p>
        </p:txBody>
      </p:sp>
      <p:pic>
        <p:nvPicPr>
          <p:cNvPr id="606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6" y="3794566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8" name="TextBox 607"/>
          <p:cNvSpPr txBox="1"/>
          <p:nvPr/>
        </p:nvSpPr>
        <p:spPr>
          <a:xfrm>
            <a:off x="690069" y="4184658"/>
            <a:ext cx="1069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코드리뷰</a:t>
            </a:r>
            <a:r>
              <a:rPr lang="en-US" altLang="ko-KR" sz="800" dirty="0" smtClean="0">
                <a:latin typeface="+mn-ea"/>
              </a:rPr>
              <a:t>)</a:t>
            </a:r>
            <a:endParaRPr lang="en-US" sz="800" dirty="0">
              <a:latin typeface="+mn-ea"/>
            </a:endParaRPr>
          </a:p>
        </p:txBody>
      </p:sp>
      <p:sp>
        <p:nvSpPr>
          <p:cNvPr id="609" name="TextBox 608"/>
          <p:cNvSpPr txBox="1"/>
          <p:nvPr/>
        </p:nvSpPr>
        <p:spPr>
          <a:xfrm>
            <a:off x="7897915" y="4887745"/>
            <a:ext cx="1175322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단위테스트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정적분석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코드리뷰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DQA</a:t>
            </a:r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환경 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인수테스트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기능테스트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옵션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3123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운</a:t>
            </a:r>
            <a:r>
              <a:rPr lang="ko-KR" altLang="en-US" dirty="0"/>
              <a:t>영</a:t>
            </a:r>
            <a:r>
              <a:rPr lang="ko-KR" altLang="en-US" dirty="0" smtClean="0"/>
              <a:t>단계</a:t>
            </a:r>
            <a:endParaRPr lang="en-US" dirty="0"/>
          </a:p>
        </p:txBody>
      </p:sp>
      <p:cxnSp>
        <p:nvCxnSpPr>
          <p:cNvPr id="132" name="Straight Connector 3072"/>
          <p:cNvCxnSpPr>
            <a:stCxn id="145" idx="3"/>
          </p:cNvCxnSpPr>
          <p:nvPr/>
        </p:nvCxnSpPr>
        <p:spPr>
          <a:xfrm>
            <a:off x="2638073" y="3883922"/>
            <a:ext cx="3966317" cy="53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209"/>
          <p:cNvCxnSpPr/>
          <p:nvPr/>
        </p:nvCxnSpPr>
        <p:spPr>
          <a:xfrm>
            <a:off x="2678836" y="5332460"/>
            <a:ext cx="3886658" cy="125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3075"/>
          <p:cNvSpPr/>
          <p:nvPr/>
        </p:nvSpPr>
        <p:spPr>
          <a:xfrm>
            <a:off x="1395933" y="3739906"/>
            <a:ext cx="1242138" cy="28803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+mn-ea"/>
              </a:rPr>
              <a:t>ht</a:t>
            </a:r>
            <a:endParaRPr 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3" name="Straight Connector 216"/>
          <p:cNvCxnSpPr>
            <a:stCxn id="154" idx="3"/>
          </p:cNvCxnSpPr>
          <p:nvPr/>
        </p:nvCxnSpPr>
        <p:spPr>
          <a:xfrm flipV="1">
            <a:off x="2638071" y="2066565"/>
            <a:ext cx="4107380" cy="160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217"/>
          <p:cNvSpPr/>
          <p:nvPr/>
        </p:nvSpPr>
        <p:spPr>
          <a:xfrm>
            <a:off x="1395933" y="1938590"/>
            <a:ext cx="1242138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n-ea"/>
              </a:rPr>
              <a:t>real</a:t>
            </a:r>
          </a:p>
        </p:txBody>
      </p:sp>
      <p:sp>
        <p:nvSpPr>
          <p:cNvPr id="157" name="Oval 218"/>
          <p:cNvSpPr/>
          <p:nvPr/>
        </p:nvSpPr>
        <p:spPr>
          <a:xfrm>
            <a:off x="2909871" y="1912267"/>
            <a:ext cx="315081" cy="30860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Oval 237"/>
          <p:cNvSpPr/>
          <p:nvPr/>
        </p:nvSpPr>
        <p:spPr>
          <a:xfrm>
            <a:off x="4094171" y="3716379"/>
            <a:ext cx="315081" cy="308607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7" name="Oval 460"/>
          <p:cNvSpPr/>
          <p:nvPr/>
        </p:nvSpPr>
        <p:spPr>
          <a:xfrm>
            <a:off x="3740445" y="1896259"/>
            <a:ext cx="315081" cy="30860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298979" y="453030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개발자</a:t>
            </a:r>
            <a:endParaRPr lang="en-US" sz="800" dirty="0">
              <a:latin typeface="+mn-ea"/>
            </a:endParaRPr>
          </a:p>
        </p:txBody>
      </p:sp>
      <p:sp>
        <p:nvSpPr>
          <p:cNvPr id="474" name="TextBox 473"/>
          <p:cNvSpPr txBox="1"/>
          <p:nvPr/>
        </p:nvSpPr>
        <p:spPr>
          <a:xfrm>
            <a:off x="287939" y="879714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Owner</a:t>
            </a:r>
            <a:endParaRPr lang="en-US" sz="1400" b="1" u="sng" dirty="0">
              <a:latin typeface="+mn-ea"/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3166773" y="861939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GIT Branch</a:t>
            </a:r>
            <a:endParaRPr lang="en-US" sz="1400" b="1" u="sng" dirty="0">
              <a:latin typeface="+mn-ea"/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6228186" y="88217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Environment</a:t>
            </a:r>
            <a:endParaRPr lang="en-US" sz="1400" b="1" u="sng" dirty="0">
              <a:latin typeface="+mn-ea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8028384" y="884961"/>
            <a:ext cx="578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Task</a:t>
            </a:r>
            <a:endParaRPr lang="en-US" sz="1400" b="1" u="sng" dirty="0">
              <a:latin typeface="+mn-ea"/>
            </a:endParaRPr>
          </a:p>
        </p:txBody>
      </p:sp>
      <p:pic>
        <p:nvPicPr>
          <p:cNvPr id="481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22" y="4157429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4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12" y="4222218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4" name="TextBox 533"/>
          <p:cNvSpPr txBox="1"/>
          <p:nvPr/>
        </p:nvSpPr>
        <p:spPr>
          <a:xfrm>
            <a:off x="1577015" y="224087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릴리즈</a:t>
            </a:r>
            <a:r>
              <a:rPr lang="ko-KR" altLang="en-US" sz="1000" dirty="0" smtClean="0">
                <a:latin typeface="+mn-ea"/>
              </a:rPr>
              <a:t> 완료</a:t>
            </a:r>
            <a:endParaRPr lang="en-US" sz="1000" dirty="0">
              <a:latin typeface="+mn-ea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1633374" y="40676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긴급배</a:t>
            </a:r>
            <a:r>
              <a:rPr lang="ko-KR" altLang="en-US" sz="1000" dirty="0">
                <a:latin typeface="+mn-ea"/>
              </a:rPr>
              <a:t>포</a:t>
            </a:r>
            <a:endParaRPr lang="en-US" sz="1000" dirty="0">
              <a:latin typeface="+mn-ea"/>
            </a:endParaRPr>
          </a:p>
        </p:txBody>
      </p:sp>
      <p:pic>
        <p:nvPicPr>
          <p:cNvPr id="540" name="Picture 11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02" y="2035622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1" name="TextBox 540"/>
          <p:cNvSpPr txBox="1"/>
          <p:nvPr/>
        </p:nvSpPr>
        <p:spPr>
          <a:xfrm>
            <a:off x="473231" y="2403559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QA</a:t>
            </a:r>
            <a:endParaRPr lang="en-US" sz="800" dirty="0">
              <a:latin typeface="+mn-ea"/>
            </a:endParaRPr>
          </a:p>
        </p:txBody>
      </p:sp>
      <p:pic>
        <p:nvPicPr>
          <p:cNvPr id="542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49" y="2128243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5" name="TextBox 554"/>
          <p:cNvSpPr txBox="1"/>
          <p:nvPr/>
        </p:nvSpPr>
        <p:spPr>
          <a:xfrm>
            <a:off x="4323722" y="435028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개발자</a:t>
            </a:r>
            <a:endParaRPr lang="en-US" sz="800" dirty="0">
              <a:latin typeface="+mn-ea"/>
            </a:endParaRPr>
          </a:p>
        </p:txBody>
      </p:sp>
      <p:pic>
        <p:nvPicPr>
          <p:cNvPr id="556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02" y="4033394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ounded Rectangle 217"/>
          <p:cNvSpPr/>
          <p:nvPr/>
        </p:nvSpPr>
        <p:spPr>
          <a:xfrm>
            <a:off x="1466547" y="5178857"/>
            <a:ext cx="1242138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n-ea"/>
              </a:rPr>
              <a:t>master</a:t>
            </a:r>
          </a:p>
        </p:txBody>
      </p:sp>
      <p:sp>
        <p:nvSpPr>
          <p:cNvPr id="62" name="Oval 218"/>
          <p:cNvSpPr/>
          <p:nvPr/>
        </p:nvSpPr>
        <p:spPr>
          <a:xfrm>
            <a:off x="2958232" y="5182912"/>
            <a:ext cx="315081" cy="30860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Oval 218"/>
          <p:cNvSpPr/>
          <p:nvPr/>
        </p:nvSpPr>
        <p:spPr>
          <a:xfrm>
            <a:off x="3514143" y="5176792"/>
            <a:ext cx="315081" cy="30860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Rectangular Callout 21"/>
          <p:cNvSpPr/>
          <p:nvPr/>
        </p:nvSpPr>
        <p:spPr bwMode="gray">
          <a:xfrm>
            <a:off x="3492645" y="5528420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33374" y="551850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릴리즈</a:t>
            </a:r>
            <a:r>
              <a:rPr lang="ko-KR" altLang="en-US" sz="1000" dirty="0" smtClean="0">
                <a:latin typeface="+mn-ea"/>
              </a:rPr>
              <a:t> 대</a:t>
            </a:r>
            <a:r>
              <a:rPr lang="ko-KR" altLang="en-US" sz="1000" dirty="0">
                <a:latin typeface="+mn-ea"/>
              </a:rPr>
              <a:t>기</a:t>
            </a:r>
            <a:endParaRPr lang="en-US" sz="1000" dirty="0">
              <a:latin typeface="+mn-ea"/>
            </a:endParaRPr>
          </a:p>
        </p:txBody>
      </p:sp>
      <p:sp>
        <p:nvSpPr>
          <p:cNvPr id="68" name="Rectangular Callout 21"/>
          <p:cNvSpPr/>
          <p:nvPr/>
        </p:nvSpPr>
        <p:spPr bwMode="gray">
          <a:xfrm>
            <a:off x="2909738" y="5532095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pic>
        <p:nvPicPr>
          <p:cNvPr id="69" name="Picture 16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1" y="5093712"/>
            <a:ext cx="271098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473231" y="5445224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PO</a:t>
            </a:r>
            <a:endParaRPr lang="en-US" sz="800" dirty="0">
              <a:latin typeface="+mn-ea"/>
            </a:endParaRPr>
          </a:p>
        </p:txBody>
      </p:sp>
      <p:pic>
        <p:nvPicPr>
          <p:cNvPr id="71" name="Picture 16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06" y="5774278"/>
            <a:ext cx="271098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3455876" y="6125790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PO</a:t>
            </a:r>
            <a:endParaRPr lang="en-US" sz="800" dirty="0">
              <a:latin typeface="+mn-ea"/>
            </a:endParaRPr>
          </a:p>
        </p:txBody>
      </p:sp>
      <p:sp>
        <p:nvSpPr>
          <p:cNvPr id="73" name="Rectangular Callout 21"/>
          <p:cNvSpPr/>
          <p:nvPr/>
        </p:nvSpPr>
        <p:spPr bwMode="gray">
          <a:xfrm>
            <a:off x="3835658" y="5872356"/>
            <a:ext cx="695552" cy="361527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Release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ko-KR" altLang="en-US" sz="900" b="1" kern="0" noProof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요</a:t>
            </a:r>
            <a:r>
              <a:rPr lang="ko-KR" altLang="en-US" sz="900" b="1" kern="0" noProof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청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ular Callout 21"/>
          <p:cNvSpPr/>
          <p:nvPr/>
        </p:nvSpPr>
        <p:spPr bwMode="gray">
          <a:xfrm>
            <a:off x="3707906" y="1609103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78" name="Rectangular Callout 21"/>
          <p:cNvSpPr/>
          <p:nvPr/>
        </p:nvSpPr>
        <p:spPr bwMode="gray">
          <a:xfrm>
            <a:off x="2844055" y="1618434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76775" y="4383312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</a:t>
            </a:r>
            <a:endParaRPr lang="en-US" altLang="ko-KR" sz="8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chemeClr val="accent2"/>
                </a:solidFill>
                <a:latin typeface="+mn-ea"/>
              </a:rPr>
              <a:t>merge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80" name="Picture 16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00" y="1431847"/>
            <a:ext cx="271098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462571" y="1783359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PO</a:t>
            </a:r>
            <a:endParaRPr lang="en-US" sz="800" dirty="0">
              <a:latin typeface="+mn-ea"/>
            </a:endParaRPr>
          </a:p>
        </p:txBody>
      </p:sp>
      <p:pic>
        <p:nvPicPr>
          <p:cNvPr id="82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" y="3579781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287526" y="39311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endParaRPr lang="en-US" sz="800" dirty="0">
              <a:latin typeface="+mn-ea"/>
            </a:endParaRPr>
          </a:p>
        </p:txBody>
      </p:sp>
      <p:pic>
        <p:nvPicPr>
          <p:cNvPr id="84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10" y="3673853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7038151" y="2517086"/>
            <a:ext cx="8354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i="1" u="sng" dirty="0" smtClean="0">
                <a:latin typeface="+mn-ea"/>
              </a:rPr>
              <a:t>Staging</a:t>
            </a:r>
            <a:r>
              <a:rPr lang="ko-KR" altLang="en-US" sz="900" b="1" i="1" u="sng" dirty="0" smtClean="0">
                <a:latin typeface="+mn-ea"/>
              </a:rPr>
              <a:t>환경</a:t>
            </a:r>
            <a:endParaRPr lang="en-US" sz="900" b="1" i="1" u="sng" dirty="0"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37124" y="2501463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24" y="1704549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Straight Arrow Connector 707"/>
          <p:cNvCxnSpPr/>
          <p:nvPr/>
        </p:nvCxnSpPr>
        <p:spPr>
          <a:xfrm>
            <a:off x="6709344" y="2091456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707"/>
          <p:cNvCxnSpPr/>
          <p:nvPr/>
        </p:nvCxnSpPr>
        <p:spPr>
          <a:xfrm>
            <a:off x="5724130" y="2074909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85171" y="1556792"/>
            <a:ext cx="9541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Staging</a:t>
            </a:r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 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사용자테스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성능테스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Real </a:t>
            </a:r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97456" y="176724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chemeClr val="accent2"/>
                </a:solidFill>
                <a:latin typeface="+mn-ea"/>
              </a:rPr>
              <a:t>빌드클</a:t>
            </a:r>
            <a:r>
              <a:rPr lang="ko-KR" altLang="en-US" sz="800" b="1">
                <a:solidFill>
                  <a:schemeClr val="accent2"/>
                </a:solidFill>
                <a:latin typeface="+mn-ea"/>
              </a:rPr>
              <a:t>릭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65496" y="180505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자동배포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95" name="Straight Arrow Connector 3080"/>
          <p:cNvCxnSpPr>
            <a:endCxn id="173" idx="0"/>
          </p:cNvCxnSpPr>
          <p:nvPr/>
        </p:nvCxnSpPr>
        <p:spPr>
          <a:xfrm>
            <a:off x="3920464" y="2252391"/>
            <a:ext cx="331248" cy="14639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237"/>
          <p:cNvSpPr/>
          <p:nvPr/>
        </p:nvSpPr>
        <p:spPr>
          <a:xfrm>
            <a:off x="4791774" y="3719333"/>
            <a:ext cx="315081" cy="308607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51714" y="361794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버그수</a:t>
            </a:r>
            <a:r>
              <a:rPr lang="ko-KR" altLang="en-US" sz="800" dirty="0">
                <a:latin typeface="+mn-ea"/>
              </a:rPr>
              <a:t>정</a:t>
            </a:r>
            <a:endParaRPr lang="en-US" sz="800" dirty="0">
              <a:latin typeface="+mn-ea"/>
            </a:endParaRPr>
          </a:p>
        </p:txBody>
      </p:sp>
      <p:cxnSp>
        <p:nvCxnSpPr>
          <p:cNvPr id="107" name="Straight Arrow Connector 239"/>
          <p:cNvCxnSpPr/>
          <p:nvPr/>
        </p:nvCxnSpPr>
        <p:spPr>
          <a:xfrm flipV="1">
            <a:off x="4423294" y="3886134"/>
            <a:ext cx="372743" cy="633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460"/>
          <p:cNvSpPr/>
          <p:nvPr/>
        </p:nvSpPr>
        <p:spPr>
          <a:xfrm>
            <a:off x="5121017" y="1909640"/>
            <a:ext cx="315081" cy="30860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9" name="Straight Arrow Connector 707"/>
          <p:cNvCxnSpPr>
            <a:stCxn id="103" idx="0"/>
            <a:endCxn id="108" idx="4"/>
          </p:cNvCxnSpPr>
          <p:nvPr/>
        </p:nvCxnSpPr>
        <p:spPr>
          <a:xfrm flipV="1">
            <a:off x="4949313" y="2218247"/>
            <a:ext cx="329243" cy="150108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707"/>
          <p:cNvCxnSpPr>
            <a:stCxn id="103" idx="4"/>
            <a:endCxn id="115" idx="0"/>
          </p:cNvCxnSpPr>
          <p:nvPr/>
        </p:nvCxnSpPr>
        <p:spPr>
          <a:xfrm>
            <a:off x="4949313" y="4027942"/>
            <a:ext cx="422889" cy="1181959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218"/>
          <p:cNvSpPr/>
          <p:nvPr/>
        </p:nvSpPr>
        <p:spPr>
          <a:xfrm>
            <a:off x="5214663" y="5209901"/>
            <a:ext cx="315081" cy="30860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Rectangular Callout 21"/>
          <p:cNvSpPr/>
          <p:nvPr/>
        </p:nvSpPr>
        <p:spPr bwMode="gray">
          <a:xfrm>
            <a:off x="5065043" y="1625845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121" name="Rectangular Callout 21"/>
          <p:cNvSpPr/>
          <p:nvPr/>
        </p:nvSpPr>
        <p:spPr bwMode="gray">
          <a:xfrm>
            <a:off x="5214663" y="5538335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106855" y="2849983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</a:t>
            </a:r>
            <a:endParaRPr lang="en-US" altLang="ko-KR" sz="8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chemeClr val="accent2"/>
                </a:solidFill>
                <a:latin typeface="+mn-ea"/>
              </a:rPr>
              <a:t>merge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196634" y="4550457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</a:t>
            </a:r>
            <a:endParaRPr lang="en-US" altLang="ko-KR" sz="8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chemeClr val="accent2"/>
                </a:solidFill>
                <a:latin typeface="+mn-ea"/>
              </a:rPr>
              <a:t>merge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111786" y="4321757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84" y="3524844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9" name="Straight Arrow Connector 707"/>
          <p:cNvCxnSpPr/>
          <p:nvPr/>
        </p:nvCxnSpPr>
        <p:spPr>
          <a:xfrm>
            <a:off x="5698790" y="3895203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504406" y="358753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2"/>
                </a:solidFill>
                <a:latin typeface="+mn-ea"/>
              </a:rPr>
              <a:t>빌드클릭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885882" y="3524843"/>
            <a:ext cx="8306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정적분석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단위테스트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코드리뷰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소스</a:t>
            </a:r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merge</a:t>
            </a:r>
            <a:endParaRPr lang="en-US" sz="1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8" name="Rectangular Callout 21"/>
          <p:cNvSpPr/>
          <p:nvPr/>
        </p:nvSpPr>
        <p:spPr bwMode="gray">
          <a:xfrm>
            <a:off x="3887926" y="3031473"/>
            <a:ext cx="695552" cy="361527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900" b="1" kern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ht</a:t>
            </a: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브랜치</a:t>
            </a: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생성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4" name="Straight Arrow Connector 707"/>
          <p:cNvCxnSpPr>
            <a:stCxn id="63" idx="0"/>
            <a:endCxn id="317" idx="4"/>
          </p:cNvCxnSpPr>
          <p:nvPr/>
        </p:nvCxnSpPr>
        <p:spPr>
          <a:xfrm flipV="1">
            <a:off x="3671682" y="2204864"/>
            <a:ext cx="226304" cy="297192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xplosion 1 5"/>
          <p:cNvSpPr/>
          <p:nvPr/>
        </p:nvSpPr>
        <p:spPr bwMode="gray">
          <a:xfrm>
            <a:off x="3995938" y="2128247"/>
            <a:ext cx="343799" cy="267305"/>
          </a:xfrm>
          <a:prstGeom prst="irregularSeal1">
            <a:avLst/>
          </a:prstGeom>
          <a:solidFill>
            <a:schemeClr val="bg1"/>
          </a:solid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endParaRPr lang="en-US" sz="1600" kern="0" dirty="0" err="1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271686" y="2133436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Defect </a:t>
            </a:r>
            <a:r>
              <a:rPr lang="ko-KR" altLang="en-US" sz="800" dirty="0" smtClean="0">
                <a:latin typeface="+mn-ea"/>
              </a:rPr>
              <a:t>발생</a:t>
            </a:r>
            <a:endParaRPr lang="en-US" sz="800" dirty="0">
              <a:latin typeface="+mn-ea"/>
            </a:endParaRPr>
          </a:p>
        </p:txBody>
      </p:sp>
      <p:pic>
        <p:nvPicPr>
          <p:cNvPr id="136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31" y="3978257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3839655" y="434478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endParaRPr lang="en-US" sz="800" dirty="0">
              <a:latin typeface="+mn-ea"/>
            </a:endParaRPr>
          </a:p>
        </p:txBody>
      </p:sp>
      <p:pic>
        <p:nvPicPr>
          <p:cNvPr id="143" name="Picture 11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19" y="2917627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Box 143"/>
          <p:cNvSpPr txBox="1"/>
          <p:nvPr/>
        </p:nvSpPr>
        <p:spPr>
          <a:xfrm>
            <a:off x="3404148" y="3285564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QA</a:t>
            </a:r>
            <a:endParaRPr lang="en-US" sz="800" dirty="0"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256020" y="2681747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latin typeface="+mn-ea"/>
              </a:rPr>
              <a:t>배포 실행</a:t>
            </a:r>
            <a:endParaRPr lang="en-US" sz="800" dirty="0">
              <a:latin typeface="+mn-ea"/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75" y="1690848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147"/>
          <p:cNvSpPr txBox="1"/>
          <p:nvPr/>
        </p:nvSpPr>
        <p:spPr>
          <a:xfrm>
            <a:off x="7020274" y="2708920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i="1" u="sng" dirty="0" smtClean="0">
                <a:latin typeface="+mn-ea"/>
              </a:rPr>
              <a:t>Real</a:t>
            </a:r>
            <a:r>
              <a:rPr lang="ko-KR" altLang="en-US" sz="900" b="1" i="1" u="sng" dirty="0" smtClean="0">
                <a:latin typeface="+mn-ea"/>
              </a:rPr>
              <a:t>환경</a:t>
            </a:r>
            <a:endParaRPr lang="en-US" sz="900" b="1" i="1" u="sng" dirty="0">
              <a:latin typeface="+mn-ea"/>
            </a:endParaRPr>
          </a:p>
        </p:txBody>
      </p:sp>
      <p:cxnSp>
        <p:nvCxnSpPr>
          <p:cNvPr id="149" name="Straight Arrow Connector 707"/>
          <p:cNvCxnSpPr/>
          <p:nvPr/>
        </p:nvCxnSpPr>
        <p:spPr>
          <a:xfrm>
            <a:off x="7268905" y="368660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85419" y="26093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</a:t>
            </a:r>
            <a:r>
              <a:rPr lang="ko-KR" altLang="en-US" sz="800" b="1" dirty="0">
                <a:solidFill>
                  <a:schemeClr val="accent2"/>
                </a:solidFill>
                <a:latin typeface="+mn-ea"/>
              </a:rPr>
              <a:t>동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51" name="Straight Arrow Connector 707"/>
          <p:cNvCxnSpPr/>
          <p:nvPr/>
        </p:nvCxnSpPr>
        <p:spPr>
          <a:xfrm>
            <a:off x="7970090" y="385345"/>
            <a:ext cx="38765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286604" y="27762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수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동</a:t>
            </a:r>
            <a:endParaRPr 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721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>
            <a:off x="2249743" y="876921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mtClean="0"/>
              <a:t>출시절차</a:t>
            </a:r>
            <a:endParaRPr lang="en-US" dirty="0"/>
          </a:p>
        </p:txBody>
      </p:sp>
      <p:sp>
        <p:nvSpPr>
          <p:cNvPr id="158" name="AutoShape 2" descr="data:image/jpeg;base64,/9j/4AAQSkZJRgABAQAAAQABAAD/2wCEAAkGBhQOEBMUExQQExUUFxoaFhUXFx4fHhwWHhwWGB4bGBkcJzIhIx8jICEeIC8gJCcqLzA4HCozNjArNSYrLTUBCQoKDgwNGQ8PGTUkHyM0Mi8sNTUxNSkzNTQyMS0tNi41Ky8uNDQ1LDYsNTUqNCw1KykpLikqKTQ2KSkpLCwsKf/AABEIADEAyAMBIgACEQEDEQH/xAAbAAEAAwEBAQEAAAAAAAAAAAAABQYHBAIDAf/EAEQQAAECBAQCBAcNCAMBAAAAAAECAwAEBREGEiExE0EHIlFhFBUyNnGBsRYXQlNVdJGSk6HB0dIjNENSVGKD03KC4TP/xAAYAQEAAwEAAAAAAAAAAAAAAAAAAQMEAv/EAB4RAQEAAgICAwAAAAAAAAAAAAABAgMREiGRIjFx/9oADAMBAAIRAxEAPwDaKjUESzS3XCQhtJUogX0HcIrnvoyPxjn2S/yibxDMJalXlrb4yEoJU3a+YdljGc+6yS+SR9RP6Y06tcznNlvpn27LjfFkXSm9IEnMvIabWsrWSEgtqGoBO5FthHbX8UMU8IL6lJ4hITZJOoAJ2ihy2NZVpYWillC07KSlII5aECPvPdIrMxl41Ocdy3y5wDa+9riO7o+XjG8fscTfOvnKc/lT3voyP87n2SvyiXoGKGKhn4ClK4ZAVdJG9yN/RGf+66T+SR9RP6YtmBauzMh7gynguUozdUDNcKtsBt+MRs1THG3i+4nXtuWXHM9Vaoga3jeVkJhiXfWW1zHkEjq726ythrprE9GPdLdFRP1mlyzhUEPIdSSncbkEX7CBGRqbDCMxwDit6QmfFFSP7VH7q+dnW/gi53PYe7KdRrp0AiFYxawufckQV8dtAcUMpy5TlOitvhCJqMtpXnhOfNE+xiA1KEIQCEIQCEIQCEIQCEIQCEIQCEIQHHWHXUMOqYSFuhJLaTsVcgdR7RFM8c1r+lY+7/ZFtxHKvPSjyJdwNPKQQ24TbKrkbiMw9xGIflVr66v0RZhnMZ9Sq8sO1+7Fvo1Uqq5htMxLsoZJOdQtcCxtb9oeduRiUxVOTrQa8CaQ6SVcTNbQW0tdSefpioYXwnWmJxlyaqDbzCSeI2FHrDKoDTKOdjvyif6QaLPzSWRITKZZSVK4hKiMwIFhoDsb/TC5y5c9YTD48c1HeOa1/Ssfd/siwYUnJ13i+GtNtWKeHltqLHNeylbadkZ77iMQ/KrX11foi49H1EqEoH/GE0maKijh2UTlAC824G90/RE5bJZx1iMddl57VcIy7HfnHRf8n4xqMZdjvzjov+T8YqWrVj3AzdYlshOR5HWYeG6F+rXKdLj17gRDdHOOHHVrp8+OHPS+mv8AGQPhpOxNtTbcajnbQIpfSNgLxkhD0urgzsv1mHQbE21yKPZfY8j3EghdIy2leeE580T7GIn+jrHvjJtbL6eDOy/VfZIsbjTOkdl9xyPcQTAUrzwnPmifYxAXbGOLWqTKLmHrkDRCButZ2SPaTyAMUuRpldqiQ+5Nt01C9UMIaClBJ2zk63I5E+obRydLyHZiqUmXaS0s5luJQ6SG1LSUnr21tZJ+nviw+E1/4mjfXdgIZzFNRw+62Kmpubk3VZRNITlU2r+9IGo52sTvY6Wi44yl5x2WDlOfSh5HWCClCkPJ0OUlQ0J5KBG+u9xUcUUSt1OVclnmqQEOW1St24IIIIuLX0i74OprsrISzL5SXWm0oUUm46ugsSBytygODAmOm6syq6S1MNHK/Lq0Uhe2x1yk8/UdREpiXEjNMllzD6sqE7DmpXJKRzJ/92EUfpUoIkz43lnUS00xbPmNkvp0GRQ5qI0HaB3AiLwQn3Tzip6cU3klVBLMgDcIVYHiOg73OxtqR2JtAWzAU1UJ0qnJtXBZd1l5MITdKDstxdsxJGoF+d+wR56OsRvzr9TS+vOmXm1ttDKkZUAqsOqNdhqbmLtGbdEf7zWvn7ntXAaTFHpeJJhzEM5KKXeXalkLQjKnRZ4NzmtmPlHQnnF4jNaJ521D5m37ZeAkcaYrmvDGadTw2Jl1BcW84LpaaBIzZeatOYPLQ304nMKVuXAcZqjcwsalp5kJQruBFyPVb0iPvjjCk2J1qpU4tqmGmy24ws2DrdybA6C+vMjYG+mvijdMTCnUsT7L1OfOlngchOmy7Cw7yAO+Au1Hfdcl2lPoDTqkJLjYNwldtQDc6X7zH5HYDeEBE4sk235KYbed4Da2yFu3AyD+a50jG/e4pPy4Ptm/zjb6vSm5xhxh0FTbqSlQBIuD3jWKZ7xtK+Ic+2c/OAruDMEU6Xn2HGKsJh1KiUs8RBznKoWsDfa59UWfpSw/KzqJcTU74EEKWUHMlOckJuOseWn0x00Xolp0jMNvstLS42SUkurOpBTsTbYxKYpwTK1YNiaQpYaJKbLUmxUAD5J7hAZD73FJ+XB9s3+cX/osw7KSQmfBZ7w3OW8/XSrJYLt5J53P0R4942lfEOfbOfnFhwrgiVpIcEqhSOKUld1qVfLmt5R03MBPRl2O/OOi/wCT8Y1GIio4Vl5maYmnEEvS9+ErMQBfe4Gh9cBLwhCAz7pFwO444io0/qTzGths8gfBUNiq2g7RoeVqp0b4kFTxG9M5FNlcmAtB+CtPBSoDuuDa+vbG2RCymDpVmdcnG2wh91JStQJsb2JJTtc2FzaArHS3RXimVn5VOd+nuFeS3lNG2cWGptYaDkTFgwnjuVqrKVsuJCrdZpRAWg9hT+I0MWGKXXeiGnTrhdUyWnCbqUyooue0pHVv32uecBO17FspT2yuYfabA5Xuo9yUDrE+gR+MYoZMimdcJYZLYcPE0KUkXAIHPbQXuTYXiDonRDTZNYcDHFWNlPKK7d4SerfvteJvEmEpeppQiZStaG1Zg2FqSkq01UlJF7cr7XPbAUKh0x3E00mem0KRIMqPgksr+IfjHBzH3HbYG8ljrCL0u+KpTRaZbH7dkbPtDcED4Vh6TbTUC+gtNBCQlICUpAAAFgANAAByj3AQeD8XM1aWS+ybcltnykL5pV+B5jWKLhGqopNbqUpMqDQm3Q/LrXolWYqJTm2ub2Hekje0Xqn4MlpabdmmUKbde/8AoErUEKPaW75b31vbcntMe8TYQlao2ETTSXAPJVqFJP8Aaoaj0bG2sB11KtsSrRdedbbQkXKlKG3d2+gRlvR7WzP4knZjhraS5KJLYULEtZmQhZHLMBmt3xY6d0J01hxKy249lNwl1wqTfvTsfQbiLPLYYYanHJxKCH3Ww2pWY2yDLYBOw8kfRAe3MTSyZgy6n2kvBIVw1KykpOxF9/VeIPpOMmqmTHhZaKeGrh3IzcSxycPnmzW29el478T4CkqpYzLCFqAsHBdKwOzOnUjuNx3RC0roXpss6lzhOPFOqQ8srSD/AMdj67wHf0WB0UeT42bPw9M2+S5yX/62hFrAhAIQhAIQhAIQhAIQhAIQhAIQhAIQhAIQhAIQhAIQhAIQhAIQhAIQh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AutoShape 4" descr="data:image/jpeg;base64,/9j/4AAQSkZJRgABAQAAAQABAAD/2wCEAAkGBhQOEBMUExQQExUUFxoaFhUXFx4fHhwWHhwWGB4bGBkcJzIhIx8jICEeIC8gJCcqLzA4HCozNjArNSYrLTUBCQoKDgwNGQ8PGTUkHyM0Mi8sNTUxNSkzNTQyMS0tNi41Ky8uNDQ1LDYsNTUqNCw1KykpLikqKTQ2KSkpLCwsKf/AABEIADEAyAMBIgACEQEDEQH/xAAbAAEAAwEBAQEAAAAAAAAAAAAABQYHBAIDAf/EAEQQAAECBAQCBAcNCAMBAAAAAAECAwAEBREGEiExE0EHIlFhFBUyNnGBsRYXQlNVdJGSk6HB0dIjNENSVGKD03KC4TP/xAAYAQEAAwEAAAAAAAAAAAAAAAAAAQMEAv/EAB4RAQEAAgICAwAAAAAAAAAAAAABAgMREiGRIjFx/9oADAMBAAIRAxEAPwDaKjUESzS3XCQhtJUogX0HcIrnvoyPxjn2S/yibxDMJalXlrb4yEoJU3a+YdljGc+6yS+SR9RP6Y06tcznNlvpn27LjfFkXSm9IEnMvIabWsrWSEgtqGoBO5FthHbX8UMU8IL6lJ4hITZJOoAJ2ihy2NZVpYWillC07KSlII5aECPvPdIrMxl41Ocdy3y5wDa+9riO7o+XjG8fscTfOvnKc/lT3voyP87n2SvyiXoGKGKhn4ClK4ZAVdJG9yN/RGf+66T+SR9RP6YtmBauzMh7gynguUozdUDNcKtsBt+MRs1THG3i+4nXtuWXHM9Vaoga3jeVkJhiXfWW1zHkEjq726ythrprE9GPdLdFRP1mlyzhUEPIdSSncbkEX7CBGRqbDCMxwDit6QmfFFSP7VH7q+dnW/gi53PYe7KdRrp0AiFYxawufckQV8dtAcUMpy5TlOitvhCJqMtpXnhOfNE+xiA1KEIQCEIQCEIQCEIQCEIQCEIQCEIQHHWHXUMOqYSFuhJLaTsVcgdR7RFM8c1r+lY+7/ZFtxHKvPSjyJdwNPKQQ24TbKrkbiMw9xGIflVr66v0RZhnMZ9Sq8sO1+7Fvo1Uqq5htMxLsoZJOdQtcCxtb9oeduRiUxVOTrQa8CaQ6SVcTNbQW0tdSefpioYXwnWmJxlyaqDbzCSeI2FHrDKoDTKOdjvyif6QaLPzSWRITKZZSVK4hKiMwIFhoDsb/TC5y5c9YTD48c1HeOa1/Ssfd/siwYUnJ13i+GtNtWKeHltqLHNeylbadkZ77iMQ/KrX11foi49H1EqEoH/GE0maKijh2UTlAC824G90/RE5bJZx1iMddl57VcIy7HfnHRf8n4xqMZdjvzjov+T8YqWrVj3AzdYlshOR5HWYeG6F+rXKdLj17gRDdHOOHHVrp8+OHPS+mv8AGQPhpOxNtTbcajnbQIpfSNgLxkhD0urgzsv1mHQbE21yKPZfY8j3EghdIy2leeE580T7GIn+jrHvjJtbL6eDOy/VfZIsbjTOkdl9xyPcQTAUrzwnPmifYxAXbGOLWqTKLmHrkDRCButZ2SPaTyAMUuRpldqiQ+5Nt01C9UMIaClBJ2zk63I5E+obRydLyHZiqUmXaS0s5luJQ6SG1LSUnr21tZJ+nviw+E1/4mjfXdgIZzFNRw+62Kmpubk3VZRNITlU2r+9IGo52sTvY6Wi44yl5x2WDlOfSh5HWCClCkPJ0OUlQ0J5KBG+u9xUcUUSt1OVclnmqQEOW1St24IIIIuLX0i74OprsrISzL5SXWm0oUUm46ugsSBytygODAmOm6syq6S1MNHK/Lq0Uhe2x1yk8/UdREpiXEjNMllzD6sqE7DmpXJKRzJ/92EUfpUoIkz43lnUS00xbPmNkvp0GRQ5qI0HaB3AiLwQn3Tzip6cU3klVBLMgDcIVYHiOg73OxtqR2JtAWzAU1UJ0qnJtXBZd1l5MITdKDstxdsxJGoF+d+wR56OsRvzr9TS+vOmXm1ttDKkZUAqsOqNdhqbmLtGbdEf7zWvn7ntXAaTFHpeJJhzEM5KKXeXalkLQjKnRZ4NzmtmPlHQnnF4jNaJ521D5m37ZeAkcaYrmvDGadTw2Jl1BcW84LpaaBIzZeatOYPLQ304nMKVuXAcZqjcwsalp5kJQruBFyPVb0iPvjjCk2J1qpU4tqmGmy24ws2DrdybA6C+vMjYG+mvijdMTCnUsT7L1OfOlngchOmy7Cw7yAO+Au1Hfdcl2lPoDTqkJLjYNwldtQDc6X7zH5HYDeEBE4sk235KYbed4Da2yFu3AyD+a50jG/e4pPy4Ptm/zjb6vSm5xhxh0FTbqSlQBIuD3jWKZ7xtK+Ic+2c/OAruDMEU6Xn2HGKsJh1KiUs8RBznKoWsDfa59UWfpSw/KzqJcTU74EEKWUHMlOckJuOseWn0x00Xolp0jMNvstLS42SUkurOpBTsTbYxKYpwTK1YNiaQpYaJKbLUmxUAD5J7hAZD73FJ+XB9s3+cX/osw7KSQmfBZ7w3OW8/XSrJYLt5J53P0R4942lfEOfbOfnFhwrgiVpIcEqhSOKUld1qVfLmt5R03MBPRl2O/OOi/wCT8Y1GIio4Vl5maYmnEEvS9+ErMQBfe4Gh9cBLwhCAz7pFwO444io0/qTzGths8gfBUNiq2g7RoeVqp0b4kFTxG9M5FNlcmAtB+CtPBSoDuuDa+vbG2RCymDpVmdcnG2wh91JStQJsb2JJTtc2FzaArHS3RXimVn5VOd+nuFeS3lNG2cWGptYaDkTFgwnjuVqrKVsuJCrdZpRAWg9hT+I0MWGKXXeiGnTrhdUyWnCbqUyooue0pHVv32uecBO17FspT2yuYfabA5Xuo9yUDrE+gR+MYoZMimdcJYZLYcPE0KUkXAIHPbQXuTYXiDonRDTZNYcDHFWNlPKK7d4SerfvteJvEmEpeppQiZStaG1Zg2FqSkq01UlJF7cr7XPbAUKh0x3E00mem0KRIMqPgksr+IfjHBzH3HbYG8ljrCL0u+KpTRaZbH7dkbPtDcED4Vh6TbTUC+gtNBCQlICUpAAAFgANAAByj3AQeD8XM1aWS+ybcltnykL5pV+B5jWKLhGqopNbqUpMqDQm3Q/LrXolWYqJTm2ub2Hekje0Xqn4MlpabdmmUKbde/8AoErUEKPaW75b31vbcntMe8TYQlao2ETTSXAPJVqFJP8Aaoaj0bG2sB11KtsSrRdedbbQkXKlKG3d2+gRlvR7WzP4knZjhraS5KJLYULEtZmQhZHLMBmt3xY6d0J01hxKy249lNwl1wqTfvTsfQbiLPLYYYanHJxKCH3Ww2pWY2yDLYBOw8kfRAe3MTSyZgy6n2kvBIVw1KykpOxF9/VeIPpOMmqmTHhZaKeGrh3IzcSxycPnmzW29el478T4CkqpYzLCFqAsHBdKwOzOnUjuNx3RC0roXpss6lzhOPFOqQ8srSD/AMdj67wHf0WB0UeT42bPw9M2+S5yX/62hFrAhAIQhAIQhAIQhAIQhAIQhAIQhAIQhAIQhAIQhAIQhAIQhAIQhAIQhAf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" name="AutoShape 9" descr="data:image/jpeg;base64,/9j/4AAQSkZJRgABAQAAAQABAAD/2wCEAAkGBhQSEBMSERMWEhUVFR8UFBIYFxgdFhgdHhYaGhsYFxcYGycfGRkjHxUcITEgIycpLSw4Fh8xNTAqNSYrLCkBCQoKDgwOGg8PGiklHiQ1LzUyNCwpMSosNTQ1MC0sKTUqLCk1LSwtLCkpKSouKiksNSksLDAsLCwpNSwsKS0pLf/AABEIAHABWwMBIgACEQEDEQH/xAAcAAEAAgMBAQEAAAAAAAAAAAAABgcEBQgDAgH/xABKEAABAwIDBAUHCQUFCAMAAAABAAIDBBEFEiEGBzFBEyJRYXEUMjVCgZGxCDNScnOCobLBIzRidLMlk6LC0RgkRFNUktLhFRYX/8QAGgEBAAIDAQAAAAAAAAAAAAAAAAMEAQIFBv/EACgRAQACAQMDAwMFAAAAAAAAAAABAgMEESESMUEFIlFxgcETFJGh0f/aAAwDAQACEQMRAD8AvFERAWBjOPQUkfSVMzIW8AXuAv3DtPgtFt7tiaJscUOQ1E5IjzkBjALZpH/wi48bqu8Ih8vqndDN07mj/eK91nPAJ0ZB6sY0NgByvxN1iZ2jeWYjdIq3fdG+Qw4dSzVsg5hpaz231A77WXp/96xgAE4Qy3MCobmA+F1u8Nw2OmZkgblHFzjcvcfpPcdXHvKyC89qq21PxCeMPy0uH746fpRDXQTYe93mmdto3dtn8LDtOmoU/Y8EAgggi4I4HvCiVdRMmjdHK0SMcLFrhcfiolsvjX/xNeygkqBLSTHLBmeHPp330jdzDTewv2KTHmi/DS+Pp5W4iIp0QiIgIiICIiAiIgIiICIiAiIgIiICIiAiIgIiICIiAiIgIiICIiAiIgIiIC/HOsCTy1X6qf3m7x3vkkoqKTIxgIqqhupHbGw8Ae0rEzERvLfHjtktFaxzKIur/KnGvqmieaZzjFHJrHBGHEMDWcC42vc/6qWbt53vnrXu4FsLRYAC46UnQC3BzVCcGwarfTxFrIh+zvHE+S00jR6zWW4Hl2qZ7patr4qktOrpWyW5gOia0X9rHKHNPsnZtjj3Q3mNbPurZjHO5zaRjBaNjy3pnm+bpC3XK0WAF+Z7FtcLw6OnjZBFdrWg5WlxcbX11cSbC48LhZiimI4vVPq4WR0cjDHJlM5LehdE62e5BvfQEacWjldUo3tws8Ryld1EtpdgaSaF4ZC2OYhzo5GCz84Bde41OupWz2nkkiYypiBf0Ds0kYFy+MizwB9IDrD6tuaw6yWpqpKd1N0Apw9szajMXPI9ZoYLCxaSL35rNd45iS208J5s3iflFHTz/wDMia8+JaLrZKntz28OzYsOqbNGW1JLwDm20jd2v+KuFdNSmJjiRERGBERAREQEREBERAREQEREBERAREQEREBERAREQEREBERAREQEREBERBFt4+1fkFC+Rnz0n7KBva92gPs4+xUNJQZad0QN3FpzO5ucRqSfFTnfBiJlxKCAHqU8ZlcOWd2jfcL+9RFUdTf3REPT+jaaP0rZLeePt5/n8J3hmGU+IxQVIsC2nbEHNsJIpG6E3HAi3D/VSXCsDgp85p42x9I7M8t9Y3PE+0+9UfXGWGOV1NLJFmF3saeq72cj4K98OEfQQ9D82Y2lmt9Ldvao7TvG8Tw5mbT2wX6LwyEWNQV7ZWkt9VxY5p4tI4gj8faCtHtdiRiILpnUjPUqGtzsza3ZO0tOVvAh3cdRz0iu87IpnZsX7T0oYXOnjYAS1zXOAcCDa2Xjfuso5s851M6tlYHx0eTpYI5NOuMzn5GnrNZw0PsWnw4Z57tr8OlfJcNc2NglLyNHZcxJPcvPa2ndSw9BLUPq6mqGQuIAbHECOkLWjzb3AHPh2FTdMRw1rFrzER3RJlCTTxgHK9jWuY8cWuFiCPaF0NsFtSMQoY5+Dx1Jm/Re3Rw/X2qiQFNdyeJmOrq6Q+bIG1DO42yv+DVtp77zMS63rGlitK5K+OJ/C40RFdecF51Mpaxzg0vLWkho4uIFwB3ngvREFUYpv3NMctRhtTCeWezQfAnQ+xYP+0pB/wBJL/3NUi3707XYNK4gEtewtNtR1wND4FcvoOqNkt5ctdLG1uHVMUT/APiHgCMDKSDfmDa2nap2sXCow2CIAWAjaAPuhZSAi/HOtx0XyJmng4H2hB9oiICIl0BF8OlA4kD2r7QaLavAZ6qNop6ySjc25zMAIdcaB1+Q7lzXtRtLidNUy009ZKXRuLbh1gRyI8V1iuVN8/pio+78EFn/ACeMTlmgrDNK+UiVli9xdbqnhfgrcVM/Jq/dq37Vn5CrmQFjYnVGKGWQDMWMc8N7bNJt+CyV+ObcEHUHQhByHiO8nEJpzO6qka69w1hysbrwDRpYd910Tuj2omr8MZNUayNe6IvtbpMtrPsPGx72laTE/k+0Es5la+aFrjmdCwtycbkNJaS0d3LkrAwPBYaSBlPTsDI4xZrR7ySeZJ1J70GeiISgIi+BK06Aj3hB9oiICL8c4DibL5bKDwIPtQfaL8zC9r69nNfqDnvbecuxquv6mRg8MjXf5lrFvN5dL0eNSki3TRNeO+2h/RQ6cvlldFmyNaATbi7wVK+KcmXph6jS6yml0MXtHmY++8y9qnEhcsY0yu4EDgPE8FN92+2rIoG0NY7opIvmXu8xzOOXMNGlvDXu1UGbUNYMsbbDtXk2dweHtcWvabtcOI8Fd/Z0inTvy89qPU8uoyRa0RER2haWM7SU0DvK6eqgdn6kkXStyy25tLbgSNB4nQ6AkaFe1JvGw6oYRJMxn0o5hb8SMrvYSq2djEtTM11QWvLIy1jsgBsXXOa3E8NVj11Nl/axdSRuoc2w/A6FUb1rW/RPd0sOkvl0/wCvSY88fROsQ2/wylGalibNJ6vRxFrb/aFoHP1bqvqrFJp5XVT3dJJ68ViMreTW35Be5rHdIX1LnnqgRyTMLO24bdoBWPNMDMXMcD1RqCpsNa9fRMd/KDLitiwxqKXjeJ7Q2FJVtkbmafEcx3FSTdnLlxuID14Hg+whRDCm3dI+1gTb3cT71Nt01PnxhzrXEVPqewuOg/A+5RUpFM01jw6urz2zenxkvG0zsvNERXXmBF8ySBoLnEADUk6AeJWJQY1BOSIZo5S3iGPBI8bFBDd+foWf60f9QLltdSb8/Qs/1o/6gXLaDtrDfmYvs2/lCju8PeDFhVOHvGeV9xDDexcRxJPJouLnvUiw35mL7Nv5Quad++KmbF5GXNoWNjA5A2zG3jmQZuzVbX7Q17o5ql8UIGd7YzZrW3sGtHae035rbb0d24wumZWUE87crw2UGQk9bQPBFudhbvWi3J41PTTVLqejkrC5jQ4MIGQZjqbnn+inG32KYliNDJSDCZ487mnOXMNsrw7hfuQR/dVvlmbUMpa+QyxyuDI5XedG46AEjiwnmeF+zhau32zFVVxtNFWPpZGNdZg8yQmxAceI4WuOF+a53i3W4q1wcKGW4II83kfFdX0pPRtzCzsouO+2qDkCp20xDM5r6ucEEhwzu0INiCrM2L2jxWrw2Kkw9js4L+nr5ndVt3uLWsJuSQCOANuzmKk2h/fKn7eT85XSm4sf2JT/AF5P6rkFHbfbMYlh8rHVspk6W5bMyRzmkji25ALSLjSw46X1Uw3J7y5/K20NTI6WOXSJzjdzHAXtf6JA59ilPyjWA4bAeypFv7uRUru7NsUo/tR+qDsFcqb5/TFR934Lqtcqb5/TFR934ILF+TV+7Vv2rPyFZm+eldA01MWITwzPysipGHR5vbqtGt9eKhm6bb+nwugrXynNK6RvRQDznnI7XuaOZ/Va/YveGH42yrxK0geSxr3aiDMeqWjk0Xse4koJVshu9xmpAkq66akjOoYXl0rh22Bsz269yne0mwtXJTwx0mIywvhiyXdr0pHrSHjmPapuDfgv1ByBim1eIxyyQy1cwfG8scOkda4Nja3EaK+dw9dJLhRfK90jvKHjM4km1maXPLVUDt76TrPt3fFXx8nv0Qf5h/5WINbvdwLEII5a6lrpeiBBfT3tkabC7COIB5Ht9ipePbWsL2mSqnLQ4EjpHcAQTzXTW9b0NXfY/wCYLlDDvno/rt/MEF9YvHjeLtzUtqCly2YJHlsko+kcrXOb4GyprFo63D6t8UskkU0Z1IedeYcHA6grsOEdVvgPgua/lCN/tgd9Ow/i8fogs/ctt+/EKZ8VQc08BAL+b2kaOP8AFxB9iku3u2TMMo3VDxmdfJFHe2d5BsL9mhJ8Cqd+Tef99qfsR+Yqf79tnparDAYWl7oJRMWAXJblc02HO2a/sQVNgmMVmO4iyCoq3xMfdxaw5Who9VjeZ8b81aFRuQZHHejramGYC7Xl5LSeWYdngucaOtfDI2WJxY9hzNe02II5gq0tmvlCVUIDKuMVIHr6Nfb2Czj7kG03ZT1rdonxYk57pmUr4gXEWLQ9rgWkaFp11V7qA7H7TYbitU2rhBbWRRFhY67X5Ce7qvAPZe1+V1PkFW78sFPR09cxpPQOySkco36E252dY92qqet6s0Uo4HqOPjwXUVfQsmifFK0OZI0sc08wRYrmXarApaF8lHPqWjNBLyewHQ/WHNRWia3i8eHQ0+St8N9PfzzH1j/WJM2ziO9efMDtNl7VJub9oB94WJ5e1rxmNrHU8l0JmIcSImXo55aczbXHbw71IsI2dNRB0sr+s4XiDTYMPFrj2uvY68FH4I3y/NQzSjtZE9w97QVnUmC18XWp6eqj5kdGcp8WOFvwUM1x9XVMbrNcuaMU4q2mI/pYMmMipwwGRrnTskihmFh0bHiVl9OTnh3HmGqvNoqqN073xtADRlJAtmI4nv7F4VeN1bHva+OSB0wb0jeje3PkvZwa4cRmtfvWPT4fPN0IigcWyyCOInRjnDXLfhwBJ7glbRWJa2rNphs6OPJEL6WF3H8SrX3H4KWUk1W9tnVUmZh59E0WZf8AxH7yjmC7ojPnjrKzr6tdDT6tZpwe8t1I7FP93WIyGGWkqC0zUUvk7nNAAc0NDo3ho4XY4dmoKp4sc1mbW7y7Gu1tM1a48cTFa/KWoiKdy1OfKQxiWOnpIGEtZM57pLEi+QMytPaD0hNv4Qqj3cyzNxWj8nLg8zsBy82ZhnB/hyg38F0tvG2IbilGYCcsjT0kL+TXAEa/wkGx/wDSqbYqiqsBmmNRhclS99mx1EIL7DmG2GjSeJsDogn2/mcNwaUE2LpIwB29cE29gK5pw6hdPNHDGLvkeI2jtLiAPirI2vnxfHJmM8imiiYbsiLHNaL6Z3OeBmNvdc9qsPdfucbh7hU1RbJUgdQDVkV7g5dNXWNr+5BZkEWVrWjg0Ae4WXM+/wAwkxYsZLENnja8O5Ejqu91h7102o7ttsNT4nB0U7bObcxSjz2E8bHsNhccDYdiCkfk942yHEZInkN6ePK0k6FzTcDxIJ9xXSC5Zxzc7idHJeOMzBpu2aE6jXQ20cD4KRYFtxtGwdCKeSYjQOmp3XHLz+qHeJugvTHcego4HT1Mgjjba7jc8TYAAak9wWZBO17GvYQ5rhma4cCDwIVVYFu5ra+dtTj0vSNYc0VICMgN/Xa0BtuVtSeZKmm2eLVtPGwYfSCqc67TdwaI9NDbmL8tEHKO0P75U/byfnK6U3F+g6f68n9Z6pGfdLiz3Oe6keXOJc45makm5PnK0d00eLUQioqiitTZnHpi5oMd7uNwCc13fFB7/KM9GRfzLf6b1Se730pR/bD9Vbe9/D8VxF3ksNEfJ4pc7Zg5t5TksDYkZQMzhbnoq9w3dfjEE0c0dI4PjcHtOZnEHn1uCDqhcqb5/TFR934K9KTafFPIHyyYaPKmyBjYBIAHtsLyX9WxJ07lTG0e77Ga2pkqZaNwdIb2DmWA5AdZBuNzOxFPiFDiDZo2mQlrI5iLujJaSC0nhrbxVX4zg8tLPJTztySRuyuHLxB5g8bq3N2mFYzhUjmig6SGZzekBc0FtjbOCHcgTpbVSnfRu1dXRtqaWPNUss0tFgZGX4a6XF76oMfcXvB8pg8iqH3mhH7Nx4vZyF+Zbw8AFbK5Xw3dhjNPNHNDTSMkjcHscHMuCPvaju5q3oNsMbEHXwlrpR1biQBp087Lc215XQULt76TrPt3fFXx8nv0Qf5h/wCViqPEt12LzzSTSUjs8jy91nMtdxubXdw1U73W0uM4bamfQZ6eSYOc4vaDFmyte8EE3ADQctuXegsHet6Grvsf8wXKGHfPRfXb+YLovenNitQyahpKHNA8AGozi7hxLQ0kW15qoGbosWBBFI8EG4OZn/kg6si80eA+C5s+UL6XH8sz8z1cuyGNYi6kl8toxHNFH+zAcP2xDNBxOW5FuPNU/tzshjGJ1ZqpKAxHIGNYHtNgL8y7U6lBmfJw/fan7EfmVn7wN4gwyooWPYHRVDniV5OrA0xi4HA/Oa+CqfYbZfGsLqDPDQmQOblfG5zLOF76EO0Pepjvh2Wq8Siw7oqciS7ulbcWizhl8x7AW8uxBINpNzmHVxMwZ0MjxfpIjZpv6xZ5pOvHmqd3gbmqjDozUMcJ6cWDnDSRl9Lub9HhqCePJTrZ7EMZwZvk9TSur6ZnmSRHM9o+i3m4dgI0va/Iee2u21didM+jo8Lqo+lsHvlYW6XBsL6a27UFTbvKx8WK0Lo3FpNTGw25tdI1rmnuIcR7V2Eqd3UbmX0kzayuy9IzWGJpuGki2Z+nnC5sNbceNrXEgKNbfbLwVtHKJ2Bzo2OfG/g5jg2+jhqBpqOakq+JoQ9rmu1DgWkdxFig5RifeOIniYx8FnYTXmOop38ckzD/AIwP1Ux2g3H1MF3UMrZ4xwhk6sjR2NcAQ78Paq+xCGaHM2Wnmie0XsWOsCOGo05KfriYQdExLrJrRyX6tds5Xiekp5Wm4fE11+3qhbFQJ1L77Ltq6V4+hK0n+6I+BWu2JxIDB3sLrOpq+KVp526ZriAeQs0j2qU71dnn1c9NHG9sbi53WcCRbJe1gR2LB3U7t6eSlfPVjygyusYXfNsLCb9Uec654nsW2/GzG3O6bR4jF0+ZkjQCfMEkn9MSZL+xarZ05ser5I/m+ghEluBfeS1+8D4rL/8Aymia9z4Q+nLjciN5HsaeLB9Uhb/AdnIKONzIGkZnZ3uc4ue9x9Z73Elx059i1ZbNERAREQEREBERAREQEREBERAREQEREBERAREQEREBERAREQEREBERAREQEREBeNZSNljfG4XD2lp9osvZEEN3Wl0dJLRvJL6OofBrxLNHxnwyPA+6VMlC9ot3BnqXVdNWzUUzgA7IGujNuDiw2ufasRuw2K2sccce80jb/hKg+94+IeTyUkwY6UiYM6Nlszi9rmNAuQNXOHFZm7PB6inppvKWdEZaiSZkVwSwPcXZXEaX15diwcO3XP6eKatxCas6J4kZHkbGzM03aXAEk2Nja/JT5AREQEREBERAREQEREBERAREQEREBERAREQEREBERAREQEREBERAREQEREBERB//2Q==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8715" y="876921"/>
            <a:ext cx="8055784" cy="3240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049943" y="876921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994159" y="876921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722351" y="876921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otched Right Arrow 12"/>
          <p:cNvSpPr/>
          <p:nvPr/>
        </p:nvSpPr>
        <p:spPr>
          <a:xfrm>
            <a:off x="3874115" y="874825"/>
            <a:ext cx="365760" cy="288032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Notched Right Arrow 92"/>
          <p:cNvSpPr/>
          <p:nvPr/>
        </p:nvSpPr>
        <p:spPr>
          <a:xfrm>
            <a:off x="5818331" y="874825"/>
            <a:ext cx="365760" cy="288032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Notched Right Arrow 97"/>
          <p:cNvSpPr/>
          <p:nvPr/>
        </p:nvSpPr>
        <p:spPr>
          <a:xfrm>
            <a:off x="7535919" y="894923"/>
            <a:ext cx="365760" cy="288032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476371" y="88930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</a:rPr>
              <a:t>자동화인수테스트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575210" y="8893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수동테스트</a:t>
            </a:r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635841" y="8893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출시</a:t>
            </a:r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184013" y="8893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운영</a:t>
            </a:r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989603" y="876921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130" y="91292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smtClean="0"/>
              <a:t>단</a:t>
            </a:r>
            <a:r>
              <a:rPr lang="ko-KR" altLang="en-US" sz="1100" i="1"/>
              <a:t>계</a:t>
            </a:r>
            <a:endParaRPr lang="en-US" sz="1100" i="1"/>
          </a:p>
        </p:txBody>
      </p:sp>
      <p:sp>
        <p:nvSpPr>
          <p:cNvPr id="107" name="TextBox 106"/>
          <p:cNvSpPr txBox="1"/>
          <p:nvPr/>
        </p:nvSpPr>
        <p:spPr>
          <a:xfrm>
            <a:off x="209128" y="187307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smtClean="0"/>
              <a:t>환경</a:t>
            </a:r>
            <a:endParaRPr lang="en-US" sz="1100" i="1"/>
          </a:p>
        </p:txBody>
      </p:sp>
      <p:sp>
        <p:nvSpPr>
          <p:cNvPr id="111" name="TextBox 110"/>
          <p:cNvSpPr txBox="1"/>
          <p:nvPr/>
        </p:nvSpPr>
        <p:spPr>
          <a:xfrm>
            <a:off x="4687613" y="194643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QA </a:t>
            </a:r>
            <a:r>
              <a:rPr lang="ko-KR" altLang="en-US" sz="1200" smtClean="0"/>
              <a:t>환경</a:t>
            </a:r>
            <a:endParaRPr lang="en-US" sz="1200"/>
          </a:p>
        </p:txBody>
      </p:sp>
      <p:sp>
        <p:nvSpPr>
          <p:cNvPr id="113" name="TextBox 112"/>
          <p:cNvSpPr txBox="1"/>
          <p:nvPr/>
        </p:nvSpPr>
        <p:spPr>
          <a:xfrm>
            <a:off x="6350701" y="1810933"/>
            <a:ext cx="98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Staging </a:t>
            </a:r>
            <a:r>
              <a:rPr lang="ko-KR" altLang="en-US" sz="1200" smtClean="0"/>
              <a:t>환경</a:t>
            </a:r>
            <a:endParaRPr lang="en-US" sz="1200"/>
          </a:p>
        </p:txBody>
      </p:sp>
      <p:sp>
        <p:nvSpPr>
          <p:cNvPr id="114" name="TextBox 113"/>
          <p:cNvSpPr txBox="1"/>
          <p:nvPr/>
        </p:nvSpPr>
        <p:spPr>
          <a:xfrm>
            <a:off x="7990074" y="1921041"/>
            <a:ext cx="7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Real </a:t>
            </a:r>
            <a:r>
              <a:rPr lang="ko-KR" altLang="en-US" sz="1200" smtClean="0"/>
              <a:t>환경</a:t>
            </a:r>
            <a:endParaRPr lang="en-US" sz="1200"/>
          </a:p>
        </p:txBody>
      </p:sp>
      <p:sp>
        <p:nvSpPr>
          <p:cNvPr id="18" name="Rectangle 17"/>
          <p:cNvSpPr/>
          <p:nvPr/>
        </p:nvSpPr>
        <p:spPr>
          <a:xfrm>
            <a:off x="1151620" y="1819591"/>
            <a:ext cx="2741607" cy="5290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265967" y="1819591"/>
            <a:ext cx="1512168" cy="52902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107472" y="1776706"/>
            <a:ext cx="1512168" cy="28856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7850250" y="1802107"/>
            <a:ext cx="1058139" cy="52902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9505" y="13089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smtClean="0"/>
              <a:t>관</a:t>
            </a:r>
            <a:r>
              <a:rPr lang="ko-KR" altLang="en-US" sz="1200" i="1"/>
              <a:t>련</a:t>
            </a:r>
            <a:r>
              <a:rPr lang="ko-KR" altLang="en-US" sz="1200" i="1" smtClean="0"/>
              <a:t>브랜치</a:t>
            </a:r>
            <a:endParaRPr lang="en-US" sz="1200" i="1"/>
          </a:p>
        </p:txBody>
      </p:sp>
      <p:sp>
        <p:nvSpPr>
          <p:cNvPr id="129" name="TextBox 128"/>
          <p:cNvSpPr txBox="1"/>
          <p:nvPr/>
        </p:nvSpPr>
        <p:spPr>
          <a:xfrm>
            <a:off x="2629757" y="1304781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DQA </a:t>
            </a:r>
            <a:r>
              <a:rPr lang="ko-KR" altLang="en-US" sz="1200" smtClean="0"/>
              <a:t>브랜치</a:t>
            </a:r>
            <a:endParaRPr lang="en-US" sz="1200"/>
          </a:p>
        </p:txBody>
      </p:sp>
      <p:sp>
        <p:nvSpPr>
          <p:cNvPr id="130" name="TextBox 129"/>
          <p:cNvSpPr txBox="1"/>
          <p:nvPr/>
        </p:nvSpPr>
        <p:spPr>
          <a:xfrm>
            <a:off x="4605678" y="1304781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QA </a:t>
            </a:r>
            <a:r>
              <a:rPr lang="ko-KR" altLang="en-US" sz="1200" smtClean="0"/>
              <a:t>브랜치</a:t>
            </a:r>
            <a:endParaRPr lang="en-US" sz="1200"/>
          </a:p>
        </p:txBody>
      </p:sp>
      <p:sp>
        <p:nvSpPr>
          <p:cNvPr id="131" name="TextBox 130"/>
          <p:cNvSpPr txBox="1"/>
          <p:nvPr/>
        </p:nvSpPr>
        <p:spPr>
          <a:xfrm>
            <a:off x="6360096" y="1304781"/>
            <a:ext cx="9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Real </a:t>
            </a:r>
            <a:r>
              <a:rPr lang="ko-KR" altLang="en-US" sz="1200" smtClean="0"/>
              <a:t>브랜치</a:t>
            </a:r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7722353" y="1304781"/>
            <a:ext cx="1400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Real , Hotfix</a:t>
            </a:r>
            <a:r>
              <a:rPr lang="ko-KR" altLang="en-US" sz="1200" smtClean="0"/>
              <a:t>브랜치</a:t>
            </a:r>
            <a:endParaRPr lang="en-US" sz="1200"/>
          </a:p>
        </p:txBody>
      </p:sp>
      <p:sp>
        <p:nvSpPr>
          <p:cNvPr id="137" name="TextBox 136"/>
          <p:cNvSpPr txBox="1"/>
          <p:nvPr/>
        </p:nvSpPr>
        <p:spPr>
          <a:xfrm>
            <a:off x="71502" y="358825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smtClean="0"/>
              <a:t>테스트범위</a:t>
            </a:r>
            <a:endParaRPr lang="en-US" sz="1100" i="1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130444" y="5881477"/>
            <a:ext cx="890875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68674" y="4621341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smtClean="0"/>
              <a:t>테스트</a:t>
            </a:r>
            <a:endParaRPr lang="en-US" altLang="ko-KR" sz="1100" i="1" smtClean="0"/>
          </a:p>
          <a:p>
            <a:r>
              <a:rPr lang="ko-KR" altLang="en-US" sz="1100" i="1" smtClean="0"/>
              <a:t>소요시간</a:t>
            </a:r>
            <a:endParaRPr lang="en-US" sz="1100" i="1"/>
          </a:p>
        </p:txBody>
      </p:sp>
      <p:sp>
        <p:nvSpPr>
          <p:cNvPr id="140" name="TextBox 139"/>
          <p:cNvSpPr txBox="1"/>
          <p:nvPr/>
        </p:nvSpPr>
        <p:spPr>
          <a:xfrm>
            <a:off x="130444" y="508938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smtClean="0"/>
              <a:t>완료조건</a:t>
            </a:r>
            <a:endParaRPr lang="en-US" sz="1100" i="1"/>
          </a:p>
        </p:txBody>
      </p:sp>
      <p:sp>
        <p:nvSpPr>
          <p:cNvPr id="142" name="TextBox 141"/>
          <p:cNvSpPr txBox="1"/>
          <p:nvPr/>
        </p:nvSpPr>
        <p:spPr>
          <a:xfrm>
            <a:off x="156574" y="592851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smtClean="0"/>
              <a:t>승인자</a:t>
            </a:r>
            <a:endParaRPr lang="en-US" sz="1100" i="1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197517" y="5053385"/>
            <a:ext cx="890875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45748" y="4621337"/>
            <a:ext cx="890875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56575" y="3588254"/>
            <a:ext cx="890875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30817" y="2497101"/>
            <a:ext cx="890875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30817" y="1657976"/>
            <a:ext cx="890875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30817" y="1210140"/>
            <a:ext cx="890875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02331" y="26051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smtClean="0"/>
              <a:t>활동</a:t>
            </a:r>
            <a:endParaRPr lang="en-US" sz="1100" i="1"/>
          </a:p>
        </p:txBody>
      </p:sp>
      <p:sp>
        <p:nvSpPr>
          <p:cNvPr id="153" name="TextBox 152"/>
          <p:cNvSpPr txBox="1"/>
          <p:nvPr/>
        </p:nvSpPr>
        <p:spPr>
          <a:xfrm>
            <a:off x="2249745" y="253325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개발된 기능들이 고객 명세</a:t>
            </a:r>
            <a:r>
              <a:rPr lang="en-US" altLang="ko-KR" sz="1200" smtClean="0"/>
              <a:t>(story)</a:t>
            </a:r>
            <a:r>
              <a:rPr lang="ko-KR" altLang="en-US" sz="1200"/>
              <a:t>에</a:t>
            </a:r>
            <a:r>
              <a:rPr lang="ko-KR" altLang="en-US" sz="1200" smtClean="0"/>
              <a:t> 부합하는지 </a:t>
            </a:r>
            <a:endParaRPr lang="en-US" altLang="ko-KR" sz="1200"/>
          </a:p>
          <a:p>
            <a:r>
              <a:rPr lang="ko-KR" altLang="en-US" sz="1200" smtClean="0"/>
              <a:t>검증한다</a:t>
            </a:r>
            <a:r>
              <a:rPr lang="en-US" altLang="ko-KR" sz="1200" smtClean="0"/>
              <a:t>.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249745" y="359217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자동화 인수 테스트</a:t>
            </a:r>
            <a:endParaRPr lang="en-US" altLang="ko-KR" sz="1200" smtClean="0"/>
          </a:p>
          <a:p>
            <a:r>
              <a:rPr lang="en-US" altLang="ko-KR" sz="1200" smtClean="0"/>
              <a:t>(FitNesse)</a:t>
            </a:r>
          </a:p>
          <a:p>
            <a:endParaRPr lang="en-US" altLang="ko-KR" sz="1200" smtClean="0"/>
          </a:p>
        </p:txBody>
      </p:sp>
      <p:sp>
        <p:nvSpPr>
          <p:cNvPr id="156" name="TextBox 155"/>
          <p:cNvSpPr txBox="1"/>
          <p:nvPr/>
        </p:nvSpPr>
        <p:spPr>
          <a:xfrm>
            <a:off x="2249745" y="4704382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10</a:t>
            </a:r>
            <a:r>
              <a:rPr lang="ko-KR" altLang="en-US" sz="1200" smtClean="0"/>
              <a:t>분 이내</a:t>
            </a:r>
            <a:endParaRPr lang="en-US" altLang="ko-KR" sz="1200" smtClean="0"/>
          </a:p>
        </p:txBody>
      </p:sp>
      <p:sp>
        <p:nvSpPr>
          <p:cNvPr id="157" name="TextBox 156"/>
          <p:cNvSpPr txBox="1"/>
          <p:nvPr/>
        </p:nvSpPr>
        <p:spPr>
          <a:xfrm>
            <a:off x="2249745" y="5069177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자동화 인수테스트 통과</a:t>
            </a:r>
            <a:endParaRPr lang="en-US" altLang="ko-KR" sz="1200" smtClean="0"/>
          </a:p>
        </p:txBody>
      </p:sp>
      <p:sp>
        <p:nvSpPr>
          <p:cNvPr id="161" name="TextBox 160"/>
          <p:cNvSpPr txBox="1"/>
          <p:nvPr/>
        </p:nvSpPr>
        <p:spPr>
          <a:xfrm>
            <a:off x="2249745" y="592851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QA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071154" y="254204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새로 구현된 코드와 이전 코드가 충돌하지 않는지 확인한다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자동화 테스트에서 잡지 못한 오류 검출한다</a:t>
            </a:r>
            <a:r>
              <a:rPr lang="en-US" altLang="ko-KR" sz="1200" smtClean="0"/>
              <a:t>.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049943" y="360774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자동화 회귀 테스트</a:t>
            </a:r>
            <a:endParaRPr lang="en-US" altLang="ko-KR" sz="1200" smtClean="0"/>
          </a:p>
          <a:p>
            <a:r>
              <a:rPr lang="ko-KR" altLang="en-US" sz="1200" smtClean="0"/>
              <a:t>수동</a:t>
            </a:r>
            <a:r>
              <a:rPr lang="en-US" altLang="ko-KR" sz="1200" smtClean="0"/>
              <a:t>(GUI)</a:t>
            </a:r>
            <a:r>
              <a:rPr lang="ko-KR" altLang="en-US" sz="1200" smtClean="0"/>
              <a:t> 테스트</a:t>
            </a:r>
            <a:endParaRPr lang="en-US" altLang="ko-KR" sz="1200" smtClean="0"/>
          </a:p>
        </p:txBody>
      </p:sp>
      <p:sp>
        <p:nvSpPr>
          <p:cNvPr id="166" name="TextBox 165"/>
          <p:cNvSpPr txBox="1"/>
          <p:nvPr/>
        </p:nvSpPr>
        <p:spPr>
          <a:xfrm>
            <a:off x="5994159" y="360266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사용자 인수 테스트</a:t>
            </a:r>
            <a:endParaRPr lang="en-US" altLang="ko-KR" sz="1200" smtClean="0"/>
          </a:p>
          <a:p>
            <a:r>
              <a:rPr lang="ko-KR" altLang="en-US" sz="1200" smtClean="0"/>
              <a:t>성능테스트</a:t>
            </a:r>
            <a:r>
              <a:rPr lang="en-US" altLang="ko-KR" sz="1200" smtClean="0"/>
              <a:t>, </a:t>
            </a:r>
            <a:r>
              <a:rPr lang="ko-KR" altLang="en-US" sz="1200" smtClean="0"/>
              <a:t>부하테스트</a:t>
            </a:r>
            <a:endParaRPr lang="en-US" altLang="ko-KR" sz="1200" smtClean="0"/>
          </a:p>
        </p:txBody>
      </p:sp>
      <p:sp>
        <p:nvSpPr>
          <p:cNvPr id="168" name="TextBox 167"/>
          <p:cNvSpPr txBox="1"/>
          <p:nvPr/>
        </p:nvSpPr>
        <p:spPr>
          <a:xfrm>
            <a:off x="4053152" y="4704382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</a:t>
            </a:r>
            <a:r>
              <a:rPr lang="ko-KR" altLang="en-US" sz="1200" smtClean="0"/>
              <a:t>시간 이내</a:t>
            </a:r>
            <a:endParaRPr lang="en-US" altLang="ko-KR" sz="1200" smtClean="0"/>
          </a:p>
        </p:txBody>
      </p:sp>
      <p:sp>
        <p:nvSpPr>
          <p:cNvPr id="169" name="TextBox 168"/>
          <p:cNvSpPr txBox="1"/>
          <p:nvPr/>
        </p:nvSpPr>
        <p:spPr>
          <a:xfrm>
            <a:off x="4061776" y="5065734"/>
            <a:ext cx="1989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자동화 회귀 테스트 통과</a:t>
            </a:r>
            <a:endParaRPr lang="en-US" altLang="ko-KR" sz="1200" smtClean="0"/>
          </a:p>
          <a:p>
            <a:r>
              <a:rPr lang="ko-KR" altLang="en-US" sz="1200" smtClean="0"/>
              <a:t>수동 테스트 검출 오류 수정 완료</a:t>
            </a:r>
            <a:endParaRPr lang="en-US" altLang="ko-KR" sz="1200" smtClean="0"/>
          </a:p>
        </p:txBody>
      </p:sp>
      <p:sp>
        <p:nvSpPr>
          <p:cNvPr id="170" name="TextBox 169"/>
          <p:cNvSpPr txBox="1"/>
          <p:nvPr/>
        </p:nvSpPr>
        <p:spPr>
          <a:xfrm>
            <a:off x="4053152" y="592299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QA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994159" y="254204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UAT(</a:t>
            </a:r>
            <a:r>
              <a:rPr lang="ko-KR" altLang="en-US" sz="1200" smtClean="0"/>
              <a:t>사용자인수테스트</a:t>
            </a:r>
            <a:r>
              <a:rPr lang="en-US" altLang="ko-KR" sz="1200" smtClean="0"/>
              <a:t>)</a:t>
            </a:r>
          </a:p>
          <a:p>
            <a:r>
              <a:rPr lang="ko-KR" altLang="en-US" sz="1200" smtClean="0"/>
              <a:t>비기능요구사항 을 검증한다</a:t>
            </a:r>
            <a:r>
              <a:rPr lang="en-US" altLang="ko-KR" sz="1200" smtClean="0"/>
              <a:t>.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994159" y="505338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사용자 인수 승인</a:t>
            </a:r>
            <a:endParaRPr lang="en-US" altLang="ko-KR" sz="1200" smtClean="0"/>
          </a:p>
          <a:p>
            <a:r>
              <a:rPr lang="ko-KR" altLang="en-US" sz="1200" smtClean="0"/>
              <a:t>비기능요구사항 달성</a:t>
            </a:r>
            <a:endParaRPr lang="en-US" altLang="ko-KR" sz="1200" smtClean="0"/>
          </a:p>
        </p:txBody>
      </p:sp>
      <p:sp>
        <p:nvSpPr>
          <p:cNvPr id="173" name="TextBox 172"/>
          <p:cNvSpPr txBox="1"/>
          <p:nvPr/>
        </p:nvSpPr>
        <p:spPr>
          <a:xfrm>
            <a:off x="7722351" y="255762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운영중 지속적 모니터링</a:t>
            </a:r>
            <a:endParaRPr lang="en-US" altLang="ko-KR" sz="1200" smtClean="0"/>
          </a:p>
        </p:txBody>
      </p:sp>
      <p:sp>
        <p:nvSpPr>
          <p:cNvPr id="174" name="TextBox 173"/>
          <p:cNvSpPr txBox="1"/>
          <p:nvPr/>
        </p:nvSpPr>
        <p:spPr>
          <a:xfrm>
            <a:off x="5994159" y="4691682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6</a:t>
            </a:r>
            <a:r>
              <a:rPr lang="ko-KR" altLang="en-US" sz="1200" smtClean="0"/>
              <a:t>시간 이내</a:t>
            </a:r>
            <a:endParaRPr lang="en-US" altLang="ko-KR" sz="120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5994159" y="591231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QA, PO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6107472" y="2115124"/>
            <a:ext cx="1512168" cy="288561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6438912" y="212668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성능</a:t>
            </a:r>
            <a:r>
              <a:rPr lang="en-US" sz="1200" smtClean="0"/>
              <a:t> </a:t>
            </a:r>
            <a:r>
              <a:rPr lang="ko-KR" altLang="en-US" sz="1200" smtClean="0"/>
              <a:t>환경</a:t>
            </a:r>
            <a:endParaRPr lang="en-US" sz="1200"/>
          </a:p>
        </p:txBody>
      </p:sp>
      <p:sp>
        <p:nvSpPr>
          <p:cNvPr id="178" name="TextBox 177"/>
          <p:cNvSpPr txBox="1"/>
          <p:nvPr/>
        </p:nvSpPr>
        <p:spPr>
          <a:xfrm>
            <a:off x="7740354" y="591287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PO, QA, </a:t>
            </a:r>
            <a:r>
              <a:rPr lang="ko-KR" altLang="en-US" sz="1200" smtClean="0"/>
              <a:t>개발자</a:t>
            </a:r>
            <a:endParaRPr lang="en-US" altLang="ko-KR" sz="1200" smtClean="0"/>
          </a:p>
        </p:txBody>
      </p:sp>
      <p:sp>
        <p:nvSpPr>
          <p:cNvPr id="65" name="TextBox 64"/>
          <p:cNvSpPr txBox="1"/>
          <p:nvPr/>
        </p:nvSpPr>
        <p:spPr>
          <a:xfrm>
            <a:off x="1411049" y="8893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</a:rPr>
              <a:t>커밋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51622" y="1304781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DQA </a:t>
            </a:r>
            <a:r>
              <a:rPr lang="ko-KR" altLang="en-US" sz="1200" smtClean="0"/>
              <a:t>브랜치</a:t>
            </a:r>
            <a:endParaRPr 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989605" y="2533257"/>
            <a:ext cx="137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기술 단계에서 시스템이 동작하는지 검증한다</a:t>
            </a:r>
            <a:r>
              <a:rPr lang="en-US" altLang="ko-KR" sz="1200" smtClean="0"/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89605" y="3592170"/>
            <a:ext cx="137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빌드검사</a:t>
            </a:r>
            <a:endParaRPr lang="en-US" altLang="ko-KR" sz="1200" smtClean="0"/>
          </a:p>
          <a:p>
            <a:r>
              <a:rPr lang="ko-KR" altLang="en-US" sz="1200" smtClean="0"/>
              <a:t>단위테스트</a:t>
            </a:r>
            <a:endParaRPr lang="en-US" altLang="ko-KR" sz="1200" smtClean="0"/>
          </a:p>
          <a:p>
            <a:r>
              <a:rPr lang="ko-KR" altLang="en-US" sz="1200" smtClean="0"/>
              <a:t>정적검사</a:t>
            </a:r>
            <a:endParaRPr lang="en-US" altLang="ko-KR" sz="1200"/>
          </a:p>
          <a:p>
            <a:r>
              <a:rPr lang="ko-KR" altLang="en-US" sz="1200" smtClean="0"/>
              <a:t>코드리뷰</a:t>
            </a:r>
            <a:endParaRPr lang="en-US" altLang="ko-KR" sz="1200" smtClean="0"/>
          </a:p>
        </p:txBody>
      </p:sp>
      <p:sp>
        <p:nvSpPr>
          <p:cNvPr id="69" name="TextBox 68"/>
          <p:cNvSpPr txBox="1"/>
          <p:nvPr/>
        </p:nvSpPr>
        <p:spPr>
          <a:xfrm>
            <a:off x="989603" y="5053389"/>
            <a:ext cx="1394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컴파일 성공</a:t>
            </a:r>
            <a:endParaRPr lang="en-US" altLang="ko-KR" sz="1200" smtClean="0"/>
          </a:p>
          <a:p>
            <a:r>
              <a:rPr lang="ko-KR" altLang="en-US" sz="1200" smtClean="0"/>
              <a:t>단위테스트 통과</a:t>
            </a:r>
            <a:endParaRPr lang="en-US" altLang="ko-KR" sz="1200" smtClean="0"/>
          </a:p>
          <a:p>
            <a:r>
              <a:rPr lang="ko-KR" altLang="en-US" sz="1200" smtClean="0"/>
              <a:t>정적검사 통과</a:t>
            </a:r>
            <a:endParaRPr lang="en-US" altLang="ko-KR" sz="1200" smtClean="0"/>
          </a:p>
          <a:p>
            <a:r>
              <a:rPr lang="ko-KR" altLang="en-US" sz="1200" smtClean="0"/>
              <a:t>코드리뷰 통과</a:t>
            </a:r>
            <a:endParaRPr lang="en-US" altLang="ko-KR" sz="1200" smtClean="0"/>
          </a:p>
        </p:txBody>
      </p:sp>
      <p:sp>
        <p:nvSpPr>
          <p:cNvPr id="70" name="TextBox 69"/>
          <p:cNvSpPr txBox="1"/>
          <p:nvPr/>
        </p:nvSpPr>
        <p:spPr>
          <a:xfrm>
            <a:off x="989605" y="5928518"/>
            <a:ext cx="1362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코드리뷰어</a:t>
            </a:r>
            <a:endParaRPr lang="en-US" altLang="ko-KR" sz="1200" smtClean="0"/>
          </a:p>
        </p:txBody>
      </p:sp>
      <p:sp>
        <p:nvSpPr>
          <p:cNvPr id="71" name="TextBox 70"/>
          <p:cNvSpPr txBox="1"/>
          <p:nvPr/>
        </p:nvSpPr>
        <p:spPr>
          <a:xfrm>
            <a:off x="989603" y="4693346"/>
            <a:ext cx="1440160" cy="27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10</a:t>
            </a:r>
            <a:r>
              <a:rPr lang="ko-KR" altLang="en-US" sz="1200" smtClean="0"/>
              <a:t>분 이내</a:t>
            </a:r>
            <a:endParaRPr lang="en-US" altLang="ko-KR" sz="1200" smtClean="0"/>
          </a:p>
        </p:txBody>
      </p:sp>
      <p:sp>
        <p:nvSpPr>
          <p:cNvPr id="72" name="Notched Right Arrow 71"/>
          <p:cNvSpPr/>
          <p:nvPr/>
        </p:nvSpPr>
        <p:spPr>
          <a:xfrm>
            <a:off x="2068651" y="874825"/>
            <a:ext cx="365760" cy="288032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2209183" y="1957044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DQA </a:t>
            </a:r>
            <a:r>
              <a:rPr lang="ko-KR" altLang="en-US" sz="1200" smtClean="0"/>
              <a:t>환경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92994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As-Is </a:t>
            </a:r>
            <a:r>
              <a:rPr lang="ko-KR" altLang="en-US" smtClean="0"/>
              <a:t>배</a:t>
            </a:r>
            <a:r>
              <a:rPr lang="ko-KR" altLang="en-US"/>
              <a:t>포</a:t>
            </a:r>
            <a:r>
              <a:rPr lang="ko-KR" altLang="en-US" smtClean="0"/>
              <a:t> 환경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02226" y="1142682"/>
            <a:ext cx="779525" cy="550592"/>
            <a:chOff x="890369" y="1326763"/>
            <a:chExt cx="857478" cy="605651"/>
          </a:xfrm>
        </p:grpSpPr>
        <p:sp>
          <p:nvSpPr>
            <p:cNvPr id="4" name="Flowchart: Magnetic Disk 3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cxnSp>
        <p:nvCxnSpPr>
          <p:cNvPr id="13" name="Curved Connector 12"/>
          <p:cNvCxnSpPr>
            <a:stCxn id="4" idx="3"/>
            <a:endCxn id="26" idx="0"/>
          </p:cNvCxnSpPr>
          <p:nvPr/>
        </p:nvCxnSpPr>
        <p:spPr>
          <a:xfrm rot="5400000">
            <a:off x="1540549" y="2041460"/>
            <a:ext cx="799622" cy="10325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237" idx="3"/>
            <a:endCxn id="26" idx="0"/>
          </p:cNvCxnSpPr>
          <p:nvPr/>
        </p:nvCxnSpPr>
        <p:spPr>
          <a:xfrm rot="5400000">
            <a:off x="2642576" y="939433"/>
            <a:ext cx="799622" cy="230730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>
            <a:stCxn id="245" idx="3"/>
            <a:endCxn id="26" idx="0"/>
          </p:cNvCxnSpPr>
          <p:nvPr/>
        </p:nvCxnSpPr>
        <p:spPr>
          <a:xfrm rot="5400000">
            <a:off x="3655279" y="-60767"/>
            <a:ext cx="787116" cy="43202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081784" y="2492900"/>
            <a:ext cx="1613899" cy="74894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9532" y="268813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DQA</a:t>
            </a:r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1081784" y="3656376"/>
            <a:ext cx="3504021" cy="63672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359532" y="38367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QA</a:t>
            </a:r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4874155" y="3641652"/>
            <a:ext cx="3444645" cy="63672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>
            <a:off x="1081783" y="4901522"/>
            <a:ext cx="7265963" cy="975750"/>
          </a:xfrm>
          <a:prstGeom prst="roundRect">
            <a:avLst/>
          </a:prstGeom>
          <a:noFill/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359534" y="5174539"/>
            <a:ext cx="65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REAL</a:t>
            </a:r>
            <a:endParaRPr lang="en-US"/>
          </a:p>
        </p:txBody>
      </p:sp>
      <p:cxnSp>
        <p:nvCxnSpPr>
          <p:cNvPr id="160" name="Curved Connector 159"/>
          <p:cNvCxnSpPr>
            <a:stCxn id="249" idx="3"/>
            <a:endCxn id="136" idx="0"/>
          </p:cNvCxnSpPr>
          <p:nvPr/>
        </p:nvCxnSpPr>
        <p:spPr>
          <a:xfrm rot="5400000">
            <a:off x="7277372" y="1936890"/>
            <a:ext cx="819428" cy="29258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505115" y="2745790"/>
            <a:ext cx="767232" cy="25116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37923" y="3893122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400197" y="3829260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389136" y="2745790"/>
            <a:ext cx="767232" cy="25116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273157" y="2745790"/>
            <a:ext cx="767232" cy="25116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470371" y="3893125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432645" y="3829263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Server </a:t>
            </a:r>
            <a:r>
              <a:rPr lang="en-US" sz="1100" smtClean="0">
                <a:solidFill>
                  <a:schemeClr val="tx1"/>
                </a:solidFill>
              </a:rPr>
              <a:t>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7157178" y="2745790"/>
            <a:ext cx="767232" cy="25116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068881" y="1231780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Git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1947137" y="17728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배</a:t>
            </a:r>
            <a:r>
              <a:rPr lang="ko-KR" altLang="en-US" sz="1100"/>
              <a:t>포</a:t>
            </a:r>
            <a:endParaRPr lang="en-US" sz="1100"/>
          </a:p>
        </p:txBody>
      </p:sp>
      <p:sp>
        <p:nvSpPr>
          <p:cNvPr id="221" name="TextBox 220"/>
          <p:cNvSpPr txBox="1"/>
          <p:nvPr/>
        </p:nvSpPr>
        <p:spPr>
          <a:xfrm>
            <a:off x="3566057" y="17632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배</a:t>
            </a:r>
            <a:r>
              <a:rPr lang="ko-KR" altLang="en-US" sz="1100"/>
              <a:t>포</a:t>
            </a:r>
            <a:endParaRPr lang="en-US" sz="1100"/>
          </a:p>
        </p:txBody>
      </p:sp>
      <p:sp>
        <p:nvSpPr>
          <p:cNvPr id="222" name="TextBox 221"/>
          <p:cNvSpPr txBox="1"/>
          <p:nvPr/>
        </p:nvSpPr>
        <p:spPr>
          <a:xfrm>
            <a:off x="5726297" y="17973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배</a:t>
            </a:r>
            <a:r>
              <a:rPr lang="ko-KR" altLang="en-US" sz="1100"/>
              <a:t>포</a:t>
            </a:r>
            <a:endParaRPr lang="en-US" sz="1100"/>
          </a:p>
        </p:txBody>
      </p:sp>
      <p:sp>
        <p:nvSpPr>
          <p:cNvPr id="223" name="TextBox 222"/>
          <p:cNvSpPr txBox="1"/>
          <p:nvPr/>
        </p:nvSpPr>
        <p:spPr>
          <a:xfrm>
            <a:off x="7779785" y="17973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배</a:t>
            </a:r>
            <a:r>
              <a:rPr lang="ko-KR" altLang="en-US" sz="1100"/>
              <a:t>포</a:t>
            </a:r>
            <a:endParaRPr lang="en-US" sz="1100"/>
          </a:p>
        </p:txBody>
      </p:sp>
      <p:grpSp>
        <p:nvGrpSpPr>
          <p:cNvPr id="236" name="Group 235"/>
          <p:cNvGrpSpPr/>
          <p:nvPr/>
        </p:nvGrpSpPr>
        <p:grpSpPr>
          <a:xfrm>
            <a:off x="3806280" y="1142682"/>
            <a:ext cx="779525" cy="550592"/>
            <a:chOff x="890369" y="1326763"/>
            <a:chExt cx="857478" cy="605651"/>
          </a:xfrm>
        </p:grpSpPr>
        <p:sp>
          <p:nvSpPr>
            <p:cNvPr id="237" name="Flowchart: Magnetic Disk 236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38" name="Picture 2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39" name="TextBox 238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5819181" y="1155188"/>
            <a:ext cx="779525" cy="550592"/>
            <a:chOff x="890369" y="1326763"/>
            <a:chExt cx="857478" cy="605651"/>
          </a:xfrm>
        </p:grpSpPr>
        <p:sp>
          <p:nvSpPr>
            <p:cNvPr id="245" name="Flowchart: Magnetic Disk 244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47" name="TextBox 246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7443616" y="1122875"/>
            <a:ext cx="779525" cy="550592"/>
            <a:chOff x="890369" y="1326763"/>
            <a:chExt cx="857478" cy="605651"/>
          </a:xfrm>
        </p:grpSpPr>
        <p:sp>
          <p:nvSpPr>
            <p:cNvPr id="249" name="Flowchart: Magnetic Disk 248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51" name="TextBox 250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03581" y="5048535"/>
            <a:ext cx="1395375" cy="714555"/>
            <a:chOff x="-2943367" y="5223565"/>
            <a:chExt cx="1761135" cy="838824"/>
          </a:xfrm>
        </p:grpSpPr>
        <p:sp>
          <p:nvSpPr>
            <p:cNvPr id="180" name="Rectangle 179"/>
            <p:cNvSpPr/>
            <p:nvPr/>
          </p:nvSpPr>
          <p:spPr>
            <a:xfrm>
              <a:off x="-2943367" y="5808753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-2943367" y="5520227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-2943367" y="5223565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-1913752" y="5813850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-1913752" y="5525324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-1913752" y="5228662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82" idx="3"/>
              <a:endCxn id="268" idx="1"/>
            </p:cNvCxnSpPr>
            <p:nvPr/>
          </p:nvCxnSpPr>
          <p:spPr>
            <a:xfrm>
              <a:off x="-2211847" y="5349146"/>
              <a:ext cx="298095" cy="5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181" idx="3"/>
              <a:endCxn id="266" idx="1"/>
            </p:cNvCxnSpPr>
            <p:nvPr/>
          </p:nvCxnSpPr>
          <p:spPr>
            <a:xfrm>
              <a:off x="-2211847" y="5641741"/>
              <a:ext cx="298095" cy="296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180" idx="3"/>
              <a:endCxn id="267" idx="1"/>
            </p:cNvCxnSpPr>
            <p:nvPr/>
          </p:nvCxnSpPr>
          <p:spPr>
            <a:xfrm flipV="1">
              <a:off x="-2211847" y="5646838"/>
              <a:ext cx="298095" cy="28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5984937" y="5034205"/>
            <a:ext cx="1395375" cy="714555"/>
            <a:chOff x="-2943367" y="5223565"/>
            <a:chExt cx="1761135" cy="838824"/>
          </a:xfrm>
        </p:grpSpPr>
        <p:sp>
          <p:nvSpPr>
            <p:cNvPr id="272" name="Rectangle 271"/>
            <p:cNvSpPr/>
            <p:nvPr/>
          </p:nvSpPr>
          <p:spPr>
            <a:xfrm>
              <a:off x="-2943367" y="5808753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-2943367" y="5520227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-2943367" y="5223565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-1913752" y="5813850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-1913752" y="5525324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-1913752" y="5228662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78" name="Straight Connector 277"/>
            <p:cNvCxnSpPr>
              <a:stCxn id="274" idx="3"/>
              <a:endCxn id="277" idx="1"/>
            </p:cNvCxnSpPr>
            <p:nvPr/>
          </p:nvCxnSpPr>
          <p:spPr>
            <a:xfrm>
              <a:off x="-2211847" y="5349146"/>
              <a:ext cx="298095" cy="5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73" idx="3"/>
              <a:endCxn id="275" idx="1"/>
            </p:cNvCxnSpPr>
            <p:nvPr/>
          </p:nvCxnSpPr>
          <p:spPr>
            <a:xfrm>
              <a:off x="-2211847" y="5641741"/>
              <a:ext cx="298095" cy="296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272" idx="3"/>
              <a:endCxn id="276" idx="1"/>
            </p:cNvCxnSpPr>
            <p:nvPr/>
          </p:nvCxnSpPr>
          <p:spPr>
            <a:xfrm flipV="1">
              <a:off x="-2211847" y="5646838"/>
              <a:ext cx="298095" cy="28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4038276" y="5051330"/>
            <a:ext cx="1395375" cy="714555"/>
            <a:chOff x="-2943367" y="5223565"/>
            <a:chExt cx="1761135" cy="838824"/>
          </a:xfrm>
        </p:grpSpPr>
        <p:sp>
          <p:nvSpPr>
            <p:cNvPr id="282" name="Rectangle 281"/>
            <p:cNvSpPr/>
            <p:nvPr/>
          </p:nvSpPr>
          <p:spPr>
            <a:xfrm>
              <a:off x="-2943367" y="5808753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-2943367" y="5520227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-2943367" y="5223565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-1913752" y="5813850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-1913752" y="5525324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-1913752" y="5228662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88" name="Straight Connector 287"/>
            <p:cNvCxnSpPr>
              <a:stCxn id="284" idx="3"/>
              <a:endCxn id="287" idx="1"/>
            </p:cNvCxnSpPr>
            <p:nvPr/>
          </p:nvCxnSpPr>
          <p:spPr>
            <a:xfrm>
              <a:off x="-2211847" y="5349146"/>
              <a:ext cx="298095" cy="5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83" idx="3"/>
              <a:endCxn id="285" idx="1"/>
            </p:cNvCxnSpPr>
            <p:nvPr/>
          </p:nvCxnSpPr>
          <p:spPr>
            <a:xfrm>
              <a:off x="-2211847" y="5641741"/>
              <a:ext cx="298095" cy="296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stCxn id="282" idx="3"/>
              <a:endCxn id="286" idx="1"/>
            </p:cNvCxnSpPr>
            <p:nvPr/>
          </p:nvCxnSpPr>
          <p:spPr>
            <a:xfrm flipV="1">
              <a:off x="-2211847" y="5646838"/>
              <a:ext cx="298095" cy="28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ounded Rectangle 129"/>
          <p:cNvSpPr/>
          <p:nvPr/>
        </p:nvSpPr>
        <p:spPr>
          <a:xfrm>
            <a:off x="2965805" y="2492900"/>
            <a:ext cx="1613899" cy="748947"/>
          </a:xfrm>
          <a:prstGeom prst="roundRect">
            <a:avLst/>
          </a:prstGeom>
          <a:noFill/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849826" y="2492900"/>
            <a:ext cx="1613899" cy="748947"/>
          </a:xfrm>
          <a:prstGeom prst="roundRect">
            <a:avLst/>
          </a:prstGeom>
          <a:noFill/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6733847" y="2492899"/>
            <a:ext cx="1613899" cy="748947"/>
          </a:xfrm>
          <a:prstGeom prst="roundRect">
            <a:avLst/>
          </a:prstGeom>
          <a:noFill/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8318801" y="3775346"/>
            <a:ext cx="59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RQA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357" y="2310779"/>
            <a:ext cx="241952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108085" y="2305699"/>
            <a:ext cx="241952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011373" y="2305699"/>
            <a:ext cx="241952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881654" y="2299998"/>
            <a:ext cx="241952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1758589" y="85750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모듈 </a:t>
            </a:r>
            <a:r>
              <a:rPr lang="en-US" altLang="ko-KR" sz="1100" smtClean="0"/>
              <a:t>A</a:t>
            </a:r>
            <a:endParaRPr lang="en-US" sz="1100"/>
          </a:p>
        </p:txBody>
      </p:sp>
      <p:sp>
        <p:nvSpPr>
          <p:cNvPr id="142" name="TextBox 141"/>
          <p:cNvSpPr txBox="1"/>
          <p:nvPr/>
        </p:nvSpPr>
        <p:spPr>
          <a:xfrm>
            <a:off x="3905738" y="856992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모듈 </a:t>
            </a:r>
            <a:r>
              <a:rPr lang="en-US" altLang="ko-KR" sz="1100"/>
              <a:t>B</a:t>
            </a:r>
            <a:endParaRPr lang="en-US" sz="1100"/>
          </a:p>
        </p:txBody>
      </p:sp>
      <p:sp>
        <p:nvSpPr>
          <p:cNvPr id="143" name="TextBox 142"/>
          <p:cNvSpPr txBox="1"/>
          <p:nvPr/>
        </p:nvSpPr>
        <p:spPr>
          <a:xfrm>
            <a:off x="5936551" y="85648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모듈 </a:t>
            </a:r>
            <a:r>
              <a:rPr lang="en-US" altLang="ko-KR" sz="1100" smtClean="0"/>
              <a:t>C</a:t>
            </a:r>
            <a:endParaRPr lang="en-US" sz="1100"/>
          </a:p>
        </p:txBody>
      </p:sp>
      <p:sp>
        <p:nvSpPr>
          <p:cNvPr id="144" name="TextBox 143"/>
          <p:cNvSpPr txBox="1"/>
          <p:nvPr/>
        </p:nvSpPr>
        <p:spPr>
          <a:xfrm>
            <a:off x="7566995" y="85648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모듈 </a:t>
            </a:r>
            <a:r>
              <a:rPr lang="en-US" altLang="ko-KR" sz="1100"/>
              <a:t>D</a:t>
            </a:r>
            <a:endParaRPr lang="en-US" sz="1100"/>
          </a:p>
        </p:txBody>
      </p:sp>
      <p:cxnSp>
        <p:nvCxnSpPr>
          <p:cNvPr id="145" name="Curved Connector 144"/>
          <p:cNvCxnSpPr>
            <a:stCxn id="245" idx="3"/>
            <a:endCxn id="130" idx="0"/>
          </p:cNvCxnSpPr>
          <p:nvPr/>
        </p:nvCxnSpPr>
        <p:spPr>
          <a:xfrm rot="5400000">
            <a:off x="4597290" y="881246"/>
            <a:ext cx="787116" cy="24361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237" idx="3"/>
            <a:endCxn id="132" idx="0"/>
          </p:cNvCxnSpPr>
          <p:nvPr/>
        </p:nvCxnSpPr>
        <p:spPr>
          <a:xfrm rot="16200000" flipH="1">
            <a:off x="4526596" y="1362722"/>
            <a:ext cx="799622" cy="14607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249" idx="3"/>
            <a:endCxn id="132" idx="0"/>
          </p:cNvCxnSpPr>
          <p:nvPr/>
        </p:nvCxnSpPr>
        <p:spPr>
          <a:xfrm rot="5400000">
            <a:off x="6335364" y="994882"/>
            <a:ext cx="819429" cy="21766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4" idx="3"/>
            <a:endCxn id="130" idx="0"/>
          </p:cNvCxnSpPr>
          <p:nvPr/>
        </p:nvCxnSpPr>
        <p:spPr>
          <a:xfrm rot="16200000" flipH="1">
            <a:off x="2482559" y="1202704"/>
            <a:ext cx="799622" cy="17807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8446" y="4329104"/>
            <a:ext cx="7728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※</a:t>
            </a:r>
            <a:r>
              <a:rPr lang="ko-KR" altLang="en-US" sz="1400" smtClean="0"/>
              <a:t>정해진 기간동안 </a:t>
            </a:r>
            <a:r>
              <a:rPr lang="en-US" altLang="ko-KR" sz="1400" smtClean="0"/>
              <a:t>QA, RQA</a:t>
            </a:r>
            <a:r>
              <a:rPr lang="ko-KR" altLang="en-US" sz="1400" smtClean="0"/>
              <a:t>환경을 특정 프로젝트가 독점하여 통합</a:t>
            </a:r>
            <a:r>
              <a:rPr lang="en-US" altLang="ko-KR" sz="1400" smtClean="0"/>
              <a:t>QA</a:t>
            </a:r>
            <a:r>
              <a:rPr lang="ko-KR" altLang="en-US" sz="1400" smtClean="0"/>
              <a:t>실시 </a:t>
            </a:r>
            <a:r>
              <a:rPr lang="en-US" altLang="ko-KR" sz="1400" smtClean="0"/>
              <a:t>(wiki</a:t>
            </a:r>
            <a:r>
              <a:rPr lang="ko-KR" altLang="en-US" sz="1400" smtClean="0"/>
              <a:t>를</a:t>
            </a:r>
            <a:r>
              <a:rPr lang="en-US" altLang="ko-KR" sz="1400" smtClean="0"/>
              <a:t> </a:t>
            </a:r>
            <a:r>
              <a:rPr lang="ko-KR" altLang="en-US" sz="1400" smtClean="0"/>
              <a:t>통해 스케줄링</a:t>
            </a:r>
            <a:r>
              <a:rPr lang="en-US" altLang="ko-KR" sz="1400" smtClean="0"/>
              <a:t>)</a:t>
            </a:r>
            <a:endParaRPr lang="en-US" sz="1400"/>
          </a:p>
        </p:txBody>
      </p:sp>
      <p:sp>
        <p:nvSpPr>
          <p:cNvPr id="159" name="Rectangle 158"/>
          <p:cNvSpPr/>
          <p:nvPr/>
        </p:nvSpPr>
        <p:spPr>
          <a:xfrm>
            <a:off x="1505117" y="3753036"/>
            <a:ext cx="6463103" cy="41911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통</a:t>
            </a:r>
            <a:r>
              <a:rPr lang="ko-KR" altLang="en-US" sz="1100" b="1">
                <a:solidFill>
                  <a:schemeClr val="bg1"/>
                </a:solidFill>
              </a:rPr>
              <a:t>합</a:t>
            </a:r>
            <a:r>
              <a:rPr lang="en-US" sz="1100" b="1" smtClean="0">
                <a:solidFill>
                  <a:schemeClr val="bg1"/>
                </a:solidFill>
              </a:rPr>
              <a:t>QA</a:t>
            </a:r>
            <a:r>
              <a:rPr lang="ko-KR" altLang="en-US" sz="1100" b="1" smtClean="0">
                <a:solidFill>
                  <a:schemeClr val="bg1"/>
                </a:solidFill>
              </a:rPr>
              <a:t>활동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007604" y="3229239"/>
            <a:ext cx="768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※</a:t>
            </a:r>
            <a:r>
              <a:rPr lang="ko-KR" altLang="en-US" sz="1400" smtClean="0"/>
              <a:t>프로젝트별로 기간을 정하여 각 </a:t>
            </a:r>
            <a:r>
              <a:rPr lang="en-US" altLang="ko-KR" sz="1400" smtClean="0"/>
              <a:t>DQA </a:t>
            </a:r>
            <a:r>
              <a:rPr lang="ko-KR" altLang="en-US" sz="1400" smtClean="0"/>
              <a:t>환경을 순환적으로 선택하여 사용 </a:t>
            </a:r>
            <a:r>
              <a:rPr lang="en-US" altLang="ko-KR" sz="1400" smtClean="0"/>
              <a:t>(wiki </a:t>
            </a:r>
            <a:r>
              <a:rPr lang="ko-KR" altLang="en-US" sz="1400" smtClean="0"/>
              <a:t>를 통해 스케줄링</a:t>
            </a:r>
            <a:r>
              <a:rPr lang="en-US" altLang="ko-KR" sz="1400" smtClean="0"/>
              <a:t>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82611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eMZ5xceEqyFlDMnaBLw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o3zvGgVkydyRLe7Gmnt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.tOv3qOTEWaJdU4THAl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8K.zySIAkeZJVxcViWj6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EooPFrJ3kWLZLDq1S6qM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.iPV4zxm0K7JF4Ub.HxF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eMZ5xceEqyFlDMnaBLw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o3zvGgVkydyRLe7Gmnt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.tOv3qOTEWaJdU4THAl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8K.zySIAkeZJVxcViWj6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EooPFrJ3kWLZLDq1S6qM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.iPV4zxm0K7JF4Ub.HxF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centure Management Consulting_Bubble_sea green">
  <a:themeElements>
    <a:clrScheme name="AMC Bubble Sea Green">
      <a:dk1>
        <a:sysClr val="windowText" lastClr="000000"/>
      </a:dk1>
      <a:lt1>
        <a:sysClr val="window" lastClr="FFFFFF"/>
      </a:lt1>
      <a:dk2>
        <a:srgbClr val="666666"/>
      </a:dk2>
      <a:lt2>
        <a:srgbClr val="778888"/>
      </a:lt2>
      <a:accent1>
        <a:srgbClr val="008899"/>
      </a:accent1>
      <a:accent2>
        <a:srgbClr val="AA1133"/>
      </a:accent2>
      <a:accent3>
        <a:srgbClr val="4B3107"/>
      </a:accent3>
      <a:accent4>
        <a:srgbClr val="999977"/>
      </a:accent4>
      <a:accent5>
        <a:srgbClr val="DD4411"/>
      </a:accent5>
      <a:accent6>
        <a:srgbClr val="FF9900"/>
      </a:accent6>
      <a:hlink>
        <a:srgbClr val="002266"/>
      </a:hlink>
      <a:folHlink>
        <a:srgbClr val="993399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baseline="0" dirty="0" err="1" smtClean="0">
            <a:latin typeface="Calibri" pitchFamily="34" charset="0"/>
            <a:ea typeface="맑은 고딕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Accenture Management Consulting_Bubble_sea green">
  <a:themeElements>
    <a:clrScheme name="AMC Bubble Sea Green">
      <a:dk1>
        <a:sysClr val="windowText" lastClr="000000"/>
      </a:dk1>
      <a:lt1>
        <a:sysClr val="window" lastClr="FFFFFF"/>
      </a:lt1>
      <a:dk2>
        <a:srgbClr val="666666"/>
      </a:dk2>
      <a:lt2>
        <a:srgbClr val="778888"/>
      </a:lt2>
      <a:accent1>
        <a:srgbClr val="008899"/>
      </a:accent1>
      <a:accent2>
        <a:srgbClr val="AA1133"/>
      </a:accent2>
      <a:accent3>
        <a:srgbClr val="4B3107"/>
      </a:accent3>
      <a:accent4>
        <a:srgbClr val="999977"/>
      </a:accent4>
      <a:accent5>
        <a:srgbClr val="DD4411"/>
      </a:accent5>
      <a:accent6>
        <a:srgbClr val="FF9900"/>
      </a:accent6>
      <a:hlink>
        <a:srgbClr val="002266"/>
      </a:hlink>
      <a:folHlink>
        <a:srgbClr val="993399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baseline="0" dirty="0" err="1" smtClean="0">
            <a:latin typeface="Calibri" pitchFamily="34" charset="0"/>
            <a:ea typeface="맑은 고딕" pitchFamily="50" charset="-127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6920</TotalTime>
  <Words>733</Words>
  <Application>Microsoft Office PowerPoint</Application>
  <PresentationFormat>On-screen Show (4:3)</PresentationFormat>
  <Paragraphs>394</Paragraphs>
  <Slides>10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Office Theme</vt:lpstr>
      <vt:lpstr>Accenture Management Consulting_Bubble_sea green</vt:lpstr>
      <vt:lpstr>1_Accenture Management Consulting_Bubble_sea green</vt:lpstr>
      <vt:lpstr>think-cell Slide</vt:lpstr>
      <vt:lpstr>TMON CD 릴리즈방안</vt:lpstr>
      <vt:lpstr>History</vt:lpstr>
      <vt:lpstr>CD (Continuous Delivery) 시스템 구성도</vt:lpstr>
      <vt:lpstr>Git Flow</vt:lpstr>
      <vt:lpstr>개발단계</vt:lpstr>
      <vt:lpstr>출시단계</vt:lpstr>
      <vt:lpstr>운영단계</vt:lpstr>
      <vt:lpstr>출시절차</vt:lpstr>
      <vt:lpstr>As-Is 배포 환경</vt:lpstr>
      <vt:lpstr>To-Be 배포 환경 Approach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Junbeom</dc:creator>
  <cp:lastModifiedBy>Kim, Junbeom</cp:lastModifiedBy>
  <cp:revision>356</cp:revision>
  <dcterms:created xsi:type="dcterms:W3CDTF">2014-06-27T03:35:21Z</dcterms:created>
  <dcterms:modified xsi:type="dcterms:W3CDTF">2014-07-07T05:36:33Z</dcterms:modified>
</cp:coreProperties>
</file>