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BB68F"/>
    <a:srgbClr val="F3D297"/>
    <a:srgbClr val="C97343"/>
    <a:srgbClr val="6C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10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E532-2DD0-4ACB-A6EB-124BF06C700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24C5-ADB8-4726-B9BA-B1D55221A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24C5-ADB8-4726-B9BA-B1D55221A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EAAC-1549-4734-96AE-C04D7460999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88640"/>
            <a:ext cx="8640960" cy="6356449"/>
            <a:chOff x="251520" y="188640"/>
            <a:chExt cx="8640960" cy="6356449"/>
          </a:xfrm>
        </p:grpSpPr>
        <p:cxnSp>
          <p:nvCxnSpPr>
            <p:cNvPr id="6" name="꺾인 연결선 5"/>
            <p:cNvCxnSpPr/>
            <p:nvPr/>
          </p:nvCxnSpPr>
          <p:spPr>
            <a:xfrm>
              <a:off x="1423900" y="1088468"/>
              <a:ext cx="504056" cy="463406"/>
            </a:xfrm>
            <a:prstGeom prst="bentConnector3">
              <a:avLst>
                <a:gd name="adj1" fmla="val 61164"/>
              </a:avLst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520" y="966700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요구사항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133852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설계 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3888" y="1789366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개발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0072" y="2221414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테스트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6256" y="265346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출</a:t>
              </a:r>
              <a:r>
                <a:rPr lang="ko-KR" altLang="en-US" sz="1400" dirty="0"/>
                <a:t>시</a:t>
              </a:r>
              <a:endParaRPr lang="en-US" sz="1400" dirty="0"/>
            </a:p>
          </p:txBody>
        </p:sp>
        <p:cxnSp>
          <p:nvCxnSpPr>
            <p:cNvPr id="30" name="꺾인 연결선 29"/>
            <p:cNvCxnSpPr>
              <a:stCxn id="8" idx="3"/>
              <a:endCxn id="9" idx="1"/>
            </p:cNvCxnSpPr>
            <p:nvPr/>
          </p:nvCxnSpPr>
          <p:spPr>
            <a:xfrm>
              <a:off x="3275856" y="1528703"/>
              <a:ext cx="288032" cy="450844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꺾인 연결선 31"/>
            <p:cNvCxnSpPr>
              <a:stCxn id="9" idx="3"/>
              <a:endCxn id="10" idx="1"/>
            </p:cNvCxnSpPr>
            <p:nvPr/>
          </p:nvCxnSpPr>
          <p:spPr>
            <a:xfrm>
              <a:off x="4932040" y="1979547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꺾인 연결선 35"/>
            <p:cNvCxnSpPr>
              <a:stCxn id="10" idx="3"/>
              <a:endCxn id="11" idx="1"/>
            </p:cNvCxnSpPr>
            <p:nvPr/>
          </p:nvCxnSpPr>
          <p:spPr>
            <a:xfrm>
              <a:off x="6588224" y="2411595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39952" y="3152001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endParaRPr 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251520" y="3429000"/>
              <a:ext cx="7992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251520" y="3861046"/>
              <a:ext cx="684076" cy="165618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5596" y="3861047"/>
              <a:ext cx="740332" cy="164886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75928" y="3861048"/>
              <a:ext cx="718425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31840" y="3861048"/>
              <a:ext cx="720080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88982" y="3861048"/>
              <a:ext cx="742858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81726" y="515719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26820" y="515719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11104" y="516155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3514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9676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0387" y="5165910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1169" y="516591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9188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1104" y="485813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39676" y="4849414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1169" y="484941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6375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1169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7844" y="4242579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67844" y="3933814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91980" y="3861046"/>
              <a:ext cx="38524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애자일</a:t>
              </a:r>
              <a:r>
                <a:rPr lang="en-US" altLang="ko-KR" sz="1200" b="1" dirty="0" smtClean="0"/>
                <a:t>:</a:t>
              </a:r>
            </a:p>
            <a:p>
              <a:r>
                <a:rPr lang="ko-KR" altLang="en-US" sz="1200" dirty="0" smtClean="0"/>
                <a:t>반복적 </a:t>
              </a:r>
              <a:r>
                <a:rPr lang="en-US" altLang="ko-KR" sz="1200" smtClean="0"/>
                <a:t>&amp;  </a:t>
              </a:r>
              <a:r>
                <a:rPr lang="ko-KR" altLang="en-US" sz="1200" dirty="0"/>
                <a:t>점</a:t>
              </a:r>
              <a:r>
                <a:rPr lang="ko-KR" altLang="en-US" sz="1200" smtClean="0"/>
                <a:t>진적 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</a:t>
              </a:r>
              <a:r>
                <a:rPr lang="ko-KR" altLang="en-US" sz="1200" smtClean="0"/>
                <a:t>마다 스토리는 </a:t>
              </a:r>
              <a:r>
                <a:rPr lang="en-US" altLang="ko-KR" sz="1200" smtClean="0"/>
                <a:t> </a:t>
              </a:r>
              <a:r>
                <a:rPr lang="ko-KR" altLang="en-US" sz="1200" smtClean="0"/>
                <a:t>확장되고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개발되고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테스트 된다</a:t>
              </a:r>
              <a:r>
                <a:rPr lang="en-US" altLang="ko-KR" sz="12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 </a:t>
              </a:r>
              <a:r>
                <a:rPr lang="ko-KR" altLang="en-US" sz="1200" smtClean="0"/>
                <a:t>진행 후 출시 가능 </a:t>
              </a:r>
              <a:endParaRPr lang="en-US" altLang="ko-KR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51520" y="6021288"/>
              <a:ext cx="8640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60387" y="6237312"/>
              <a:ext cx="3557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전통적 테스트  </a:t>
              </a:r>
              <a:r>
                <a:rPr lang="en-US" altLang="ko-KR" sz="1400" dirty="0" smtClean="0"/>
                <a:t>vs </a:t>
              </a:r>
              <a:r>
                <a:rPr lang="ko-KR" altLang="en-US" sz="1400" dirty="0" smtClean="0"/>
                <a:t>애자일 테스트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520" y="5589240"/>
              <a:ext cx="684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l</a:t>
              </a:r>
              <a:r>
                <a:rPr lang="en-US" sz="1200" dirty="0" err="1" smtClean="0"/>
                <a:t>t</a:t>
              </a:r>
              <a:r>
                <a:rPr lang="en-US" sz="1200" dirty="0" smtClean="0"/>
                <a:t> 0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5596" y="5589240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1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64974" y="5589239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2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94353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3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5039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4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3006" y="188640"/>
              <a:ext cx="5112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폭포</a:t>
              </a:r>
              <a:r>
                <a:rPr lang="ko-KR" altLang="en-US" sz="1400"/>
                <a:t>수</a:t>
              </a:r>
              <a:r>
                <a:rPr lang="ko-KR" altLang="en-US" sz="1400" smtClean="0"/>
                <a:t>방식 </a:t>
              </a:r>
              <a:r>
                <a:rPr lang="en-US" altLang="ko-KR" sz="1400" smtClean="0"/>
                <a:t>- </a:t>
              </a:r>
              <a:r>
                <a:rPr lang="ko-KR" altLang="en-US" sz="1400" smtClean="0"/>
                <a:t>단계적 또는 통제적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0026" y="188640"/>
            <a:ext cx="9151704" cy="5162251"/>
            <a:chOff x="-150026" y="188640"/>
            <a:chExt cx="9151704" cy="5162251"/>
          </a:xfrm>
        </p:grpSpPr>
        <p:sp>
          <p:nvSpPr>
            <p:cNvPr id="2" name="Oval 1"/>
            <p:cNvSpPr/>
            <p:nvPr/>
          </p:nvSpPr>
          <p:spPr>
            <a:xfrm>
              <a:off x="4085203" y="1758770"/>
              <a:ext cx="3286442" cy="32227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오른쪽 화살표 72"/>
            <p:cNvSpPr/>
            <p:nvPr/>
          </p:nvSpPr>
          <p:spPr>
            <a:xfrm rot="14875483">
              <a:off x="7036241" y="2787813"/>
              <a:ext cx="556100" cy="16900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오른쪽 화살표 71"/>
            <p:cNvSpPr/>
            <p:nvPr/>
          </p:nvSpPr>
          <p:spPr>
            <a:xfrm rot="17038235">
              <a:off x="6980267" y="3821717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오른쪽 화살표 70"/>
            <p:cNvSpPr/>
            <p:nvPr/>
          </p:nvSpPr>
          <p:spPr>
            <a:xfrm rot="19690460">
              <a:off x="6312809" y="4603339"/>
              <a:ext cx="556100" cy="169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5325580" y="4876862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오른쪽 화살표 68"/>
            <p:cNvSpPr/>
            <p:nvPr/>
          </p:nvSpPr>
          <p:spPr>
            <a:xfrm rot="2751200">
              <a:off x="4290754" y="4382265"/>
              <a:ext cx="556100" cy="169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오른쪽 화살표 67"/>
            <p:cNvSpPr/>
            <p:nvPr/>
          </p:nvSpPr>
          <p:spPr>
            <a:xfrm rot="5162370">
              <a:off x="3811778" y="3324362"/>
              <a:ext cx="556100" cy="169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47864" y="18864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애자일 </a:t>
              </a:r>
              <a:r>
                <a:rPr lang="en-US" altLang="ko-KR" b="1" dirty="0" smtClean="0"/>
                <a:t>QA </a:t>
              </a:r>
              <a:r>
                <a:rPr lang="ko-KR" altLang="en-US" b="1" dirty="0" smtClean="0"/>
                <a:t>프로세스</a:t>
              </a:r>
              <a:endParaRPr lang="en-US" b="1" dirty="0"/>
            </a:p>
          </p:txBody>
        </p:sp>
        <p:sp>
          <p:nvSpPr>
            <p:cNvPr id="4" name="원통 3"/>
            <p:cNvSpPr/>
            <p:nvPr/>
          </p:nvSpPr>
          <p:spPr>
            <a:xfrm>
              <a:off x="411359" y="17397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722698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100020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417401" y="29260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원통 8"/>
            <p:cNvSpPr/>
            <p:nvPr/>
          </p:nvSpPr>
          <p:spPr>
            <a:xfrm>
              <a:off x="728740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106062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7401" y="39972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728740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106062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오른쪽 중괄호 13"/>
            <p:cNvSpPr/>
            <p:nvPr/>
          </p:nvSpPr>
          <p:spPr>
            <a:xfrm>
              <a:off x="1241597" y="1739763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오른쪽 중괄호 14"/>
            <p:cNvSpPr/>
            <p:nvPr/>
          </p:nvSpPr>
          <p:spPr>
            <a:xfrm>
              <a:off x="1244380" y="2926004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오른쪽 중괄호 15"/>
            <p:cNvSpPr/>
            <p:nvPr/>
          </p:nvSpPr>
          <p:spPr>
            <a:xfrm>
              <a:off x="1242329" y="3997218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266" y="2388600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7266" y="3549968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2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7266" y="4621182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3</a:t>
              </a:r>
              <a:endParaRPr lang="en-US" sz="1000" dirty="0"/>
            </a:p>
          </p:txBody>
        </p:sp>
        <p:sp>
          <p:nvSpPr>
            <p:cNvPr id="20" name="원통 19"/>
            <p:cNvSpPr/>
            <p:nvPr/>
          </p:nvSpPr>
          <p:spPr>
            <a:xfrm>
              <a:off x="2331283" y="2824599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2642622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2019944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796922"/>
              <a:ext cx="856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</a:t>
              </a:r>
              <a:r>
                <a:rPr lang="ko-KR" altLang="en-US" sz="1200" b="1" dirty="0"/>
                <a:t>트</a:t>
              </a:r>
              <a:endParaRPr lang="en-US" sz="1200" b="1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232423" y="3103940"/>
              <a:ext cx="415119" cy="29296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50026" y="4981559"/>
              <a:ext cx="155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스프린트 </a:t>
              </a:r>
              <a:r>
                <a:rPr lang="ko-KR" altLang="en-US" sz="1200" b="1" dirty="0" err="1" smtClean="0"/>
                <a:t>백로</a:t>
              </a:r>
              <a:r>
                <a:rPr lang="ko-KR" altLang="en-US" sz="1200" b="1" dirty="0" err="1"/>
                <a:t>그</a:t>
              </a:r>
              <a:r>
                <a:rPr lang="ko-KR" altLang="en-US" dirty="0" smtClean="0"/>
                <a:t> </a:t>
              </a:r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752148" y="2828654"/>
              <a:ext cx="702746" cy="77552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098" y="3041196"/>
              <a:ext cx="747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Iteration n </a:t>
              </a:r>
              <a:r>
                <a:rPr lang="ko-KR" altLang="en-US" sz="1000" smtClean="0"/>
                <a:t>시작</a:t>
              </a:r>
              <a:endParaRPr lang="en-US" sz="10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127252" y="3922679"/>
              <a:ext cx="702746" cy="7755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7252" y="4042001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스토리 </a:t>
              </a:r>
              <a:r>
                <a:rPr lang="en-US" altLang="ko-KR" sz="1000" dirty="0" smtClean="0"/>
                <a:t>&amp; </a:t>
              </a:r>
              <a:r>
                <a:rPr lang="ko-KR" altLang="en-US" sz="1000" smtClean="0"/>
                <a:t>시나리오 작</a:t>
              </a:r>
              <a:r>
                <a:rPr lang="ko-KR" altLang="en-US" sz="1000"/>
                <a:t>성</a:t>
              </a:r>
              <a:endParaRPr lang="en-US" sz="10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5092536" y="4556745"/>
              <a:ext cx="702746" cy="76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2536" y="4604862"/>
              <a:ext cx="702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기능 </a:t>
              </a:r>
              <a:r>
                <a:rPr lang="ko-KR" altLang="en-US" sz="1000"/>
                <a:t>및</a:t>
              </a:r>
              <a:r>
                <a:rPr lang="en-US" altLang="ko-KR" sz="1000" smtClean="0"/>
                <a:t> </a:t>
              </a:r>
              <a:r>
                <a:rPr lang="ko-KR" altLang="en-US" sz="1000" smtClean="0"/>
                <a:t>인수 테스트 구현</a:t>
              </a:r>
              <a:r>
                <a:rPr lang="en-US" altLang="ko-KR" sz="1000" smtClean="0"/>
                <a:t> </a:t>
              </a:r>
              <a:endParaRPr lang="en-US" sz="10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4168" y="4365950"/>
              <a:ext cx="702746" cy="77552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4168" y="4619117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배포</a:t>
              </a:r>
              <a:endParaRPr lang="en-US" sz="10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857206" y="3696072"/>
              <a:ext cx="702746" cy="7755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923" y="3958764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테스트</a:t>
              </a:r>
              <a:endParaRPr lang="en-US" sz="10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7020272" y="2653472"/>
              <a:ext cx="702746" cy="775528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20272" y="2802994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일일 스크럼 미팅</a:t>
              </a:r>
              <a:endParaRPr lang="en-US" sz="1000" dirty="0"/>
            </a:p>
          </p:txBody>
        </p:sp>
        <p:sp>
          <p:nvSpPr>
            <p:cNvPr id="43" name="오른쪽 화살표 42"/>
            <p:cNvSpPr/>
            <p:nvPr/>
          </p:nvSpPr>
          <p:spPr>
            <a:xfrm rot="14027059">
              <a:off x="6838650" y="2253401"/>
              <a:ext cx="313204" cy="20435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" name="순서도: 판단 43"/>
            <p:cNvSpPr/>
            <p:nvPr/>
          </p:nvSpPr>
          <p:spPr>
            <a:xfrm>
              <a:off x="6105491" y="1529800"/>
              <a:ext cx="853905" cy="89165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05491" y="1877092"/>
              <a:ext cx="85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추가 개발</a:t>
              </a:r>
              <a:endParaRPr 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2120" y="158321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네</a:t>
              </a:r>
              <a:endParaRPr 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6521" y="160226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아니요</a:t>
              </a:r>
              <a:endParaRPr lang="en-US" sz="11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46629" y="1507143"/>
              <a:ext cx="702746" cy="77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46629" y="1732746"/>
              <a:ext cx="702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시스템 테스트</a:t>
              </a:r>
              <a:endParaRPr lang="en-US" sz="10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7102087" y="1844824"/>
              <a:ext cx="269558" cy="15583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정육면체 55"/>
            <p:cNvSpPr/>
            <p:nvPr/>
          </p:nvSpPr>
          <p:spPr>
            <a:xfrm>
              <a:off x="8187710" y="2510287"/>
              <a:ext cx="813968" cy="600346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오른쪽 화살표 57"/>
            <p:cNvSpPr/>
            <p:nvPr/>
          </p:nvSpPr>
          <p:spPr>
            <a:xfrm rot="13502759" flipH="1">
              <a:off x="8069221" y="2296568"/>
              <a:ext cx="302266" cy="14055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20354" y="3174876"/>
              <a:ext cx="781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제품</a:t>
              </a:r>
              <a:endParaRPr lang="en-US" sz="1200" b="1" dirty="0"/>
            </a:p>
          </p:txBody>
        </p:sp>
        <p:sp>
          <p:nvSpPr>
            <p:cNvPr id="65" name="원형 화살표 64"/>
            <p:cNvSpPr/>
            <p:nvPr/>
          </p:nvSpPr>
          <p:spPr>
            <a:xfrm rot="21056753" flipH="1">
              <a:off x="4015844" y="1602866"/>
              <a:ext cx="3094564" cy="2029456"/>
            </a:xfrm>
            <a:prstGeom prst="circularArrow">
              <a:avLst>
                <a:gd name="adj1" fmla="val 5425"/>
                <a:gd name="adj2" fmla="val 923700"/>
                <a:gd name="adj3" fmla="val 20600821"/>
                <a:gd name="adj4" fmla="val 14716875"/>
                <a:gd name="adj5" fmla="val 838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4601" y="553387"/>
            <a:ext cx="8528854" cy="5791066"/>
            <a:chOff x="424601" y="553387"/>
            <a:chExt cx="8528854" cy="5791066"/>
          </a:xfrm>
        </p:grpSpPr>
        <p:sp>
          <p:nvSpPr>
            <p:cNvPr id="52" name="자유형 51"/>
            <p:cNvSpPr/>
            <p:nvPr/>
          </p:nvSpPr>
          <p:spPr>
            <a:xfrm>
              <a:off x="1828680" y="2110154"/>
              <a:ext cx="4332969" cy="3221501"/>
            </a:xfrm>
            <a:custGeom>
              <a:avLst/>
              <a:gdLst>
                <a:gd name="connsiteX0" fmla="*/ 120 w 4332969"/>
                <a:gd name="connsiteY0" fmla="*/ 154744 h 3221501"/>
                <a:gd name="connsiteX1" fmla="*/ 42323 w 4332969"/>
                <a:gd name="connsiteY1" fmla="*/ 239151 h 3221501"/>
                <a:gd name="connsiteX2" fmla="*/ 98594 w 4332969"/>
                <a:gd name="connsiteY2" fmla="*/ 365760 h 3221501"/>
                <a:gd name="connsiteX3" fmla="*/ 140797 w 4332969"/>
                <a:gd name="connsiteY3" fmla="*/ 534572 h 3221501"/>
                <a:gd name="connsiteX4" fmla="*/ 168932 w 4332969"/>
                <a:gd name="connsiteY4" fmla="*/ 576775 h 3221501"/>
                <a:gd name="connsiteX5" fmla="*/ 225203 w 4332969"/>
                <a:gd name="connsiteY5" fmla="*/ 703384 h 3221501"/>
                <a:gd name="connsiteX6" fmla="*/ 267406 w 4332969"/>
                <a:gd name="connsiteY6" fmla="*/ 858129 h 3221501"/>
                <a:gd name="connsiteX7" fmla="*/ 281474 w 4332969"/>
                <a:gd name="connsiteY7" fmla="*/ 956603 h 3221501"/>
                <a:gd name="connsiteX8" fmla="*/ 309609 w 4332969"/>
                <a:gd name="connsiteY8" fmla="*/ 1055077 h 3221501"/>
                <a:gd name="connsiteX9" fmla="*/ 211135 w 4332969"/>
                <a:gd name="connsiteY9" fmla="*/ 1083212 h 3221501"/>
                <a:gd name="connsiteX10" fmla="*/ 239271 w 4332969"/>
                <a:gd name="connsiteY10" fmla="*/ 1111348 h 3221501"/>
                <a:gd name="connsiteX11" fmla="*/ 295542 w 4332969"/>
                <a:gd name="connsiteY11" fmla="*/ 1195754 h 3221501"/>
                <a:gd name="connsiteX12" fmla="*/ 323677 w 4332969"/>
                <a:gd name="connsiteY12" fmla="*/ 1294228 h 3221501"/>
                <a:gd name="connsiteX13" fmla="*/ 379948 w 4332969"/>
                <a:gd name="connsiteY13" fmla="*/ 1364566 h 3221501"/>
                <a:gd name="connsiteX14" fmla="*/ 394015 w 4332969"/>
                <a:gd name="connsiteY14" fmla="*/ 1406769 h 3221501"/>
                <a:gd name="connsiteX15" fmla="*/ 450286 w 4332969"/>
                <a:gd name="connsiteY15" fmla="*/ 1463040 h 3221501"/>
                <a:gd name="connsiteX16" fmla="*/ 464354 w 4332969"/>
                <a:gd name="connsiteY16" fmla="*/ 1505243 h 3221501"/>
                <a:gd name="connsiteX17" fmla="*/ 520625 w 4332969"/>
                <a:gd name="connsiteY17" fmla="*/ 1603717 h 3221501"/>
                <a:gd name="connsiteX18" fmla="*/ 576895 w 4332969"/>
                <a:gd name="connsiteY18" fmla="*/ 1688123 h 3221501"/>
                <a:gd name="connsiteX19" fmla="*/ 647234 w 4332969"/>
                <a:gd name="connsiteY19" fmla="*/ 1772529 h 3221501"/>
                <a:gd name="connsiteX20" fmla="*/ 689437 w 4332969"/>
                <a:gd name="connsiteY20" fmla="*/ 1842868 h 3221501"/>
                <a:gd name="connsiteX21" fmla="*/ 703505 w 4332969"/>
                <a:gd name="connsiteY21" fmla="*/ 1885071 h 3221501"/>
                <a:gd name="connsiteX22" fmla="*/ 759775 w 4332969"/>
                <a:gd name="connsiteY22" fmla="*/ 1941341 h 3221501"/>
                <a:gd name="connsiteX23" fmla="*/ 872317 w 4332969"/>
                <a:gd name="connsiteY23" fmla="*/ 2082018 h 3221501"/>
                <a:gd name="connsiteX24" fmla="*/ 970791 w 4332969"/>
                <a:gd name="connsiteY24" fmla="*/ 2208628 h 3221501"/>
                <a:gd name="connsiteX25" fmla="*/ 1012994 w 4332969"/>
                <a:gd name="connsiteY25" fmla="*/ 2222695 h 3221501"/>
                <a:gd name="connsiteX26" fmla="*/ 1055197 w 4332969"/>
                <a:gd name="connsiteY26" fmla="*/ 2250831 h 3221501"/>
                <a:gd name="connsiteX27" fmla="*/ 1083332 w 4332969"/>
                <a:gd name="connsiteY27" fmla="*/ 2293034 h 3221501"/>
                <a:gd name="connsiteX28" fmla="*/ 1111468 w 4332969"/>
                <a:gd name="connsiteY28" fmla="*/ 2321169 h 3221501"/>
                <a:gd name="connsiteX29" fmla="*/ 1139603 w 4332969"/>
                <a:gd name="connsiteY29" fmla="*/ 2405575 h 3221501"/>
                <a:gd name="connsiteX30" fmla="*/ 1195874 w 4332969"/>
                <a:gd name="connsiteY30" fmla="*/ 2475914 h 3221501"/>
                <a:gd name="connsiteX31" fmla="*/ 1252145 w 4332969"/>
                <a:gd name="connsiteY31" fmla="*/ 2546252 h 3221501"/>
                <a:gd name="connsiteX32" fmla="*/ 1294348 w 4332969"/>
                <a:gd name="connsiteY32" fmla="*/ 2616591 h 3221501"/>
                <a:gd name="connsiteX33" fmla="*/ 1336551 w 4332969"/>
                <a:gd name="connsiteY33" fmla="*/ 2686929 h 3221501"/>
                <a:gd name="connsiteX34" fmla="*/ 1350618 w 4332969"/>
                <a:gd name="connsiteY34" fmla="*/ 2743200 h 3221501"/>
                <a:gd name="connsiteX35" fmla="*/ 1406889 w 4332969"/>
                <a:gd name="connsiteY35" fmla="*/ 2827606 h 3221501"/>
                <a:gd name="connsiteX36" fmla="*/ 1435025 w 4332969"/>
                <a:gd name="connsiteY36" fmla="*/ 2869809 h 3221501"/>
                <a:gd name="connsiteX37" fmla="*/ 1477228 w 4332969"/>
                <a:gd name="connsiteY37" fmla="*/ 2912012 h 3221501"/>
                <a:gd name="connsiteX38" fmla="*/ 1533498 w 4332969"/>
                <a:gd name="connsiteY38" fmla="*/ 2982351 h 3221501"/>
                <a:gd name="connsiteX39" fmla="*/ 1730446 w 4332969"/>
                <a:gd name="connsiteY39" fmla="*/ 3094892 h 3221501"/>
                <a:gd name="connsiteX40" fmla="*/ 1828920 w 4332969"/>
                <a:gd name="connsiteY40" fmla="*/ 3137095 h 3221501"/>
                <a:gd name="connsiteX41" fmla="*/ 1941462 w 4332969"/>
                <a:gd name="connsiteY41" fmla="*/ 3179298 h 3221501"/>
                <a:gd name="connsiteX42" fmla="*/ 1983665 w 4332969"/>
                <a:gd name="connsiteY42" fmla="*/ 3193366 h 3221501"/>
                <a:gd name="connsiteX43" fmla="*/ 2166545 w 4332969"/>
                <a:gd name="connsiteY43" fmla="*/ 3221501 h 3221501"/>
                <a:gd name="connsiteX44" fmla="*/ 2433831 w 4332969"/>
                <a:gd name="connsiteY44" fmla="*/ 3207434 h 3221501"/>
                <a:gd name="connsiteX45" fmla="*/ 2447898 w 4332969"/>
                <a:gd name="connsiteY45" fmla="*/ 3165231 h 3221501"/>
                <a:gd name="connsiteX46" fmla="*/ 2532305 w 4332969"/>
                <a:gd name="connsiteY46" fmla="*/ 3108960 h 3221501"/>
                <a:gd name="connsiteX47" fmla="*/ 2574508 w 4332969"/>
                <a:gd name="connsiteY47" fmla="*/ 3080824 h 3221501"/>
                <a:gd name="connsiteX48" fmla="*/ 2616711 w 4332969"/>
                <a:gd name="connsiteY48" fmla="*/ 3038621 h 3221501"/>
                <a:gd name="connsiteX49" fmla="*/ 2672982 w 4332969"/>
                <a:gd name="connsiteY49" fmla="*/ 3024554 h 3221501"/>
                <a:gd name="connsiteX50" fmla="*/ 2743320 w 4332969"/>
                <a:gd name="connsiteY50" fmla="*/ 2954215 h 3221501"/>
                <a:gd name="connsiteX51" fmla="*/ 2841794 w 4332969"/>
                <a:gd name="connsiteY51" fmla="*/ 2869809 h 3221501"/>
                <a:gd name="connsiteX52" fmla="*/ 2898065 w 4332969"/>
                <a:gd name="connsiteY52" fmla="*/ 2785403 h 3221501"/>
                <a:gd name="connsiteX53" fmla="*/ 2926200 w 4332969"/>
                <a:gd name="connsiteY53" fmla="*/ 2743200 h 3221501"/>
                <a:gd name="connsiteX54" fmla="*/ 2982471 w 4332969"/>
                <a:gd name="connsiteY54" fmla="*/ 2686929 h 3221501"/>
                <a:gd name="connsiteX55" fmla="*/ 3024674 w 4332969"/>
                <a:gd name="connsiteY55" fmla="*/ 2644726 h 3221501"/>
                <a:gd name="connsiteX56" fmla="*/ 3066877 w 4332969"/>
                <a:gd name="connsiteY56" fmla="*/ 2616591 h 3221501"/>
                <a:gd name="connsiteX57" fmla="*/ 3095012 w 4332969"/>
                <a:gd name="connsiteY57" fmla="*/ 2574388 h 3221501"/>
                <a:gd name="connsiteX58" fmla="*/ 3221622 w 4332969"/>
                <a:gd name="connsiteY58" fmla="*/ 2461846 h 3221501"/>
                <a:gd name="connsiteX59" fmla="*/ 3235689 w 4332969"/>
                <a:gd name="connsiteY59" fmla="*/ 2419643 h 3221501"/>
                <a:gd name="connsiteX60" fmla="*/ 3291960 w 4332969"/>
                <a:gd name="connsiteY60" fmla="*/ 2363372 h 3221501"/>
                <a:gd name="connsiteX61" fmla="*/ 3348231 w 4332969"/>
                <a:gd name="connsiteY61" fmla="*/ 2278966 h 3221501"/>
                <a:gd name="connsiteX62" fmla="*/ 3404502 w 4332969"/>
                <a:gd name="connsiteY62" fmla="*/ 2208628 h 3221501"/>
                <a:gd name="connsiteX63" fmla="*/ 3432637 w 4332969"/>
                <a:gd name="connsiteY63" fmla="*/ 2152357 h 3221501"/>
                <a:gd name="connsiteX64" fmla="*/ 3460772 w 4332969"/>
                <a:gd name="connsiteY64" fmla="*/ 2124221 h 3221501"/>
                <a:gd name="connsiteX65" fmla="*/ 3474840 w 4332969"/>
                <a:gd name="connsiteY65" fmla="*/ 2082018 h 3221501"/>
                <a:gd name="connsiteX66" fmla="*/ 3545178 w 4332969"/>
                <a:gd name="connsiteY66" fmla="*/ 1983544 h 3221501"/>
                <a:gd name="connsiteX67" fmla="*/ 3559246 w 4332969"/>
                <a:gd name="connsiteY67" fmla="*/ 1941341 h 3221501"/>
                <a:gd name="connsiteX68" fmla="*/ 3587382 w 4332969"/>
                <a:gd name="connsiteY68" fmla="*/ 1913206 h 3221501"/>
                <a:gd name="connsiteX69" fmla="*/ 3643652 w 4332969"/>
                <a:gd name="connsiteY69" fmla="*/ 1800664 h 3221501"/>
                <a:gd name="connsiteX70" fmla="*/ 3671788 w 4332969"/>
                <a:gd name="connsiteY70" fmla="*/ 1702191 h 3221501"/>
                <a:gd name="connsiteX71" fmla="*/ 3685855 w 4332969"/>
                <a:gd name="connsiteY71" fmla="*/ 1645920 h 3221501"/>
                <a:gd name="connsiteX72" fmla="*/ 3713991 w 4332969"/>
                <a:gd name="connsiteY72" fmla="*/ 1617784 h 3221501"/>
                <a:gd name="connsiteX73" fmla="*/ 3770262 w 4332969"/>
                <a:gd name="connsiteY73" fmla="*/ 1477108 h 3221501"/>
                <a:gd name="connsiteX74" fmla="*/ 3854668 w 4332969"/>
                <a:gd name="connsiteY74" fmla="*/ 1350498 h 3221501"/>
                <a:gd name="connsiteX75" fmla="*/ 3868735 w 4332969"/>
                <a:gd name="connsiteY75" fmla="*/ 1308295 h 3221501"/>
                <a:gd name="connsiteX76" fmla="*/ 3953142 w 4332969"/>
                <a:gd name="connsiteY76" fmla="*/ 1209821 h 3221501"/>
                <a:gd name="connsiteX77" fmla="*/ 3995345 w 4332969"/>
                <a:gd name="connsiteY77" fmla="*/ 1111348 h 3221501"/>
                <a:gd name="connsiteX78" fmla="*/ 4023480 w 4332969"/>
                <a:gd name="connsiteY78" fmla="*/ 1041009 h 3221501"/>
                <a:gd name="connsiteX79" fmla="*/ 4079751 w 4332969"/>
                <a:gd name="connsiteY79" fmla="*/ 956603 h 3221501"/>
                <a:gd name="connsiteX80" fmla="*/ 4121954 w 4332969"/>
                <a:gd name="connsiteY80" fmla="*/ 858129 h 3221501"/>
                <a:gd name="connsiteX81" fmla="*/ 4136022 w 4332969"/>
                <a:gd name="connsiteY81" fmla="*/ 815926 h 3221501"/>
                <a:gd name="connsiteX82" fmla="*/ 4164157 w 4332969"/>
                <a:gd name="connsiteY82" fmla="*/ 773723 h 3221501"/>
                <a:gd name="connsiteX83" fmla="*/ 4192292 w 4332969"/>
                <a:gd name="connsiteY83" fmla="*/ 717452 h 3221501"/>
                <a:gd name="connsiteX84" fmla="*/ 4248563 w 4332969"/>
                <a:gd name="connsiteY84" fmla="*/ 661181 h 3221501"/>
                <a:gd name="connsiteX85" fmla="*/ 4304834 w 4332969"/>
                <a:gd name="connsiteY85" fmla="*/ 576775 h 3221501"/>
                <a:gd name="connsiteX86" fmla="*/ 4332969 w 4332969"/>
                <a:gd name="connsiteY86" fmla="*/ 492369 h 3221501"/>
                <a:gd name="connsiteX87" fmla="*/ 4234495 w 4332969"/>
                <a:gd name="connsiteY87" fmla="*/ 323557 h 3221501"/>
                <a:gd name="connsiteX88" fmla="*/ 4178225 w 4332969"/>
                <a:gd name="connsiteY88" fmla="*/ 281354 h 3221501"/>
                <a:gd name="connsiteX89" fmla="*/ 4150089 w 4332969"/>
                <a:gd name="connsiteY89" fmla="*/ 239151 h 3221501"/>
                <a:gd name="connsiteX90" fmla="*/ 4065683 w 4332969"/>
                <a:gd name="connsiteY90" fmla="*/ 182880 h 3221501"/>
                <a:gd name="connsiteX91" fmla="*/ 4037548 w 4332969"/>
                <a:gd name="connsiteY91" fmla="*/ 154744 h 3221501"/>
                <a:gd name="connsiteX92" fmla="*/ 3995345 w 4332969"/>
                <a:gd name="connsiteY92" fmla="*/ 126609 h 3221501"/>
                <a:gd name="connsiteX93" fmla="*/ 3939074 w 4332969"/>
                <a:gd name="connsiteY93" fmla="*/ 84406 h 3221501"/>
                <a:gd name="connsiteX94" fmla="*/ 3910938 w 4332969"/>
                <a:gd name="connsiteY94" fmla="*/ 56271 h 3221501"/>
                <a:gd name="connsiteX95" fmla="*/ 3868735 w 4332969"/>
                <a:gd name="connsiteY95" fmla="*/ 42203 h 3221501"/>
                <a:gd name="connsiteX96" fmla="*/ 3770262 w 4332969"/>
                <a:gd name="connsiteY96" fmla="*/ 0 h 3221501"/>
                <a:gd name="connsiteX97" fmla="*/ 3573314 w 4332969"/>
                <a:gd name="connsiteY97" fmla="*/ 28135 h 3221501"/>
                <a:gd name="connsiteX98" fmla="*/ 3545178 w 4332969"/>
                <a:gd name="connsiteY98" fmla="*/ 56271 h 3221501"/>
                <a:gd name="connsiteX99" fmla="*/ 3488908 w 4332969"/>
                <a:gd name="connsiteY99" fmla="*/ 98474 h 3221501"/>
                <a:gd name="connsiteX100" fmla="*/ 3404502 w 4332969"/>
                <a:gd name="connsiteY100" fmla="*/ 168812 h 3221501"/>
                <a:gd name="connsiteX101" fmla="*/ 3348231 w 4332969"/>
                <a:gd name="connsiteY101" fmla="*/ 196948 h 3221501"/>
                <a:gd name="connsiteX102" fmla="*/ 3320095 w 4332969"/>
                <a:gd name="connsiteY102" fmla="*/ 239151 h 3221501"/>
                <a:gd name="connsiteX103" fmla="*/ 3235689 w 4332969"/>
                <a:gd name="connsiteY103" fmla="*/ 323557 h 3221501"/>
                <a:gd name="connsiteX104" fmla="*/ 3179418 w 4332969"/>
                <a:gd name="connsiteY104" fmla="*/ 407963 h 3221501"/>
                <a:gd name="connsiteX105" fmla="*/ 3109080 w 4332969"/>
                <a:gd name="connsiteY105" fmla="*/ 562708 h 3221501"/>
                <a:gd name="connsiteX106" fmla="*/ 3038742 w 4332969"/>
                <a:gd name="connsiteY106" fmla="*/ 787791 h 3221501"/>
                <a:gd name="connsiteX107" fmla="*/ 3010606 w 4332969"/>
                <a:gd name="connsiteY107" fmla="*/ 872197 h 3221501"/>
                <a:gd name="connsiteX108" fmla="*/ 2996538 w 4332969"/>
                <a:gd name="connsiteY108" fmla="*/ 942535 h 3221501"/>
                <a:gd name="connsiteX109" fmla="*/ 2954335 w 4332969"/>
                <a:gd name="connsiteY109" fmla="*/ 998806 h 3221501"/>
                <a:gd name="connsiteX110" fmla="*/ 2898065 w 4332969"/>
                <a:gd name="connsiteY110" fmla="*/ 1083212 h 3221501"/>
                <a:gd name="connsiteX111" fmla="*/ 2869929 w 4332969"/>
                <a:gd name="connsiteY111" fmla="*/ 1111348 h 3221501"/>
                <a:gd name="connsiteX112" fmla="*/ 2827726 w 4332969"/>
                <a:gd name="connsiteY112" fmla="*/ 1167618 h 3221501"/>
                <a:gd name="connsiteX113" fmla="*/ 2771455 w 4332969"/>
                <a:gd name="connsiteY113" fmla="*/ 1223889 h 3221501"/>
                <a:gd name="connsiteX114" fmla="*/ 2757388 w 4332969"/>
                <a:gd name="connsiteY114" fmla="*/ 1266092 h 3221501"/>
                <a:gd name="connsiteX115" fmla="*/ 2701117 w 4332969"/>
                <a:gd name="connsiteY115" fmla="*/ 1308295 h 3221501"/>
                <a:gd name="connsiteX116" fmla="*/ 2616711 w 4332969"/>
                <a:gd name="connsiteY116" fmla="*/ 1350498 h 3221501"/>
                <a:gd name="connsiteX117" fmla="*/ 2588575 w 4332969"/>
                <a:gd name="connsiteY117" fmla="*/ 1378634 h 3221501"/>
                <a:gd name="connsiteX118" fmla="*/ 2546372 w 4332969"/>
                <a:gd name="connsiteY118" fmla="*/ 1392701 h 3221501"/>
                <a:gd name="connsiteX119" fmla="*/ 2532305 w 4332969"/>
                <a:gd name="connsiteY119" fmla="*/ 1434904 h 3221501"/>
                <a:gd name="connsiteX120" fmla="*/ 2504169 w 4332969"/>
                <a:gd name="connsiteY120" fmla="*/ 1463040 h 3221501"/>
                <a:gd name="connsiteX121" fmla="*/ 2476034 w 4332969"/>
                <a:gd name="connsiteY121" fmla="*/ 1519311 h 3221501"/>
                <a:gd name="connsiteX122" fmla="*/ 2447898 w 4332969"/>
                <a:gd name="connsiteY122" fmla="*/ 1547446 h 3221501"/>
                <a:gd name="connsiteX123" fmla="*/ 2419763 w 4332969"/>
                <a:gd name="connsiteY123" fmla="*/ 1589649 h 3221501"/>
                <a:gd name="connsiteX124" fmla="*/ 2335357 w 4332969"/>
                <a:gd name="connsiteY124" fmla="*/ 1674055 h 3221501"/>
                <a:gd name="connsiteX125" fmla="*/ 2222815 w 4332969"/>
                <a:gd name="connsiteY125" fmla="*/ 1758461 h 3221501"/>
                <a:gd name="connsiteX126" fmla="*/ 2180612 w 4332969"/>
                <a:gd name="connsiteY126" fmla="*/ 1772529 h 3221501"/>
                <a:gd name="connsiteX127" fmla="*/ 2138409 w 4332969"/>
                <a:gd name="connsiteY127" fmla="*/ 1800664 h 3221501"/>
                <a:gd name="connsiteX128" fmla="*/ 2039935 w 4332969"/>
                <a:gd name="connsiteY128" fmla="*/ 1814732 h 3221501"/>
                <a:gd name="connsiteX129" fmla="*/ 1814852 w 4332969"/>
                <a:gd name="connsiteY129" fmla="*/ 1814732 h 3221501"/>
                <a:gd name="connsiteX130" fmla="*/ 1758582 w 4332969"/>
                <a:gd name="connsiteY130" fmla="*/ 1786597 h 3221501"/>
                <a:gd name="connsiteX131" fmla="*/ 1730446 w 4332969"/>
                <a:gd name="connsiteY131" fmla="*/ 1744394 h 3221501"/>
                <a:gd name="connsiteX132" fmla="*/ 1688243 w 4332969"/>
                <a:gd name="connsiteY132" fmla="*/ 1702191 h 3221501"/>
                <a:gd name="connsiteX133" fmla="*/ 1674175 w 4332969"/>
                <a:gd name="connsiteY133" fmla="*/ 1659988 h 3221501"/>
                <a:gd name="connsiteX134" fmla="*/ 1646040 w 4332969"/>
                <a:gd name="connsiteY134" fmla="*/ 1617784 h 3221501"/>
                <a:gd name="connsiteX135" fmla="*/ 1631972 w 4332969"/>
                <a:gd name="connsiteY135" fmla="*/ 1477108 h 3221501"/>
                <a:gd name="connsiteX136" fmla="*/ 1617905 w 4332969"/>
                <a:gd name="connsiteY136" fmla="*/ 1434904 h 3221501"/>
                <a:gd name="connsiteX137" fmla="*/ 1603837 w 4332969"/>
                <a:gd name="connsiteY137" fmla="*/ 1308295 h 3221501"/>
                <a:gd name="connsiteX138" fmla="*/ 1575702 w 4332969"/>
                <a:gd name="connsiteY138" fmla="*/ 1223889 h 3221501"/>
                <a:gd name="connsiteX139" fmla="*/ 1561634 w 4332969"/>
                <a:gd name="connsiteY139" fmla="*/ 1083212 h 3221501"/>
                <a:gd name="connsiteX140" fmla="*/ 1547566 w 4332969"/>
                <a:gd name="connsiteY140" fmla="*/ 1041009 h 3221501"/>
                <a:gd name="connsiteX141" fmla="*/ 1533498 w 4332969"/>
                <a:gd name="connsiteY141" fmla="*/ 914400 h 3221501"/>
                <a:gd name="connsiteX142" fmla="*/ 1491295 w 4332969"/>
                <a:gd name="connsiteY142" fmla="*/ 844061 h 3221501"/>
                <a:gd name="connsiteX143" fmla="*/ 1449092 w 4332969"/>
                <a:gd name="connsiteY143" fmla="*/ 773723 h 3221501"/>
                <a:gd name="connsiteX144" fmla="*/ 1392822 w 4332969"/>
                <a:gd name="connsiteY144" fmla="*/ 661181 h 3221501"/>
                <a:gd name="connsiteX145" fmla="*/ 1322483 w 4332969"/>
                <a:gd name="connsiteY145" fmla="*/ 590843 h 3221501"/>
                <a:gd name="connsiteX146" fmla="*/ 1266212 w 4332969"/>
                <a:gd name="connsiteY146" fmla="*/ 506437 h 3221501"/>
                <a:gd name="connsiteX147" fmla="*/ 1238077 w 4332969"/>
                <a:gd name="connsiteY147" fmla="*/ 478301 h 3221501"/>
                <a:gd name="connsiteX148" fmla="*/ 1209942 w 4332969"/>
                <a:gd name="connsiteY148" fmla="*/ 436098 h 3221501"/>
                <a:gd name="connsiteX149" fmla="*/ 1181806 w 4332969"/>
                <a:gd name="connsiteY149" fmla="*/ 407963 h 3221501"/>
                <a:gd name="connsiteX150" fmla="*/ 1153671 w 4332969"/>
                <a:gd name="connsiteY150" fmla="*/ 365760 h 3221501"/>
                <a:gd name="connsiteX151" fmla="*/ 1027062 w 4332969"/>
                <a:gd name="connsiteY151" fmla="*/ 295421 h 3221501"/>
                <a:gd name="connsiteX152" fmla="*/ 998926 w 4332969"/>
                <a:gd name="connsiteY152" fmla="*/ 267286 h 3221501"/>
                <a:gd name="connsiteX153" fmla="*/ 970791 w 4332969"/>
                <a:gd name="connsiteY153" fmla="*/ 225083 h 3221501"/>
                <a:gd name="connsiteX154" fmla="*/ 928588 w 4332969"/>
                <a:gd name="connsiteY154" fmla="*/ 211015 h 3221501"/>
                <a:gd name="connsiteX155" fmla="*/ 844182 w 4332969"/>
                <a:gd name="connsiteY155" fmla="*/ 168812 h 3221501"/>
                <a:gd name="connsiteX156" fmla="*/ 168932 w 4332969"/>
                <a:gd name="connsiteY156" fmla="*/ 154744 h 3221501"/>
                <a:gd name="connsiteX157" fmla="*/ 126729 w 4332969"/>
                <a:gd name="connsiteY157" fmla="*/ 140677 h 3221501"/>
                <a:gd name="connsiteX158" fmla="*/ 56391 w 4332969"/>
                <a:gd name="connsiteY158" fmla="*/ 182880 h 3221501"/>
                <a:gd name="connsiteX159" fmla="*/ 120 w 4332969"/>
                <a:gd name="connsiteY159" fmla="*/ 154744 h 322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4332969" h="3221501">
                  <a:moveTo>
                    <a:pt x="120" y="154744"/>
                  </a:moveTo>
                  <a:cubicBezTo>
                    <a:pt x="-2225" y="164122"/>
                    <a:pt x="30224" y="210114"/>
                    <a:pt x="42323" y="239151"/>
                  </a:cubicBezTo>
                  <a:cubicBezTo>
                    <a:pt x="98124" y="373076"/>
                    <a:pt x="41282" y="279795"/>
                    <a:pt x="98594" y="365760"/>
                  </a:cubicBezTo>
                  <a:cubicBezTo>
                    <a:pt x="105626" y="407949"/>
                    <a:pt x="116028" y="497418"/>
                    <a:pt x="140797" y="534572"/>
                  </a:cubicBezTo>
                  <a:cubicBezTo>
                    <a:pt x="150175" y="548640"/>
                    <a:pt x="162065" y="561325"/>
                    <a:pt x="168932" y="576775"/>
                  </a:cubicBezTo>
                  <a:cubicBezTo>
                    <a:pt x="235896" y="727443"/>
                    <a:pt x="161530" y="607873"/>
                    <a:pt x="225203" y="703384"/>
                  </a:cubicBezTo>
                  <a:cubicBezTo>
                    <a:pt x="256934" y="830312"/>
                    <a:pt x="241110" y="779242"/>
                    <a:pt x="267406" y="858129"/>
                  </a:cubicBezTo>
                  <a:cubicBezTo>
                    <a:pt x="272095" y="890954"/>
                    <a:pt x="275542" y="923980"/>
                    <a:pt x="281474" y="956603"/>
                  </a:cubicBezTo>
                  <a:cubicBezTo>
                    <a:pt x="288539" y="995460"/>
                    <a:pt x="297558" y="1018921"/>
                    <a:pt x="309609" y="1055077"/>
                  </a:cubicBezTo>
                  <a:cubicBezTo>
                    <a:pt x="276784" y="1064455"/>
                    <a:pt x="237792" y="1061886"/>
                    <a:pt x="211135" y="1083212"/>
                  </a:cubicBezTo>
                  <a:cubicBezTo>
                    <a:pt x="200778" y="1091498"/>
                    <a:pt x="231313" y="1100737"/>
                    <a:pt x="239271" y="1111348"/>
                  </a:cubicBezTo>
                  <a:cubicBezTo>
                    <a:pt x="259560" y="1138400"/>
                    <a:pt x="295542" y="1195754"/>
                    <a:pt x="295542" y="1195754"/>
                  </a:cubicBezTo>
                  <a:cubicBezTo>
                    <a:pt x="300050" y="1213787"/>
                    <a:pt x="313585" y="1274044"/>
                    <a:pt x="323677" y="1294228"/>
                  </a:cubicBezTo>
                  <a:cubicBezTo>
                    <a:pt x="341424" y="1329722"/>
                    <a:pt x="353777" y="1338396"/>
                    <a:pt x="379948" y="1364566"/>
                  </a:cubicBezTo>
                  <a:cubicBezTo>
                    <a:pt x="384637" y="1378634"/>
                    <a:pt x="385396" y="1394702"/>
                    <a:pt x="394015" y="1406769"/>
                  </a:cubicBezTo>
                  <a:cubicBezTo>
                    <a:pt x="409433" y="1428354"/>
                    <a:pt x="450286" y="1463040"/>
                    <a:pt x="450286" y="1463040"/>
                  </a:cubicBezTo>
                  <a:cubicBezTo>
                    <a:pt x="454975" y="1477108"/>
                    <a:pt x="458513" y="1491613"/>
                    <a:pt x="464354" y="1505243"/>
                  </a:cubicBezTo>
                  <a:cubicBezTo>
                    <a:pt x="485774" y="1555222"/>
                    <a:pt x="492366" y="1561330"/>
                    <a:pt x="520625" y="1603717"/>
                  </a:cubicBezTo>
                  <a:cubicBezTo>
                    <a:pt x="545346" y="1677883"/>
                    <a:pt x="518353" y="1617874"/>
                    <a:pt x="576895" y="1688123"/>
                  </a:cubicBezTo>
                  <a:cubicBezTo>
                    <a:pt x="674823" y="1805636"/>
                    <a:pt x="523938" y="1649233"/>
                    <a:pt x="647234" y="1772529"/>
                  </a:cubicBezTo>
                  <a:cubicBezTo>
                    <a:pt x="687086" y="1892083"/>
                    <a:pt x="631506" y="1746315"/>
                    <a:pt x="689437" y="1842868"/>
                  </a:cubicBezTo>
                  <a:cubicBezTo>
                    <a:pt x="697066" y="1855584"/>
                    <a:pt x="694886" y="1873004"/>
                    <a:pt x="703505" y="1885071"/>
                  </a:cubicBezTo>
                  <a:cubicBezTo>
                    <a:pt x="718923" y="1906656"/>
                    <a:pt x="742978" y="1920811"/>
                    <a:pt x="759775" y="1941341"/>
                  </a:cubicBezTo>
                  <a:cubicBezTo>
                    <a:pt x="907198" y="2121525"/>
                    <a:pt x="769276" y="1978977"/>
                    <a:pt x="872317" y="2082018"/>
                  </a:cubicBezTo>
                  <a:cubicBezTo>
                    <a:pt x="893735" y="2124855"/>
                    <a:pt x="919690" y="2191595"/>
                    <a:pt x="970791" y="2208628"/>
                  </a:cubicBezTo>
                  <a:lnTo>
                    <a:pt x="1012994" y="2222695"/>
                  </a:lnTo>
                  <a:cubicBezTo>
                    <a:pt x="1027062" y="2232074"/>
                    <a:pt x="1043242" y="2238876"/>
                    <a:pt x="1055197" y="2250831"/>
                  </a:cubicBezTo>
                  <a:cubicBezTo>
                    <a:pt x="1067152" y="2262786"/>
                    <a:pt x="1072770" y="2279832"/>
                    <a:pt x="1083332" y="2293034"/>
                  </a:cubicBezTo>
                  <a:cubicBezTo>
                    <a:pt x="1091618" y="2303391"/>
                    <a:pt x="1102089" y="2311791"/>
                    <a:pt x="1111468" y="2321169"/>
                  </a:cubicBezTo>
                  <a:cubicBezTo>
                    <a:pt x="1120846" y="2349304"/>
                    <a:pt x="1123152" y="2380899"/>
                    <a:pt x="1139603" y="2405575"/>
                  </a:cubicBezTo>
                  <a:cubicBezTo>
                    <a:pt x="1226198" y="2535470"/>
                    <a:pt x="1115693" y="2375687"/>
                    <a:pt x="1195874" y="2475914"/>
                  </a:cubicBezTo>
                  <a:cubicBezTo>
                    <a:pt x="1266854" y="2564640"/>
                    <a:pt x="1184214" y="2478323"/>
                    <a:pt x="1252145" y="2546252"/>
                  </a:cubicBezTo>
                  <a:cubicBezTo>
                    <a:pt x="1291994" y="2665804"/>
                    <a:pt x="1236417" y="2520039"/>
                    <a:pt x="1294348" y="2616591"/>
                  </a:cubicBezTo>
                  <a:cubicBezTo>
                    <a:pt x="1349132" y="2707898"/>
                    <a:pt x="1265262" y="2615643"/>
                    <a:pt x="1336551" y="2686929"/>
                  </a:cubicBezTo>
                  <a:cubicBezTo>
                    <a:pt x="1341240" y="2705686"/>
                    <a:pt x="1341972" y="2725907"/>
                    <a:pt x="1350618" y="2743200"/>
                  </a:cubicBezTo>
                  <a:cubicBezTo>
                    <a:pt x="1365740" y="2773445"/>
                    <a:pt x="1388132" y="2799471"/>
                    <a:pt x="1406889" y="2827606"/>
                  </a:cubicBezTo>
                  <a:cubicBezTo>
                    <a:pt x="1416268" y="2841674"/>
                    <a:pt x="1423070" y="2857854"/>
                    <a:pt x="1435025" y="2869809"/>
                  </a:cubicBezTo>
                  <a:cubicBezTo>
                    <a:pt x="1449093" y="2883877"/>
                    <a:pt x="1464492" y="2896728"/>
                    <a:pt x="1477228" y="2912012"/>
                  </a:cubicBezTo>
                  <a:cubicBezTo>
                    <a:pt x="1507987" y="2948922"/>
                    <a:pt x="1497121" y="2955069"/>
                    <a:pt x="1533498" y="2982351"/>
                  </a:cubicBezTo>
                  <a:cubicBezTo>
                    <a:pt x="1763761" y="3155047"/>
                    <a:pt x="1450035" y="2907947"/>
                    <a:pt x="1730446" y="3094892"/>
                  </a:cubicBezTo>
                  <a:cubicBezTo>
                    <a:pt x="1788736" y="3133753"/>
                    <a:pt x="1756246" y="3118928"/>
                    <a:pt x="1828920" y="3137095"/>
                  </a:cubicBezTo>
                  <a:cubicBezTo>
                    <a:pt x="1898394" y="3183412"/>
                    <a:pt x="1844113" y="3154961"/>
                    <a:pt x="1941462" y="3179298"/>
                  </a:cubicBezTo>
                  <a:cubicBezTo>
                    <a:pt x="1955848" y="3182894"/>
                    <a:pt x="1969189" y="3190149"/>
                    <a:pt x="1983665" y="3193366"/>
                  </a:cubicBezTo>
                  <a:cubicBezTo>
                    <a:pt x="2018810" y="3201176"/>
                    <a:pt x="2135120" y="3217012"/>
                    <a:pt x="2166545" y="3221501"/>
                  </a:cubicBezTo>
                  <a:cubicBezTo>
                    <a:pt x="2255640" y="3216812"/>
                    <a:pt x="2346345" y="3224931"/>
                    <a:pt x="2433831" y="3207434"/>
                  </a:cubicBezTo>
                  <a:cubicBezTo>
                    <a:pt x="2448372" y="3204526"/>
                    <a:pt x="2437413" y="3175716"/>
                    <a:pt x="2447898" y="3165231"/>
                  </a:cubicBezTo>
                  <a:cubicBezTo>
                    <a:pt x="2471809" y="3141320"/>
                    <a:pt x="2504169" y="3127717"/>
                    <a:pt x="2532305" y="3108960"/>
                  </a:cubicBezTo>
                  <a:cubicBezTo>
                    <a:pt x="2546373" y="3099581"/>
                    <a:pt x="2562553" y="3092779"/>
                    <a:pt x="2574508" y="3080824"/>
                  </a:cubicBezTo>
                  <a:cubicBezTo>
                    <a:pt x="2588576" y="3066756"/>
                    <a:pt x="2599438" y="3048491"/>
                    <a:pt x="2616711" y="3038621"/>
                  </a:cubicBezTo>
                  <a:cubicBezTo>
                    <a:pt x="2633498" y="3029029"/>
                    <a:pt x="2654225" y="3029243"/>
                    <a:pt x="2672982" y="3024554"/>
                  </a:cubicBezTo>
                  <a:cubicBezTo>
                    <a:pt x="2696428" y="3001108"/>
                    <a:pt x="2715731" y="2972608"/>
                    <a:pt x="2743320" y="2954215"/>
                  </a:cubicBezTo>
                  <a:cubicBezTo>
                    <a:pt x="2781504" y="2928760"/>
                    <a:pt x="2814503" y="2910745"/>
                    <a:pt x="2841794" y="2869809"/>
                  </a:cubicBezTo>
                  <a:lnTo>
                    <a:pt x="2898065" y="2785403"/>
                  </a:lnTo>
                  <a:cubicBezTo>
                    <a:pt x="2907443" y="2771335"/>
                    <a:pt x="2914245" y="2755155"/>
                    <a:pt x="2926200" y="2743200"/>
                  </a:cubicBezTo>
                  <a:lnTo>
                    <a:pt x="2982471" y="2686929"/>
                  </a:lnTo>
                  <a:cubicBezTo>
                    <a:pt x="2996539" y="2672861"/>
                    <a:pt x="3008121" y="2655761"/>
                    <a:pt x="3024674" y="2644726"/>
                  </a:cubicBezTo>
                  <a:lnTo>
                    <a:pt x="3066877" y="2616591"/>
                  </a:lnTo>
                  <a:cubicBezTo>
                    <a:pt x="3076255" y="2602523"/>
                    <a:pt x="3083780" y="2587025"/>
                    <a:pt x="3095012" y="2574388"/>
                  </a:cubicBezTo>
                  <a:cubicBezTo>
                    <a:pt x="3165095" y="2495544"/>
                    <a:pt x="3157477" y="2504608"/>
                    <a:pt x="3221622" y="2461846"/>
                  </a:cubicBezTo>
                  <a:cubicBezTo>
                    <a:pt x="3226311" y="2447778"/>
                    <a:pt x="3227070" y="2431710"/>
                    <a:pt x="3235689" y="2419643"/>
                  </a:cubicBezTo>
                  <a:cubicBezTo>
                    <a:pt x="3251107" y="2398058"/>
                    <a:pt x="3291960" y="2363372"/>
                    <a:pt x="3291960" y="2363372"/>
                  </a:cubicBezTo>
                  <a:cubicBezTo>
                    <a:pt x="3316683" y="2289204"/>
                    <a:pt x="3289688" y="2349218"/>
                    <a:pt x="3348231" y="2278966"/>
                  </a:cubicBezTo>
                  <a:cubicBezTo>
                    <a:pt x="3436952" y="2172500"/>
                    <a:pt x="3322654" y="2290473"/>
                    <a:pt x="3404502" y="2208628"/>
                  </a:cubicBezTo>
                  <a:cubicBezTo>
                    <a:pt x="3413880" y="2189871"/>
                    <a:pt x="3421005" y="2169806"/>
                    <a:pt x="3432637" y="2152357"/>
                  </a:cubicBezTo>
                  <a:cubicBezTo>
                    <a:pt x="3439994" y="2141321"/>
                    <a:pt x="3453948" y="2135594"/>
                    <a:pt x="3460772" y="2124221"/>
                  </a:cubicBezTo>
                  <a:cubicBezTo>
                    <a:pt x="3468401" y="2111505"/>
                    <a:pt x="3468208" y="2095281"/>
                    <a:pt x="3474840" y="2082018"/>
                  </a:cubicBezTo>
                  <a:cubicBezTo>
                    <a:pt x="3485126" y="2061446"/>
                    <a:pt x="3535619" y="1996290"/>
                    <a:pt x="3545178" y="1983544"/>
                  </a:cubicBezTo>
                  <a:cubicBezTo>
                    <a:pt x="3549867" y="1969476"/>
                    <a:pt x="3551617" y="1954056"/>
                    <a:pt x="3559246" y="1941341"/>
                  </a:cubicBezTo>
                  <a:cubicBezTo>
                    <a:pt x="3566070" y="1929968"/>
                    <a:pt x="3581450" y="1925069"/>
                    <a:pt x="3587382" y="1913206"/>
                  </a:cubicBezTo>
                  <a:cubicBezTo>
                    <a:pt x="3652044" y="1783884"/>
                    <a:pt x="3580087" y="1864231"/>
                    <a:pt x="3643652" y="1800664"/>
                  </a:cubicBezTo>
                  <a:cubicBezTo>
                    <a:pt x="3687647" y="1624689"/>
                    <a:pt x="3631411" y="1843513"/>
                    <a:pt x="3671788" y="1702191"/>
                  </a:cubicBezTo>
                  <a:cubicBezTo>
                    <a:pt x="3677099" y="1683601"/>
                    <a:pt x="3677209" y="1663213"/>
                    <a:pt x="3685855" y="1645920"/>
                  </a:cubicBezTo>
                  <a:cubicBezTo>
                    <a:pt x="3691787" y="1634057"/>
                    <a:pt x="3704612" y="1627163"/>
                    <a:pt x="3713991" y="1617784"/>
                  </a:cubicBezTo>
                  <a:cubicBezTo>
                    <a:pt x="3768451" y="1399942"/>
                    <a:pt x="3706857" y="1564290"/>
                    <a:pt x="3770262" y="1477108"/>
                  </a:cubicBezTo>
                  <a:cubicBezTo>
                    <a:pt x="3800095" y="1436087"/>
                    <a:pt x="3854668" y="1350498"/>
                    <a:pt x="3854668" y="1350498"/>
                  </a:cubicBezTo>
                  <a:cubicBezTo>
                    <a:pt x="3859357" y="1336430"/>
                    <a:pt x="3861378" y="1321170"/>
                    <a:pt x="3868735" y="1308295"/>
                  </a:cubicBezTo>
                  <a:cubicBezTo>
                    <a:pt x="3892798" y="1266184"/>
                    <a:pt x="3919880" y="1243082"/>
                    <a:pt x="3953142" y="1209821"/>
                  </a:cubicBezTo>
                  <a:cubicBezTo>
                    <a:pt x="3982419" y="1092709"/>
                    <a:pt x="3946769" y="1208500"/>
                    <a:pt x="3995345" y="1111348"/>
                  </a:cubicBezTo>
                  <a:cubicBezTo>
                    <a:pt x="4006638" y="1088762"/>
                    <a:pt x="4011388" y="1063178"/>
                    <a:pt x="4023480" y="1041009"/>
                  </a:cubicBezTo>
                  <a:cubicBezTo>
                    <a:pt x="4039672" y="1011323"/>
                    <a:pt x="4079751" y="956603"/>
                    <a:pt x="4079751" y="956603"/>
                  </a:cubicBezTo>
                  <a:cubicBezTo>
                    <a:pt x="4112737" y="857639"/>
                    <a:pt x="4069808" y="979800"/>
                    <a:pt x="4121954" y="858129"/>
                  </a:cubicBezTo>
                  <a:cubicBezTo>
                    <a:pt x="4127795" y="844499"/>
                    <a:pt x="4129390" y="829189"/>
                    <a:pt x="4136022" y="815926"/>
                  </a:cubicBezTo>
                  <a:cubicBezTo>
                    <a:pt x="4143583" y="800804"/>
                    <a:pt x="4155769" y="788403"/>
                    <a:pt x="4164157" y="773723"/>
                  </a:cubicBezTo>
                  <a:cubicBezTo>
                    <a:pt x="4174561" y="755515"/>
                    <a:pt x="4179710" y="734229"/>
                    <a:pt x="4192292" y="717452"/>
                  </a:cubicBezTo>
                  <a:cubicBezTo>
                    <a:pt x="4208208" y="696231"/>
                    <a:pt x="4233849" y="683252"/>
                    <a:pt x="4248563" y="661181"/>
                  </a:cubicBezTo>
                  <a:cubicBezTo>
                    <a:pt x="4267320" y="633046"/>
                    <a:pt x="4294141" y="608854"/>
                    <a:pt x="4304834" y="576775"/>
                  </a:cubicBezTo>
                  <a:lnTo>
                    <a:pt x="4332969" y="492369"/>
                  </a:lnTo>
                  <a:cubicBezTo>
                    <a:pt x="4314634" y="419024"/>
                    <a:pt x="4313272" y="382641"/>
                    <a:pt x="4234495" y="323557"/>
                  </a:cubicBezTo>
                  <a:cubicBezTo>
                    <a:pt x="4215738" y="309489"/>
                    <a:pt x="4194804" y="297933"/>
                    <a:pt x="4178225" y="281354"/>
                  </a:cubicBezTo>
                  <a:cubicBezTo>
                    <a:pt x="4166270" y="269399"/>
                    <a:pt x="4162813" y="250285"/>
                    <a:pt x="4150089" y="239151"/>
                  </a:cubicBezTo>
                  <a:cubicBezTo>
                    <a:pt x="4124641" y="216884"/>
                    <a:pt x="4089593" y="206791"/>
                    <a:pt x="4065683" y="182880"/>
                  </a:cubicBezTo>
                  <a:cubicBezTo>
                    <a:pt x="4056305" y="173501"/>
                    <a:pt x="4047905" y="163030"/>
                    <a:pt x="4037548" y="154744"/>
                  </a:cubicBezTo>
                  <a:cubicBezTo>
                    <a:pt x="4024346" y="144182"/>
                    <a:pt x="4009103" y="136436"/>
                    <a:pt x="3995345" y="126609"/>
                  </a:cubicBezTo>
                  <a:cubicBezTo>
                    <a:pt x="3976266" y="112981"/>
                    <a:pt x="3957086" y="99416"/>
                    <a:pt x="3939074" y="84406"/>
                  </a:cubicBezTo>
                  <a:cubicBezTo>
                    <a:pt x="3928885" y="75915"/>
                    <a:pt x="3922311" y="63095"/>
                    <a:pt x="3910938" y="56271"/>
                  </a:cubicBezTo>
                  <a:cubicBezTo>
                    <a:pt x="3898222" y="48642"/>
                    <a:pt x="3882365" y="48044"/>
                    <a:pt x="3868735" y="42203"/>
                  </a:cubicBezTo>
                  <a:cubicBezTo>
                    <a:pt x="3747051" y="-9947"/>
                    <a:pt x="3869236" y="32992"/>
                    <a:pt x="3770262" y="0"/>
                  </a:cubicBezTo>
                  <a:cubicBezTo>
                    <a:pt x="3704613" y="9378"/>
                    <a:pt x="3637650" y="12051"/>
                    <a:pt x="3573314" y="28135"/>
                  </a:cubicBezTo>
                  <a:cubicBezTo>
                    <a:pt x="3560447" y="31352"/>
                    <a:pt x="3555367" y="47780"/>
                    <a:pt x="3545178" y="56271"/>
                  </a:cubicBezTo>
                  <a:cubicBezTo>
                    <a:pt x="3527166" y="71281"/>
                    <a:pt x="3506920" y="83464"/>
                    <a:pt x="3488908" y="98474"/>
                  </a:cubicBezTo>
                  <a:cubicBezTo>
                    <a:pt x="3431127" y="146624"/>
                    <a:pt x="3494479" y="112576"/>
                    <a:pt x="3404502" y="168812"/>
                  </a:cubicBezTo>
                  <a:cubicBezTo>
                    <a:pt x="3386719" y="179927"/>
                    <a:pt x="3366988" y="187569"/>
                    <a:pt x="3348231" y="196948"/>
                  </a:cubicBezTo>
                  <a:cubicBezTo>
                    <a:pt x="3338852" y="211016"/>
                    <a:pt x="3331328" y="226514"/>
                    <a:pt x="3320095" y="239151"/>
                  </a:cubicBezTo>
                  <a:cubicBezTo>
                    <a:pt x="3293660" y="268890"/>
                    <a:pt x="3257760" y="290450"/>
                    <a:pt x="3235689" y="323557"/>
                  </a:cubicBezTo>
                  <a:lnTo>
                    <a:pt x="3179418" y="407963"/>
                  </a:lnTo>
                  <a:cubicBezTo>
                    <a:pt x="3142637" y="518309"/>
                    <a:pt x="3166541" y="466938"/>
                    <a:pt x="3109080" y="562708"/>
                  </a:cubicBezTo>
                  <a:cubicBezTo>
                    <a:pt x="3080626" y="676518"/>
                    <a:pt x="3101123" y="600647"/>
                    <a:pt x="3038742" y="787791"/>
                  </a:cubicBezTo>
                  <a:cubicBezTo>
                    <a:pt x="3029364" y="815926"/>
                    <a:pt x="3016422" y="843116"/>
                    <a:pt x="3010606" y="872197"/>
                  </a:cubicBezTo>
                  <a:cubicBezTo>
                    <a:pt x="3005917" y="895643"/>
                    <a:pt x="3006249" y="920685"/>
                    <a:pt x="2996538" y="942535"/>
                  </a:cubicBezTo>
                  <a:cubicBezTo>
                    <a:pt x="2987016" y="963960"/>
                    <a:pt x="2967780" y="979598"/>
                    <a:pt x="2954335" y="998806"/>
                  </a:cubicBezTo>
                  <a:cubicBezTo>
                    <a:pt x="2934944" y="1026508"/>
                    <a:pt x="2921975" y="1059302"/>
                    <a:pt x="2898065" y="1083212"/>
                  </a:cubicBezTo>
                  <a:cubicBezTo>
                    <a:pt x="2888686" y="1092591"/>
                    <a:pt x="2878420" y="1101159"/>
                    <a:pt x="2869929" y="1111348"/>
                  </a:cubicBezTo>
                  <a:cubicBezTo>
                    <a:pt x="2854919" y="1129360"/>
                    <a:pt x="2843165" y="1149973"/>
                    <a:pt x="2827726" y="1167618"/>
                  </a:cubicBezTo>
                  <a:cubicBezTo>
                    <a:pt x="2810258" y="1187581"/>
                    <a:pt x="2771455" y="1223889"/>
                    <a:pt x="2771455" y="1223889"/>
                  </a:cubicBezTo>
                  <a:cubicBezTo>
                    <a:pt x="2766766" y="1237957"/>
                    <a:pt x="2766881" y="1254700"/>
                    <a:pt x="2757388" y="1266092"/>
                  </a:cubicBezTo>
                  <a:cubicBezTo>
                    <a:pt x="2742378" y="1284104"/>
                    <a:pt x="2720196" y="1294667"/>
                    <a:pt x="2701117" y="1308295"/>
                  </a:cubicBezTo>
                  <a:cubicBezTo>
                    <a:pt x="2653392" y="1342385"/>
                    <a:pt x="2668976" y="1333077"/>
                    <a:pt x="2616711" y="1350498"/>
                  </a:cubicBezTo>
                  <a:cubicBezTo>
                    <a:pt x="2607332" y="1359877"/>
                    <a:pt x="2599948" y="1371810"/>
                    <a:pt x="2588575" y="1378634"/>
                  </a:cubicBezTo>
                  <a:cubicBezTo>
                    <a:pt x="2575860" y="1386263"/>
                    <a:pt x="2556857" y="1382216"/>
                    <a:pt x="2546372" y="1392701"/>
                  </a:cubicBezTo>
                  <a:cubicBezTo>
                    <a:pt x="2535887" y="1403186"/>
                    <a:pt x="2539934" y="1422189"/>
                    <a:pt x="2532305" y="1434904"/>
                  </a:cubicBezTo>
                  <a:cubicBezTo>
                    <a:pt x="2525481" y="1446277"/>
                    <a:pt x="2513548" y="1453661"/>
                    <a:pt x="2504169" y="1463040"/>
                  </a:cubicBezTo>
                  <a:cubicBezTo>
                    <a:pt x="2494791" y="1481797"/>
                    <a:pt x="2487667" y="1501862"/>
                    <a:pt x="2476034" y="1519311"/>
                  </a:cubicBezTo>
                  <a:cubicBezTo>
                    <a:pt x="2468677" y="1530347"/>
                    <a:pt x="2456184" y="1537089"/>
                    <a:pt x="2447898" y="1547446"/>
                  </a:cubicBezTo>
                  <a:cubicBezTo>
                    <a:pt x="2437336" y="1560648"/>
                    <a:pt x="2430995" y="1577012"/>
                    <a:pt x="2419763" y="1589649"/>
                  </a:cubicBezTo>
                  <a:cubicBezTo>
                    <a:pt x="2393328" y="1619388"/>
                    <a:pt x="2363492" y="1645920"/>
                    <a:pt x="2335357" y="1674055"/>
                  </a:cubicBezTo>
                  <a:cubicBezTo>
                    <a:pt x="2302026" y="1707386"/>
                    <a:pt x="2270545" y="1742551"/>
                    <a:pt x="2222815" y="1758461"/>
                  </a:cubicBezTo>
                  <a:cubicBezTo>
                    <a:pt x="2208747" y="1763150"/>
                    <a:pt x="2193875" y="1765897"/>
                    <a:pt x="2180612" y="1772529"/>
                  </a:cubicBezTo>
                  <a:cubicBezTo>
                    <a:pt x="2165490" y="1780090"/>
                    <a:pt x="2154603" y="1795806"/>
                    <a:pt x="2138409" y="1800664"/>
                  </a:cubicBezTo>
                  <a:cubicBezTo>
                    <a:pt x="2106649" y="1810192"/>
                    <a:pt x="2072760" y="1810043"/>
                    <a:pt x="2039935" y="1814732"/>
                  </a:cubicBezTo>
                  <a:cubicBezTo>
                    <a:pt x="1949090" y="1845014"/>
                    <a:pt x="1973921" y="1842803"/>
                    <a:pt x="1814852" y="1814732"/>
                  </a:cubicBezTo>
                  <a:cubicBezTo>
                    <a:pt x="1794201" y="1811088"/>
                    <a:pt x="1777339" y="1795975"/>
                    <a:pt x="1758582" y="1786597"/>
                  </a:cubicBezTo>
                  <a:cubicBezTo>
                    <a:pt x="1749203" y="1772529"/>
                    <a:pt x="1741270" y="1757383"/>
                    <a:pt x="1730446" y="1744394"/>
                  </a:cubicBezTo>
                  <a:cubicBezTo>
                    <a:pt x="1717710" y="1729111"/>
                    <a:pt x="1699279" y="1718744"/>
                    <a:pt x="1688243" y="1702191"/>
                  </a:cubicBezTo>
                  <a:cubicBezTo>
                    <a:pt x="1680018" y="1689853"/>
                    <a:pt x="1680807" y="1673251"/>
                    <a:pt x="1674175" y="1659988"/>
                  </a:cubicBezTo>
                  <a:cubicBezTo>
                    <a:pt x="1666614" y="1644865"/>
                    <a:pt x="1655418" y="1631852"/>
                    <a:pt x="1646040" y="1617784"/>
                  </a:cubicBezTo>
                  <a:cubicBezTo>
                    <a:pt x="1641351" y="1570892"/>
                    <a:pt x="1639138" y="1523686"/>
                    <a:pt x="1631972" y="1477108"/>
                  </a:cubicBezTo>
                  <a:cubicBezTo>
                    <a:pt x="1629717" y="1462452"/>
                    <a:pt x="1620343" y="1449531"/>
                    <a:pt x="1617905" y="1434904"/>
                  </a:cubicBezTo>
                  <a:cubicBezTo>
                    <a:pt x="1610924" y="1393019"/>
                    <a:pt x="1612165" y="1349933"/>
                    <a:pt x="1603837" y="1308295"/>
                  </a:cubicBezTo>
                  <a:cubicBezTo>
                    <a:pt x="1598021" y="1279214"/>
                    <a:pt x="1575702" y="1223889"/>
                    <a:pt x="1575702" y="1223889"/>
                  </a:cubicBezTo>
                  <a:cubicBezTo>
                    <a:pt x="1571013" y="1176997"/>
                    <a:pt x="1568800" y="1129790"/>
                    <a:pt x="1561634" y="1083212"/>
                  </a:cubicBezTo>
                  <a:cubicBezTo>
                    <a:pt x="1559379" y="1068556"/>
                    <a:pt x="1550004" y="1055636"/>
                    <a:pt x="1547566" y="1041009"/>
                  </a:cubicBezTo>
                  <a:cubicBezTo>
                    <a:pt x="1540585" y="999124"/>
                    <a:pt x="1545163" y="955229"/>
                    <a:pt x="1533498" y="914400"/>
                  </a:cubicBezTo>
                  <a:cubicBezTo>
                    <a:pt x="1525986" y="888109"/>
                    <a:pt x="1503523" y="868517"/>
                    <a:pt x="1491295" y="844061"/>
                  </a:cubicBezTo>
                  <a:cubicBezTo>
                    <a:pt x="1454772" y="771014"/>
                    <a:pt x="1504047" y="828677"/>
                    <a:pt x="1449092" y="773723"/>
                  </a:cubicBezTo>
                  <a:cubicBezTo>
                    <a:pt x="1430335" y="736209"/>
                    <a:pt x="1422480" y="690838"/>
                    <a:pt x="1392822" y="661181"/>
                  </a:cubicBezTo>
                  <a:cubicBezTo>
                    <a:pt x="1369376" y="637735"/>
                    <a:pt x="1340876" y="618432"/>
                    <a:pt x="1322483" y="590843"/>
                  </a:cubicBezTo>
                  <a:cubicBezTo>
                    <a:pt x="1303726" y="562708"/>
                    <a:pt x="1290122" y="530348"/>
                    <a:pt x="1266212" y="506437"/>
                  </a:cubicBezTo>
                  <a:cubicBezTo>
                    <a:pt x="1256834" y="497058"/>
                    <a:pt x="1246362" y="488658"/>
                    <a:pt x="1238077" y="478301"/>
                  </a:cubicBezTo>
                  <a:cubicBezTo>
                    <a:pt x="1227515" y="465099"/>
                    <a:pt x="1220504" y="449300"/>
                    <a:pt x="1209942" y="436098"/>
                  </a:cubicBezTo>
                  <a:cubicBezTo>
                    <a:pt x="1201656" y="425741"/>
                    <a:pt x="1190092" y="418320"/>
                    <a:pt x="1181806" y="407963"/>
                  </a:cubicBezTo>
                  <a:cubicBezTo>
                    <a:pt x="1171244" y="394761"/>
                    <a:pt x="1166395" y="376893"/>
                    <a:pt x="1153671" y="365760"/>
                  </a:cubicBezTo>
                  <a:cubicBezTo>
                    <a:pt x="1094137" y="313667"/>
                    <a:pt x="1085027" y="314743"/>
                    <a:pt x="1027062" y="295421"/>
                  </a:cubicBezTo>
                  <a:cubicBezTo>
                    <a:pt x="1017683" y="286043"/>
                    <a:pt x="1007212" y="277643"/>
                    <a:pt x="998926" y="267286"/>
                  </a:cubicBezTo>
                  <a:cubicBezTo>
                    <a:pt x="988364" y="254084"/>
                    <a:pt x="983993" y="235645"/>
                    <a:pt x="970791" y="225083"/>
                  </a:cubicBezTo>
                  <a:cubicBezTo>
                    <a:pt x="959212" y="215820"/>
                    <a:pt x="942656" y="215704"/>
                    <a:pt x="928588" y="211015"/>
                  </a:cubicBezTo>
                  <a:cubicBezTo>
                    <a:pt x="897216" y="179644"/>
                    <a:pt x="898108" y="170886"/>
                    <a:pt x="844182" y="168812"/>
                  </a:cubicBezTo>
                  <a:cubicBezTo>
                    <a:pt x="619216" y="160159"/>
                    <a:pt x="394015" y="159433"/>
                    <a:pt x="168932" y="154744"/>
                  </a:cubicBezTo>
                  <a:cubicBezTo>
                    <a:pt x="154864" y="150055"/>
                    <a:pt x="141558" y="140677"/>
                    <a:pt x="126729" y="140677"/>
                  </a:cubicBezTo>
                  <a:cubicBezTo>
                    <a:pt x="73592" y="140677"/>
                    <a:pt x="93537" y="160592"/>
                    <a:pt x="56391" y="182880"/>
                  </a:cubicBezTo>
                  <a:cubicBezTo>
                    <a:pt x="30474" y="198431"/>
                    <a:pt x="2465" y="145366"/>
                    <a:pt x="120" y="154744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835187" y="4365104"/>
              <a:ext cx="1224645" cy="1097690"/>
            </a:xfrm>
            <a:prstGeom prst="roundRect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18284721">
              <a:off x="3211908" y="2609395"/>
              <a:ext cx="4537305" cy="4252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982469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2060"/>
                  </a:solidFill>
                </a:rPr>
                <a:t>사</a:t>
              </a:r>
              <a:r>
                <a:rPr lang="ko-KR" altLang="en-US" sz="1200">
                  <a:solidFill>
                    <a:srgbClr val="002060"/>
                  </a:solidFill>
                </a:rPr>
                <a:t>상</a:t>
              </a:r>
              <a:r>
                <a:rPr lang="en-US" altLang="ko-KR" sz="1200" smtClean="0">
                  <a:solidFill>
                    <a:srgbClr val="002060"/>
                  </a:solidFill>
                </a:rPr>
                <a:t>/</a:t>
              </a:r>
              <a:endParaRPr lang="en-US" altLang="ko-KR" sz="1200" dirty="0" smtClean="0">
                <a:solidFill>
                  <a:srgbClr val="002060"/>
                </a:solidFill>
              </a:endParaRPr>
            </a:p>
            <a:p>
              <a:r>
                <a:rPr lang="ko-KR" altLang="en-US" sz="1200" dirty="0" smtClean="0">
                  <a:solidFill>
                    <a:srgbClr val="002060"/>
                  </a:solidFill>
                </a:rPr>
                <a:t>비즈니스 프로세스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2503929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2060"/>
                  </a:solidFill>
                </a:rPr>
                <a:t>유저 스토리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3263" y="450912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2060"/>
                  </a:solidFill>
                </a:rPr>
                <a:t>아키텍처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52402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2060"/>
                  </a:solidFill>
                </a:rPr>
                <a:t>코드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601" y="5301208"/>
              <a:ext cx="1224136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2060"/>
                  </a:solidFill>
                </a:rPr>
                <a:t>라이브러</a:t>
              </a:r>
              <a:r>
                <a:rPr lang="ko-KR" altLang="en-US" sz="1200" dirty="0">
                  <a:solidFill>
                    <a:srgbClr val="002060"/>
                  </a:solidFill>
                </a:rPr>
                <a:t>리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280" y="1095127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 </a:t>
              </a:r>
              <a:r>
                <a:rPr lang="ko-KR" altLang="en-US" sz="1200" smtClean="0"/>
                <a:t>인수 테스트</a:t>
              </a:r>
              <a:r>
                <a:rPr lang="en-US" altLang="ko-KR" sz="1200" smtClean="0"/>
                <a:t>(UAT)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7190" y="1635440"/>
              <a:ext cx="1515210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애플리케이션 통합 테스트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6194" y="2184538"/>
              <a:ext cx="1836205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애</a:t>
              </a:r>
              <a:r>
                <a:rPr lang="ko-KR" altLang="en-US" sz="1200" dirty="0" smtClean="0"/>
                <a:t>플리케이션 테스트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시스템 테스트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4157" y="3428999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어셈블리 테스트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068" y="4767535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컴포넌트 테스트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6605323" y="3035136"/>
              <a:ext cx="441926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스모크</a:t>
              </a:r>
              <a:r>
                <a:rPr lang="en-US" altLang="ko-KR" sz="1200" dirty="0" smtClean="0"/>
                <a:t>-</a:t>
              </a:r>
              <a:r>
                <a:rPr lang="ko-KR" altLang="en-US" sz="1200" dirty="0" smtClean="0"/>
                <a:t>테스트</a:t>
              </a:r>
              <a:r>
                <a:rPr lang="en-US" altLang="ko-KR" sz="1200" smtClean="0"/>
                <a:t>/ </a:t>
              </a:r>
              <a:r>
                <a:rPr lang="ko-KR" altLang="en-US" sz="1200" smtClean="0"/>
                <a:t>지속적  </a:t>
              </a:r>
              <a:r>
                <a:rPr lang="ko-KR" altLang="en-US" sz="1200" dirty="0" smtClean="0"/>
                <a:t>통합</a:t>
              </a:r>
              <a:endParaRPr lang="en-US" sz="1200" dirty="0"/>
            </a:p>
          </p:txBody>
        </p:sp>
        <p:cxnSp>
          <p:nvCxnSpPr>
            <p:cNvPr id="20" name="직선 화살표 연결선 19"/>
            <p:cNvCxnSpPr>
              <a:stCxn id="6" idx="3"/>
            </p:cNvCxnSpPr>
            <p:nvPr/>
          </p:nvCxnSpPr>
          <p:spPr>
            <a:xfrm>
              <a:off x="1619672" y="1305635"/>
              <a:ext cx="5328591" cy="2032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979712" y="2636912"/>
              <a:ext cx="4176464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255331" y="3634502"/>
              <a:ext cx="3382392" cy="2032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059832" y="5013176"/>
              <a:ext cx="2083236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1100122" y="1702057"/>
              <a:ext cx="328228" cy="80187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1583668" y="2822039"/>
              <a:ext cx="612068" cy="1687081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2349533" y="4747536"/>
              <a:ext cx="188404" cy="50166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1642755" y="5167014"/>
              <a:ext cx="552981" cy="26803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00192" y="2780928"/>
              <a:ext cx="18051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rgbClr val="002060"/>
                  </a:solidFill>
                </a:rPr>
                <a:t>블랙박스 테스트</a:t>
              </a:r>
              <a:r>
                <a:rPr lang="en-US" altLang="ko-KR" sz="1000" dirty="0" smtClean="0">
                  <a:solidFill>
                    <a:srgbClr val="002060"/>
                  </a:solidFill>
                </a:rPr>
                <a:t>/ </a:t>
              </a:r>
              <a:r>
                <a:rPr lang="ko-KR" altLang="en-US" sz="1000" dirty="0" smtClean="0">
                  <a:solidFill>
                    <a:srgbClr val="002060"/>
                  </a:solidFill>
                </a:rPr>
                <a:t>유저 스토리 지향 </a:t>
              </a:r>
              <a:endParaRPr lang="en-US" altLang="ko-KR" sz="1000" dirty="0" smtClean="0">
                <a:solidFill>
                  <a:srgbClr val="00206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rgbClr val="002060"/>
                  </a:solidFill>
                </a:rPr>
                <a:t>스프린트데모</a:t>
              </a:r>
              <a:r>
                <a:rPr lang="en-US" altLang="ko-KR" sz="1000" smtClean="0">
                  <a:solidFill>
                    <a:srgbClr val="002060"/>
                  </a:solidFill>
                </a:rPr>
                <a:t>-PO</a:t>
              </a:r>
              <a:r>
                <a:rPr lang="ko-KR" altLang="en-US" sz="1000" smtClean="0">
                  <a:solidFill>
                    <a:srgbClr val="002060"/>
                  </a:solidFill>
                </a:rPr>
                <a:t> </a:t>
              </a:r>
              <a:r>
                <a:rPr lang="ko-KR" altLang="en-US" sz="1000" dirty="0" smtClean="0">
                  <a:solidFill>
                    <a:srgbClr val="002060"/>
                  </a:solidFill>
                </a:rPr>
                <a:t>승인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601" y="6021288"/>
              <a:ext cx="8251855" cy="3231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빨간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구역은 하나의 스프린트를 나타</a:t>
              </a:r>
              <a:r>
                <a:rPr lang="ko-KR" altLang="en-US" sz="1500">
                  <a:solidFill>
                    <a:schemeClr val="tx1"/>
                  </a:solidFill>
                </a:rPr>
                <a:t>냄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.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보통 최종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출시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테스트전에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몇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차례 반복됨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.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 rot="3833150">
              <a:off x="344636" y="2710913"/>
              <a:ext cx="4439705" cy="4252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23528" y="476672"/>
            <a:ext cx="8280920" cy="4892794"/>
            <a:chOff x="323528" y="476672"/>
            <a:chExt cx="8280920" cy="4892794"/>
          </a:xfrm>
        </p:grpSpPr>
        <p:sp>
          <p:nvSpPr>
            <p:cNvPr id="25" name="TextBox 24"/>
            <p:cNvSpPr txBox="1"/>
            <p:nvPr/>
          </p:nvSpPr>
          <p:spPr>
            <a:xfrm>
              <a:off x="899592" y="476672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일반적인 애자일 테스트 방법</a:t>
              </a:r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23528" y="1046329"/>
              <a:ext cx="8280920" cy="4323137"/>
              <a:chOff x="323528" y="1046329"/>
              <a:chExt cx="8280920" cy="432313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908678" y="1046329"/>
                <a:ext cx="3504470" cy="432313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3528" y="2852936"/>
                <a:ext cx="145816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스토리 </a:t>
                </a:r>
                <a:r>
                  <a:rPr lang="ko-KR" altLang="en-US" sz="1200" smtClean="0"/>
                  <a:t>작성 인수 조건 생성  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92922" y="4962092"/>
                <a:ext cx="16741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Iteration </a:t>
                </a:r>
                <a:r>
                  <a:rPr lang="ko-KR" altLang="en-US" sz="1600" smtClean="0"/>
                  <a:t>내부</a:t>
                </a:r>
                <a:endParaRPr lang="en-US" sz="1600" dirty="0"/>
              </a:p>
            </p:txBody>
          </p:sp>
          <p:sp>
            <p:nvSpPr>
              <p:cNvPr id="2" name="Flowchart: Document 1"/>
              <p:cNvSpPr/>
              <p:nvPr/>
            </p:nvSpPr>
            <p:spPr>
              <a:xfrm>
                <a:off x="505867" y="2152389"/>
                <a:ext cx="1152128" cy="638223"/>
              </a:xfrm>
              <a:prstGeom prst="flowChartDocumen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스토리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Preparation 5"/>
              <p:cNvSpPr/>
              <p:nvPr/>
            </p:nvSpPr>
            <p:spPr>
              <a:xfrm>
                <a:off x="2154652" y="1269322"/>
                <a:ext cx="1368433" cy="648072"/>
              </a:xfrm>
              <a:prstGeom prst="flowChartPreparatio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아키텍처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&amp;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설계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owchart: Predefined Process 7"/>
              <p:cNvSpPr/>
              <p:nvPr/>
            </p:nvSpPr>
            <p:spPr>
              <a:xfrm>
                <a:off x="2154933" y="2152390"/>
                <a:ext cx="1368152" cy="638222"/>
              </a:xfrm>
              <a:prstGeom prst="flowChartPredefined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코딩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2145630" y="2995490"/>
                <a:ext cx="1368152" cy="638221"/>
              </a:xfrm>
              <a:prstGeom prst="flowChart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통합테스트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Manual Operation 9"/>
              <p:cNvSpPr/>
              <p:nvPr/>
            </p:nvSpPr>
            <p:spPr>
              <a:xfrm>
                <a:off x="3811534" y="2152391"/>
                <a:ext cx="1480546" cy="638220"/>
              </a:xfrm>
              <a:prstGeom prst="flowChartManualOperatio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스토리</a:t>
                </a:r>
                <a:endParaRPr lang="en-US" altLang="ko-KR" sz="12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테스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owchart: Predefined Process 28"/>
              <p:cNvSpPr/>
              <p:nvPr/>
            </p:nvSpPr>
            <p:spPr>
              <a:xfrm>
                <a:off x="5652120" y="2152391"/>
                <a:ext cx="1368152" cy="638220"/>
              </a:xfrm>
              <a:prstGeom prst="flowChartPredefined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회귀테스트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lowchart: Terminator 15"/>
              <p:cNvSpPr/>
              <p:nvPr/>
            </p:nvSpPr>
            <p:spPr>
              <a:xfrm>
                <a:off x="7363758" y="2152390"/>
                <a:ext cx="1240690" cy="638221"/>
              </a:xfrm>
              <a:prstGeom prst="flowChartTermina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출시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owchart: Process 29"/>
              <p:cNvSpPr/>
              <p:nvPr/>
            </p:nvSpPr>
            <p:spPr>
              <a:xfrm>
                <a:off x="2154652" y="3869432"/>
                <a:ext cx="1368152" cy="639688"/>
              </a:xfrm>
              <a:prstGeom prst="flowChart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자동화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테스트</a:t>
                </a:r>
                <a:endParaRPr lang="en-US" sz="12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80</a:t>
                </a:r>
                <a:r>
                  <a:rPr lang="en-US" sz="1200">
                    <a:solidFill>
                      <a:schemeClr val="tx1"/>
                    </a:solidFill>
                  </a:rPr>
                  <a:t>%~90</a:t>
                </a:r>
                <a:r>
                  <a:rPr lang="en-US" sz="1200">
                    <a:solidFill>
                      <a:schemeClr val="tx1"/>
                    </a:solidFill>
                  </a:rPr>
                  <a:t>%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커버리지</a:t>
                </a:r>
                <a:endParaRPr lang="en-US" altLang="ko-KR" sz="12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2" idx="3"/>
                <a:endCxn id="8" idx="1"/>
              </p:cNvCxnSpPr>
              <p:nvPr/>
            </p:nvCxnSpPr>
            <p:spPr>
              <a:xfrm>
                <a:off x="1657995" y="2471501"/>
                <a:ext cx="496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8" idx="3"/>
                <a:endCxn id="10" idx="1"/>
              </p:cNvCxnSpPr>
              <p:nvPr/>
            </p:nvCxnSpPr>
            <p:spPr>
              <a:xfrm>
                <a:off x="3523085" y="2471501"/>
                <a:ext cx="4365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3"/>
                <a:endCxn id="29" idx="1"/>
              </p:cNvCxnSpPr>
              <p:nvPr/>
            </p:nvCxnSpPr>
            <p:spPr>
              <a:xfrm>
                <a:off x="5144025" y="2471501"/>
                <a:ext cx="5080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9" idx="3"/>
                <a:endCxn id="16" idx="1"/>
              </p:cNvCxnSpPr>
              <p:nvPr/>
            </p:nvCxnSpPr>
            <p:spPr>
              <a:xfrm>
                <a:off x="7020272" y="2471501"/>
                <a:ext cx="34348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44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9692" y="1093386"/>
            <a:ext cx="2412268" cy="2119590"/>
          </a:xfrm>
          <a:prstGeom prst="rect">
            <a:avLst/>
          </a:prstGeom>
          <a:solidFill>
            <a:srgbClr val="FBB6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1093386"/>
            <a:ext cx="2412268" cy="2119590"/>
          </a:xfrm>
          <a:prstGeom prst="rect">
            <a:avLst/>
          </a:prstGeom>
          <a:solidFill>
            <a:srgbClr val="C9734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11960" y="3226914"/>
            <a:ext cx="2412268" cy="2119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799692" y="3226914"/>
            <a:ext cx="2412268" cy="211959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구름 3"/>
          <p:cNvSpPr/>
          <p:nvPr/>
        </p:nvSpPr>
        <p:spPr>
          <a:xfrm>
            <a:off x="-36512" y="404664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217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자</a:t>
            </a:r>
            <a:r>
              <a:rPr lang="ko-KR" altLang="en-US" b="1" dirty="0" smtClean="0"/>
              <a:t>동화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수작업 </a:t>
            </a:r>
            <a:endParaRPr lang="en-US" b="1" dirty="0"/>
          </a:p>
        </p:txBody>
      </p:sp>
      <p:sp>
        <p:nvSpPr>
          <p:cNvPr id="6" name="구름 5"/>
          <p:cNvSpPr/>
          <p:nvPr/>
        </p:nvSpPr>
        <p:spPr>
          <a:xfrm>
            <a:off x="5724128" y="404664"/>
            <a:ext cx="2880320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8184" y="904074"/>
            <a:ext cx="189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수작업</a:t>
            </a:r>
            <a:endParaRPr lang="en-US" b="1" dirty="0"/>
          </a:p>
        </p:txBody>
      </p:sp>
      <p:sp>
        <p:nvSpPr>
          <p:cNvPr id="8" name="구름 7"/>
          <p:cNvSpPr/>
          <p:nvPr/>
        </p:nvSpPr>
        <p:spPr>
          <a:xfrm>
            <a:off x="323528" y="4653136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1571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자동화 </a:t>
            </a:r>
            <a:endParaRPr lang="en-US" b="1" dirty="0"/>
          </a:p>
        </p:txBody>
      </p:sp>
      <p:sp>
        <p:nvSpPr>
          <p:cNvPr id="10" name="구름 9"/>
          <p:cNvSpPr/>
          <p:nvPr/>
        </p:nvSpPr>
        <p:spPr>
          <a:xfrm>
            <a:off x="5652120" y="4657782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1618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도구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7754" y="164534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기능성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</a:t>
            </a:r>
            <a:r>
              <a:rPr lang="ko-KR" altLang="en-US" sz="1200" dirty="0"/>
              <a:t>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스토리 테스트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프로토타입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시뮬레이션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2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32019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1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9206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3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31976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4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467941"/>
            <a:ext cx="1548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탐색적 </a:t>
            </a:r>
            <a:r>
              <a:rPr lang="ko-KR" altLang="en-US" sz="1200" dirty="0" err="1" smtClean="0"/>
              <a:t>테스팅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시나리오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사용성</a:t>
            </a:r>
            <a:r>
              <a:rPr lang="ko-KR" altLang="en-US" sz="1200" dirty="0" smtClean="0"/>
              <a:t> 테스트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사용자 인수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알파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베타</a:t>
            </a:r>
            <a:endParaRPr lang="en-US" altLang="ko-KR" sz="1200" dirty="0" smtClean="0"/>
          </a:p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754" y="40558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단위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컴포넌트 테스트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3963542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성능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부하 </a:t>
            </a:r>
            <a:r>
              <a:rPr lang="ko-KR" altLang="en-US" sz="1200" dirty="0" err="1" smtClean="0"/>
              <a:t>테스팅</a:t>
            </a:r>
            <a:r>
              <a:rPr lang="ko-KR" altLang="en-US" sz="1200" dirty="0" smtClean="0"/>
              <a:t> 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보안 </a:t>
            </a:r>
            <a:r>
              <a:rPr lang="ko-KR" altLang="en-US" sz="1200" dirty="0" err="1" smtClean="0"/>
              <a:t>테스팅</a:t>
            </a:r>
            <a:endParaRPr lang="en-US" altLang="ko-KR" sz="1200" dirty="0" smtClean="0"/>
          </a:p>
          <a:p>
            <a:pPr algn="ctr"/>
            <a:r>
              <a:rPr lang="en-US" sz="1200" dirty="0" smtClean="0"/>
              <a:t>“~</a:t>
            </a:r>
            <a:r>
              <a:rPr lang="ko-KR" altLang="en-US" sz="1200" dirty="0" smtClean="0"/>
              <a:t>성</a:t>
            </a:r>
            <a:r>
              <a:rPr lang="en-US" altLang="ko-KR" sz="1200" dirty="0" smtClean="0"/>
              <a:t>” </a:t>
            </a:r>
            <a:r>
              <a:rPr lang="ko-KR" altLang="en-US" sz="1200" dirty="0" err="1" smtClean="0"/>
              <a:t>테스팅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3353" y="715666"/>
            <a:ext cx="2808312" cy="37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비즈니스 중심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1830" y="53465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기술 중심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746776" y="301297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평가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53578" y="302831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팀을 지원하기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위쪽 화살표 3"/>
          <p:cNvSpPr/>
          <p:nvPr/>
        </p:nvSpPr>
        <p:spPr>
          <a:xfrm>
            <a:off x="11156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위쪽 화살표 4"/>
          <p:cNvSpPr/>
          <p:nvPr/>
        </p:nvSpPr>
        <p:spPr>
          <a:xfrm rot="10800000">
            <a:off x="47160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642918" y="2416241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</a:t>
            </a:r>
            <a:r>
              <a:rPr lang="ko-KR" altLang="en-US" dirty="0"/>
              <a:t>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175955" y="24162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경우 개수</a:t>
            </a:r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2915816" y="1628800"/>
            <a:ext cx="1008112" cy="792088"/>
          </a:xfrm>
          <a:prstGeom prst="triangle">
            <a:avLst>
              <a:gd name="adj" fmla="val 48605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사다리꼴 8"/>
          <p:cNvSpPr/>
          <p:nvPr/>
        </p:nvSpPr>
        <p:spPr>
          <a:xfrm>
            <a:off x="2465766" y="2456892"/>
            <a:ext cx="1908212" cy="792088"/>
          </a:xfrm>
          <a:prstGeom prst="trapezoid">
            <a:avLst>
              <a:gd name="adj" fmla="val 582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사다리꼴 9"/>
          <p:cNvSpPr/>
          <p:nvPr/>
        </p:nvSpPr>
        <p:spPr>
          <a:xfrm>
            <a:off x="1979712" y="3284984"/>
            <a:ext cx="2880320" cy="792088"/>
          </a:xfrm>
          <a:prstGeom prst="trapezoid">
            <a:avLst>
              <a:gd name="adj" fmla="val 6001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1840" y="20248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6996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서비</a:t>
            </a:r>
            <a:r>
              <a:rPr lang="ko-KR" altLang="en-US" dirty="0"/>
              <a:t>스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5766" y="3429000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단위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124744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UI </a:t>
            </a:r>
            <a:r>
              <a:rPr lang="ko-KR" altLang="en-US" sz="1600" dirty="0" smtClean="0"/>
              <a:t>테스트들은 불확실하고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가 스크립트를 쓰던지 혹은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리플레이</a:t>
            </a:r>
            <a:r>
              <a:rPr lang="ko-KR" altLang="en-US" sz="1600" dirty="0" smtClean="0"/>
              <a:t> 통해서 진행됩니다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2132856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서비스 테스트들은 업무 용어와 </a:t>
            </a:r>
            <a:r>
              <a:rPr lang="en-US" altLang="ko-KR" sz="1600" dirty="0" smtClean="0"/>
              <a:t>BDD </a:t>
            </a:r>
            <a:r>
              <a:rPr lang="ko-KR" altLang="en-US" sz="1600" dirty="0" smtClean="0"/>
              <a:t>도구들 혹은 </a:t>
            </a:r>
            <a:r>
              <a:rPr lang="en-US" altLang="ko-KR" sz="1600" dirty="0" err="1" smtClean="0"/>
              <a:t>FitNEsse</a:t>
            </a:r>
            <a:r>
              <a:rPr lang="ko-KR" altLang="en-US" sz="1600" dirty="0" smtClean="0"/>
              <a:t>를 통해서 진행됩니다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140968"/>
            <a:ext cx="302433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단위 테스트들은 </a:t>
            </a:r>
            <a:r>
              <a:rPr lang="en-US" altLang="ko-KR" sz="1600" dirty="0" err="1" smtClean="0"/>
              <a:t>xUnit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프레임워크를 이용하는 시스템의 용어들 이내로 진행됩니다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4941168"/>
            <a:ext cx="7200800" cy="646331"/>
          </a:xfrm>
          <a:prstGeom prst="rect">
            <a:avLst/>
          </a:prstGeom>
          <a:solidFill>
            <a:srgbClr val="FF996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자동화 테스트들의 유용성을 보존하고 피드백 속도가 </a:t>
            </a:r>
            <a:r>
              <a:rPr lang="ko-KR" altLang="en-US" dirty="0" err="1" smtClean="0"/>
              <a:t>높으려면</a:t>
            </a:r>
            <a:r>
              <a:rPr lang="ko-KR" altLang="en-US" dirty="0"/>
              <a:t> </a:t>
            </a:r>
            <a:r>
              <a:rPr lang="ko-KR" altLang="en-US" dirty="0" smtClean="0"/>
              <a:t>테스트들의 양과 실행시간이 반드시 적고 짧아야 합니다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298</Words>
  <Application>Microsoft Office PowerPoint</Application>
  <PresentationFormat>On-screen Show (4:3)</PresentationFormat>
  <Paragraphs>116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Kim, Taeyoung</dc:creator>
  <cp:lastModifiedBy>Kim, Junbeom</cp:lastModifiedBy>
  <cp:revision>71</cp:revision>
  <dcterms:created xsi:type="dcterms:W3CDTF">2014-07-01T06:24:17Z</dcterms:created>
  <dcterms:modified xsi:type="dcterms:W3CDTF">2014-07-08T09:32:59Z</dcterms:modified>
</cp:coreProperties>
</file>