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3" r:id="rId7"/>
    <p:sldId id="274" r:id="rId8"/>
    <p:sldId id="273" r:id="rId9"/>
    <p:sldId id="272" r:id="rId10"/>
    <p:sldId id="264"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5" d="100"/>
          <a:sy n="75" d="100"/>
        </p:scale>
        <p:origin x="300" y="56"/>
      </p:cViewPr>
      <p:guideLst/>
    </p:cSldViewPr>
  </p:slideViewPr>
  <p:outlineViewPr>
    <p:cViewPr>
      <p:scale>
        <a:sx n="33" d="100"/>
        <a:sy n="33" d="100"/>
      </p:scale>
      <p:origin x="0" y="-985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830F-950B-4EE0-B95A-6BC39E19D0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CE99BB-4D40-4CC2-840E-E5633B703ACE}">
      <dgm:prSet/>
      <dgm:spPr/>
      <dgm:t>
        <a:bodyPr/>
        <a:lstStyle/>
        <a:p>
          <a:r>
            <a:rPr lang="en-US" b="0" i="0" dirty="0"/>
            <a:t>Final Project description - What you built your code</a:t>
          </a:r>
          <a:endParaRPr lang="en-US" dirty="0"/>
        </a:p>
      </dgm:t>
    </dgm:pt>
    <dgm:pt modelId="{3FC00176-E863-4461-8EEB-229B1F677126}" type="parTrans" cxnId="{7F571ADA-2867-4D7C-BE13-246A912830A5}">
      <dgm:prSet/>
      <dgm:spPr/>
      <dgm:t>
        <a:bodyPr/>
        <a:lstStyle/>
        <a:p>
          <a:endParaRPr lang="en-US"/>
        </a:p>
      </dgm:t>
    </dgm:pt>
    <dgm:pt modelId="{9960CE9D-C1F2-4301-A651-D904574873FF}" type="sibTrans" cxnId="{7F571ADA-2867-4D7C-BE13-246A912830A5}">
      <dgm:prSet/>
      <dgm:spPr/>
      <dgm:t>
        <a:bodyPr/>
        <a:lstStyle/>
        <a:p>
          <a:endParaRPr lang="en-US"/>
        </a:p>
      </dgm:t>
    </dgm:pt>
    <dgm:pt modelId="{A73ADB62-89E0-466C-8841-96DAB30AC599}">
      <dgm:prSet/>
      <dgm:spPr/>
      <dgm:t>
        <a:bodyPr/>
        <a:lstStyle/>
        <a:p>
          <a:r>
            <a:rPr lang="en-US" b="0" i="0" dirty="0"/>
            <a:t>Completion level - Working 50%, 75%, or 100%, or not working</a:t>
          </a:r>
          <a:endParaRPr lang="en-US" dirty="0"/>
        </a:p>
      </dgm:t>
    </dgm:pt>
    <dgm:pt modelId="{42B35849-9F23-4D87-976D-BE9A8D2F524D}" type="parTrans" cxnId="{9641E745-21B5-42D7-A5B3-DA6972687630}">
      <dgm:prSet/>
      <dgm:spPr/>
      <dgm:t>
        <a:bodyPr/>
        <a:lstStyle/>
        <a:p>
          <a:endParaRPr lang="en-US"/>
        </a:p>
      </dgm:t>
    </dgm:pt>
    <dgm:pt modelId="{A3074128-442C-4C00-997F-6F1C2BA3FB86}" type="sibTrans" cxnId="{9641E745-21B5-42D7-A5B3-DA6972687630}">
      <dgm:prSet/>
      <dgm:spPr/>
      <dgm:t>
        <a:bodyPr/>
        <a:lstStyle/>
        <a:p>
          <a:endParaRPr lang="en-US"/>
        </a:p>
      </dgm:t>
    </dgm:pt>
    <dgm:pt modelId="{BCA8EDED-1AF6-48EB-A764-D9C2918085CA}">
      <dgm:prSet/>
      <dgm:spPr/>
      <dgm:t>
        <a:bodyPr/>
        <a:lstStyle/>
        <a:p>
          <a:r>
            <a:rPr lang="en-US" b="0" i="0" dirty="0"/>
            <a:t>Demonstration or demonstration pictures (still or moving)</a:t>
          </a:r>
          <a:endParaRPr lang="en-US" dirty="0"/>
        </a:p>
      </dgm:t>
    </dgm:pt>
    <dgm:pt modelId="{627388F7-5541-4BF0-8507-616BF94B8A55}" type="parTrans" cxnId="{0569D307-9803-489B-B2FD-95406EEE9363}">
      <dgm:prSet/>
      <dgm:spPr/>
      <dgm:t>
        <a:bodyPr/>
        <a:lstStyle/>
        <a:p>
          <a:endParaRPr lang="en-US"/>
        </a:p>
      </dgm:t>
    </dgm:pt>
    <dgm:pt modelId="{CA24EA4D-24F2-45AE-93B3-129DFEF445B4}" type="sibTrans" cxnId="{0569D307-9803-489B-B2FD-95406EEE9363}">
      <dgm:prSet/>
      <dgm:spPr/>
      <dgm:t>
        <a:bodyPr/>
        <a:lstStyle/>
        <a:p>
          <a:endParaRPr lang="en-US"/>
        </a:p>
      </dgm:t>
    </dgm:pt>
    <dgm:pt modelId="{75264846-99F6-4EB3-97BE-7A3D54F1A620}">
      <dgm:prSet/>
      <dgm:spPr/>
      <dgm:t>
        <a:bodyPr/>
        <a:lstStyle/>
        <a:p>
          <a:r>
            <a:rPr lang="en-US" b="0" i="0" dirty="0"/>
            <a:t>Software code structure - Organization of classes and objects</a:t>
          </a:r>
          <a:endParaRPr lang="en-US" dirty="0"/>
        </a:p>
      </dgm:t>
    </dgm:pt>
    <dgm:pt modelId="{ABC76573-D23B-45D4-8128-97E0FA3BF05C}" type="parTrans" cxnId="{F71A2770-179A-45C1-B8DD-E47215821AED}">
      <dgm:prSet/>
      <dgm:spPr/>
      <dgm:t>
        <a:bodyPr/>
        <a:lstStyle/>
        <a:p>
          <a:endParaRPr lang="en-US"/>
        </a:p>
      </dgm:t>
    </dgm:pt>
    <dgm:pt modelId="{669BCD41-0926-4E3F-878C-19C921C3129D}" type="sibTrans" cxnId="{F71A2770-179A-45C1-B8DD-E47215821AED}">
      <dgm:prSet/>
      <dgm:spPr/>
      <dgm:t>
        <a:bodyPr/>
        <a:lstStyle/>
        <a:p>
          <a:endParaRPr lang="en-US"/>
        </a:p>
      </dgm:t>
    </dgm:pt>
    <dgm:pt modelId="{C7F25D98-D8D8-4424-B135-50685C3BA779}">
      <dgm:prSet/>
      <dgm:spPr/>
      <dgm:t>
        <a:bodyPr/>
        <a:lstStyle/>
        <a:p>
          <a:r>
            <a:rPr lang="en-US" b="0" i="0" dirty="0"/>
            <a:t>The project complexity </a:t>
          </a:r>
          <a:endParaRPr lang="en-US" dirty="0"/>
        </a:p>
      </dgm:t>
    </dgm:pt>
    <dgm:pt modelId="{6A689809-4297-4CCF-ACAE-082FB88034CA}" type="parTrans" cxnId="{EF23080E-D3CA-451F-9FF2-BFA45A1DC227}">
      <dgm:prSet/>
      <dgm:spPr/>
      <dgm:t>
        <a:bodyPr/>
        <a:lstStyle/>
        <a:p>
          <a:endParaRPr lang="en-US"/>
        </a:p>
      </dgm:t>
    </dgm:pt>
    <dgm:pt modelId="{58EE8DFD-D8DD-432E-8DE3-F66571DE6500}" type="sibTrans" cxnId="{EF23080E-D3CA-451F-9FF2-BFA45A1DC227}">
      <dgm:prSet/>
      <dgm:spPr/>
      <dgm:t>
        <a:bodyPr/>
        <a:lstStyle/>
        <a:p>
          <a:endParaRPr lang="en-US"/>
        </a:p>
      </dgm:t>
    </dgm:pt>
    <dgm:pt modelId="{CBE7D38E-0A09-49DA-A3D4-CDCCA9D73074}">
      <dgm:prSet/>
      <dgm:spPr/>
      <dgm:t>
        <a:bodyPr/>
        <a:lstStyle/>
        <a:p>
          <a:r>
            <a:rPr lang="en-US" b="0" i="0" dirty="0"/>
            <a:t>Use of design patterns if any</a:t>
          </a:r>
          <a:endParaRPr lang="en-US" dirty="0"/>
        </a:p>
      </dgm:t>
    </dgm:pt>
    <dgm:pt modelId="{31996A8C-6965-4758-905A-B87551873291}" type="parTrans" cxnId="{4EA2137A-D15A-402C-861E-8E567CD2C6EB}">
      <dgm:prSet/>
      <dgm:spPr/>
      <dgm:t>
        <a:bodyPr/>
        <a:lstStyle/>
        <a:p>
          <a:endParaRPr lang="en-US"/>
        </a:p>
      </dgm:t>
    </dgm:pt>
    <dgm:pt modelId="{6B46CCE2-AEED-49FF-BB43-A7CEECAB7715}" type="sibTrans" cxnId="{4EA2137A-D15A-402C-861E-8E567CD2C6EB}">
      <dgm:prSet/>
      <dgm:spPr/>
      <dgm:t>
        <a:bodyPr/>
        <a:lstStyle/>
        <a:p>
          <a:endParaRPr lang="en-US"/>
        </a:p>
      </dgm:t>
    </dgm:pt>
    <dgm:pt modelId="{3730625E-7281-49BF-8466-ECBD11B85971}">
      <dgm:prSet/>
      <dgm:spPr/>
      <dgm:t>
        <a:bodyPr/>
        <a:lstStyle/>
        <a:p>
          <a:r>
            <a:rPr lang="en-US" b="0" i="0" dirty="0"/>
            <a:t>Software code testing - how you tested your code</a:t>
          </a:r>
          <a:endParaRPr lang="en-US" dirty="0"/>
        </a:p>
      </dgm:t>
    </dgm:pt>
    <dgm:pt modelId="{B5E8A52E-A5DD-4E21-A466-924B3428BAAA}" type="parTrans" cxnId="{36B5BFF3-D4C9-4C42-8FCC-2B399DACAE0D}">
      <dgm:prSet/>
      <dgm:spPr/>
      <dgm:t>
        <a:bodyPr/>
        <a:lstStyle/>
        <a:p>
          <a:endParaRPr lang="en-US"/>
        </a:p>
      </dgm:t>
    </dgm:pt>
    <dgm:pt modelId="{51EF58DD-CB77-486E-922E-8554265A668D}" type="sibTrans" cxnId="{36B5BFF3-D4C9-4C42-8FCC-2B399DACAE0D}">
      <dgm:prSet/>
      <dgm:spPr/>
      <dgm:t>
        <a:bodyPr/>
        <a:lstStyle/>
        <a:p>
          <a:endParaRPr lang="en-US"/>
        </a:p>
      </dgm:t>
    </dgm:pt>
    <dgm:pt modelId="{99F007A1-86AB-41C2-9D4F-D08AA7D51518}">
      <dgm:prSet/>
      <dgm:spPr/>
      <dgm:t>
        <a:bodyPr/>
        <a:lstStyle/>
        <a:p>
          <a:r>
            <a:rPr lang="en-US" b="0" i="0" dirty="0"/>
            <a:t>Challenges and/or the project complexity</a:t>
          </a:r>
          <a:endParaRPr lang="en-US" dirty="0"/>
        </a:p>
      </dgm:t>
    </dgm:pt>
    <dgm:pt modelId="{B26FACC3-6541-4E0D-8592-76EE291D1481}" type="parTrans" cxnId="{98542444-4C39-49A3-BD0E-9266A14E9A7E}">
      <dgm:prSet/>
      <dgm:spPr/>
      <dgm:t>
        <a:bodyPr/>
        <a:lstStyle/>
        <a:p>
          <a:endParaRPr lang="en-US"/>
        </a:p>
      </dgm:t>
    </dgm:pt>
    <dgm:pt modelId="{603D5E08-89A6-44C3-AF99-278D3B079B87}" type="sibTrans" cxnId="{98542444-4C39-49A3-BD0E-9266A14E9A7E}">
      <dgm:prSet/>
      <dgm:spPr/>
      <dgm:t>
        <a:bodyPr/>
        <a:lstStyle/>
        <a:p>
          <a:endParaRPr lang="en-US"/>
        </a:p>
      </dgm:t>
    </dgm:pt>
    <dgm:pt modelId="{054EAD58-109C-47DD-9F1B-FA889F331C48}">
      <dgm:prSet/>
      <dgm:spPr/>
      <dgm:t>
        <a:bodyPr/>
        <a:lstStyle/>
        <a:p>
          <a:r>
            <a:rPr lang="en-US" b="0" i="0" dirty="0"/>
            <a:t>Individual contributions</a:t>
          </a:r>
          <a:endParaRPr lang="en-US" dirty="0"/>
        </a:p>
      </dgm:t>
    </dgm:pt>
    <dgm:pt modelId="{D4396C94-EB6D-4BBE-8CD4-487ABA3BCF98}" type="parTrans" cxnId="{1F5178DD-C170-49C0-ACEE-E5C8C14136A3}">
      <dgm:prSet/>
      <dgm:spPr/>
      <dgm:t>
        <a:bodyPr/>
        <a:lstStyle/>
        <a:p>
          <a:endParaRPr lang="en-US"/>
        </a:p>
      </dgm:t>
    </dgm:pt>
    <dgm:pt modelId="{A94F99BB-37E6-4D07-9DA2-0EAD019E0B72}" type="sibTrans" cxnId="{1F5178DD-C170-49C0-ACEE-E5C8C14136A3}">
      <dgm:prSet/>
      <dgm:spPr/>
      <dgm:t>
        <a:bodyPr/>
        <a:lstStyle/>
        <a:p>
          <a:endParaRPr lang="en-US"/>
        </a:p>
      </dgm:t>
    </dgm:pt>
    <dgm:pt modelId="{467438F1-472E-412E-AA8E-3020146D6928}" type="pres">
      <dgm:prSet presAssocID="{69A5830F-950B-4EE0-B95A-6BC39E19D09B}" presName="linear" presStyleCnt="0">
        <dgm:presLayoutVars>
          <dgm:animLvl val="lvl"/>
          <dgm:resizeHandles val="exact"/>
        </dgm:presLayoutVars>
      </dgm:prSet>
      <dgm:spPr/>
    </dgm:pt>
    <dgm:pt modelId="{9D2D539F-D676-4E38-816F-9BF3428F22B3}" type="pres">
      <dgm:prSet presAssocID="{46CE99BB-4D40-4CC2-840E-E5633B703ACE}" presName="parentText" presStyleLbl="node1" presStyleIdx="0" presStyleCnt="9">
        <dgm:presLayoutVars>
          <dgm:chMax val="0"/>
          <dgm:bulletEnabled val="1"/>
        </dgm:presLayoutVars>
      </dgm:prSet>
      <dgm:spPr/>
    </dgm:pt>
    <dgm:pt modelId="{006C531E-2D4F-4166-8E02-7A6B0EBBAA44}" type="pres">
      <dgm:prSet presAssocID="{9960CE9D-C1F2-4301-A651-D904574873FF}" presName="spacer" presStyleCnt="0"/>
      <dgm:spPr/>
    </dgm:pt>
    <dgm:pt modelId="{82B07B4C-99F1-4CFA-9E23-BAC26E700E54}" type="pres">
      <dgm:prSet presAssocID="{A73ADB62-89E0-466C-8841-96DAB30AC599}" presName="parentText" presStyleLbl="node1" presStyleIdx="1" presStyleCnt="9">
        <dgm:presLayoutVars>
          <dgm:chMax val="0"/>
          <dgm:bulletEnabled val="1"/>
        </dgm:presLayoutVars>
      </dgm:prSet>
      <dgm:spPr/>
    </dgm:pt>
    <dgm:pt modelId="{C5F0BB6A-181C-46C1-A7E9-578BB639B67B}" type="pres">
      <dgm:prSet presAssocID="{A3074128-442C-4C00-997F-6F1C2BA3FB86}" presName="spacer" presStyleCnt="0"/>
      <dgm:spPr/>
    </dgm:pt>
    <dgm:pt modelId="{F73BC797-876D-409C-8FC6-62888D2DD214}" type="pres">
      <dgm:prSet presAssocID="{BCA8EDED-1AF6-48EB-A764-D9C2918085CA}" presName="parentText" presStyleLbl="node1" presStyleIdx="2" presStyleCnt="9">
        <dgm:presLayoutVars>
          <dgm:chMax val="0"/>
          <dgm:bulletEnabled val="1"/>
        </dgm:presLayoutVars>
      </dgm:prSet>
      <dgm:spPr/>
    </dgm:pt>
    <dgm:pt modelId="{AC03C605-E997-4DBC-B466-761F0FEE8A40}" type="pres">
      <dgm:prSet presAssocID="{CA24EA4D-24F2-45AE-93B3-129DFEF445B4}" presName="spacer" presStyleCnt="0"/>
      <dgm:spPr/>
    </dgm:pt>
    <dgm:pt modelId="{25795117-9BAA-4080-B0C6-0B041D7F7BC6}" type="pres">
      <dgm:prSet presAssocID="{75264846-99F6-4EB3-97BE-7A3D54F1A620}" presName="parentText" presStyleLbl="node1" presStyleIdx="3" presStyleCnt="9">
        <dgm:presLayoutVars>
          <dgm:chMax val="0"/>
          <dgm:bulletEnabled val="1"/>
        </dgm:presLayoutVars>
      </dgm:prSet>
      <dgm:spPr/>
    </dgm:pt>
    <dgm:pt modelId="{6BEBE883-2EA9-4296-8971-F4916A288DE3}" type="pres">
      <dgm:prSet presAssocID="{669BCD41-0926-4E3F-878C-19C921C3129D}" presName="spacer" presStyleCnt="0"/>
      <dgm:spPr/>
    </dgm:pt>
    <dgm:pt modelId="{D0EBB515-5187-46D1-A5A6-7650CACD847D}" type="pres">
      <dgm:prSet presAssocID="{C7F25D98-D8D8-4424-B135-50685C3BA779}" presName="parentText" presStyleLbl="node1" presStyleIdx="4" presStyleCnt="9">
        <dgm:presLayoutVars>
          <dgm:chMax val="0"/>
          <dgm:bulletEnabled val="1"/>
        </dgm:presLayoutVars>
      </dgm:prSet>
      <dgm:spPr/>
    </dgm:pt>
    <dgm:pt modelId="{03B586C6-3E6A-4B4F-964A-3B34E83B1733}" type="pres">
      <dgm:prSet presAssocID="{58EE8DFD-D8DD-432E-8DE3-F66571DE6500}" presName="spacer" presStyleCnt="0"/>
      <dgm:spPr/>
    </dgm:pt>
    <dgm:pt modelId="{0120C48B-6682-41DA-8993-3543F4714B9A}" type="pres">
      <dgm:prSet presAssocID="{CBE7D38E-0A09-49DA-A3D4-CDCCA9D73074}" presName="parentText" presStyleLbl="node1" presStyleIdx="5" presStyleCnt="9">
        <dgm:presLayoutVars>
          <dgm:chMax val="0"/>
          <dgm:bulletEnabled val="1"/>
        </dgm:presLayoutVars>
      </dgm:prSet>
      <dgm:spPr/>
    </dgm:pt>
    <dgm:pt modelId="{B9449D15-706D-42D8-A23E-F388EA33D343}" type="pres">
      <dgm:prSet presAssocID="{6B46CCE2-AEED-49FF-BB43-A7CEECAB7715}" presName="spacer" presStyleCnt="0"/>
      <dgm:spPr/>
    </dgm:pt>
    <dgm:pt modelId="{0A07C227-C95F-449A-B244-57560B5EA023}" type="pres">
      <dgm:prSet presAssocID="{3730625E-7281-49BF-8466-ECBD11B85971}" presName="parentText" presStyleLbl="node1" presStyleIdx="6" presStyleCnt="9">
        <dgm:presLayoutVars>
          <dgm:chMax val="0"/>
          <dgm:bulletEnabled val="1"/>
        </dgm:presLayoutVars>
      </dgm:prSet>
      <dgm:spPr/>
    </dgm:pt>
    <dgm:pt modelId="{DCD66F7A-7270-43C6-821D-6B2E49376497}" type="pres">
      <dgm:prSet presAssocID="{51EF58DD-CB77-486E-922E-8554265A668D}" presName="spacer" presStyleCnt="0"/>
      <dgm:spPr/>
    </dgm:pt>
    <dgm:pt modelId="{D7DAB37A-1E76-4A59-A083-8F4A31606EA3}" type="pres">
      <dgm:prSet presAssocID="{99F007A1-86AB-41C2-9D4F-D08AA7D51518}" presName="parentText" presStyleLbl="node1" presStyleIdx="7" presStyleCnt="9">
        <dgm:presLayoutVars>
          <dgm:chMax val="0"/>
          <dgm:bulletEnabled val="1"/>
        </dgm:presLayoutVars>
      </dgm:prSet>
      <dgm:spPr/>
    </dgm:pt>
    <dgm:pt modelId="{B51AF71A-EF96-4444-AA61-6850FFCDD35C}" type="pres">
      <dgm:prSet presAssocID="{603D5E08-89A6-44C3-AF99-278D3B079B87}" presName="spacer" presStyleCnt="0"/>
      <dgm:spPr/>
    </dgm:pt>
    <dgm:pt modelId="{6D7D9BBE-85F9-4A4B-A68C-E833057CF159}" type="pres">
      <dgm:prSet presAssocID="{054EAD58-109C-47DD-9F1B-FA889F331C48}" presName="parentText" presStyleLbl="node1" presStyleIdx="8" presStyleCnt="9">
        <dgm:presLayoutVars>
          <dgm:chMax val="0"/>
          <dgm:bulletEnabled val="1"/>
        </dgm:presLayoutVars>
      </dgm:prSet>
      <dgm:spPr/>
    </dgm:pt>
  </dgm:ptLst>
  <dgm:cxnLst>
    <dgm:cxn modelId="{0569D307-9803-489B-B2FD-95406EEE9363}" srcId="{69A5830F-950B-4EE0-B95A-6BC39E19D09B}" destId="{BCA8EDED-1AF6-48EB-A764-D9C2918085CA}" srcOrd="2" destOrd="0" parTransId="{627388F7-5541-4BF0-8507-616BF94B8A55}" sibTransId="{CA24EA4D-24F2-45AE-93B3-129DFEF445B4}"/>
    <dgm:cxn modelId="{EF23080E-D3CA-451F-9FF2-BFA45A1DC227}" srcId="{69A5830F-950B-4EE0-B95A-6BC39E19D09B}" destId="{C7F25D98-D8D8-4424-B135-50685C3BA779}" srcOrd="4" destOrd="0" parTransId="{6A689809-4297-4CCF-ACAE-082FB88034CA}" sibTransId="{58EE8DFD-D8DD-432E-8DE3-F66571DE6500}"/>
    <dgm:cxn modelId="{B6BFE828-1964-47CC-A044-F0A64A6EF0BE}" type="presOf" srcId="{C7F25D98-D8D8-4424-B135-50685C3BA779}" destId="{D0EBB515-5187-46D1-A5A6-7650CACD847D}" srcOrd="0" destOrd="0" presId="urn:microsoft.com/office/officeart/2005/8/layout/vList2"/>
    <dgm:cxn modelId="{BE2A2938-695F-4949-B855-20DC32498D94}" type="presOf" srcId="{3730625E-7281-49BF-8466-ECBD11B85971}" destId="{0A07C227-C95F-449A-B244-57560B5EA023}" srcOrd="0" destOrd="0" presId="urn:microsoft.com/office/officeart/2005/8/layout/vList2"/>
    <dgm:cxn modelId="{98542444-4C39-49A3-BD0E-9266A14E9A7E}" srcId="{69A5830F-950B-4EE0-B95A-6BC39E19D09B}" destId="{99F007A1-86AB-41C2-9D4F-D08AA7D51518}" srcOrd="7" destOrd="0" parTransId="{B26FACC3-6541-4E0D-8592-76EE291D1481}" sibTransId="{603D5E08-89A6-44C3-AF99-278D3B079B87}"/>
    <dgm:cxn modelId="{63101845-2FD8-4BB4-8C50-5C88A7418229}" type="presOf" srcId="{CBE7D38E-0A09-49DA-A3D4-CDCCA9D73074}" destId="{0120C48B-6682-41DA-8993-3543F4714B9A}" srcOrd="0" destOrd="0" presId="urn:microsoft.com/office/officeart/2005/8/layout/vList2"/>
    <dgm:cxn modelId="{9641E745-21B5-42D7-A5B3-DA6972687630}" srcId="{69A5830F-950B-4EE0-B95A-6BC39E19D09B}" destId="{A73ADB62-89E0-466C-8841-96DAB30AC599}" srcOrd="1" destOrd="0" parTransId="{42B35849-9F23-4D87-976D-BE9A8D2F524D}" sibTransId="{A3074128-442C-4C00-997F-6F1C2BA3FB86}"/>
    <dgm:cxn modelId="{3E2BCE6E-F7B3-4B0A-A1EB-14F3D0B91D92}" type="presOf" srcId="{054EAD58-109C-47DD-9F1B-FA889F331C48}" destId="{6D7D9BBE-85F9-4A4B-A68C-E833057CF159}" srcOrd="0" destOrd="0" presId="urn:microsoft.com/office/officeart/2005/8/layout/vList2"/>
    <dgm:cxn modelId="{F71A2770-179A-45C1-B8DD-E47215821AED}" srcId="{69A5830F-950B-4EE0-B95A-6BC39E19D09B}" destId="{75264846-99F6-4EB3-97BE-7A3D54F1A620}" srcOrd="3" destOrd="0" parTransId="{ABC76573-D23B-45D4-8128-97E0FA3BF05C}" sibTransId="{669BCD41-0926-4E3F-878C-19C921C3129D}"/>
    <dgm:cxn modelId="{D1B50E71-E52B-498A-85EF-4703237137CB}" type="presOf" srcId="{69A5830F-950B-4EE0-B95A-6BC39E19D09B}" destId="{467438F1-472E-412E-AA8E-3020146D6928}" srcOrd="0" destOrd="0" presId="urn:microsoft.com/office/officeart/2005/8/layout/vList2"/>
    <dgm:cxn modelId="{4EA2137A-D15A-402C-861E-8E567CD2C6EB}" srcId="{69A5830F-950B-4EE0-B95A-6BC39E19D09B}" destId="{CBE7D38E-0A09-49DA-A3D4-CDCCA9D73074}" srcOrd="5" destOrd="0" parTransId="{31996A8C-6965-4758-905A-B87551873291}" sibTransId="{6B46CCE2-AEED-49FF-BB43-A7CEECAB7715}"/>
    <dgm:cxn modelId="{753D7287-3C15-4F1B-B3A2-493ECE48F5FC}" type="presOf" srcId="{46CE99BB-4D40-4CC2-840E-E5633B703ACE}" destId="{9D2D539F-D676-4E38-816F-9BF3428F22B3}" srcOrd="0" destOrd="0" presId="urn:microsoft.com/office/officeart/2005/8/layout/vList2"/>
    <dgm:cxn modelId="{80D08196-E878-465B-969A-F729BB73BAEA}" type="presOf" srcId="{99F007A1-86AB-41C2-9D4F-D08AA7D51518}" destId="{D7DAB37A-1E76-4A59-A083-8F4A31606EA3}" srcOrd="0" destOrd="0" presId="urn:microsoft.com/office/officeart/2005/8/layout/vList2"/>
    <dgm:cxn modelId="{8C977498-FE5C-4A57-B016-D86F48275FDA}" type="presOf" srcId="{BCA8EDED-1AF6-48EB-A764-D9C2918085CA}" destId="{F73BC797-876D-409C-8FC6-62888D2DD214}" srcOrd="0" destOrd="0" presId="urn:microsoft.com/office/officeart/2005/8/layout/vList2"/>
    <dgm:cxn modelId="{7F571ADA-2867-4D7C-BE13-246A912830A5}" srcId="{69A5830F-950B-4EE0-B95A-6BC39E19D09B}" destId="{46CE99BB-4D40-4CC2-840E-E5633B703ACE}" srcOrd="0" destOrd="0" parTransId="{3FC00176-E863-4461-8EEB-229B1F677126}" sibTransId="{9960CE9D-C1F2-4301-A651-D904574873FF}"/>
    <dgm:cxn modelId="{1F5178DD-C170-49C0-ACEE-E5C8C14136A3}" srcId="{69A5830F-950B-4EE0-B95A-6BC39E19D09B}" destId="{054EAD58-109C-47DD-9F1B-FA889F331C48}" srcOrd="8" destOrd="0" parTransId="{D4396C94-EB6D-4BBE-8CD4-487ABA3BCF98}" sibTransId="{A94F99BB-37E6-4D07-9DA2-0EAD019E0B72}"/>
    <dgm:cxn modelId="{3D9817F1-F0DC-4831-AE59-68D49952340A}" type="presOf" srcId="{75264846-99F6-4EB3-97BE-7A3D54F1A620}" destId="{25795117-9BAA-4080-B0C6-0B041D7F7BC6}" srcOrd="0" destOrd="0" presId="urn:microsoft.com/office/officeart/2005/8/layout/vList2"/>
    <dgm:cxn modelId="{36B5BFF3-D4C9-4C42-8FCC-2B399DACAE0D}" srcId="{69A5830F-950B-4EE0-B95A-6BC39E19D09B}" destId="{3730625E-7281-49BF-8466-ECBD11B85971}" srcOrd="6" destOrd="0" parTransId="{B5E8A52E-A5DD-4E21-A466-924B3428BAAA}" sibTransId="{51EF58DD-CB77-486E-922E-8554265A668D}"/>
    <dgm:cxn modelId="{779A9FFD-90ED-46FB-BC3C-30C106BC13EF}" type="presOf" srcId="{A73ADB62-89E0-466C-8841-96DAB30AC599}" destId="{82B07B4C-99F1-4CFA-9E23-BAC26E700E54}" srcOrd="0" destOrd="0" presId="urn:microsoft.com/office/officeart/2005/8/layout/vList2"/>
    <dgm:cxn modelId="{1888E7B1-C5B0-42E3-96C9-75DC89FC5230}" type="presParOf" srcId="{467438F1-472E-412E-AA8E-3020146D6928}" destId="{9D2D539F-D676-4E38-816F-9BF3428F22B3}" srcOrd="0" destOrd="0" presId="urn:microsoft.com/office/officeart/2005/8/layout/vList2"/>
    <dgm:cxn modelId="{F92760D6-539F-41E8-A929-83E88C42BAAC}" type="presParOf" srcId="{467438F1-472E-412E-AA8E-3020146D6928}" destId="{006C531E-2D4F-4166-8E02-7A6B0EBBAA44}" srcOrd="1" destOrd="0" presId="urn:microsoft.com/office/officeart/2005/8/layout/vList2"/>
    <dgm:cxn modelId="{7094ADA3-7C7B-4BE9-9B1C-F620CA198A06}" type="presParOf" srcId="{467438F1-472E-412E-AA8E-3020146D6928}" destId="{82B07B4C-99F1-4CFA-9E23-BAC26E700E54}" srcOrd="2" destOrd="0" presId="urn:microsoft.com/office/officeart/2005/8/layout/vList2"/>
    <dgm:cxn modelId="{EA877E97-A8E0-4781-835B-66A09DA69803}" type="presParOf" srcId="{467438F1-472E-412E-AA8E-3020146D6928}" destId="{C5F0BB6A-181C-46C1-A7E9-578BB639B67B}" srcOrd="3" destOrd="0" presId="urn:microsoft.com/office/officeart/2005/8/layout/vList2"/>
    <dgm:cxn modelId="{8A430035-37FB-4DF9-8DA1-9E94B6F5C398}" type="presParOf" srcId="{467438F1-472E-412E-AA8E-3020146D6928}" destId="{F73BC797-876D-409C-8FC6-62888D2DD214}" srcOrd="4" destOrd="0" presId="urn:microsoft.com/office/officeart/2005/8/layout/vList2"/>
    <dgm:cxn modelId="{EAEDE253-E3A7-485C-B290-E19B398BD47C}" type="presParOf" srcId="{467438F1-472E-412E-AA8E-3020146D6928}" destId="{AC03C605-E997-4DBC-B466-761F0FEE8A40}" srcOrd="5" destOrd="0" presId="urn:microsoft.com/office/officeart/2005/8/layout/vList2"/>
    <dgm:cxn modelId="{C7A62997-F290-4072-9D41-B22F3170054C}" type="presParOf" srcId="{467438F1-472E-412E-AA8E-3020146D6928}" destId="{25795117-9BAA-4080-B0C6-0B041D7F7BC6}" srcOrd="6" destOrd="0" presId="urn:microsoft.com/office/officeart/2005/8/layout/vList2"/>
    <dgm:cxn modelId="{8FAA62D9-A618-4BA4-BD04-B28CAE15C1AE}" type="presParOf" srcId="{467438F1-472E-412E-AA8E-3020146D6928}" destId="{6BEBE883-2EA9-4296-8971-F4916A288DE3}" srcOrd="7" destOrd="0" presId="urn:microsoft.com/office/officeart/2005/8/layout/vList2"/>
    <dgm:cxn modelId="{BC041307-DBB1-46AF-A44B-AA9864E02332}" type="presParOf" srcId="{467438F1-472E-412E-AA8E-3020146D6928}" destId="{D0EBB515-5187-46D1-A5A6-7650CACD847D}" srcOrd="8" destOrd="0" presId="urn:microsoft.com/office/officeart/2005/8/layout/vList2"/>
    <dgm:cxn modelId="{FB86049F-0408-4A6E-9EAE-7D4E321CA53B}" type="presParOf" srcId="{467438F1-472E-412E-AA8E-3020146D6928}" destId="{03B586C6-3E6A-4B4F-964A-3B34E83B1733}" srcOrd="9" destOrd="0" presId="urn:microsoft.com/office/officeart/2005/8/layout/vList2"/>
    <dgm:cxn modelId="{2F92DE1C-9DEA-491B-9809-E4C67F20DD36}" type="presParOf" srcId="{467438F1-472E-412E-AA8E-3020146D6928}" destId="{0120C48B-6682-41DA-8993-3543F4714B9A}" srcOrd="10" destOrd="0" presId="urn:microsoft.com/office/officeart/2005/8/layout/vList2"/>
    <dgm:cxn modelId="{B6762171-00DC-4900-A04B-BD06AC764908}" type="presParOf" srcId="{467438F1-472E-412E-AA8E-3020146D6928}" destId="{B9449D15-706D-42D8-A23E-F388EA33D343}" srcOrd="11" destOrd="0" presId="urn:microsoft.com/office/officeart/2005/8/layout/vList2"/>
    <dgm:cxn modelId="{6DB45473-3AEF-4424-9182-8D1BA02FC314}" type="presParOf" srcId="{467438F1-472E-412E-AA8E-3020146D6928}" destId="{0A07C227-C95F-449A-B244-57560B5EA023}" srcOrd="12" destOrd="0" presId="urn:microsoft.com/office/officeart/2005/8/layout/vList2"/>
    <dgm:cxn modelId="{A209C72D-E259-400C-8FBA-853E0E195012}" type="presParOf" srcId="{467438F1-472E-412E-AA8E-3020146D6928}" destId="{DCD66F7A-7270-43C6-821D-6B2E49376497}" srcOrd="13" destOrd="0" presId="urn:microsoft.com/office/officeart/2005/8/layout/vList2"/>
    <dgm:cxn modelId="{7E051095-BC64-4082-B0C9-1ED5186FB70F}" type="presParOf" srcId="{467438F1-472E-412E-AA8E-3020146D6928}" destId="{D7DAB37A-1E76-4A59-A083-8F4A31606EA3}" srcOrd="14" destOrd="0" presId="urn:microsoft.com/office/officeart/2005/8/layout/vList2"/>
    <dgm:cxn modelId="{4F184316-C57A-49B6-9CA1-426BE9360C22}" type="presParOf" srcId="{467438F1-472E-412E-AA8E-3020146D6928}" destId="{B51AF71A-EF96-4444-AA61-6850FFCDD35C}" srcOrd="15" destOrd="0" presId="urn:microsoft.com/office/officeart/2005/8/layout/vList2"/>
    <dgm:cxn modelId="{A3D0AD37-CEF6-446B-AF0F-FD7499017F73}" type="presParOf" srcId="{467438F1-472E-412E-AA8E-3020146D6928}" destId="{6D7D9BBE-85F9-4A4B-A68C-E833057CF15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EC7670-2000-43A0-A4F6-3BA398734FB0}"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B0F2E96B-7A43-41DF-B324-1FBB9E6608B5}">
      <dgm:prSet/>
      <dgm:spPr/>
      <dgm:t>
        <a:bodyPr/>
        <a:lstStyle/>
        <a:p>
          <a:r>
            <a:rPr lang="en-US" i="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dirty="0"/>
        </a:p>
      </dgm:t>
    </dgm:pt>
    <dgm:pt modelId="{1D8BC7AE-58B6-46E9-A6F9-7787BA5F4676}" type="parTrans" cxnId="{FBEE06CF-E863-40E4-B992-1BDFE06E959C}">
      <dgm:prSet/>
      <dgm:spPr/>
      <dgm:t>
        <a:bodyPr/>
        <a:lstStyle/>
        <a:p>
          <a:endParaRPr lang="en-US"/>
        </a:p>
      </dgm:t>
    </dgm:pt>
    <dgm:pt modelId="{48E76D2C-54D8-4D5B-9BE4-9BD59310452E}" type="sibTrans" cxnId="{FBEE06CF-E863-40E4-B992-1BDFE06E959C}">
      <dgm:prSet/>
      <dgm:spPr/>
      <dgm:t>
        <a:bodyPr/>
        <a:lstStyle/>
        <a:p>
          <a:endParaRPr lang="en-US"/>
        </a:p>
      </dgm:t>
    </dgm:pt>
    <dgm:pt modelId="{98B93F0B-A1B4-4886-BD44-BD0FC39A3428}">
      <dgm:prSet/>
      <dgm:spPr/>
      <dgm:t>
        <a:bodyPr/>
        <a:lstStyle/>
        <a:p>
          <a:r>
            <a:rPr lang="en-US" i="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dirty="0"/>
        </a:p>
      </dgm:t>
    </dgm:pt>
    <dgm:pt modelId="{9119EB20-0E71-4D82-9929-7D3B5B1DE85B}" type="parTrans" cxnId="{BF5D26F3-B49A-4DA8-A8A2-6AC70A3EEFCC}">
      <dgm:prSet/>
      <dgm:spPr/>
      <dgm:t>
        <a:bodyPr/>
        <a:lstStyle/>
        <a:p>
          <a:endParaRPr lang="en-US"/>
        </a:p>
      </dgm:t>
    </dgm:pt>
    <dgm:pt modelId="{2E17254A-0393-4E14-A73F-B8FECC63E96D}" type="sibTrans" cxnId="{BF5D26F3-B49A-4DA8-A8A2-6AC70A3EEFCC}">
      <dgm:prSet/>
      <dgm:spPr/>
      <dgm:t>
        <a:bodyPr/>
        <a:lstStyle/>
        <a:p>
          <a:endParaRPr lang="en-US"/>
        </a:p>
      </dgm:t>
    </dgm:pt>
    <dgm:pt modelId="{CE6EFB5F-4100-470E-B277-F5F1656D39BC}" type="pres">
      <dgm:prSet presAssocID="{81EC7670-2000-43A0-A4F6-3BA398734FB0}" presName="vert0" presStyleCnt="0">
        <dgm:presLayoutVars>
          <dgm:dir/>
          <dgm:animOne val="branch"/>
          <dgm:animLvl val="lvl"/>
        </dgm:presLayoutVars>
      </dgm:prSet>
      <dgm:spPr/>
    </dgm:pt>
    <dgm:pt modelId="{E9343FAE-6A4C-49F6-8417-3A7F7E66E3BC}" type="pres">
      <dgm:prSet presAssocID="{B0F2E96B-7A43-41DF-B324-1FBB9E6608B5}" presName="thickLine" presStyleLbl="alignNode1" presStyleIdx="0" presStyleCnt="2"/>
      <dgm:spPr/>
    </dgm:pt>
    <dgm:pt modelId="{035A6A90-4520-47EE-B10C-8425ECDFD999}" type="pres">
      <dgm:prSet presAssocID="{B0F2E96B-7A43-41DF-B324-1FBB9E6608B5}" presName="horz1" presStyleCnt="0"/>
      <dgm:spPr/>
    </dgm:pt>
    <dgm:pt modelId="{6E8D079B-132A-4163-9D76-C001F98299F2}" type="pres">
      <dgm:prSet presAssocID="{B0F2E96B-7A43-41DF-B324-1FBB9E6608B5}" presName="tx1" presStyleLbl="revTx" presStyleIdx="0" presStyleCnt="2"/>
      <dgm:spPr/>
    </dgm:pt>
    <dgm:pt modelId="{423DA2F6-5D5E-4776-A7B0-F29B0C8F12BB}" type="pres">
      <dgm:prSet presAssocID="{B0F2E96B-7A43-41DF-B324-1FBB9E6608B5}" presName="vert1" presStyleCnt="0"/>
      <dgm:spPr/>
    </dgm:pt>
    <dgm:pt modelId="{36F1BE69-AE2B-4776-AF6C-5BA41FDCDA5A}" type="pres">
      <dgm:prSet presAssocID="{98B93F0B-A1B4-4886-BD44-BD0FC39A3428}" presName="thickLine" presStyleLbl="alignNode1" presStyleIdx="1" presStyleCnt="2"/>
      <dgm:spPr/>
    </dgm:pt>
    <dgm:pt modelId="{EE12CA40-BEA7-42F7-86C1-C37B2BC642E4}" type="pres">
      <dgm:prSet presAssocID="{98B93F0B-A1B4-4886-BD44-BD0FC39A3428}" presName="horz1" presStyleCnt="0"/>
      <dgm:spPr/>
    </dgm:pt>
    <dgm:pt modelId="{6B246098-BF33-4C5F-8796-243627CDE96A}" type="pres">
      <dgm:prSet presAssocID="{98B93F0B-A1B4-4886-BD44-BD0FC39A3428}" presName="tx1" presStyleLbl="revTx" presStyleIdx="1" presStyleCnt="2"/>
      <dgm:spPr/>
    </dgm:pt>
    <dgm:pt modelId="{0DCE45E1-2559-4EC0-8B7A-8227671803A4}" type="pres">
      <dgm:prSet presAssocID="{98B93F0B-A1B4-4886-BD44-BD0FC39A3428}" presName="vert1" presStyleCnt="0"/>
      <dgm:spPr/>
    </dgm:pt>
  </dgm:ptLst>
  <dgm:cxnLst>
    <dgm:cxn modelId="{1E5C751F-29BC-460B-9711-5089BD84F3A7}" type="presOf" srcId="{81EC7670-2000-43A0-A4F6-3BA398734FB0}" destId="{CE6EFB5F-4100-470E-B277-F5F1656D39BC}" srcOrd="0" destOrd="0" presId="urn:microsoft.com/office/officeart/2008/layout/LinedList"/>
    <dgm:cxn modelId="{E21BEB48-4D27-4B53-B51C-C317C88934BF}" type="presOf" srcId="{98B93F0B-A1B4-4886-BD44-BD0FC39A3428}" destId="{6B246098-BF33-4C5F-8796-243627CDE96A}" srcOrd="0" destOrd="0" presId="urn:microsoft.com/office/officeart/2008/layout/LinedList"/>
    <dgm:cxn modelId="{501F0EC3-3894-4A10-B225-DD7FACD90630}" type="presOf" srcId="{B0F2E96B-7A43-41DF-B324-1FBB9E6608B5}" destId="{6E8D079B-132A-4163-9D76-C001F98299F2}" srcOrd="0" destOrd="0" presId="urn:microsoft.com/office/officeart/2008/layout/LinedList"/>
    <dgm:cxn modelId="{FBEE06CF-E863-40E4-B992-1BDFE06E959C}" srcId="{81EC7670-2000-43A0-A4F6-3BA398734FB0}" destId="{B0F2E96B-7A43-41DF-B324-1FBB9E6608B5}" srcOrd="0" destOrd="0" parTransId="{1D8BC7AE-58B6-46E9-A6F9-7787BA5F4676}" sibTransId="{48E76D2C-54D8-4D5B-9BE4-9BD59310452E}"/>
    <dgm:cxn modelId="{BF5D26F3-B49A-4DA8-A8A2-6AC70A3EEFCC}" srcId="{81EC7670-2000-43A0-A4F6-3BA398734FB0}" destId="{98B93F0B-A1B4-4886-BD44-BD0FC39A3428}" srcOrd="1" destOrd="0" parTransId="{9119EB20-0E71-4D82-9929-7D3B5B1DE85B}" sibTransId="{2E17254A-0393-4E14-A73F-B8FECC63E96D}"/>
    <dgm:cxn modelId="{10498E67-6A5E-45C1-98B6-5E3306F88059}" type="presParOf" srcId="{CE6EFB5F-4100-470E-B277-F5F1656D39BC}" destId="{E9343FAE-6A4C-49F6-8417-3A7F7E66E3BC}" srcOrd="0" destOrd="0" presId="urn:microsoft.com/office/officeart/2008/layout/LinedList"/>
    <dgm:cxn modelId="{45917818-EB94-47AE-8806-C7CD81905F22}" type="presParOf" srcId="{CE6EFB5F-4100-470E-B277-F5F1656D39BC}" destId="{035A6A90-4520-47EE-B10C-8425ECDFD999}" srcOrd="1" destOrd="0" presId="urn:microsoft.com/office/officeart/2008/layout/LinedList"/>
    <dgm:cxn modelId="{6B8CC139-C6E1-4772-BE89-8F01E0B92340}" type="presParOf" srcId="{035A6A90-4520-47EE-B10C-8425ECDFD999}" destId="{6E8D079B-132A-4163-9D76-C001F98299F2}" srcOrd="0" destOrd="0" presId="urn:microsoft.com/office/officeart/2008/layout/LinedList"/>
    <dgm:cxn modelId="{6F88271A-13AA-45C9-BEA4-6319451E2434}" type="presParOf" srcId="{035A6A90-4520-47EE-B10C-8425ECDFD999}" destId="{423DA2F6-5D5E-4776-A7B0-F29B0C8F12BB}" srcOrd="1" destOrd="0" presId="urn:microsoft.com/office/officeart/2008/layout/LinedList"/>
    <dgm:cxn modelId="{D4BAF66B-3FC1-43E6-AEAE-DCF56F9AAAAA}" type="presParOf" srcId="{CE6EFB5F-4100-470E-B277-F5F1656D39BC}" destId="{36F1BE69-AE2B-4776-AF6C-5BA41FDCDA5A}" srcOrd="2" destOrd="0" presId="urn:microsoft.com/office/officeart/2008/layout/LinedList"/>
    <dgm:cxn modelId="{53A827A2-A1BC-44CE-8E2A-5986E0454C60}" type="presParOf" srcId="{CE6EFB5F-4100-470E-B277-F5F1656D39BC}" destId="{EE12CA40-BEA7-42F7-86C1-C37B2BC642E4}" srcOrd="3" destOrd="0" presId="urn:microsoft.com/office/officeart/2008/layout/LinedList"/>
    <dgm:cxn modelId="{65567197-F346-4B3B-98E7-F9DF768DA3F4}" type="presParOf" srcId="{EE12CA40-BEA7-42F7-86C1-C37B2BC642E4}" destId="{6B246098-BF33-4C5F-8796-243627CDE96A}" srcOrd="0" destOrd="0" presId="urn:microsoft.com/office/officeart/2008/layout/LinedList"/>
    <dgm:cxn modelId="{1FA84669-F017-4371-BB08-74C39C238CCC}" type="presParOf" srcId="{EE12CA40-BEA7-42F7-86C1-C37B2BC642E4}" destId="{0DCE45E1-2559-4EC0-8B7A-822767180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40 and convert from Celsius to Fahrenheit; result will be 104.0.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00B050"/>
        </a:solidFill>
      </dgm:spPr>
      <dgm:t>
        <a:bodyPr/>
        <a:lstStyle/>
        <a:p>
          <a:r>
            <a:rPr lang="en-US" dirty="0"/>
            <a:t>Progress bar will be filled about one-third of the way and background will change to green.</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-100 and convert from Celsius to Fahrenheit; result will be -148.0.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0070C0"/>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40 and convert from Celsius to Fahrenheit; result will be 104.0.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filled about one-third of the way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-100 and convert from Celsius to Fahrenheit; result will be -148.0.</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3">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32 and covert from Fahrenheit to Celsius; result will be 0 and bar will be empty.</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0070C0"/>
        </a:solidFill>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212 and convert from Fahrenheit to Celsius; result will be 100.0.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FF0000"/>
        </a:solidFill>
      </dgm:spPr>
      <dgm:t>
        <a:bodyPr/>
        <a:lstStyle/>
        <a:p>
          <a:r>
            <a:rPr lang="en-US" dirty="0"/>
            <a:t>Progress bar will be full, and background will change to red.</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175 and convert from Fahrenheit to Celsius; result will be 79.4 repeating.</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80%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-32 and convert from Fahrenheit to Celsius; result will be -35.55555555555556 repeating.</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6">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Celsius; result will be 100.0.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FF0000"/>
        </a:solidFill>
      </dgm:spPr>
      <dgm:t>
        <a:bodyPr/>
        <a:lstStyle/>
        <a:p>
          <a:r>
            <a:rPr lang="en-US" dirty="0"/>
            <a:t>Progress bar will be 100% full and background will change to red.</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273.15 and convert from Kelvin to Celsius; result will be 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0070C0"/>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323.15 and convert from Kelvin to Celsius; result will be 50.0.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-373.15 and convert from Kelvin to Celsius; result will be 646.30.</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Fahrenheit result will be 212.0.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chemeClr val="accent1"/>
        </a:solidFill>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273.15 and convert from Kelvin to Fahrenheit; result will be 32.0.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chemeClr val="accent1"/>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323.15 and convert from Kelvin to Fahrenheit; result will be 122.0.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-373.15 and convert from Kelvin to Fahrenheit; result will be -1131.34.</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chemeClr val="accent1"/>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t>Input 212 and convert from Fahrenheit to Kelvin; result will be 373.15.</a:t>
          </a:r>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2C4B0C64-2FB6-4273-A89B-6B76140D0529}">
      <dgm:prSet/>
      <dgm:spPr>
        <a:solidFill>
          <a:srgbClr val="FF0000"/>
        </a:solidFill>
      </dgm:spPr>
      <dgm:t>
        <a:bodyPr/>
        <a:lstStyle/>
        <a:p>
          <a:r>
            <a:rPr lang="en-US" dirty="0"/>
            <a:t>Progress bar will be 100% full and background will change to red.</a:t>
          </a:r>
        </a:p>
      </dgm:t>
    </dgm:pt>
    <dgm:pt modelId="{1261E84C-50B1-4B48-AA4F-82A780EB2351}" type="parTrans" cxnId="{73C06452-1598-459C-8CE2-C62996FDD613}">
      <dgm:prSet/>
      <dgm:spPr/>
      <dgm:t>
        <a:bodyPr/>
        <a:lstStyle/>
        <a:p>
          <a:endParaRPr lang="en-US"/>
        </a:p>
      </dgm:t>
    </dgm:pt>
    <dgm:pt modelId="{0E5E90A2-F0C8-49E7-B572-A35413E542A0}" type="sibTrans" cxnId="{73C06452-1598-459C-8CE2-C62996FDD613}">
      <dgm:prSet/>
      <dgm:spPr/>
      <dgm:t>
        <a:bodyPr/>
        <a:lstStyle/>
        <a:p>
          <a:endParaRPr lang="en-US"/>
        </a:p>
      </dgm:t>
    </dgm:pt>
    <dgm:pt modelId="{F3E8CF89-F7C0-4156-A04A-4E6BB8E1A7CE}">
      <dgm:prSet/>
      <dgm:spPr>
        <a:solidFill>
          <a:schemeClr val="accent2"/>
        </a:solidFill>
      </dgm:spPr>
      <dgm:t>
        <a:bodyPr/>
        <a:lstStyle/>
        <a:p>
          <a:r>
            <a:rPr lang="en-US" dirty="0"/>
            <a:t>Input 32 and convert from Fahrenheit to Kelvin; result will be 273.15.</a:t>
          </a:r>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a:solidFill>
          <a:schemeClr val="accent1"/>
        </a:solidFill>
      </dgm:spPr>
      <dgm:t>
        <a:bodyPr/>
        <a:lstStyle/>
        <a:p>
          <a:r>
            <a:rPr lang="en-US" dirty="0"/>
            <a:t>Progress bar will be empty, and background will change to blue.</a:t>
          </a:r>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a:solidFill>
          <a:schemeClr val="accent2"/>
        </a:solidFill>
      </dgm:spPr>
      <dgm:t>
        <a:bodyPr/>
        <a:lstStyle/>
        <a:p>
          <a:r>
            <a:rPr lang="en-US" dirty="0"/>
            <a:t>Input 122 and convert from Fahrenheit to Kelvin; result will be 323.15.</a:t>
          </a:r>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a:solidFill>
          <a:srgbClr val="00B050"/>
        </a:solidFill>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a:solidFill>
          <a:schemeClr val="accent2"/>
        </a:solidFill>
      </dgm:spPr>
      <dgm:t>
        <a:bodyPr/>
        <a:lstStyle/>
        <a:p>
          <a:r>
            <a:rPr lang="en-US" dirty="0"/>
            <a:t>Input -212.00 and convert from Fahrenheit to Kelvin result will be 137.594444444444443.</a:t>
          </a:r>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a:solidFill>
          <a:schemeClr val="accent1"/>
        </a:solidFill>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dgm:presLayoutVars>
          <dgm:chMax val="0"/>
          <dgm:bulletEnabled val="1"/>
        </dgm:presLayoutVars>
      </dgm:prSet>
      <dgm:spPr/>
    </dgm:pt>
    <dgm:pt modelId="{1AF6405C-7940-4174-85B9-0B30D9522AB2}" type="pres">
      <dgm:prSet presAssocID="{E794C904-BCB9-4347-B969-2CA6AD6FE578}" presName="spacer" presStyleCnt="0"/>
      <dgm:spPr/>
    </dgm:pt>
    <dgm:pt modelId="{65D5A59D-4D0E-4401-B1C6-F6C2D773505F}" type="pres">
      <dgm:prSet presAssocID="{2C4B0C64-2FB6-4273-A89B-6B76140D0529}" presName="parentText" presStyleLbl="node1" presStyleIdx="1" presStyleCnt="8">
        <dgm:presLayoutVars>
          <dgm:chMax val="0"/>
          <dgm:bulletEnabled val="1"/>
        </dgm:presLayoutVars>
      </dgm:prSet>
      <dgm:spPr/>
    </dgm:pt>
    <dgm:pt modelId="{9A65B427-1353-4BEE-9741-8CAD5E5D81ED}" type="pres">
      <dgm:prSet presAssocID="{0E5E90A2-F0C8-49E7-B572-A35413E542A0}" presName="spacer" presStyleCnt="0"/>
      <dgm:spPr/>
    </dgm:pt>
    <dgm:pt modelId="{1CE990DE-4033-4467-97FB-7442BF8102AB}" type="pres">
      <dgm:prSet presAssocID="{F3E8CF89-F7C0-4156-A04A-4E6BB8E1A7CE}" presName="parentText" presStyleLbl="node1" presStyleIdx="2" presStyleCnt="8">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73C06452-1598-459C-8CE2-C62996FDD613}" srcId="{A2D99FCC-A05F-40B2-B705-9882EF089A4E}" destId="{2C4B0C64-2FB6-4273-A89B-6B76140D0529}" srcOrd="1" destOrd="0" parTransId="{1261E84C-50B1-4B48-AA4F-82A780EB2351}" sibTransId="{0E5E90A2-F0C8-49E7-B572-A35413E542A0}"/>
    <dgm:cxn modelId="{10FD0774-C43F-4132-882B-E60E49BE6C9F}" type="presOf" srcId="{F3E8CF89-F7C0-4156-A04A-4E6BB8E1A7CE}" destId="{1CE990DE-4033-4467-97FB-7442BF8102AB}" srcOrd="0" destOrd="0" presId="urn:microsoft.com/office/officeart/2005/8/layout/vList2"/>
    <dgm:cxn modelId="{B57CC258-16C0-477C-8B9D-4157B7C64B4E}" type="presOf" srcId="{2C4B0C64-2FB6-4273-A89B-6B76140D0529}" destId="{65D5A59D-4D0E-4401-B1C6-F6C2D773505F}"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19DF274A-E61D-4411-9C0A-217B4C69CC4A}" type="presParOf" srcId="{BE703D7C-FED5-41DA-B291-65C2F76670F9}" destId="{65D5A59D-4D0E-4401-B1C6-F6C2D773505F}" srcOrd="2" destOrd="0" presId="urn:microsoft.com/office/officeart/2005/8/layout/vList2"/>
    <dgm:cxn modelId="{61337246-9E4E-4D1C-AFD5-1D4F670A0DD5}" type="presParOf" srcId="{BE703D7C-FED5-41DA-B291-65C2F76670F9}" destId="{9A65B427-1353-4BEE-9741-8CAD5E5D81ED}"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solidFill>
                <a:srgbClr val="FFFFFF"/>
              </a:solidFill>
            </a:rPr>
            <a:t>Input 100 and convert from Celsius to Kelvin; result will be 373.15.</a:t>
          </a:r>
          <a:endParaRPr lang="en-US" dirty="0"/>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F3E8CF89-F7C0-4156-A04A-4E6BB8E1A7CE}">
      <dgm:prSet/>
      <dgm:spPr>
        <a:solidFill>
          <a:schemeClr val="accent2"/>
        </a:solidFill>
      </dgm:spPr>
      <dgm:t>
        <a:bodyPr/>
        <a:lstStyle/>
        <a:p>
          <a:r>
            <a:rPr lang="en-US" dirty="0">
              <a:solidFill>
                <a:srgbClr val="FFFFFF"/>
              </a:solidFill>
            </a:rPr>
            <a:t>Input 0 and convert from Celsius to Kelvin; result will be 273.15.</a:t>
          </a:r>
          <a:endParaRPr lang="en-US" dirty="0"/>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a:solidFill>
          <a:schemeClr val="accent1"/>
        </a:solidFill>
      </dgm:spPr>
      <dgm:t>
        <a:bodyPr/>
        <a:lstStyle/>
        <a:p>
          <a:r>
            <a:rPr lang="en-US" dirty="0">
              <a:solidFill>
                <a:srgbClr val="FFFFFF"/>
              </a:solidFill>
            </a:rPr>
            <a:t>Progress bar will be empty, and background will change to blue.</a:t>
          </a:r>
          <a:endParaRPr lang="en-US" dirty="0"/>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a:solidFill>
          <a:schemeClr val="accent2"/>
        </a:solidFill>
      </dgm:spPr>
      <dgm:t>
        <a:bodyPr/>
        <a:lstStyle/>
        <a:p>
          <a:r>
            <a:rPr lang="en-US" dirty="0">
              <a:solidFill>
                <a:srgbClr val="FFFFFF"/>
              </a:solidFill>
            </a:rPr>
            <a:t>Input 50 and convert from Celsius to Kelvin; result will be 323.15.</a:t>
          </a:r>
          <a:endParaRPr lang="en-US" dirty="0"/>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a:solidFill>
          <a:srgbClr val="00B050"/>
        </a:solidFill>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a:solidFill>
          <a:schemeClr val="accent2"/>
        </a:solidFill>
      </dgm:spPr>
      <dgm:t>
        <a:bodyPr/>
        <a:lstStyle/>
        <a:p>
          <a:r>
            <a:rPr lang="en-US" dirty="0">
              <a:solidFill>
                <a:srgbClr val="FFFFFF"/>
              </a:solidFill>
            </a:rPr>
            <a:t>Input -373.15 and convert from Celsius to Kelvin; result will be -100.0.</a:t>
          </a:r>
          <a:endParaRPr lang="en-US" dirty="0"/>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a:solidFill>
          <a:schemeClr val="accent1"/>
        </a:solidFill>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83E1F670-19A2-47D0-AB29-62FEEDECE8A5}">
      <dgm:prSet/>
      <dgm:spPr>
        <a:solidFill>
          <a:srgbClr val="FF0000"/>
        </a:solidFill>
      </dgm:spPr>
      <dgm:t>
        <a:bodyPr/>
        <a:lstStyle/>
        <a:p>
          <a:r>
            <a:rPr lang="en-US" dirty="0"/>
            <a:t>Progress bar will be 100% full and background will change to red.</a:t>
          </a:r>
        </a:p>
      </dgm:t>
    </dgm:pt>
    <dgm:pt modelId="{B6219949-9DB0-4986-8207-214E17A16E5E}" type="parTrans" cxnId="{C9B315C3-1669-42A6-9D44-7B80D92B01BC}">
      <dgm:prSet/>
      <dgm:spPr/>
      <dgm:t>
        <a:bodyPr/>
        <a:lstStyle/>
        <a:p>
          <a:endParaRPr lang="en-US"/>
        </a:p>
      </dgm:t>
    </dgm:pt>
    <dgm:pt modelId="{5E6161C8-AEAC-48C7-B0D1-0104F71B389A}" type="sibTrans" cxnId="{C9B315C3-1669-42A6-9D44-7B80D92B01BC}">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custLinFactY="-1530" custLinFactNeighborY="-100000">
        <dgm:presLayoutVars>
          <dgm:chMax val="0"/>
          <dgm:bulletEnabled val="1"/>
        </dgm:presLayoutVars>
      </dgm:prSet>
      <dgm:spPr/>
    </dgm:pt>
    <dgm:pt modelId="{1AF6405C-7940-4174-85B9-0B30D9522AB2}" type="pres">
      <dgm:prSet presAssocID="{E794C904-BCB9-4347-B969-2CA6AD6FE578}" presName="spacer" presStyleCnt="0"/>
      <dgm:spPr/>
    </dgm:pt>
    <dgm:pt modelId="{2B4AF482-5B50-45AF-BECB-DE4D916EFDBC}" type="pres">
      <dgm:prSet presAssocID="{83E1F670-19A2-47D0-AB29-62FEEDECE8A5}" presName="parentText" presStyleLbl="node1" presStyleIdx="1" presStyleCnt="8">
        <dgm:presLayoutVars>
          <dgm:chMax val="0"/>
          <dgm:bulletEnabled val="1"/>
        </dgm:presLayoutVars>
      </dgm:prSet>
      <dgm:spPr/>
    </dgm:pt>
    <dgm:pt modelId="{24612BE7-9618-437A-B661-F59ED7CE1F4B}" type="pres">
      <dgm:prSet presAssocID="{5E6161C8-AEAC-48C7-B0D1-0104F71B389A}" presName="spacer" presStyleCnt="0"/>
      <dgm:spPr/>
    </dgm:pt>
    <dgm:pt modelId="{1CE990DE-4033-4467-97FB-7442BF8102AB}" type="pres">
      <dgm:prSet presAssocID="{F3E8CF89-F7C0-4156-A04A-4E6BB8E1A7CE}" presName="parentText" presStyleLbl="node1" presStyleIdx="2" presStyleCnt="8" custLinFactNeighborY="-10753">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custLinFactNeighborY="-2760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custLinFactNeighborY="27612">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DD872B16-24E3-4021-9AB1-2241911E69E6}" type="presOf" srcId="{83E1F670-19A2-47D0-AB29-62FEEDECE8A5}" destId="{2B4AF482-5B50-45AF-BECB-DE4D916EFDBC}" srcOrd="0" destOrd="0" presId="urn:microsoft.com/office/officeart/2005/8/layout/vList2"/>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10FD0774-C43F-4132-882B-E60E49BE6C9F}" type="presOf" srcId="{F3E8CF89-F7C0-4156-A04A-4E6BB8E1A7CE}" destId="{1CE990DE-4033-4467-97FB-7442BF8102AB}"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C9B315C3-1669-42A6-9D44-7B80D92B01BC}" srcId="{A2D99FCC-A05F-40B2-B705-9882EF089A4E}" destId="{83E1F670-19A2-47D0-AB29-62FEEDECE8A5}" srcOrd="1" destOrd="0" parTransId="{B6219949-9DB0-4986-8207-214E17A16E5E}" sibTransId="{5E6161C8-AEAC-48C7-B0D1-0104F71B389A}"/>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87681597-6DF8-4832-A64F-7E2E8122A2BD}" type="presParOf" srcId="{BE703D7C-FED5-41DA-B291-65C2F76670F9}" destId="{2B4AF482-5B50-45AF-BECB-DE4D916EFDBC}" srcOrd="2" destOrd="0" presId="urn:microsoft.com/office/officeart/2005/8/layout/vList2"/>
    <dgm:cxn modelId="{D8AB4077-9002-466D-87C6-092307B60985}" type="presParOf" srcId="{BE703D7C-FED5-41DA-B291-65C2F76670F9}" destId="{24612BE7-9618-437A-B661-F59ED7CE1F4B}"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39F-D676-4E38-816F-9BF3428F22B3}">
      <dsp:nvSpPr>
        <dsp:cNvPr id="0" name=""/>
        <dsp:cNvSpPr/>
      </dsp:nvSpPr>
      <dsp:spPr>
        <a:xfrm>
          <a:off x="0" y="48201"/>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Final Project description - What you built your code</a:t>
          </a:r>
          <a:endParaRPr lang="en-US" sz="1500" kern="1200" dirty="0"/>
        </a:p>
      </dsp:txBody>
      <dsp:txXfrm>
        <a:off x="29088" y="77289"/>
        <a:ext cx="4403501" cy="537701"/>
      </dsp:txXfrm>
    </dsp:sp>
    <dsp:sp modelId="{82B07B4C-99F1-4CFA-9E23-BAC26E700E54}">
      <dsp:nvSpPr>
        <dsp:cNvPr id="0" name=""/>
        <dsp:cNvSpPr/>
      </dsp:nvSpPr>
      <dsp:spPr>
        <a:xfrm>
          <a:off x="0" y="68727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Completion level - Working 50%, 75%, or 100%, or not working</a:t>
          </a:r>
          <a:endParaRPr lang="en-US" sz="1500" kern="1200" dirty="0"/>
        </a:p>
      </dsp:txBody>
      <dsp:txXfrm>
        <a:off x="29088" y="716366"/>
        <a:ext cx="4403501" cy="537701"/>
      </dsp:txXfrm>
    </dsp:sp>
    <dsp:sp modelId="{F73BC797-876D-409C-8FC6-62888D2DD214}">
      <dsp:nvSpPr>
        <dsp:cNvPr id="0" name=""/>
        <dsp:cNvSpPr/>
      </dsp:nvSpPr>
      <dsp:spPr>
        <a:xfrm>
          <a:off x="0" y="1326356"/>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Demonstration or demonstration pictures (still or moving)</a:t>
          </a:r>
          <a:endParaRPr lang="en-US" sz="1500" kern="1200" dirty="0"/>
        </a:p>
      </dsp:txBody>
      <dsp:txXfrm>
        <a:off x="29088" y="1355444"/>
        <a:ext cx="4403501" cy="537701"/>
      </dsp:txXfrm>
    </dsp:sp>
    <dsp:sp modelId="{25795117-9BAA-4080-B0C6-0B041D7F7BC6}">
      <dsp:nvSpPr>
        <dsp:cNvPr id="0" name=""/>
        <dsp:cNvSpPr/>
      </dsp:nvSpPr>
      <dsp:spPr>
        <a:xfrm>
          <a:off x="0" y="1965433"/>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structure - Organization of classes and objects</a:t>
          </a:r>
          <a:endParaRPr lang="en-US" sz="1500" kern="1200" dirty="0"/>
        </a:p>
      </dsp:txBody>
      <dsp:txXfrm>
        <a:off x="29088" y="1994521"/>
        <a:ext cx="4403501" cy="537701"/>
      </dsp:txXfrm>
    </dsp:sp>
    <dsp:sp modelId="{D0EBB515-5187-46D1-A5A6-7650CACD847D}">
      <dsp:nvSpPr>
        <dsp:cNvPr id="0" name=""/>
        <dsp:cNvSpPr/>
      </dsp:nvSpPr>
      <dsp:spPr>
        <a:xfrm>
          <a:off x="0" y="260451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complexity </a:t>
          </a:r>
          <a:endParaRPr lang="en-US" sz="1500" kern="1200" dirty="0"/>
        </a:p>
      </dsp:txBody>
      <dsp:txXfrm>
        <a:off x="29088" y="2633598"/>
        <a:ext cx="4403501" cy="537701"/>
      </dsp:txXfrm>
    </dsp:sp>
    <dsp:sp modelId="{0120C48B-6682-41DA-8993-3543F4714B9A}">
      <dsp:nvSpPr>
        <dsp:cNvPr id="0" name=""/>
        <dsp:cNvSpPr/>
      </dsp:nvSpPr>
      <dsp:spPr>
        <a:xfrm>
          <a:off x="0" y="324358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Use of design patterns if any</a:t>
          </a:r>
          <a:endParaRPr lang="en-US" sz="1500" kern="1200" dirty="0"/>
        </a:p>
      </dsp:txBody>
      <dsp:txXfrm>
        <a:off x="29088" y="3272676"/>
        <a:ext cx="4403501" cy="537701"/>
      </dsp:txXfrm>
    </dsp:sp>
    <dsp:sp modelId="{0A07C227-C95F-449A-B244-57560B5EA023}">
      <dsp:nvSpPr>
        <dsp:cNvPr id="0" name=""/>
        <dsp:cNvSpPr/>
      </dsp:nvSpPr>
      <dsp:spPr>
        <a:xfrm>
          <a:off x="0" y="3882665"/>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testing - how you tested your code</a:t>
          </a:r>
          <a:endParaRPr lang="en-US" sz="1500" kern="1200" dirty="0"/>
        </a:p>
      </dsp:txBody>
      <dsp:txXfrm>
        <a:off x="29088" y="3911753"/>
        <a:ext cx="4403501" cy="537701"/>
      </dsp:txXfrm>
    </dsp:sp>
    <dsp:sp modelId="{D7DAB37A-1E76-4A59-A083-8F4A31606EA3}">
      <dsp:nvSpPr>
        <dsp:cNvPr id="0" name=""/>
        <dsp:cNvSpPr/>
      </dsp:nvSpPr>
      <dsp:spPr>
        <a:xfrm>
          <a:off x="0" y="4521742"/>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Challenges and/or the project complexity</a:t>
          </a:r>
          <a:endParaRPr lang="en-US" sz="1500" kern="1200" dirty="0"/>
        </a:p>
      </dsp:txBody>
      <dsp:txXfrm>
        <a:off x="29088" y="4550830"/>
        <a:ext cx="4403501" cy="537701"/>
      </dsp:txXfrm>
    </dsp:sp>
    <dsp:sp modelId="{6D7D9BBE-85F9-4A4B-A68C-E833057CF159}">
      <dsp:nvSpPr>
        <dsp:cNvPr id="0" name=""/>
        <dsp:cNvSpPr/>
      </dsp:nvSpPr>
      <dsp:spPr>
        <a:xfrm>
          <a:off x="0" y="516082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Individual contributions</a:t>
          </a:r>
          <a:endParaRPr lang="en-US" sz="1500" kern="1200" dirty="0"/>
        </a:p>
      </dsp:txBody>
      <dsp:txXfrm>
        <a:off x="29088" y="5189908"/>
        <a:ext cx="4403501"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43FAE-6A4C-49F6-8417-3A7F7E66E3B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8D079B-132A-4163-9D76-C001F98299F2}">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sz="2300" kern="1200" dirty="0"/>
        </a:p>
      </dsp:txBody>
      <dsp:txXfrm>
        <a:off x="0" y="0"/>
        <a:ext cx="10515600" cy="2175669"/>
      </dsp:txXfrm>
    </dsp:sp>
    <dsp:sp modelId="{36F1BE69-AE2B-4776-AF6C-5BA41FDCDA5A}">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246098-BF33-4C5F-8796-243627CDE96A}">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sz="2300" kern="1200" dirty="0"/>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40 and convert from Celsius to Fahrenheit; result will be 104.0.</a:t>
          </a:r>
        </a:p>
      </dsp:txBody>
      <dsp:txXfrm>
        <a:off x="23417" y="60024"/>
        <a:ext cx="10468766" cy="432866"/>
      </dsp:txXfrm>
    </dsp:sp>
    <dsp:sp modelId="{860FA518-7590-49EC-9B8E-3EF58511575A}">
      <dsp:nvSpPr>
        <dsp:cNvPr id="0" name=""/>
        <dsp:cNvSpPr/>
      </dsp:nvSpPr>
      <dsp:spPr>
        <a:xfrm>
          <a:off x="0" y="60051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filled about one-third of the way and background will change to green.</a:t>
          </a:r>
        </a:p>
      </dsp:txBody>
      <dsp:txXfrm>
        <a:off x="23417" y="623936"/>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-148.0.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40 and convert from Celsius to Fahrenheit; result will be 104.0.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filled about one-third of the way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-148.0.</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covert from Fahrenheit to Celsius; result will be 0 and bar will be empty.</a:t>
          </a:r>
        </a:p>
      </dsp:txBody>
      <dsp:txXfrm>
        <a:off x="23417" y="60024"/>
        <a:ext cx="10468766" cy="432866"/>
      </dsp:txXfrm>
    </dsp:sp>
    <dsp:sp modelId="{860FA518-7590-49EC-9B8E-3EF58511575A}">
      <dsp:nvSpPr>
        <dsp:cNvPr id="0" name=""/>
        <dsp:cNvSpPr/>
      </dsp:nvSpPr>
      <dsp:spPr>
        <a:xfrm>
          <a:off x="0" y="584616"/>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08033"/>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Celsius; result will be 100.0.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full, and background will change to red.</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175 and convert from Fahrenheit to Celsius; result will be 79.4 repeating.</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80%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Celsius; result will be -35.55555555555556 repeating.</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100.0.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Celsius; result will be 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Celsius; result will be 50.0.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646.30.</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212.0.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15986"/>
        <a:ext cx="10468766" cy="432866"/>
      </dsp:txXfrm>
    </dsp:sp>
    <dsp:sp modelId="{BE7FDA58-45EF-48E7-961F-467969F22949}">
      <dsp:nvSpPr>
        <dsp:cNvPr id="0" name=""/>
        <dsp:cNvSpPr/>
      </dsp:nvSpPr>
      <dsp:spPr>
        <a:xfrm>
          <a:off x="0" y="11298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Fahrenheit; result will be 32.0.</a:t>
          </a:r>
        </a:p>
      </dsp:txBody>
      <dsp:txXfrm>
        <a:off x="23417" y="1153286"/>
        <a:ext cx="10468766" cy="432866"/>
      </dsp:txXfrm>
    </dsp:sp>
    <dsp:sp modelId="{A2902468-5EFC-4973-9880-503FB3093CF7}">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Fahrenheit; result will be 122.0.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790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-1131.34.</a:t>
          </a:r>
        </a:p>
      </dsp:txBody>
      <dsp:txXfrm>
        <a:off x="23417" y="3302486"/>
        <a:ext cx="10468766" cy="432866"/>
      </dsp:txXfrm>
    </dsp:sp>
    <dsp:sp modelId="{16D53AF5-F99A-4E84-AE14-0E32D1801F13}">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Kelvin; result will be 373.15.</a:t>
          </a:r>
        </a:p>
      </dsp:txBody>
      <dsp:txXfrm>
        <a:off x="23417" y="78685"/>
        <a:ext cx="10468766" cy="432866"/>
      </dsp:txXfrm>
    </dsp:sp>
    <dsp:sp modelId="{65D5A59D-4D0E-4401-B1C6-F6C2D773505F}">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98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Kelvin; result will be 273.15.</a:t>
          </a:r>
        </a:p>
      </dsp:txBody>
      <dsp:txXfrm>
        <a:off x="23417" y="1153286"/>
        <a:ext cx="10468766" cy="432866"/>
      </dsp:txXfrm>
    </dsp:sp>
    <dsp:sp modelId="{7C037C4A-C96B-409B-AE3A-01550FE54E8A}">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122 and convert from Fahrenheit to Kelvin; result will be 323.15.</a:t>
          </a:r>
        </a:p>
      </dsp:txBody>
      <dsp:txXfrm>
        <a:off x="23417" y="2227886"/>
        <a:ext cx="10468766" cy="432866"/>
      </dsp:txXfrm>
    </dsp:sp>
    <dsp:sp modelId="{547C43D9-3C15-46C6-A26F-DFAA5355C8BC}">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7B3034C1-35B6-476A-8EDE-6DDFD28D52B6}">
      <dsp:nvSpPr>
        <dsp:cNvPr id="0" name=""/>
        <dsp:cNvSpPr/>
      </dsp:nvSpPr>
      <dsp:spPr>
        <a:xfrm>
          <a:off x="0" y="32790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-212.00 and convert from Fahrenheit to Kelvin result will be 137.594444444444443.</a:t>
          </a:r>
        </a:p>
      </dsp:txBody>
      <dsp:txXfrm>
        <a:off x="23417" y="3302486"/>
        <a:ext cx="10468766" cy="432866"/>
      </dsp:txXfrm>
    </dsp:sp>
    <dsp:sp modelId="{12B4C24F-6E67-4D8F-BD93-9F5A83D91700}">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0"/>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100 and convert from Celsius to Kelvin; result will be 373.15.</a:t>
          </a:r>
          <a:endParaRPr lang="en-US" sz="2000" kern="1200" dirty="0"/>
        </a:p>
      </dsp:txBody>
      <dsp:txXfrm>
        <a:off x="23417" y="23417"/>
        <a:ext cx="10468766" cy="432866"/>
      </dsp:txXfrm>
    </dsp:sp>
    <dsp:sp modelId="{2B4AF482-5B50-45AF-BECB-DE4D916EFDBC}">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0 and convert from Celsius to Kelvin; result will be 273.15.</a:t>
          </a:r>
          <a:endParaRPr lang="en-US" sz="2000" kern="1200" dirty="0"/>
        </a:p>
      </dsp:txBody>
      <dsp:txXfrm>
        <a:off x="23417" y="1147092"/>
        <a:ext cx="10468766" cy="432866"/>
      </dsp:txXfrm>
    </dsp:sp>
    <dsp:sp modelId="{7C037C4A-C96B-409B-AE3A-01550FE54E8A}">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Progress bar will be empty, and background will change to blue.</a:t>
          </a:r>
          <a:endParaRPr lang="en-US" sz="2000" kern="1200" dirty="0"/>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50 and convert from Celsius to Kelvin; result will be 323.15.</a:t>
          </a:r>
          <a:endParaRPr lang="en-US" sz="2000" kern="1200" dirty="0"/>
        </a:p>
      </dsp:txBody>
      <dsp:txXfrm>
        <a:off x="23417" y="2227886"/>
        <a:ext cx="10468766" cy="432866"/>
      </dsp:txXfrm>
    </dsp:sp>
    <dsp:sp modelId="{547C43D9-3C15-46C6-A26F-DFAA5355C8BC}">
      <dsp:nvSpPr>
        <dsp:cNvPr id="0" name=""/>
        <dsp:cNvSpPr/>
      </dsp:nvSpPr>
      <dsp:spPr>
        <a:xfrm>
          <a:off x="0" y="2725866"/>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49283"/>
        <a:ext cx="10468766" cy="432866"/>
      </dsp:txXfrm>
    </dsp:sp>
    <dsp:sp modelId="{7B3034C1-35B6-476A-8EDE-6DDFD28D52B6}">
      <dsp:nvSpPr>
        <dsp:cNvPr id="0" name=""/>
        <dsp:cNvSpPr/>
      </dsp:nvSpPr>
      <dsp:spPr>
        <a:xfrm>
          <a:off x="0" y="3294973"/>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-373.15 and convert from Celsius to Kelvin; result will be -100.0.</a:t>
          </a:r>
          <a:endParaRPr lang="en-US" sz="2000" kern="1200" dirty="0"/>
        </a:p>
      </dsp:txBody>
      <dsp:txXfrm>
        <a:off x="23417" y="3318390"/>
        <a:ext cx="10468766" cy="432866"/>
      </dsp:txXfrm>
    </dsp:sp>
    <dsp:sp modelId="{12B4C24F-6E67-4D8F-BD93-9F5A83D91700}">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406D-FFFA-D912-5064-BE1153820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86A02-5EDE-426D-BC43-F487B1142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A49C3-DFBC-513B-1DD9-F0622619AD6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064EB075-F8A3-9683-3562-8FA15BE1F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4B70E-434A-71F8-E928-5E085B37CF0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63158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A6E0-AA01-9971-751E-4331FCCF4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EA9B8-B304-6D29-8B80-CBFC14223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D488-D70B-6947-0A6D-23342B2B632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DBC2F5F0-6976-F5C4-A00B-2355E2307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677F58-B77A-71DC-770F-48BD219BC38B}"/>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2262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7678A-BB15-6EB3-6C55-A8DDD2855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1B291-EE8F-7DAA-4793-197D02E17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9DC69-943D-20A6-969C-ECCD7B7B53DD}"/>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5E7019EB-6455-F4DC-68A7-A7EDCA7FF5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A2DD61-C117-6F3A-FB65-51AEB5BA99E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9205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2B9A-70F8-0F70-4633-A5531257D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AC2E1-1C5E-6615-E59C-83F9752F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827D9-135F-CD94-D238-C0E3F7EE3575}"/>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ABB8A686-9021-475C-3E2D-45E60F56F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8468BD-DC66-8C93-0321-0D4ACFDA03A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5216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7DDF-2D1B-C7E9-C5C4-96C7B82BA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E976F-D08B-DA1A-5FFC-8C605A28A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4DAD3-423E-3C8C-9F4E-6EE20DA4AD17}"/>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EA342F87-10D1-C44A-B5A2-6FC03F383B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00130D-6C0C-B31F-912A-A43E6EF7535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066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DC3D-8B3E-CCE5-A044-3B490B288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298EA-DB22-E62A-D583-111329E3F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899D2-5D8F-3013-CD8D-E98D7111D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0AAC-73C6-D052-1A2C-6CF878C07820}"/>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ED14C60A-B649-E45C-9A65-FF92F07DD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DFF5C5-0439-050D-3FAF-AB1ECBC19E1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8511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7BA0-2F20-DDD3-615B-586D0AC45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D2D26-4056-CA6B-5187-C6F6D729E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22E3F-1660-304E-869F-4069DC94E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779C4E-16AA-3557-B446-1A8B3A013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E073B-97C4-C425-F223-0DB36FB62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4805A-7ABA-23BD-9F64-E3620C5D79B3}"/>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8" name="Footer Placeholder 7">
            <a:extLst>
              <a:ext uri="{FF2B5EF4-FFF2-40B4-BE49-F238E27FC236}">
                <a16:creationId xmlns:a16="http://schemas.microsoft.com/office/drawing/2014/main" id="{AD707B3B-0955-B106-FB4E-FBE8ADCBDD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0436AB-9F9B-74A2-7C86-A171A8DBFBA0}"/>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782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457D-790A-33A1-97F1-9E9A24247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49F24-E9C2-53D0-09C7-2605E9C1D78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4" name="Footer Placeholder 3">
            <a:extLst>
              <a:ext uri="{FF2B5EF4-FFF2-40B4-BE49-F238E27FC236}">
                <a16:creationId xmlns:a16="http://schemas.microsoft.com/office/drawing/2014/main" id="{4F6A500F-EFB2-B378-C289-01C8ECBAA1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D48BF9-E96F-F542-7C2D-F468964B761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62217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2CC35-162F-7B3E-C4E3-97998A4E4869}"/>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3" name="Footer Placeholder 2">
            <a:extLst>
              <a:ext uri="{FF2B5EF4-FFF2-40B4-BE49-F238E27FC236}">
                <a16:creationId xmlns:a16="http://schemas.microsoft.com/office/drawing/2014/main" id="{1292FFAA-E084-4BA0-B6BA-77C7DF9309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060DFD-0949-53F0-630D-23B9A97596D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497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F57-8EA0-14C4-01C7-BC52D648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C3502-26C0-9E3B-C6F3-A35E0FC6D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8B29D-FFFA-DD86-27E4-3B3315CC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03CD5-3DD3-4CB8-B438-E2476B884529}"/>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AF72A70E-2A0E-6295-2E1F-ABDFF2521D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9A937C-DD6D-D1E8-5938-DCF9BD6F3E28}"/>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200583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39E3-DDA1-855C-6C1D-9F0E8DC9E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D99C1-ECCD-C3FB-3571-F320D0ED7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F91EAC4-FD6A-26A6-F764-422D9A5A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744-9077-3F09-C0AE-656F42910137}"/>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E5693484-8053-0931-DAA3-517091273F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A17895-1655-1084-707A-4C13D59DF62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53760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A369-621A-18F8-2562-481094177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794CC-893F-0FF7-4FAF-110C91E39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39016-3C45-A761-094B-96B163437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1805AC03-7232-F103-BEA5-0B52BADBA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036299-C2EE-4F97-B8F7-D96883417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0F66B-16AB-44E7-9741-9ED1F0AC3C89}" type="slidenum">
              <a:rPr lang="en-US" smtClean="0"/>
              <a:t>‹#›</a:t>
            </a:fld>
            <a:endParaRPr lang="en-US" dirty="0"/>
          </a:p>
        </p:txBody>
      </p:sp>
    </p:spTree>
    <p:extLst>
      <p:ext uri="{BB962C8B-B14F-4D97-AF65-F5344CB8AC3E}">
        <p14:creationId xmlns:p14="http://schemas.microsoft.com/office/powerpoint/2010/main" val="15784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9C29F-910F-6CE3-E356-F68C881BA9D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dirty="0">
                <a:solidFill>
                  <a:srgbClr val="FFFFFF"/>
                </a:solidFill>
                <a:latin typeface="+mj-lt"/>
                <a:ea typeface="+mj-ea"/>
                <a:cs typeface="+mj-cs"/>
              </a:rPr>
              <a:t>Temperature Converter created in Java/Android Studio</a:t>
            </a:r>
          </a:p>
        </p:txBody>
      </p:sp>
      <p:sp>
        <p:nvSpPr>
          <p:cNvPr id="22" name="Rectangle 21">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B48FA6E-D99E-CF83-6B68-6E421B9A51AF}"/>
              </a:ext>
            </a:extLst>
          </p:cNvPr>
          <p:cNvSpPr>
            <a:spLocks noGrp="1"/>
          </p:cNvSpPr>
          <p:nvPr>
            <p:ph type="body" sz="half" idx="2"/>
          </p:nvPr>
        </p:nvSpPr>
        <p:spPr>
          <a:xfrm>
            <a:off x="1105661" y="4800600"/>
            <a:ext cx="5179879" cy="1200149"/>
          </a:xfrm>
        </p:spPr>
        <p:txBody>
          <a:bodyPr vert="horz" lIns="91440" tIns="45720" rIns="91440" bIns="45720" rtlCol="0" anchor="t">
            <a:normAutofit/>
          </a:bodyPr>
          <a:lstStyle/>
          <a:p>
            <a:r>
              <a:rPr lang="en-US" sz="2400" kern="1200" dirty="0">
                <a:solidFill>
                  <a:srgbClr val="FFFFFF"/>
                </a:solidFill>
                <a:latin typeface="+mn-lt"/>
                <a:ea typeface="+mn-ea"/>
                <a:cs typeface="+mn-cs"/>
              </a:rPr>
              <a:t>By Andre Nasrah and Ellie Brown</a:t>
            </a:r>
          </a:p>
        </p:txBody>
      </p:sp>
      <p:pic>
        <p:nvPicPr>
          <p:cNvPr id="6" name="Picture 5">
            <a:extLst>
              <a:ext uri="{FF2B5EF4-FFF2-40B4-BE49-F238E27FC236}">
                <a16:creationId xmlns:a16="http://schemas.microsoft.com/office/drawing/2014/main" id="{E0365A9D-2290-DD4C-8339-5A248D1BA3D6}"/>
              </a:ext>
            </a:extLst>
          </p:cNvPr>
          <p:cNvPicPr>
            <a:picLocks noChangeAspect="1"/>
          </p:cNvPicPr>
          <p:nvPr/>
        </p:nvPicPr>
        <p:blipFill>
          <a:blip r:embed="rId2"/>
          <a:stretch>
            <a:fillRect/>
          </a:stretch>
        </p:blipFill>
        <p:spPr>
          <a:xfrm>
            <a:off x="8669420" y="457200"/>
            <a:ext cx="2956940" cy="5943600"/>
          </a:xfrm>
          <a:prstGeom prst="rect">
            <a:avLst/>
          </a:prstGeom>
        </p:spPr>
      </p:pic>
    </p:spTree>
    <p:extLst>
      <p:ext uri="{BB962C8B-B14F-4D97-AF65-F5344CB8AC3E}">
        <p14:creationId xmlns:p14="http://schemas.microsoft.com/office/powerpoint/2010/main" val="372980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a:solidFill>
                  <a:srgbClr val="FFFFFF"/>
                </a:solidFill>
              </a:rPr>
              <a:t>Test Cases – Fahrenheit to Kelvin</a:t>
            </a:r>
            <a:endParaRPr lang="en-US" dirty="0">
              <a:solidFill>
                <a:srgbClr val="FFFFFF"/>
              </a:solidFill>
            </a:endParaRP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39160045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3267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Celsius to Kelvin</a:t>
            </a: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21023587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7627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D1A5966-7D49-9BCA-4D20-A6DFEDB46FB6}"/>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Live Demo</a:t>
            </a:r>
          </a:p>
        </p:txBody>
      </p:sp>
      <p:sp>
        <p:nvSpPr>
          <p:cNvPr id="3" name="Subtitle 2">
            <a:extLst>
              <a:ext uri="{FF2B5EF4-FFF2-40B4-BE49-F238E27FC236}">
                <a16:creationId xmlns:a16="http://schemas.microsoft.com/office/drawing/2014/main" id="{7694228F-283B-A644-91E4-FF6EF8F40F4E}"/>
              </a:ext>
            </a:extLst>
          </p:cNvPr>
          <p:cNvSpPr>
            <a:spLocks noGrp="1"/>
          </p:cNvSpPr>
          <p:nvPr>
            <p:ph type="subTitle" idx="1"/>
          </p:nvPr>
        </p:nvSpPr>
        <p:spPr>
          <a:xfrm>
            <a:off x="835024" y="3809999"/>
            <a:ext cx="7025753" cy="1012778"/>
          </a:xfrm>
        </p:spPr>
        <p:txBody>
          <a:bodyPr>
            <a:normAutofit/>
          </a:bodyPr>
          <a:lstStyle/>
          <a:p>
            <a:pPr algn="l"/>
            <a:r>
              <a:rPr lang="en-US" dirty="0">
                <a:solidFill>
                  <a:schemeClr val="bg1"/>
                </a:solidFill>
              </a:rPr>
              <a:t>Showing Features / Feature slides/ Test case snippets/ Summary</a:t>
            </a:r>
          </a:p>
        </p:txBody>
      </p:sp>
    </p:spTree>
    <p:extLst>
      <p:ext uri="{BB962C8B-B14F-4D97-AF65-F5344CB8AC3E}">
        <p14:creationId xmlns:p14="http://schemas.microsoft.com/office/powerpoint/2010/main" val="87103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B8EFB0CF-5F71-7598-54F2-C017883B3E27}"/>
              </a:ext>
            </a:extLst>
          </p:cNvPr>
          <p:cNvGraphicFramePr>
            <a:graphicFrameLocks noGrp="1"/>
          </p:cNvGraphicFramePr>
          <p:nvPr>
            <p:ph sz="half" idx="2"/>
            <p:extLst>
              <p:ext uri="{D42A27DB-BD31-4B8C-83A1-F6EECF244321}">
                <p14:modId xmlns:p14="http://schemas.microsoft.com/office/powerpoint/2010/main" val="2348379863"/>
              </p:ext>
            </p:extLst>
          </p:nvPr>
        </p:nvGraphicFramePr>
        <p:xfrm>
          <a:off x="839788" y="539392"/>
          <a:ext cx="4461677" cy="5804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11">
            <a:extLst>
              <a:ext uri="{FF2B5EF4-FFF2-40B4-BE49-F238E27FC236}">
                <a16:creationId xmlns:a16="http://schemas.microsoft.com/office/drawing/2014/main" id="{9E00A626-090B-2D27-4B4F-888D98BF4B19}"/>
              </a:ext>
            </a:extLst>
          </p:cNvPr>
          <p:cNvSpPr>
            <a:spLocks noGrp="1"/>
          </p:cNvSpPr>
          <p:nvPr>
            <p:ph sz="quarter" idx="4"/>
          </p:nvPr>
        </p:nvSpPr>
        <p:spPr>
          <a:xfrm>
            <a:off x="5301465" y="539392"/>
            <a:ext cx="6053923" cy="5804899"/>
          </a:xfrm>
        </p:spPr>
        <p:txBody>
          <a:bodyPr>
            <a:normAutofit fontScale="40000" lnSpcReduction="20000"/>
          </a:bodyPr>
          <a:lstStyle/>
          <a:p>
            <a:r>
              <a:rPr lang="en-US" sz="3500" dirty="0">
                <a:latin typeface="Arial" panose="020B0604020202020204" pitchFamily="34" charset="0"/>
                <a:cs typeface="Arial" panose="020B0604020202020204" pitchFamily="34" charset="0"/>
              </a:rPr>
              <a:t>Temperature Converter built with Java/Android Studio.</a:t>
            </a:r>
          </a:p>
          <a:p>
            <a:r>
              <a:rPr lang="en-US" sz="3500" dirty="0">
                <a:latin typeface="Arial" panose="020B0604020202020204" pitchFamily="34" charset="0"/>
                <a:cs typeface="Arial" panose="020B0604020202020204" pitchFamily="34" charset="0"/>
              </a:rPr>
              <a:t>Code appears to be at 100pct as all minor bugs seem to be fixed</a:t>
            </a:r>
          </a:p>
          <a:p>
            <a:r>
              <a:rPr lang="en-US" sz="3500" dirty="0">
                <a:latin typeface="Arial" panose="020B0604020202020204" pitchFamily="34" charset="0"/>
                <a:cs typeface="Arial" panose="020B0604020202020204" pitchFamily="34" charset="0"/>
              </a:rPr>
              <a:t>Photos provided in presentation as well as live demo.</a:t>
            </a:r>
          </a:p>
          <a:p>
            <a:r>
              <a:rPr lang="en-US" sz="3500" dirty="0">
                <a:latin typeface="Arial" panose="020B0604020202020204" pitchFamily="34" charset="0"/>
                <a:cs typeface="Arial" panose="020B0604020202020204" pitchFamily="34" charset="0"/>
              </a:rPr>
              <a:t>Code organization explained – ConverterClass.Java, MainActivity.java, activity_main.xml, AndroidManifest.xml, custom_progress_bg.xml, and associated image.</a:t>
            </a:r>
          </a:p>
          <a:p>
            <a:r>
              <a:rPr lang="en-US" sz="3500" dirty="0">
                <a:latin typeface="Arial" panose="020B0604020202020204" pitchFamily="34" charset="0"/>
                <a:cs typeface="Arial" panose="020B0604020202020204" pitchFamily="34" charset="0"/>
              </a:rPr>
              <a:t>The project relies on activities within MainActivity.java utilizing the ConverterClass.java to create new objects for each conversion as well as the layout files such as activity_main.xml and custom_progress_bg.xml as part of the progress bar.</a:t>
            </a:r>
          </a:p>
          <a:p>
            <a:r>
              <a:rPr lang="en-US" sz="3500" dirty="0">
                <a:latin typeface="Arial" panose="020B0604020202020204" pitchFamily="34" charset="0"/>
                <a:cs typeface="Arial" panose="020B0604020202020204" pitchFamily="34" charset="0"/>
              </a:rPr>
              <a:t>No design patterns were purposefully used with the project.</a:t>
            </a:r>
          </a:p>
          <a:p>
            <a:r>
              <a:rPr lang="en-US" sz="3500" dirty="0">
                <a:latin typeface="Arial" panose="020B0604020202020204" pitchFamily="34" charset="0"/>
                <a:cs typeface="Arial" panose="020B0604020202020204" pitchFamily="34" charset="0"/>
              </a:rPr>
              <a:t>We have 24 test cases, 4 for each of the 6 associated temperature conversions. Also tested against existing online conversion calculators to test consistency.</a:t>
            </a:r>
          </a:p>
          <a:p>
            <a:r>
              <a:rPr lang="en-US" sz="3500" dirty="0">
                <a:latin typeface="Arial" panose="020B0604020202020204" pitchFamily="34" charset="0"/>
                <a:cs typeface="Arial" panose="020B0604020202020204" pitchFamily="34" charset="0"/>
              </a:rPr>
              <a:t>Layout needs constantly be updated /resolved with new features being added. Not necessarily the same per device as sequence of design / implementation could be different on each machine that is developing the application.</a:t>
            </a:r>
          </a:p>
          <a:p>
            <a:r>
              <a:rPr lang="en-US" sz="3500" dirty="0">
                <a:latin typeface="Arial" panose="020B0604020202020204" pitchFamily="34" charset="0"/>
                <a:cs typeface="Arial" panose="020B0604020202020204" pitchFamily="34" charset="0"/>
              </a:rPr>
              <a:t>Andre Nasrah contributed conceptual – stripped down code before as well implementing converterclass.java to have a class object associated with program, basic layout in activity_main.xml, and basis of documentation.  Contributed to Github regarding bug editing. Provided test cases along with updates which were regularly pushed to Github. Zoom meeting setups and coordination of meetings.</a:t>
            </a:r>
          </a:p>
          <a:p>
            <a:r>
              <a:rPr lang="en-US" sz="3500" dirty="0">
                <a:latin typeface="Arial" panose="020B0604020202020204" pitchFamily="34" charset="0"/>
                <a:cs typeface="Arial" panose="020B0604020202020204" pitchFamily="34" charset="0"/>
              </a:rPr>
              <a:t>Ellie Brown contributed development of additional features such as progress bar/ if/else statements with background changes, spinner/ dropdown menu, implementation of Kelvin associated conversions being integrated with her newly modified of her previous implementations of Fahrenheit/Celsius. Contributed to Github regularly. Created README.md file with original contents.</a:t>
            </a:r>
          </a:p>
          <a:p>
            <a:endParaRPr lang="en-US" sz="1600" dirty="0"/>
          </a:p>
        </p:txBody>
      </p:sp>
    </p:spTree>
    <p:extLst>
      <p:ext uri="{BB962C8B-B14F-4D97-AF65-F5344CB8AC3E}">
        <p14:creationId xmlns:p14="http://schemas.microsoft.com/office/powerpoint/2010/main" val="27362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12C7DD-216E-36A2-C8AC-A42974F58FAD}"/>
              </a:ext>
            </a:extLst>
          </p:cNvPr>
          <p:cNvSpPr>
            <a:spLocks noGrp="1"/>
          </p:cNvSpPr>
          <p:nvPr>
            <p:ph type="title"/>
          </p:nvPr>
        </p:nvSpPr>
        <p:spPr>
          <a:xfrm>
            <a:off x="4384039" y="365125"/>
            <a:ext cx="7164493" cy="1325563"/>
          </a:xfrm>
        </p:spPr>
        <p:txBody>
          <a:bodyPr>
            <a:normAutofit/>
          </a:bodyPr>
          <a:lstStyle/>
          <a:p>
            <a:r>
              <a:rPr lang="en-US" dirty="0"/>
              <a:t>Temperature Converter Application Overview</a:t>
            </a:r>
          </a:p>
        </p:txBody>
      </p:sp>
      <p:pic>
        <p:nvPicPr>
          <p:cNvPr id="7" name="Graphic 6" descr="Thermometer">
            <a:extLst>
              <a:ext uri="{FF2B5EF4-FFF2-40B4-BE49-F238E27FC236}">
                <a16:creationId xmlns:a16="http://schemas.microsoft.com/office/drawing/2014/main" id="{4576CFC1-4183-3263-B738-6437CE486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6033DC31-6793-DACE-0B51-E43654A9621F}"/>
              </a:ext>
            </a:extLst>
          </p:cNvPr>
          <p:cNvSpPr>
            <a:spLocks noGrp="1"/>
          </p:cNvSpPr>
          <p:nvPr>
            <p:ph idx="1"/>
          </p:nvPr>
        </p:nvSpPr>
        <p:spPr>
          <a:xfrm>
            <a:off x="4387515" y="2022601"/>
            <a:ext cx="7161017" cy="4154361"/>
          </a:xfrm>
        </p:spPr>
        <p:txBody>
          <a:bodyPr>
            <a:normAutofit/>
          </a:bodyPr>
          <a:lstStyle/>
          <a:p>
            <a:r>
              <a:rPr lang="en-US" sz="2000" dirty="0"/>
              <a:t>User inputs a number (temperature) and selects if they want to convert from Celsius to Fahrenheit, Fahrenheit to Celsius, Kelvin to Fahrenheit, Fahrenheit to Kelvin, Celsius to Kelvin, or Kelvin to Celsius. A progress bar is implemented at the bottom of the screen to indicate freezing, and boiling based on conversion. When the bar is at 0 it means that value was either at freezing or below freezing. When the bar is full it means that value was either at boiling point or above it. For example, when a user inputs 32 and selects to convert from Fahrenheit to Celsius, the bar will be at 0 and the result will be 0 in the output field. This indicates that 32 F and 0 C are the same both visually and numerically.</a:t>
            </a:r>
          </a:p>
        </p:txBody>
      </p:sp>
    </p:spTree>
    <p:extLst>
      <p:ext uri="{BB962C8B-B14F-4D97-AF65-F5344CB8AC3E}">
        <p14:creationId xmlns:p14="http://schemas.microsoft.com/office/powerpoint/2010/main" val="18820611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78DFD-209A-36A3-AAF1-DF22412C20E2}"/>
              </a:ext>
            </a:extLst>
          </p:cNvPr>
          <p:cNvPicPr>
            <a:picLocks noChangeAspect="1"/>
          </p:cNvPicPr>
          <p:nvPr/>
        </p:nvPicPr>
        <p:blipFill rotWithShape="1">
          <a:blip r:embed="rId2">
            <a:duotone>
              <a:schemeClr val="bg2">
                <a:shade val="45000"/>
                <a:satMod val="135000"/>
              </a:schemeClr>
              <a:prstClr val="white"/>
            </a:duotone>
          </a:blip>
          <a:srcRect t="2388" r="9091" b="21004"/>
          <a:stretch/>
        </p:blipFill>
        <p:spPr>
          <a:xfrm>
            <a:off x="20" y="10"/>
            <a:ext cx="12191980" cy="6857990"/>
          </a:xfrm>
          <a:prstGeom prst="rect">
            <a:avLst/>
          </a:prstGeom>
        </p:spPr>
      </p:pic>
      <p:sp>
        <p:nvSpPr>
          <p:cNvPr id="18"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DE967-6912-B4D2-4744-EC431F3E83A3}"/>
              </a:ext>
            </a:extLst>
          </p:cNvPr>
          <p:cNvSpPr>
            <a:spLocks noGrp="1"/>
          </p:cNvSpPr>
          <p:nvPr>
            <p:ph type="title"/>
          </p:nvPr>
        </p:nvSpPr>
        <p:spPr>
          <a:xfrm>
            <a:off x="838200" y="365125"/>
            <a:ext cx="10515600" cy="1325563"/>
          </a:xfrm>
        </p:spPr>
        <p:txBody>
          <a:bodyPr>
            <a:normAutofit/>
          </a:bodyPr>
          <a:lstStyle/>
          <a:p>
            <a:r>
              <a:rPr lang="en-US" dirty="0"/>
              <a:t>How to Use	</a:t>
            </a:r>
          </a:p>
        </p:txBody>
      </p:sp>
      <p:graphicFrame>
        <p:nvGraphicFramePr>
          <p:cNvPr id="5" name="Content Placeholder 2">
            <a:extLst>
              <a:ext uri="{FF2B5EF4-FFF2-40B4-BE49-F238E27FC236}">
                <a16:creationId xmlns:a16="http://schemas.microsoft.com/office/drawing/2014/main" id="{FFEB0657-4272-7E5C-64C1-AC723EABF773}"/>
              </a:ext>
            </a:extLst>
          </p:cNvPr>
          <p:cNvGraphicFramePr>
            <a:graphicFrameLocks noGrp="1"/>
          </p:cNvGraphicFramePr>
          <p:nvPr>
            <p:ph idx="1"/>
            <p:extLst>
              <p:ext uri="{D42A27DB-BD31-4B8C-83A1-F6EECF244321}">
                <p14:modId xmlns:p14="http://schemas.microsoft.com/office/powerpoint/2010/main" val="3484742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5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1FE6875-F2AF-E8C8-02AC-B373A173ED3D}"/>
              </a:ext>
            </a:extLst>
          </p:cNvPr>
          <p:cNvSpPr>
            <a:spLocks noGrp="1"/>
          </p:cNvSpPr>
          <p:nvPr>
            <p:ph type="title"/>
          </p:nvPr>
        </p:nvSpPr>
        <p:spPr>
          <a:xfrm>
            <a:off x="833002" y="365126"/>
            <a:ext cx="10520702" cy="600646"/>
          </a:xfrm>
        </p:spPr>
        <p:txBody>
          <a:bodyPr>
            <a:normAutofit fontScale="90000"/>
          </a:bodyPr>
          <a:lstStyle/>
          <a:p>
            <a:pPr algn="ctr"/>
            <a:r>
              <a:rPr lang="en-US" dirty="0">
                <a:solidFill>
                  <a:srgbClr val="FFFFFF"/>
                </a:solidFill>
              </a:rPr>
              <a:t>Visual Aids</a:t>
            </a:r>
          </a:p>
        </p:txBody>
      </p:sp>
      <p:sp>
        <p:nvSpPr>
          <p:cNvPr id="3" name="Content Placeholder 2">
            <a:extLst>
              <a:ext uri="{FF2B5EF4-FFF2-40B4-BE49-F238E27FC236}">
                <a16:creationId xmlns:a16="http://schemas.microsoft.com/office/drawing/2014/main" id="{3AB0F8F1-1E08-96BB-4C17-A137F11CA663}"/>
              </a:ext>
            </a:extLst>
          </p:cNvPr>
          <p:cNvSpPr>
            <a:spLocks noGrp="1"/>
          </p:cNvSpPr>
          <p:nvPr>
            <p:ph idx="1"/>
          </p:nvPr>
        </p:nvSpPr>
        <p:spPr>
          <a:xfrm>
            <a:off x="838201" y="1140431"/>
            <a:ext cx="10515598" cy="5036531"/>
          </a:xfrm>
        </p:spPr>
        <p:txBody>
          <a:bodyPr>
            <a:normAutofit/>
          </a:bodyPr>
          <a:lstStyle/>
          <a:p>
            <a:r>
              <a:rPr lang="en-US" sz="2000" dirty="0">
                <a:solidFill>
                  <a:srgbClr val="FFFFFF"/>
                </a:solidFill>
              </a:rPr>
              <a:t>Background of application will change based on how the converted output (temperature) falls within, or close to the freezing or boiling point. Freezing temperatures will have a blue background. Boiling temperatures will have a red background. Temperatures between freezing and boiling will have a green background. This is for both Fahrenheit and Celsius temperatures. The default background color is purple before a temperature is entered to be converted to either Fahrenheit or Celsius via the drop-down menu selection.</a:t>
            </a:r>
          </a:p>
        </p:txBody>
      </p:sp>
      <p:pic>
        <p:nvPicPr>
          <p:cNvPr id="5" name="Picture 4">
            <a:extLst>
              <a:ext uri="{FF2B5EF4-FFF2-40B4-BE49-F238E27FC236}">
                <a16:creationId xmlns:a16="http://schemas.microsoft.com/office/drawing/2014/main" id="{8BEA3CE8-0509-11F1-90A1-C1B7038C85C1}"/>
              </a:ext>
            </a:extLst>
          </p:cNvPr>
          <p:cNvPicPr>
            <a:picLocks noChangeAspect="1"/>
          </p:cNvPicPr>
          <p:nvPr/>
        </p:nvPicPr>
        <p:blipFill>
          <a:blip r:embed="rId2"/>
          <a:stretch>
            <a:fillRect/>
          </a:stretch>
        </p:blipFill>
        <p:spPr>
          <a:xfrm>
            <a:off x="1132113" y="2815241"/>
            <a:ext cx="1892397" cy="3702240"/>
          </a:xfrm>
          <a:prstGeom prst="rect">
            <a:avLst/>
          </a:prstGeom>
        </p:spPr>
      </p:pic>
      <p:pic>
        <p:nvPicPr>
          <p:cNvPr id="7" name="Picture 6">
            <a:extLst>
              <a:ext uri="{FF2B5EF4-FFF2-40B4-BE49-F238E27FC236}">
                <a16:creationId xmlns:a16="http://schemas.microsoft.com/office/drawing/2014/main" id="{61DE345F-1725-20F0-1449-015140D308FD}"/>
              </a:ext>
            </a:extLst>
          </p:cNvPr>
          <p:cNvPicPr>
            <a:picLocks noChangeAspect="1"/>
          </p:cNvPicPr>
          <p:nvPr/>
        </p:nvPicPr>
        <p:blipFill>
          <a:blip r:embed="rId3"/>
          <a:stretch>
            <a:fillRect/>
          </a:stretch>
        </p:blipFill>
        <p:spPr>
          <a:xfrm>
            <a:off x="3581757" y="2815241"/>
            <a:ext cx="1924149" cy="3702240"/>
          </a:xfrm>
          <a:prstGeom prst="rect">
            <a:avLst/>
          </a:prstGeom>
        </p:spPr>
      </p:pic>
      <p:pic>
        <p:nvPicPr>
          <p:cNvPr id="11" name="Picture 10">
            <a:extLst>
              <a:ext uri="{FF2B5EF4-FFF2-40B4-BE49-F238E27FC236}">
                <a16:creationId xmlns:a16="http://schemas.microsoft.com/office/drawing/2014/main" id="{2800859A-2CD5-FBF1-C47F-A46F95F260B4}"/>
              </a:ext>
            </a:extLst>
          </p:cNvPr>
          <p:cNvPicPr>
            <a:picLocks noChangeAspect="1"/>
          </p:cNvPicPr>
          <p:nvPr/>
        </p:nvPicPr>
        <p:blipFill>
          <a:blip r:embed="rId4"/>
          <a:stretch>
            <a:fillRect/>
          </a:stretch>
        </p:blipFill>
        <p:spPr>
          <a:xfrm>
            <a:off x="5922040" y="2815241"/>
            <a:ext cx="1816193" cy="3702240"/>
          </a:xfrm>
          <a:prstGeom prst="rect">
            <a:avLst/>
          </a:prstGeom>
        </p:spPr>
      </p:pic>
      <p:pic>
        <p:nvPicPr>
          <p:cNvPr id="21" name="Picture 20">
            <a:extLst>
              <a:ext uri="{FF2B5EF4-FFF2-40B4-BE49-F238E27FC236}">
                <a16:creationId xmlns:a16="http://schemas.microsoft.com/office/drawing/2014/main" id="{3B7EF86F-1E5D-E850-7BC9-DE2B8E58D172}"/>
              </a:ext>
            </a:extLst>
          </p:cNvPr>
          <p:cNvPicPr>
            <a:picLocks noChangeAspect="1"/>
          </p:cNvPicPr>
          <p:nvPr/>
        </p:nvPicPr>
        <p:blipFill>
          <a:blip r:embed="rId5"/>
          <a:stretch>
            <a:fillRect/>
          </a:stretch>
        </p:blipFill>
        <p:spPr>
          <a:xfrm>
            <a:off x="8456490" y="2815241"/>
            <a:ext cx="1828894" cy="3702240"/>
          </a:xfrm>
          <a:prstGeom prst="rect">
            <a:avLst/>
          </a:prstGeom>
        </p:spPr>
      </p:pic>
    </p:spTree>
    <p:extLst>
      <p:ext uri="{BB962C8B-B14F-4D97-AF65-F5344CB8AC3E}">
        <p14:creationId xmlns:p14="http://schemas.microsoft.com/office/powerpoint/2010/main" val="7441899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–Celsius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24732360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738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29025343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71924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30730452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25652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1367311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2293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1540</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Temperature Converter created in Java/Android Studio</vt:lpstr>
      <vt:lpstr>PowerPoint Presentation</vt:lpstr>
      <vt:lpstr>Temperature Converter Application Overview</vt:lpstr>
      <vt:lpstr>How to Use </vt:lpstr>
      <vt:lpstr>Visual Aids</vt:lpstr>
      <vt:lpstr>Test Cases –Celsius to Fahrenheit</vt:lpstr>
      <vt:lpstr>Test Cases – Fahrenheit to Celsius</vt:lpstr>
      <vt:lpstr>Test Cases – Kelvin to Celsius</vt:lpstr>
      <vt:lpstr>Test Cases – Kelvin to Fahrenheit</vt:lpstr>
      <vt:lpstr>Test Cases – Fahrenheit to Kelvin</vt:lpstr>
      <vt:lpstr>Test Cases – Celsius to Kelvin</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Converter</dc:title>
  <dc:creator>Andre Nasrah</dc:creator>
  <cp:lastModifiedBy>Andre Nasrah</cp:lastModifiedBy>
  <cp:revision>18</cp:revision>
  <dcterms:created xsi:type="dcterms:W3CDTF">2022-12-03T03:38:00Z</dcterms:created>
  <dcterms:modified xsi:type="dcterms:W3CDTF">2022-12-04T23:40:28Z</dcterms:modified>
</cp:coreProperties>
</file>