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62" d="100"/>
          <a:sy n="62" d="100"/>
        </p:scale>
        <p:origin x="88" y="56"/>
      </p:cViewPr>
      <p:guideLst/>
    </p:cSldViewPr>
  </p:slideViewPr>
  <p:outlineViewPr>
    <p:cViewPr>
      <p:scale>
        <a:sx n="33" d="100"/>
        <a:sy n="33" d="100"/>
      </p:scale>
      <p:origin x="0" y="-98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C7670-2000-43A0-A4F6-3BA398734FB0}" type="doc">
      <dgm:prSet loTypeId="urn:microsoft.com/office/officeart/2008/layout/LinedList" loCatId="list" qsTypeId="urn:microsoft.com/office/officeart/2005/8/quickstyle/simple5" qsCatId="simple" csTypeId="urn:microsoft.com/office/officeart/2005/8/colors/colorful5" csCatId="colorful"/>
      <dgm:spPr/>
      <dgm:t>
        <a:bodyPr/>
        <a:lstStyle/>
        <a:p>
          <a:endParaRPr lang="en-US"/>
        </a:p>
      </dgm:t>
    </dgm:pt>
    <dgm:pt modelId="{B0F2E96B-7A43-41DF-B324-1FBB9E6608B5}">
      <dgm:prSet/>
      <dgm:spPr/>
      <dgm:t>
        <a:bodyPr/>
        <a:lstStyle/>
        <a:p>
          <a:r>
            <a:rPr lang="en-US" i="0"/>
            <a:t>Click on the input field and type in a number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a:p>
      </dgm:t>
    </dgm:pt>
    <dgm:pt modelId="{1D8BC7AE-58B6-46E9-A6F9-7787BA5F4676}" type="parTrans" cxnId="{FBEE06CF-E863-40E4-B992-1BDFE06E959C}">
      <dgm:prSet/>
      <dgm:spPr/>
      <dgm:t>
        <a:bodyPr/>
        <a:lstStyle/>
        <a:p>
          <a:endParaRPr lang="en-US"/>
        </a:p>
      </dgm:t>
    </dgm:pt>
    <dgm:pt modelId="{48E76D2C-54D8-4D5B-9BE4-9BD59310452E}" type="sibTrans" cxnId="{FBEE06CF-E863-40E4-B992-1BDFE06E959C}">
      <dgm:prSet/>
      <dgm:spPr/>
      <dgm:t>
        <a:bodyPr/>
        <a:lstStyle/>
        <a:p>
          <a:endParaRPr lang="en-US"/>
        </a:p>
      </dgm:t>
    </dgm:pt>
    <dgm:pt modelId="{98B93F0B-A1B4-4886-BD44-BD0FC39A3428}">
      <dgm:prSet/>
      <dgm:spPr/>
      <dgm:t>
        <a:bodyPr/>
        <a:lstStyle/>
        <a:p>
          <a:r>
            <a:rPr lang="en-US" i="0" dirty="0"/>
            <a:t>A bar is shown at the bottom on the screen that indicates how close your number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dirty="0"/>
        </a:p>
      </dgm:t>
    </dgm:pt>
    <dgm:pt modelId="{9119EB20-0E71-4D82-9929-7D3B5B1DE85B}" type="parTrans" cxnId="{BF5D26F3-B49A-4DA8-A8A2-6AC70A3EEFCC}">
      <dgm:prSet/>
      <dgm:spPr/>
      <dgm:t>
        <a:bodyPr/>
        <a:lstStyle/>
        <a:p>
          <a:endParaRPr lang="en-US"/>
        </a:p>
      </dgm:t>
    </dgm:pt>
    <dgm:pt modelId="{2E17254A-0393-4E14-A73F-B8FECC63E96D}" type="sibTrans" cxnId="{BF5D26F3-B49A-4DA8-A8A2-6AC70A3EEFCC}">
      <dgm:prSet/>
      <dgm:spPr/>
      <dgm:t>
        <a:bodyPr/>
        <a:lstStyle/>
        <a:p>
          <a:endParaRPr lang="en-US"/>
        </a:p>
      </dgm:t>
    </dgm:pt>
    <dgm:pt modelId="{CE6EFB5F-4100-470E-B277-F5F1656D39BC}" type="pres">
      <dgm:prSet presAssocID="{81EC7670-2000-43A0-A4F6-3BA398734FB0}" presName="vert0" presStyleCnt="0">
        <dgm:presLayoutVars>
          <dgm:dir/>
          <dgm:animOne val="branch"/>
          <dgm:animLvl val="lvl"/>
        </dgm:presLayoutVars>
      </dgm:prSet>
      <dgm:spPr/>
    </dgm:pt>
    <dgm:pt modelId="{E9343FAE-6A4C-49F6-8417-3A7F7E66E3BC}" type="pres">
      <dgm:prSet presAssocID="{B0F2E96B-7A43-41DF-B324-1FBB9E6608B5}" presName="thickLine" presStyleLbl="alignNode1" presStyleIdx="0" presStyleCnt="2"/>
      <dgm:spPr/>
    </dgm:pt>
    <dgm:pt modelId="{035A6A90-4520-47EE-B10C-8425ECDFD999}" type="pres">
      <dgm:prSet presAssocID="{B0F2E96B-7A43-41DF-B324-1FBB9E6608B5}" presName="horz1" presStyleCnt="0"/>
      <dgm:spPr/>
    </dgm:pt>
    <dgm:pt modelId="{6E8D079B-132A-4163-9D76-C001F98299F2}" type="pres">
      <dgm:prSet presAssocID="{B0F2E96B-7A43-41DF-B324-1FBB9E6608B5}" presName="tx1" presStyleLbl="revTx" presStyleIdx="0" presStyleCnt="2"/>
      <dgm:spPr/>
    </dgm:pt>
    <dgm:pt modelId="{423DA2F6-5D5E-4776-A7B0-F29B0C8F12BB}" type="pres">
      <dgm:prSet presAssocID="{B0F2E96B-7A43-41DF-B324-1FBB9E6608B5}" presName="vert1" presStyleCnt="0"/>
      <dgm:spPr/>
    </dgm:pt>
    <dgm:pt modelId="{36F1BE69-AE2B-4776-AF6C-5BA41FDCDA5A}" type="pres">
      <dgm:prSet presAssocID="{98B93F0B-A1B4-4886-BD44-BD0FC39A3428}" presName="thickLine" presStyleLbl="alignNode1" presStyleIdx="1" presStyleCnt="2"/>
      <dgm:spPr/>
    </dgm:pt>
    <dgm:pt modelId="{EE12CA40-BEA7-42F7-86C1-C37B2BC642E4}" type="pres">
      <dgm:prSet presAssocID="{98B93F0B-A1B4-4886-BD44-BD0FC39A3428}" presName="horz1" presStyleCnt="0"/>
      <dgm:spPr/>
    </dgm:pt>
    <dgm:pt modelId="{6B246098-BF33-4C5F-8796-243627CDE96A}" type="pres">
      <dgm:prSet presAssocID="{98B93F0B-A1B4-4886-BD44-BD0FC39A3428}" presName="tx1" presStyleLbl="revTx" presStyleIdx="1" presStyleCnt="2"/>
      <dgm:spPr/>
    </dgm:pt>
    <dgm:pt modelId="{0DCE45E1-2559-4EC0-8B7A-8227671803A4}" type="pres">
      <dgm:prSet presAssocID="{98B93F0B-A1B4-4886-BD44-BD0FC39A3428}" presName="vert1" presStyleCnt="0"/>
      <dgm:spPr/>
    </dgm:pt>
  </dgm:ptLst>
  <dgm:cxnLst>
    <dgm:cxn modelId="{1E5C751F-29BC-460B-9711-5089BD84F3A7}" type="presOf" srcId="{81EC7670-2000-43A0-A4F6-3BA398734FB0}" destId="{CE6EFB5F-4100-470E-B277-F5F1656D39BC}" srcOrd="0" destOrd="0" presId="urn:microsoft.com/office/officeart/2008/layout/LinedList"/>
    <dgm:cxn modelId="{E21BEB48-4D27-4B53-B51C-C317C88934BF}" type="presOf" srcId="{98B93F0B-A1B4-4886-BD44-BD0FC39A3428}" destId="{6B246098-BF33-4C5F-8796-243627CDE96A}" srcOrd="0" destOrd="0" presId="urn:microsoft.com/office/officeart/2008/layout/LinedList"/>
    <dgm:cxn modelId="{501F0EC3-3894-4A10-B225-DD7FACD90630}" type="presOf" srcId="{B0F2E96B-7A43-41DF-B324-1FBB9E6608B5}" destId="{6E8D079B-132A-4163-9D76-C001F98299F2}" srcOrd="0" destOrd="0" presId="urn:microsoft.com/office/officeart/2008/layout/LinedList"/>
    <dgm:cxn modelId="{FBEE06CF-E863-40E4-B992-1BDFE06E959C}" srcId="{81EC7670-2000-43A0-A4F6-3BA398734FB0}" destId="{B0F2E96B-7A43-41DF-B324-1FBB9E6608B5}" srcOrd="0" destOrd="0" parTransId="{1D8BC7AE-58B6-46E9-A6F9-7787BA5F4676}" sibTransId="{48E76D2C-54D8-4D5B-9BE4-9BD59310452E}"/>
    <dgm:cxn modelId="{BF5D26F3-B49A-4DA8-A8A2-6AC70A3EEFCC}" srcId="{81EC7670-2000-43A0-A4F6-3BA398734FB0}" destId="{98B93F0B-A1B4-4886-BD44-BD0FC39A3428}" srcOrd="1" destOrd="0" parTransId="{9119EB20-0E71-4D82-9929-7D3B5B1DE85B}" sibTransId="{2E17254A-0393-4E14-A73F-B8FECC63E96D}"/>
    <dgm:cxn modelId="{10498E67-6A5E-45C1-98B6-5E3306F88059}" type="presParOf" srcId="{CE6EFB5F-4100-470E-B277-F5F1656D39BC}" destId="{E9343FAE-6A4C-49F6-8417-3A7F7E66E3BC}" srcOrd="0" destOrd="0" presId="urn:microsoft.com/office/officeart/2008/layout/LinedList"/>
    <dgm:cxn modelId="{45917818-EB94-47AE-8806-C7CD81905F22}" type="presParOf" srcId="{CE6EFB5F-4100-470E-B277-F5F1656D39BC}" destId="{035A6A90-4520-47EE-B10C-8425ECDFD999}" srcOrd="1" destOrd="0" presId="urn:microsoft.com/office/officeart/2008/layout/LinedList"/>
    <dgm:cxn modelId="{6B8CC139-C6E1-4772-BE89-8F01E0B92340}" type="presParOf" srcId="{035A6A90-4520-47EE-B10C-8425ECDFD999}" destId="{6E8D079B-132A-4163-9D76-C001F98299F2}" srcOrd="0" destOrd="0" presId="urn:microsoft.com/office/officeart/2008/layout/LinedList"/>
    <dgm:cxn modelId="{6F88271A-13AA-45C9-BEA4-6319451E2434}" type="presParOf" srcId="{035A6A90-4520-47EE-B10C-8425ECDFD999}" destId="{423DA2F6-5D5E-4776-A7B0-F29B0C8F12BB}" srcOrd="1" destOrd="0" presId="urn:microsoft.com/office/officeart/2008/layout/LinedList"/>
    <dgm:cxn modelId="{D4BAF66B-3FC1-43E6-AEAE-DCF56F9AAAAA}" type="presParOf" srcId="{CE6EFB5F-4100-470E-B277-F5F1656D39BC}" destId="{36F1BE69-AE2B-4776-AF6C-5BA41FDCDA5A}" srcOrd="2" destOrd="0" presId="urn:microsoft.com/office/officeart/2008/layout/LinedList"/>
    <dgm:cxn modelId="{53A827A2-A1BC-44CE-8E2A-5986E0454C60}" type="presParOf" srcId="{CE6EFB5F-4100-470E-B277-F5F1656D39BC}" destId="{EE12CA40-BEA7-42F7-86C1-C37B2BC642E4}" srcOrd="3" destOrd="0" presId="urn:microsoft.com/office/officeart/2008/layout/LinedList"/>
    <dgm:cxn modelId="{65567197-F346-4B3B-98E7-F9DF768DA3F4}" type="presParOf" srcId="{EE12CA40-BEA7-42F7-86C1-C37B2BC642E4}" destId="{6B246098-BF33-4C5F-8796-243627CDE96A}" srcOrd="0" destOrd="0" presId="urn:microsoft.com/office/officeart/2008/layout/LinedList"/>
    <dgm:cxn modelId="{1FA84669-F017-4371-BB08-74C39C238CCC}" type="presParOf" srcId="{EE12CA40-BEA7-42F7-86C1-C37B2BC642E4}" destId="{0DCE45E1-2559-4EC0-8B7A-822767180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a:t>Input 373.15 and convert from Kelvin to Fahrenheit result will be 212.0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dgm:t>
        <a:bodyPr/>
        <a:lstStyle/>
        <a:p>
          <a:r>
            <a:rPr lang="en-US" dirty="0" err="1"/>
            <a:t>Progres</a:t>
          </a:r>
          <a:r>
            <a:rPr lang="en-US" dirty="0"/>
            <a:t>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dgm:t>
        <a:bodyPr/>
        <a:lstStyle/>
        <a:p>
          <a:r>
            <a:rPr lang="en-US"/>
            <a:t>Input 273.15 and convert from Kelvin to Fahrenheit; result will be 32.0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dgm:t>
        <a:bodyPr/>
        <a:lstStyle/>
        <a:p>
          <a:r>
            <a:rPr lang="en-US"/>
            <a:t>Input 323.15 and convert from Kelvin to Fahrenheit; result will be 122.0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dgm:t>
        <a:bodyPr/>
        <a:lstStyle/>
        <a:p>
          <a:r>
            <a:rPr lang="en-US"/>
            <a:t>Input -373.15 and convert from Kelvin to Fahrenheit; result will be -1131.34.</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98A4F13-57C0-4DA4-B135-FAC495337A34}">
      <dgm:prSet/>
      <dgm:spPr/>
      <dgm:t>
        <a:bodyPr/>
        <a:lstStyle/>
        <a:p>
          <a:r>
            <a:rPr lang="en-US"/>
            <a:t>Input 212 and convert from Fahrenheit to Kelvin; result will be 373.15.</a:t>
          </a:r>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2C4B0C64-2FB6-4273-A89B-6B76140D0529}">
      <dgm:prSet/>
      <dgm:spPr/>
      <dgm:t>
        <a:bodyPr/>
        <a:lstStyle/>
        <a:p>
          <a:r>
            <a:rPr lang="en-US"/>
            <a:t>Progress bar will be 100% full and background will change to red.</a:t>
          </a:r>
        </a:p>
      </dgm:t>
    </dgm:pt>
    <dgm:pt modelId="{1261E84C-50B1-4B48-AA4F-82A780EB2351}" type="parTrans" cxnId="{73C06452-1598-459C-8CE2-C62996FDD613}">
      <dgm:prSet/>
      <dgm:spPr/>
      <dgm:t>
        <a:bodyPr/>
        <a:lstStyle/>
        <a:p>
          <a:endParaRPr lang="en-US"/>
        </a:p>
      </dgm:t>
    </dgm:pt>
    <dgm:pt modelId="{0E5E90A2-F0C8-49E7-B572-A35413E542A0}" type="sibTrans" cxnId="{73C06452-1598-459C-8CE2-C62996FDD613}">
      <dgm:prSet/>
      <dgm:spPr/>
      <dgm:t>
        <a:bodyPr/>
        <a:lstStyle/>
        <a:p>
          <a:endParaRPr lang="en-US"/>
        </a:p>
      </dgm:t>
    </dgm:pt>
    <dgm:pt modelId="{F3E8CF89-F7C0-4156-A04A-4E6BB8E1A7CE}">
      <dgm:prSet/>
      <dgm:spPr/>
      <dgm:t>
        <a:bodyPr/>
        <a:lstStyle/>
        <a:p>
          <a:r>
            <a:rPr lang="en-US"/>
            <a:t>Input 32 and convert from Fahrenheit to Kelvin; result will be 273.15.</a:t>
          </a:r>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dgm:t>
        <a:bodyPr/>
        <a:lstStyle/>
        <a:p>
          <a:r>
            <a:rPr lang="en-US"/>
            <a:t>Progress bar will be empty, and background will change to blue.</a:t>
          </a:r>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dgm:t>
        <a:bodyPr/>
        <a:lstStyle/>
        <a:p>
          <a:r>
            <a:rPr lang="en-US"/>
            <a:t>Input 122 and convert from Fahrenheit to Kelvin; result will be 323.15.</a:t>
          </a:r>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dgm:t>
        <a:bodyPr/>
        <a:lstStyle/>
        <a:p>
          <a:r>
            <a:rPr lang="en-US"/>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dgm:t>
        <a:bodyPr/>
        <a:lstStyle/>
        <a:p>
          <a:r>
            <a:rPr lang="en-US"/>
            <a:t>Input -212.00 and convert from Fahrenheit to Kelvin result will be 137.594444444444443</a:t>
          </a:r>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dgm:t>
        <a:bodyPr/>
        <a:lstStyle/>
        <a:p>
          <a:r>
            <a:rPr lang="en-US"/>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dgm:presLayoutVars>
          <dgm:chMax val="0"/>
          <dgm:bulletEnabled val="1"/>
        </dgm:presLayoutVars>
      </dgm:prSet>
      <dgm:spPr/>
    </dgm:pt>
    <dgm:pt modelId="{1AF6405C-7940-4174-85B9-0B30D9522AB2}" type="pres">
      <dgm:prSet presAssocID="{E794C904-BCB9-4347-B969-2CA6AD6FE578}" presName="spacer" presStyleCnt="0"/>
      <dgm:spPr/>
    </dgm:pt>
    <dgm:pt modelId="{65D5A59D-4D0E-4401-B1C6-F6C2D773505F}" type="pres">
      <dgm:prSet presAssocID="{2C4B0C64-2FB6-4273-A89B-6B76140D0529}" presName="parentText" presStyleLbl="node1" presStyleIdx="1" presStyleCnt="8">
        <dgm:presLayoutVars>
          <dgm:chMax val="0"/>
          <dgm:bulletEnabled val="1"/>
        </dgm:presLayoutVars>
      </dgm:prSet>
      <dgm:spPr/>
    </dgm:pt>
    <dgm:pt modelId="{9A65B427-1353-4BEE-9741-8CAD5E5D81ED}" type="pres">
      <dgm:prSet presAssocID="{0E5E90A2-F0C8-49E7-B572-A35413E542A0}" presName="spacer" presStyleCnt="0"/>
      <dgm:spPr/>
    </dgm:pt>
    <dgm:pt modelId="{1CE990DE-4033-4467-97FB-7442BF8102AB}" type="pres">
      <dgm:prSet presAssocID="{F3E8CF89-F7C0-4156-A04A-4E6BB8E1A7CE}" presName="parentText" presStyleLbl="node1" presStyleIdx="2" presStyleCnt="8">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8C4C0546-5201-4001-937F-9B2EF411A9A9}" type="presOf" srcId="{F3E8CF89-F7C0-4156-A04A-4E6BB8E1A7CE}" destId="{1CE990DE-4033-4467-97FB-7442BF8102AB}" srcOrd="0" destOrd="0" presId="urn:microsoft.com/office/officeart/2005/8/layout/vList2"/>
    <dgm:cxn modelId="{73C06452-1598-459C-8CE2-C62996FDD613}" srcId="{A2D99FCC-A05F-40B2-B705-9882EF089A4E}" destId="{2C4B0C64-2FB6-4273-A89B-6B76140D0529}" srcOrd="1" destOrd="0" parTransId="{1261E84C-50B1-4B48-AA4F-82A780EB2351}" sibTransId="{0E5E90A2-F0C8-49E7-B572-A35413E542A0}"/>
    <dgm:cxn modelId="{6D83DD7C-20F3-4066-A287-791A556E34E5}" type="presOf" srcId="{A51FA530-9693-460C-A065-6DAEF4A7B8F8}" destId="{547C43D9-3C15-46C6-A26F-DFAA5355C8BC}" srcOrd="0" destOrd="0" presId="urn:microsoft.com/office/officeart/2005/8/layout/vList2"/>
    <dgm:cxn modelId="{E5BEB67E-A80F-4C88-857E-CF3136C24F58}" type="presOf" srcId="{2C4B0C64-2FB6-4273-A89B-6B76140D0529}" destId="{65D5A59D-4D0E-4401-B1C6-F6C2D773505F}" srcOrd="0" destOrd="0" presId="urn:microsoft.com/office/officeart/2005/8/layout/vList2"/>
    <dgm:cxn modelId="{DF309881-8E85-46FA-BE4A-8134A912E6C3}" type="presOf" srcId="{D5E92175-223A-4E50-AE7E-38698FD7062C}" destId="{7C037C4A-C96B-409B-AE3A-01550FE54E8A}"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93042D8E-E7A0-4F44-8797-65B28F68C28E}" type="presOf" srcId="{169C27F7-9CD3-4132-9EE1-33BC0088545A}" destId="{12B4C24F-6E67-4D8F-BD93-9F5A83D91700}" srcOrd="0" destOrd="0" presId="urn:microsoft.com/office/officeart/2005/8/layout/vList2"/>
    <dgm:cxn modelId="{C64D2BA1-D01E-484C-99FD-B92C989F4C1E}" srcId="{A2D99FCC-A05F-40B2-B705-9882EF089A4E}" destId="{9E85ED9F-D93C-496A-8EB3-3C4E18A0311E}" srcOrd="4" destOrd="0" parTransId="{F8A14440-F7F6-4C16-93D6-45A4322D89C8}" sibTransId="{BACF516F-5B81-495C-8178-CCE59266EA55}"/>
    <dgm:cxn modelId="{1AF4E2A5-BA73-4F1F-A754-25A80CD6B98B}" type="presOf" srcId="{A2D99FCC-A05F-40B2-B705-9882EF089A4E}" destId="{BE703D7C-FED5-41DA-B291-65C2F76670F9}" srcOrd="0" destOrd="0" presId="urn:microsoft.com/office/officeart/2005/8/layout/vList2"/>
    <dgm:cxn modelId="{65FAE2C1-2BED-4A4B-869A-249E9EF85A38}" srcId="{A2D99FCC-A05F-40B2-B705-9882EF089A4E}" destId="{D5E92175-223A-4E50-AE7E-38698FD7062C}" srcOrd="3" destOrd="0" parTransId="{3597DDDB-E7F0-484F-87CA-D49D7954D399}" sibTransId="{C5191FFE-8254-4894-A3B6-CE63C03EE93D}"/>
    <dgm:cxn modelId="{410F94D4-E81F-40B1-9BEF-56FC28BA47EB}" type="presOf" srcId="{E6294B74-DB6C-498A-898F-00F3E7981DEA}" destId="{7B3034C1-35B6-476A-8EDE-6DDFD28D52B6}" srcOrd="0" destOrd="0" presId="urn:microsoft.com/office/officeart/2005/8/layout/vList2"/>
    <dgm:cxn modelId="{FB8EF7DB-3316-4B9C-8101-9312AAB5BD01}" type="presOf" srcId="{B98A4F13-57C0-4DA4-B135-FAC495337A34}" destId="{CB56DA4F-628D-4530-A893-0E771642E5D6}"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BCAB04F0-060B-40B9-8E60-C63BC8B1245F}" type="presOf" srcId="{9E85ED9F-D93C-496A-8EB3-3C4E18A0311E}" destId="{9D48D08D-3E6A-4354-94DE-6D9F21CEE1C5}" srcOrd="0" destOrd="0" presId="urn:microsoft.com/office/officeart/2005/8/layout/vList2"/>
    <dgm:cxn modelId="{C93AC087-8332-4278-A714-F7D154475033}" type="presParOf" srcId="{BE703D7C-FED5-41DA-B291-65C2F76670F9}" destId="{CB56DA4F-628D-4530-A893-0E771642E5D6}" srcOrd="0" destOrd="0" presId="urn:microsoft.com/office/officeart/2005/8/layout/vList2"/>
    <dgm:cxn modelId="{8C880732-D737-4E7E-8E93-3896E3AF8592}" type="presParOf" srcId="{BE703D7C-FED5-41DA-B291-65C2F76670F9}" destId="{1AF6405C-7940-4174-85B9-0B30D9522AB2}" srcOrd="1" destOrd="0" presId="urn:microsoft.com/office/officeart/2005/8/layout/vList2"/>
    <dgm:cxn modelId="{191D9DF5-205D-4BA5-985D-669A2E4DF9F4}" type="presParOf" srcId="{BE703D7C-FED5-41DA-B291-65C2F76670F9}" destId="{65D5A59D-4D0E-4401-B1C6-F6C2D773505F}" srcOrd="2" destOrd="0" presId="urn:microsoft.com/office/officeart/2005/8/layout/vList2"/>
    <dgm:cxn modelId="{40215EE3-BBD6-4C1C-BE68-09162C1EE2F2}" type="presParOf" srcId="{BE703D7C-FED5-41DA-B291-65C2F76670F9}" destId="{9A65B427-1353-4BEE-9741-8CAD5E5D81ED}" srcOrd="3" destOrd="0" presId="urn:microsoft.com/office/officeart/2005/8/layout/vList2"/>
    <dgm:cxn modelId="{FFEA3E7A-D266-4DA1-9230-FD3AC8A3F438}" type="presParOf" srcId="{BE703D7C-FED5-41DA-B291-65C2F76670F9}" destId="{1CE990DE-4033-4467-97FB-7442BF8102AB}" srcOrd="4" destOrd="0" presId="urn:microsoft.com/office/officeart/2005/8/layout/vList2"/>
    <dgm:cxn modelId="{22AAACBA-801D-4862-B9D1-38D278CC5326}" type="presParOf" srcId="{BE703D7C-FED5-41DA-B291-65C2F76670F9}" destId="{22B131A0-6440-4487-B28C-952D556E2B50}" srcOrd="5" destOrd="0" presId="urn:microsoft.com/office/officeart/2005/8/layout/vList2"/>
    <dgm:cxn modelId="{089CDEF3-20BF-4031-87BC-59934D5E24D4}" type="presParOf" srcId="{BE703D7C-FED5-41DA-B291-65C2F76670F9}" destId="{7C037C4A-C96B-409B-AE3A-01550FE54E8A}" srcOrd="6" destOrd="0" presId="urn:microsoft.com/office/officeart/2005/8/layout/vList2"/>
    <dgm:cxn modelId="{456978D3-C59E-4FC5-8BF6-121960139035}" type="presParOf" srcId="{BE703D7C-FED5-41DA-B291-65C2F76670F9}" destId="{538A39B5-9E2B-4BE3-BFCD-72767623393F}" srcOrd="7" destOrd="0" presId="urn:microsoft.com/office/officeart/2005/8/layout/vList2"/>
    <dgm:cxn modelId="{1076BD15-AF6E-44E1-9352-22C5E1BCBD75}" type="presParOf" srcId="{BE703D7C-FED5-41DA-B291-65C2F76670F9}" destId="{9D48D08D-3E6A-4354-94DE-6D9F21CEE1C5}" srcOrd="8" destOrd="0" presId="urn:microsoft.com/office/officeart/2005/8/layout/vList2"/>
    <dgm:cxn modelId="{E8DF54FC-8AA7-49F4-9A92-F7F6B3BFC15F}" type="presParOf" srcId="{BE703D7C-FED5-41DA-B291-65C2F76670F9}" destId="{5196B3D0-26E0-4125-AEF3-7ED23E1A410A}" srcOrd="9" destOrd="0" presId="urn:microsoft.com/office/officeart/2005/8/layout/vList2"/>
    <dgm:cxn modelId="{B151DCA7-9335-46F6-917D-D05397D88116}" type="presParOf" srcId="{BE703D7C-FED5-41DA-B291-65C2F76670F9}" destId="{547C43D9-3C15-46C6-A26F-DFAA5355C8BC}" srcOrd="10" destOrd="0" presId="urn:microsoft.com/office/officeart/2005/8/layout/vList2"/>
    <dgm:cxn modelId="{C5FC2516-49C2-4292-8972-B698DDC4D17C}" type="presParOf" srcId="{BE703D7C-FED5-41DA-B291-65C2F76670F9}" destId="{869E6545-25B1-4B55-A1B5-1724E10CAF36}" srcOrd="11" destOrd="0" presId="urn:microsoft.com/office/officeart/2005/8/layout/vList2"/>
    <dgm:cxn modelId="{5596DF16-59A0-45B3-A223-02170AFF031C}" type="presParOf" srcId="{BE703D7C-FED5-41DA-B291-65C2F76670F9}" destId="{7B3034C1-35B6-476A-8EDE-6DDFD28D52B6}" srcOrd="12" destOrd="0" presId="urn:microsoft.com/office/officeart/2005/8/layout/vList2"/>
    <dgm:cxn modelId="{612615CE-7231-47CF-9DD4-7186BAB224C6}" type="presParOf" srcId="{BE703D7C-FED5-41DA-B291-65C2F76670F9}" destId="{8F2E8B04-5473-4FE3-8184-9646A1B1B457}" srcOrd="13" destOrd="0" presId="urn:microsoft.com/office/officeart/2005/8/layout/vList2"/>
    <dgm:cxn modelId="{BD94769D-DE8B-415B-B3CC-26DA629D9AC6}"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3FAE-6A4C-49F6-8417-3A7F7E66E3B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8D079B-132A-4163-9D76-C001F98299F2}">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i="0" kern="1200"/>
            <a:t>Click on the input field and type in a number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sz="2400" kern="1200"/>
        </a:p>
      </dsp:txBody>
      <dsp:txXfrm>
        <a:off x="0" y="0"/>
        <a:ext cx="10515600" cy="2175669"/>
      </dsp:txXfrm>
    </dsp:sp>
    <dsp:sp modelId="{36F1BE69-AE2B-4776-AF6C-5BA41FDCDA5A}">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246098-BF33-4C5F-8796-243627CDE96A}">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i="0" kern="1200" dirty="0"/>
            <a:t>A bar is shown at the bottom on the screen that indicates how close your number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sz="2400" kern="1200" dirty="0"/>
        </a:p>
      </dsp:txBody>
      <dsp:txXfrm>
        <a:off x="0" y="2175669"/>
        <a:ext cx="10515600" cy="217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373.15 and convert from Kelvin to Fahrenheit result will be 212.0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Progres</a:t>
          </a:r>
          <a:r>
            <a:rPr lang="en-US" sz="2000" kern="1200" dirty="0"/>
            <a:t> bar will be empty, and background will change to blue.</a:t>
          </a:r>
        </a:p>
      </dsp:txBody>
      <dsp:txXfrm>
        <a:off x="23417" y="615986"/>
        <a:ext cx="10468766" cy="432866"/>
      </dsp:txXfrm>
    </dsp:sp>
    <dsp:sp modelId="{BE7FDA58-45EF-48E7-961F-467969F22949}">
      <dsp:nvSpPr>
        <dsp:cNvPr id="0" name=""/>
        <dsp:cNvSpPr/>
      </dsp:nvSpPr>
      <dsp:spPr>
        <a:xfrm>
          <a:off x="0" y="11298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273.15 and convert from Kelvin to Fahrenheit; result will be 32.0</a:t>
          </a:r>
        </a:p>
      </dsp:txBody>
      <dsp:txXfrm>
        <a:off x="23417" y="1153286"/>
        <a:ext cx="10468766" cy="432866"/>
      </dsp:txXfrm>
    </dsp:sp>
    <dsp:sp modelId="{A2902468-5EFC-4973-9880-503FB3093CF7}">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323.15 and convert from Kelvin to Fahrenheit; result will be 122.0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790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-373.15 and convert from Kelvin to Fahrenheit; result will be -1131.34.</a:t>
          </a:r>
        </a:p>
      </dsp:txBody>
      <dsp:txXfrm>
        <a:off x="23417" y="3302486"/>
        <a:ext cx="10468766" cy="432866"/>
      </dsp:txXfrm>
    </dsp:sp>
    <dsp:sp modelId="{16D53AF5-F99A-4E84-AE14-0E32D1801F13}">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212 and convert from Fahrenheit to Kelvin; result will be 373.15.</a:t>
          </a:r>
        </a:p>
      </dsp:txBody>
      <dsp:txXfrm>
        <a:off x="23417" y="78685"/>
        <a:ext cx="10468766" cy="432866"/>
      </dsp:txXfrm>
    </dsp:sp>
    <dsp:sp modelId="{65D5A59D-4D0E-4401-B1C6-F6C2D773505F}">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Progress bar will be 100% full and background will change to red.</a:t>
          </a:r>
        </a:p>
      </dsp:txBody>
      <dsp:txXfrm>
        <a:off x="23417" y="615986"/>
        <a:ext cx="10468766" cy="432866"/>
      </dsp:txXfrm>
    </dsp:sp>
    <dsp:sp modelId="{1CE990DE-4033-4467-97FB-7442BF8102AB}">
      <dsp:nvSpPr>
        <dsp:cNvPr id="0" name=""/>
        <dsp:cNvSpPr/>
      </dsp:nvSpPr>
      <dsp:spPr>
        <a:xfrm>
          <a:off x="0" y="11298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32 and convert from Fahrenheit to Kelvin; result will be 273.15.</a:t>
          </a:r>
        </a:p>
      </dsp:txBody>
      <dsp:txXfrm>
        <a:off x="23417" y="1153286"/>
        <a:ext cx="10468766" cy="432866"/>
      </dsp:txXfrm>
    </dsp:sp>
    <dsp:sp modelId="{7C037C4A-C96B-409B-AE3A-01550FE54E8A}">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Progress bar will be empty, and background will change to blue.</a:t>
          </a:r>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122 and convert from Fahrenheit to Kelvin; result will be 323.15.</a:t>
          </a:r>
        </a:p>
      </dsp:txBody>
      <dsp:txXfrm>
        <a:off x="23417" y="2227886"/>
        <a:ext cx="10468766" cy="432866"/>
      </dsp:txXfrm>
    </dsp:sp>
    <dsp:sp modelId="{547C43D9-3C15-46C6-A26F-DFAA5355C8BC}">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Progress bar will be 50% full and background will change to green.</a:t>
          </a:r>
        </a:p>
      </dsp:txBody>
      <dsp:txXfrm>
        <a:off x="23417" y="2765186"/>
        <a:ext cx="10468766" cy="432866"/>
      </dsp:txXfrm>
    </dsp:sp>
    <dsp:sp modelId="{7B3034C1-35B6-476A-8EDE-6DDFD28D52B6}">
      <dsp:nvSpPr>
        <dsp:cNvPr id="0" name=""/>
        <dsp:cNvSpPr/>
      </dsp:nvSpPr>
      <dsp:spPr>
        <a:xfrm>
          <a:off x="0" y="32790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Input -212.00 and convert from Fahrenheit to Kelvin result will be 137.594444444444443</a:t>
          </a:r>
        </a:p>
      </dsp:txBody>
      <dsp:txXfrm>
        <a:off x="23417" y="3302486"/>
        <a:ext cx="10468766" cy="432866"/>
      </dsp:txXfrm>
    </dsp:sp>
    <dsp:sp modelId="{12B4C24F-6E67-4D8F-BD93-9F5A83D91700}">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Progress bar will be empty, and background will change to blue.</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406D-FFFA-D912-5064-BE1153820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86A02-5EDE-426D-BC43-F487B114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A49C3-DFBC-513B-1DD9-F0622619AD6B}"/>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5" name="Footer Placeholder 4">
            <a:extLst>
              <a:ext uri="{FF2B5EF4-FFF2-40B4-BE49-F238E27FC236}">
                <a16:creationId xmlns:a16="http://schemas.microsoft.com/office/drawing/2014/main" id="{064EB075-F8A3-9683-3562-8FA15BE1F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4B70E-434A-71F8-E928-5E085B37CF01}"/>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363158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A6E0-AA01-9971-751E-4331FCC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EA9B8-B304-6D29-8B80-CBFC14223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D488-D70B-6947-0A6D-23342B2B632B}"/>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5" name="Footer Placeholder 4">
            <a:extLst>
              <a:ext uri="{FF2B5EF4-FFF2-40B4-BE49-F238E27FC236}">
                <a16:creationId xmlns:a16="http://schemas.microsoft.com/office/drawing/2014/main" id="{DBC2F5F0-6976-F5C4-A00B-2355E2307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77F58-B77A-71DC-770F-48BD219BC38B}"/>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12262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678A-BB15-6EB3-6C55-A8DDD2855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1B291-EE8F-7DAA-4793-197D02E17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DC69-943D-20A6-969C-ECCD7B7B53DD}"/>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5" name="Footer Placeholder 4">
            <a:extLst>
              <a:ext uri="{FF2B5EF4-FFF2-40B4-BE49-F238E27FC236}">
                <a16:creationId xmlns:a16="http://schemas.microsoft.com/office/drawing/2014/main" id="{5E7019EB-6455-F4DC-68A7-A7EDCA7FF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2DD61-C117-6F3A-FB65-51AEB5BA99EF}"/>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92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B9A-70F8-0F70-4633-A5531257D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C2E1-1C5E-6615-E59C-83F9752F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27D9-135F-CD94-D238-C0E3F7EE3575}"/>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5" name="Footer Placeholder 4">
            <a:extLst>
              <a:ext uri="{FF2B5EF4-FFF2-40B4-BE49-F238E27FC236}">
                <a16:creationId xmlns:a16="http://schemas.microsoft.com/office/drawing/2014/main" id="{ABB8A686-9021-475C-3E2D-45E60F56F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468BD-DC66-8C93-0321-0D4ACFDA03AC}"/>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3521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7DDF-2D1B-C7E9-C5C4-96C7B82BA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E976F-D08B-DA1A-5FFC-8C605A28A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4DAD3-423E-3C8C-9F4E-6EE20DA4AD17}"/>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5" name="Footer Placeholder 4">
            <a:extLst>
              <a:ext uri="{FF2B5EF4-FFF2-40B4-BE49-F238E27FC236}">
                <a16:creationId xmlns:a16="http://schemas.microsoft.com/office/drawing/2014/main" id="{EA342F87-10D1-C44A-B5A2-6FC03F383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0130D-6C0C-B31F-912A-A43E6EF7535E}"/>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4066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DC3D-8B3E-CCE5-A044-3B490B28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298EA-DB22-E62A-D583-111329E3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899D2-5D8F-3013-CD8D-E98D7111D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0AAC-73C6-D052-1A2C-6CF878C07820}"/>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6" name="Footer Placeholder 5">
            <a:extLst>
              <a:ext uri="{FF2B5EF4-FFF2-40B4-BE49-F238E27FC236}">
                <a16:creationId xmlns:a16="http://schemas.microsoft.com/office/drawing/2014/main" id="{ED14C60A-B649-E45C-9A65-FF92F07DD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FF5C5-0439-050D-3FAF-AB1ECBC19E1E}"/>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18511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7BA0-2F20-DDD3-615B-586D0AC45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D2D26-4056-CA6B-5187-C6F6D729E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22E3F-1660-304E-869F-4069DC94E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79C4E-16AA-3557-B446-1A8B3A013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E073B-97C4-C425-F223-0DB36FB6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4805A-7ABA-23BD-9F64-E3620C5D79B3}"/>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8" name="Footer Placeholder 7">
            <a:extLst>
              <a:ext uri="{FF2B5EF4-FFF2-40B4-BE49-F238E27FC236}">
                <a16:creationId xmlns:a16="http://schemas.microsoft.com/office/drawing/2014/main" id="{AD707B3B-0955-B106-FB4E-FBE8ADCBD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436AB-9F9B-74A2-7C86-A171A8DBFBA0}"/>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1782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57D-790A-33A1-97F1-9E9A24247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49F24-E9C2-53D0-09C7-2605E9C1D78B}"/>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4" name="Footer Placeholder 3">
            <a:extLst>
              <a:ext uri="{FF2B5EF4-FFF2-40B4-BE49-F238E27FC236}">
                <a16:creationId xmlns:a16="http://schemas.microsoft.com/office/drawing/2014/main" id="{4F6A500F-EFB2-B378-C289-01C8ECBAA1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48BF9-E96F-F542-7C2D-F468964B761C}"/>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162217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2CC35-162F-7B3E-C4E3-97998A4E4869}"/>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3" name="Footer Placeholder 2">
            <a:extLst>
              <a:ext uri="{FF2B5EF4-FFF2-40B4-BE49-F238E27FC236}">
                <a16:creationId xmlns:a16="http://schemas.microsoft.com/office/drawing/2014/main" id="{1292FFAA-E084-4BA0-B6BA-77C7DF9309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60DFD-0949-53F0-630D-23B9A97596DF}"/>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449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F57-8EA0-14C4-01C7-BC52D648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3502-26C0-9E3B-C6F3-A35E0FC6D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8B29D-FFFA-DD86-27E4-3B3315CC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3CD5-3DD3-4CB8-B438-E2476B884529}"/>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6" name="Footer Placeholder 5">
            <a:extLst>
              <a:ext uri="{FF2B5EF4-FFF2-40B4-BE49-F238E27FC236}">
                <a16:creationId xmlns:a16="http://schemas.microsoft.com/office/drawing/2014/main" id="{AF72A70E-2A0E-6295-2E1F-ABDFF2521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A937C-DD6D-D1E8-5938-DCF9BD6F3E28}"/>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200583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39E3-DDA1-855C-6C1D-9F0E8DC9E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D99C1-ECCD-C3FB-3571-F320D0ED7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91EAC4-FD6A-26A6-F764-422D9A5A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744-9077-3F09-C0AE-656F42910137}"/>
              </a:ext>
            </a:extLst>
          </p:cNvPr>
          <p:cNvSpPr>
            <a:spLocks noGrp="1"/>
          </p:cNvSpPr>
          <p:nvPr>
            <p:ph type="dt" sz="half" idx="10"/>
          </p:nvPr>
        </p:nvSpPr>
        <p:spPr/>
        <p:txBody>
          <a:bodyPr/>
          <a:lstStyle/>
          <a:p>
            <a:fld id="{3E0B6BEE-5E84-4370-8644-E3C3FCC0D5CB}" type="datetimeFigureOut">
              <a:rPr lang="en-US" smtClean="0"/>
              <a:t>12/2/2022</a:t>
            </a:fld>
            <a:endParaRPr lang="en-US"/>
          </a:p>
        </p:txBody>
      </p:sp>
      <p:sp>
        <p:nvSpPr>
          <p:cNvPr id="6" name="Footer Placeholder 5">
            <a:extLst>
              <a:ext uri="{FF2B5EF4-FFF2-40B4-BE49-F238E27FC236}">
                <a16:creationId xmlns:a16="http://schemas.microsoft.com/office/drawing/2014/main" id="{E5693484-8053-0931-DAA3-517091273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17895-1655-1084-707A-4C13D59DF621}"/>
              </a:ext>
            </a:extLst>
          </p:cNvPr>
          <p:cNvSpPr>
            <a:spLocks noGrp="1"/>
          </p:cNvSpPr>
          <p:nvPr>
            <p:ph type="sldNum" sz="quarter" idx="12"/>
          </p:nvPr>
        </p:nvSpPr>
        <p:spPr/>
        <p:txBody>
          <a:bodyPr/>
          <a:lstStyle/>
          <a:p>
            <a:fld id="{6420F66B-16AB-44E7-9741-9ED1F0AC3C89}" type="slidenum">
              <a:rPr lang="en-US" smtClean="0"/>
              <a:t>‹#›</a:t>
            </a:fld>
            <a:endParaRPr lang="en-US"/>
          </a:p>
        </p:txBody>
      </p:sp>
    </p:spTree>
    <p:extLst>
      <p:ext uri="{BB962C8B-B14F-4D97-AF65-F5344CB8AC3E}">
        <p14:creationId xmlns:p14="http://schemas.microsoft.com/office/powerpoint/2010/main" val="153760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A369-621A-18F8-2562-481094177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94CC-893F-0FF7-4FAF-110C91E3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9016-3C45-A761-094B-96B163437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6BEE-5E84-4370-8644-E3C3FCC0D5CB}" type="datetimeFigureOut">
              <a:rPr lang="en-US" smtClean="0"/>
              <a:t>12/2/2022</a:t>
            </a:fld>
            <a:endParaRPr lang="en-US"/>
          </a:p>
        </p:txBody>
      </p:sp>
      <p:sp>
        <p:nvSpPr>
          <p:cNvPr id="5" name="Footer Placeholder 4">
            <a:extLst>
              <a:ext uri="{FF2B5EF4-FFF2-40B4-BE49-F238E27FC236}">
                <a16:creationId xmlns:a16="http://schemas.microsoft.com/office/drawing/2014/main" id="{1805AC03-7232-F103-BEA5-0B52BADBA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036299-C2EE-4F97-B8F7-D9688341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F66B-16AB-44E7-9741-9ED1F0AC3C89}" type="slidenum">
              <a:rPr lang="en-US" smtClean="0"/>
              <a:t>‹#›</a:t>
            </a:fld>
            <a:endParaRPr lang="en-US"/>
          </a:p>
        </p:txBody>
      </p:sp>
    </p:spTree>
    <p:extLst>
      <p:ext uri="{BB962C8B-B14F-4D97-AF65-F5344CB8AC3E}">
        <p14:creationId xmlns:p14="http://schemas.microsoft.com/office/powerpoint/2010/main" val="1578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9C29F-910F-6CE3-E356-F68C881BA9D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a:solidFill>
                  <a:srgbClr val="FFFFFF"/>
                </a:solidFill>
                <a:latin typeface="+mj-lt"/>
                <a:ea typeface="+mj-ea"/>
                <a:cs typeface="+mj-cs"/>
              </a:rPr>
              <a:t>Temperature Converter created in Java/Android Studio</a:t>
            </a:r>
          </a:p>
        </p:txBody>
      </p:sp>
      <p:sp>
        <p:nvSpPr>
          <p:cNvPr id="22" name="Rectangle 2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B48FA6E-D99E-CF83-6B68-6E421B9A51AF}"/>
              </a:ext>
            </a:extLst>
          </p:cNvPr>
          <p:cNvSpPr>
            <a:spLocks noGrp="1"/>
          </p:cNvSpPr>
          <p:nvPr>
            <p:ph type="body" sz="half" idx="2"/>
          </p:nvPr>
        </p:nvSpPr>
        <p:spPr>
          <a:xfrm>
            <a:off x="1105661" y="4800600"/>
            <a:ext cx="5179879" cy="1200149"/>
          </a:xfrm>
        </p:spPr>
        <p:txBody>
          <a:bodyPr vert="horz" lIns="91440" tIns="45720" rIns="91440" bIns="45720" rtlCol="0" anchor="t">
            <a:normAutofit/>
          </a:bodyPr>
          <a:lstStyle/>
          <a:p>
            <a:r>
              <a:rPr lang="en-US" sz="2400" kern="1200">
                <a:solidFill>
                  <a:srgbClr val="FFFFFF"/>
                </a:solidFill>
                <a:latin typeface="+mn-lt"/>
                <a:ea typeface="+mn-ea"/>
                <a:cs typeface="+mn-cs"/>
              </a:rPr>
              <a:t>By Andre Nasrah and Ellie Brown</a:t>
            </a:r>
          </a:p>
        </p:txBody>
      </p:sp>
      <p:pic>
        <p:nvPicPr>
          <p:cNvPr id="6" name="Picture 5">
            <a:extLst>
              <a:ext uri="{FF2B5EF4-FFF2-40B4-BE49-F238E27FC236}">
                <a16:creationId xmlns:a16="http://schemas.microsoft.com/office/drawing/2014/main" id="{E0365A9D-2290-DD4C-8339-5A248D1BA3D6}"/>
              </a:ext>
            </a:extLst>
          </p:cNvPr>
          <p:cNvPicPr>
            <a:picLocks noChangeAspect="1"/>
          </p:cNvPicPr>
          <p:nvPr/>
        </p:nvPicPr>
        <p:blipFill>
          <a:blip r:embed="rId2"/>
          <a:stretch>
            <a:fillRect/>
          </a:stretch>
        </p:blipFill>
        <p:spPr>
          <a:xfrm>
            <a:off x="8669420" y="457200"/>
            <a:ext cx="2956940" cy="5943600"/>
          </a:xfrm>
          <a:prstGeom prst="rect">
            <a:avLst/>
          </a:prstGeom>
        </p:spPr>
      </p:pic>
    </p:spTree>
    <p:extLst>
      <p:ext uri="{BB962C8B-B14F-4D97-AF65-F5344CB8AC3E}">
        <p14:creationId xmlns:p14="http://schemas.microsoft.com/office/powerpoint/2010/main" val="372980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15DC2-FC0D-BC1A-E898-F8AE281D1646}"/>
              </a:ext>
            </a:extLst>
          </p:cNvPr>
          <p:cNvSpPr>
            <a:spLocks noGrp="1"/>
          </p:cNvSpPr>
          <p:nvPr>
            <p:ph type="title"/>
          </p:nvPr>
        </p:nvSpPr>
        <p:spPr>
          <a:xfrm>
            <a:off x="943276" y="712268"/>
            <a:ext cx="10410524" cy="1193533"/>
          </a:xfrm>
        </p:spPr>
        <p:txBody>
          <a:bodyPr>
            <a:normAutofit/>
          </a:bodyPr>
          <a:lstStyle/>
          <a:p>
            <a:pPr algn="ctr"/>
            <a:r>
              <a:rPr lang="en-US" dirty="0">
                <a:solidFill>
                  <a:srgbClr val="FFFFFF"/>
                </a:solidFill>
              </a:rPr>
              <a:t>Test Cases – Celsius to Kelvin</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875A5-B003-CD4B-E9B9-69CD92A70BD6}"/>
              </a:ext>
            </a:extLst>
          </p:cNvPr>
          <p:cNvSpPr>
            <a:spLocks noGrp="1"/>
          </p:cNvSpPr>
          <p:nvPr>
            <p:ph idx="1"/>
          </p:nvPr>
        </p:nvSpPr>
        <p:spPr>
          <a:xfrm>
            <a:off x="943276" y="2050181"/>
            <a:ext cx="10410524" cy="4126782"/>
          </a:xfrm>
        </p:spPr>
        <p:txBody>
          <a:bodyPr>
            <a:normAutofit/>
          </a:bodyPr>
          <a:lstStyle/>
          <a:p>
            <a:r>
              <a:rPr lang="en-US" sz="2400">
                <a:solidFill>
                  <a:srgbClr val="FFFFFF"/>
                </a:solidFill>
              </a:rPr>
              <a:t>Input 100 and convert from Celsius to Kelvin; result will be 373.15.</a:t>
            </a:r>
          </a:p>
          <a:p>
            <a:r>
              <a:rPr lang="en-US" sz="2400">
                <a:solidFill>
                  <a:srgbClr val="FFFFFF"/>
                </a:solidFill>
              </a:rPr>
              <a:t>Progress bar will be 100% full and background will change to red.</a:t>
            </a:r>
          </a:p>
          <a:p>
            <a:r>
              <a:rPr lang="en-US" sz="2400">
                <a:solidFill>
                  <a:srgbClr val="FFFFFF"/>
                </a:solidFill>
              </a:rPr>
              <a:t>Input 0 and convert from Celsius to Kelvin; result will be 273.15.</a:t>
            </a:r>
          </a:p>
          <a:p>
            <a:r>
              <a:rPr lang="en-US" sz="2400">
                <a:solidFill>
                  <a:srgbClr val="FFFFFF"/>
                </a:solidFill>
              </a:rPr>
              <a:t>Progress bar will be empty, and background will change to blue.</a:t>
            </a:r>
          </a:p>
          <a:p>
            <a:r>
              <a:rPr lang="en-US" sz="2400">
                <a:solidFill>
                  <a:srgbClr val="FFFFFF"/>
                </a:solidFill>
              </a:rPr>
              <a:t>Input 50 and convert from Celsius to Kelvin; result will be 323.15.</a:t>
            </a:r>
          </a:p>
          <a:p>
            <a:r>
              <a:rPr lang="en-US" sz="2400">
                <a:solidFill>
                  <a:srgbClr val="FFFFFF"/>
                </a:solidFill>
              </a:rPr>
              <a:t>Progress bar will be 50% full and background will change to green.</a:t>
            </a:r>
          </a:p>
          <a:p>
            <a:r>
              <a:rPr lang="en-US" sz="2400">
                <a:solidFill>
                  <a:srgbClr val="FFFFFF"/>
                </a:solidFill>
              </a:rPr>
              <a:t>Input -373.15 and convert from Celsius to Kelvin; result will be -100.0</a:t>
            </a:r>
          </a:p>
          <a:p>
            <a:r>
              <a:rPr lang="en-US" sz="2400">
                <a:solidFill>
                  <a:srgbClr val="FFFFFF"/>
                </a:solidFill>
              </a:rPr>
              <a:t>Progress bar will be empty, and background will change to blue.</a:t>
            </a:r>
          </a:p>
        </p:txBody>
      </p:sp>
    </p:spTree>
    <p:extLst>
      <p:ext uri="{BB962C8B-B14F-4D97-AF65-F5344CB8AC3E}">
        <p14:creationId xmlns:p14="http://schemas.microsoft.com/office/powerpoint/2010/main" val="21535837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12C7DD-216E-36A2-C8AC-A42974F58FAD}"/>
              </a:ext>
            </a:extLst>
          </p:cNvPr>
          <p:cNvSpPr>
            <a:spLocks noGrp="1"/>
          </p:cNvSpPr>
          <p:nvPr>
            <p:ph type="title"/>
          </p:nvPr>
        </p:nvSpPr>
        <p:spPr>
          <a:xfrm>
            <a:off x="4384039" y="365125"/>
            <a:ext cx="7164493" cy="1325563"/>
          </a:xfrm>
        </p:spPr>
        <p:txBody>
          <a:bodyPr>
            <a:normAutofit/>
          </a:bodyPr>
          <a:lstStyle/>
          <a:p>
            <a:r>
              <a:rPr lang="en-US"/>
              <a:t>Temperature Converter Application Overview</a:t>
            </a:r>
          </a:p>
        </p:txBody>
      </p:sp>
      <p:pic>
        <p:nvPicPr>
          <p:cNvPr id="7" name="Graphic 6" descr="Thermometer">
            <a:extLst>
              <a:ext uri="{FF2B5EF4-FFF2-40B4-BE49-F238E27FC236}">
                <a16:creationId xmlns:a16="http://schemas.microsoft.com/office/drawing/2014/main" id="{4576CFC1-4183-3263-B738-6437CE486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033DC31-6793-DACE-0B51-E43654A9621F}"/>
              </a:ext>
            </a:extLst>
          </p:cNvPr>
          <p:cNvSpPr>
            <a:spLocks noGrp="1"/>
          </p:cNvSpPr>
          <p:nvPr>
            <p:ph idx="1"/>
          </p:nvPr>
        </p:nvSpPr>
        <p:spPr>
          <a:xfrm>
            <a:off x="4387515" y="2022601"/>
            <a:ext cx="7161017" cy="4154361"/>
          </a:xfrm>
        </p:spPr>
        <p:txBody>
          <a:bodyPr>
            <a:normAutofit/>
          </a:bodyPr>
          <a:lstStyle/>
          <a:p>
            <a:r>
              <a:rPr lang="en-US" sz="2000"/>
              <a:t>User inputs a number and selects if they want to convert from Celsius to Fahrenheit, Fahrenheit to Celsius, Kelvin to Fahrenheit, Fahrenheit to Kelvin, Celsius to Kelvin, or Kelvin to Celsius. A progress bar is implemented at the bottom of the screen to indicate freezing, and boiling based on conversion. When the bar is at 0 it means that value was either at freezing or below freezing. When the bar is full it means that value was either at boiling point or above it. For example, when a user inputs 32 and selects to convert from Fahrenheit to Celsius, the bar will be at 0 and the result will be 0 in the output field. This indicates that 32 F and 0 C are the same both visually and numerically.</a:t>
            </a:r>
          </a:p>
        </p:txBody>
      </p:sp>
    </p:spTree>
    <p:extLst>
      <p:ext uri="{BB962C8B-B14F-4D97-AF65-F5344CB8AC3E}">
        <p14:creationId xmlns:p14="http://schemas.microsoft.com/office/powerpoint/2010/main" val="18820611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78DFD-209A-36A3-AAF1-DF22412C20E2}"/>
              </a:ext>
            </a:extLst>
          </p:cNvPr>
          <p:cNvPicPr>
            <a:picLocks noChangeAspect="1"/>
          </p:cNvPicPr>
          <p:nvPr/>
        </p:nvPicPr>
        <p:blipFill rotWithShape="1">
          <a:blip r:embed="rId2">
            <a:duotone>
              <a:schemeClr val="bg2">
                <a:shade val="45000"/>
                <a:satMod val="135000"/>
              </a:schemeClr>
              <a:prstClr val="white"/>
            </a:duotone>
          </a:blip>
          <a:srcRect t="2388" r="9091" b="21004"/>
          <a:stretch/>
        </p:blipFill>
        <p:spPr>
          <a:xfrm>
            <a:off x="20" y="10"/>
            <a:ext cx="12191980" cy="6857990"/>
          </a:xfrm>
          <a:prstGeom prst="rect">
            <a:avLst/>
          </a:prstGeom>
        </p:spPr>
      </p:pic>
      <p:sp>
        <p:nvSpPr>
          <p:cNvPr id="18"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DE967-6912-B4D2-4744-EC431F3E83A3}"/>
              </a:ext>
            </a:extLst>
          </p:cNvPr>
          <p:cNvSpPr>
            <a:spLocks noGrp="1"/>
          </p:cNvSpPr>
          <p:nvPr>
            <p:ph type="title"/>
          </p:nvPr>
        </p:nvSpPr>
        <p:spPr>
          <a:xfrm>
            <a:off x="838200" y="365125"/>
            <a:ext cx="10515600" cy="1325563"/>
          </a:xfrm>
        </p:spPr>
        <p:txBody>
          <a:bodyPr>
            <a:normAutofit/>
          </a:bodyPr>
          <a:lstStyle/>
          <a:p>
            <a:r>
              <a:rPr lang="en-US"/>
              <a:t>How to Use	</a:t>
            </a:r>
          </a:p>
        </p:txBody>
      </p:sp>
      <p:graphicFrame>
        <p:nvGraphicFramePr>
          <p:cNvPr id="5" name="Content Placeholder 2">
            <a:extLst>
              <a:ext uri="{FF2B5EF4-FFF2-40B4-BE49-F238E27FC236}">
                <a16:creationId xmlns:a16="http://schemas.microsoft.com/office/drawing/2014/main" id="{FFEB0657-4272-7E5C-64C1-AC723EABF773}"/>
              </a:ext>
            </a:extLst>
          </p:cNvPr>
          <p:cNvGraphicFramePr>
            <a:graphicFrameLocks noGrp="1"/>
          </p:cNvGraphicFramePr>
          <p:nvPr>
            <p:ph idx="1"/>
            <p:extLst>
              <p:ext uri="{D42A27DB-BD31-4B8C-83A1-F6EECF244321}">
                <p14:modId xmlns:p14="http://schemas.microsoft.com/office/powerpoint/2010/main" val="3571066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1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FE6875-F2AF-E8C8-02AC-B373A173ED3D}"/>
              </a:ext>
            </a:extLst>
          </p:cNvPr>
          <p:cNvSpPr>
            <a:spLocks noGrp="1"/>
          </p:cNvSpPr>
          <p:nvPr>
            <p:ph type="title"/>
          </p:nvPr>
        </p:nvSpPr>
        <p:spPr>
          <a:xfrm>
            <a:off x="833002" y="365126"/>
            <a:ext cx="10520702" cy="600646"/>
          </a:xfrm>
        </p:spPr>
        <p:txBody>
          <a:bodyPr>
            <a:normAutofit fontScale="90000"/>
          </a:bodyPr>
          <a:lstStyle/>
          <a:p>
            <a:pPr algn="ctr"/>
            <a:r>
              <a:rPr lang="en-US" dirty="0">
                <a:solidFill>
                  <a:srgbClr val="FFFFFF"/>
                </a:solidFill>
              </a:rPr>
              <a:t>Visual Aids</a:t>
            </a:r>
          </a:p>
        </p:txBody>
      </p:sp>
      <p:sp>
        <p:nvSpPr>
          <p:cNvPr id="3" name="Content Placeholder 2">
            <a:extLst>
              <a:ext uri="{FF2B5EF4-FFF2-40B4-BE49-F238E27FC236}">
                <a16:creationId xmlns:a16="http://schemas.microsoft.com/office/drawing/2014/main" id="{3AB0F8F1-1E08-96BB-4C17-A137F11CA663}"/>
              </a:ext>
            </a:extLst>
          </p:cNvPr>
          <p:cNvSpPr>
            <a:spLocks noGrp="1"/>
          </p:cNvSpPr>
          <p:nvPr>
            <p:ph idx="1"/>
          </p:nvPr>
        </p:nvSpPr>
        <p:spPr>
          <a:xfrm>
            <a:off x="838201" y="1140431"/>
            <a:ext cx="10515598" cy="5036531"/>
          </a:xfrm>
        </p:spPr>
        <p:txBody>
          <a:bodyPr>
            <a:normAutofit/>
          </a:bodyPr>
          <a:lstStyle/>
          <a:p>
            <a:r>
              <a:rPr lang="en-US" sz="2000" dirty="0">
                <a:solidFill>
                  <a:srgbClr val="FFFFFF"/>
                </a:solidFill>
              </a:rPr>
              <a:t>Background of application will change based on how the converted output (temperature) falls within, or close to the freezing or boiling point. Freezing temperatures will have a blue background. Boiling temperatures will have a red background. Temperatures between freezing and boiling will have a green background. This is for both Fahrenheit and Celsius temperatures. The default background color is purple before a temperature is entered to be converted to either Fahrenheit or Celsius via the drop-down menu selection.</a:t>
            </a:r>
          </a:p>
        </p:txBody>
      </p:sp>
      <p:pic>
        <p:nvPicPr>
          <p:cNvPr id="5" name="Picture 4">
            <a:extLst>
              <a:ext uri="{FF2B5EF4-FFF2-40B4-BE49-F238E27FC236}">
                <a16:creationId xmlns:a16="http://schemas.microsoft.com/office/drawing/2014/main" id="{8BEA3CE8-0509-11F1-90A1-C1B7038C85C1}"/>
              </a:ext>
            </a:extLst>
          </p:cNvPr>
          <p:cNvPicPr>
            <a:picLocks noChangeAspect="1"/>
          </p:cNvPicPr>
          <p:nvPr/>
        </p:nvPicPr>
        <p:blipFill>
          <a:blip r:embed="rId2"/>
          <a:stretch>
            <a:fillRect/>
          </a:stretch>
        </p:blipFill>
        <p:spPr>
          <a:xfrm>
            <a:off x="1132113" y="2815241"/>
            <a:ext cx="1892397" cy="3702240"/>
          </a:xfrm>
          <a:prstGeom prst="rect">
            <a:avLst/>
          </a:prstGeom>
        </p:spPr>
      </p:pic>
      <p:pic>
        <p:nvPicPr>
          <p:cNvPr id="7" name="Picture 6">
            <a:extLst>
              <a:ext uri="{FF2B5EF4-FFF2-40B4-BE49-F238E27FC236}">
                <a16:creationId xmlns:a16="http://schemas.microsoft.com/office/drawing/2014/main" id="{61DE345F-1725-20F0-1449-015140D308FD}"/>
              </a:ext>
            </a:extLst>
          </p:cNvPr>
          <p:cNvPicPr>
            <a:picLocks noChangeAspect="1"/>
          </p:cNvPicPr>
          <p:nvPr/>
        </p:nvPicPr>
        <p:blipFill>
          <a:blip r:embed="rId3"/>
          <a:stretch>
            <a:fillRect/>
          </a:stretch>
        </p:blipFill>
        <p:spPr>
          <a:xfrm>
            <a:off x="3581757" y="2815241"/>
            <a:ext cx="1924149" cy="3702240"/>
          </a:xfrm>
          <a:prstGeom prst="rect">
            <a:avLst/>
          </a:prstGeom>
        </p:spPr>
      </p:pic>
      <p:pic>
        <p:nvPicPr>
          <p:cNvPr id="11" name="Picture 10">
            <a:extLst>
              <a:ext uri="{FF2B5EF4-FFF2-40B4-BE49-F238E27FC236}">
                <a16:creationId xmlns:a16="http://schemas.microsoft.com/office/drawing/2014/main" id="{2800859A-2CD5-FBF1-C47F-A46F95F260B4}"/>
              </a:ext>
            </a:extLst>
          </p:cNvPr>
          <p:cNvPicPr>
            <a:picLocks noChangeAspect="1"/>
          </p:cNvPicPr>
          <p:nvPr/>
        </p:nvPicPr>
        <p:blipFill>
          <a:blip r:embed="rId4"/>
          <a:stretch>
            <a:fillRect/>
          </a:stretch>
        </p:blipFill>
        <p:spPr>
          <a:xfrm>
            <a:off x="5922040" y="2815241"/>
            <a:ext cx="1816193" cy="3702240"/>
          </a:xfrm>
          <a:prstGeom prst="rect">
            <a:avLst/>
          </a:prstGeom>
        </p:spPr>
      </p:pic>
      <p:pic>
        <p:nvPicPr>
          <p:cNvPr id="21" name="Picture 20">
            <a:extLst>
              <a:ext uri="{FF2B5EF4-FFF2-40B4-BE49-F238E27FC236}">
                <a16:creationId xmlns:a16="http://schemas.microsoft.com/office/drawing/2014/main" id="{3B7EF86F-1E5D-E850-7BC9-DE2B8E58D172}"/>
              </a:ext>
            </a:extLst>
          </p:cNvPr>
          <p:cNvPicPr>
            <a:picLocks noChangeAspect="1"/>
          </p:cNvPicPr>
          <p:nvPr/>
        </p:nvPicPr>
        <p:blipFill>
          <a:blip r:embed="rId5"/>
          <a:stretch>
            <a:fillRect/>
          </a:stretch>
        </p:blipFill>
        <p:spPr>
          <a:xfrm>
            <a:off x="8456490" y="2815241"/>
            <a:ext cx="1828894" cy="3702240"/>
          </a:xfrm>
          <a:prstGeom prst="rect">
            <a:avLst/>
          </a:prstGeom>
        </p:spPr>
      </p:pic>
    </p:spTree>
    <p:extLst>
      <p:ext uri="{BB962C8B-B14F-4D97-AF65-F5344CB8AC3E}">
        <p14:creationId xmlns:p14="http://schemas.microsoft.com/office/powerpoint/2010/main" val="7441899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3210518-1012-6B13-2A3A-846BC2C5786D}"/>
              </a:ext>
            </a:extLst>
          </p:cNvPr>
          <p:cNvPicPr>
            <a:picLocks noChangeAspect="1"/>
          </p:cNvPicPr>
          <p:nvPr/>
        </p:nvPicPr>
        <p:blipFill rotWithShape="1">
          <a:blip r:embed="rId2">
            <a:alphaModFix amt="35000"/>
          </a:blip>
          <a:srcRect t="15110" b="5385"/>
          <a:stretch/>
        </p:blipFill>
        <p:spPr>
          <a:xfrm>
            <a:off x="20" y="10"/>
            <a:ext cx="12191980" cy="6857990"/>
          </a:xfrm>
          <a:prstGeom prst="rect">
            <a:avLst/>
          </a:prstGeom>
        </p:spPr>
      </p:pic>
      <p:sp>
        <p:nvSpPr>
          <p:cNvPr id="2" name="Title 1">
            <a:extLst>
              <a:ext uri="{FF2B5EF4-FFF2-40B4-BE49-F238E27FC236}">
                <a16:creationId xmlns:a16="http://schemas.microsoft.com/office/drawing/2014/main" id="{E02A1233-FDC4-63DB-A572-3436F485D9AC}"/>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Celsius to Fahrenheit</a:t>
            </a:r>
          </a:p>
        </p:txBody>
      </p:sp>
      <p:sp>
        <p:nvSpPr>
          <p:cNvPr id="3" name="Content Placeholder 2">
            <a:extLst>
              <a:ext uri="{FF2B5EF4-FFF2-40B4-BE49-F238E27FC236}">
                <a16:creationId xmlns:a16="http://schemas.microsoft.com/office/drawing/2014/main" id="{92B6DEF7-FFDB-D75D-8C6E-2CCCC2BA65AE}"/>
              </a:ext>
            </a:extLst>
          </p:cNvPr>
          <p:cNvSpPr>
            <a:spLocks noGrp="1"/>
          </p:cNvSpPr>
          <p:nvPr>
            <p:ph idx="1"/>
          </p:nvPr>
        </p:nvSpPr>
        <p:spPr>
          <a:xfrm>
            <a:off x="838200" y="1825625"/>
            <a:ext cx="10515600" cy="4351338"/>
          </a:xfrm>
        </p:spPr>
        <p:txBody>
          <a:bodyPr>
            <a:normAutofit/>
          </a:bodyPr>
          <a:lstStyle/>
          <a:p>
            <a:r>
              <a:rPr lang="en-US" sz="2400" i="0">
                <a:solidFill>
                  <a:srgbClr val="FFFFFF"/>
                </a:solidFill>
                <a:effectLst/>
                <a:latin typeface="-apple-system"/>
              </a:rPr>
              <a:t>Input 40 and convert from Celsius to Fahrenheit; result will be 104.0</a:t>
            </a:r>
          </a:p>
          <a:p>
            <a:r>
              <a:rPr lang="en-US" sz="2400" i="0">
                <a:solidFill>
                  <a:srgbClr val="FFFFFF"/>
                </a:solidFill>
                <a:effectLst/>
                <a:latin typeface="-apple-system"/>
              </a:rPr>
              <a:t>-Progress bar will be filled about one-third of the way and background will change to Green.</a:t>
            </a:r>
          </a:p>
          <a:p>
            <a:r>
              <a:rPr lang="en-US" sz="2400" i="0">
                <a:solidFill>
                  <a:srgbClr val="FFFFFF"/>
                </a:solidFill>
                <a:effectLst/>
                <a:latin typeface="-apple-system"/>
              </a:rPr>
              <a:t>Input -100 and convert from Celsius to Fahrenheit; result will be -148.0</a:t>
            </a:r>
          </a:p>
          <a:p>
            <a:r>
              <a:rPr lang="en-US" sz="2400" i="0">
                <a:solidFill>
                  <a:srgbClr val="FFFFFF"/>
                </a:solidFill>
                <a:effectLst/>
                <a:latin typeface="-apple-system"/>
              </a:rPr>
              <a:t>-Progress bar will be empty, and background will change to Blue.</a:t>
            </a:r>
            <a:endParaRPr lang="en-US" sz="2400">
              <a:solidFill>
                <a:srgbClr val="FFFFFF"/>
              </a:solidFill>
            </a:endParaRPr>
          </a:p>
          <a:p>
            <a:r>
              <a:rPr lang="en-US" sz="2400">
                <a:solidFill>
                  <a:srgbClr val="FFFFFF"/>
                </a:solidFill>
              </a:rPr>
              <a:t>Input 40 and convert from Celsius to Fahrenheit; result will be 104.0</a:t>
            </a:r>
          </a:p>
          <a:p>
            <a:r>
              <a:rPr lang="en-US" sz="2400">
                <a:solidFill>
                  <a:srgbClr val="FFFFFF"/>
                </a:solidFill>
              </a:rPr>
              <a:t>Progress bar will be filled about one-third of the way and background will change to Green.</a:t>
            </a:r>
          </a:p>
          <a:p>
            <a:r>
              <a:rPr lang="en-US" sz="2400">
                <a:solidFill>
                  <a:srgbClr val="FFFFFF"/>
                </a:solidFill>
              </a:rPr>
              <a:t>Input -100 and convert from Celsius to Fahrenheit; result will be -148.0</a:t>
            </a:r>
          </a:p>
          <a:p>
            <a:r>
              <a:rPr lang="en-US" sz="2400">
                <a:solidFill>
                  <a:srgbClr val="FFFFFF"/>
                </a:solidFill>
              </a:rPr>
              <a:t>Progress bar will be empty, and background will change to Blue.</a:t>
            </a:r>
          </a:p>
          <a:p>
            <a:endParaRPr lang="en-US" sz="2400">
              <a:solidFill>
                <a:srgbClr val="FFFFFF"/>
              </a:solidFill>
            </a:endParaRPr>
          </a:p>
        </p:txBody>
      </p:sp>
    </p:spTree>
    <p:extLst>
      <p:ext uri="{BB962C8B-B14F-4D97-AF65-F5344CB8AC3E}">
        <p14:creationId xmlns:p14="http://schemas.microsoft.com/office/powerpoint/2010/main" val="142611331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ow shape abstract background">
            <a:extLst>
              <a:ext uri="{FF2B5EF4-FFF2-40B4-BE49-F238E27FC236}">
                <a16:creationId xmlns:a16="http://schemas.microsoft.com/office/drawing/2014/main" id="{0FD2BD39-1C61-BDB5-0A9A-0638EE168670}"/>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238A774-C1FF-136E-EFA9-E2F8F7413D4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Celsius</a:t>
            </a:r>
          </a:p>
        </p:txBody>
      </p:sp>
      <p:sp>
        <p:nvSpPr>
          <p:cNvPr id="3" name="Content Placeholder 2">
            <a:extLst>
              <a:ext uri="{FF2B5EF4-FFF2-40B4-BE49-F238E27FC236}">
                <a16:creationId xmlns:a16="http://schemas.microsoft.com/office/drawing/2014/main" id="{3CF6E00E-F36B-F707-5C2D-961EA74170B0}"/>
              </a:ext>
            </a:extLst>
          </p:cNvPr>
          <p:cNvSpPr>
            <a:spLocks noGrp="1"/>
          </p:cNvSpPr>
          <p:nvPr>
            <p:ph idx="1"/>
          </p:nvPr>
        </p:nvSpPr>
        <p:spPr>
          <a:xfrm>
            <a:off x="838200" y="1825625"/>
            <a:ext cx="10515600" cy="4351338"/>
          </a:xfrm>
        </p:spPr>
        <p:txBody>
          <a:bodyPr>
            <a:normAutofit/>
          </a:bodyPr>
          <a:lstStyle/>
          <a:p>
            <a:r>
              <a:rPr lang="en-US" sz="2400" i="0">
                <a:solidFill>
                  <a:srgbClr val="FFFFFF"/>
                </a:solidFill>
                <a:effectLst/>
                <a:latin typeface="-apple-system"/>
              </a:rPr>
              <a:t>Input 32 and covert from Fahrenheit to Celsius; result will be 0 and bar will be empty.</a:t>
            </a:r>
          </a:p>
          <a:p>
            <a:r>
              <a:rPr lang="en-US" sz="2400" i="0">
                <a:solidFill>
                  <a:srgbClr val="FFFFFF"/>
                </a:solidFill>
                <a:effectLst/>
                <a:latin typeface="-apple-system"/>
              </a:rPr>
              <a:t>Progress bar will be empty</a:t>
            </a:r>
            <a:r>
              <a:rPr lang="en-US" sz="2400">
                <a:solidFill>
                  <a:srgbClr val="FFFFFF"/>
                </a:solidFill>
                <a:latin typeface="-apple-system"/>
              </a:rPr>
              <a:t>, </a:t>
            </a:r>
            <a:r>
              <a:rPr lang="en-US" sz="2400" i="0">
                <a:solidFill>
                  <a:srgbClr val="FFFFFF"/>
                </a:solidFill>
                <a:effectLst/>
                <a:latin typeface="-apple-system"/>
              </a:rPr>
              <a:t>and background will change to Blue.</a:t>
            </a:r>
          </a:p>
          <a:p>
            <a:r>
              <a:rPr lang="en-US" sz="2400" i="0">
                <a:solidFill>
                  <a:srgbClr val="FFFFFF"/>
                </a:solidFill>
                <a:effectLst/>
                <a:latin typeface="-apple-system"/>
              </a:rPr>
              <a:t>Input 212 and convert from Fahrenheit to Celsius; result will be 100.0</a:t>
            </a:r>
          </a:p>
          <a:p>
            <a:r>
              <a:rPr lang="en-US" sz="2400" i="0">
                <a:solidFill>
                  <a:srgbClr val="FFFFFF"/>
                </a:solidFill>
                <a:effectLst/>
                <a:latin typeface="-apple-system"/>
              </a:rPr>
              <a:t>Progress bar will be full</a:t>
            </a:r>
            <a:r>
              <a:rPr lang="en-US" sz="2400">
                <a:solidFill>
                  <a:srgbClr val="FFFFFF"/>
                </a:solidFill>
                <a:latin typeface="-apple-system"/>
              </a:rPr>
              <a:t>, </a:t>
            </a:r>
            <a:r>
              <a:rPr lang="en-US" sz="2400" i="0">
                <a:solidFill>
                  <a:srgbClr val="FFFFFF"/>
                </a:solidFill>
                <a:effectLst/>
                <a:latin typeface="-apple-system"/>
              </a:rPr>
              <a:t>and background will change to Red.</a:t>
            </a:r>
          </a:p>
          <a:p>
            <a:r>
              <a:rPr lang="en-US" sz="2400" i="0">
                <a:solidFill>
                  <a:srgbClr val="FFFFFF"/>
                </a:solidFill>
                <a:effectLst/>
                <a:latin typeface="-apple-system"/>
              </a:rPr>
              <a:t>Input 175 and convert from Fahrenheit to Celsius; result will be 79.4 repeating.</a:t>
            </a:r>
          </a:p>
          <a:p>
            <a:r>
              <a:rPr lang="en-US" sz="2400" i="0">
                <a:solidFill>
                  <a:srgbClr val="FFFFFF"/>
                </a:solidFill>
                <a:effectLst/>
                <a:latin typeface="-apple-system"/>
              </a:rPr>
              <a:t>Progress bar will be 80% full and background will change to Green.</a:t>
            </a:r>
          </a:p>
          <a:p>
            <a:r>
              <a:rPr lang="en-US" sz="2400" i="0">
                <a:solidFill>
                  <a:srgbClr val="FFFFFF"/>
                </a:solidFill>
                <a:effectLst/>
                <a:latin typeface="-apple-system"/>
              </a:rPr>
              <a:t>Input -32 and convert from Fahrenheit to Celsius; result will be -35.55555555555556 repeating.</a:t>
            </a:r>
          </a:p>
          <a:p>
            <a:r>
              <a:rPr lang="en-US" sz="2400" i="0">
                <a:solidFill>
                  <a:srgbClr val="FFFFFF"/>
                </a:solidFill>
                <a:effectLst/>
                <a:latin typeface="-apple-system"/>
              </a:rPr>
              <a:t>Progress bar will be empty, and background will change to Blue.</a:t>
            </a:r>
          </a:p>
          <a:p>
            <a:endParaRPr lang="en-US" sz="2400">
              <a:solidFill>
                <a:srgbClr val="FFFFFF"/>
              </a:solidFill>
            </a:endParaRPr>
          </a:p>
        </p:txBody>
      </p:sp>
    </p:spTree>
    <p:extLst>
      <p:ext uri="{BB962C8B-B14F-4D97-AF65-F5344CB8AC3E}">
        <p14:creationId xmlns:p14="http://schemas.microsoft.com/office/powerpoint/2010/main" val="16690600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45086B88-A049-E401-749E-74C77E1718FD}"/>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CDC088AC-7DAD-5090-5C21-5873BF9E2428}"/>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Celsius</a:t>
            </a:r>
          </a:p>
        </p:txBody>
      </p:sp>
      <p:sp>
        <p:nvSpPr>
          <p:cNvPr id="3" name="Content Placeholder 2">
            <a:extLst>
              <a:ext uri="{FF2B5EF4-FFF2-40B4-BE49-F238E27FC236}">
                <a16:creationId xmlns:a16="http://schemas.microsoft.com/office/drawing/2014/main" id="{8951E7EC-8B8D-9B19-D649-7C2CC6C1827E}"/>
              </a:ext>
            </a:extLst>
          </p:cNvPr>
          <p:cNvSpPr>
            <a:spLocks noGrp="1"/>
          </p:cNvSpPr>
          <p:nvPr>
            <p:ph idx="1"/>
          </p:nvPr>
        </p:nvSpPr>
        <p:spPr>
          <a:xfrm>
            <a:off x="838200" y="1825625"/>
            <a:ext cx="10515600" cy="4351338"/>
          </a:xfrm>
        </p:spPr>
        <p:txBody>
          <a:bodyPr>
            <a:normAutofit/>
          </a:bodyPr>
          <a:lstStyle/>
          <a:p>
            <a:r>
              <a:rPr lang="en-US" sz="2600">
                <a:solidFill>
                  <a:srgbClr val="FFFFFF"/>
                </a:solidFill>
              </a:rPr>
              <a:t>Input 373.15 and convert from Kelvin to Celsius; result will be 100.0</a:t>
            </a:r>
          </a:p>
          <a:p>
            <a:r>
              <a:rPr lang="en-US" sz="2600">
                <a:solidFill>
                  <a:srgbClr val="FFFFFF"/>
                </a:solidFill>
              </a:rPr>
              <a:t>Progress bar will be 100% full and background will change to red.</a:t>
            </a:r>
          </a:p>
          <a:p>
            <a:r>
              <a:rPr lang="en-US" sz="2600">
                <a:solidFill>
                  <a:srgbClr val="FFFFFF"/>
                </a:solidFill>
              </a:rPr>
              <a:t>Input 273.15 and convert from Kelvin to Celsius; result will be 0.0</a:t>
            </a:r>
          </a:p>
          <a:p>
            <a:r>
              <a:rPr lang="en-US" sz="2600">
                <a:solidFill>
                  <a:srgbClr val="FFFFFF"/>
                </a:solidFill>
              </a:rPr>
              <a:t>Progress bar will be empty, and background will change to blue.</a:t>
            </a:r>
          </a:p>
          <a:p>
            <a:r>
              <a:rPr lang="en-US" sz="2600">
                <a:solidFill>
                  <a:srgbClr val="FFFFFF"/>
                </a:solidFill>
              </a:rPr>
              <a:t>Input 323.15 and convert from Kelvin to Celsius; result will be 50.0</a:t>
            </a:r>
          </a:p>
          <a:p>
            <a:r>
              <a:rPr lang="en-US" sz="2600">
                <a:solidFill>
                  <a:srgbClr val="FFFFFF"/>
                </a:solidFill>
              </a:rPr>
              <a:t>Progress bar will be 50% full and background will change to green.</a:t>
            </a:r>
          </a:p>
          <a:p>
            <a:r>
              <a:rPr lang="en-US" sz="2600">
                <a:solidFill>
                  <a:srgbClr val="FFFFFF"/>
                </a:solidFill>
              </a:rPr>
              <a:t>Input -373.15 and convert from Kelvin to Celsius; result will be -646.30.</a:t>
            </a:r>
          </a:p>
          <a:p>
            <a:r>
              <a:rPr lang="en-US" sz="2600">
                <a:solidFill>
                  <a:srgbClr val="FFFFFF"/>
                </a:solidFill>
              </a:rPr>
              <a:t>Progress bar will be empty, and background will change to blue.</a:t>
            </a:r>
          </a:p>
        </p:txBody>
      </p:sp>
    </p:spTree>
    <p:extLst>
      <p:ext uri="{BB962C8B-B14F-4D97-AF65-F5344CB8AC3E}">
        <p14:creationId xmlns:p14="http://schemas.microsoft.com/office/powerpoint/2010/main" val="31701744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7594240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7383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Kelvin</a:t>
            </a: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4470587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3267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1125</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Temperature Converter created in Java/Android Studio</vt:lpstr>
      <vt:lpstr>Temperature Converter Application Overview</vt:lpstr>
      <vt:lpstr>How to Use </vt:lpstr>
      <vt:lpstr>Visual Aids</vt:lpstr>
      <vt:lpstr>Test Cases – Celsius to Fahrenheit</vt:lpstr>
      <vt:lpstr>Test Cases – Fahrenheit to Celsius</vt:lpstr>
      <vt:lpstr>Test Cases – Kelvin to Celsius</vt:lpstr>
      <vt:lpstr>Test Cases – Kelvin to Fahrenheit</vt:lpstr>
      <vt:lpstr>Test Cases – Fahrenheit to Kelvin</vt:lpstr>
      <vt:lpstr>Test Cases – Celsius to Kelvin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Andre Nasrah</dc:creator>
  <cp:lastModifiedBy>Andre Nasrah</cp:lastModifiedBy>
  <cp:revision>4</cp:revision>
  <dcterms:created xsi:type="dcterms:W3CDTF">2022-12-03T03:38:00Z</dcterms:created>
  <dcterms:modified xsi:type="dcterms:W3CDTF">2022-12-03T20:53:26Z</dcterms:modified>
</cp:coreProperties>
</file>