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4" r:id="rId9"/>
    <p:sldId id="261" r:id="rId10"/>
    <p:sldId id="280" r:id="rId11"/>
    <p:sldId id="262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2D02AD-C67B-4C8A-BD6B-684F69C7AE7A}">
          <p14:sldIdLst>
            <p14:sldId id="256"/>
            <p14:sldId id="274"/>
            <p14:sldId id="275"/>
            <p14:sldId id="276"/>
            <p14:sldId id="277"/>
            <p14:sldId id="278"/>
            <p14:sldId id="279"/>
            <p14:sldId id="284"/>
          </p14:sldIdLst>
        </p14:section>
        <p14:section name="Appendix" id="{904EF728-1D0B-4E30-A2E7-80B3D529A64F}">
          <p14:sldIdLst>
            <p14:sldId id="261"/>
            <p14:sldId id="280"/>
            <p14:sldId id="262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92" autoAdjust="0"/>
    <p:restoredTop sz="95141" autoAdjust="0"/>
  </p:normalViewPr>
  <p:slideViewPr>
    <p:cSldViewPr snapToGrid="0">
      <p:cViewPr varScale="1">
        <p:scale>
          <a:sx n="71" d="100"/>
          <a:sy n="71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FF51-B86A-42D9-8EDF-8F59E9183EFA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71B66-68C5-46C0-AD1B-F850B9707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0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E07B5-C29A-4A40-A5B7-DAEA3E9413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2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目标：算出</a:t>
            </a:r>
            <a:r>
              <a:rPr lang="en-US" altLang="zh-CN"/>
              <a:t>u</a:t>
            </a:r>
          </a:p>
          <a:p>
            <a:r>
              <a:rPr lang="zh-CN" altLang="en-US"/>
              <a:t>目前已经写出了牛顿第二定律等式：把</a:t>
            </a:r>
            <a:r>
              <a:rPr lang="en-US" altLang="zh-CN"/>
              <a:t>u</a:t>
            </a:r>
            <a:r>
              <a:rPr lang="zh-CN" altLang="en-US"/>
              <a:t>和内力、外力联系起来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Stiffness: stress</a:t>
            </a:r>
            <a:r>
              <a:rPr lang="zh-CN" altLang="en-US"/>
              <a:t>对</a:t>
            </a:r>
            <a:r>
              <a:rPr lang="en-US" altLang="zh-CN"/>
              <a:t>strain</a:t>
            </a:r>
            <a:r>
              <a:rPr lang="zh-CN" altLang="en-US"/>
              <a:t>求导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71B66-68C5-46C0-AD1B-F850B97079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9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71B66-68C5-46C0-AD1B-F850B97079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3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endParaRPr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71B66-68C5-46C0-AD1B-F850B97079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4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u=Uq</a:t>
            </a:r>
          </a:p>
          <a:p>
            <a:r>
              <a:rPr lang="zh-CN" altLang="en-US"/>
              <a:t>只取人耳可感知频率范围内的模态</a:t>
            </a:r>
            <a:endParaRPr lang="en-US" altLang="zh-CN"/>
          </a:p>
          <a:p>
            <a:r>
              <a:rPr lang="en-US" altLang="zh-CN"/>
              <a:t>-&gt; model reduction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71B66-68C5-46C0-AD1B-F850B97079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2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ms^2+ds+k</a:t>
            </a:r>
            <a:r>
              <a:rPr lang="zh-CN" altLang="en-US"/>
              <a:t>的逆变换</a:t>
            </a:r>
            <a:endParaRPr lang="en-US" altLang="zh-CN"/>
          </a:p>
          <a:p>
            <a:r>
              <a:rPr lang="zh-CN" altLang="en-US"/>
              <a:t>如果没有</a:t>
            </a:r>
            <a:r>
              <a:rPr lang="en-US" altLang="zh-CN"/>
              <a:t>ds</a:t>
            </a:r>
            <a:r>
              <a:rPr lang="zh-CN" altLang="en-US"/>
              <a:t>，那么逆变换得到的结果中就只有</a:t>
            </a:r>
            <a:r>
              <a:rPr lang="en-US" altLang="zh-CN"/>
              <a:t>sin(wt)</a:t>
            </a:r>
            <a:r>
              <a:rPr lang="zh-CN" altLang="en-US"/>
              <a:t>，也就是说不会随着时间衰减</a:t>
            </a:r>
            <a:endParaRPr lang="en-US" altLang="zh-CN"/>
          </a:p>
          <a:p>
            <a:r>
              <a:rPr lang="zh-CN" altLang="en-US"/>
              <a:t>如果有了</a:t>
            </a:r>
            <a:r>
              <a:rPr lang="en-US" altLang="zh-CN"/>
              <a:t>ds</a:t>
            </a:r>
            <a:r>
              <a:rPr lang="zh-CN" altLang="en-US"/>
              <a:t>，相当于对</a:t>
            </a:r>
            <a:r>
              <a:rPr lang="en-US" altLang="zh-CN"/>
              <a:t>s</a:t>
            </a:r>
            <a:r>
              <a:rPr lang="zh-CN" altLang="en-US"/>
              <a:t>进行了平移 </a:t>
            </a:r>
            <a:r>
              <a:rPr lang="en-US" altLang="zh-CN"/>
              <a:t>= m(s+p)^2+k’</a:t>
            </a:r>
            <a:r>
              <a:rPr lang="zh-CN" altLang="en-US"/>
              <a:t>，那么逆变换之后也要在频域上进行平移，也就是乘上一个</a:t>
            </a:r>
            <a:r>
              <a:rPr lang="en-US" altLang="zh-CN"/>
              <a:t>e^-t</a:t>
            </a:r>
            <a:r>
              <a:rPr lang="zh-CN" altLang="en-US"/>
              <a:t>即随时间衰减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71B66-68C5-46C0-AD1B-F850B97079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0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[1] 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 Barbiˇc. Real-time Reduced Large-Deformation Models and Distributed Contact for Computer Graphics and</a:t>
            </a:r>
          </a:p>
          <a:p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Haptics. PhD thesis, Carnegie Mellon University, Aug. 2007.</a:t>
            </a:r>
          </a:p>
          <a:p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 S. S. An, T. Kim, and D. L. James. Optimizing cubature for efficient integration of subspace deformations.</a:t>
            </a:r>
          </a:p>
          <a:p>
            <a:r>
              <a:rPr lang="fr-FR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ACM Trans. on Graphics, 27(5):165:1–165:10, 2008.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71B66-68C5-46C0-AD1B-F850B97079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2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 Giurgiutiu</a:t>
            </a:r>
          </a:p>
          <a:p>
            <a:r>
              <a:rPr lang="en-US" altLang="zh-CN"/>
              <a:t>Structural Health Monitoring of Aerospace Composites</a:t>
            </a:r>
          </a:p>
          <a:p>
            <a:r>
              <a:rPr lang="en-US" altLang="zh-CN"/>
              <a:t>P42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71B66-68C5-46C0-AD1B-F850B97079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0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Singiresu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Finite Element Method in Engineering 5</a:t>
            </a:r>
            <a:r>
              <a:rPr lang="en-US" altLang="zh-CN" sz="1200" b="0" i="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edition</a:t>
            </a:r>
          </a:p>
          <a:p>
            <a:r>
              <a:rPr lang="en-US" altLang="zh-CN"/>
              <a:t>(12.55)</a:t>
            </a:r>
          </a:p>
          <a:p>
            <a:r>
              <a:rPr lang="en-US" altLang="zh-CN"/>
              <a:t>P456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71B66-68C5-46C0-AD1B-F850B97079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8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9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6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0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3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1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8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28C6-B2AC-4EDE-9143-2AACADC25AE8}" type="datetimeFigureOut">
              <a:rPr lang="zh-CN" altLang="en-US" smtClean="0"/>
              <a:t>2022/01/01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6479-33C6-42CB-B085-E9D30E959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7F2B7-ADED-43E8-8C1B-5EF4FB18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Modal Analysis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C9A338-1FCD-4095-91FA-182AF7C8E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2021/12/25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1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8C8E1-F935-436F-8876-576B4CD1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Stiffness tensor C_ijkl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AE7FE6-394D-441C-9527-D9F5F499C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100" y="1978025"/>
            <a:ext cx="7561591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03133B-7823-48F9-8E80-89380E3B6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499" y="4372833"/>
            <a:ext cx="5217411" cy="19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E63E7-BFF1-4EBB-8712-2DA1221B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Mass matrix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0F719E-D593-4BA3-9D3C-FD17F1A82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5380" y="1690688"/>
            <a:ext cx="5874997" cy="4468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720985-87E5-4436-A1B9-FE8C8AA594AA}"/>
              </a:ext>
            </a:extLst>
          </p:cNvPr>
          <p:cNvSpPr/>
          <p:nvPr/>
        </p:nvSpPr>
        <p:spPr>
          <a:xfrm>
            <a:off x="4418251" y="1804523"/>
            <a:ext cx="954860" cy="106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801E37-9EE2-4A52-A0B5-029BBE795911}"/>
              </a:ext>
            </a:extLst>
          </p:cNvPr>
          <p:cNvSpPr/>
          <p:nvPr/>
        </p:nvSpPr>
        <p:spPr>
          <a:xfrm>
            <a:off x="5373111" y="2864580"/>
            <a:ext cx="954860" cy="106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9E9422-D94E-4A2C-9965-297AB6E3587A}"/>
              </a:ext>
            </a:extLst>
          </p:cNvPr>
          <p:cNvSpPr/>
          <p:nvPr/>
        </p:nvSpPr>
        <p:spPr>
          <a:xfrm>
            <a:off x="6327971" y="3924637"/>
            <a:ext cx="954860" cy="106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15A1F0-07DC-490A-B61B-253492D721E2}"/>
              </a:ext>
            </a:extLst>
          </p:cNvPr>
          <p:cNvSpPr/>
          <p:nvPr/>
        </p:nvSpPr>
        <p:spPr>
          <a:xfrm>
            <a:off x="7282831" y="4984694"/>
            <a:ext cx="954860" cy="106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0740-0DDC-428A-BE3E-2473E7FB831E}"/>
              </a:ext>
            </a:extLst>
          </p:cNvPr>
          <p:cNvSpPr/>
          <p:nvPr/>
        </p:nvSpPr>
        <p:spPr>
          <a:xfrm>
            <a:off x="6341461" y="1804522"/>
            <a:ext cx="954860" cy="106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DD7D4-4BCA-40DB-AF18-AA25EAAEBC50}"/>
              </a:ext>
            </a:extLst>
          </p:cNvPr>
          <p:cNvSpPr/>
          <p:nvPr/>
        </p:nvSpPr>
        <p:spPr>
          <a:xfrm>
            <a:off x="7282831" y="2864579"/>
            <a:ext cx="954860" cy="106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B7701B-79F7-45AD-AA49-C67DAF63DFDF}"/>
              </a:ext>
            </a:extLst>
          </p:cNvPr>
          <p:cNvSpPr/>
          <p:nvPr/>
        </p:nvSpPr>
        <p:spPr>
          <a:xfrm>
            <a:off x="4424996" y="3924636"/>
            <a:ext cx="954860" cy="106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709FAB-82C0-4B15-A611-B1C3A6B50D86}"/>
              </a:ext>
            </a:extLst>
          </p:cNvPr>
          <p:cNvSpPr/>
          <p:nvPr/>
        </p:nvSpPr>
        <p:spPr>
          <a:xfrm>
            <a:off x="5373111" y="4984693"/>
            <a:ext cx="954860" cy="106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AC89BBA5-81B9-40D6-82B6-4C84349347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94431"/>
                  </p:ext>
                </p:extLst>
              </p:nvPr>
            </p:nvGraphicFramePr>
            <p:xfrm>
              <a:off x="9909472" y="4545154"/>
              <a:ext cx="1708668" cy="16143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167">
                      <a:extLst>
                        <a:ext uri="{9D8B030D-6E8A-4147-A177-3AD203B41FA5}">
                          <a16:colId xmlns:a16="http://schemas.microsoft.com/office/drawing/2014/main" val="742110919"/>
                        </a:ext>
                      </a:extLst>
                    </a:gridCol>
                    <a:gridCol w="427167">
                      <a:extLst>
                        <a:ext uri="{9D8B030D-6E8A-4147-A177-3AD203B41FA5}">
                          <a16:colId xmlns:a16="http://schemas.microsoft.com/office/drawing/2014/main" val="4079023412"/>
                        </a:ext>
                      </a:extLst>
                    </a:gridCol>
                    <a:gridCol w="427167">
                      <a:extLst>
                        <a:ext uri="{9D8B030D-6E8A-4147-A177-3AD203B41FA5}">
                          <a16:colId xmlns:a16="http://schemas.microsoft.com/office/drawing/2014/main" val="4017099745"/>
                        </a:ext>
                      </a:extLst>
                    </a:gridCol>
                    <a:gridCol w="427167">
                      <a:extLst>
                        <a:ext uri="{9D8B030D-6E8A-4147-A177-3AD203B41FA5}">
                          <a16:colId xmlns:a16="http://schemas.microsoft.com/office/drawing/2014/main" val="1784502446"/>
                        </a:ext>
                      </a:extLst>
                    </a:gridCol>
                  </a:tblGrid>
                  <a:tr h="39788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261538"/>
                      </a:ext>
                    </a:extLst>
                  </a:tr>
                  <a:tr h="39788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331597"/>
                      </a:ext>
                    </a:extLst>
                  </a:tr>
                  <a:tr h="39788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170996"/>
                      </a:ext>
                    </a:extLst>
                  </a:tr>
                  <a:tr h="39788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262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AC89BBA5-81B9-40D6-82B6-4C84349347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94431"/>
                  </p:ext>
                </p:extLst>
              </p:nvPr>
            </p:nvGraphicFramePr>
            <p:xfrm>
              <a:off x="9909472" y="4545154"/>
              <a:ext cx="1708668" cy="16143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167">
                      <a:extLst>
                        <a:ext uri="{9D8B030D-6E8A-4147-A177-3AD203B41FA5}">
                          <a16:colId xmlns:a16="http://schemas.microsoft.com/office/drawing/2014/main" val="742110919"/>
                        </a:ext>
                      </a:extLst>
                    </a:gridCol>
                    <a:gridCol w="427167">
                      <a:extLst>
                        <a:ext uri="{9D8B030D-6E8A-4147-A177-3AD203B41FA5}">
                          <a16:colId xmlns:a16="http://schemas.microsoft.com/office/drawing/2014/main" val="4079023412"/>
                        </a:ext>
                      </a:extLst>
                    </a:gridCol>
                    <a:gridCol w="427167">
                      <a:extLst>
                        <a:ext uri="{9D8B030D-6E8A-4147-A177-3AD203B41FA5}">
                          <a16:colId xmlns:a16="http://schemas.microsoft.com/office/drawing/2014/main" val="4017099745"/>
                        </a:ext>
                      </a:extLst>
                    </a:gridCol>
                    <a:gridCol w="427167">
                      <a:extLst>
                        <a:ext uri="{9D8B030D-6E8A-4147-A177-3AD203B41FA5}">
                          <a16:colId xmlns:a16="http://schemas.microsoft.com/office/drawing/2014/main" val="1784502446"/>
                        </a:ext>
                      </a:extLst>
                    </a:gridCol>
                  </a:tblGrid>
                  <a:tr h="39788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261538"/>
                      </a:ext>
                    </a:extLst>
                  </a:tr>
                  <a:tr h="39788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331597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2857" t="-191304" r="-107143" b="-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170996"/>
                      </a:ext>
                    </a:extLst>
                  </a:tr>
                  <a:tr h="397886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2622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814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CC45D-5BFD-431A-B54D-2FC6B0B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Transfer……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94AF0-0326-4F1A-9A75-B7AA418A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Modes: q_j(t) = 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Transfer: a_j(x) i.e. p(x)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r>
              <a:rPr lang="en-US" altLang="zh-CN"/>
              <a:t>a_j(x)</a:t>
            </a:r>
            <a:r>
              <a:rPr lang="zh-CN" altLang="en-US"/>
              <a:t>为什么和频率有关？</a:t>
            </a:r>
            <a:endParaRPr lang="en-US" altLang="zh-CN"/>
          </a:p>
          <a:p>
            <a:pPr lvl="2"/>
            <a:r>
              <a:rPr lang="en-US" altLang="zh-CN"/>
              <a:t>Helmholtz</a:t>
            </a:r>
            <a:r>
              <a:rPr lang="zh-CN" altLang="en-US"/>
              <a:t>方程的</a:t>
            </a:r>
            <a:r>
              <a:rPr lang="en-US" altLang="zh-CN"/>
              <a:t>Neumann</a:t>
            </a:r>
            <a:r>
              <a:rPr lang="zh-CN" altLang="en-US"/>
              <a:t>边界条件和频率有关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39F8E-2D5D-4A53-A816-6FB206A6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56" y="3937573"/>
            <a:ext cx="2184975" cy="7365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A2378-4F7F-41AF-A3CC-4DD8067D5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45" y="576999"/>
            <a:ext cx="4144910" cy="9780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93771A-88A9-439F-BA7B-26ACCBE6C1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244"/>
          <a:stretch/>
        </p:blipFill>
        <p:spPr>
          <a:xfrm>
            <a:off x="4011267" y="1902562"/>
            <a:ext cx="4866033" cy="1023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30FE95-121E-47F9-9CBD-32A0D4961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009" y="3394970"/>
            <a:ext cx="2471671" cy="5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341A3-D717-496B-85B8-828B1611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求解</a:t>
            </a:r>
            <a:r>
              <a:rPr lang="en-US" altLang="zh-CN"/>
              <a:t>Helmholtz</a:t>
            </a:r>
            <a:r>
              <a:rPr lang="zh-CN" altLang="en-US"/>
              <a:t>方程的几种方法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94435-095F-4CE2-8571-0D55BED3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Equivalent sources</a:t>
            </a:r>
          </a:p>
          <a:p>
            <a:pPr lvl="1"/>
            <a:r>
              <a:rPr lang="zh-CN" altLang="en-US"/>
              <a:t>在物体</a:t>
            </a:r>
            <a:r>
              <a:rPr lang="zh-CN" altLang="en-US" b="1"/>
              <a:t>内部</a:t>
            </a:r>
            <a:r>
              <a:rPr lang="zh-CN" altLang="en-US"/>
              <a:t>放置</a:t>
            </a:r>
            <a:r>
              <a:rPr lang="en-US" altLang="zh-CN"/>
              <a:t>n</a:t>
            </a:r>
            <a:r>
              <a:rPr lang="zh-CN" altLang="en-US"/>
              <a:t>个点声源，使这些点声源的组合声场满足</a:t>
            </a:r>
            <a:r>
              <a:rPr lang="en-US" altLang="zh-CN"/>
              <a:t>Neumann</a:t>
            </a:r>
            <a:r>
              <a:rPr lang="zh-CN" altLang="en-US"/>
              <a:t>条件 </a:t>
            </a:r>
            <a:r>
              <a:rPr lang="en-US" altLang="zh-CN"/>
              <a:t>-&gt; </a:t>
            </a:r>
            <a:r>
              <a:rPr lang="zh-CN" altLang="en-US"/>
              <a:t>得到一个</a:t>
            </a:r>
            <a:r>
              <a:rPr lang="en-US" altLang="zh-CN"/>
              <a:t>Ac=b</a:t>
            </a:r>
            <a:r>
              <a:rPr lang="zh-CN" altLang="en-US"/>
              <a:t>的线性系统，使用最小二乘法求解</a:t>
            </a:r>
            <a:endParaRPr lang="en-US" altLang="zh-CN"/>
          </a:p>
          <a:p>
            <a:r>
              <a:rPr lang="en-US" altLang="zh-CN"/>
              <a:t>Boundary</a:t>
            </a:r>
          </a:p>
          <a:p>
            <a:pPr lvl="1"/>
            <a:r>
              <a:rPr lang="zh-CN" altLang="en-US"/>
              <a:t>在物体</a:t>
            </a:r>
            <a:r>
              <a:rPr lang="zh-CN" altLang="en-US" b="1"/>
              <a:t>表面</a:t>
            </a:r>
            <a:r>
              <a:rPr lang="zh-CN" altLang="en-US"/>
              <a:t>放置</a:t>
            </a:r>
            <a:r>
              <a:rPr lang="en-US" altLang="zh-CN"/>
              <a:t>n</a:t>
            </a:r>
            <a:r>
              <a:rPr lang="zh-CN" altLang="en-US"/>
              <a:t>个点声源，使用</a:t>
            </a:r>
            <a:r>
              <a:rPr lang="en-US" altLang="zh-CN"/>
              <a:t>BEM</a:t>
            </a:r>
            <a:r>
              <a:rPr lang="zh-CN" altLang="en-US"/>
              <a:t>求解多级源系数</a:t>
            </a:r>
            <a:r>
              <a:rPr lang="en-US" altLang="zh-CN"/>
              <a:t>c_n^m</a:t>
            </a:r>
          </a:p>
          <a:p>
            <a:pPr lvl="1"/>
            <a:r>
              <a:rPr lang="zh-CN" altLang="en-US"/>
              <a:t>每个</a:t>
            </a:r>
            <a:r>
              <a:rPr lang="en-US" altLang="zh-CN"/>
              <a:t>c_n^m</a:t>
            </a:r>
            <a:r>
              <a:rPr lang="zh-CN" altLang="en-US"/>
              <a:t>是一个边界积分式</a:t>
            </a:r>
            <a:endParaRPr lang="en-US" altLang="zh-CN"/>
          </a:p>
          <a:p>
            <a:r>
              <a:rPr lang="en-US" altLang="zh-CN"/>
              <a:t>Spatial Discretizations</a:t>
            </a:r>
          </a:p>
          <a:p>
            <a:pPr lvl="1"/>
            <a:r>
              <a:rPr lang="zh-CN" altLang="en-US"/>
              <a:t>空间离散化，计算量大</a:t>
            </a:r>
            <a:endParaRPr lang="en-US" altLang="zh-CN"/>
          </a:p>
          <a:p>
            <a:r>
              <a:rPr lang="en-US" altLang="zh-CN"/>
              <a:t>Precomputed Acoustic Transfer</a:t>
            </a:r>
            <a:r>
              <a:rPr lang="zh-CN" altLang="en-US"/>
              <a:t>文章使用的方法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BEM</a:t>
            </a:r>
            <a:r>
              <a:rPr lang="zh-CN" altLang="en-US"/>
              <a:t>求解</a:t>
            </a:r>
            <a:r>
              <a:rPr lang="en-US" altLang="zh-CN"/>
              <a:t>Helmholtz</a:t>
            </a:r>
            <a:r>
              <a:rPr lang="zh-CN" altLang="en-US"/>
              <a:t>方程的边界解</a:t>
            </a:r>
            <a:endParaRPr lang="en-US" altLang="zh-CN"/>
          </a:p>
          <a:p>
            <a:pPr lvl="1"/>
            <a:r>
              <a:rPr lang="zh-CN" altLang="en-US"/>
              <a:t>找到</a:t>
            </a:r>
            <a:r>
              <a:rPr lang="en-US" altLang="zh-CN"/>
              <a:t>enclosing surface</a:t>
            </a:r>
            <a:r>
              <a:rPr lang="zh-CN" altLang="en-US"/>
              <a:t>包含原物体，可以使用</a:t>
            </a:r>
            <a:r>
              <a:rPr lang="en-US" altLang="zh-CN"/>
              <a:t>BEM</a:t>
            </a:r>
            <a:r>
              <a:rPr lang="zh-CN" altLang="en-US"/>
              <a:t>求解</a:t>
            </a:r>
            <a:r>
              <a:rPr lang="en-US" altLang="zh-CN"/>
              <a:t>surface</a:t>
            </a:r>
            <a:r>
              <a:rPr lang="zh-CN" altLang="en-US"/>
              <a:t>内部每一处的声压值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surface</a:t>
            </a:r>
            <a:r>
              <a:rPr lang="zh-CN" altLang="en-US"/>
              <a:t>外部，使用</a:t>
            </a:r>
            <a:r>
              <a:rPr lang="en-US" altLang="zh-CN"/>
              <a:t>Equivalent sources</a:t>
            </a:r>
            <a:r>
              <a:rPr lang="zh-CN" altLang="en-US"/>
              <a:t>方法求解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2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B610609-55B7-49AC-96E2-8264970A37E5}"/>
              </a:ext>
            </a:extLst>
          </p:cNvPr>
          <p:cNvGrpSpPr/>
          <p:nvPr/>
        </p:nvGrpSpPr>
        <p:grpSpPr>
          <a:xfrm>
            <a:off x="896542" y="1358451"/>
            <a:ext cx="10398916" cy="4141098"/>
            <a:chOff x="788531" y="1614448"/>
            <a:chExt cx="10398916" cy="41410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203AC73-BE5E-4128-96A9-8FD3AEAB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099" y="2244412"/>
              <a:ext cx="4521487" cy="2076828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5E3BB7-A015-459E-96A0-CE2CCFA1D46E}"/>
                </a:ext>
              </a:extLst>
            </p:cNvPr>
            <p:cNvSpPr/>
            <p:nvPr/>
          </p:nvSpPr>
          <p:spPr>
            <a:xfrm>
              <a:off x="7017223" y="2083429"/>
              <a:ext cx="4170224" cy="36721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356D6E-22E9-4F08-8FCF-913F908EF430}"/>
                </a:ext>
              </a:extLst>
            </p:cNvPr>
            <p:cNvSpPr/>
            <p:nvPr/>
          </p:nvSpPr>
          <p:spPr>
            <a:xfrm>
              <a:off x="7477704" y="3580943"/>
              <a:ext cx="1402418" cy="17528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0B763EE-2F17-4FAD-86F1-E596BB534C16}"/>
                    </a:ext>
                  </a:extLst>
                </p:cNvPr>
                <p:cNvSpPr txBox="1"/>
                <p:nvPr/>
              </p:nvSpPr>
              <p:spPr>
                <a:xfrm>
                  <a:off x="7560781" y="2646255"/>
                  <a:ext cx="1167569" cy="55399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zh-CN" sz="1200">
                      <a:solidFill>
                        <a:schemeClr val="bg1"/>
                      </a:solidFill>
                    </a:rPr>
                    <a:t>Strain energy</a:t>
                  </a:r>
                  <a:endParaRPr lang="zh-CN" altLang="en-US" sz="12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0B763EE-2F17-4FAD-86F1-E596BB534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81" y="2646255"/>
                  <a:ext cx="1167569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CFEC1A7-6FA6-4AFC-8085-EDD54948C77C}"/>
                    </a:ext>
                  </a:extLst>
                </p:cNvPr>
                <p:cNvSpPr txBox="1"/>
                <p:nvPr/>
              </p:nvSpPr>
              <p:spPr>
                <a:xfrm>
                  <a:off x="7584519" y="3691090"/>
                  <a:ext cx="1149674" cy="55399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𝚿</m:t>
                        </m:r>
                        <m:r>
                          <a:rPr lang="en-US" altLang="zh-C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C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zh-CN" sz="1200">
                      <a:solidFill>
                        <a:schemeClr val="bg1"/>
                      </a:solidFill>
                    </a:rPr>
                    <a:t>Energy density</a:t>
                  </a:r>
                  <a:endParaRPr lang="zh-CN" altLang="en-US" sz="12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CFEC1A7-6FA6-4AFC-8085-EDD54948C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519" y="3691090"/>
                  <a:ext cx="1149674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039DCAB-1A61-4410-851C-8E747ED032DE}"/>
                    </a:ext>
                  </a:extLst>
                </p:cNvPr>
                <p:cNvSpPr txBox="1"/>
                <p:nvPr/>
              </p:nvSpPr>
              <p:spPr>
                <a:xfrm>
                  <a:off x="7613113" y="4660440"/>
                  <a:ext cx="1138760" cy="55399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zh-CN" sz="1200">
                      <a:solidFill>
                        <a:schemeClr val="bg1"/>
                      </a:solidFill>
                    </a:rPr>
                    <a:t>Stress tensor</a:t>
                  </a:r>
                  <a:endParaRPr lang="zh-CN" altLang="en-US" sz="12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039DCAB-1A61-4410-851C-8E747ED03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3113" y="4660440"/>
                  <a:ext cx="1138760" cy="553998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6EF46C16-FA93-47DB-BFEE-B74B638BDCA8}"/>
                </a:ext>
              </a:extLst>
            </p:cNvPr>
            <p:cNvSpPr/>
            <p:nvPr/>
          </p:nvSpPr>
          <p:spPr>
            <a:xfrm>
              <a:off x="8081603" y="3318574"/>
              <a:ext cx="201780" cy="2623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FD2C379A-6C32-4F97-841E-C3B1CFC08433}"/>
                </a:ext>
              </a:extLst>
            </p:cNvPr>
            <p:cNvSpPr/>
            <p:nvPr/>
          </p:nvSpPr>
          <p:spPr>
            <a:xfrm>
              <a:off x="8081603" y="4323200"/>
              <a:ext cx="201780" cy="2623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FF2DB86-164B-4CDB-82F8-4F2B878FA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436" y="4005558"/>
              <a:ext cx="3182856" cy="913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60766A0-1129-4D32-8909-3AE01688C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2572" y="4919191"/>
              <a:ext cx="317072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2E5D26FB-8E6F-4521-BC62-0D177E0A1890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97" y="2369256"/>
              <a:ext cx="3384795" cy="529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90BA957-EA01-441D-97E0-25213E6372CD}"/>
                    </a:ext>
                  </a:extLst>
                </p:cNvPr>
                <p:cNvSpPr txBox="1"/>
                <p:nvPr/>
              </p:nvSpPr>
              <p:spPr>
                <a:xfrm>
                  <a:off x="10119196" y="3999589"/>
                  <a:ext cx="596403" cy="70788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altLang="zh-CN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zh-CN" sz="1100">
                      <a:solidFill>
                        <a:schemeClr val="bg1"/>
                      </a:solidFill>
                    </a:rPr>
                    <a:t>Elastic force</a:t>
                  </a:r>
                  <a:endParaRPr lang="zh-CN" altLang="en-US" sz="11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90BA957-EA01-441D-97E0-25213E637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196" y="3999589"/>
                  <a:ext cx="596403" cy="707886"/>
                </a:xfrm>
                <a:prstGeom prst="rect">
                  <a:avLst/>
                </a:prstGeom>
                <a:blipFill>
                  <a:blip r:embed="rId7"/>
                  <a:stretch>
                    <a:fillRect r="-3061" b="-42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9E4A690-5C8C-4D72-ADF0-5541946DB9A1}"/>
                </a:ext>
              </a:extLst>
            </p:cNvPr>
            <p:cNvCxnSpPr>
              <a:cxnSpLocks/>
            </p:cNvCxnSpPr>
            <p:nvPr/>
          </p:nvCxnSpPr>
          <p:spPr>
            <a:xfrm>
              <a:off x="8889678" y="2972536"/>
              <a:ext cx="1082753" cy="946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5ED1A46-14EF-4BD9-A8FE-E793D17D3088}"/>
                </a:ext>
              </a:extLst>
            </p:cNvPr>
            <p:cNvCxnSpPr>
              <a:cxnSpLocks/>
            </p:cNvCxnSpPr>
            <p:nvPr/>
          </p:nvCxnSpPr>
          <p:spPr>
            <a:xfrm>
              <a:off x="8889678" y="4400088"/>
              <a:ext cx="1082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EB444E12-F9B9-407A-87EC-751F86343465}"/>
                </a:ext>
              </a:extLst>
            </p:cNvPr>
            <p:cNvGrpSpPr/>
            <p:nvPr/>
          </p:nvGrpSpPr>
          <p:grpSpPr>
            <a:xfrm>
              <a:off x="788531" y="2083430"/>
              <a:ext cx="4647294" cy="3672116"/>
              <a:chOff x="610507" y="1290410"/>
              <a:chExt cx="4647294" cy="3672116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1D484F44-C2E4-4A37-967F-23A3EA4D3B3C}"/>
                  </a:ext>
                </a:extLst>
              </p:cNvPr>
              <p:cNvGrpSpPr/>
              <p:nvPr/>
            </p:nvGrpSpPr>
            <p:grpSpPr>
              <a:xfrm>
                <a:off x="610507" y="1290410"/>
                <a:ext cx="4647294" cy="3672116"/>
                <a:chOff x="972457" y="1814285"/>
                <a:chExt cx="4647294" cy="3672116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09BF6D9-B141-413B-A4FB-20B62189CEFF}"/>
                    </a:ext>
                  </a:extLst>
                </p:cNvPr>
                <p:cNvSpPr/>
                <p:nvPr/>
              </p:nvSpPr>
              <p:spPr>
                <a:xfrm>
                  <a:off x="972457" y="1814285"/>
                  <a:ext cx="4647294" cy="36721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77A13A9D-E266-4755-8AC5-F2DCDD8C9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5852" y="1823112"/>
                      <a:ext cx="1354858" cy="553998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altLang="zh-CN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Deformation map</a:t>
                      </a:r>
                      <a:endParaRPr lang="zh-CN" altLang="en-US" sz="12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77A13A9D-E266-4755-8AC5-F2DCDD8C9E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5852" y="1823112"/>
                      <a:ext cx="1354858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88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83C39A22-708D-4A79-ABAE-F06B5E229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9481" y="4356998"/>
                      <a:ext cx="1612942" cy="553998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oMath>
                        </m:oMathPara>
                      </a14:m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Deformation gradient</a:t>
                      </a:r>
                      <a:endParaRPr lang="zh-CN" altLang="en-US" sz="12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83C39A22-708D-4A79-ABAE-F06B5E2297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9481" y="4356998"/>
                      <a:ext cx="1612942" cy="5539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769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箭头: 下 32">
                  <a:extLst>
                    <a:ext uri="{FF2B5EF4-FFF2-40B4-BE49-F238E27FC236}">
                      <a16:creationId xmlns:a16="http://schemas.microsoft.com/office/drawing/2014/main" id="{7DC6B655-25E2-4AE8-8F00-23CE962586B3}"/>
                    </a:ext>
                  </a:extLst>
                </p:cNvPr>
                <p:cNvSpPr/>
                <p:nvPr/>
              </p:nvSpPr>
              <p:spPr>
                <a:xfrm>
                  <a:off x="3184270" y="3147283"/>
                  <a:ext cx="223668" cy="82866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E9442A54-5F02-4E9C-99D2-662E210CEB7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12" y="2527470"/>
                    <a:ext cx="359985" cy="36933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E9442A54-5F02-4E9C-99D2-662E210CE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1412" y="2527470"/>
                    <a:ext cx="35998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48AE69BF-E82C-4794-BBF8-9C5512694A8D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430" y="2128889"/>
                    <a:ext cx="271965" cy="36933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48AE69BF-E82C-4794-BBF8-9C5512694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430" y="2128889"/>
                    <a:ext cx="27196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BC895AD-36EE-4CCF-BC40-79BA9058E1CB}"/>
                </a:ext>
              </a:extLst>
            </p:cNvPr>
            <p:cNvSpPr txBox="1"/>
            <p:nvPr/>
          </p:nvSpPr>
          <p:spPr>
            <a:xfrm>
              <a:off x="5499331" y="4114222"/>
              <a:ext cx="1446230" cy="8617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Constitutive</a:t>
              </a:r>
            </a:p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Models</a:t>
              </a:r>
            </a:p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(chap 3)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F7EFDBA-D5B1-4399-A7DC-DE6E610A03E2}"/>
                </a:ext>
              </a:extLst>
            </p:cNvPr>
            <p:cNvGrpSpPr/>
            <p:nvPr/>
          </p:nvGrpSpPr>
          <p:grpSpPr>
            <a:xfrm>
              <a:off x="4607483" y="1614448"/>
              <a:ext cx="5809916" cy="2305038"/>
              <a:chOff x="4396852" y="5429250"/>
              <a:chExt cx="2149067" cy="2305038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1A5F29AC-CCC5-43D9-863D-5E3DAD28DF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5919" y="5429251"/>
                <a:ext cx="0" cy="2305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D70B8991-AFA2-4A1D-B48E-12915195B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6852" y="5429250"/>
                <a:ext cx="21490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5681022B-CA28-48F1-B9F0-0321CF2B5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6852" y="5429250"/>
                <a:ext cx="0" cy="578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76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576E64F-9158-4CB5-A57E-B511C518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608" y="261761"/>
            <a:ext cx="1474666" cy="1570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48CE1F-93D1-4713-A29D-EEC4FFD6C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/>
                  <a:t>Elastic Vibration</a:t>
                </a:r>
                <a:br>
                  <a:rPr lang="en-US" altLang="zh-CN"/>
                </a:br>
                <a:r>
                  <a:rPr lang="en-US" altLang="zh-CN" sz="2800"/>
                  <a:t>How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800"/>
                  <a:t> </a:t>
                </a:r>
                <a:r>
                  <a:rPr lang="en-US" altLang="zh-CN" sz="2800"/>
                  <a:t>?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48CE1F-93D1-4713-A29D-EEC4FFD6C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5069"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D12073-BB9C-4AEA-A80C-80F1C3999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48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CN"/>
                  <a:t>Linear Tetrahedral Element (Deformation gradient is constant)</a:t>
                </a:r>
              </a:p>
              <a:p>
                <a:endParaRPr lang="en-US" altLang="zh-CN"/>
              </a:p>
              <a:p>
                <a:r>
                  <a:rPr lang="en-US" altLang="zh-CN"/>
                  <a:t>Green Strain Tensor of </a:t>
                </a:r>
                <a:r>
                  <a:rPr lang="en-US" altLang="zh-CN" i="1"/>
                  <a:t>small motions</a:t>
                </a:r>
              </a:p>
              <a:p>
                <a:endParaRPr lang="en-US" altLang="zh-CN" i="1"/>
              </a:p>
              <a:p>
                <a:r>
                  <a:rPr lang="en-US" altLang="zh-CN"/>
                  <a:t>PK2 Stress Tensor </a:t>
                </a:r>
                <a:r>
                  <a:rPr lang="en-US" altLang="zh-CN" b="1"/>
                  <a:t>S</a:t>
                </a:r>
              </a:p>
              <a:p>
                <a:pPr lvl="1"/>
                <a:r>
                  <a:rPr lang="en-US" altLang="zh-CN"/>
                  <a:t>Using the linear constitutive law</a:t>
                </a:r>
              </a:p>
              <a:p>
                <a:pPr lvl="1"/>
                <a:r>
                  <a:rPr lang="en-US" altLang="zh-CN"/>
                  <a:t>C is the symmetric 4</a:t>
                </a:r>
                <a:r>
                  <a:rPr lang="en-US" altLang="zh-CN" baseline="30000"/>
                  <a:t>th</a:t>
                </a:r>
                <a:r>
                  <a:rPr lang="en-US" altLang="zh-CN"/>
                  <a:t>-order tensor</a:t>
                </a:r>
              </a:p>
              <a:p>
                <a:pPr lvl="2"/>
                <a:r>
                  <a:rPr lang="en-US" altLang="zh-CN"/>
                  <a:t>aka. </a:t>
                </a:r>
                <a:r>
                  <a:rPr lang="en-US" altLang="zh-CN" b="1"/>
                  <a:t>Stiffness tensor</a:t>
                </a:r>
              </a:p>
              <a:p>
                <a:pPr lvl="1"/>
                <a:r>
                  <a:rPr lang="en-US" altLang="zh-CN"/>
                  <a:t>For isotropic materials, C=…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/>
                  <a:t> is the Kronecker delta function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D12073-BB9C-4AEA-A80C-80F1C3999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485"/>
                <a:ext cx="10515600" cy="4351338"/>
              </a:xfrm>
              <a:blipFill>
                <a:blip r:embed="rId5"/>
                <a:stretch>
                  <a:fillRect l="-1043" t="-2661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6DAA187-0CD3-4C0E-A73D-2E392A687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941" y="859938"/>
            <a:ext cx="5066667" cy="9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1FF693-2404-432B-B77F-AEE215E00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6978" y="542669"/>
            <a:ext cx="2638095" cy="4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587ED5-FD85-4E97-9B99-26B480F8C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965" y="2515033"/>
            <a:ext cx="7250070" cy="492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8F397F-0F89-484E-8ABE-8EBCC39CF4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4095" y="3465843"/>
            <a:ext cx="1723810" cy="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87D6CD-3C25-4ED2-A8EA-79D1FE6C50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5457" y="4598928"/>
            <a:ext cx="1527777" cy="4132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BA888E-05F0-4CD0-82A6-F4DA5B611D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4868" y="5085591"/>
            <a:ext cx="3040355" cy="3436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17A676-C1ED-4784-8B44-26C8874A3C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3337" y="5611150"/>
            <a:ext cx="4814995" cy="5524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1150A9-A304-4A3B-A060-C7502B42D8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59" y="6169068"/>
            <a:ext cx="1476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48CE1F-93D1-4713-A29D-EEC4FFD6C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8496" y="365125"/>
                <a:ext cx="10515600" cy="1325563"/>
              </a:xfrm>
            </p:spPr>
            <p:txBody>
              <a:bodyPr/>
              <a:lstStyle/>
              <a:p>
                <a:r>
                  <a:rPr lang="en-US" altLang="zh-CN"/>
                  <a:t>Elastic Vibration</a:t>
                </a:r>
                <a:br>
                  <a:rPr lang="en-US" altLang="zh-CN"/>
                </a:br>
                <a:r>
                  <a:rPr lang="en-US" altLang="zh-CN" sz="2800"/>
                  <a:t>How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800"/>
                  <a:t> </a:t>
                </a:r>
                <a:r>
                  <a:rPr lang="en-US" altLang="zh-CN" sz="2800"/>
                  <a:t>?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48CE1F-93D1-4713-A29D-EEC4FFD6C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8496" y="365125"/>
                <a:ext cx="10515600" cy="1325563"/>
              </a:xfrm>
              <a:blipFill>
                <a:blip r:embed="rId3"/>
                <a:stretch>
                  <a:fillRect l="-2377" t="-5069"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D12073-BB9C-4AEA-A80C-80F1C3999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496" y="203548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CN"/>
                  <a:t>Nodal 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where </a:t>
                </a:r>
                <a:r>
                  <a:rPr lang="en-US" altLang="zh-CN" b="1"/>
                  <a:t>N</a:t>
                </a:r>
                <a:r>
                  <a:rPr lang="en-US" altLang="zh-CN"/>
                  <a:t> is the normalized vector in </a:t>
                </a:r>
                <a:r>
                  <a:rPr lang="en-US" altLang="zh-CN" u="sng"/>
                  <a:t>reference state</a:t>
                </a:r>
                <a:r>
                  <a:rPr lang="en-US" altLang="zh-CN"/>
                  <a:t>.</a:t>
                </a:r>
              </a:p>
              <a:p>
                <a:pPr lvl="1"/>
                <a:r>
                  <a:rPr lang="en-US" altLang="zh-CN"/>
                  <a:t>e.g.</a:t>
                </a:r>
              </a:p>
              <a:p>
                <a:pPr lvl="1"/>
                <a:endParaRPr lang="en-US" altLang="zh-CN"/>
              </a:p>
              <a:p>
                <a:pPr lvl="1"/>
                <a:r>
                  <a:rPr lang="en-US" altLang="zh-CN"/>
                  <a:t>Total force: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All operations are linear, thus: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𝐾𝑢</m:t>
                    </m:r>
                  </m:oMath>
                </a14:m>
                <a:endParaRPr lang="en-US" altLang="zh-CN"/>
              </a:p>
              <a:p>
                <a:r>
                  <a:rPr lang="en-US" altLang="zh-CN" b="1"/>
                  <a:t>K</a:t>
                </a:r>
                <a:r>
                  <a:rPr lang="en-US" altLang="zh-CN"/>
                  <a:t> can be constructed by rewriting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</a:p>
              <a:p>
                <a:pPr lvl="1"/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D12073-BB9C-4AEA-A80C-80F1C3999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496" y="2035485"/>
                <a:ext cx="10515600" cy="4351338"/>
              </a:xfrm>
              <a:blipFill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6DAA187-0CD3-4C0E-A73D-2E392A68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528" y="537430"/>
            <a:ext cx="5066667" cy="9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CE75D5-6BB7-4519-80F3-EA8F6B894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3706" y="2035485"/>
            <a:ext cx="2126489" cy="23174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8EF7E3-3406-42A8-8609-05C342D32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945" y="3638058"/>
            <a:ext cx="1770004" cy="8235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D80910-CD60-4C6C-A64C-43EA8E03A5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13" y="3312087"/>
            <a:ext cx="8108528" cy="3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00FF-5648-4845-A95C-2DAF054D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Elastic Vibration</a:t>
            </a:r>
            <a:br>
              <a:rPr lang="en-US" altLang="zh-CN"/>
            </a:br>
            <a:r>
              <a:rPr lang="en-US" altLang="zh-CN" sz="2800"/>
              <a:t>How to compute </a:t>
            </a:r>
            <a:r>
              <a:rPr lang="en-US" altLang="zh-CN" sz="2800" b="1"/>
              <a:t>M</a:t>
            </a:r>
            <a:r>
              <a:rPr lang="en-US" altLang="zh-CN" sz="2800"/>
              <a:t> and </a:t>
            </a:r>
            <a:r>
              <a:rPr lang="en-US" altLang="zh-CN" sz="2800" b="1"/>
              <a:t>D</a:t>
            </a:r>
            <a:r>
              <a:rPr lang="en-US" altLang="zh-CN" sz="2800"/>
              <a:t>?</a:t>
            </a:r>
            <a:endParaRPr lang="zh-CN" altLang="en-US" sz="2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769AE-3098-4658-8A6C-9C4D76A1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4148" cy="4800027"/>
          </a:xfrm>
        </p:spPr>
        <p:txBody>
          <a:bodyPr>
            <a:noAutofit/>
          </a:bodyPr>
          <a:lstStyle/>
          <a:p>
            <a:r>
              <a:rPr lang="en-US" altLang="zh-CN" b="1"/>
              <a:t>Mass matrix</a:t>
            </a:r>
          </a:p>
          <a:p>
            <a:pPr lvl="1"/>
            <a:r>
              <a:rPr lang="en-US" altLang="zh-CN"/>
              <a:t>By taking the 2</a:t>
            </a:r>
            <a:r>
              <a:rPr lang="en-US" altLang="zh-CN" baseline="30000"/>
              <a:t>nd</a:t>
            </a:r>
            <a:r>
              <a:rPr lang="en-US" altLang="zh-CN"/>
              <a:t> partial derivative of the kinetic energy w.r.t. nodal velocity</a:t>
            </a:r>
          </a:p>
          <a:p>
            <a:pPr lvl="1"/>
            <a:r>
              <a:rPr lang="en-US" altLang="zh-CN"/>
              <a:t>For a single tet element, M is a 12*12 matrix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b="1"/>
              <a:t>Damping matrix</a:t>
            </a:r>
          </a:p>
          <a:p>
            <a:pPr lvl="1"/>
            <a:r>
              <a:rPr lang="en-US" altLang="zh-CN"/>
              <a:t>Rayleigh damping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9F256-1B5A-4220-9380-5C3812F5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59" y="5349953"/>
            <a:ext cx="2066667" cy="3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2CA021-E711-43F8-8963-F877E448A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084"/>
          <a:stretch/>
        </p:blipFill>
        <p:spPr>
          <a:xfrm>
            <a:off x="2519790" y="3185374"/>
            <a:ext cx="3059394" cy="43975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1D2DF5F-5AF4-4F85-AB5C-1F8775DFDE62}"/>
              </a:ext>
            </a:extLst>
          </p:cNvPr>
          <p:cNvGrpSpPr/>
          <p:nvPr/>
        </p:nvGrpSpPr>
        <p:grpSpPr>
          <a:xfrm>
            <a:off x="7462142" y="3150070"/>
            <a:ext cx="4200206" cy="3297235"/>
            <a:chOff x="4198162" y="2277632"/>
            <a:chExt cx="5874997" cy="4468811"/>
          </a:xfrm>
        </p:grpSpPr>
        <p:pic>
          <p:nvPicPr>
            <p:cNvPr id="10" name="内容占位符 3">
              <a:extLst>
                <a:ext uri="{FF2B5EF4-FFF2-40B4-BE49-F238E27FC236}">
                  <a16:creationId xmlns:a16="http://schemas.microsoft.com/office/drawing/2014/main" id="{BA2F5C54-5B41-4D03-B5D0-0CFECD54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8162" y="2277632"/>
              <a:ext cx="5874997" cy="44688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48A3DA-BA97-4F7E-B948-5BFC9461B627}"/>
                </a:ext>
              </a:extLst>
            </p:cNvPr>
            <p:cNvSpPr/>
            <p:nvPr/>
          </p:nvSpPr>
          <p:spPr>
            <a:xfrm>
              <a:off x="6011033" y="2391468"/>
              <a:ext cx="954860" cy="1060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B64A71-B672-4CBA-8911-0DAC03154AA4}"/>
                </a:ext>
              </a:extLst>
            </p:cNvPr>
            <p:cNvSpPr/>
            <p:nvPr/>
          </p:nvSpPr>
          <p:spPr>
            <a:xfrm>
              <a:off x="6965893" y="3451525"/>
              <a:ext cx="954860" cy="1060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1F4AB4-BE45-4B6D-80B8-10B2C43211B9}"/>
                </a:ext>
              </a:extLst>
            </p:cNvPr>
            <p:cNvSpPr/>
            <p:nvPr/>
          </p:nvSpPr>
          <p:spPr>
            <a:xfrm>
              <a:off x="7920753" y="4511582"/>
              <a:ext cx="954860" cy="1060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02888E2-7A1A-4A2F-8668-C8F23854F790}"/>
                </a:ext>
              </a:extLst>
            </p:cNvPr>
            <p:cNvSpPr/>
            <p:nvPr/>
          </p:nvSpPr>
          <p:spPr>
            <a:xfrm>
              <a:off x="8875613" y="5571639"/>
              <a:ext cx="954860" cy="1060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4D64E41-E487-457C-9D29-66A7B053E518}"/>
                </a:ext>
              </a:extLst>
            </p:cNvPr>
            <p:cNvSpPr/>
            <p:nvPr/>
          </p:nvSpPr>
          <p:spPr>
            <a:xfrm>
              <a:off x="7934243" y="2391467"/>
              <a:ext cx="954860" cy="1060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1A8566-9C75-486C-B684-E82E7B4D4372}"/>
                </a:ext>
              </a:extLst>
            </p:cNvPr>
            <p:cNvSpPr/>
            <p:nvPr/>
          </p:nvSpPr>
          <p:spPr>
            <a:xfrm>
              <a:off x="8875613" y="3451524"/>
              <a:ext cx="954860" cy="1060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F7D5263-2CC2-47E3-B4E4-5DFDBC602E2D}"/>
                </a:ext>
              </a:extLst>
            </p:cNvPr>
            <p:cNvSpPr/>
            <p:nvPr/>
          </p:nvSpPr>
          <p:spPr>
            <a:xfrm>
              <a:off x="6017778" y="4511581"/>
              <a:ext cx="954860" cy="1060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E583049-FCDD-438A-8453-371413095AFB}"/>
                </a:ext>
              </a:extLst>
            </p:cNvPr>
            <p:cNvSpPr/>
            <p:nvPr/>
          </p:nvSpPr>
          <p:spPr>
            <a:xfrm>
              <a:off x="6965893" y="5571638"/>
              <a:ext cx="954860" cy="1060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7BEC215E-A2A0-4239-8790-B6964DE0A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548" y="620655"/>
            <a:ext cx="4820252" cy="8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5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DC17-060C-438C-8484-7474890A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Decouple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021BE-41C7-484A-8164-0A8E9BC0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970" cy="4351338"/>
          </a:xfrm>
        </p:spPr>
        <p:txBody>
          <a:bodyPr/>
          <a:lstStyle/>
          <a:p>
            <a:r>
              <a:rPr lang="en-US" altLang="zh-CN"/>
              <a:t>Generalized</a:t>
            </a:r>
            <a:r>
              <a:rPr lang="zh-CN" altLang="en-US"/>
              <a:t> </a:t>
            </a:r>
            <a:r>
              <a:rPr lang="en-US" altLang="zh-CN"/>
              <a:t>eigenvalue decomposition of (K, M)</a:t>
            </a:r>
          </a:p>
          <a:p>
            <a:pPr lvl="1"/>
            <a:r>
              <a:rPr lang="en-US" altLang="zh-CN" b="1"/>
              <a:t>U</a:t>
            </a:r>
            <a:r>
              <a:rPr lang="en-US" altLang="zh-CN"/>
              <a:t>: Modal shape</a:t>
            </a:r>
          </a:p>
          <a:p>
            <a:pPr lvl="1"/>
            <a:r>
              <a:rPr lang="en-US" altLang="zh-CN" b="1"/>
              <a:t>S</a:t>
            </a:r>
            <a:r>
              <a:rPr lang="en-US" altLang="zh-CN"/>
              <a:t>: Diagonal eigenvalue</a:t>
            </a:r>
          </a:p>
          <a:p>
            <a:r>
              <a:rPr lang="en-US" altLang="zh-CN"/>
              <a:t>Let </a:t>
            </a:r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On the left side, all pre-multiplied matrices are diagonal -&gt; individual modes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9C34FB-4637-40FF-977A-AD800488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623" y="1997931"/>
            <a:ext cx="2028177" cy="43721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9914B49-7C66-4521-8FBE-0498B347ECC3}"/>
              </a:ext>
            </a:extLst>
          </p:cNvPr>
          <p:cNvGrpSpPr/>
          <p:nvPr/>
        </p:nvGrpSpPr>
        <p:grpSpPr>
          <a:xfrm>
            <a:off x="9768117" y="2567263"/>
            <a:ext cx="1238096" cy="634141"/>
            <a:chOff x="9504850" y="2373695"/>
            <a:chExt cx="1238096" cy="63414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A719D9F-9A20-4DCD-9155-22BEA444A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55"/>
            <a:stretch/>
          </p:blipFill>
          <p:spPr>
            <a:xfrm>
              <a:off x="9504851" y="2373695"/>
              <a:ext cx="1238095" cy="29643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5B720F-E56A-4A57-A73A-CC8B3A70B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071"/>
            <a:stretch/>
          </p:blipFill>
          <p:spPr>
            <a:xfrm>
              <a:off x="9504850" y="2711406"/>
              <a:ext cx="1238095" cy="29643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0EE0173-B690-45B5-AB82-C459640C7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95" y="3132245"/>
            <a:ext cx="1170394" cy="4773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0FEFD6-C170-4C7B-ACF7-A77EA838C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238" y="3825773"/>
            <a:ext cx="5609524" cy="590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99B267-42AC-4C76-9909-F1C56688D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7796" y="4416249"/>
            <a:ext cx="4396408" cy="47326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EF18214E-7FCA-41C1-A697-4FA0ABA61E5C}"/>
              </a:ext>
            </a:extLst>
          </p:cNvPr>
          <p:cNvSpPr/>
          <p:nvPr/>
        </p:nvSpPr>
        <p:spPr>
          <a:xfrm>
            <a:off x="1579418" y="3825773"/>
            <a:ext cx="515389" cy="428727"/>
          </a:xfrm>
          <a:prstGeom prst="rightArrow">
            <a:avLst>
              <a:gd name="adj1" fmla="val 50000"/>
              <a:gd name="adj2" fmla="val 55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1F6E4B-5EF6-4382-8E77-4E2A268BD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3548" y="620655"/>
            <a:ext cx="4820252" cy="8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4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87F3-A258-41EF-8B6F-F5C0CD9E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1D Solution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41321-206F-436B-B480-B987D5D4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/>
              <a:t>If f(t) = δ(t):</a:t>
            </a:r>
          </a:p>
          <a:p>
            <a:r>
              <a:rPr lang="en-US" altLang="zh-CN"/>
              <a:t>Laplace Transform: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Inverse Laplace:</a:t>
            </a:r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According to the property of Laplace Transform,</a:t>
            </a:r>
          </a:p>
          <a:p>
            <a:pPr lvl="1"/>
            <a:r>
              <a:rPr lang="en-US" altLang="zh-CN"/>
              <a:t>the solution of 				   is a time convolution with the impulse response: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796544-324F-449B-B0EA-944E2F91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57" y="2150509"/>
            <a:ext cx="2979161" cy="86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3A2FAB-6B64-4BB7-93DD-D14A94A4B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244"/>
          <a:stretch/>
        </p:blipFill>
        <p:spPr>
          <a:xfrm>
            <a:off x="4234900" y="3125325"/>
            <a:ext cx="4866033" cy="1023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5ACE92-A8B5-46C0-B608-F09A1051E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004" y="4805859"/>
            <a:ext cx="3034912" cy="5194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B72EF2-BF2F-4FC3-802D-6FB8ADFF4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841" y="5403678"/>
            <a:ext cx="4268574" cy="68115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3712145-7CF3-45E7-9783-9B0211C7EB55}"/>
              </a:ext>
            </a:extLst>
          </p:cNvPr>
          <p:cNvGrpSpPr/>
          <p:nvPr/>
        </p:nvGrpSpPr>
        <p:grpSpPr>
          <a:xfrm>
            <a:off x="9776328" y="2379729"/>
            <a:ext cx="2000891" cy="2098541"/>
            <a:chOff x="9809033" y="2344776"/>
            <a:chExt cx="2000891" cy="209854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CB566F1-AD24-423E-A9E4-CBCADCE1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39514" y="2344776"/>
              <a:ext cx="1209665" cy="86574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69E26CE-6706-4966-A858-44EEB19E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09033" y="3224573"/>
              <a:ext cx="1357827" cy="726556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FD26240-365C-4F9A-9EBD-5B02CC86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39514" y="3898046"/>
              <a:ext cx="1970410" cy="545271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FFDC93C-5133-436D-8FF3-626C1159C7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611" y="658820"/>
            <a:ext cx="4918189" cy="80063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28F8C2A-E437-4781-B6F3-90287072AEB9}"/>
              </a:ext>
            </a:extLst>
          </p:cNvPr>
          <p:cNvGrpSpPr/>
          <p:nvPr/>
        </p:nvGrpSpPr>
        <p:grpSpPr>
          <a:xfrm>
            <a:off x="4933220" y="1716541"/>
            <a:ext cx="3469394" cy="457425"/>
            <a:chOff x="4933220" y="1716541"/>
            <a:chExt cx="3469394" cy="4574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9270EE-0EBF-4CEA-BBD9-BFB20ADA9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33220" y="1716541"/>
              <a:ext cx="3469394" cy="45742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C782225-9AF1-4B5C-B85E-9E0ED27F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22642" y="1783818"/>
              <a:ext cx="412969" cy="333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8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49C7E7-CA31-4401-998B-38DAC274EB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/>
                  <a:t>Nonlinear vibration</a:t>
                </a:r>
                <a:br>
                  <a:rPr lang="en-US" altLang="zh-CN"/>
                </a:br>
                <a:r>
                  <a:rPr lang="en-US" altLang="zh-CN" sz="2800"/>
                  <a:t>How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800"/>
                  <a:t> </a:t>
                </a:r>
                <a:r>
                  <a:rPr lang="en-US" altLang="zh-CN" sz="2800"/>
                  <a:t>?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49C7E7-CA31-4401-998B-38DAC274E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5069"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CA90-83C9-455E-BD8F-9097FD50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117"/>
          </a:xfrm>
        </p:spPr>
        <p:txBody>
          <a:bodyPr>
            <a:noAutofit/>
          </a:bodyPr>
          <a:lstStyle/>
          <a:p>
            <a:r>
              <a:rPr lang="en-US" altLang="zh-CN"/>
              <a:t>From FEM Course: 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Paper1(2007): For geometrically nonlinear, materially linear</a:t>
            </a:r>
          </a:p>
          <a:p>
            <a:pPr lvl="1"/>
            <a:r>
              <a:rPr lang="en-US" altLang="zh-CN"/>
              <a:t>f_int(u) is a </a:t>
            </a:r>
            <a:r>
              <a:rPr lang="en-US" altLang="zh-CN" b="1" i="1"/>
              <a:t>cubic polynomial</a:t>
            </a:r>
            <a:r>
              <a:rPr lang="en-US" altLang="zh-CN" b="1"/>
              <a:t> </a:t>
            </a:r>
            <a:r>
              <a:rPr lang="en-US" altLang="zh-CN"/>
              <a:t>of u, we can precompute the coefficients</a:t>
            </a:r>
          </a:p>
          <a:p>
            <a:r>
              <a:rPr lang="en-US" altLang="zh-CN"/>
              <a:t>Paper2(2008): For general material</a:t>
            </a:r>
          </a:p>
          <a:p>
            <a:pPr lvl="1"/>
            <a:r>
              <a:rPr lang="en-US" altLang="zh-CN"/>
              <a:t>There is a fast </a:t>
            </a:r>
            <a:r>
              <a:rPr lang="en-US" altLang="zh-CN" b="1"/>
              <a:t>approximation</a:t>
            </a:r>
            <a:r>
              <a:rPr lang="en-US" altLang="zh-CN"/>
              <a:t> scheme</a:t>
            </a:r>
          </a:p>
          <a:p>
            <a:r>
              <a:rPr lang="en-US" altLang="zh-CN"/>
              <a:t>Paper3(2016)</a:t>
            </a:r>
          </a:p>
          <a:p>
            <a:pPr lvl="1"/>
            <a:r>
              <a:rPr lang="en-US" altLang="zh-CN"/>
              <a:t>Component Mode Synthesis</a:t>
            </a:r>
          </a:p>
          <a:p>
            <a:pPr lvl="2"/>
            <a:r>
              <a:rPr lang="en-US" altLang="zh-CN"/>
              <a:t>We amortize the cost of the linear modal analysis by dynamically partitioning the mesh into nearly rigid pieces: the modal analysis of a rigidly moving piece is retained over time.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F78FC5-0796-4843-AE10-4C92AAB9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133" y="537430"/>
            <a:ext cx="5066667" cy="9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E044E4-7988-4136-A9CF-05ABA52FE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247" y="1681990"/>
            <a:ext cx="5066667" cy="8444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8086CC-E0A0-4F89-888A-4A9A28322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361" y="2526434"/>
            <a:ext cx="6605678" cy="4690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3F7E5D-CE84-4E82-B3AF-3BBA00BB9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461" y="3961130"/>
            <a:ext cx="3707578" cy="13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A4AC1-17EE-426A-A598-0D089BC7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Stress tensors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C832589-3E7B-4E57-9595-7A7E8BDAC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0" y="1825625"/>
            <a:ext cx="10255599" cy="4351338"/>
          </a:xfrm>
        </p:spPr>
      </p:pic>
    </p:spTree>
    <p:extLst>
      <p:ext uri="{BB962C8B-B14F-4D97-AF65-F5344CB8AC3E}">
        <p14:creationId xmlns:p14="http://schemas.microsoft.com/office/powerpoint/2010/main" val="409623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713</Words>
  <Application>Microsoft Office PowerPoint</Application>
  <PresentationFormat>宽屏</PresentationFormat>
  <Paragraphs>132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Theme</vt:lpstr>
      <vt:lpstr>Modal Analysis</vt:lpstr>
      <vt:lpstr>PowerPoint 演示文稿</vt:lpstr>
      <vt:lpstr>Elastic Vibration How to compute f_int (u) ?</vt:lpstr>
      <vt:lpstr>Elastic Vibration How to compute f_int (u) ?</vt:lpstr>
      <vt:lpstr>Elastic Vibration How to compute M and D?</vt:lpstr>
      <vt:lpstr>Decouple</vt:lpstr>
      <vt:lpstr>1D Solution</vt:lpstr>
      <vt:lpstr>Nonlinear vibration How to compute f_int (u) ?</vt:lpstr>
      <vt:lpstr>Stress tensors</vt:lpstr>
      <vt:lpstr>Stiffness tensor C_ijkl</vt:lpstr>
      <vt:lpstr>Mass matrix</vt:lpstr>
      <vt:lpstr>Transfer……</vt:lpstr>
      <vt:lpstr>求解Helmholtz方程的几种方法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- -</dc:creator>
  <cp:lastModifiedBy>- -</cp:lastModifiedBy>
  <cp:revision>289</cp:revision>
  <dcterms:created xsi:type="dcterms:W3CDTF">2021-12-22T07:05:40Z</dcterms:created>
  <dcterms:modified xsi:type="dcterms:W3CDTF">2022-01-01T13:12:40Z</dcterms:modified>
</cp:coreProperties>
</file>