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12"/>
  </p:notesMasterIdLst>
  <p:sldIdLst>
    <p:sldId id="256" r:id="rId5"/>
    <p:sldId id="324" r:id="rId6"/>
    <p:sldId id="325" r:id="rId7"/>
    <p:sldId id="258" r:id="rId8"/>
    <p:sldId id="259" r:id="rId9"/>
    <p:sldId id="260" r:id="rId10"/>
    <p:sldId id="281" r:id="rId11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6" r:id="rId22"/>
    <p:sldId id="292" r:id="rId23"/>
    <p:sldId id="263" r:id="rId24"/>
    <p:sldId id="271" r:id="rId25"/>
    <p:sldId id="272" r:id="rId26"/>
    <p:sldId id="273" r:id="rId27"/>
    <p:sldId id="293" r:id="rId28"/>
    <p:sldId id="294" r:id="rId29"/>
    <p:sldId id="295" r:id="rId30"/>
    <p:sldId id="297" r:id="rId31"/>
    <p:sldId id="268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6"/>
            <p14:sldId id="292"/>
            <p14:sldId id="263"/>
            <p14:sldId id="271"/>
            <p14:sldId id="272"/>
            <p14:sldId id="273"/>
            <p14:sldId id="293"/>
            <p14:sldId id="294"/>
            <p14:sldId id="295"/>
            <p14:sldId id="297"/>
            <p14:sldId id="26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7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 major features of the CPU (such as its endianness) or alter the way the system interface works</a:t>
            </a:r>
            <a:endParaRPr lang="en-US" altLang="zh-CN" dirty="0"/>
          </a:p>
          <a:p>
            <a:r>
              <a:rPr lang="en-US" altLang="zh-CN" dirty="0"/>
              <a:t>One or more internal registers provide control and visibility of these options.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There’s always more: timers, event counters, parity error detection.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遇到</a:t>
            </a:r>
            <a:r>
              <a:rPr lang="en-US" altLang="zh-CN" dirty="0"/>
              <a:t>branch</a:t>
            </a:r>
            <a:r>
              <a:rPr lang="zh-CN" altLang="en-US" dirty="0"/>
              <a:t>时</a:t>
            </a:r>
            <a:r>
              <a:rPr lang="en-US" altLang="zh-CN" dirty="0"/>
              <a:t>(</a:t>
            </a:r>
            <a:r>
              <a:rPr lang="zh-CN" altLang="en-US" dirty="0"/>
              <a:t>其下一条已经提前开始做了</a:t>
            </a:r>
            <a:r>
              <a:rPr lang="en-US" altLang="zh-CN" dirty="0"/>
              <a:t>)</a:t>
            </a:r>
            <a:r>
              <a:rPr lang="zh-CN" altLang="en-US" dirty="0"/>
              <a:t>，中断返回要返回</a:t>
            </a:r>
            <a:r>
              <a:rPr lang="en-US" altLang="zh-CN" dirty="0"/>
              <a:t>branch</a:t>
            </a:r>
            <a:r>
              <a:rPr lang="zh-CN" altLang="en-US" dirty="0"/>
              <a:t>指令，而不是</a:t>
            </a:r>
            <a:r>
              <a:rPr lang="en-US" altLang="zh-CN" dirty="0"/>
              <a:t>branch</a:t>
            </a:r>
            <a:r>
              <a:rPr lang="zh-CN" altLang="en-US" dirty="0"/>
              <a:t>指令的下一条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在处理中断时，不能接受新的中断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5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 panose="02010609060101010101" pitchFamily="49" charset="-122"/>
                <a:cs typeface="黑体" panose="02010609060101010101" pitchFamily="49" charset="-122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  <a:endParaRPr lang="en-US" altLang="zh-CN" sz="3000" b="1" dirty="0">
              <a:latin typeface="+mj-lt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Topic 6.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Pipelined CPU supporting 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 panose="02010609060101010101" charset="-122"/>
                <a:cs typeface="楷体" panose="02010609060101010101" charset="-122"/>
              </a:rPr>
              <a:t>Interrupt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Interrupt Instructions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Format: MFC0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Function: GPR[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 = CPR[0,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Format: MTC0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Function: CPR[0,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sel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 = GPR[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]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ERET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2287112"/>
            <a:ext cx="8109074" cy="87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4090449"/>
            <a:ext cx="8109074" cy="87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8" y="5440573"/>
            <a:ext cx="8109074" cy="81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interrupt control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50" y="1612235"/>
            <a:ext cx="5526142" cy="402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interrupt control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is detected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Instructions in IF is killed ( ID_RST= 1)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Return address (Delay slot)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returns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Modify </a:t>
            </a:r>
            <a:r>
              <a:rPr lang="en-US" altLang="zh-CN" sz="3000" dirty="0" err="1">
                <a:latin typeface="+mn-lt"/>
                <a:ea typeface="宋体" panose="02010600030101010101" pitchFamily="2" charset="-122"/>
              </a:rPr>
              <a:t>npc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Some Mechanisms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signal should be saved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handler could not be re-entered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Simple CP0 design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Interrupt register file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Exception Handler Base Register (EHBR)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Exception Program Counter Register (EPCR)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MTC0: </a:t>
            </a: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Write Interrupt register file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MFC0: </a:t>
            </a: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Read Interrupt register file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Interrupt is detected: jump to EHBR (External signal)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ERET: jump to EPCR (From CPU controller)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module cp0 (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main clock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debug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ifdef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DEBUG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debug_addr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debug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debug_data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debug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`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endif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operations (read in ID stage and write in EXE stage)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oper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CP0 operation type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read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data_r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read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[4:0]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addr_w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write address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write data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exceptions (check exceptions in MEM stage)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synchronous reset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interrupt enable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external interrupt input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input wire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ret_addr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target instruction address to store when interrupt occurred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jump_en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,  // force jump enable signal when interrupt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authorised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or ERET occurred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output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[31:0]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jump_addr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 // target instruction address to jump to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);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(2)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 interrupt determination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wire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0,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ir_in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rst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eret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1;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else if (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&lt;= 0;  // prevent exception reenter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assign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ir_en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ir_wait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 &amp; </a:t>
            </a: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ir_valid</a:t>
            </a: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(3)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Exception Handler Base Register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Exception Program Counter Register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// jump determination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always @(*) begin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	……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Code Example (4)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3275856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// CP0 registers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localparam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//CP0_SR    = 0,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//CP0_EAR   = 1,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CP0_EPCR  = 2,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CP0_EHBR  = 3;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//CP0_IER   = 4,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//CP0_ICR   = 5,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//CP0_PDBR  = 6,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//CP0_TIR   = 7,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	//CP0_WDR   = 8;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88024" y="1196752"/>
            <a:ext cx="3275856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latin typeface="+mn-lt"/>
                <a:ea typeface="宋体" panose="02010600030101010101" pitchFamily="2" charset="-122"/>
              </a:rPr>
              <a:t>// EXE CP operations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 err="1">
                <a:latin typeface="+mn-lt"/>
                <a:ea typeface="宋体" panose="02010600030101010101" pitchFamily="2" charset="-122"/>
              </a:rPr>
              <a:t>localparam</a:t>
            </a:r>
            <a:endParaRPr lang="en-US" altLang="zh-CN" sz="16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EXE_CP_NONE   = 0,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EXE_CP_STORE  = 1,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16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EXE_CP0_ERET  = 2;</a:t>
            </a:r>
            <a:endParaRPr lang="en-US" altLang="zh-CN" sz="16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344816" cy="95436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 err="1">
                <a:solidFill>
                  <a:srgbClr val="19A1FD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3200" dirty="0">
                <a:solidFill>
                  <a:srgbClr val="19A1FD"/>
                </a:solidFill>
                <a:ea typeface="宋体" panose="02010600030101010101" pitchFamily="2" charset="-122"/>
              </a:rPr>
              <a:t> of CPU supporting interrupt.</a:t>
            </a:r>
            <a:endParaRPr lang="en-US" altLang="zh-CN" sz="3200" dirty="0">
              <a:solidFill>
                <a:srgbClr val="19A1FD"/>
              </a:solidFill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69301"/>
            <a:ext cx="7105799" cy="577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阅读实验文档，理解</a:t>
            </a:r>
            <a:r>
              <a:rPr lang="en-US" altLang="zh-CN" dirty="0"/>
              <a:t>CP0</a:t>
            </a:r>
            <a:r>
              <a:rPr lang="zh-CN" altLang="en-US" dirty="0"/>
              <a:t>的工作原理和中断相关机制的实现方式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增加协处理器</a:t>
            </a:r>
            <a:r>
              <a:rPr lang="en-US" altLang="zh-CN" dirty="0"/>
              <a:t>CP0</a:t>
            </a:r>
            <a:r>
              <a:rPr lang="zh-CN" altLang="zh-CN" dirty="0"/>
              <a:t>，支持中断指令及中断相关机制</a:t>
            </a:r>
            <a:endParaRPr lang="en-US" altLang="zh-CN" dirty="0"/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Instr. Mem.(3)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R1,0x0		//main entry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4:	24210020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	R1,R1,32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8:	40811800 	mtc0	R1, R3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 c:	00001020 	add	R2,R0,R0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10:	00001820 	add	R3,R0,R0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14:	20420001 	addi	R2,R2,1		//loop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18:	08000005 	j	14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1c:	00000000 	nop</a:t>
            </a:r>
            <a:endParaRPr lang="nl-NL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20:	40041000 	mfc0	R4,R2		//handler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24:	20630001 	addi	R3,R3,1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28:	42000018 	eret</a:t>
            </a:r>
            <a:endParaRPr lang="it-IT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2c: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(1)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5122" name="Picture 2" descr="F:\Univer Doc\计算机体系结构\2014-2015\PP CPU\exp9\sim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9268" cy="49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(2)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6147" name="Picture 3" descr="F:\Univer Doc\计算机体系结构\2014-2015\PP CPU\exp9\sim\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8296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(3)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7171" name="Picture 3" descr="F:\Univer Doc\计算机体系结构\2014-2015\PP CPU\exp9\sim\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7315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(4)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8195" name="Picture 3" descr="F:\Univer Doc\计算机体系结构\2014-2015\PP CPU\exp9\sim\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8" y="1340768"/>
            <a:ext cx="8896748" cy="49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Simulation (5)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9219" name="Picture 3" descr="F:\Univer Doc\计算机体系结构\2014-2015\PP CPU\exp9\sim\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403"/>
            <a:ext cx="8856984" cy="494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FPGA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// interrupt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wire interrupt;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reg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always @(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clk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) begin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&lt;= interrupter;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end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	assign interrupt = ~</a:t>
            </a:r>
            <a:r>
              <a:rPr lang="en-US" altLang="zh-CN" sz="1800" dirty="0" err="1">
                <a:latin typeface="+mn-lt"/>
                <a:ea typeface="宋体" panose="02010600030101010101" pitchFamily="2" charset="-122"/>
              </a:rPr>
              <a:t>interrupt_prev</a:t>
            </a:r>
            <a:r>
              <a:rPr lang="en-US" altLang="zh-CN" sz="1800" dirty="0">
                <a:latin typeface="+mn-lt"/>
                <a:ea typeface="宋体" panose="02010600030101010101" pitchFamily="2" charset="-122"/>
              </a:rPr>
              <a:t> &amp; interrupter;</a:t>
            </a: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Interrupter</a:t>
            </a:r>
            <a:r>
              <a:rPr lang="zh-CN" altLang="en-US" sz="240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West Button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Interrupt is triggered at 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</a:rPr>
              <a:t>posedge</a:t>
            </a:r>
            <a:r>
              <a:rPr lang="en-US" altLang="zh-CN" sz="2400" dirty="0">
                <a:latin typeface="+mn-lt"/>
                <a:ea typeface="宋体" panose="02010600030101010101" pitchFamily="2" charset="-122"/>
              </a:rPr>
              <a:t> of West Button’s Pushing</a:t>
            </a:r>
            <a:endParaRPr lang="en-US" altLang="zh-CN" sz="24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1: 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Waveform Simulation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2: </a:t>
            </a:r>
            <a:endParaRPr lang="en-US" altLang="zh-CN" sz="28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FPGA Implementation of the Pipelined CPU with the verification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  <a:endParaRPr lang="en-US" altLang="zh-CN" sz="3600" b="1" dirty="0">
              <a:solidFill>
                <a:srgbClr val="19A1FD"/>
              </a:solidFill>
              <a:latin typeface="+mn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Basic Principle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Operating Procedures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Precaution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Checkpoints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eaLnBrk="1" hangingPunct="1"/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Purpose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the principle of CPU Interrupt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its processing procedure.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Understand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function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of CP0 coprocessor.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the design methods of pipelined CPU supporting interrupt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supporting interrupt.</a:t>
            </a:r>
            <a:endParaRPr lang="en-US" altLang="zh-CN" sz="28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Experiment Task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Design of Pipelined CPU supporting Interrupt.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CP0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Controller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anose="02010600030101010101" pitchFamily="2" charset="-122"/>
              </a:rPr>
              <a:t>Design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lvl="1" eaLnBrk="1" hangingPunct="1">
              <a:spcBef>
                <a:spcPts val="670"/>
              </a:spcBef>
              <a:buFontTx/>
              <a:buChar char="–"/>
            </a:pPr>
            <a:endParaRPr lang="en-US" altLang="zh-CN" sz="2800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 and observe the execution of program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What jobs does CP0 do?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CPU conﬁguration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Cache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Exception/interrupt control</a:t>
            </a:r>
            <a:endParaRPr lang="en-US" altLang="zh-CN" sz="32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Memory management unit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Miscellaneous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Exception/interrupt control</a:t>
            </a:r>
            <a:endParaRPr lang="en-US" altLang="zh-CN" sz="44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 Instructions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Simple interrupt control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70"/>
              </a:spcBef>
              <a:buNone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Some Mechanisms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Simple CP0 design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Code Example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anose="02010600030101010101" pitchFamily="2" charset="-122"/>
              </a:rPr>
              <a:t>CP Interrupt Instructions (1)</a:t>
            </a:r>
            <a:endParaRPr lang="en-US" altLang="zh-CN" sz="4000" dirty="0">
              <a:solidFill>
                <a:srgbClr val="19A1FD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Register index bits: 5 bits. 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MIPS32 uses another 3 bits “SEL” to extend index bits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CP0 Interrupt Instructions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anose="02010600030101010101" pitchFamily="2" charset="-122"/>
              </a:rPr>
              <a:t>MTC0</a:t>
            </a:r>
            <a:endParaRPr lang="en-US" altLang="zh-CN" sz="30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MFC0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 lvl="1">
              <a:spcBef>
                <a:spcPts val="670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anose="02010600030101010101" pitchFamily="2" charset="-122"/>
              </a:rPr>
              <a:t>ERET</a:t>
            </a:r>
            <a:endParaRPr lang="en-US" altLang="zh-CN" sz="3200" dirty="0">
              <a:latin typeface="+mn-lt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Tx/>
              <a:buChar char="•"/>
            </a:pPr>
            <a:endParaRPr lang="en-US" altLang="zh-CN" sz="3200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4564</Words>
  <Application>WPS 演示</Application>
  <PresentationFormat>全屏显示(4:3)</PresentationFormat>
  <Paragraphs>260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楷体</vt:lpstr>
      <vt:lpstr>Calibri</vt:lpstr>
      <vt:lpstr>Arial Unicode MS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What jobs does CP0 do?</vt:lpstr>
      <vt:lpstr>Exception/interrupt control</vt:lpstr>
      <vt:lpstr>CP Interrupt Instructions (1)</vt:lpstr>
      <vt:lpstr>CP Interrupt Instructions (2)</vt:lpstr>
      <vt:lpstr>Simple interrupt control (1)</vt:lpstr>
      <vt:lpstr>Simple interrupt control (2)</vt:lpstr>
      <vt:lpstr>Some Mechanisms</vt:lpstr>
      <vt:lpstr>Simple CP0 design</vt:lpstr>
      <vt:lpstr>Code Example (1)</vt:lpstr>
      <vt:lpstr>Code Example (2)</vt:lpstr>
      <vt:lpstr>Code Example (3)</vt:lpstr>
      <vt:lpstr>Code Example (4)</vt:lpstr>
      <vt:lpstr>Datapath of CPU supporting interrupt.</vt:lpstr>
      <vt:lpstr>Instr. Mem.(3)</vt:lpstr>
      <vt:lpstr>Simulation (1)</vt:lpstr>
      <vt:lpstr>Simulation (2)</vt:lpstr>
      <vt:lpstr>Simulation (3)</vt:lpstr>
      <vt:lpstr>Simulation (4)</vt:lpstr>
      <vt:lpstr>Simulation (5)</vt:lpstr>
      <vt:lpstr>FPGA</vt:lpstr>
      <vt:lpstr>Checkpoints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大姐大</cp:lastModifiedBy>
  <cp:revision>180</cp:revision>
  <dcterms:created xsi:type="dcterms:W3CDTF">2011-08-03T07:44:00Z</dcterms:created>
  <dcterms:modified xsi:type="dcterms:W3CDTF">2020-12-14T11:58:12Z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