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54"/>
  </p:notesMasterIdLst>
  <p:sldIdLst>
    <p:sldId id="256" r:id="rId4"/>
    <p:sldId id="324" r:id="rId5"/>
    <p:sldId id="325" r:id="rId6"/>
    <p:sldId id="258" r:id="rId7"/>
    <p:sldId id="259" r:id="rId8"/>
    <p:sldId id="260" r:id="rId9"/>
    <p:sldId id="261" r:id="rId10"/>
    <p:sldId id="263" r:id="rId11"/>
    <p:sldId id="262" r:id="rId12"/>
    <p:sldId id="264" r:id="rId13"/>
    <p:sldId id="265" r:id="rId14"/>
    <p:sldId id="271" r:id="rId15"/>
    <p:sldId id="311" r:id="rId16"/>
    <p:sldId id="312" r:id="rId17"/>
    <p:sldId id="313" r:id="rId18"/>
    <p:sldId id="320" r:id="rId19"/>
    <p:sldId id="321" r:id="rId20"/>
    <p:sldId id="322" r:id="rId21"/>
    <p:sldId id="272" r:id="rId22"/>
    <p:sldId id="280" r:id="rId23"/>
    <p:sldId id="281" r:id="rId24"/>
    <p:sldId id="282" r:id="rId25"/>
    <p:sldId id="317" r:id="rId26"/>
    <p:sldId id="315" r:id="rId27"/>
    <p:sldId id="316" r:id="rId28"/>
    <p:sldId id="283" r:id="rId29"/>
    <p:sldId id="284" r:id="rId30"/>
    <p:sldId id="318" r:id="rId31"/>
    <p:sldId id="288" r:id="rId32"/>
    <p:sldId id="289" r:id="rId33"/>
    <p:sldId id="290" r:id="rId34"/>
    <p:sldId id="293" r:id="rId35"/>
    <p:sldId id="297" r:id="rId36"/>
    <p:sldId id="319" r:id="rId37"/>
    <p:sldId id="298" r:id="rId38"/>
    <p:sldId id="291" r:id="rId39"/>
    <p:sldId id="305" r:id="rId40"/>
    <p:sldId id="294" r:id="rId41"/>
    <p:sldId id="295" r:id="rId42"/>
    <p:sldId id="299" r:id="rId43"/>
    <p:sldId id="296" r:id="rId44"/>
    <p:sldId id="275" r:id="rId45"/>
    <p:sldId id="303" r:id="rId46"/>
    <p:sldId id="304" r:id="rId47"/>
    <p:sldId id="279" r:id="rId48"/>
    <p:sldId id="300" r:id="rId49"/>
    <p:sldId id="301" r:id="rId50"/>
    <p:sldId id="302" r:id="rId51"/>
    <p:sldId id="323" r:id="rId52"/>
    <p:sldId id="257" r:id="rId5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324"/>
            <p14:sldId id="325"/>
            <p14:sldId id="258"/>
            <p14:sldId id="259"/>
            <p14:sldId id="260"/>
            <p14:sldId id="261"/>
            <p14:sldId id="263"/>
            <p14:sldId id="262"/>
            <p14:sldId id="264"/>
            <p14:sldId id="265"/>
            <p14:sldId id="271"/>
            <p14:sldId id="311"/>
            <p14:sldId id="312"/>
            <p14:sldId id="313"/>
            <p14:sldId id="320"/>
            <p14:sldId id="321"/>
            <p14:sldId id="322"/>
            <p14:sldId id="272"/>
            <p14:sldId id="280"/>
            <p14:sldId id="281"/>
            <p14:sldId id="282"/>
            <p14:sldId id="317"/>
            <p14:sldId id="315"/>
            <p14:sldId id="316"/>
            <p14:sldId id="283"/>
            <p14:sldId id="284"/>
            <p14:sldId id="318"/>
            <p14:sldId id="288"/>
            <p14:sldId id="289"/>
            <p14:sldId id="290"/>
            <p14:sldId id="293"/>
            <p14:sldId id="297"/>
            <p14:sldId id="319"/>
            <p14:sldId id="298"/>
            <p14:sldId id="291"/>
            <p14:sldId id="305"/>
            <p14:sldId id="294"/>
            <p14:sldId id="295"/>
            <p14:sldId id="299"/>
            <p14:sldId id="296"/>
            <p14:sldId id="275"/>
            <p14:sldId id="303"/>
            <p14:sldId id="304"/>
            <p14:sldId id="279"/>
            <p14:sldId id="300"/>
            <p14:sldId id="301"/>
            <p14:sldId id="302"/>
            <p14:sldId id="323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2018/8/20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1D4DA-38B0-4764-9CB7-3127C6D5664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319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1D4DA-38B0-4764-9CB7-3127C6D5664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319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Locked = 1</a:t>
            </a:r>
            <a:r>
              <a:rPr lang="zh-CN" altLang="en-US" dirty="0"/>
              <a:t>，始终稳定的信号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2856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2018/8/20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484784"/>
            <a:ext cx="8144665" cy="1224136"/>
          </a:xfrm>
        </p:spPr>
        <p:txBody>
          <a:bodyPr/>
          <a:lstStyle/>
          <a:p>
            <a:r>
              <a:rPr lang="en-US" altLang="zh-CN" sz="4000" b="1" dirty="0">
                <a:effectLst/>
                <a:latin typeface="+mn-lt"/>
                <a:ea typeface="黑体"/>
                <a:cs typeface="黑体"/>
              </a:rPr>
              <a:t>Computer Architecture Experiment</a:t>
            </a:r>
            <a:endParaRPr lang="zh-CN" altLang="en-US" sz="4000" b="1" dirty="0">
              <a:effectLst/>
              <a:latin typeface="+mn-lt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437112"/>
            <a:ext cx="6400800" cy="160858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浙江大学计算机学院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陈文智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000" b="1" dirty="0">
                <a:latin typeface="+mj-lt"/>
                <a:ea typeface="楷体_GB2312" pitchFamily="49" charset="-122"/>
              </a:rPr>
              <a:t>chenwz@zju.edu.cn</a:t>
            </a:r>
          </a:p>
          <a:p>
            <a:pPr>
              <a:lnSpc>
                <a:spcPct val="120000"/>
              </a:lnSpc>
            </a:pPr>
            <a:endParaRPr lang="zh-CN" altLang="en-US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Topic 2.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5-stage CPU executing in pipeline &amp; Pipelined CPU with stall</a:t>
            </a: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70384"/>
            <a:ext cx="7488832" cy="95436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dirty="0">
                <a:solidFill>
                  <a:srgbClr val="19A1FD"/>
                </a:solidFill>
                <a:latin typeface="+mn-lt"/>
                <a:ea typeface="宋体" charset="-122"/>
              </a:rPr>
              <a:t>Structural hazards </a:t>
            </a:r>
            <a:r>
              <a:rPr lang="zh-CN" altLang="en-US" dirty="0">
                <a:solidFill>
                  <a:srgbClr val="19A1FD"/>
                </a:solidFill>
                <a:latin typeface="+mn-lt"/>
                <a:ea typeface="宋体" charset="-122"/>
              </a:rPr>
              <a:t>－</a:t>
            </a:r>
            <a:r>
              <a:rPr lang="en-US" altLang="zh-CN" dirty="0">
                <a:solidFill>
                  <a:srgbClr val="19A1FD"/>
                </a:solidFill>
                <a:latin typeface="+mn-lt"/>
                <a:ea typeface="宋体" charset="-122"/>
              </a:rPr>
              <a:t>resource conflicts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Structural hazards arise from resource conﬂicts when the hardware cannot support all possible combinations of instructions in simultaneous overlapped execution.</a:t>
            </a:r>
          </a:p>
          <a:p>
            <a:pPr lvl="1" eaLnBrk="1" hangingPunct="1">
              <a:spcBef>
                <a:spcPts val="672"/>
              </a:spcBef>
              <a:buFontTx/>
              <a:buChar char="–"/>
            </a:pPr>
            <a:r>
              <a:rPr lang="en-US" altLang="zh-CN" sz="2800" dirty="0">
                <a:latin typeface="+mn-lt"/>
                <a:ea typeface="宋体" charset="-122"/>
              </a:rPr>
              <a:t>Memory conflicts</a:t>
            </a:r>
          </a:p>
          <a:p>
            <a:pPr lvl="1" eaLnBrk="1" hangingPunct="1">
              <a:spcBef>
                <a:spcPts val="672"/>
              </a:spcBef>
              <a:buFontTx/>
              <a:buChar char="–"/>
            </a:pPr>
            <a:r>
              <a:rPr lang="en-US" altLang="zh-CN" sz="2800" dirty="0">
                <a:latin typeface="+mn-lt"/>
                <a:ea typeface="宋体" charset="-122"/>
              </a:rPr>
              <a:t>Register File conflicts</a:t>
            </a:r>
          </a:p>
          <a:p>
            <a:pPr lvl="1" eaLnBrk="1" hangingPunct="1">
              <a:spcBef>
                <a:spcPts val="672"/>
              </a:spcBef>
              <a:buFontTx/>
              <a:buChar char="–"/>
            </a:pPr>
            <a:r>
              <a:rPr lang="en-US" altLang="zh-CN" sz="2800" dirty="0">
                <a:latin typeface="+mn-lt"/>
                <a:ea typeface="宋体" charset="-122"/>
              </a:rPr>
              <a:t>Other units conflicts</a:t>
            </a:r>
            <a:endParaRPr lang="zh-CN" altLang="en-US" sz="2800" dirty="0">
              <a:latin typeface="+mn-l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8081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7848872" cy="95436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charset="-122"/>
              </a:rPr>
              <a:t>How to resolve Structural hazards</a:t>
            </a: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0" y="18584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charset="-122"/>
            </a:endParaRP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7327418"/>
              </p:ext>
            </p:extLst>
          </p:nvPr>
        </p:nvGraphicFramePr>
        <p:xfrm>
          <a:off x="611560" y="1412776"/>
          <a:ext cx="7955483" cy="4383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Visio" r:id="rId3" imgW="8992791" imgH="4745355" progId="Visio.Drawing.11">
                  <p:embed/>
                </p:oleObj>
              </mc:Choice>
              <mc:Fallback>
                <p:oleObj name="Visio" r:id="rId3" imgW="8992791" imgH="474535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412776"/>
                        <a:ext cx="7955483" cy="43837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636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70384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Memory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solidFill>
                  <a:srgbClr val="19A1FD"/>
                </a:solidFill>
                <a:latin typeface="+mn-lt"/>
                <a:ea typeface="宋体" charset="-122"/>
              </a:rPr>
              <a:t>Instruction Memory</a:t>
            </a:r>
          </a:p>
          <a:p>
            <a:pPr lvl="1" eaLnBrk="1" hangingPunct="1">
              <a:lnSpc>
                <a:spcPct val="110000"/>
              </a:lnSpc>
              <a:spcBef>
                <a:spcPts val="672"/>
              </a:spcBef>
              <a:buFontTx/>
              <a:buChar char="–"/>
            </a:pPr>
            <a:r>
              <a:rPr lang="en-US" altLang="zh-CN" sz="2800" dirty="0">
                <a:latin typeface="+mn-lt"/>
                <a:ea typeface="宋体" charset="-122"/>
              </a:rPr>
              <a:t>Single Port Mem.</a:t>
            </a:r>
          </a:p>
          <a:p>
            <a:pPr lvl="1" eaLnBrk="1" hangingPunct="1">
              <a:lnSpc>
                <a:spcPct val="110000"/>
              </a:lnSpc>
              <a:spcBef>
                <a:spcPts val="672"/>
              </a:spcBef>
              <a:buFontTx/>
              <a:buChar char="–"/>
            </a:pPr>
            <a:r>
              <a:rPr lang="en-US" altLang="zh-CN" sz="2800" dirty="0">
                <a:latin typeface="+mn-lt"/>
                <a:ea typeface="宋体" charset="-122"/>
              </a:rPr>
              <a:t>Read only, Width:32, Depth: 64</a:t>
            </a:r>
          </a:p>
          <a:p>
            <a:pPr lvl="1" eaLnBrk="1" hangingPunct="1">
              <a:lnSpc>
                <a:spcPct val="110000"/>
              </a:lnSpc>
              <a:spcBef>
                <a:spcPts val="672"/>
              </a:spcBef>
              <a:buFontTx/>
              <a:buChar char="–"/>
            </a:pP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Falling</a:t>
            </a:r>
            <a:r>
              <a:rPr lang="en-US" altLang="zh-CN" sz="2800" dirty="0">
                <a:latin typeface="+mn-lt"/>
                <a:ea typeface="宋体" charset="-122"/>
              </a:rPr>
              <a:t> Edge Triggered</a:t>
            </a:r>
          </a:p>
          <a:p>
            <a:pPr eaLnBrk="1" hangingPunct="1">
              <a:lnSpc>
                <a:spcPct val="11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solidFill>
                  <a:srgbClr val="19A1FD"/>
                </a:solidFill>
                <a:latin typeface="+mn-lt"/>
                <a:ea typeface="宋体" charset="-122"/>
              </a:rPr>
              <a:t>Data Memory</a:t>
            </a:r>
          </a:p>
          <a:p>
            <a:pPr lvl="1" eaLnBrk="1" hangingPunct="1">
              <a:lnSpc>
                <a:spcPct val="110000"/>
              </a:lnSpc>
              <a:spcBef>
                <a:spcPts val="672"/>
              </a:spcBef>
              <a:buFontTx/>
              <a:buChar char="–"/>
            </a:pPr>
            <a:r>
              <a:rPr lang="en-US" altLang="zh-CN" sz="2800" dirty="0">
                <a:latin typeface="+mn-lt"/>
                <a:ea typeface="宋体" charset="-122"/>
              </a:rPr>
              <a:t>Single Port Mem.</a:t>
            </a:r>
          </a:p>
          <a:p>
            <a:pPr lvl="1">
              <a:lnSpc>
                <a:spcPct val="110000"/>
              </a:lnSpc>
              <a:spcBef>
                <a:spcPts val="672"/>
              </a:spcBef>
              <a:buFontTx/>
              <a:buChar char="–"/>
            </a:pPr>
            <a:r>
              <a:rPr lang="en-US" altLang="zh-CN" sz="2800" dirty="0">
                <a:latin typeface="+mn-lt"/>
                <a:ea typeface="宋体" charset="-122"/>
              </a:rPr>
              <a:t>Read and write, Width:32, Depth: 32</a:t>
            </a:r>
          </a:p>
          <a:p>
            <a:pPr lvl="1" eaLnBrk="1" hangingPunct="1">
              <a:lnSpc>
                <a:spcPct val="110000"/>
              </a:lnSpc>
              <a:spcBef>
                <a:spcPts val="672"/>
              </a:spcBef>
              <a:buFontTx/>
              <a:buChar char="–"/>
            </a:pP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Falling</a:t>
            </a:r>
            <a:r>
              <a:rPr lang="en-US" altLang="zh-CN" sz="2800" dirty="0">
                <a:latin typeface="+mn-lt"/>
                <a:ea typeface="宋体" charset="-122"/>
              </a:rPr>
              <a:t> Edge Triggered</a:t>
            </a:r>
          </a:p>
        </p:txBody>
      </p:sp>
    </p:spTree>
    <p:extLst>
      <p:ext uri="{BB962C8B-B14F-4D97-AF65-F5344CB8AC3E}">
        <p14:creationId xmlns:p14="http://schemas.microsoft.com/office/powerpoint/2010/main" val="3572365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charset="-122"/>
              </a:rPr>
              <a:t>Instruction Memory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1600" y="1412776"/>
            <a:ext cx="7200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	parameter</a:t>
            </a:r>
          </a:p>
          <a:p>
            <a:r>
              <a:rPr lang="en-US" altLang="zh-CN" sz="2000" dirty="0"/>
              <a:t>		ADDR_WIDTH = 6;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 [31:0] data [0:(1&lt;&lt;ADDR_WIDTH)-1];</a:t>
            </a:r>
          </a:p>
          <a:p>
            <a:r>
              <a:rPr lang="en-US" altLang="zh-CN" sz="2000" dirty="0"/>
              <a:t>	initial	begin</a:t>
            </a:r>
          </a:p>
          <a:p>
            <a:r>
              <a:rPr lang="en-US" altLang="zh-CN" sz="2000" dirty="0"/>
              <a:t>		$</a:t>
            </a:r>
            <a:r>
              <a:rPr lang="en-US" altLang="zh-CN" sz="2000" dirty="0" err="1"/>
              <a:t>readmemh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inst_mem.hex</a:t>
            </a:r>
            <a:r>
              <a:rPr lang="en-US" altLang="zh-CN" sz="2000" dirty="0"/>
              <a:t>", data);</a:t>
            </a:r>
          </a:p>
          <a:p>
            <a:r>
              <a:rPr lang="en-US" altLang="zh-CN" sz="2000" dirty="0"/>
              <a:t>	end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 [31:0] out;</a:t>
            </a:r>
          </a:p>
          <a:p>
            <a:r>
              <a:rPr lang="en-US" altLang="zh-CN" sz="2000" dirty="0"/>
              <a:t>	always @(</a:t>
            </a:r>
            <a:r>
              <a:rPr lang="en-US" altLang="zh-CN" sz="2000" dirty="0" err="1"/>
              <a:t>negedge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clk</a:t>
            </a:r>
            <a:r>
              <a:rPr lang="en-US" altLang="zh-CN" sz="2000" dirty="0"/>
              <a:t>) begin</a:t>
            </a:r>
          </a:p>
          <a:p>
            <a:r>
              <a:rPr lang="en-US" altLang="zh-CN" sz="2000" dirty="0"/>
              <a:t>		out &lt;= data[</a:t>
            </a:r>
            <a:r>
              <a:rPr lang="en-US" altLang="zh-CN" sz="2000" dirty="0" err="1"/>
              <a:t>addr</a:t>
            </a:r>
            <a:r>
              <a:rPr lang="en-US" altLang="zh-CN" sz="2000" dirty="0"/>
              <a:t>[ADDR_WIDTH-1:0]];</a:t>
            </a:r>
          </a:p>
          <a:p>
            <a:r>
              <a:rPr lang="en-US" altLang="zh-CN" sz="2000" dirty="0"/>
              <a:t>	end</a:t>
            </a:r>
          </a:p>
          <a:p>
            <a:r>
              <a:rPr lang="en-US" altLang="zh-CN" sz="2000" dirty="0"/>
              <a:t>	always @(*) begin</a:t>
            </a:r>
          </a:p>
          <a:p>
            <a:r>
              <a:rPr lang="en-US" altLang="zh-CN" sz="2000" dirty="0"/>
              <a:t>		if (</a:t>
            </a:r>
            <a:r>
              <a:rPr lang="en-US" altLang="zh-CN" sz="2000" dirty="0" err="1"/>
              <a:t>addr</a:t>
            </a:r>
            <a:r>
              <a:rPr lang="en-US" altLang="zh-CN" sz="2000" dirty="0"/>
              <a:t>[31:ADDR_WIDTH] != 0)</a:t>
            </a:r>
          </a:p>
          <a:p>
            <a:r>
              <a:rPr lang="en-US" altLang="zh-CN" sz="2000" dirty="0"/>
              <a:t>			</a:t>
            </a:r>
            <a:r>
              <a:rPr lang="en-US" altLang="zh-CN" sz="2000" dirty="0" err="1"/>
              <a:t>dout</a:t>
            </a:r>
            <a:r>
              <a:rPr lang="en-US" altLang="zh-CN" sz="2000" dirty="0"/>
              <a:t> = 32'h0;</a:t>
            </a:r>
          </a:p>
          <a:p>
            <a:r>
              <a:rPr lang="en-US" altLang="zh-CN" sz="2000" dirty="0"/>
              <a:t>		else</a:t>
            </a:r>
          </a:p>
          <a:p>
            <a:r>
              <a:rPr lang="en-US" altLang="zh-CN" sz="2000" dirty="0"/>
              <a:t>			</a:t>
            </a:r>
            <a:r>
              <a:rPr lang="en-US" altLang="zh-CN" sz="2000" dirty="0" err="1"/>
              <a:t>dout</a:t>
            </a:r>
            <a:r>
              <a:rPr lang="en-US" altLang="zh-CN" sz="2000" dirty="0"/>
              <a:t> = out;</a:t>
            </a:r>
          </a:p>
          <a:p>
            <a:r>
              <a:rPr lang="en-US" altLang="zh-CN" sz="2000" dirty="0"/>
              <a:t>	end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05720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charset="-122"/>
              </a:rPr>
              <a:t>Data Memory(1)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69894" y="1628800"/>
            <a:ext cx="7200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	parameter</a:t>
            </a:r>
          </a:p>
          <a:p>
            <a:r>
              <a:rPr lang="en-US" altLang="zh-CN" sz="2000" dirty="0"/>
              <a:t>		ADDR_WIDTH = 5;</a:t>
            </a:r>
          </a:p>
          <a:p>
            <a:r>
              <a:rPr lang="en-US" altLang="zh-CN" sz="2000" dirty="0"/>
              <a:t>	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 [31:0] data [0:(1&lt;&lt;ADDR_WIDTH)-1];</a:t>
            </a:r>
          </a:p>
          <a:p>
            <a:r>
              <a:rPr lang="en-US" altLang="zh-CN" sz="2000" dirty="0"/>
              <a:t>	</a:t>
            </a:r>
          </a:p>
          <a:p>
            <a:r>
              <a:rPr lang="en-US" altLang="zh-CN" sz="2000" dirty="0"/>
              <a:t>	initial	begin</a:t>
            </a:r>
          </a:p>
          <a:p>
            <a:r>
              <a:rPr lang="en-US" altLang="zh-CN" sz="2000" dirty="0"/>
              <a:t>		$</a:t>
            </a:r>
            <a:r>
              <a:rPr lang="en-US" altLang="zh-CN" sz="2000" dirty="0" err="1"/>
              <a:t>readmemh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data_mem.hex</a:t>
            </a:r>
            <a:r>
              <a:rPr lang="en-US" altLang="zh-CN" sz="2000" dirty="0"/>
              <a:t>", data);</a:t>
            </a:r>
          </a:p>
          <a:p>
            <a:r>
              <a:rPr lang="en-US" altLang="zh-CN" sz="2000" dirty="0"/>
              <a:t>	end</a:t>
            </a:r>
          </a:p>
          <a:p>
            <a:r>
              <a:rPr lang="en-US" altLang="zh-CN" sz="2000" dirty="0"/>
              <a:t>	</a:t>
            </a:r>
          </a:p>
          <a:p>
            <a:r>
              <a:rPr lang="en-US" altLang="zh-CN" sz="2000" dirty="0"/>
              <a:t>	always @(</a:t>
            </a:r>
            <a:r>
              <a:rPr lang="en-US" altLang="zh-CN" sz="2000" dirty="0" err="1"/>
              <a:t>negedge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clk</a:t>
            </a:r>
            <a:r>
              <a:rPr lang="en-US" altLang="zh-CN" sz="2000" dirty="0"/>
              <a:t>) begin</a:t>
            </a:r>
          </a:p>
          <a:p>
            <a:r>
              <a:rPr lang="en-US" altLang="zh-CN" sz="2000" dirty="0"/>
              <a:t>		if (we &amp;&amp; </a:t>
            </a:r>
            <a:r>
              <a:rPr lang="en-US" altLang="zh-CN" sz="2000" dirty="0" err="1"/>
              <a:t>addr</a:t>
            </a:r>
            <a:r>
              <a:rPr lang="en-US" altLang="zh-CN" sz="2000" dirty="0"/>
              <a:t>[31:ADDR_WIDTH]==0)</a:t>
            </a:r>
          </a:p>
          <a:p>
            <a:r>
              <a:rPr lang="en-US" altLang="zh-CN" sz="2000" dirty="0"/>
              <a:t>			data[</a:t>
            </a:r>
            <a:r>
              <a:rPr lang="en-US" altLang="zh-CN" sz="2000" dirty="0" err="1"/>
              <a:t>addr</a:t>
            </a:r>
            <a:r>
              <a:rPr lang="en-US" altLang="zh-CN" sz="2000" dirty="0"/>
              <a:t>[ADDR_WIDTH-1:0]] &lt;= din;</a:t>
            </a:r>
          </a:p>
          <a:p>
            <a:r>
              <a:rPr lang="en-US" altLang="zh-CN" sz="2000" dirty="0"/>
              <a:t>	end</a:t>
            </a:r>
          </a:p>
        </p:txBody>
      </p:sp>
    </p:spTree>
    <p:extLst>
      <p:ext uri="{BB962C8B-B14F-4D97-AF65-F5344CB8AC3E}">
        <p14:creationId xmlns:p14="http://schemas.microsoft.com/office/powerpoint/2010/main" val="2362815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charset="-122"/>
              </a:rPr>
              <a:t>Data Memory(2)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69894" y="1628800"/>
            <a:ext cx="7200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	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 [31:0] out;</a:t>
            </a:r>
          </a:p>
          <a:p>
            <a:r>
              <a:rPr lang="en-US" altLang="zh-CN" sz="2000" dirty="0"/>
              <a:t>	always @(</a:t>
            </a:r>
            <a:r>
              <a:rPr lang="en-US" altLang="zh-CN" sz="2000" dirty="0" err="1"/>
              <a:t>negedge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clk</a:t>
            </a:r>
            <a:r>
              <a:rPr lang="en-US" altLang="zh-CN" sz="2000" dirty="0"/>
              <a:t>) begin</a:t>
            </a:r>
          </a:p>
          <a:p>
            <a:r>
              <a:rPr lang="en-US" altLang="zh-CN" sz="2000" dirty="0"/>
              <a:t>		out &lt;= data[</a:t>
            </a:r>
            <a:r>
              <a:rPr lang="en-US" altLang="zh-CN" sz="2000" dirty="0" err="1"/>
              <a:t>addr</a:t>
            </a:r>
            <a:r>
              <a:rPr lang="en-US" altLang="zh-CN" sz="2000" dirty="0"/>
              <a:t>[ADDR_WIDTH-1:0]];</a:t>
            </a:r>
          </a:p>
          <a:p>
            <a:r>
              <a:rPr lang="en-US" altLang="zh-CN" sz="2000" dirty="0"/>
              <a:t>	end</a:t>
            </a:r>
          </a:p>
          <a:p>
            <a:r>
              <a:rPr lang="en-US" altLang="zh-CN" sz="2000" dirty="0"/>
              <a:t>	</a:t>
            </a:r>
          </a:p>
          <a:p>
            <a:r>
              <a:rPr lang="en-US" altLang="zh-CN" sz="2000" dirty="0"/>
              <a:t>	always @(*) begin</a:t>
            </a:r>
          </a:p>
          <a:p>
            <a:r>
              <a:rPr lang="en-US" altLang="zh-CN" sz="2000" dirty="0"/>
              <a:t>		if (</a:t>
            </a:r>
            <a:r>
              <a:rPr lang="en-US" altLang="zh-CN" sz="2000" dirty="0" err="1"/>
              <a:t>addr</a:t>
            </a:r>
            <a:r>
              <a:rPr lang="en-US" altLang="zh-CN" sz="2000" dirty="0"/>
              <a:t>[31:ADDR_WIDTH] != 0)</a:t>
            </a:r>
          </a:p>
          <a:p>
            <a:r>
              <a:rPr lang="en-US" altLang="zh-CN" sz="2000" dirty="0"/>
              <a:t>			</a:t>
            </a:r>
            <a:r>
              <a:rPr lang="en-US" altLang="zh-CN" sz="2000" dirty="0" err="1"/>
              <a:t>dout</a:t>
            </a:r>
            <a:r>
              <a:rPr lang="en-US" altLang="zh-CN" sz="2000" dirty="0"/>
              <a:t> = 32'h0;</a:t>
            </a:r>
          </a:p>
          <a:p>
            <a:r>
              <a:rPr lang="en-US" altLang="zh-CN" sz="2000" dirty="0"/>
              <a:t>		else</a:t>
            </a:r>
          </a:p>
          <a:p>
            <a:r>
              <a:rPr lang="en-US" altLang="zh-CN" sz="2000" dirty="0"/>
              <a:t>			</a:t>
            </a:r>
            <a:r>
              <a:rPr lang="en-US" altLang="zh-CN" sz="2000" dirty="0" err="1"/>
              <a:t>dout</a:t>
            </a:r>
            <a:r>
              <a:rPr lang="en-US" altLang="zh-CN" sz="2000" dirty="0"/>
              <a:t> = out;</a:t>
            </a:r>
          </a:p>
          <a:p>
            <a:r>
              <a:rPr lang="en-US" altLang="zh-CN" sz="2000" dirty="0"/>
              <a:t>	end</a:t>
            </a:r>
          </a:p>
        </p:txBody>
      </p:sp>
    </p:spTree>
    <p:extLst>
      <p:ext uri="{BB962C8B-B14F-4D97-AF65-F5344CB8AC3E}">
        <p14:creationId xmlns:p14="http://schemas.microsoft.com/office/powerpoint/2010/main" val="1177360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Register File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12776"/>
            <a:ext cx="8229600" cy="4525963"/>
          </a:xfrm>
        </p:spPr>
        <p:txBody>
          <a:bodyPr/>
          <a:lstStyle/>
          <a:p>
            <a:pPr>
              <a:spcBef>
                <a:spcPts val="672"/>
              </a:spcBef>
            </a:pPr>
            <a:r>
              <a:rPr lang="en-US" altLang="zh-CN" sz="3000" dirty="0">
                <a:latin typeface="+mn-lt"/>
                <a:ea typeface="宋体" charset="-122"/>
              </a:rPr>
              <a:t>negative edge for write operation</a:t>
            </a:r>
          </a:p>
          <a:p>
            <a:pPr>
              <a:spcBef>
                <a:spcPts val="672"/>
              </a:spcBef>
            </a:pPr>
            <a:r>
              <a:rPr lang="en-US" altLang="zh-CN" sz="3000" dirty="0">
                <a:latin typeface="+mn-lt"/>
                <a:ea typeface="宋体" charset="-122"/>
              </a:rPr>
              <a:t>read operation at any time</a:t>
            </a:r>
          </a:p>
          <a:p>
            <a:pPr>
              <a:spcBef>
                <a:spcPts val="672"/>
              </a:spcBef>
            </a:pPr>
            <a:endParaRPr lang="en-US" altLang="zh-CN" sz="3000" dirty="0">
              <a:latin typeface="+mn-lt"/>
              <a:ea typeface="宋体" charset="-122"/>
            </a:endParaRPr>
          </a:p>
          <a:p>
            <a:pPr>
              <a:spcBef>
                <a:spcPts val="672"/>
              </a:spcBef>
            </a:pPr>
            <a:r>
              <a:rPr lang="en-US" altLang="zh-CN" sz="3000" dirty="0">
                <a:latin typeface="+mn-lt"/>
                <a:ea typeface="宋体" charset="-122"/>
              </a:rPr>
              <a:t>Double Bump</a:t>
            </a:r>
          </a:p>
        </p:txBody>
      </p:sp>
    </p:spTree>
    <p:extLst>
      <p:ext uri="{BB962C8B-B14F-4D97-AF65-F5344CB8AC3E}">
        <p14:creationId xmlns:p14="http://schemas.microsoft.com/office/powerpoint/2010/main" val="1941051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charset="-122"/>
              </a:rPr>
              <a:t>Register File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552" y="1268760"/>
            <a:ext cx="842664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	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 [31:0] </a:t>
            </a:r>
            <a:r>
              <a:rPr lang="en-US" altLang="zh-CN" sz="2000" dirty="0" err="1"/>
              <a:t>regfile</a:t>
            </a:r>
            <a:r>
              <a:rPr lang="en-US" altLang="zh-CN" sz="2000" dirty="0"/>
              <a:t> [1:31];  // $zero is always zero</a:t>
            </a:r>
          </a:p>
          <a:p>
            <a:r>
              <a:rPr lang="en-US" altLang="zh-CN" sz="2000" dirty="0"/>
              <a:t>	// write</a:t>
            </a:r>
          </a:p>
          <a:p>
            <a:r>
              <a:rPr lang="en-US" altLang="zh-CN" sz="2000" dirty="0"/>
              <a:t>	always @(</a:t>
            </a:r>
            <a:r>
              <a:rPr lang="en-US" altLang="zh-CN" sz="2000" dirty="0" err="1"/>
              <a:t>negedge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clk</a:t>
            </a:r>
            <a:r>
              <a:rPr lang="en-US" altLang="zh-CN" sz="2000" dirty="0"/>
              <a:t>) begin</a:t>
            </a:r>
          </a:p>
          <a:p>
            <a:r>
              <a:rPr lang="en-US" altLang="zh-CN" sz="2000" dirty="0"/>
              <a:t>		if (</a:t>
            </a:r>
            <a:r>
              <a:rPr lang="en-US" altLang="zh-CN" sz="2000" dirty="0" err="1"/>
              <a:t>en_w</a:t>
            </a:r>
            <a:r>
              <a:rPr lang="en-US" altLang="zh-CN" sz="2000" dirty="0"/>
              <a:t> &amp;&amp; </a:t>
            </a:r>
            <a:r>
              <a:rPr lang="en-US" altLang="zh-CN" sz="2000" dirty="0" err="1"/>
              <a:t>addr_w</a:t>
            </a:r>
            <a:r>
              <a:rPr lang="en-US" altLang="zh-CN" sz="2000" dirty="0"/>
              <a:t> != 0)</a:t>
            </a:r>
          </a:p>
          <a:p>
            <a:r>
              <a:rPr lang="en-US" altLang="zh-CN" sz="2000" dirty="0"/>
              <a:t>			</a:t>
            </a:r>
            <a:r>
              <a:rPr lang="en-US" altLang="zh-CN" sz="2000" dirty="0" err="1"/>
              <a:t>regfile</a:t>
            </a:r>
            <a:r>
              <a:rPr lang="en-US" altLang="zh-CN" sz="2000" dirty="0"/>
              <a:t>[</a:t>
            </a:r>
            <a:r>
              <a:rPr lang="en-US" altLang="zh-CN" sz="2000" dirty="0" err="1"/>
              <a:t>addr_w</a:t>
            </a:r>
            <a:r>
              <a:rPr lang="en-US" altLang="zh-CN" sz="2000" dirty="0"/>
              <a:t>] &lt;= </a:t>
            </a:r>
            <a:r>
              <a:rPr lang="en-US" altLang="zh-CN" sz="2000" dirty="0" err="1"/>
              <a:t>data_w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	end</a:t>
            </a:r>
          </a:p>
          <a:p>
            <a:r>
              <a:rPr lang="en-US" altLang="zh-CN" sz="2000" dirty="0"/>
              <a:t>	// read</a:t>
            </a:r>
          </a:p>
          <a:p>
            <a:r>
              <a:rPr lang="en-US" altLang="zh-CN" sz="2000" dirty="0"/>
              <a:t>	always @(*) begin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data_a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addr_a</a:t>
            </a:r>
            <a:r>
              <a:rPr lang="en-US" altLang="zh-CN" sz="2000" dirty="0"/>
              <a:t> == 0 ? 0 : </a:t>
            </a:r>
            <a:r>
              <a:rPr lang="en-US" altLang="zh-CN" sz="2000" dirty="0" err="1"/>
              <a:t>regfile</a:t>
            </a:r>
            <a:r>
              <a:rPr lang="en-US" altLang="zh-CN" sz="2000" dirty="0"/>
              <a:t>[</a:t>
            </a:r>
            <a:r>
              <a:rPr lang="en-US" altLang="zh-CN" sz="2000" dirty="0" err="1"/>
              <a:t>addr_a</a:t>
            </a:r>
            <a:r>
              <a:rPr lang="en-US" altLang="zh-CN" sz="2000" dirty="0"/>
              <a:t>];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data_b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addr_b</a:t>
            </a:r>
            <a:r>
              <a:rPr lang="en-US" altLang="zh-CN" sz="2000" dirty="0"/>
              <a:t> == 0 ? 0 : </a:t>
            </a:r>
            <a:r>
              <a:rPr lang="en-US" altLang="zh-CN" sz="2000" dirty="0" err="1"/>
              <a:t>regfile</a:t>
            </a:r>
            <a:r>
              <a:rPr lang="en-US" altLang="zh-CN" sz="2000" dirty="0"/>
              <a:t>[</a:t>
            </a:r>
            <a:r>
              <a:rPr lang="en-US" altLang="zh-CN" sz="2000" dirty="0" err="1"/>
              <a:t>addr_b</a:t>
            </a:r>
            <a:r>
              <a:rPr lang="en-US" altLang="zh-CN" sz="2000" dirty="0"/>
              <a:t>];</a:t>
            </a:r>
          </a:p>
          <a:p>
            <a:r>
              <a:rPr lang="en-US" altLang="zh-CN" sz="2000" dirty="0"/>
              <a:t>	end</a:t>
            </a:r>
          </a:p>
          <a:p>
            <a:r>
              <a:rPr lang="en-US" altLang="zh-CN" sz="2000" dirty="0"/>
              <a:t>	// debug</a:t>
            </a:r>
          </a:p>
          <a:p>
            <a:r>
              <a:rPr lang="en-US" altLang="zh-CN" sz="2000" dirty="0"/>
              <a:t>	`</a:t>
            </a:r>
            <a:r>
              <a:rPr lang="en-US" altLang="zh-CN" sz="2000" dirty="0" err="1"/>
              <a:t>ifdef</a:t>
            </a:r>
            <a:r>
              <a:rPr lang="en-US" altLang="zh-CN" sz="2000" dirty="0"/>
              <a:t> DEBUG</a:t>
            </a:r>
          </a:p>
          <a:p>
            <a:r>
              <a:rPr lang="en-US" altLang="zh-CN" sz="2000" dirty="0"/>
              <a:t>	always @(*) begin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debug_data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debug_addr</a:t>
            </a:r>
            <a:r>
              <a:rPr lang="en-US" altLang="zh-CN" sz="2000" dirty="0"/>
              <a:t> == 0 ? 0 : </a:t>
            </a:r>
            <a:r>
              <a:rPr lang="en-US" altLang="zh-CN" sz="2000" dirty="0" err="1"/>
              <a:t>regfile</a:t>
            </a:r>
            <a:r>
              <a:rPr lang="en-US" altLang="zh-CN" sz="2000" dirty="0"/>
              <a:t>[</a:t>
            </a:r>
            <a:r>
              <a:rPr lang="en-US" altLang="zh-CN" sz="2000" dirty="0" err="1"/>
              <a:t>debug_addr</a:t>
            </a:r>
            <a:r>
              <a:rPr lang="en-US" altLang="zh-CN" sz="2000" dirty="0"/>
              <a:t>];</a:t>
            </a:r>
          </a:p>
          <a:p>
            <a:r>
              <a:rPr lang="en-US" altLang="zh-CN" sz="2000" dirty="0"/>
              <a:t>	end</a:t>
            </a:r>
          </a:p>
          <a:p>
            <a:r>
              <a:rPr lang="en-US" altLang="zh-CN" sz="2000" dirty="0"/>
              <a:t>	`</a:t>
            </a:r>
            <a:r>
              <a:rPr lang="en-US" altLang="zh-CN" sz="2000" dirty="0" err="1"/>
              <a:t>endif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00819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Timing for Pipelined CPU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Positive Edge: State Transfer</a:t>
            </a:r>
          </a:p>
          <a:p>
            <a:endParaRPr lang="en-US" altLang="zh-CN" dirty="0"/>
          </a:p>
          <a:p>
            <a:r>
              <a:rPr lang="en-US" altLang="zh-CN" dirty="0"/>
              <a:t>Negative Edge</a:t>
            </a:r>
          </a:p>
          <a:p>
            <a:pPr lvl="1"/>
            <a:r>
              <a:rPr lang="en-US" altLang="zh-CN" dirty="0"/>
              <a:t>Instruction </a:t>
            </a:r>
            <a:r>
              <a:rPr lang="en-US" altLang="zh-CN" dirty="0" err="1"/>
              <a:t>Mem</a:t>
            </a:r>
            <a:r>
              <a:rPr lang="en-US" altLang="zh-CN" dirty="0"/>
              <a:t>. Read</a:t>
            </a:r>
          </a:p>
          <a:p>
            <a:pPr lvl="1"/>
            <a:r>
              <a:rPr lang="en-US" altLang="zh-CN" dirty="0"/>
              <a:t>Data </a:t>
            </a:r>
            <a:r>
              <a:rPr lang="en-US" altLang="zh-CN" dirty="0" err="1"/>
              <a:t>Mem</a:t>
            </a:r>
            <a:r>
              <a:rPr lang="en-US" altLang="zh-CN" dirty="0"/>
              <a:t>. Read/Write</a:t>
            </a:r>
          </a:p>
          <a:p>
            <a:pPr lvl="1"/>
            <a:r>
              <a:rPr lang="en-US" altLang="zh-CN" dirty="0" err="1"/>
              <a:t>Regfile</a:t>
            </a:r>
            <a:r>
              <a:rPr lang="en-US" altLang="zh-CN" dirty="0"/>
              <a:t> Write</a:t>
            </a:r>
          </a:p>
          <a:p>
            <a:endParaRPr lang="en-US" altLang="zh-CN" dirty="0"/>
          </a:p>
          <a:p>
            <a:r>
              <a:rPr lang="en-US" altLang="zh-CN" dirty="0" err="1"/>
              <a:t>Regfile</a:t>
            </a:r>
            <a:r>
              <a:rPr lang="en-US" altLang="zh-CN" dirty="0"/>
              <a:t> Read: anytime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1650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56973"/>
            <a:ext cx="7488832" cy="95436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dirty="0">
                <a:solidFill>
                  <a:srgbClr val="19A1FD"/>
                </a:solidFill>
                <a:latin typeface="+mn-lt"/>
                <a:ea typeface="宋体" charset="-122"/>
              </a:rPr>
              <a:t>The principle of Pipelined CPU</a:t>
            </a:r>
            <a:endParaRPr lang="en-US" altLang="zh-CN" sz="2800" dirty="0">
              <a:solidFill>
                <a:srgbClr val="FF0000"/>
              </a:solidFill>
              <a:latin typeface="+mn-lt"/>
              <a:ea typeface="宋体" charset="-122"/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0" y="14060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39552"/>
            <a:ext cx="80772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312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B8E33-9BA4-47E6-ADB3-C3A5AB25B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实验操作流程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57D1A8-D45F-4A44-992B-1EE688B79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阅读实验文档</a:t>
            </a:r>
            <a:r>
              <a:rPr lang="zh-CN" altLang="en-US"/>
              <a:t>，理解处理器</a:t>
            </a:r>
            <a:r>
              <a:rPr lang="zh-CN" altLang="en-US" dirty="0"/>
              <a:t>的各个功能模块组成和内部实现方式。</a:t>
            </a:r>
            <a:endParaRPr lang="en-US" altLang="zh-CN" dirty="0"/>
          </a:p>
          <a:p>
            <a:r>
              <a:rPr lang="zh-CN" altLang="en-US" dirty="0"/>
              <a:t>补全各个功能模块源代码中的空缺部分。</a:t>
            </a:r>
            <a:endParaRPr lang="en-US" altLang="zh-CN" dirty="0"/>
          </a:p>
          <a:p>
            <a:r>
              <a:rPr lang="zh-CN" altLang="en-US" dirty="0"/>
              <a:t>对处理器进行仿真，检验处理器的仿真结果是否符合要求。</a:t>
            </a:r>
            <a:endParaRPr lang="en-US" altLang="zh-CN" dirty="0"/>
          </a:p>
          <a:p>
            <a:r>
              <a:rPr lang="zh-CN" altLang="en-US" dirty="0"/>
              <a:t>综合工程并下载至开发板，在单步执行的过程中检查调试屏幕的输出，检验处理器的执行过程是否正确。</a:t>
            </a:r>
          </a:p>
        </p:txBody>
      </p:sp>
    </p:spTree>
    <p:extLst>
      <p:ext uri="{BB962C8B-B14F-4D97-AF65-F5344CB8AC3E}">
        <p14:creationId xmlns:p14="http://schemas.microsoft.com/office/powerpoint/2010/main" val="2449284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7005464" cy="954360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solidFill>
                  <a:srgbClr val="19A1FD"/>
                </a:solidFill>
                <a:latin typeface="+mn-lt"/>
                <a:ea typeface="宋体" charset="-122"/>
              </a:rPr>
              <a:t>Data Hazard Definition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47800"/>
            <a:ext cx="8244408" cy="480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2800" dirty="0">
                <a:latin typeface="+mn-lt"/>
                <a:ea typeface="宋体" charset="-122"/>
              </a:rPr>
              <a:t>Data Hazards arise when an instruction depends on the results of a previous instruction in a way that is exposed by the overlapping of instructions in the pipeline.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800" dirty="0">
                <a:latin typeface="+mn-lt"/>
                <a:ea typeface="宋体" charset="-122"/>
              </a:rPr>
              <a:t>When inst. i executes before instr. j, there are data hazards:</a:t>
            </a:r>
          </a:p>
          <a:p>
            <a:pPr lvl="1" eaLnBrk="1" hangingPunct="1"/>
            <a:r>
              <a:rPr lang="en-US" altLang="zh-CN" sz="2400" dirty="0">
                <a:solidFill>
                  <a:srgbClr val="FF0000"/>
                </a:solidFill>
                <a:latin typeface="+mn-lt"/>
                <a:ea typeface="宋体" charset="-122"/>
              </a:rPr>
              <a:t>RAW</a:t>
            </a:r>
            <a:r>
              <a:rPr lang="en-US" altLang="zh-CN" sz="2400" dirty="0">
                <a:latin typeface="+mn-lt"/>
                <a:ea typeface="宋体" charset="-122"/>
              </a:rPr>
              <a:t>, i.e. instr. j read a source before instr. i writes it.</a:t>
            </a:r>
          </a:p>
          <a:p>
            <a:pPr lvl="1" eaLnBrk="1" hangingPunct="1"/>
            <a:r>
              <a:rPr lang="en-US" altLang="zh-CN" sz="2400" dirty="0">
                <a:solidFill>
                  <a:srgbClr val="FF0000"/>
                </a:solidFill>
                <a:latin typeface="+mn-lt"/>
                <a:ea typeface="宋体" charset="-122"/>
              </a:rPr>
              <a:t>WAW</a:t>
            </a:r>
            <a:r>
              <a:rPr lang="en-US" altLang="zh-CN" sz="2400" dirty="0">
                <a:latin typeface="+mn-lt"/>
                <a:ea typeface="宋体" charset="-122"/>
              </a:rPr>
              <a:t>, i.e. instr. j write an operand before instr. i writes it.</a:t>
            </a:r>
          </a:p>
          <a:p>
            <a:pPr lvl="1" eaLnBrk="1" hangingPunct="1"/>
            <a:r>
              <a:rPr lang="en-US" altLang="zh-CN" sz="2400" dirty="0">
                <a:solidFill>
                  <a:srgbClr val="FF0000"/>
                </a:solidFill>
                <a:latin typeface="+mn-lt"/>
                <a:ea typeface="宋体" charset="-122"/>
              </a:rPr>
              <a:t>WAR</a:t>
            </a:r>
            <a:r>
              <a:rPr lang="en-US" altLang="zh-CN" sz="2400" dirty="0">
                <a:latin typeface="+mn-lt"/>
                <a:ea typeface="宋体" charset="-122"/>
              </a:rPr>
              <a:t>, i.e. instr. j write a destination before instr. i read it.</a:t>
            </a:r>
          </a:p>
        </p:txBody>
      </p:sp>
    </p:spTree>
    <p:extLst>
      <p:ext uri="{BB962C8B-B14F-4D97-AF65-F5344CB8AC3E}">
        <p14:creationId xmlns:p14="http://schemas.microsoft.com/office/powerpoint/2010/main" val="2256248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Instruction Demo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16965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charset="-122"/>
            </a:endParaRPr>
          </a:p>
        </p:txBody>
      </p:sp>
      <p:graphicFrame>
        <p:nvGraphicFramePr>
          <p:cNvPr id="1026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626043"/>
              </p:ext>
            </p:extLst>
          </p:nvPr>
        </p:nvGraphicFramePr>
        <p:xfrm>
          <a:off x="683568" y="1340768"/>
          <a:ext cx="7292901" cy="5112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" name="Visio" r:id="rId3" imgW="7675245" imgH="6217920" progId="Visio.Drawing.11">
                  <p:embed/>
                </p:oleObj>
              </mc:Choice>
              <mc:Fallback>
                <p:oleObj name="Visio" r:id="rId3" imgW="7675245" imgH="62179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340768"/>
                        <a:ext cx="7292901" cy="5112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9479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Data Hazard Causes Stalls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charset="-122"/>
            </a:endParaRPr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0" y="16584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charset="-122"/>
            </a:endParaRPr>
          </a:p>
        </p:txBody>
      </p:sp>
      <p:graphicFrame>
        <p:nvGraphicFramePr>
          <p:cNvPr id="2050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8521264"/>
              </p:ext>
            </p:extLst>
          </p:nvPr>
        </p:nvGraphicFramePr>
        <p:xfrm>
          <a:off x="683568" y="1340768"/>
          <a:ext cx="7597030" cy="5011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6" name="Visio" r:id="rId3" imgW="8333232" imgH="5977738" progId="Visio.Drawing.11">
                  <p:embed/>
                </p:oleObj>
              </mc:Choice>
              <mc:Fallback>
                <p:oleObj name="Visio" r:id="rId3" imgW="8333232" imgH="5977738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340768"/>
                        <a:ext cx="7597030" cy="50117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3489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Control Hazard Definition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>
                <a:latin typeface="+mn-lt"/>
                <a:ea typeface="宋体" charset="-122"/>
              </a:rPr>
              <a:t>Control Hazards arise from the pipelining of branches and other instructions that change the PC. </a:t>
            </a:r>
          </a:p>
        </p:txBody>
      </p:sp>
    </p:spTree>
    <p:extLst>
      <p:ext uri="{BB962C8B-B14F-4D97-AF65-F5344CB8AC3E}">
        <p14:creationId xmlns:p14="http://schemas.microsoft.com/office/powerpoint/2010/main" val="2139782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Execution result</a:t>
            </a:r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7621623"/>
              </p:ext>
            </p:extLst>
          </p:nvPr>
        </p:nvGraphicFramePr>
        <p:xfrm>
          <a:off x="539552" y="1556792"/>
          <a:ext cx="7849691" cy="414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Visio" r:id="rId3" imgW="12018264" imgH="5720080" progId="Visio.Drawing.11">
                  <p:embed/>
                </p:oleObj>
              </mc:Choice>
              <mc:Fallback>
                <p:oleObj name="Visio" r:id="rId3" imgW="12018264" imgH="572008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556792"/>
                        <a:ext cx="7849691" cy="414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7415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Freeze method</a:t>
            </a:r>
          </a:p>
        </p:txBody>
      </p:sp>
      <p:graphicFrame>
        <p:nvGraphicFramePr>
          <p:cNvPr id="4098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496128"/>
              </p:ext>
            </p:extLst>
          </p:nvPr>
        </p:nvGraphicFramePr>
        <p:xfrm>
          <a:off x="611560" y="1484784"/>
          <a:ext cx="7922270" cy="437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Visio" r:id="rId3" imgW="10954893" imgH="5543702" progId="Visio.Drawing.11">
                  <p:embed/>
                </p:oleObj>
              </mc:Choice>
              <mc:Fallback>
                <p:oleObj name="Visio" r:id="rId3" imgW="10954893" imgH="5543702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484784"/>
                        <a:ext cx="7922270" cy="437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6373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How </a:t>
            </a:r>
            <a:r>
              <a:rPr lang="en-US" altLang="zh-CN" sz="4400" dirty="0">
                <a:solidFill>
                  <a:srgbClr val="19A1FD"/>
                </a:solidFill>
                <a:latin typeface="+mn-lt"/>
                <a:ea typeface="+mn-ea"/>
              </a:rPr>
              <a:t>to</a:t>
            </a:r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 Stall the Pipeline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2043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40" y="1267543"/>
            <a:ext cx="8365232" cy="5445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6063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7005464" cy="95436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charset="-122"/>
              </a:rPr>
              <a:t>In Which Conditions it Causes Stall(1)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40768"/>
            <a:ext cx="8640960" cy="529356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200" dirty="0" err="1">
                <a:solidFill>
                  <a:srgbClr val="006CCE"/>
                </a:solidFill>
                <a:latin typeface="+mn-lt"/>
                <a:ea typeface="宋体" charset="-122"/>
              </a:rPr>
              <a:t>AfromEx</a:t>
            </a:r>
            <a:r>
              <a:rPr lang="zh-CN" altLang="en-US" sz="2200" dirty="0">
                <a:ea typeface="宋体" charset="-122"/>
              </a:rPr>
              <a:t> ：</a:t>
            </a:r>
            <a:r>
              <a:rPr lang="en-US" altLang="zh-CN" sz="2200" dirty="0">
                <a:latin typeface="+mn-lt"/>
                <a:ea typeface="宋体" charset="-122"/>
              </a:rPr>
              <a:t>//</a:t>
            </a:r>
            <a:r>
              <a:rPr lang="en-US" altLang="zh-CN" sz="2200" dirty="0">
                <a:solidFill>
                  <a:srgbClr val="FF0000"/>
                </a:solidFill>
                <a:latin typeface="+mn-lt"/>
                <a:ea typeface="宋体" charset="-122"/>
              </a:rPr>
              <a:t>ID instr.rs=exe </a:t>
            </a:r>
            <a:r>
              <a:rPr lang="en-US" altLang="zh-CN" sz="2200" dirty="0" err="1">
                <a:solidFill>
                  <a:srgbClr val="FF0000"/>
                </a:solidFill>
                <a:latin typeface="+mn-lt"/>
                <a:ea typeface="宋体" charset="-122"/>
              </a:rPr>
              <a:t>inst.rd</a:t>
            </a:r>
            <a:r>
              <a:rPr lang="zh-CN" altLang="en-US" sz="2200" dirty="0">
                <a:solidFill>
                  <a:srgbClr val="FF0000"/>
                </a:solidFill>
                <a:latin typeface="+mn-lt"/>
                <a:ea typeface="宋体" charset="-122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latin typeface="+mn-lt"/>
                <a:ea typeface="宋体" charset="-122"/>
              </a:rPr>
              <a:t>and exe </a:t>
            </a:r>
            <a:r>
              <a:rPr lang="en-US" altLang="zh-CN" sz="2200" dirty="0" err="1">
                <a:solidFill>
                  <a:srgbClr val="FF0000"/>
                </a:solidFill>
                <a:latin typeface="+mn-lt"/>
                <a:ea typeface="宋体" charset="-122"/>
              </a:rPr>
              <a:t>instr.writereg</a:t>
            </a:r>
            <a:endParaRPr lang="en-US" altLang="zh-CN" sz="2200" dirty="0">
              <a:solidFill>
                <a:srgbClr val="FF0000"/>
              </a:solidFill>
              <a:latin typeface="+mn-lt"/>
              <a:ea typeface="宋体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1800" dirty="0">
              <a:latin typeface="+mn-lt"/>
              <a:ea typeface="宋体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	if (</a:t>
            </a:r>
            <a:r>
              <a:rPr lang="en-US" altLang="zh-CN" sz="1800" dirty="0" err="1">
                <a:latin typeface="+mn-lt"/>
                <a:ea typeface="宋体" charset="-122"/>
              </a:rPr>
              <a:t>rs_used</a:t>
            </a:r>
            <a:r>
              <a:rPr lang="en-US" altLang="zh-CN" sz="1800" dirty="0">
                <a:latin typeface="+mn-lt"/>
                <a:ea typeface="宋体" charset="-122"/>
              </a:rPr>
              <a:t> &amp;&amp; </a:t>
            </a:r>
            <a:r>
              <a:rPr lang="en-US" altLang="zh-CN" sz="1800" dirty="0" err="1">
                <a:latin typeface="+mn-lt"/>
                <a:ea typeface="宋体" charset="-122"/>
              </a:rPr>
              <a:t>addr_rs</a:t>
            </a:r>
            <a:r>
              <a:rPr lang="en-US" altLang="zh-CN" sz="1800" dirty="0">
                <a:latin typeface="+mn-lt"/>
                <a:ea typeface="宋体" charset="-122"/>
              </a:rPr>
              <a:t> != 0) begin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		if (</a:t>
            </a:r>
            <a:r>
              <a:rPr lang="en-US" altLang="zh-CN" sz="1800" dirty="0" err="1">
                <a:latin typeface="+mn-lt"/>
                <a:ea typeface="宋体" charset="-122"/>
              </a:rPr>
              <a:t>regw_addr_exe</a:t>
            </a:r>
            <a:r>
              <a:rPr lang="en-US" altLang="zh-CN" sz="1800" dirty="0">
                <a:latin typeface="+mn-lt"/>
                <a:ea typeface="宋体" charset="-122"/>
              </a:rPr>
              <a:t> == </a:t>
            </a:r>
            <a:r>
              <a:rPr lang="en-US" altLang="zh-CN" sz="1800" dirty="0" err="1">
                <a:latin typeface="+mn-lt"/>
                <a:ea typeface="宋体" charset="-122"/>
              </a:rPr>
              <a:t>addr_rs</a:t>
            </a:r>
            <a:r>
              <a:rPr lang="en-US" altLang="zh-CN" sz="1800" dirty="0">
                <a:latin typeface="+mn-lt"/>
                <a:ea typeface="宋体" charset="-122"/>
              </a:rPr>
              <a:t> &amp;&amp; </a:t>
            </a:r>
            <a:r>
              <a:rPr lang="en-US" altLang="zh-CN" sz="1800" dirty="0" err="1">
                <a:latin typeface="+mn-lt"/>
                <a:ea typeface="宋体" charset="-122"/>
              </a:rPr>
              <a:t>wb_wen_exe</a:t>
            </a:r>
            <a:r>
              <a:rPr lang="en-US" altLang="zh-CN" sz="1800" dirty="0">
                <a:latin typeface="+mn-lt"/>
                <a:ea typeface="宋体" charset="-122"/>
              </a:rPr>
              <a:t>) begin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			</a:t>
            </a:r>
            <a:r>
              <a:rPr lang="en-US" altLang="zh-CN" sz="1800" dirty="0" err="1">
                <a:latin typeface="+mn-lt"/>
                <a:ea typeface="宋体" charset="-122"/>
              </a:rPr>
              <a:t>reg_stall</a:t>
            </a:r>
            <a:r>
              <a:rPr lang="en-US" altLang="zh-CN" sz="1800" dirty="0">
                <a:latin typeface="+mn-lt"/>
                <a:ea typeface="宋体" charset="-122"/>
              </a:rPr>
              <a:t> = 1;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		end</a:t>
            </a:r>
          </a:p>
          <a:p>
            <a:pPr eaLnBrk="1" hangingPunct="1">
              <a:lnSpc>
                <a:spcPct val="90000"/>
              </a:lnSpc>
            </a:pPr>
            <a:endParaRPr lang="en-US" altLang="zh-CN" sz="2200" dirty="0">
              <a:latin typeface="+mn-lt"/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>
                <a:latin typeface="+mn-lt"/>
                <a:ea typeface="宋体" charset="-122"/>
              </a:rPr>
              <a:t>Other expressions</a:t>
            </a:r>
            <a:r>
              <a:rPr lang="zh-CN" altLang="en-US" sz="2200" dirty="0">
                <a:latin typeface="+mn-lt"/>
                <a:ea typeface="宋体" charset="-122"/>
              </a:rPr>
              <a:t>：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 err="1">
                <a:solidFill>
                  <a:srgbClr val="006CCE"/>
                </a:solidFill>
                <a:latin typeface="+mn-lt"/>
                <a:ea typeface="宋体" charset="-122"/>
              </a:rPr>
              <a:t>BfromEx</a:t>
            </a:r>
            <a:r>
              <a:rPr lang="zh-CN" altLang="en-US" sz="2200" dirty="0">
                <a:latin typeface="+mn-lt"/>
                <a:ea typeface="宋体" charset="-122"/>
              </a:rPr>
              <a:t>：</a:t>
            </a:r>
            <a:r>
              <a:rPr lang="en-US" altLang="zh-CN" sz="2200" dirty="0">
                <a:latin typeface="+mn-lt"/>
                <a:ea typeface="宋体" charset="-122"/>
              </a:rPr>
              <a:t>id </a:t>
            </a:r>
            <a:r>
              <a:rPr lang="en-US" altLang="zh-CN" sz="2200" dirty="0" err="1">
                <a:latin typeface="+mn-lt"/>
                <a:ea typeface="宋体" charset="-122"/>
              </a:rPr>
              <a:t>instr.rt</a:t>
            </a:r>
            <a:r>
              <a:rPr lang="en-US" altLang="zh-CN" sz="2200" dirty="0">
                <a:latin typeface="+mn-lt"/>
                <a:ea typeface="宋体" charset="-122"/>
              </a:rPr>
              <a:t>=ex</a:t>
            </a:r>
            <a:r>
              <a:rPr lang="zh-CN" altLang="en-US" sz="2200" dirty="0">
                <a:latin typeface="+mn-lt"/>
                <a:ea typeface="宋体" charset="-122"/>
              </a:rPr>
              <a:t> </a:t>
            </a:r>
            <a:r>
              <a:rPr lang="en-US" altLang="zh-CN" sz="2200" dirty="0" err="1">
                <a:latin typeface="+mn-lt"/>
                <a:ea typeface="宋体" charset="-122"/>
              </a:rPr>
              <a:t>instr.rd</a:t>
            </a:r>
            <a:r>
              <a:rPr lang="zh-CN" altLang="en-US" sz="2200" dirty="0">
                <a:latin typeface="+mn-lt"/>
                <a:ea typeface="宋体" charset="-122"/>
              </a:rPr>
              <a:t> </a:t>
            </a:r>
            <a:r>
              <a:rPr lang="en-US" altLang="zh-CN" sz="2200" dirty="0">
                <a:latin typeface="+mn-lt"/>
                <a:ea typeface="宋体" charset="-122"/>
              </a:rPr>
              <a:t>and ex </a:t>
            </a:r>
            <a:r>
              <a:rPr lang="en-US" altLang="zh-CN" sz="2200" dirty="0" err="1">
                <a:latin typeface="+mn-lt"/>
                <a:ea typeface="宋体" charset="-122"/>
              </a:rPr>
              <a:t>instr.writereg</a:t>
            </a:r>
            <a:endParaRPr lang="zh-CN" altLang="en-US" sz="2200" dirty="0">
              <a:latin typeface="+mn-lt"/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 err="1">
                <a:solidFill>
                  <a:srgbClr val="006CCE"/>
                </a:solidFill>
                <a:latin typeface="+mn-lt"/>
                <a:ea typeface="宋体" charset="-122"/>
              </a:rPr>
              <a:t>AfromMem</a:t>
            </a:r>
            <a:r>
              <a:rPr lang="zh-CN" altLang="en-US" sz="2200" dirty="0">
                <a:latin typeface="+mn-lt"/>
                <a:ea typeface="宋体" charset="-122"/>
              </a:rPr>
              <a:t>：</a:t>
            </a:r>
            <a:r>
              <a:rPr lang="en-US" altLang="zh-CN" sz="2200" dirty="0">
                <a:latin typeface="+mn-lt"/>
                <a:ea typeface="宋体" charset="-122"/>
              </a:rPr>
              <a:t>id</a:t>
            </a:r>
            <a:r>
              <a:rPr lang="zh-CN" altLang="en-US" sz="2200" dirty="0">
                <a:latin typeface="+mn-lt"/>
                <a:ea typeface="宋体" charset="-122"/>
              </a:rPr>
              <a:t> </a:t>
            </a:r>
            <a:r>
              <a:rPr lang="en-US" altLang="zh-CN" sz="2200" dirty="0">
                <a:latin typeface="+mn-lt"/>
                <a:ea typeface="宋体" charset="-122"/>
              </a:rPr>
              <a:t>instr.rs=mem</a:t>
            </a:r>
            <a:r>
              <a:rPr lang="zh-CN" altLang="en-US" sz="2200" dirty="0">
                <a:latin typeface="+mn-lt"/>
                <a:ea typeface="宋体" charset="-122"/>
              </a:rPr>
              <a:t> </a:t>
            </a:r>
            <a:r>
              <a:rPr lang="en-US" altLang="zh-CN" sz="2200" dirty="0" err="1">
                <a:latin typeface="+mn-lt"/>
                <a:ea typeface="宋体" charset="-122"/>
              </a:rPr>
              <a:t>instr.rd</a:t>
            </a:r>
            <a:r>
              <a:rPr lang="zh-CN" altLang="en-US" sz="2200" dirty="0">
                <a:latin typeface="+mn-lt"/>
                <a:ea typeface="宋体" charset="-122"/>
              </a:rPr>
              <a:t> </a:t>
            </a:r>
            <a:r>
              <a:rPr lang="en-US" altLang="zh-CN" sz="2200" dirty="0">
                <a:latin typeface="+mn-lt"/>
                <a:ea typeface="宋体" charset="-122"/>
              </a:rPr>
              <a:t>and mem </a:t>
            </a:r>
            <a:r>
              <a:rPr lang="en-US" altLang="zh-CN" sz="2200" dirty="0" err="1">
                <a:latin typeface="+mn-lt"/>
                <a:ea typeface="宋体" charset="-122"/>
              </a:rPr>
              <a:t>instr.writereg</a:t>
            </a:r>
            <a:endParaRPr lang="zh-CN" altLang="en-US" sz="2200" dirty="0">
              <a:latin typeface="+mn-lt"/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200" dirty="0" err="1">
                <a:solidFill>
                  <a:srgbClr val="006CCE"/>
                </a:solidFill>
                <a:latin typeface="+mn-lt"/>
                <a:ea typeface="宋体" charset="-122"/>
              </a:rPr>
              <a:t>BfromMem</a:t>
            </a:r>
            <a:r>
              <a:rPr lang="en-US" altLang="zh-CN" sz="2200" dirty="0">
                <a:latin typeface="+mn-lt"/>
                <a:ea typeface="宋体" charset="-122"/>
              </a:rPr>
              <a:t> </a:t>
            </a:r>
            <a:r>
              <a:rPr lang="zh-CN" altLang="en-US" sz="2200" dirty="0">
                <a:latin typeface="+mn-lt"/>
                <a:ea typeface="宋体" charset="-122"/>
              </a:rPr>
              <a:t>： </a:t>
            </a:r>
            <a:r>
              <a:rPr lang="en-US" altLang="zh-CN" sz="2200" dirty="0">
                <a:latin typeface="+mn-lt"/>
                <a:ea typeface="宋体" charset="-122"/>
              </a:rPr>
              <a:t>id</a:t>
            </a:r>
            <a:r>
              <a:rPr lang="zh-CN" altLang="en-US" sz="2200" dirty="0">
                <a:latin typeface="+mn-lt"/>
                <a:ea typeface="宋体" charset="-122"/>
              </a:rPr>
              <a:t> </a:t>
            </a:r>
            <a:r>
              <a:rPr lang="en-US" altLang="zh-CN" sz="2200" dirty="0" err="1">
                <a:latin typeface="+mn-lt"/>
                <a:ea typeface="宋体" charset="-122"/>
              </a:rPr>
              <a:t>instr.rt</a:t>
            </a:r>
            <a:r>
              <a:rPr lang="en-US" altLang="zh-CN" sz="2200" dirty="0">
                <a:latin typeface="+mn-lt"/>
                <a:ea typeface="宋体" charset="-122"/>
              </a:rPr>
              <a:t>=mem</a:t>
            </a:r>
            <a:r>
              <a:rPr lang="zh-CN" altLang="en-US" sz="2200" dirty="0">
                <a:latin typeface="+mn-lt"/>
                <a:ea typeface="宋体" charset="-122"/>
              </a:rPr>
              <a:t> </a:t>
            </a:r>
            <a:r>
              <a:rPr lang="en-US" altLang="zh-CN" sz="2200" dirty="0" err="1">
                <a:latin typeface="+mn-lt"/>
                <a:ea typeface="宋体" charset="-122"/>
              </a:rPr>
              <a:t>instr.rd</a:t>
            </a:r>
            <a:r>
              <a:rPr lang="zh-CN" altLang="en-US" sz="2200" dirty="0">
                <a:latin typeface="+mn-lt"/>
                <a:ea typeface="宋体" charset="-122"/>
              </a:rPr>
              <a:t> </a:t>
            </a:r>
            <a:r>
              <a:rPr lang="en-US" altLang="zh-CN" sz="2200" dirty="0">
                <a:latin typeface="+mn-lt"/>
                <a:ea typeface="宋体" charset="-122"/>
              </a:rPr>
              <a:t>and mem</a:t>
            </a:r>
            <a:r>
              <a:rPr lang="zh-CN" altLang="en-US" sz="2200" dirty="0">
                <a:latin typeface="+mn-lt"/>
                <a:ea typeface="宋体" charset="-122"/>
              </a:rPr>
              <a:t> </a:t>
            </a:r>
            <a:r>
              <a:rPr lang="en-US" altLang="zh-CN" sz="2200" dirty="0" err="1">
                <a:latin typeface="+mn-lt"/>
                <a:ea typeface="宋体" charset="-122"/>
              </a:rPr>
              <a:t>instr</a:t>
            </a:r>
            <a:r>
              <a:rPr lang="en-US" altLang="zh-CN" sz="2200" dirty="0">
                <a:latin typeface="+mn-lt"/>
                <a:ea typeface="宋体" charset="-122"/>
              </a:rPr>
              <a:t> = </a:t>
            </a:r>
            <a:r>
              <a:rPr lang="en-US" altLang="zh-CN" sz="2200" dirty="0" err="1">
                <a:latin typeface="+mn-lt"/>
                <a:ea typeface="宋体" charset="-122"/>
              </a:rPr>
              <a:t>instr.writereg</a:t>
            </a:r>
            <a:endParaRPr lang="en-US" altLang="zh-CN" sz="2200" dirty="0">
              <a:latin typeface="+mn-lt"/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dirty="0">
              <a:solidFill>
                <a:srgbClr val="FF0000"/>
              </a:solidFill>
              <a:latin typeface="+mn-l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4370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7005464" cy="95436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charset="-122"/>
              </a:rPr>
              <a:t>In Which Conditions it Causes Stall(2)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40768"/>
            <a:ext cx="8640960" cy="529356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200" dirty="0">
                <a:latin typeface="+mn-lt"/>
                <a:ea typeface="宋体" charset="-122"/>
              </a:rPr>
              <a:t>When ID Stage for BEQ INSTR.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200" dirty="0">
                <a:latin typeface="+mn-lt"/>
                <a:ea typeface="宋体" charset="-122"/>
              </a:rPr>
              <a:t>	if (</a:t>
            </a:r>
            <a:r>
              <a:rPr lang="en-US" altLang="zh-CN" sz="2200" dirty="0" err="1">
                <a:latin typeface="+mn-lt"/>
                <a:ea typeface="宋体" charset="-122"/>
              </a:rPr>
              <a:t>pc_src</a:t>
            </a:r>
            <a:r>
              <a:rPr lang="en-US" altLang="zh-CN" sz="2200" dirty="0">
                <a:latin typeface="+mn-lt"/>
                <a:ea typeface="宋体" charset="-122"/>
              </a:rPr>
              <a:t> != PC_NEXT)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200" dirty="0">
                <a:latin typeface="+mn-lt"/>
                <a:ea typeface="宋体" charset="-122"/>
              </a:rPr>
              <a:t>		</a:t>
            </a:r>
            <a:r>
              <a:rPr lang="en-US" altLang="zh-CN" sz="2200" dirty="0" err="1">
                <a:latin typeface="+mn-lt"/>
                <a:ea typeface="宋体" charset="-122"/>
              </a:rPr>
              <a:t>branch_stall</a:t>
            </a:r>
            <a:r>
              <a:rPr lang="en-US" altLang="zh-CN" sz="2200" dirty="0">
                <a:latin typeface="+mn-lt"/>
                <a:ea typeface="宋体" charset="-122"/>
              </a:rPr>
              <a:t> = 1;</a:t>
            </a:r>
          </a:p>
          <a:p>
            <a:pPr>
              <a:lnSpc>
                <a:spcPct val="90000"/>
              </a:lnSpc>
            </a:pPr>
            <a:endParaRPr lang="en-US" altLang="zh-CN" sz="2200" dirty="0">
              <a:latin typeface="+mn-lt"/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>
                <a:latin typeface="+mn-lt"/>
                <a:ea typeface="宋体" charset="-122"/>
              </a:rPr>
              <a:t>Other expressions</a:t>
            </a:r>
            <a:r>
              <a:rPr lang="zh-CN" altLang="en-US" sz="2200" dirty="0">
                <a:latin typeface="+mn-lt"/>
                <a:ea typeface="宋体" charset="-122"/>
              </a:rPr>
              <a:t>：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rgbClr val="006CCE"/>
                </a:solidFill>
                <a:latin typeface="+mn-lt"/>
                <a:ea typeface="宋体" charset="-122"/>
              </a:rPr>
              <a:t>When EXE Stage for BEQ INSTR.</a:t>
            </a:r>
          </a:p>
          <a:p>
            <a:pPr eaLnBrk="1" hangingPunct="1">
              <a:lnSpc>
                <a:spcPct val="90000"/>
              </a:lnSpc>
            </a:pPr>
            <a:endParaRPr lang="zh-CN" altLang="en-US" sz="2200" dirty="0">
              <a:latin typeface="+mn-lt"/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rgbClr val="006CCE"/>
                </a:solidFill>
                <a:latin typeface="+mn-lt"/>
                <a:ea typeface="宋体" charset="-122"/>
              </a:rPr>
              <a:t>When MEM Stage for BEQ INSTR.</a:t>
            </a:r>
          </a:p>
        </p:txBody>
      </p:sp>
    </p:spTree>
    <p:extLst>
      <p:ext uri="{BB962C8B-B14F-4D97-AF65-F5344CB8AC3E}">
        <p14:creationId xmlns:p14="http://schemas.microsoft.com/office/powerpoint/2010/main" val="2377922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</a:rPr>
              <a:t>Project Introduction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</a:rPr>
              <a:t>Top Module </a:t>
            </a:r>
          </a:p>
          <a:p>
            <a:r>
              <a:rPr lang="en-US" altLang="zh-CN" dirty="0">
                <a:latin typeface="+mn-lt"/>
                <a:ea typeface="+mn-ea"/>
              </a:rPr>
              <a:t>MIPS Core</a:t>
            </a:r>
          </a:p>
          <a:p>
            <a:r>
              <a:rPr lang="en-US" altLang="zh-CN" dirty="0">
                <a:latin typeface="+mn-lt"/>
                <a:ea typeface="+mn-ea"/>
              </a:rPr>
              <a:t>Instruction Set</a:t>
            </a:r>
          </a:p>
          <a:p>
            <a:r>
              <a:rPr lang="en-US" altLang="zh-CN" dirty="0">
                <a:latin typeface="+mn-lt"/>
                <a:ea typeface="+mn-ea"/>
              </a:rPr>
              <a:t>Name </a:t>
            </a:r>
          </a:p>
          <a:p>
            <a:r>
              <a:rPr lang="en-US" altLang="zh-CN" dirty="0">
                <a:latin typeface="+mn-lt"/>
                <a:ea typeface="+mn-ea"/>
              </a:rPr>
              <a:t>Step Execution principle</a:t>
            </a:r>
          </a:p>
          <a:p>
            <a:r>
              <a:rPr lang="en-US" altLang="zh-CN" dirty="0">
                <a:latin typeface="+mn-lt"/>
                <a:ea typeface="+mn-ea"/>
              </a:rPr>
              <a:t>Observation Info</a:t>
            </a:r>
            <a:endParaRPr lang="zh-CN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200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47EDC-63EC-4230-8DFF-E772C2945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实验验收标准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BE139A-D67B-4219-B15D-8100D2F38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仿真执行过程中，处理器的行为和内部控制信号均符合要求。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下载至开发板后的单步执行过程中，寄存器的变化过程和最终执行结果与测试程序相吻合。</a:t>
            </a:r>
          </a:p>
        </p:txBody>
      </p:sp>
    </p:spTree>
    <p:extLst>
      <p:ext uri="{BB962C8B-B14F-4D97-AF65-F5344CB8AC3E}">
        <p14:creationId xmlns:p14="http://schemas.microsoft.com/office/powerpoint/2010/main" val="36791323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+mn-ea"/>
              </a:rPr>
              <a:t>Top Module (1)</a:t>
            </a:r>
            <a:endParaRPr lang="zh-CN" altLang="en-US" dirty="0">
              <a:latin typeface="+mn-lt"/>
              <a:ea typeface="+mn-ea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68760"/>
            <a:ext cx="5375498" cy="533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28906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Top Module (2)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</a:rPr>
              <a:t>anti-jitter</a:t>
            </a:r>
          </a:p>
          <a:p>
            <a:r>
              <a:rPr lang="en-US" altLang="zh-CN" dirty="0" err="1">
                <a:latin typeface="+mn-lt"/>
                <a:ea typeface="+mn-ea"/>
              </a:rPr>
              <a:t>clk_gen</a:t>
            </a:r>
            <a:endParaRPr lang="en-US" altLang="zh-CN" dirty="0">
              <a:latin typeface="+mn-lt"/>
              <a:ea typeface="+mn-ea"/>
            </a:endParaRPr>
          </a:p>
          <a:p>
            <a:r>
              <a:rPr lang="en-US" altLang="zh-CN" dirty="0">
                <a:latin typeface="+mn-lt"/>
                <a:ea typeface="+mn-ea"/>
              </a:rPr>
              <a:t>debug</a:t>
            </a:r>
          </a:p>
          <a:p>
            <a:r>
              <a:rPr lang="en-US" altLang="zh-CN" dirty="0" err="1">
                <a:latin typeface="+mn-lt"/>
                <a:ea typeface="+mn-ea"/>
              </a:rPr>
              <a:t>mips_core</a:t>
            </a:r>
            <a:endParaRPr lang="en-US" altLang="zh-CN" dirty="0">
              <a:latin typeface="+mn-lt"/>
              <a:ea typeface="+mn-ea"/>
            </a:endParaRPr>
          </a:p>
          <a:p>
            <a:r>
              <a:rPr lang="en-US" altLang="zh-CN" dirty="0" err="1">
                <a:latin typeface="+mn-lt"/>
                <a:ea typeface="+mn-ea"/>
              </a:rPr>
              <a:t>inst_rom</a:t>
            </a:r>
            <a:endParaRPr lang="en-US" altLang="zh-CN" dirty="0">
              <a:latin typeface="+mn-lt"/>
              <a:ea typeface="+mn-ea"/>
            </a:endParaRPr>
          </a:p>
          <a:p>
            <a:r>
              <a:rPr lang="en-US" altLang="zh-CN" dirty="0" err="1">
                <a:latin typeface="+mn-lt"/>
                <a:ea typeface="+mn-ea"/>
              </a:rPr>
              <a:t>data_ram</a:t>
            </a:r>
            <a:endParaRPr lang="en-US" altLang="zh-CN" dirty="0">
              <a:latin typeface="+mn-lt"/>
              <a:ea typeface="+mn-ea"/>
            </a:endParaRPr>
          </a:p>
          <a:p>
            <a:endParaRPr lang="en-US" altLang="zh-CN" dirty="0">
              <a:latin typeface="+mn-lt"/>
              <a:ea typeface="+mn-ea"/>
            </a:endParaRPr>
          </a:p>
          <a:p>
            <a:endParaRPr lang="zh-CN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28906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+mn-ea"/>
              </a:rPr>
              <a:t>MIPS Core - CPU Controller (1)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en-US" altLang="zh-CN" sz="2400" dirty="0">
                <a:latin typeface="+mn-lt"/>
                <a:ea typeface="+mn-ea"/>
              </a:rPr>
              <a:t>CPU Controller works in ID Stage</a:t>
            </a:r>
          </a:p>
          <a:p>
            <a:endParaRPr lang="en-US" altLang="zh-CN" sz="2400" dirty="0">
              <a:latin typeface="+mn-lt"/>
              <a:ea typeface="+mn-ea"/>
            </a:endParaRPr>
          </a:p>
          <a:p>
            <a:r>
              <a:rPr lang="en-US" altLang="zh-CN" sz="2400" dirty="0">
                <a:latin typeface="+mn-lt"/>
                <a:ea typeface="+mn-ea"/>
              </a:rPr>
              <a:t>Set signals according to different instruction</a:t>
            </a:r>
          </a:p>
          <a:p>
            <a:pPr marL="0" indent="0">
              <a:buNone/>
            </a:pPr>
            <a:endParaRPr lang="en-US" altLang="zh-CN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18118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MIPS Core - CPU Controller (1)</a:t>
            </a:r>
            <a:endParaRPr lang="zh-CN" altLang="en-US" dirty="0">
              <a:latin typeface="+mn-lt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271746"/>
              </p:ext>
            </p:extLst>
          </p:nvPr>
        </p:nvGraphicFramePr>
        <p:xfrm>
          <a:off x="827584" y="1654016"/>
          <a:ext cx="756084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0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4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No.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singals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comment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inst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Input for id instruction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is_branch_exe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pc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baseline="0" dirty="0" err="1"/>
                        <a:t>src</a:t>
                      </a:r>
                      <a:r>
                        <a:rPr lang="en-US" altLang="zh-CN" baseline="0" dirty="0"/>
                        <a:t> in exe is PC_NEXT or not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regw_addr_exe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address source to write data back to registers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wb_wen_exe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memory write enable signal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is_branch_mem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pc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baseline="0" dirty="0" err="1"/>
                        <a:t>src</a:t>
                      </a:r>
                      <a:r>
                        <a:rPr lang="en-US" altLang="zh-CN" baseline="0" dirty="0"/>
                        <a:t> in </a:t>
                      </a:r>
                      <a:r>
                        <a:rPr lang="en-US" altLang="zh-CN" baseline="0" dirty="0" err="1"/>
                        <a:t>mem</a:t>
                      </a:r>
                      <a:r>
                        <a:rPr lang="en-US" altLang="zh-CN" baseline="0" dirty="0"/>
                        <a:t> is PC_NEXT or not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regw_addr_mem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address source to write data back to registers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wb_wen_mem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memory write enable signal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regw_addr_wb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data source of data being written back to registers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wb_wen_wb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register write enable signal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pc_src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pc </a:t>
                      </a:r>
                      <a:r>
                        <a:rPr lang="en-US" altLang="zh-CN" dirty="0" err="1"/>
                        <a:t>src</a:t>
                      </a:r>
                      <a:r>
                        <a:rPr lang="en-US" altLang="zh-CN" dirty="0"/>
                        <a:t>: PC_NEXT, PC_JUMP, PC_JR, PC_BEQ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0566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MIPS Core - CPU Controller (2)</a:t>
            </a:r>
            <a:endParaRPr lang="zh-CN" altLang="en-US" dirty="0">
              <a:latin typeface="+mn-lt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536716"/>
              </p:ext>
            </p:extLst>
          </p:nvPr>
        </p:nvGraphicFramePr>
        <p:xfrm>
          <a:off x="899592" y="1772816"/>
          <a:ext cx="756084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No.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singals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comment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imm_ext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If immediate is</a:t>
                      </a:r>
                      <a:r>
                        <a:rPr lang="en-US" altLang="zh-CN" baseline="0" dirty="0"/>
                        <a:t> extended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exe_a_src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Control signal</a:t>
                      </a:r>
                      <a:r>
                        <a:rPr lang="en-US" altLang="zh-CN" baseline="0" dirty="0"/>
                        <a:t> of </a:t>
                      </a:r>
                      <a:r>
                        <a:rPr lang="en-US" altLang="zh-CN" dirty="0"/>
                        <a:t>A operand</a:t>
                      </a:r>
                      <a:r>
                        <a:rPr lang="en-US" altLang="zh-CN" baseline="0" dirty="0"/>
                        <a:t> for ALU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exe_b_src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Control signal</a:t>
                      </a:r>
                      <a:r>
                        <a:rPr lang="en-US" altLang="zh-CN" baseline="0" dirty="0"/>
                        <a:t> of </a:t>
                      </a:r>
                      <a:r>
                        <a:rPr lang="en-US" altLang="zh-CN" dirty="0"/>
                        <a:t>B operand</a:t>
                      </a:r>
                      <a:r>
                        <a:rPr lang="en-US" altLang="zh-CN" baseline="0" dirty="0"/>
                        <a:t> for ALU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exe_alu_oper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ALU operations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mem_ren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Mem</a:t>
                      </a:r>
                      <a:r>
                        <a:rPr lang="en-US" altLang="zh-CN" dirty="0"/>
                        <a:t> read signal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mem_wen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Mem</a:t>
                      </a:r>
                      <a:r>
                        <a:rPr lang="en-US" altLang="zh-CN" dirty="0"/>
                        <a:t> write signal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wb_addr_src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Control</a:t>
                      </a:r>
                      <a:r>
                        <a:rPr lang="en-US" altLang="zh-CN" baseline="0" dirty="0"/>
                        <a:t> signal of write back </a:t>
                      </a:r>
                      <a:r>
                        <a:rPr lang="en-US" altLang="zh-CN" baseline="0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wb_data_src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Control</a:t>
                      </a:r>
                      <a:r>
                        <a:rPr lang="en-US" altLang="zh-CN" baseline="0" dirty="0"/>
                        <a:t> signal of write back data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wb_wen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Control</a:t>
                      </a:r>
                      <a:r>
                        <a:rPr lang="en-US" altLang="zh-CN" baseline="0" dirty="0"/>
                        <a:t> signal of write back enable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469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MIPS Core - CPU Controller (3)</a:t>
            </a:r>
            <a:endParaRPr lang="zh-CN" altLang="en-US" dirty="0">
              <a:latin typeface="+mn-lt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153774"/>
              </p:ext>
            </p:extLst>
          </p:nvPr>
        </p:nvGraphicFramePr>
        <p:xfrm>
          <a:off x="899592" y="1340768"/>
          <a:ext cx="756084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No.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singals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comment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if_rst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if_en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Output for if</a:t>
                      </a:r>
                      <a:r>
                        <a:rPr lang="en-US" altLang="zh-CN" baseline="0" dirty="0"/>
                        <a:t> stage </a:t>
                      </a:r>
                      <a:r>
                        <a:rPr lang="en-US" altLang="zh-CN" baseline="0" dirty="0" err="1"/>
                        <a:t>controll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if_valid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Input for if stage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baseline="0" dirty="0" err="1"/>
                        <a:t>stage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id_rst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id_en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Output for id</a:t>
                      </a:r>
                      <a:r>
                        <a:rPr lang="en-US" altLang="zh-CN" baseline="0" dirty="0"/>
                        <a:t> stage </a:t>
                      </a:r>
                      <a:r>
                        <a:rPr lang="en-US" altLang="zh-CN" baseline="0" dirty="0" err="1"/>
                        <a:t>controll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id_valid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Input for id stage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baseline="0" dirty="0" err="1"/>
                        <a:t>stage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exe_rst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exe_en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Output for exe</a:t>
                      </a:r>
                      <a:r>
                        <a:rPr lang="en-US" altLang="zh-CN" baseline="0" dirty="0"/>
                        <a:t> stage </a:t>
                      </a:r>
                      <a:r>
                        <a:rPr lang="en-US" altLang="zh-CN" baseline="0" dirty="0" err="1"/>
                        <a:t>controll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exe_valid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Input for exe stage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baseline="0" dirty="0" err="1"/>
                        <a:t>stage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mem_rst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mem_en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Output for mem</a:t>
                      </a:r>
                      <a:r>
                        <a:rPr lang="en-US" altLang="zh-CN" baseline="0" dirty="0"/>
                        <a:t> stage </a:t>
                      </a:r>
                      <a:r>
                        <a:rPr lang="en-US" altLang="zh-CN" baseline="0" dirty="0" err="1"/>
                        <a:t>controll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mem_valid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Input for mem stage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baseline="0" dirty="0" err="1"/>
                        <a:t>stage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wb_rst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wb_en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Output for </a:t>
                      </a:r>
                      <a:r>
                        <a:rPr lang="en-US" altLang="zh-CN" dirty="0" err="1"/>
                        <a:t>wb</a:t>
                      </a:r>
                      <a:r>
                        <a:rPr lang="en-US" altLang="zh-CN" baseline="0" dirty="0"/>
                        <a:t> stage </a:t>
                      </a:r>
                      <a:r>
                        <a:rPr lang="en-US" altLang="zh-CN" baseline="0" dirty="0" err="1"/>
                        <a:t>controll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wb_valid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Input for </a:t>
                      </a:r>
                      <a:r>
                        <a:rPr lang="en-US" altLang="zh-CN" dirty="0" err="1"/>
                        <a:t>wb</a:t>
                      </a:r>
                      <a:r>
                        <a:rPr lang="en-US" altLang="zh-CN" dirty="0"/>
                        <a:t> stage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baseline="0" dirty="0" err="1"/>
                        <a:t>stage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671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+mn-ea"/>
              </a:rPr>
              <a:t>MIPS Core - </a:t>
            </a:r>
            <a:r>
              <a:rPr lang="en-US" altLang="zh-CN" dirty="0" err="1">
                <a:latin typeface="+mn-lt"/>
                <a:ea typeface="+mn-ea"/>
              </a:rPr>
              <a:t>Datapath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</a:rPr>
              <a:t>Debug info output</a:t>
            </a:r>
          </a:p>
          <a:p>
            <a:r>
              <a:rPr lang="en-US" altLang="zh-CN" dirty="0">
                <a:latin typeface="+mn-lt"/>
                <a:ea typeface="+mn-ea"/>
              </a:rPr>
              <a:t>If </a:t>
            </a:r>
            <a:r>
              <a:rPr lang="en-US" altLang="zh-CN" dirty="0" err="1">
                <a:latin typeface="+mn-lt"/>
                <a:ea typeface="+mn-ea"/>
              </a:rPr>
              <a:t>subModule</a:t>
            </a:r>
            <a:endParaRPr lang="en-US" altLang="zh-CN" dirty="0">
              <a:latin typeface="+mn-lt"/>
              <a:ea typeface="+mn-ea"/>
            </a:endParaRPr>
          </a:p>
          <a:p>
            <a:r>
              <a:rPr lang="en-US" altLang="zh-CN" dirty="0">
                <a:latin typeface="+mn-lt"/>
                <a:ea typeface="+mn-ea"/>
              </a:rPr>
              <a:t>Id </a:t>
            </a:r>
            <a:r>
              <a:rPr lang="en-US" altLang="zh-CN" dirty="0" err="1">
                <a:latin typeface="+mn-lt"/>
                <a:ea typeface="+mn-ea"/>
              </a:rPr>
              <a:t>subModule</a:t>
            </a:r>
            <a:endParaRPr lang="en-US" altLang="zh-CN" dirty="0">
              <a:latin typeface="+mn-lt"/>
              <a:ea typeface="+mn-ea"/>
            </a:endParaRPr>
          </a:p>
          <a:p>
            <a:pPr lvl="1"/>
            <a:r>
              <a:rPr lang="en-US" altLang="zh-CN" dirty="0">
                <a:latin typeface="+mn-lt"/>
                <a:ea typeface="+mn-ea"/>
              </a:rPr>
              <a:t>Register file</a:t>
            </a:r>
          </a:p>
          <a:p>
            <a:pPr lvl="1"/>
            <a:r>
              <a:rPr lang="en-US" altLang="zh-CN" dirty="0" err="1">
                <a:latin typeface="+mn-lt"/>
                <a:ea typeface="+mn-ea"/>
              </a:rPr>
              <a:t>Reg</a:t>
            </a:r>
            <a:r>
              <a:rPr lang="en-US" altLang="zh-CN" dirty="0">
                <a:latin typeface="+mn-lt"/>
                <a:ea typeface="+mn-ea"/>
              </a:rPr>
              <a:t> stall logic control</a:t>
            </a:r>
          </a:p>
          <a:p>
            <a:r>
              <a:rPr lang="en-US" altLang="zh-CN" dirty="0">
                <a:latin typeface="+mn-lt"/>
                <a:ea typeface="+mn-ea"/>
              </a:rPr>
              <a:t>Exe </a:t>
            </a:r>
            <a:r>
              <a:rPr lang="en-US" altLang="zh-CN" dirty="0" err="1">
                <a:latin typeface="+mn-lt"/>
                <a:ea typeface="+mn-ea"/>
              </a:rPr>
              <a:t>subModule</a:t>
            </a:r>
            <a:endParaRPr lang="en-US" altLang="zh-CN" dirty="0">
              <a:latin typeface="+mn-lt"/>
              <a:ea typeface="+mn-ea"/>
            </a:endParaRPr>
          </a:p>
          <a:p>
            <a:pPr lvl="1"/>
            <a:r>
              <a:rPr lang="en-US" altLang="zh-CN" dirty="0">
                <a:latin typeface="+mn-lt"/>
                <a:ea typeface="+mn-ea"/>
              </a:rPr>
              <a:t>ALU</a:t>
            </a:r>
          </a:p>
          <a:p>
            <a:r>
              <a:rPr lang="en-US" altLang="zh-CN" dirty="0">
                <a:latin typeface="+mn-lt"/>
                <a:ea typeface="+mn-ea"/>
              </a:rPr>
              <a:t>Mem </a:t>
            </a:r>
            <a:r>
              <a:rPr lang="en-US" altLang="zh-CN" dirty="0" err="1">
                <a:latin typeface="+mn-lt"/>
                <a:ea typeface="+mn-ea"/>
              </a:rPr>
              <a:t>subModule</a:t>
            </a:r>
            <a:endParaRPr lang="en-US" altLang="zh-CN" dirty="0">
              <a:latin typeface="+mn-lt"/>
              <a:ea typeface="+mn-ea"/>
            </a:endParaRPr>
          </a:p>
          <a:p>
            <a:r>
              <a:rPr lang="en-US" altLang="zh-CN" dirty="0" err="1">
                <a:latin typeface="+mn-lt"/>
                <a:ea typeface="+mn-ea"/>
              </a:rPr>
              <a:t>Wb</a:t>
            </a:r>
            <a:r>
              <a:rPr lang="en-US" altLang="zh-CN" dirty="0">
                <a:latin typeface="+mn-lt"/>
                <a:ea typeface="+mn-ea"/>
              </a:rPr>
              <a:t> </a:t>
            </a:r>
            <a:r>
              <a:rPr lang="en-US" altLang="zh-CN" dirty="0" err="1">
                <a:latin typeface="+mn-lt"/>
                <a:ea typeface="+mn-ea"/>
              </a:rPr>
              <a:t>subModule</a:t>
            </a:r>
            <a:endParaRPr lang="en-US" altLang="zh-CN" dirty="0">
              <a:latin typeface="+mn-lt"/>
              <a:ea typeface="+mn-ea"/>
            </a:endParaRPr>
          </a:p>
          <a:p>
            <a:endParaRPr lang="en-US" altLang="zh-CN" dirty="0">
              <a:latin typeface="+mn-lt"/>
              <a:ea typeface="+mn-ea"/>
            </a:endParaRPr>
          </a:p>
          <a:p>
            <a:endParaRPr lang="zh-CN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28906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15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6738176"/>
              </p:ext>
            </p:extLst>
          </p:nvPr>
        </p:nvGraphicFramePr>
        <p:xfrm>
          <a:off x="251521" y="260648"/>
          <a:ext cx="8641655" cy="6275252"/>
        </p:xfrm>
        <a:graphic>
          <a:graphicData uri="http://schemas.openxmlformats.org/drawingml/2006/table">
            <a:tbl>
              <a:tblPr/>
              <a:tblGrid>
                <a:gridCol w="71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8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48072"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16 MIPS Instructions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Bit #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31..26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25..21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20..16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15..11 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10..6 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5..0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Operations 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R-type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op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rd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sa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func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Demi" pitchFamily="34" charset="0"/>
                        <a:ea typeface="宋体" pitchFamily="2" charset="-122"/>
                      </a:endParaRP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Demi" pitchFamily="34" charset="0"/>
                        <a:ea typeface="宋体" pitchFamily="2" charset="-122"/>
                      </a:endParaRP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add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000000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rd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00000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100000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rd = rs + rt;  with overflow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PC+=4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sub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00000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100010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=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-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  with overflow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PC+=4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and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rd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00000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100100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=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&amp;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PC+=4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or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00000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100101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=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|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PC+=4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sll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00000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sa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000000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rd = rt &lt;&lt; sa;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PC+=4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srl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00000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sa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000010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=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&gt;&gt;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sa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(logical);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PC+=4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slt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00000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101010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if(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&lt;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= 1; else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= 0;  &lt;(signed)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PC+=4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jr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00000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00000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00000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001000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PC=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I-type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op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immediate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Demi" pitchFamily="34" charset="0"/>
                        <a:ea typeface="宋体" pitchFamily="2" charset="-122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Demi" pitchFamily="34" charset="0"/>
                        <a:ea typeface="宋体" pitchFamily="2" charset="-122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addi</a:t>
                      </a: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001000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imm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=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(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sign_extend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imm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  with overflow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PC+=4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andi</a:t>
                      </a: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001100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imm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=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&amp; (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zero_extend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imm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PC+=4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ori</a:t>
                      </a: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001101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imm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=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| (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zero_extend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imm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PC+=4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lw</a:t>
                      </a: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100011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imm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= memory[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(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sign_extend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imm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];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PC+=4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sw</a:t>
                      </a: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101011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imm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memory[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(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sign_extend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imm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] &lt;--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PC+=4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beq</a:t>
                      </a: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000100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imm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if (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==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 PC+=4 + (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sign_extend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imm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&lt;&lt;2; 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PC+=4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J-type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op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address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Demi" pitchFamily="34" charset="0"/>
                        <a:ea typeface="宋体" pitchFamily="2" charset="-122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j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000010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address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 = (PC+4)[31..28],address&lt;&lt;2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jal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000011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address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 = (PC+4)[31..28],address&lt;&lt;2 ; $31 = PC+4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7657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</a:rPr>
              <a:t>Name Specification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+mn-lt"/>
                <a:ea typeface="+mn-ea"/>
              </a:rPr>
              <a:t>Signal of</a:t>
            </a:r>
          </a:p>
          <a:p>
            <a:pPr lvl="1"/>
            <a:r>
              <a:rPr lang="en-US" altLang="zh-CN" sz="2000" dirty="0">
                <a:latin typeface="+mn-lt"/>
                <a:ea typeface="+mn-ea"/>
              </a:rPr>
              <a:t>Stage: if, id, exe, mem, </a:t>
            </a:r>
            <a:r>
              <a:rPr lang="en-US" altLang="zh-CN" sz="2000" dirty="0" err="1">
                <a:latin typeface="+mn-lt"/>
                <a:ea typeface="+mn-ea"/>
              </a:rPr>
              <a:t>wb</a:t>
            </a:r>
            <a:endParaRPr lang="en-US" altLang="zh-CN" sz="2000" dirty="0">
              <a:latin typeface="+mn-lt"/>
              <a:ea typeface="+mn-ea"/>
            </a:endParaRPr>
          </a:p>
          <a:p>
            <a:pPr lvl="1"/>
            <a:r>
              <a:rPr lang="en-US" altLang="zh-CN" sz="2000" dirty="0">
                <a:latin typeface="+mn-lt"/>
                <a:ea typeface="+mn-ea"/>
              </a:rPr>
              <a:t>Module: ctrl (id)</a:t>
            </a:r>
          </a:p>
          <a:p>
            <a:endParaRPr lang="en-US" altLang="zh-CN" sz="2400" dirty="0">
              <a:latin typeface="+mn-lt"/>
              <a:ea typeface="+mn-ea"/>
            </a:endParaRPr>
          </a:p>
          <a:p>
            <a:r>
              <a:rPr lang="en-US" altLang="zh-CN" sz="2400" dirty="0">
                <a:latin typeface="+mn-lt"/>
                <a:ea typeface="+mn-ea"/>
              </a:rPr>
              <a:t>Signal name</a:t>
            </a:r>
          </a:p>
          <a:p>
            <a:pPr lvl="1"/>
            <a:r>
              <a:rPr lang="en-US" altLang="zh-CN" sz="2000" dirty="0">
                <a:latin typeface="+mn-lt"/>
                <a:ea typeface="+mn-ea"/>
              </a:rPr>
              <a:t>xxx_: works in xxx stage</a:t>
            </a:r>
          </a:p>
          <a:p>
            <a:pPr lvl="1"/>
            <a:r>
              <a:rPr lang="en-US" altLang="zh-CN" sz="2000" dirty="0">
                <a:latin typeface="+mn-lt"/>
                <a:ea typeface="+mn-ea"/>
              </a:rPr>
              <a:t>_xxx: generated from xxx stage</a:t>
            </a:r>
            <a:endParaRPr lang="zh-CN" altLang="en-US" sz="20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96770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+mn-ea"/>
              </a:rPr>
              <a:t>Step Execution Principle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latin typeface="+mn-lt"/>
                <a:ea typeface="+mn-ea"/>
              </a:rPr>
              <a:t>Stall all the stage.</a:t>
            </a:r>
          </a:p>
          <a:p>
            <a:r>
              <a:rPr lang="en-US" altLang="zh-CN" dirty="0">
                <a:latin typeface="+mn-lt"/>
                <a:ea typeface="+mn-ea"/>
              </a:rPr>
              <a:t>When step button is pushed, unlock the stall controllers of all the stages. </a:t>
            </a:r>
          </a:p>
          <a:p>
            <a:endParaRPr lang="en-US" altLang="zh-CN" dirty="0">
              <a:latin typeface="+mn-lt"/>
              <a:ea typeface="+mn-ea"/>
            </a:endParaRPr>
          </a:p>
          <a:p>
            <a:r>
              <a:rPr lang="en-US" altLang="zh-CN" dirty="0">
                <a:latin typeface="+mn-lt"/>
                <a:ea typeface="+mn-ea"/>
              </a:rPr>
              <a:t>Controller:</a:t>
            </a:r>
          </a:p>
          <a:p>
            <a:pPr marL="0" indent="0">
              <a:buNone/>
            </a:pPr>
            <a:r>
              <a:rPr lang="da-DK" altLang="zh-CN" dirty="0">
                <a:latin typeface="+mn-lt"/>
                <a:ea typeface="+mn-ea"/>
              </a:rPr>
              <a:t>	else if ((debug_en) &amp;&amp; ~(~debug_step_prev &amp;&amp; debug_step)) begin</a:t>
            </a:r>
          </a:p>
          <a:p>
            <a:pPr marL="0" indent="0">
              <a:buNone/>
            </a:pPr>
            <a:r>
              <a:rPr lang="da-DK" altLang="zh-CN" dirty="0">
                <a:latin typeface="+mn-lt"/>
                <a:ea typeface="+mn-ea"/>
              </a:rPr>
              <a:t>		if_en = 0;</a:t>
            </a:r>
          </a:p>
          <a:p>
            <a:pPr marL="0" indent="0">
              <a:buNone/>
            </a:pPr>
            <a:r>
              <a:rPr lang="da-DK" altLang="zh-CN" dirty="0">
                <a:latin typeface="+mn-lt"/>
                <a:ea typeface="+mn-ea"/>
              </a:rPr>
              <a:t>		id_en = 0;</a:t>
            </a:r>
          </a:p>
          <a:p>
            <a:pPr marL="0" indent="0">
              <a:buNone/>
            </a:pPr>
            <a:r>
              <a:rPr lang="da-DK" altLang="zh-CN" dirty="0">
                <a:latin typeface="+mn-lt"/>
                <a:ea typeface="+mn-ea"/>
              </a:rPr>
              <a:t>		exe_en = 0;</a:t>
            </a:r>
          </a:p>
          <a:p>
            <a:pPr marL="0" indent="0">
              <a:buNone/>
            </a:pPr>
            <a:r>
              <a:rPr lang="da-DK" altLang="zh-CN" dirty="0">
                <a:latin typeface="+mn-lt"/>
                <a:ea typeface="+mn-ea"/>
              </a:rPr>
              <a:t>		mem_en = 0;</a:t>
            </a:r>
          </a:p>
          <a:p>
            <a:pPr marL="0" indent="0">
              <a:buNone/>
            </a:pPr>
            <a:r>
              <a:rPr lang="da-DK" altLang="zh-CN" dirty="0">
                <a:latin typeface="+mn-lt"/>
                <a:ea typeface="+mn-ea"/>
              </a:rPr>
              <a:t>		wb_en = 0;</a:t>
            </a:r>
          </a:p>
          <a:p>
            <a:pPr marL="0" indent="0">
              <a:buNone/>
            </a:pPr>
            <a:r>
              <a:rPr lang="da-DK" altLang="zh-CN" dirty="0">
                <a:latin typeface="+mn-lt"/>
                <a:ea typeface="+mn-ea"/>
              </a:rPr>
              <a:t>	end</a:t>
            </a:r>
            <a:endParaRPr lang="zh-CN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9677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19A1FD"/>
                </a:solidFill>
                <a:latin typeface="+mn-lt"/>
              </a:rPr>
              <a:t>Outline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Experiment Purpose</a:t>
            </a:r>
          </a:p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Experiment Task</a:t>
            </a:r>
          </a:p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Basic Principle</a:t>
            </a:r>
          </a:p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Operating Procedures</a:t>
            </a:r>
          </a:p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Precaution</a:t>
            </a:r>
          </a:p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Checkpoints</a:t>
            </a:r>
          </a:p>
          <a:p>
            <a:pPr eaLnBrk="1" hangingPunct="1">
              <a:lnSpc>
                <a:spcPct val="100000"/>
              </a:lnSpc>
            </a:pPr>
            <a:endParaRPr lang="en-US" altLang="zh-CN" sz="28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5656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latin typeface="+mn-lt"/>
                <a:ea typeface="+mn-ea"/>
              </a:rPr>
              <a:t>Reg</a:t>
            </a:r>
            <a:r>
              <a:rPr lang="en-US" altLang="zh-CN" dirty="0">
                <a:latin typeface="+mn-lt"/>
                <a:ea typeface="+mn-ea"/>
              </a:rPr>
              <a:t> Stall &amp; Branch Stall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+mn-lt"/>
                <a:ea typeface="+mn-ea"/>
              </a:rPr>
              <a:t>// this stall indicate that ID is waiting for previous  instruction, insert one NOP between ID and EXE.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  <a:ea typeface="+mn-ea"/>
              </a:rPr>
              <a:t>	else if (</a:t>
            </a:r>
            <a:r>
              <a:rPr lang="en-US" altLang="zh-CN" dirty="0" err="1">
                <a:latin typeface="+mn-lt"/>
                <a:ea typeface="+mn-ea"/>
              </a:rPr>
              <a:t>reg_stall</a:t>
            </a:r>
            <a:r>
              <a:rPr lang="en-US" altLang="zh-CN" dirty="0">
                <a:latin typeface="+mn-lt"/>
                <a:ea typeface="+mn-ea"/>
              </a:rPr>
              <a:t>) begin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  <a:ea typeface="+mn-ea"/>
              </a:rPr>
              <a:t>		</a:t>
            </a:r>
            <a:r>
              <a:rPr lang="en-US" altLang="zh-CN" dirty="0" err="1">
                <a:latin typeface="+mn-lt"/>
                <a:ea typeface="+mn-ea"/>
              </a:rPr>
              <a:t>if_en</a:t>
            </a:r>
            <a:r>
              <a:rPr lang="en-US" altLang="zh-CN" dirty="0">
                <a:latin typeface="+mn-lt"/>
                <a:ea typeface="+mn-ea"/>
              </a:rPr>
              <a:t> = 0;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  <a:ea typeface="+mn-ea"/>
              </a:rPr>
              <a:t>		</a:t>
            </a:r>
            <a:r>
              <a:rPr lang="en-US" altLang="zh-CN" dirty="0" err="1">
                <a:latin typeface="+mn-lt"/>
                <a:ea typeface="+mn-ea"/>
              </a:rPr>
              <a:t>id_en</a:t>
            </a:r>
            <a:r>
              <a:rPr lang="en-US" altLang="zh-CN" dirty="0">
                <a:latin typeface="+mn-lt"/>
                <a:ea typeface="+mn-ea"/>
              </a:rPr>
              <a:t> = 0;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  <a:ea typeface="+mn-ea"/>
              </a:rPr>
              <a:t>		</a:t>
            </a:r>
            <a:r>
              <a:rPr lang="en-US" altLang="zh-CN" dirty="0" err="1">
                <a:latin typeface="+mn-lt"/>
                <a:ea typeface="+mn-ea"/>
              </a:rPr>
              <a:t>exe_rst</a:t>
            </a:r>
            <a:r>
              <a:rPr lang="en-US" altLang="zh-CN" dirty="0">
                <a:latin typeface="+mn-lt"/>
                <a:ea typeface="+mn-ea"/>
              </a:rPr>
              <a:t> = 1;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  <a:ea typeface="+mn-ea"/>
              </a:rPr>
              <a:t>	end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  <a:ea typeface="+mn-ea"/>
              </a:rPr>
              <a:t>//if  </a:t>
            </a:r>
            <a:r>
              <a:rPr lang="en-US" altLang="zh-CN" dirty="0" err="1">
                <a:latin typeface="+mn-lt"/>
                <a:ea typeface="+mn-ea"/>
              </a:rPr>
              <a:t>branch_stall</a:t>
            </a:r>
            <a:r>
              <a:rPr lang="en-US" altLang="zh-CN" dirty="0">
                <a:latin typeface="+mn-lt"/>
                <a:ea typeface="+mn-ea"/>
              </a:rPr>
              <a:t> is on, insert NOP in ID.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  <a:ea typeface="+mn-ea"/>
              </a:rPr>
              <a:t>	else if (</a:t>
            </a:r>
            <a:r>
              <a:rPr lang="en-US" altLang="zh-CN" dirty="0" err="1">
                <a:latin typeface="+mn-lt"/>
                <a:ea typeface="+mn-ea"/>
              </a:rPr>
              <a:t>branch_stall</a:t>
            </a:r>
            <a:r>
              <a:rPr lang="en-US" altLang="zh-CN" dirty="0">
                <a:latin typeface="+mn-lt"/>
                <a:ea typeface="+mn-ea"/>
              </a:rPr>
              <a:t>) begin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  <a:ea typeface="+mn-ea"/>
              </a:rPr>
              <a:t>		</a:t>
            </a:r>
            <a:r>
              <a:rPr lang="en-US" altLang="zh-CN" dirty="0" err="1">
                <a:latin typeface="+mn-lt"/>
                <a:ea typeface="+mn-ea"/>
              </a:rPr>
              <a:t>id_rst</a:t>
            </a:r>
            <a:r>
              <a:rPr lang="en-US" altLang="zh-CN" dirty="0">
                <a:latin typeface="+mn-lt"/>
                <a:ea typeface="+mn-ea"/>
              </a:rPr>
              <a:t> = 1;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  <a:ea typeface="+mn-ea"/>
              </a:rPr>
              <a:t>	end</a:t>
            </a:r>
            <a:endParaRPr lang="zh-CN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4039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Observation</a:t>
            </a:r>
            <a:r>
              <a:rPr lang="zh-CN" altLang="en-US" sz="4400" dirty="0">
                <a:solidFill>
                  <a:srgbClr val="19A1FD"/>
                </a:solidFill>
                <a:latin typeface="+mn-lt"/>
                <a:ea typeface="宋体" charset="-122"/>
              </a:rPr>
              <a:t> </a:t>
            </a:r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Info - Input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340768"/>
            <a:ext cx="8208912" cy="4752504"/>
          </a:xfr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CN" sz="2600" dirty="0">
                <a:latin typeface="+mn-lt"/>
                <a:ea typeface="宋体" charset="-122"/>
              </a:rPr>
              <a:t>South Button: Step execution</a:t>
            </a:r>
          </a:p>
          <a:p>
            <a:pPr>
              <a:lnSpc>
                <a:spcPct val="110000"/>
              </a:lnSpc>
            </a:pPr>
            <a:r>
              <a:rPr lang="en-US" altLang="zh-CN" sz="2600" dirty="0">
                <a:latin typeface="+mn-lt"/>
                <a:ea typeface="宋体" charset="-122"/>
              </a:rPr>
              <a:t>North Button: Reset</a:t>
            </a:r>
          </a:p>
          <a:p>
            <a:pPr>
              <a:lnSpc>
                <a:spcPct val="110000"/>
              </a:lnSpc>
            </a:pPr>
            <a:r>
              <a:rPr lang="en-US" altLang="zh-CN" sz="2600" dirty="0">
                <a:latin typeface="+mn-lt"/>
                <a:ea typeface="宋体" charset="-122"/>
              </a:rPr>
              <a:t>Rotary Shaft Encoder: Index Control</a:t>
            </a:r>
          </a:p>
          <a:p>
            <a:pPr>
              <a:lnSpc>
                <a:spcPct val="110000"/>
              </a:lnSpc>
            </a:pPr>
            <a:r>
              <a:rPr lang="en-US" altLang="zh-CN" sz="2600" dirty="0" err="1">
                <a:latin typeface="+mn-lt"/>
                <a:ea typeface="宋体" charset="-122"/>
              </a:rPr>
              <a:t>Swtich</a:t>
            </a:r>
            <a:r>
              <a:rPr lang="en-US" altLang="zh-CN" sz="2600" dirty="0">
                <a:latin typeface="+mn-lt"/>
                <a:ea typeface="宋体" charset="-122"/>
              </a:rPr>
              <a:t>[0]</a:t>
            </a:r>
          </a:p>
          <a:p>
            <a:pPr lvl="1">
              <a:lnSpc>
                <a:spcPct val="110000"/>
              </a:lnSpc>
            </a:pPr>
            <a:r>
              <a:rPr lang="en-US" altLang="zh-CN" sz="2400" dirty="0">
                <a:latin typeface="+mn-lt"/>
                <a:ea typeface="宋体" charset="-122"/>
              </a:rPr>
              <a:t>0 for register display</a:t>
            </a:r>
          </a:p>
          <a:p>
            <a:pPr lvl="1">
              <a:lnSpc>
                <a:spcPct val="110000"/>
              </a:lnSpc>
            </a:pPr>
            <a:r>
              <a:rPr lang="en-US" altLang="zh-CN" sz="2400" dirty="0">
                <a:latin typeface="+mn-lt"/>
                <a:ea typeface="宋体" charset="-122"/>
              </a:rPr>
              <a:t>1 for data signal display: IF-ADDR/ IF-INST/ ID-ADDR/ ID-INST/ EX-ADDR/ EX-INST/ MM-ADDR/ MM-INST/ EMOPER( </a:t>
            </a:r>
            <a:r>
              <a:rPr lang="en-US" altLang="zh-CN" sz="2400" dirty="0" err="1">
                <a:latin typeface="+mn-lt"/>
                <a:ea typeface="宋体" charset="-122"/>
              </a:rPr>
              <a:t>mem_ren</a:t>
            </a:r>
            <a:r>
              <a:rPr lang="en-US" altLang="zh-CN" sz="2400" dirty="0">
                <a:latin typeface="+mn-lt"/>
                <a:ea typeface="宋体" charset="-122"/>
              </a:rPr>
              <a:t>+ </a:t>
            </a:r>
            <a:r>
              <a:rPr lang="en-US" altLang="zh-CN" sz="2400" dirty="0" err="1">
                <a:latin typeface="+mn-lt"/>
                <a:ea typeface="宋体" charset="-122"/>
              </a:rPr>
              <a:t>mem_wen</a:t>
            </a:r>
            <a:r>
              <a:rPr lang="en-US" altLang="zh-CN" sz="2400" dirty="0">
                <a:latin typeface="+mn-lt"/>
                <a:ea typeface="宋体" charset="-122"/>
              </a:rPr>
              <a:t>)/ MEMADDR/ MEMDATR/ MEMDATW/……</a:t>
            </a:r>
          </a:p>
          <a:p>
            <a:pPr>
              <a:lnSpc>
                <a:spcPct val="110000"/>
              </a:lnSpc>
            </a:pPr>
            <a:r>
              <a:rPr lang="en-US" altLang="zh-CN" sz="2600" dirty="0" err="1">
                <a:latin typeface="+mn-lt"/>
                <a:ea typeface="宋体" charset="-122"/>
              </a:rPr>
              <a:t>Swtich</a:t>
            </a:r>
            <a:r>
              <a:rPr lang="en-US" altLang="zh-CN" sz="2600" dirty="0">
                <a:latin typeface="+mn-lt"/>
                <a:ea typeface="宋体" charset="-122"/>
              </a:rPr>
              <a:t>[3]:</a:t>
            </a:r>
          </a:p>
          <a:p>
            <a:pPr lvl="1">
              <a:lnSpc>
                <a:spcPct val="110000"/>
              </a:lnSpc>
            </a:pPr>
            <a:r>
              <a:rPr lang="en-US" altLang="zh-CN" sz="2400" dirty="0">
                <a:latin typeface="+mn-lt"/>
                <a:ea typeface="宋体" charset="-122"/>
              </a:rPr>
              <a:t>0 for run</a:t>
            </a:r>
          </a:p>
          <a:p>
            <a:pPr lvl="1">
              <a:lnSpc>
                <a:spcPct val="110000"/>
              </a:lnSpc>
            </a:pPr>
            <a:r>
              <a:rPr lang="en-US" altLang="zh-CN" sz="2400" dirty="0">
                <a:latin typeface="+mn-lt"/>
                <a:ea typeface="宋体" charset="-122"/>
              </a:rPr>
              <a:t>1 for step execution</a:t>
            </a:r>
          </a:p>
        </p:txBody>
      </p:sp>
    </p:spTree>
    <p:extLst>
      <p:ext uri="{BB962C8B-B14F-4D97-AF65-F5344CB8AC3E}">
        <p14:creationId xmlns:p14="http://schemas.microsoft.com/office/powerpoint/2010/main" val="33721645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Observation</a:t>
            </a:r>
            <a:r>
              <a:rPr lang="zh-CN" altLang="en-US" sz="4400" dirty="0">
                <a:solidFill>
                  <a:srgbClr val="19A1FD"/>
                </a:solidFill>
                <a:latin typeface="+mn-lt"/>
                <a:ea typeface="宋体" charset="-122"/>
              </a:rPr>
              <a:t> </a:t>
            </a:r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Info - Output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340768"/>
            <a:ext cx="7791400" cy="4752504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CN" sz="2400" b="0" dirty="0">
                <a:latin typeface="+mn-lt"/>
                <a:ea typeface="宋体" charset="-122"/>
              </a:rPr>
              <a:t>LCD</a:t>
            </a:r>
          </a:p>
          <a:p>
            <a:pPr lvl="1">
              <a:lnSpc>
                <a:spcPct val="110000"/>
              </a:lnSpc>
            </a:pPr>
            <a:r>
              <a:rPr lang="en-US" altLang="zh-CN" sz="2200" b="0" dirty="0">
                <a:latin typeface="+mn-lt"/>
                <a:ea typeface="宋体" charset="-122"/>
              </a:rPr>
              <a:t>First line: Hello, world (reserved for Cache display)</a:t>
            </a:r>
          </a:p>
          <a:p>
            <a:pPr lvl="1">
              <a:lnSpc>
                <a:spcPct val="110000"/>
              </a:lnSpc>
            </a:pPr>
            <a:r>
              <a:rPr lang="en-US" altLang="zh-CN" sz="2200" b="0" dirty="0">
                <a:latin typeface="+mn-lt"/>
                <a:ea typeface="宋体" charset="-122"/>
              </a:rPr>
              <a:t>Second line: Key + value</a:t>
            </a:r>
          </a:p>
          <a:p>
            <a:pPr>
              <a:lnSpc>
                <a:spcPct val="110000"/>
              </a:lnSpc>
            </a:pPr>
            <a:endParaRPr lang="en-US" altLang="zh-CN" sz="2400" b="0" dirty="0">
              <a:latin typeface="+mn-lt"/>
              <a:ea typeface="宋体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 b="0" dirty="0">
                <a:latin typeface="+mn-lt"/>
                <a:ea typeface="宋体" charset="-122"/>
              </a:rPr>
              <a:t>LED</a:t>
            </a:r>
          </a:p>
          <a:p>
            <a:pPr lvl="1">
              <a:lnSpc>
                <a:spcPct val="110000"/>
              </a:lnSpc>
            </a:pPr>
            <a:r>
              <a:rPr lang="en-US" altLang="zh-CN" sz="2200" dirty="0">
                <a:latin typeface="+mn-lt"/>
                <a:ea typeface="宋体" charset="-122"/>
              </a:rPr>
              <a:t>display for {buttons , switches}’s states</a:t>
            </a:r>
            <a:endParaRPr lang="en-US" altLang="zh-CN" sz="2200" b="0" dirty="0">
              <a:latin typeface="+mn-l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47959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Program for verification (1)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1340768"/>
            <a:ext cx="7704856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00000824 main:	and $1, $0, $0		# address of data[0]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34240050	</a:t>
            </a:r>
            <a:r>
              <a:rPr lang="en-US" altLang="zh-CN" sz="1800" dirty="0" err="1">
                <a:latin typeface="+mn-lt"/>
                <a:ea typeface="宋体" charset="-122"/>
              </a:rPr>
              <a:t>ori</a:t>
            </a:r>
            <a:r>
              <a:rPr lang="en-US" altLang="zh-CN" sz="1800" dirty="0">
                <a:latin typeface="+mn-lt"/>
                <a:ea typeface="宋体" charset="-122"/>
              </a:rPr>
              <a:t> $4, $1, 80		# address of data[0]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20050004 call:	</a:t>
            </a:r>
            <a:r>
              <a:rPr lang="en-US" altLang="zh-CN" sz="1800" dirty="0" err="1">
                <a:latin typeface="+mn-lt"/>
                <a:ea typeface="宋体" charset="-122"/>
              </a:rPr>
              <a:t>addi</a:t>
            </a:r>
            <a:r>
              <a:rPr lang="en-US" altLang="zh-CN" sz="1800" dirty="0">
                <a:latin typeface="+mn-lt"/>
                <a:ea typeface="宋体" charset="-122"/>
              </a:rPr>
              <a:t> $5, $0, 4		# counter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0c00000a		</a:t>
            </a:r>
            <a:r>
              <a:rPr lang="en-US" altLang="zh-CN" sz="1800" dirty="0" err="1">
                <a:latin typeface="+mn-lt"/>
                <a:ea typeface="宋体" charset="-122"/>
              </a:rPr>
              <a:t>jal</a:t>
            </a:r>
            <a:r>
              <a:rPr lang="en-US" altLang="zh-CN" sz="1800" dirty="0">
                <a:latin typeface="+mn-lt"/>
                <a:ea typeface="宋体" charset="-122"/>
              </a:rPr>
              <a:t> sum			# call function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ac820000 return:	</a:t>
            </a:r>
            <a:r>
              <a:rPr lang="en-US" altLang="zh-CN" sz="1800" dirty="0" err="1">
                <a:latin typeface="+mn-lt"/>
                <a:ea typeface="宋体" charset="-122"/>
              </a:rPr>
              <a:t>sw</a:t>
            </a:r>
            <a:r>
              <a:rPr lang="en-US" altLang="zh-CN" sz="1800" dirty="0">
                <a:latin typeface="+mn-lt"/>
                <a:ea typeface="宋体" charset="-122"/>
              </a:rPr>
              <a:t> $2, 0($4)		# store result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8c890000		</a:t>
            </a:r>
            <a:r>
              <a:rPr lang="en-US" altLang="zh-CN" sz="1800" dirty="0" err="1">
                <a:latin typeface="+mn-lt"/>
                <a:ea typeface="宋体" charset="-122"/>
              </a:rPr>
              <a:t>lw</a:t>
            </a:r>
            <a:r>
              <a:rPr lang="en-US" altLang="zh-CN" sz="1800" dirty="0">
                <a:latin typeface="+mn-lt"/>
                <a:ea typeface="宋体" charset="-122"/>
              </a:rPr>
              <a:t> $9, 0($4)		# check </a:t>
            </a:r>
            <a:r>
              <a:rPr lang="en-US" altLang="zh-CN" sz="1800" dirty="0" err="1">
                <a:latin typeface="+mn-lt"/>
                <a:ea typeface="宋体" charset="-122"/>
              </a:rPr>
              <a:t>sw</a:t>
            </a:r>
            <a:endParaRPr lang="en-US" altLang="zh-CN" sz="1800" dirty="0">
              <a:latin typeface="+mn-lt"/>
              <a:ea typeface="宋体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ac890004		</a:t>
            </a:r>
            <a:r>
              <a:rPr lang="en-US" altLang="zh-CN" sz="1800" dirty="0" err="1">
                <a:latin typeface="+mn-lt"/>
                <a:ea typeface="宋体" charset="-122"/>
              </a:rPr>
              <a:t>sw</a:t>
            </a:r>
            <a:r>
              <a:rPr lang="en-US" altLang="zh-CN" sz="1800" dirty="0">
                <a:latin typeface="+mn-lt"/>
                <a:ea typeface="宋体" charset="-122"/>
              </a:rPr>
              <a:t> $9, 4($4)		# store result again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01244022	sub $8, $9, $4		# sub: $8 &lt;- $9 - $4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08000008 finish:	j finish			# dead loop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00000000	</a:t>
            </a:r>
            <a:r>
              <a:rPr lang="en-US" altLang="zh-CN" sz="1800" dirty="0" err="1">
                <a:latin typeface="+mn-lt"/>
                <a:ea typeface="宋体" charset="-122"/>
              </a:rPr>
              <a:t>nop</a:t>
            </a:r>
            <a:r>
              <a:rPr lang="en-US" altLang="zh-CN" sz="1800" dirty="0">
                <a:latin typeface="+mn-lt"/>
                <a:ea typeface="宋体" charset="-122"/>
              </a:rPr>
              <a:t>			# done</a:t>
            </a:r>
          </a:p>
        </p:txBody>
      </p:sp>
    </p:spTree>
    <p:extLst>
      <p:ext uri="{BB962C8B-B14F-4D97-AF65-F5344CB8AC3E}">
        <p14:creationId xmlns:p14="http://schemas.microsoft.com/office/powerpoint/2010/main" val="23122916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Program for verification (2)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1340768"/>
            <a:ext cx="6952258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00004020 sum:	add $8, $0, $0		# sum function entry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8c890000 loop:	</a:t>
            </a:r>
            <a:r>
              <a:rPr lang="en-US" altLang="zh-CN" sz="1800" dirty="0" err="1">
                <a:latin typeface="+mn-lt"/>
                <a:ea typeface="宋体" charset="-122"/>
              </a:rPr>
              <a:t>lw</a:t>
            </a:r>
            <a:r>
              <a:rPr lang="en-US" altLang="zh-CN" sz="1800" dirty="0">
                <a:latin typeface="+mn-lt"/>
                <a:ea typeface="宋体" charset="-122"/>
              </a:rPr>
              <a:t> $9, 0($4)		# load data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01094020	add $8, $8, $9		# sum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20a5ffff		</a:t>
            </a:r>
            <a:r>
              <a:rPr lang="en-US" altLang="zh-CN" sz="1800" dirty="0" err="1">
                <a:latin typeface="+mn-lt"/>
                <a:ea typeface="宋体" charset="-122"/>
              </a:rPr>
              <a:t>addi</a:t>
            </a:r>
            <a:r>
              <a:rPr lang="en-US" altLang="zh-CN" sz="1800" dirty="0">
                <a:latin typeface="+mn-lt"/>
                <a:ea typeface="宋体" charset="-122"/>
              </a:rPr>
              <a:t> $5, $5, -1		# counter - 1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20840004	</a:t>
            </a:r>
            <a:r>
              <a:rPr lang="en-US" altLang="zh-CN" sz="1800" dirty="0" err="1">
                <a:latin typeface="+mn-lt"/>
                <a:ea typeface="宋体" charset="-122"/>
              </a:rPr>
              <a:t>addi</a:t>
            </a:r>
            <a:r>
              <a:rPr lang="en-US" altLang="zh-CN" sz="1800" dirty="0">
                <a:latin typeface="+mn-lt"/>
                <a:ea typeface="宋体" charset="-122"/>
              </a:rPr>
              <a:t> $4, $4, 4		# address + 4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0005182a	</a:t>
            </a:r>
            <a:r>
              <a:rPr lang="en-US" altLang="zh-CN" sz="1800" dirty="0" err="1">
                <a:latin typeface="+mn-lt"/>
                <a:ea typeface="宋体" charset="-122"/>
              </a:rPr>
              <a:t>slt</a:t>
            </a:r>
            <a:r>
              <a:rPr lang="en-US" altLang="zh-CN" sz="1800" dirty="0">
                <a:latin typeface="+mn-lt"/>
                <a:ea typeface="宋体" charset="-122"/>
              </a:rPr>
              <a:t> $3, $0, $5		# finish?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1460fffa		</a:t>
            </a:r>
            <a:r>
              <a:rPr lang="en-US" altLang="zh-CN" sz="1800" dirty="0" err="1">
                <a:latin typeface="+mn-lt"/>
                <a:ea typeface="宋体" charset="-122"/>
              </a:rPr>
              <a:t>bne</a:t>
            </a:r>
            <a:r>
              <a:rPr lang="en-US" altLang="zh-CN" sz="1800" dirty="0">
                <a:latin typeface="+mn-lt"/>
                <a:ea typeface="宋体" charset="-122"/>
              </a:rPr>
              <a:t> $3, $0, loop		# finish?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01001025	or $2, $8, $0		# move result to $v0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03e00008	</a:t>
            </a:r>
            <a:r>
              <a:rPr lang="en-US" altLang="zh-CN" sz="1800" dirty="0" err="1">
                <a:latin typeface="+mn-lt"/>
                <a:ea typeface="宋体" charset="-122"/>
              </a:rPr>
              <a:t>jr</a:t>
            </a:r>
            <a:r>
              <a:rPr lang="en-US" altLang="zh-CN" sz="1800" dirty="0">
                <a:latin typeface="+mn-lt"/>
                <a:ea typeface="宋体" charset="-122"/>
              </a:rPr>
              <a:t> $</a:t>
            </a:r>
            <a:r>
              <a:rPr lang="en-US" altLang="zh-CN" sz="1800" dirty="0" err="1">
                <a:latin typeface="+mn-lt"/>
                <a:ea typeface="宋体" charset="-122"/>
              </a:rPr>
              <a:t>ra</a:t>
            </a:r>
            <a:r>
              <a:rPr lang="en-US" altLang="zh-CN" sz="1800" dirty="0">
                <a:latin typeface="+mn-lt"/>
                <a:ea typeface="宋体" charset="-122"/>
              </a:rPr>
              <a:t>			# return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00000000 	</a:t>
            </a:r>
            <a:r>
              <a:rPr lang="en-US" altLang="zh-CN" sz="1800" dirty="0" err="1">
                <a:latin typeface="+mn-lt"/>
                <a:ea typeface="宋体" charset="-122"/>
              </a:rPr>
              <a:t>nop</a:t>
            </a:r>
            <a:r>
              <a:rPr lang="en-US" altLang="zh-CN" sz="1800" dirty="0">
                <a:latin typeface="+mn-lt"/>
                <a:ea typeface="宋体" charset="-122"/>
              </a:rPr>
              <a:t>			# done</a:t>
            </a:r>
            <a:endParaRPr lang="zh-CN" altLang="en-US" sz="1800" dirty="0">
              <a:latin typeface="+mn-l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29692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Checkpoints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12776"/>
            <a:ext cx="8208912" cy="4800600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spcBef>
                <a:spcPts val="672"/>
              </a:spcBef>
              <a:buFont typeface="Arial" pitchFamily="34" charset="0"/>
              <a:buChar char="•"/>
            </a:pPr>
            <a:r>
              <a:rPr lang="en-US" altLang="zh-CN" sz="2400" dirty="0">
                <a:solidFill>
                  <a:srgbClr val="19A1FD"/>
                </a:solidFill>
                <a:latin typeface="+mn-lt"/>
                <a:ea typeface="宋体" charset="-122"/>
              </a:rPr>
              <a:t>CP 1:  </a:t>
            </a:r>
            <a:r>
              <a:rPr lang="en-US" altLang="zh-CN" sz="2400" dirty="0">
                <a:latin typeface="+mn-lt"/>
                <a:ea typeface="宋体" charset="-122"/>
              </a:rPr>
              <a:t>Waveform Simulation of 5-stage Pipelined CPU</a:t>
            </a:r>
          </a:p>
          <a:p>
            <a:pPr eaLnBrk="1" hangingPunct="1">
              <a:lnSpc>
                <a:spcPct val="100000"/>
              </a:lnSpc>
              <a:spcBef>
                <a:spcPts val="672"/>
              </a:spcBef>
              <a:buFont typeface="Arial" pitchFamily="34" charset="0"/>
              <a:buChar char="•"/>
            </a:pPr>
            <a:endParaRPr lang="en-US" altLang="zh-CN" sz="2400" dirty="0">
              <a:latin typeface="+mn-lt"/>
              <a:ea typeface="宋体" charset="-122"/>
            </a:endParaRPr>
          </a:p>
          <a:p>
            <a:pPr eaLnBrk="1" hangingPunct="1">
              <a:lnSpc>
                <a:spcPct val="100000"/>
              </a:lnSpc>
              <a:spcBef>
                <a:spcPts val="672"/>
              </a:spcBef>
              <a:buFont typeface="Arial" pitchFamily="34" charset="0"/>
              <a:buChar char="•"/>
            </a:pPr>
            <a:endParaRPr lang="en-US" altLang="zh-CN" sz="2400" dirty="0">
              <a:latin typeface="+mn-lt"/>
              <a:ea typeface="宋体" charset="-122"/>
            </a:endParaRPr>
          </a:p>
          <a:p>
            <a:pPr eaLnBrk="1" hangingPunct="1">
              <a:lnSpc>
                <a:spcPct val="100000"/>
              </a:lnSpc>
              <a:spcBef>
                <a:spcPts val="672"/>
              </a:spcBef>
              <a:buFont typeface="Arial" pitchFamily="34" charset="0"/>
              <a:buChar char="•"/>
            </a:pPr>
            <a:r>
              <a:rPr lang="en-US" altLang="zh-CN" sz="2400" dirty="0">
                <a:solidFill>
                  <a:srgbClr val="19A1FD"/>
                </a:solidFill>
                <a:latin typeface="+mn-lt"/>
                <a:ea typeface="宋体" charset="-122"/>
              </a:rPr>
              <a:t>CP 2: </a:t>
            </a:r>
            <a:r>
              <a:rPr lang="en-US" altLang="zh-CN" sz="2400" dirty="0">
                <a:latin typeface="+mn-lt"/>
                <a:ea typeface="宋体" charset="-122"/>
              </a:rPr>
              <a:t>FPGA Implementation of 5-stage Pipelined CPU with the verification program</a:t>
            </a:r>
          </a:p>
        </p:txBody>
      </p:sp>
    </p:spTree>
    <p:extLst>
      <p:ext uri="{BB962C8B-B14F-4D97-AF65-F5344CB8AC3E}">
        <p14:creationId xmlns:p14="http://schemas.microsoft.com/office/powerpoint/2010/main" val="32978723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- 1</a:t>
            </a:r>
          </a:p>
        </p:txBody>
      </p:sp>
      <p:pic>
        <p:nvPicPr>
          <p:cNvPr id="9218" name="Picture 2" descr="F:\Univ Doc\计算机体系结构\2015-2016\arch_exps\exp3+\sim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8712968" cy="490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4451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- 2</a:t>
            </a:r>
          </a:p>
        </p:txBody>
      </p:sp>
      <p:pic>
        <p:nvPicPr>
          <p:cNvPr id="11266" name="Picture 2" descr="F:\Univ Doc\计算机体系结构\2015-2016\arch_exps\exp3+\sim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8784976" cy="494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6009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- 3</a:t>
            </a:r>
          </a:p>
        </p:txBody>
      </p:sp>
      <p:pic>
        <p:nvPicPr>
          <p:cNvPr id="10243" name="Picture 3" descr="F:\Univ Doc\计算机体系结构\2015-2016\arch_exps\exp3+\sim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8832981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6009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Settings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365760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45" y="1972640"/>
            <a:ext cx="6459835" cy="371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638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Experiment Purpose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4968552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Understand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the principles of Pipelined  CPU</a:t>
            </a:r>
          </a:p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Understand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the basic units of Pipelined CPU</a:t>
            </a:r>
            <a:endParaRPr lang="zh-CN" altLang="en-US" sz="2800" dirty="0">
              <a:solidFill>
                <a:srgbClr val="FF0000"/>
              </a:solidFill>
              <a:latin typeface="+mn-lt"/>
              <a:ea typeface="宋体" charset="-122"/>
            </a:endParaRPr>
          </a:p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Understand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the working flow of 5-stages</a:t>
            </a:r>
          </a:p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Understand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the principles of Pipelined  CPU Stall</a:t>
            </a:r>
          </a:p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Understand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the principles of Data hazard</a:t>
            </a:r>
            <a:endParaRPr lang="zh-CN" altLang="en-US" sz="2800" dirty="0">
              <a:solidFill>
                <a:srgbClr val="FF0000"/>
              </a:solidFill>
              <a:latin typeface="+mn-lt"/>
              <a:ea typeface="宋体" charset="-122"/>
            </a:endParaRPr>
          </a:p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Master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the method of Pipelined CPU Stalls Detection and Stall the Pipeline.</a:t>
            </a:r>
          </a:p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Master simulation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of CPU Cores modules</a:t>
            </a:r>
          </a:p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master methods of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program verification of Pipelined CPU with Stall</a:t>
            </a:r>
          </a:p>
          <a:p>
            <a:pPr eaLnBrk="1" hangingPunct="1">
              <a:lnSpc>
                <a:spcPct val="100000"/>
              </a:lnSpc>
              <a:buFontTx/>
              <a:buChar char="•"/>
            </a:pPr>
            <a:endParaRPr lang="en-US" altLang="zh-CN" sz="2800" dirty="0">
              <a:solidFill>
                <a:srgbClr val="FF0000"/>
              </a:solidFill>
              <a:latin typeface="+mn-l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70827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19672" y="2431048"/>
            <a:ext cx="5832647" cy="186204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11500" b="1" spc="50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Thanks!</a:t>
            </a:r>
            <a:endParaRPr lang="zh-CN" altLang="en-US" sz="11500" b="1" spc="50" dirty="0">
              <a:ln w="1143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1921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Experiment Task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507288" cy="4896544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1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Design the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CPU Controller</a:t>
            </a:r>
            <a:r>
              <a:rPr lang="en-US" altLang="zh-CN" sz="2800" dirty="0">
                <a:latin typeface="+mn-lt"/>
                <a:ea typeface="宋体" charset="-122"/>
              </a:rPr>
              <a:t> </a:t>
            </a:r>
          </a:p>
          <a:p>
            <a:pPr eaLnBrk="1" hangingPunct="1">
              <a:lnSpc>
                <a:spcPct val="11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Based on the CPU Controller, Design the </a:t>
            </a:r>
            <a:r>
              <a:rPr lang="en-US" altLang="zh-CN" sz="2800" dirty="0" err="1">
                <a:solidFill>
                  <a:srgbClr val="FF0000"/>
                </a:solidFill>
                <a:latin typeface="+mn-lt"/>
                <a:ea typeface="宋体" charset="-122"/>
              </a:rPr>
              <a:t>Datapath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 of 5-stages Pipelined CPU</a:t>
            </a:r>
          </a:p>
          <a:p>
            <a:pPr lvl="1" eaLnBrk="1" hangingPunct="1">
              <a:lnSpc>
                <a:spcPct val="110000"/>
              </a:lnSpc>
              <a:spcBef>
                <a:spcPts val="672"/>
              </a:spcBef>
              <a:buFontTx/>
              <a:buChar char="–"/>
            </a:pPr>
            <a:r>
              <a:rPr lang="en-US" altLang="zh-CN" sz="2400" dirty="0">
                <a:latin typeface="+mn-lt"/>
                <a:ea typeface="宋体" charset="-122"/>
              </a:rPr>
              <a:t>5 Stages</a:t>
            </a:r>
          </a:p>
          <a:p>
            <a:pPr lvl="1" eaLnBrk="1" hangingPunct="1">
              <a:lnSpc>
                <a:spcPct val="110000"/>
              </a:lnSpc>
              <a:spcBef>
                <a:spcPts val="672"/>
              </a:spcBef>
              <a:buFontTx/>
              <a:buChar char="–"/>
            </a:pPr>
            <a:r>
              <a:rPr lang="en-US" altLang="zh-CN" sz="2400" dirty="0">
                <a:latin typeface="+mn-lt"/>
                <a:ea typeface="宋体" charset="-122"/>
              </a:rPr>
              <a:t>Register File</a:t>
            </a:r>
          </a:p>
          <a:p>
            <a:pPr lvl="1" eaLnBrk="1" hangingPunct="1">
              <a:lnSpc>
                <a:spcPct val="110000"/>
              </a:lnSpc>
              <a:spcBef>
                <a:spcPts val="672"/>
              </a:spcBef>
              <a:buFontTx/>
              <a:buChar char="–"/>
            </a:pPr>
            <a:r>
              <a:rPr lang="en-US" altLang="zh-CN" sz="2400" dirty="0">
                <a:latin typeface="+mn-lt"/>
                <a:ea typeface="宋体" charset="-122"/>
              </a:rPr>
              <a:t>Memory (Instruction and Data)</a:t>
            </a:r>
          </a:p>
          <a:p>
            <a:pPr lvl="1" eaLnBrk="1" hangingPunct="1">
              <a:lnSpc>
                <a:spcPct val="110000"/>
              </a:lnSpc>
              <a:spcBef>
                <a:spcPts val="672"/>
              </a:spcBef>
              <a:buFontTx/>
              <a:buChar char="–"/>
            </a:pPr>
            <a:r>
              <a:rPr lang="en-US" altLang="zh-CN" sz="2400" dirty="0">
                <a:latin typeface="+mn-lt"/>
                <a:ea typeface="宋体" charset="-122"/>
              </a:rPr>
              <a:t>other basic units </a:t>
            </a:r>
          </a:p>
          <a:p>
            <a:pPr>
              <a:lnSpc>
                <a:spcPct val="110000"/>
              </a:lnSpc>
              <a:spcBef>
                <a:spcPts val="672"/>
              </a:spcBef>
              <a:buFontTx/>
              <a:buChar char="–"/>
            </a:pPr>
            <a:r>
              <a:rPr lang="en-US" altLang="zh-CN" sz="2800" dirty="0">
                <a:latin typeface="+mn-lt"/>
                <a:ea typeface="宋体" charset="-122"/>
              </a:rPr>
              <a:t>Design the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Stall Part</a:t>
            </a:r>
            <a:r>
              <a:rPr lang="en-US" altLang="zh-CN" sz="2800" dirty="0">
                <a:latin typeface="+mn-lt"/>
                <a:ea typeface="宋体" charset="-122"/>
              </a:rPr>
              <a:t> of </a:t>
            </a:r>
            <a:r>
              <a:rPr lang="en-US" altLang="zh-CN" sz="2800" dirty="0" err="1">
                <a:latin typeface="+mn-lt"/>
                <a:ea typeface="宋体" charset="-122"/>
              </a:rPr>
              <a:t>Datapath</a:t>
            </a:r>
            <a:r>
              <a:rPr lang="en-US" altLang="zh-CN" sz="2800" dirty="0">
                <a:latin typeface="+mn-lt"/>
                <a:ea typeface="宋体" charset="-122"/>
              </a:rPr>
              <a:t> of 5-stages Pipelined CPU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Adding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 Condition Detection </a:t>
            </a:r>
            <a:r>
              <a:rPr lang="en-US" altLang="zh-CN" sz="2800" dirty="0">
                <a:latin typeface="+mn-lt"/>
                <a:ea typeface="宋体" charset="-122"/>
              </a:rPr>
              <a:t>of Stall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Simulating CPU Core </a:t>
            </a:r>
            <a:r>
              <a:rPr lang="en-US" altLang="zh-CN" sz="2800" dirty="0">
                <a:latin typeface="+mn-lt"/>
                <a:ea typeface="宋体" charset="-122"/>
              </a:rPr>
              <a:t>module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Verify the Pp. CPU with program</a:t>
            </a:r>
            <a:r>
              <a:rPr lang="en-US" altLang="zh-CN" sz="2800" dirty="0">
                <a:latin typeface="+mn-lt"/>
                <a:ea typeface="宋体" charset="-122"/>
              </a:rPr>
              <a:t> and observe the execution of program</a:t>
            </a:r>
          </a:p>
          <a:p>
            <a:pPr>
              <a:lnSpc>
                <a:spcPct val="110000"/>
              </a:lnSpc>
              <a:spcBef>
                <a:spcPts val="672"/>
              </a:spcBef>
              <a:buFontTx/>
              <a:buChar char="–"/>
            </a:pPr>
            <a:endParaRPr lang="en-US" altLang="zh-CN" sz="2600" dirty="0">
              <a:latin typeface="+mn-l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3918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charset="-122"/>
              </a:rPr>
              <a:t>Comparison of three CPUs’ work</a:t>
            </a:r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0" y="16965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charset="-122"/>
            </a:endParaRPr>
          </a:p>
        </p:txBody>
      </p:sp>
      <p:graphicFrame>
        <p:nvGraphicFramePr>
          <p:cNvPr id="1026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0232187"/>
              </p:ext>
            </p:extLst>
          </p:nvPr>
        </p:nvGraphicFramePr>
        <p:xfrm>
          <a:off x="395536" y="1340768"/>
          <a:ext cx="7803490" cy="526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Visio" r:id="rId3" imgW="6502908" imgH="4385767" progId="Visio.Drawing.11">
                  <p:embed/>
                </p:oleObj>
              </mc:Choice>
              <mc:Fallback>
                <p:oleObj name="Visio" r:id="rId3" imgW="6502908" imgH="438576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340768"/>
                        <a:ext cx="7803490" cy="52629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4887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3752"/>
            <a:ext cx="77089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charset="-122"/>
              </a:rPr>
              <a:t>The principle of Single-cycle CPU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67" y="1384895"/>
            <a:ext cx="8334375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2762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4624"/>
            <a:ext cx="77089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4000" dirty="0" err="1">
                <a:solidFill>
                  <a:srgbClr val="19A1FD"/>
                </a:solidFill>
                <a:latin typeface="+mn-lt"/>
                <a:ea typeface="宋体" charset="-122"/>
              </a:rPr>
              <a:t>Datapath</a:t>
            </a:r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charset="-122"/>
              </a:rPr>
              <a:t> of 5-stages Pipelined CPU</a:t>
            </a:r>
            <a:endParaRPr lang="zh-CN" altLang="en-US" sz="4000" dirty="0">
              <a:solidFill>
                <a:srgbClr val="19A1FD"/>
              </a:solidFill>
              <a:latin typeface="+mn-lt"/>
              <a:ea typeface="宋体" charset="-122"/>
            </a:endParaRPr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0" y="16584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86980"/>
            <a:ext cx="8350779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8759449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1825</TotalTime>
  <Words>1669</Words>
  <Application>Microsoft Office PowerPoint</Application>
  <PresentationFormat>全屏显示(4:3)</PresentationFormat>
  <Paragraphs>520</Paragraphs>
  <Slides>50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6" baseType="lpstr">
      <vt:lpstr>黑体</vt:lpstr>
      <vt:lpstr>华文细黑</vt:lpstr>
      <vt:lpstr>楷体</vt:lpstr>
      <vt:lpstr>楷体_GB2312</vt:lpstr>
      <vt:lpstr>宋体</vt:lpstr>
      <vt:lpstr>微软雅黑</vt:lpstr>
      <vt:lpstr>Arial</vt:lpstr>
      <vt:lpstr>Calibri</vt:lpstr>
      <vt:lpstr>Courier New</vt:lpstr>
      <vt:lpstr>Franklin Gothic Demi</vt:lpstr>
      <vt:lpstr>Times New Roman</vt:lpstr>
      <vt:lpstr>Wingdings</vt:lpstr>
      <vt:lpstr>自定义设计方案</vt:lpstr>
      <vt:lpstr>实验室PPT模版2013 beta1</vt:lpstr>
      <vt:lpstr>1_自定义设计方案</vt:lpstr>
      <vt:lpstr>Visio</vt:lpstr>
      <vt:lpstr>Computer Architecture Experiment</vt:lpstr>
      <vt:lpstr>实验操作流程</vt:lpstr>
      <vt:lpstr>实验验收标准</vt:lpstr>
      <vt:lpstr>Outline</vt:lpstr>
      <vt:lpstr>Experiment Purpose</vt:lpstr>
      <vt:lpstr>Experiment Task</vt:lpstr>
      <vt:lpstr>Comparison of three CPUs’ work</vt:lpstr>
      <vt:lpstr>The principle of Single-cycle CPU</vt:lpstr>
      <vt:lpstr>Datapath of 5-stages Pipelined CPU</vt:lpstr>
      <vt:lpstr>Structural hazards －resource conflicts</vt:lpstr>
      <vt:lpstr>How to resolve Structural hazards</vt:lpstr>
      <vt:lpstr>Memory</vt:lpstr>
      <vt:lpstr>Instruction Memory</vt:lpstr>
      <vt:lpstr>Data Memory(1)</vt:lpstr>
      <vt:lpstr>Data Memory(2)</vt:lpstr>
      <vt:lpstr>Register File</vt:lpstr>
      <vt:lpstr>Register File</vt:lpstr>
      <vt:lpstr>Timing for Pipelined CPU</vt:lpstr>
      <vt:lpstr>The principle of Pipelined CPU</vt:lpstr>
      <vt:lpstr>Data Hazard Definition</vt:lpstr>
      <vt:lpstr>Instruction Demo</vt:lpstr>
      <vt:lpstr>Data Hazard Causes Stalls</vt:lpstr>
      <vt:lpstr>Control Hazard Definition</vt:lpstr>
      <vt:lpstr>Execution result</vt:lpstr>
      <vt:lpstr>Freeze method</vt:lpstr>
      <vt:lpstr>How to Stall the Pipeline</vt:lpstr>
      <vt:lpstr>In Which Conditions it Causes Stall(1)</vt:lpstr>
      <vt:lpstr>In Which Conditions it Causes Stall(2)</vt:lpstr>
      <vt:lpstr>Project Introduction</vt:lpstr>
      <vt:lpstr>Top Module (1)</vt:lpstr>
      <vt:lpstr>Top Module (2)</vt:lpstr>
      <vt:lpstr>MIPS Core - CPU Controller (1)</vt:lpstr>
      <vt:lpstr>MIPS Core - CPU Controller (1)</vt:lpstr>
      <vt:lpstr>MIPS Core - CPU Controller (2)</vt:lpstr>
      <vt:lpstr>MIPS Core - CPU Controller (3)</vt:lpstr>
      <vt:lpstr>MIPS Core - Datapath</vt:lpstr>
      <vt:lpstr>PowerPoint 演示文稿</vt:lpstr>
      <vt:lpstr>Name Specification</vt:lpstr>
      <vt:lpstr>Step Execution Principle</vt:lpstr>
      <vt:lpstr>Reg Stall &amp; Branch Stall</vt:lpstr>
      <vt:lpstr>Observation Info - Input</vt:lpstr>
      <vt:lpstr>Observation Info - Output</vt:lpstr>
      <vt:lpstr>Program for verification (1)</vt:lpstr>
      <vt:lpstr>Program for verification (2)</vt:lpstr>
      <vt:lpstr>Checkpoints</vt:lpstr>
      <vt:lpstr>Simulation - 1</vt:lpstr>
      <vt:lpstr>Simulation - 2</vt:lpstr>
      <vt:lpstr>Simulation - 3</vt:lpstr>
      <vt:lpstr>Settings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CTC</cp:lastModifiedBy>
  <cp:revision>215</cp:revision>
  <cp:lastPrinted>2015-03-30T23:24:52Z</cp:lastPrinted>
  <dcterms:created xsi:type="dcterms:W3CDTF">2011-08-03T07:44:17Z</dcterms:created>
  <dcterms:modified xsi:type="dcterms:W3CDTF">2018-08-20T13:40:09Z</dcterms:modified>
</cp:coreProperties>
</file>