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4" r:id="rId4"/>
  </p:sldMasterIdLst>
  <p:notesMasterIdLst>
    <p:notesMasterId r:id="rId12"/>
  </p:notesMasterIdLst>
  <p:sldIdLst>
    <p:sldId id="256" r:id="rId5"/>
    <p:sldId id="324" r:id="rId6"/>
    <p:sldId id="325" r:id="rId7"/>
    <p:sldId id="258" r:id="rId8"/>
    <p:sldId id="259" r:id="rId9"/>
    <p:sldId id="260" r:id="rId10"/>
    <p:sldId id="281" r:id="rId11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1" r:id="rId21"/>
    <p:sldId id="296" r:id="rId22"/>
    <p:sldId id="292" r:id="rId23"/>
    <p:sldId id="263" r:id="rId24"/>
    <p:sldId id="271" r:id="rId25"/>
    <p:sldId id="272" r:id="rId26"/>
    <p:sldId id="273" r:id="rId27"/>
    <p:sldId id="293" r:id="rId28"/>
    <p:sldId id="294" r:id="rId29"/>
    <p:sldId id="295" r:id="rId30"/>
    <p:sldId id="297" r:id="rId31"/>
    <p:sldId id="268" r:id="rId32"/>
    <p:sldId id="257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324"/>
            <p14:sldId id="325"/>
            <p14:sldId id="258"/>
            <p14:sldId id="259"/>
            <p14:sldId id="26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1"/>
            <p14:sldId id="296"/>
            <p14:sldId id="292"/>
            <p14:sldId id="263"/>
            <p14:sldId id="271"/>
            <p14:sldId id="272"/>
            <p14:sldId id="273"/>
            <p14:sldId id="293"/>
            <p14:sldId id="294"/>
            <p14:sldId id="295"/>
            <p14:sldId id="297"/>
            <p14:sldId id="268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77" autoAdjust="0"/>
  </p:normalViewPr>
  <p:slideViewPr>
    <p:cSldViewPr>
      <p:cViewPr varScale="1">
        <p:scale>
          <a:sx n="92" d="100"/>
          <a:sy n="92" d="100"/>
        </p:scale>
        <p:origin x="21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select major features of the CPU (such as its endianness) or alter the way the system interface works</a:t>
            </a:r>
            <a:endParaRPr lang="en-US" altLang="zh-CN" dirty="0"/>
          </a:p>
          <a:p>
            <a:r>
              <a:rPr lang="en-US" altLang="zh-CN" dirty="0"/>
              <a:t>One or more internal registers provide control and visibility of these options.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There’s always more: timers, event counters, parity error detection.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遇到</a:t>
            </a:r>
            <a:r>
              <a:rPr lang="en-US" altLang="zh-CN" dirty="0"/>
              <a:t>branch</a:t>
            </a:r>
            <a:r>
              <a:rPr lang="zh-CN" altLang="en-US" dirty="0"/>
              <a:t>时</a:t>
            </a:r>
            <a:r>
              <a:rPr lang="en-US" altLang="zh-CN" dirty="0"/>
              <a:t>(</a:t>
            </a:r>
            <a:r>
              <a:rPr lang="zh-CN" altLang="en-US" dirty="0"/>
              <a:t>其下一条已经提前开始做了</a:t>
            </a:r>
            <a:r>
              <a:rPr lang="en-US" altLang="zh-CN" dirty="0"/>
              <a:t>)</a:t>
            </a:r>
            <a:r>
              <a:rPr lang="zh-CN" altLang="en-US" dirty="0"/>
              <a:t>，中断返回要返回</a:t>
            </a:r>
            <a:r>
              <a:rPr lang="en-US" altLang="zh-CN" dirty="0"/>
              <a:t>branch</a:t>
            </a:r>
            <a:r>
              <a:rPr lang="zh-CN" altLang="en-US" dirty="0"/>
              <a:t>指令，而不是</a:t>
            </a:r>
            <a:r>
              <a:rPr lang="en-US" altLang="zh-CN" dirty="0"/>
              <a:t>branch</a:t>
            </a:r>
            <a:r>
              <a:rPr lang="zh-CN" altLang="en-US" dirty="0"/>
              <a:t>指令的下一条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在处理中断时，不能接受新的中断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305800" cy="4876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2C1A6-0725-45C0-A693-59A3B137E5C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image" Target="../media/image5.png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5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 panose="02010609060101010101" pitchFamily="49" charset="-122"/>
                <a:cs typeface="黑体" panose="02010609060101010101" pitchFamily="49" charset="-122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16085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浙江大学计算机学院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陈文智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000" b="1" dirty="0">
                <a:latin typeface="+mj-lt"/>
                <a:ea typeface="楷体_GB2312" pitchFamily="49" charset="-122"/>
              </a:rPr>
              <a:t>chenwz@zju.edu.cn</a:t>
            </a:r>
            <a:endParaRPr lang="en-US" altLang="zh-CN" sz="3000" b="1" dirty="0">
              <a:latin typeface="+mj-lt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24943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  <a:ea typeface="楷体" panose="02010609060101010101" charset="-122"/>
                <a:cs typeface="楷体" panose="02010609060101010101" charset="-122"/>
              </a:rPr>
              <a:t>Topic 6.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 panose="02010609060101010101" charset="-122"/>
                <a:cs typeface="楷体" panose="02010609060101010101" charset="-122"/>
              </a:rPr>
              <a:t>Pipelined CPU supporting 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  <a:ea typeface="楷体" panose="02010609060101010101" charset="-122"/>
              <a:cs typeface="楷体" panose="02010609060101010101" charset="-122"/>
            </a:endParaRPr>
          </a:p>
          <a:p>
            <a:pPr algn="ctr"/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 panose="02010609060101010101" charset="-122"/>
                <a:cs typeface="楷体" panose="02010609060101010101" charset="-122"/>
              </a:rPr>
              <a:t>Interrupt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CP Interrupt Instructions (2)</a:t>
            </a:r>
            <a:endParaRPr lang="en-US" altLang="zh-CN" sz="40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2770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Format: MFC0 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rt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rd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sel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Function: GPR[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rt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] = CPR[0, 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rd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sel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]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Format: MTC0 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rt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rd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sel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Function: CPR[0, 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rd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sel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] = GPR[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rt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]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ERET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28" y="2287112"/>
            <a:ext cx="8109074" cy="87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28" y="4090449"/>
            <a:ext cx="8109074" cy="87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28" y="5440573"/>
            <a:ext cx="8109074" cy="817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Simple interrupt control (1)</a:t>
            </a:r>
            <a:endParaRPr lang="en-US" altLang="zh-CN" sz="40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50" y="1612235"/>
            <a:ext cx="5526142" cy="402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Simple interrupt control (2)</a:t>
            </a:r>
            <a:endParaRPr lang="en-US" altLang="zh-CN" sz="40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770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Interrupt is detected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 lvl="1">
              <a:spcBef>
                <a:spcPts val="670"/>
              </a:spcBef>
              <a:buFontTx/>
              <a:buChar char="•"/>
            </a:pPr>
            <a:r>
              <a:rPr lang="en-US" altLang="zh-CN" sz="3000" dirty="0">
                <a:latin typeface="+mn-lt"/>
                <a:ea typeface="宋体" panose="02010600030101010101" pitchFamily="2" charset="-122"/>
              </a:rPr>
              <a:t>Instructions in IF is killed ( ID_RST= 1)</a:t>
            </a:r>
            <a:endParaRPr lang="en-US" altLang="zh-CN" sz="3000" dirty="0">
              <a:latin typeface="+mn-lt"/>
              <a:ea typeface="宋体" panose="02010600030101010101" pitchFamily="2" charset="-122"/>
            </a:endParaRPr>
          </a:p>
          <a:p>
            <a:pPr lvl="1">
              <a:spcBef>
                <a:spcPts val="670"/>
              </a:spcBef>
              <a:buFontTx/>
              <a:buChar char="•"/>
            </a:pPr>
            <a:r>
              <a:rPr lang="en-US" altLang="zh-CN" sz="3000" dirty="0">
                <a:latin typeface="+mn-lt"/>
                <a:ea typeface="宋体" panose="02010600030101010101" pitchFamily="2" charset="-122"/>
              </a:rPr>
              <a:t>Return address (Delay slot)</a:t>
            </a:r>
            <a:endParaRPr lang="en-US" altLang="zh-CN" sz="30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Interrupt returns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 lvl="1">
              <a:spcBef>
                <a:spcPts val="670"/>
              </a:spcBef>
              <a:buFontTx/>
              <a:buChar char="•"/>
            </a:pPr>
            <a:r>
              <a:rPr lang="en-US" altLang="zh-CN" sz="3000" dirty="0">
                <a:latin typeface="+mn-lt"/>
                <a:ea typeface="宋体" panose="02010600030101010101" pitchFamily="2" charset="-122"/>
              </a:rPr>
              <a:t>Modify </a:t>
            </a:r>
            <a:r>
              <a:rPr lang="en-US" altLang="zh-CN" sz="3000" dirty="0" err="1">
                <a:latin typeface="+mn-lt"/>
                <a:ea typeface="宋体" panose="02010600030101010101" pitchFamily="2" charset="-122"/>
              </a:rPr>
              <a:t>npc</a:t>
            </a:r>
            <a:endParaRPr lang="en-US" altLang="zh-CN" sz="300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Some Mechanisms</a:t>
            </a:r>
            <a:endParaRPr lang="en-US" altLang="zh-CN" sz="40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770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Interrupt signal should be saved</a:t>
            </a:r>
            <a:endParaRPr lang="en-US" altLang="zh-CN" sz="30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Interrupt handler could not be re-entered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Simple CP0 design</a:t>
            </a:r>
            <a:endParaRPr lang="en-US" altLang="zh-CN" sz="40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Interrupt register file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 lvl="1">
              <a:spcBef>
                <a:spcPts val="670"/>
              </a:spcBef>
              <a:buFontTx/>
              <a:buChar char="•"/>
            </a:pPr>
            <a:r>
              <a:rPr lang="en-US" altLang="zh-CN" sz="3000" dirty="0">
                <a:latin typeface="+mn-lt"/>
                <a:ea typeface="宋体" panose="02010600030101010101" pitchFamily="2" charset="-122"/>
              </a:rPr>
              <a:t>Exception Handler Base Register (EHBR)</a:t>
            </a:r>
            <a:endParaRPr lang="en-US" altLang="zh-CN" sz="3000" dirty="0">
              <a:latin typeface="+mn-lt"/>
              <a:ea typeface="宋体" panose="02010600030101010101" pitchFamily="2" charset="-122"/>
            </a:endParaRPr>
          </a:p>
          <a:p>
            <a:pPr lvl="1">
              <a:spcBef>
                <a:spcPts val="670"/>
              </a:spcBef>
              <a:buFontTx/>
              <a:buChar char="•"/>
            </a:pPr>
            <a:r>
              <a:rPr lang="en-US" altLang="zh-CN" sz="3000" dirty="0">
                <a:latin typeface="+mn-lt"/>
                <a:ea typeface="宋体" panose="02010600030101010101" pitchFamily="2" charset="-122"/>
              </a:rPr>
              <a:t>Exception Program Counter Register (EPCR)</a:t>
            </a:r>
            <a:endParaRPr lang="en-US" altLang="zh-CN" sz="30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MTC0: </a:t>
            </a:r>
            <a:r>
              <a:rPr lang="en-US" altLang="zh-CN" sz="3000" dirty="0">
                <a:latin typeface="+mn-lt"/>
                <a:ea typeface="宋体" panose="02010600030101010101" pitchFamily="2" charset="-122"/>
              </a:rPr>
              <a:t>Write Interrupt register file</a:t>
            </a:r>
            <a:endParaRPr lang="en-US" altLang="zh-CN" sz="3000" dirty="0">
              <a:latin typeface="+mn-lt"/>
              <a:ea typeface="宋体" panose="02010600030101010101" pitchFamily="2" charset="-122"/>
            </a:endParaRPr>
          </a:p>
          <a:p>
            <a:pPr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MFC0: </a:t>
            </a:r>
            <a:r>
              <a:rPr lang="en-US" altLang="zh-CN" sz="3000" dirty="0">
                <a:latin typeface="+mn-lt"/>
                <a:ea typeface="宋体" panose="02010600030101010101" pitchFamily="2" charset="-122"/>
              </a:rPr>
              <a:t>Read Interrupt register file</a:t>
            </a:r>
            <a:endParaRPr lang="en-US" altLang="zh-CN" sz="3000" dirty="0">
              <a:latin typeface="+mn-lt"/>
              <a:ea typeface="宋体" panose="02010600030101010101" pitchFamily="2" charset="-122"/>
            </a:endParaRPr>
          </a:p>
          <a:p>
            <a:pPr>
              <a:spcBef>
                <a:spcPts val="670"/>
              </a:spcBef>
              <a:buFontTx/>
              <a:buChar char="•"/>
            </a:pPr>
            <a:r>
              <a:rPr lang="en-US" altLang="zh-CN" sz="3000" dirty="0">
                <a:latin typeface="+mn-lt"/>
                <a:ea typeface="宋体" panose="02010600030101010101" pitchFamily="2" charset="-122"/>
              </a:rPr>
              <a:t>Interrupt is detected: jump to EHBR (External signal)</a:t>
            </a:r>
            <a:endParaRPr lang="en-US" altLang="zh-CN" sz="3000" dirty="0">
              <a:latin typeface="+mn-lt"/>
              <a:ea typeface="宋体" panose="02010600030101010101" pitchFamily="2" charset="-122"/>
            </a:endParaRPr>
          </a:p>
          <a:p>
            <a:pPr>
              <a:spcBef>
                <a:spcPts val="670"/>
              </a:spcBef>
              <a:buFontTx/>
              <a:buChar char="•"/>
            </a:pPr>
            <a:r>
              <a:rPr lang="en-US" altLang="zh-CN" sz="3000" dirty="0">
                <a:latin typeface="+mn-lt"/>
                <a:ea typeface="宋体" panose="02010600030101010101" pitchFamily="2" charset="-122"/>
              </a:rPr>
              <a:t>ERET: jump to EPCR (From CPU controller)</a:t>
            </a:r>
            <a:endParaRPr lang="en-US" altLang="zh-CN" sz="3000" dirty="0">
              <a:latin typeface="+mn-lt"/>
              <a:ea typeface="宋体" panose="02010600030101010101" pitchFamily="2" charset="-122"/>
            </a:endParaRPr>
          </a:p>
          <a:p>
            <a:pPr>
              <a:spcBef>
                <a:spcPts val="670"/>
              </a:spcBef>
              <a:buFontTx/>
              <a:buChar char="•"/>
            </a:pPr>
            <a:endParaRPr lang="en-US" altLang="zh-CN" sz="320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Code Example (1)</a:t>
            </a:r>
            <a:endParaRPr lang="en-US" altLang="zh-CN" sz="40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752"/>
            <a:ext cx="9144000" cy="54726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module cp0 (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input wire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clk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,  // main clock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// debug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`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ifdef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DEBUG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input wire [4:0]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debug_addr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,  // debug address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output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reg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[31:0]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debug_data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,  // debug data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`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endif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// operations (read in ID stage and write in EXE stage)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input wire [1:0]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oper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,  // CP0 operation type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input wire [4:0]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addr_r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,  // read address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output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reg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[31:0]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data_r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,  // read data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input wire [4:0]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addr_w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,  // write address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input wire [31:0]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data_w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,  // write data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// exceptions (check exceptions in MEM stage)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input wire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rst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,  // synchronous reset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input wire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ir_en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,  // interrupt enable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input wire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ir_in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,  // external interrupt input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input wire [31:0]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ret_addr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,  // target instruction address to store when interrupt occurred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output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reg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jump_en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,  // force jump enable signal when interrupt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authorised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or ERET occurred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output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reg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[31:0]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jump_addr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 // target instruction address to jump to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);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Code Example (2)</a:t>
            </a:r>
            <a:endParaRPr lang="en-US" altLang="zh-CN" sz="40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752"/>
            <a:ext cx="9144000" cy="54726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// interrupt determination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wire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ir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;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reg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ir_wait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= 0,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ir_valid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= 1;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reg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eret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= 0;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always @(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posedge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clk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) begin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	if (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rst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)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		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ir_wait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&lt;= 0;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	else if (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ir_in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)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		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ir_wait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&lt;= 1;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	else if (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eret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)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		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ir_wait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&lt;= 0;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end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always @(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posedge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clk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) begin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	if (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rst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)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		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ir_valid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&lt;= 1;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	else if (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eret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)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		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ir_valid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&lt;= 1;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	else if (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ir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)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		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ir_valid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&lt;= 0;  // prevent exception reenter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end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assign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ir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=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ir_en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&amp;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ir_wait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&amp;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ir_valid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;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Code Example (3)</a:t>
            </a:r>
            <a:endParaRPr lang="en-US" altLang="zh-CN" sz="40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752"/>
            <a:ext cx="9144000" cy="547260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	// Exception Handler Base Register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	always @(</a:t>
            </a:r>
            <a:r>
              <a:rPr lang="en-US" altLang="zh-CN" dirty="0" err="1">
                <a:latin typeface="+mn-lt"/>
                <a:ea typeface="宋体" panose="02010600030101010101" pitchFamily="2" charset="-122"/>
              </a:rPr>
              <a:t>posedge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+mn-lt"/>
                <a:ea typeface="宋体" panose="02010600030101010101" pitchFamily="2" charset="-122"/>
              </a:rPr>
              <a:t>clk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) begin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		……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	end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	// Exception Program Counter Register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	always @(</a:t>
            </a:r>
            <a:r>
              <a:rPr lang="en-US" altLang="zh-CN" dirty="0" err="1">
                <a:latin typeface="+mn-lt"/>
                <a:ea typeface="宋体" panose="02010600030101010101" pitchFamily="2" charset="-122"/>
              </a:rPr>
              <a:t>posedge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+mn-lt"/>
                <a:ea typeface="宋体" panose="02010600030101010101" pitchFamily="2" charset="-122"/>
              </a:rPr>
              <a:t>clk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) begin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		……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	end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	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	// jump determination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	always @(*) begin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		……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	end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endParaRPr lang="en-US" altLang="zh-CN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Code Example (4)</a:t>
            </a:r>
            <a:endParaRPr lang="en-US" altLang="zh-CN" sz="40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752"/>
            <a:ext cx="3275856" cy="54726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// CP0 registers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localparam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//CP0_SR    = 0,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//CP0_EAR   = 1,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	CP0_EPCR  = 2,</a:t>
            </a:r>
            <a:endParaRPr lang="en-US" altLang="zh-CN" sz="1600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	CP0_EHBR  = 3;</a:t>
            </a:r>
            <a:endParaRPr lang="en-US" altLang="zh-CN" sz="1600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//CP0_IER   = 4,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//CP0_ICR   = 5,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//CP0_PDBR  = 6,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//CP0_TIR   = 7,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//CP0_WDR   = 8;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88024" y="1196752"/>
            <a:ext cx="3275856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// EXE CP operations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localparam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	EXE_CP_NONE   = 0,</a:t>
            </a:r>
            <a:endParaRPr lang="en-US" altLang="zh-CN" sz="1600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	EXE_CP_STORE  = 1,</a:t>
            </a:r>
            <a:endParaRPr lang="en-US" altLang="zh-CN" sz="1600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	EXE_CP0_ERET  = 2;</a:t>
            </a:r>
            <a:endParaRPr lang="en-US" altLang="zh-CN" sz="1600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7344816" cy="95436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zh-CN" sz="3200" dirty="0" err="1">
                <a:solidFill>
                  <a:srgbClr val="19A1FD"/>
                </a:solidFill>
                <a:ea typeface="宋体" panose="02010600030101010101" pitchFamily="2" charset="-122"/>
              </a:rPr>
              <a:t>Datapath</a:t>
            </a:r>
            <a:r>
              <a:rPr lang="en-US" altLang="zh-CN" sz="3200" dirty="0">
                <a:solidFill>
                  <a:srgbClr val="19A1FD"/>
                </a:solidFill>
                <a:ea typeface="宋体" panose="02010600030101010101" pitchFamily="2" charset="-122"/>
              </a:rPr>
              <a:t> of CPU supporting interrupt.</a:t>
            </a:r>
            <a:endParaRPr lang="en-US" altLang="zh-CN" sz="3200" dirty="0">
              <a:solidFill>
                <a:srgbClr val="19A1FD"/>
              </a:solidFill>
              <a:ea typeface="宋体" panose="02010600030101010101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69301"/>
            <a:ext cx="7105799" cy="577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实验操作流程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阅读实验文档，理解</a:t>
            </a:r>
            <a:r>
              <a:rPr lang="en-US" altLang="zh-CN" dirty="0"/>
              <a:t>CP0</a:t>
            </a:r>
            <a:r>
              <a:rPr lang="zh-CN" altLang="en-US" dirty="0"/>
              <a:t>的工作原理和中断相关机制的实现方式</a:t>
            </a:r>
            <a:endParaRPr lang="en-US" altLang="zh-CN" dirty="0"/>
          </a:p>
          <a:p>
            <a:r>
              <a:rPr lang="zh-CN" altLang="en-US" dirty="0"/>
              <a:t>以前一次实验为基础，</a:t>
            </a:r>
            <a:r>
              <a:rPr lang="zh-CN" altLang="zh-CN" dirty="0"/>
              <a:t>增加协处理器</a:t>
            </a:r>
            <a:r>
              <a:rPr lang="en-US" altLang="zh-CN" dirty="0"/>
              <a:t>CP0</a:t>
            </a:r>
            <a:r>
              <a:rPr lang="zh-CN" altLang="zh-CN" dirty="0"/>
              <a:t>，支持中断指令及中断相关机制</a:t>
            </a:r>
            <a:endParaRPr lang="en-US" altLang="zh-CN" dirty="0"/>
          </a:p>
          <a:p>
            <a:r>
              <a:rPr lang="zh-CN" altLang="en-US" dirty="0"/>
              <a:t>对处理器进行仿真，检验处理器的仿真结果是否符合要求。</a:t>
            </a:r>
            <a:endParaRPr lang="en-US" altLang="zh-CN" dirty="0"/>
          </a:p>
          <a:p>
            <a:r>
              <a:rPr lang="zh-CN" altLang="en-US" dirty="0"/>
              <a:t>综合工程并下载至开发板，在单步执行的过程中检查调试屏幕的输出，检验处理器的执行过程是否正确。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Instr. Mem.(3)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784976" cy="48006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 0:	3c010000 	</a:t>
            </a:r>
            <a:r>
              <a:rPr lang="en-US" altLang="zh-CN" sz="2200" dirty="0" err="1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lui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R1,0x0		//main entry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 4:	24210020 	</a:t>
            </a:r>
            <a:r>
              <a:rPr lang="en-US" altLang="zh-CN" sz="2200" dirty="0" err="1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addiu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R1,R1,32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 8:	40811800 	mtc0	R1, R3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 c:	00001020 	add	R2,R0,R0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10:	00001820 	add	R3,R0,R0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14:	20420001 	addi	R2,R2,1		//loop</a:t>
            </a:r>
            <a:endParaRPr lang="nl-NL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18:	08000005 	j	14</a:t>
            </a:r>
            <a:endParaRPr lang="nl-NL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1c:	00000000 	nop</a:t>
            </a:r>
            <a:endParaRPr lang="nl-NL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20:	40041000 	mfc0	R4,R2		//handler</a:t>
            </a:r>
            <a:endParaRPr lang="it-IT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24:	20630001 	addi	R3,R3,1</a:t>
            </a:r>
            <a:endParaRPr lang="it-IT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28:	42000018 	eret</a:t>
            </a:r>
            <a:endParaRPr lang="it-IT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2c:	00000000 	nop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 (1)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5122" name="Picture 2" descr="F:\Univer Doc\计算机体系结构\2014-2015\PP CPU\exp9\sim\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8789268" cy="492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 (2)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6147" name="Picture 3" descr="F:\Univer Doc\计算机体系结构\2014-2015\PP CPU\exp9\sim\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782962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 (3)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7171" name="Picture 3" descr="F:\Univer Doc\计算机体系结构\2014-2015\PP CPU\exp9\sim\3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340768"/>
            <a:ext cx="8731599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 (4)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8195" name="Picture 3" descr="F:\Univer Doc\计算机体系结构\2014-2015\PP CPU\exp9\sim\4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48" y="1340768"/>
            <a:ext cx="8896748" cy="497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 (5)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9219" name="Picture 3" descr="F:\Univer Doc\计算机体系结构\2014-2015\PP CPU\exp9\sim\5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92403"/>
            <a:ext cx="8856984" cy="494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FPGA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352928" cy="4800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lt"/>
                <a:ea typeface="宋体" panose="02010600030101010101" pitchFamily="2" charset="-122"/>
              </a:rPr>
              <a:t>	// interrupt</a:t>
            </a:r>
            <a:endParaRPr lang="en-US" altLang="zh-CN" sz="18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lt"/>
                <a:ea typeface="宋体" panose="02010600030101010101" pitchFamily="2" charset="-122"/>
              </a:rPr>
              <a:t>	wire interrupt;</a:t>
            </a:r>
            <a:endParaRPr lang="en-US" altLang="zh-CN" sz="18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sz="1800" dirty="0" err="1">
                <a:latin typeface="+mn-lt"/>
                <a:ea typeface="宋体" panose="02010600030101010101" pitchFamily="2" charset="-122"/>
              </a:rPr>
              <a:t>reg</a:t>
            </a:r>
            <a:r>
              <a:rPr lang="en-US" altLang="zh-CN" sz="1800" dirty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latin typeface="+mn-lt"/>
                <a:ea typeface="宋体" panose="02010600030101010101" pitchFamily="2" charset="-122"/>
              </a:rPr>
              <a:t>interrupt_prev</a:t>
            </a:r>
            <a:r>
              <a:rPr lang="en-US" altLang="zh-CN" sz="1800" dirty="0">
                <a:latin typeface="+mn-lt"/>
                <a:ea typeface="宋体" panose="02010600030101010101" pitchFamily="2" charset="-122"/>
              </a:rPr>
              <a:t>;</a:t>
            </a:r>
            <a:endParaRPr lang="en-US" altLang="zh-CN" sz="18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lt"/>
                <a:ea typeface="宋体" panose="02010600030101010101" pitchFamily="2" charset="-122"/>
              </a:rPr>
              <a:t>	always @(</a:t>
            </a:r>
            <a:r>
              <a:rPr lang="en-US" altLang="zh-CN" sz="1800" dirty="0" err="1">
                <a:latin typeface="+mn-lt"/>
                <a:ea typeface="宋体" panose="02010600030101010101" pitchFamily="2" charset="-122"/>
              </a:rPr>
              <a:t>posedge</a:t>
            </a:r>
            <a:r>
              <a:rPr lang="en-US" altLang="zh-CN" sz="1800" dirty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latin typeface="+mn-lt"/>
                <a:ea typeface="宋体" panose="02010600030101010101" pitchFamily="2" charset="-122"/>
              </a:rPr>
              <a:t>clk</a:t>
            </a:r>
            <a:r>
              <a:rPr lang="en-US" altLang="zh-CN" sz="1800" dirty="0">
                <a:latin typeface="+mn-lt"/>
                <a:ea typeface="宋体" panose="02010600030101010101" pitchFamily="2" charset="-122"/>
              </a:rPr>
              <a:t>) begin</a:t>
            </a:r>
            <a:endParaRPr lang="en-US" altLang="zh-CN" sz="18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sz="1800" dirty="0" err="1">
                <a:latin typeface="+mn-lt"/>
                <a:ea typeface="宋体" panose="02010600030101010101" pitchFamily="2" charset="-122"/>
              </a:rPr>
              <a:t>interrupt_prev</a:t>
            </a:r>
            <a:r>
              <a:rPr lang="en-US" altLang="zh-CN" sz="1800" dirty="0">
                <a:latin typeface="+mn-lt"/>
                <a:ea typeface="宋体" panose="02010600030101010101" pitchFamily="2" charset="-122"/>
              </a:rPr>
              <a:t> &lt;= interrupter;</a:t>
            </a:r>
            <a:endParaRPr lang="en-US" altLang="zh-CN" sz="18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lt"/>
                <a:ea typeface="宋体" panose="02010600030101010101" pitchFamily="2" charset="-122"/>
              </a:rPr>
              <a:t>	end</a:t>
            </a:r>
            <a:endParaRPr lang="en-US" altLang="zh-CN" sz="18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lt"/>
                <a:ea typeface="宋体" panose="02010600030101010101" pitchFamily="2" charset="-122"/>
              </a:rPr>
              <a:t>	assign interrupt = ~</a:t>
            </a:r>
            <a:r>
              <a:rPr lang="en-US" altLang="zh-CN" sz="1800" dirty="0" err="1">
                <a:latin typeface="+mn-lt"/>
                <a:ea typeface="宋体" panose="02010600030101010101" pitchFamily="2" charset="-122"/>
              </a:rPr>
              <a:t>interrupt_prev</a:t>
            </a:r>
            <a:r>
              <a:rPr lang="en-US" altLang="zh-CN" sz="1800" dirty="0">
                <a:latin typeface="+mn-lt"/>
                <a:ea typeface="宋体" panose="02010600030101010101" pitchFamily="2" charset="-122"/>
              </a:rPr>
              <a:t> &amp; interrupter;</a:t>
            </a:r>
            <a:endParaRPr lang="en-US" altLang="zh-CN" sz="18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Interrupter</a:t>
            </a:r>
            <a:r>
              <a:rPr lang="zh-CN" altLang="en-US" sz="2400" dirty="0">
                <a:latin typeface="+mn-lt"/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West Button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Interrupt is triggered at 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posedge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 of West Button’s Pushing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Checkpoints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352928" cy="48006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CP 1:  </a:t>
            </a:r>
            <a:endParaRPr lang="en-US" altLang="zh-CN" sz="28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Waveform Simulation of the Pipelined CPU with the verification program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CP 2: </a:t>
            </a:r>
            <a:endParaRPr lang="en-US" altLang="zh-CN" sz="28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FPGA Implementation of the Pipelined CPU with the verification program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9672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实验验收标准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仿真执行过程中，处理器的行为和内部控制信号均符合要求。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下载至开发板后的单步执行过程中，寄存器的变化过程和最终执行结果与测试程序相吻合。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19A1FD"/>
                </a:solidFill>
                <a:latin typeface="+mn-lt"/>
              </a:rPr>
              <a:t>Outline</a:t>
            </a:r>
            <a:endParaRPr lang="en-US" altLang="zh-CN" sz="3600" b="1" dirty="0">
              <a:solidFill>
                <a:srgbClr val="19A1FD"/>
              </a:solidFill>
              <a:latin typeface="+mn-lt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Experiment Purpose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Experiment Task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Basic Principle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Operating Procedures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Precaution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Checkpoints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 eaLnBrk="1" hangingPunct="1"/>
            <a:endParaRPr lang="en-US" altLang="zh-CN" sz="320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Experiment Purpose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7992888" cy="517525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Understand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the principle of CPU Interrupt 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and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its processing procedure.</a:t>
            </a:r>
            <a:endParaRPr lang="en-US" altLang="zh-CN" sz="2800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Understand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the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function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of CP0 coprocessor.</a:t>
            </a:r>
            <a:endParaRPr lang="en-US" altLang="zh-CN" sz="2800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the design methods of pipelined CPU supporting interrupt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.</a:t>
            </a:r>
            <a:endParaRPr lang="en-US" altLang="zh-CN" sz="2800" dirty="0">
              <a:latin typeface="+mn-lt"/>
              <a:ea typeface="宋体" panose="02010600030101010101" pitchFamily="2" charset="-122"/>
            </a:endParaRPr>
          </a:p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master methods of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program verification of Pipelined CPU 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supporting interrupt.</a:t>
            </a:r>
            <a:endParaRPr lang="en-US" altLang="zh-CN" sz="280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Experiment Task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Design of Pipelined CPU supporting Interrupt.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 lvl="1" eaLnBrk="1" hangingPunct="1">
              <a:spcBef>
                <a:spcPts val="670"/>
              </a:spcBef>
              <a:buFontTx/>
              <a:buChar char="–"/>
            </a:pP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Design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CP0</a:t>
            </a:r>
            <a:endParaRPr lang="en-US" altLang="zh-CN" sz="2800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lvl="1">
              <a:spcBef>
                <a:spcPts val="670"/>
              </a:spcBef>
              <a:buFontTx/>
              <a:buChar char="–"/>
            </a:pP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Design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CPU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Controller</a:t>
            </a:r>
            <a:endParaRPr lang="en-US" altLang="zh-CN" sz="2800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lvl="1" eaLnBrk="1" hangingPunct="1">
              <a:spcBef>
                <a:spcPts val="670"/>
              </a:spcBef>
              <a:buFontTx/>
              <a:buChar char="–"/>
            </a:pP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Design </a:t>
            </a:r>
            <a:r>
              <a:rPr lang="en-US" altLang="zh-CN" sz="2800" dirty="0" err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datapath</a:t>
            </a:r>
            <a:endParaRPr lang="en-US" altLang="zh-CN" sz="2800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lvl="1" eaLnBrk="1" hangingPunct="1">
              <a:spcBef>
                <a:spcPts val="670"/>
              </a:spcBef>
              <a:buFontTx/>
              <a:buChar char="–"/>
            </a:pPr>
            <a:endParaRPr lang="en-US" altLang="zh-CN" sz="2800" dirty="0">
              <a:latin typeface="+mn-lt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Verify the Pipelined CPU with program</a:t>
            </a: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 and observe the execution of program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What jobs does CP0 do?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CPU conﬁguration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Cache control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Exception/interrupt control</a:t>
            </a:r>
            <a:endParaRPr lang="en-US" altLang="zh-CN" sz="3200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Memory management unit control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Miscellaneous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Exception/interrupt control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CP Instructions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Simple interrupt control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670"/>
              </a:spcBef>
              <a:buNone/>
            </a:pP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Some Mechanisms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Simple CP0 design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Code Example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CP Interrupt Instructions (1)</a:t>
            </a:r>
            <a:endParaRPr lang="en-US" altLang="zh-CN" sz="40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770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Register index bits: 5 bits. 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MIPS32 uses another 3 bits “SEL” to extend index bits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CP0 Interrupt Instructions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 lvl="1">
              <a:spcBef>
                <a:spcPts val="670"/>
              </a:spcBef>
              <a:buFontTx/>
              <a:buChar char="•"/>
            </a:pPr>
            <a:r>
              <a:rPr lang="en-US" altLang="zh-CN" sz="3000" dirty="0">
                <a:latin typeface="+mn-lt"/>
                <a:ea typeface="宋体" panose="02010600030101010101" pitchFamily="2" charset="-122"/>
              </a:rPr>
              <a:t>MTC0</a:t>
            </a:r>
            <a:endParaRPr lang="en-US" altLang="zh-CN" sz="3000" dirty="0">
              <a:latin typeface="+mn-lt"/>
              <a:ea typeface="宋体" panose="02010600030101010101" pitchFamily="2" charset="-122"/>
            </a:endParaRPr>
          </a:p>
          <a:p>
            <a:pPr lvl="1"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MFC0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 lvl="1"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ERET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endParaRPr lang="en-US" altLang="zh-CN" sz="320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4564</Words>
  <Application>WPS 演示</Application>
  <PresentationFormat>全屏显示(4:3)</PresentationFormat>
  <Paragraphs>260</Paragraphs>
  <Slides>28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Arial</vt:lpstr>
      <vt:lpstr>宋体</vt:lpstr>
      <vt:lpstr>Wingdings</vt:lpstr>
      <vt:lpstr>黑体</vt:lpstr>
      <vt:lpstr>华文细黑</vt:lpstr>
      <vt:lpstr>微软雅黑</vt:lpstr>
      <vt:lpstr>楷体_GB2312</vt:lpstr>
      <vt:lpstr>新宋体</vt:lpstr>
      <vt:lpstr>楷体</vt:lpstr>
      <vt:lpstr>Calibri</vt:lpstr>
      <vt:lpstr>Arial Unicode MS</vt:lpstr>
      <vt:lpstr>自定义设计方案</vt:lpstr>
      <vt:lpstr>实验室PPT模版2013 beta1</vt:lpstr>
      <vt:lpstr>1_自定义设计方案</vt:lpstr>
      <vt:lpstr>Computer Architecture Experiment</vt:lpstr>
      <vt:lpstr>实验操作流程</vt:lpstr>
      <vt:lpstr>实验验收标准</vt:lpstr>
      <vt:lpstr>Outline</vt:lpstr>
      <vt:lpstr>Experiment Purpose</vt:lpstr>
      <vt:lpstr>Experiment Task</vt:lpstr>
      <vt:lpstr>What jobs does CP0 do?</vt:lpstr>
      <vt:lpstr>Exception/interrupt control</vt:lpstr>
      <vt:lpstr>CP Interrupt Instructions (1)</vt:lpstr>
      <vt:lpstr>CP Interrupt Instructions (2)</vt:lpstr>
      <vt:lpstr>Simple interrupt control (1)</vt:lpstr>
      <vt:lpstr>Simple interrupt control (2)</vt:lpstr>
      <vt:lpstr>Some Mechanisms</vt:lpstr>
      <vt:lpstr>Simple CP0 design</vt:lpstr>
      <vt:lpstr>Code Example (1)</vt:lpstr>
      <vt:lpstr>Code Example (2)</vt:lpstr>
      <vt:lpstr>Code Example (3)</vt:lpstr>
      <vt:lpstr>Code Example (4)</vt:lpstr>
      <vt:lpstr>Datapath of CPU supporting interrupt.</vt:lpstr>
      <vt:lpstr>Instr. Mem.(3)</vt:lpstr>
      <vt:lpstr>Simulation (1)</vt:lpstr>
      <vt:lpstr>Simulation (2)</vt:lpstr>
      <vt:lpstr>Simulation (3)</vt:lpstr>
      <vt:lpstr>Simulation (4)</vt:lpstr>
      <vt:lpstr>Simulation (5)</vt:lpstr>
      <vt:lpstr>FPGA</vt:lpstr>
      <vt:lpstr>Checkpoints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大姐大</cp:lastModifiedBy>
  <cp:revision>179</cp:revision>
  <dcterms:created xsi:type="dcterms:W3CDTF">2011-08-03T07:44:00Z</dcterms:created>
  <dcterms:modified xsi:type="dcterms:W3CDTF">2020-12-08T08:27:07Z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