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40"/>
  </p:notesMasterIdLst>
  <p:sldIdLst>
    <p:sldId id="256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8" r:id="rId12"/>
    <p:sldId id="267" r:id="rId13"/>
    <p:sldId id="270" r:id="rId14"/>
    <p:sldId id="271" r:id="rId15"/>
    <p:sldId id="286" r:id="rId16"/>
    <p:sldId id="287" r:id="rId17"/>
    <p:sldId id="288" r:id="rId18"/>
    <p:sldId id="289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90" r:id="rId29"/>
    <p:sldId id="291" r:id="rId30"/>
    <p:sldId id="292" r:id="rId31"/>
    <p:sldId id="298" r:id="rId32"/>
    <p:sldId id="293" r:id="rId33"/>
    <p:sldId id="294" r:id="rId34"/>
    <p:sldId id="295" r:id="rId35"/>
    <p:sldId id="296" r:id="rId36"/>
    <p:sldId id="297" r:id="rId37"/>
    <p:sldId id="262" r:id="rId38"/>
    <p:sldId id="257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58"/>
            <p14:sldId id="259"/>
            <p14:sldId id="260"/>
            <p14:sldId id="263"/>
            <p14:sldId id="264"/>
            <p14:sldId id="265"/>
            <p14:sldId id="266"/>
            <p14:sldId id="268"/>
            <p14:sldId id="267"/>
            <p14:sldId id="270"/>
            <p14:sldId id="271"/>
            <p14:sldId id="286"/>
            <p14:sldId id="287"/>
            <p14:sldId id="288"/>
            <p14:sldId id="289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90"/>
            <p14:sldId id="291"/>
            <p14:sldId id="292"/>
            <p14:sldId id="298"/>
            <p14:sldId id="293"/>
            <p14:sldId id="294"/>
            <p14:sldId id="295"/>
            <p14:sldId id="296"/>
            <p14:sldId id="297"/>
            <p14:sldId id="262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83248" autoAdjust="0"/>
  </p:normalViewPr>
  <p:slideViewPr>
    <p:cSldViewPr>
      <p:cViewPr varScale="1">
        <p:scale>
          <a:sx n="73" d="100"/>
          <a:sy n="73" d="100"/>
        </p:scale>
        <p:origin x="192" y="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2019/1/8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</a:p>
          <a:p>
            <a:r>
              <a:rPr lang="en-US" altLang="zh-CN" dirty="0"/>
              <a:t>2^6</a:t>
            </a:r>
            <a:r>
              <a:rPr lang="en-US" altLang="zh-CN" baseline="0" dirty="0"/>
              <a:t> = 32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0244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9112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0123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1816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1049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S_IDLE</a:t>
            </a:r>
            <a:r>
              <a:rPr lang="zh-CN" altLang="en-US" sz="1200" dirty="0"/>
              <a:t>：空闲状态，不进行</a:t>
            </a:r>
            <a:r>
              <a:rPr lang="en-US" altLang="zh-CN" sz="1200" dirty="0"/>
              <a:t>Memory</a:t>
            </a:r>
            <a:r>
              <a:rPr lang="zh-CN" altLang="en-US" sz="1200" dirty="0"/>
              <a:t>操作。</a:t>
            </a:r>
            <a:endParaRPr lang="en-US" altLang="zh-CN" sz="1200" dirty="0"/>
          </a:p>
          <a:p>
            <a:r>
              <a:rPr lang="en-US" altLang="zh-CN" sz="1200" dirty="0"/>
              <a:t>S_BACK</a:t>
            </a:r>
            <a:r>
              <a:rPr lang="zh-CN" altLang="en-US" sz="1200" dirty="0"/>
              <a:t>：将数据写回到</a:t>
            </a:r>
            <a:r>
              <a:rPr lang="en-US" altLang="zh-CN" sz="1200" dirty="0"/>
              <a:t>Memory</a:t>
            </a:r>
            <a:r>
              <a:rPr lang="zh-CN" altLang="en-US" sz="1200" dirty="0"/>
              <a:t>，由计数器控制直到整个</a:t>
            </a:r>
            <a:r>
              <a:rPr lang="en-US" altLang="zh-CN" sz="1200" dirty="0"/>
              <a:t>Cache Line </a:t>
            </a:r>
            <a:r>
              <a:rPr lang="zh-CN" altLang="en-US" sz="1200" dirty="0"/>
              <a:t>全部写回。</a:t>
            </a:r>
            <a:endParaRPr lang="en-US" altLang="zh-CN" sz="1200" dirty="0"/>
          </a:p>
          <a:p>
            <a:r>
              <a:rPr lang="en-US" altLang="zh-CN" sz="1200" dirty="0"/>
              <a:t>S_BACK_WAIT</a:t>
            </a:r>
            <a:r>
              <a:rPr lang="zh-CN" altLang="en-US" sz="1200" dirty="0"/>
              <a:t>：等待一个时钟，需要释放对</a:t>
            </a:r>
            <a:r>
              <a:rPr lang="en-US" altLang="zh-CN" sz="1200" dirty="0"/>
              <a:t>Memory</a:t>
            </a:r>
            <a:r>
              <a:rPr lang="zh-CN" altLang="en-US" sz="1200" dirty="0"/>
              <a:t>的片选以准备下次操作。</a:t>
            </a:r>
            <a:endParaRPr lang="en-US" altLang="zh-CN" sz="1200" dirty="0"/>
          </a:p>
          <a:p>
            <a:r>
              <a:rPr lang="en-US" altLang="zh-CN" sz="1200" dirty="0"/>
              <a:t>S_FILL</a:t>
            </a:r>
            <a:r>
              <a:rPr lang="zh-CN" altLang="en-US" sz="1200" dirty="0"/>
              <a:t>：从</a:t>
            </a:r>
            <a:r>
              <a:rPr lang="en-US" altLang="zh-CN" sz="1200" dirty="0"/>
              <a:t>Memory</a:t>
            </a:r>
            <a:r>
              <a:rPr lang="zh-CN" altLang="en-US" sz="1200" dirty="0"/>
              <a:t>读取数据，由计数器控制直到整个</a:t>
            </a:r>
            <a:r>
              <a:rPr lang="en-US" altLang="zh-CN" sz="1200" dirty="0"/>
              <a:t>Cache Line </a:t>
            </a:r>
            <a:r>
              <a:rPr lang="zh-CN" altLang="en-US" sz="1200" dirty="0"/>
              <a:t>全部读取完毕。</a:t>
            </a:r>
            <a:endParaRPr lang="en-US" altLang="zh-CN" sz="1200" dirty="0"/>
          </a:p>
          <a:p>
            <a:r>
              <a:rPr lang="en-US" altLang="zh-CN" sz="1200" dirty="0"/>
              <a:t>S_FILL_WAIT</a:t>
            </a:r>
            <a:r>
              <a:rPr lang="zh-CN" altLang="en-US" sz="1200" dirty="0"/>
              <a:t>：等待一个时钟，保证最后一个数据成功写入</a:t>
            </a:r>
            <a:r>
              <a:rPr lang="en-US" altLang="zh-CN" sz="1200" dirty="0"/>
              <a:t>Cache</a:t>
            </a:r>
            <a:r>
              <a:rPr lang="zh-CN" altLang="en-US" sz="1200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0153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8904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3589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242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911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484784"/>
            <a:ext cx="8144665" cy="1224136"/>
          </a:xfrm>
        </p:spPr>
        <p:txBody>
          <a:bodyPr/>
          <a:lstStyle/>
          <a:p>
            <a:r>
              <a:rPr lang="en-US" altLang="zh-CN" sz="4000" b="1" dirty="0">
                <a:effectLst/>
                <a:latin typeface="+mn-lt"/>
                <a:ea typeface="黑体"/>
                <a:cs typeface="黑体"/>
              </a:rPr>
              <a:t>Computer Architecture Experiment</a:t>
            </a:r>
            <a:endParaRPr lang="zh-CN" altLang="en-US" sz="4000" b="1" dirty="0">
              <a:effectLst/>
              <a:latin typeface="+mn-lt"/>
              <a:ea typeface="黑体"/>
              <a:cs typeface="黑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2494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Topic 8.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Cache Design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a typeface="楷体"/>
              <a:cs typeface="楷体"/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69102F51-D0E6-D343-84D1-D88B5401F3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Read and Write Cache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latin typeface="+mn-lt"/>
              </a:rPr>
              <a:t>dout</a:t>
            </a:r>
            <a:r>
              <a:rPr lang="en-US" altLang="zh-CN" dirty="0">
                <a:latin typeface="+mn-lt"/>
              </a:rPr>
              <a:t> &lt;= </a:t>
            </a:r>
            <a:r>
              <a:rPr lang="en-US" altLang="zh-CN" dirty="0" err="1">
                <a:latin typeface="+mn-lt"/>
              </a:rPr>
              <a:t>inner_data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dirty="0" err="1">
                <a:latin typeface="+mn-lt"/>
              </a:rPr>
              <a:t>addr</a:t>
            </a:r>
            <a:r>
              <a:rPr lang="en-US" altLang="zh-CN" dirty="0">
                <a:latin typeface="+mn-lt"/>
              </a:rPr>
              <a:t>[ADDR_BITS-TAG_BITS-1:WORD_BYTES_WIDTH]];</a:t>
            </a:r>
          </a:p>
          <a:p>
            <a:pPr marL="0" indent="0">
              <a:buNone/>
            </a:pP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if ( ???|| ???)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    </a:t>
            </a:r>
            <a:r>
              <a:rPr lang="en-US" altLang="zh-CN" dirty="0" err="1">
                <a:latin typeface="+mn-lt"/>
              </a:rPr>
              <a:t>inner_data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dirty="0" err="1">
                <a:latin typeface="+mn-lt"/>
              </a:rPr>
              <a:t>addr</a:t>
            </a:r>
            <a:r>
              <a:rPr lang="en-US" altLang="zh-CN" dirty="0">
                <a:latin typeface="+mn-lt"/>
              </a:rPr>
              <a:t>[ADDR_BITS-TAG_BITS-1:WORD_BYTES_WIDTH]] &lt;= din;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074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Dirty, Valid, tag of Cache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n-US" altLang="zh-CN">
                <a:latin typeface="+mn-lt"/>
              </a:rPr>
              <a:t>invalid</a:t>
            </a: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sz="1600" dirty="0" err="1">
                <a:latin typeface="+mn-lt"/>
              </a:rPr>
              <a:t>inner_valid</a:t>
            </a:r>
            <a:r>
              <a:rPr lang="en-US" altLang="zh-CN" sz="1600" dirty="0">
                <a:latin typeface="+mn-lt"/>
              </a:rPr>
              <a:t>[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[ADDR_BITS-TAG_BITS-1:LINE_WORDS_WIDTH+WORD_BYTES_WIDTH]] &lt;=?</a:t>
            </a:r>
          </a:p>
          <a:p>
            <a:pPr marL="0" indent="0">
              <a:buNone/>
            </a:pPr>
            <a:r>
              <a:rPr lang="en-US" altLang="zh-CN" sz="1600" dirty="0" err="1">
                <a:latin typeface="+mn-lt"/>
              </a:rPr>
              <a:t>inner_dirty</a:t>
            </a:r>
            <a:r>
              <a:rPr lang="en-US" altLang="zh-CN" sz="1600" dirty="0">
                <a:latin typeface="+mn-lt"/>
              </a:rPr>
              <a:t>[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[ADDR_BITS-TAG_BITS-1:LINE_WORDS_WIDTH+WORD_BYTES_WIDTH]] &lt;= ?</a:t>
            </a:r>
          </a:p>
          <a:p>
            <a:r>
              <a:rPr lang="en-US" altLang="zh-CN" dirty="0">
                <a:latin typeface="+mn-lt"/>
              </a:rPr>
              <a:t>load</a:t>
            </a:r>
          </a:p>
          <a:p>
            <a:pPr marL="0" indent="0">
              <a:buNone/>
            </a:pPr>
            <a:r>
              <a:rPr lang="en-US" altLang="zh-CN" sz="1600" dirty="0" err="1">
                <a:latin typeface="+mn-lt"/>
              </a:rPr>
              <a:t>inner_valid</a:t>
            </a:r>
            <a:r>
              <a:rPr lang="en-US" altLang="zh-CN" sz="1600" dirty="0">
                <a:latin typeface="+mn-lt"/>
              </a:rPr>
              <a:t>[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[ADDR_BITS-TAG_BITS-1:LINE_WORDS_WIDTH+WORD_BYTES_WIDTH]] &lt;=?</a:t>
            </a:r>
          </a:p>
          <a:p>
            <a:pPr marL="0" indent="0">
              <a:buNone/>
            </a:pPr>
            <a:r>
              <a:rPr lang="en-US" altLang="zh-CN" sz="1600" dirty="0" err="1">
                <a:latin typeface="+mn-lt"/>
              </a:rPr>
              <a:t>inner_dirty</a:t>
            </a:r>
            <a:r>
              <a:rPr lang="en-US" altLang="zh-CN" sz="1600" dirty="0">
                <a:latin typeface="+mn-lt"/>
              </a:rPr>
              <a:t>[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[ADDR_BITS-TAG_BITS-1:LINE_WORDS_WIDTH+WORD_BYTES_WIDTH]] &lt;=?</a:t>
            </a:r>
          </a:p>
          <a:p>
            <a:pPr marL="0" indent="0">
              <a:buNone/>
            </a:pPr>
            <a:r>
              <a:rPr lang="en-US" altLang="zh-CN" sz="1600" dirty="0" err="1">
                <a:latin typeface="+mn-lt"/>
              </a:rPr>
              <a:t>inner_tag</a:t>
            </a:r>
            <a:r>
              <a:rPr lang="en-US" altLang="zh-CN" sz="1600" dirty="0">
                <a:latin typeface="+mn-lt"/>
              </a:rPr>
              <a:t>[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[ADDR_BITS-TAG_BITS-1:LINE_WORDS_WIDTH+WORD_BYTES_WIDTH]] &lt;=?</a:t>
            </a:r>
          </a:p>
          <a:p>
            <a:r>
              <a:rPr lang="en-US" altLang="zh-CN" dirty="0">
                <a:latin typeface="+mn-lt"/>
              </a:rPr>
              <a:t>edit</a:t>
            </a:r>
          </a:p>
          <a:p>
            <a:pPr marL="0" indent="0">
              <a:buNone/>
            </a:pPr>
            <a:r>
              <a:rPr lang="en-US" altLang="zh-CN" sz="1600" dirty="0" err="1">
                <a:latin typeface="+mn-lt"/>
              </a:rPr>
              <a:t>inner_dirty</a:t>
            </a:r>
            <a:r>
              <a:rPr lang="en-US" altLang="zh-CN" sz="1600" dirty="0">
                <a:latin typeface="+mn-lt"/>
              </a:rPr>
              <a:t>[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[ADDR_BITS-TAG_BITS-1:LINE_WORDS_WIDTH+WORD_BYTES_WIDTH]] &lt;=?</a:t>
            </a:r>
          </a:p>
          <a:p>
            <a:pPr marL="0" indent="0">
              <a:buNone/>
            </a:pPr>
            <a:r>
              <a:rPr lang="en-US" altLang="zh-CN" sz="1600" dirty="0" err="1">
                <a:latin typeface="+mn-lt"/>
              </a:rPr>
              <a:t>inner_tag</a:t>
            </a:r>
            <a:r>
              <a:rPr lang="en-US" altLang="zh-CN" sz="1600" dirty="0">
                <a:latin typeface="+mn-lt"/>
              </a:rPr>
              <a:t>[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[ADDR_BITS-TAG_BITS-1:LINE_WORDS_WIDTH+WORD_BYTES_WIDTH]] &lt;=?</a:t>
            </a:r>
          </a:p>
          <a:p>
            <a:pPr marL="0" indent="0">
              <a:buNone/>
            </a:pP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8003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776864" cy="954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+mj-ea"/>
              </a:rPr>
              <a:t>output of Dirty, Valid, tag, hit</a:t>
            </a:r>
            <a:endParaRPr lang="zh-CN" altLang="en-US" sz="4400" dirty="0">
              <a:solidFill>
                <a:srgbClr val="19A1FD"/>
              </a:solidFill>
              <a:latin typeface="+mn-lt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valid &lt;= </a:t>
            </a:r>
            <a:r>
              <a:rPr lang="en-US" altLang="zh-CN" sz="1600" dirty="0" err="1">
                <a:latin typeface="+mn-lt"/>
              </a:rPr>
              <a:t>inner_valid</a:t>
            </a:r>
            <a:r>
              <a:rPr lang="en-US" altLang="zh-CN" sz="1600" dirty="0">
                <a:latin typeface="+mn-lt"/>
              </a:rPr>
              <a:t>[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[ADDR_BITS-TAG_BITS-1:LINE_WORDS_WIDTH+WORD_BYTES_WIDTH]]</a:t>
            </a:r>
          </a:p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 </a:t>
            </a:r>
          </a:p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dirty &lt;= </a:t>
            </a:r>
            <a:r>
              <a:rPr lang="en-US" altLang="zh-CN" sz="1600" dirty="0" err="1">
                <a:latin typeface="+mn-lt"/>
              </a:rPr>
              <a:t>inner_dirty</a:t>
            </a:r>
            <a:r>
              <a:rPr lang="en-US" altLang="zh-CN" sz="1600" dirty="0">
                <a:latin typeface="+mn-lt"/>
              </a:rPr>
              <a:t>[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[ADDR_BITS-TAG_BITS-1:LINE_WORDS_WIDTH+WORD_BYTES_WIDTH]]</a:t>
            </a:r>
          </a:p>
          <a:p>
            <a:pPr marL="0" indent="0"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tag &lt;= </a:t>
            </a:r>
            <a:r>
              <a:rPr lang="en-US" altLang="zh-CN" sz="1600" dirty="0" err="1">
                <a:latin typeface="+mn-lt"/>
              </a:rPr>
              <a:t>inner_tag</a:t>
            </a:r>
            <a:r>
              <a:rPr lang="en-US" altLang="zh-CN" sz="1600" dirty="0">
                <a:latin typeface="+mn-lt"/>
              </a:rPr>
              <a:t>[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[ADDR_BITS-TAG_BITS-1:LINE_WORDS_WIDTH+WORD_BYTES_WIDTH]]</a:t>
            </a:r>
          </a:p>
          <a:p>
            <a:pPr marL="0" indent="0">
              <a:buNone/>
            </a:pP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hit = ?? &amp; ??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3734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 Example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+mn-lt"/>
              </a:rPr>
              <a:t>#210 load = 1; din = 32'h11111111; </a:t>
            </a:r>
            <a:r>
              <a:rPr lang="en-US" altLang="zh-CN" dirty="0" err="1">
                <a:latin typeface="+mn-lt"/>
              </a:rPr>
              <a:t>addr</a:t>
            </a:r>
            <a:r>
              <a:rPr lang="en-US" altLang="zh-CN" dirty="0">
                <a:latin typeface="+mn-lt"/>
              </a:rPr>
              <a:t> = 32'h00000000;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#20 </a:t>
            </a:r>
            <a:r>
              <a:rPr lang="en-US" altLang="zh-CN" dirty="0" err="1">
                <a:latin typeface="+mn-lt"/>
              </a:rPr>
              <a:t>addr</a:t>
            </a:r>
            <a:r>
              <a:rPr lang="en-US" altLang="zh-CN" dirty="0">
                <a:latin typeface="+mn-lt"/>
              </a:rPr>
              <a:t> = 32'h00000004;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#20 </a:t>
            </a:r>
            <a:r>
              <a:rPr lang="en-US" altLang="zh-CN" dirty="0" err="1">
                <a:latin typeface="+mn-lt"/>
              </a:rPr>
              <a:t>addr</a:t>
            </a:r>
            <a:r>
              <a:rPr lang="en-US" altLang="zh-CN" dirty="0">
                <a:latin typeface="+mn-lt"/>
              </a:rPr>
              <a:t> = 32'h000000A8;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#20 </a:t>
            </a:r>
            <a:r>
              <a:rPr lang="en-US" altLang="zh-CN" dirty="0" err="1">
                <a:latin typeface="+mn-lt"/>
              </a:rPr>
              <a:t>addr</a:t>
            </a:r>
            <a:r>
              <a:rPr lang="en-US" altLang="zh-CN" dirty="0">
                <a:latin typeface="+mn-lt"/>
              </a:rPr>
              <a:t> = 32'h0000001C;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#20 load = 0; </a:t>
            </a:r>
            <a:r>
              <a:rPr lang="en-US" altLang="zh-CN" dirty="0" err="1">
                <a:latin typeface="+mn-lt"/>
              </a:rPr>
              <a:t>addr</a:t>
            </a:r>
            <a:r>
              <a:rPr lang="en-US" altLang="zh-CN" dirty="0">
                <a:latin typeface="+mn-lt"/>
              </a:rPr>
              <a:t> = 32'h000000B4; din = 0;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#100  edit = 1; din = 32'h22222222; </a:t>
            </a:r>
            <a:r>
              <a:rPr lang="en-US" altLang="zh-CN" dirty="0" err="1">
                <a:latin typeface="+mn-lt"/>
              </a:rPr>
              <a:t>addr</a:t>
            </a:r>
            <a:r>
              <a:rPr lang="en-US" altLang="zh-CN" dirty="0">
                <a:latin typeface="+mn-lt"/>
              </a:rPr>
              <a:t> = 32'h00000008;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#100 edit = 0; din = 0; </a:t>
            </a:r>
            <a:r>
              <a:rPr lang="en-US" altLang="zh-CN" dirty="0" err="1">
                <a:latin typeface="+mn-lt"/>
              </a:rPr>
              <a:t>addr</a:t>
            </a:r>
            <a:r>
              <a:rPr lang="en-US" altLang="zh-CN" dirty="0">
                <a:latin typeface="+mn-lt"/>
              </a:rPr>
              <a:t> = 0;</a:t>
            </a:r>
          </a:p>
          <a:p>
            <a:pPr marL="0" indent="0">
              <a:buNone/>
            </a:pP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initial forever #10 </a:t>
            </a:r>
            <a:r>
              <a:rPr lang="en-US" altLang="zh-CN" dirty="0" err="1">
                <a:latin typeface="+mn-lt"/>
              </a:rPr>
              <a:t>clk</a:t>
            </a:r>
            <a:r>
              <a:rPr lang="en-US" altLang="zh-CN" dirty="0">
                <a:latin typeface="+mn-lt"/>
              </a:rPr>
              <a:t> = ~</a:t>
            </a:r>
            <a:r>
              <a:rPr lang="en-US" altLang="zh-CN" dirty="0" err="1">
                <a:latin typeface="+mn-lt"/>
              </a:rPr>
              <a:t>clk</a:t>
            </a:r>
            <a:r>
              <a:rPr lang="en-US" altLang="zh-CN" dirty="0">
                <a:latin typeface="+mn-lt"/>
              </a:rPr>
              <a:t>;</a:t>
            </a:r>
            <a:endParaRPr lang="zh-CN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1263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 Example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95" y="1294980"/>
            <a:ext cx="8866801" cy="4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9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 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8998"/>
            <a:ext cx="8817602" cy="418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919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57102"/>
            <a:ext cx="8425631" cy="540089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latin typeface="+mn-lt"/>
                <a:ea typeface="宋体" pitchFamily="2" charset="-122"/>
              </a:rPr>
              <a:t>Write Simulation Code yourself</a:t>
            </a:r>
          </a:p>
          <a:p>
            <a:pPr lvl="1"/>
            <a:r>
              <a:rPr lang="en-US" altLang="zh-CN" sz="2200" dirty="0">
                <a:latin typeface="+mn-lt"/>
                <a:ea typeface="宋体" pitchFamily="2" charset="-122"/>
              </a:rPr>
              <a:t>cache initialization</a:t>
            </a:r>
          </a:p>
          <a:p>
            <a:pPr lvl="1"/>
            <a:endParaRPr lang="en-US" altLang="zh-CN" sz="2200" dirty="0">
              <a:latin typeface="+mn-lt"/>
              <a:ea typeface="宋体" pitchFamily="2" charset="-122"/>
            </a:endParaRPr>
          </a:p>
          <a:p>
            <a:pPr lvl="1"/>
            <a:r>
              <a:rPr lang="en-US" altLang="zh-CN" sz="2200" dirty="0">
                <a:latin typeface="+mn-lt"/>
                <a:ea typeface="宋体" pitchFamily="2" charset="-122"/>
              </a:rPr>
              <a:t>read </a:t>
            </a:r>
          </a:p>
          <a:p>
            <a:pPr lvl="2"/>
            <a:r>
              <a:rPr lang="en-US" altLang="zh-CN" sz="2000" b="1" dirty="0">
                <a:latin typeface="+mn-lt"/>
                <a:ea typeface="宋体" pitchFamily="2" charset="-122"/>
              </a:rPr>
              <a:t>miss</a:t>
            </a:r>
          </a:p>
          <a:p>
            <a:pPr lvl="2"/>
            <a:r>
              <a:rPr lang="en-US" altLang="zh-CN" sz="2000" b="1" dirty="0">
                <a:latin typeface="+mn-lt"/>
                <a:ea typeface="宋体" pitchFamily="2" charset="-122"/>
              </a:rPr>
              <a:t>hit</a:t>
            </a:r>
          </a:p>
          <a:p>
            <a:pPr lvl="1"/>
            <a:endParaRPr lang="en-US" altLang="zh-CN" sz="2200" b="1" dirty="0">
              <a:latin typeface="+mn-lt"/>
              <a:ea typeface="宋体" pitchFamily="2" charset="-122"/>
            </a:endParaRPr>
          </a:p>
          <a:p>
            <a:pPr lvl="1"/>
            <a:r>
              <a:rPr lang="en-US" altLang="zh-CN" sz="2200" dirty="0">
                <a:latin typeface="+mn-lt"/>
                <a:ea typeface="宋体" pitchFamily="2" charset="-122"/>
              </a:rPr>
              <a:t>write</a:t>
            </a:r>
          </a:p>
          <a:p>
            <a:pPr lvl="2"/>
            <a:r>
              <a:rPr lang="en-US" altLang="zh-CN" sz="2000" b="1" dirty="0">
                <a:latin typeface="+mn-lt"/>
                <a:ea typeface="宋体" pitchFamily="2" charset="-122"/>
              </a:rPr>
              <a:t>miss</a:t>
            </a:r>
          </a:p>
          <a:p>
            <a:pPr lvl="2"/>
            <a:r>
              <a:rPr lang="en-US" altLang="zh-CN" sz="2000" b="1" dirty="0">
                <a:latin typeface="+mn-lt"/>
                <a:ea typeface="宋体" pitchFamily="2" charset="-122"/>
              </a:rPr>
              <a:t>hit</a:t>
            </a:r>
          </a:p>
        </p:txBody>
      </p:sp>
    </p:spTree>
    <p:extLst>
      <p:ext uri="{BB962C8B-B14F-4D97-AF65-F5344CB8AC3E}">
        <p14:creationId xmlns:p14="http://schemas.microsoft.com/office/powerpoint/2010/main" val="479077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Cache Management Unit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7207944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061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Cache Operation Flow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Read (Hit/Miss)</a:t>
            </a:r>
          </a:p>
          <a:p>
            <a:r>
              <a:rPr lang="en-US" altLang="zh-CN" dirty="0">
                <a:latin typeface="+mn-lt"/>
              </a:rPr>
              <a:t>Write (Hit/Miss)</a:t>
            </a:r>
          </a:p>
          <a:p>
            <a:r>
              <a:rPr lang="en-US" altLang="zh-CN" dirty="0">
                <a:latin typeface="+mn-lt"/>
              </a:rPr>
              <a:t>Replace (Clean/Dirty)</a:t>
            </a:r>
            <a:endParaRPr lang="zh-CN" altLang="en-US" dirty="0">
              <a:latin typeface="+mn-lt"/>
            </a:endParaRPr>
          </a:p>
        </p:txBody>
      </p:sp>
      <p:pic>
        <p:nvPicPr>
          <p:cNvPr id="7" name="内容占位符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4351"/>
            <a:ext cx="5328592" cy="677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1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632848" cy="95436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Cache Management State Machine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01487" y="2098454"/>
            <a:ext cx="6675113" cy="2986730"/>
            <a:chOff x="1088572" y="2168466"/>
            <a:chExt cx="6675113" cy="2986730"/>
          </a:xfrm>
        </p:grpSpPr>
        <p:sp>
          <p:nvSpPr>
            <p:cNvPr id="6" name="椭圆 5"/>
            <p:cNvSpPr/>
            <p:nvPr/>
          </p:nvSpPr>
          <p:spPr>
            <a:xfrm>
              <a:off x="1998616" y="2727961"/>
              <a:ext cx="1471749" cy="6183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S_IDLE</a:t>
              </a:r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4058194" y="2734311"/>
              <a:ext cx="1471749" cy="6183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S_BACK</a:t>
              </a:r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291936" y="2727961"/>
              <a:ext cx="1471749" cy="6183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S_BACK_WAIT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4058193" y="3978642"/>
              <a:ext cx="1471749" cy="6183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S_FILL</a:t>
              </a:r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6291936" y="3978642"/>
              <a:ext cx="1471749" cy="6183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S_FILL_WAIT</a:t>
              </a:r>
              <a:endParaRPr lang="zh-CN" altLang="en-US" dirty="0"/>
            </a:p>
          </p:txBody>
        </p:sp>
        <p:cxnSp>
          <p:nvCxnSpPr>
            <p:cNvPr id="11" name="曲线连接符 10"/>
            <p:cNvCxnSpPr>
              <a:stCxn id="6" idx="3"/>
              <a:endCxn id="6" idx="1"/>
            </p:cNvCxnSpPr>
            <p:nvPr/>
          </p:nvCxnSpPr>
          <p:spPr>
            <a:xfrm rot="5400000" flipH="1">
              <a:off x="1995544" y="3037115"/>
              <a:ext cx="437210" cy="12700"/>
            </a:xfrm>
            <a:prstGeom prst="curvedConnector5">
              <a:avLst>
                <a:gd name="adj1" fmla="val -52286"/>
                <a:gd name="adj2" fmla="val 5108614"/>
                <a:gd name="adj3" fmla="val 152286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2"/>
            <p:cNvSpPr txBox="1"/>
            <p:nvPr/>
          </p:nvSpPr>
          <p:spPr>
            <a:xfrm>
              <a:off x="1088572" y="2274430"/>
              <a:ext cx="1591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Read/Write Hit</a:t>
              </a:r>
            </a:p>
          </p:txBody>
        </p:sp>
        <p:cxnSp>
          <p:nvCxnSpPr>
            <p:cNvPr id="13" name="曲线连接符 12"/>
            <p:cNvCxnSpPr>
              <a:stCxn id="6" idx="6"/>
              <a:endCxn id="7" idx="2"/>
            </p:cNvCxnSpPr>
            <p:nvPr/>
          </p:nvCxnSpPr>
          <p:spPr>
            <a:xfrm>
              <a:off x="3470365" y="3037115"/>
              <a:ext cx="587829" cy="6350"/>
            </a:xfrm>
            <a:prstGeom prst="curved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5"/>
            <p:cNvSpPr txBox="1"/>
            <p:nvPr/>
          </p:nvSpPr>
          <p:spPr>
            <a:xfrm>
              <a:off x="2971285" y="2440243"/>
              <a:ext cx="1334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Miss &amp; Dirty</a:t>
              </a:r>
            </a:p>
          </p:txBody>
        </p:sp>
        <p:cxnSp>
          <p:nvCxnSpPr>
            <p:cNvPr id="15" name="曲线连接符 14"/>
            <p:cNvCxnSpPr>
              <a:stCxn id="7" idx="0"/>
              <a:endCxn id="7" idx="7"/>
            </p:cNvCxnSpPr>
            <p:nvPr/>
          </p:nvCxnSpPr>
          <p:spPr>
            <a:xfrm rot="16200000" flipH="1">
              <a:off x="5008964" y="2519415"/>
              <a:ext cx="90549" cy="520341"/>
            </a:xfrm>
            <a:prstGeom prst="curvedConnector3">
              <a:avLst>
                <a:gd name="adj1" fmla="val -25246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21"/>
            <p:cNvSpPr txBox="1"/>
            <p:nvPr/>
          </p:nvSpPr>
          <p:spPr>
            <a:xfrm>
              <a:off x="4333396" y="2168466"/>
              <a:ext cx="1367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Writing Back</a:t>
              </a:r>
            </a:p>
          </p:txBody>
        </p:sp>
        <p:cxnSp>
          <p:nvCxnSpPr>
            <p:cNvPr id="17" name="曲线连接符 16"/>
            <p:cNvCxnSpPr>
              <a:stCxn id="7" idx="6"/>
              <a:endCxn id="8" idx="2"/>
            </p:cNvCxnSpPr>
            <p:nvPr/>
          </p:nvCxnSpPr>
          <p:spPr>
            <a:xfrm flipV="1">
              <a:off x="5529943" y="3037115"/>
              <a:ext cx="761993" cy="6350"/>
            </a:xfrm>
            <a:prstGeom prst="curved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曲线连接符 17"/>
            <p:cNvCxnSpPr>
              <a:stCxn id="8" idx="4"/>
              <a:endCxn id="9" idx="0"/>
            </p:cNvCxnSpPr>
            <p:nvPr/>
          </p:nvCxnSpPr>
          <p:spPr>
            <a:xfrm rot="5400000">
              <a:off x="5594754" y="2545584"/>
              <a:ext cx="632373" cy="2233743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曲线连接符 18"/>
            <p:cNvCxnSpPr>
              <a:stCxn id="9" idx="3"/>
              <a:endCxn id="9" idx="4"/>
            </p:cNvCxnSpPr>
            <p:nvPr/>
          </p:nvCxnSpPr>
          <p:spPr>
            <a:xfrm rot="16200000" flipH="1">
              <a:off x="4488623" y="4291504"/>
              <a:ext cx="90549" cy="520342"/>
            </a:xfrm>
            <a:prstGeom prst="curvedConnector3">
              <a:avLst>
                <a:gd name="adj1" fmla="val 35246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32"/>
            <p:cNvSpPr txBox="1"/>
            <p:nvPr/>
          </p:nvSpPr>
          <p:spPr>
            <a:xfrm>
              <a:off x="3955729" y="4785864"/>
              <a:ext cx="174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Reading Allocate</a:t>
              </a:r>
            </a:p>
          </p:txBody>
        </p:sp>
        <p:cxnSp>
          <p:nvCxnSpPr>
            <p:cNvPr id="21" name="曲线连接符 20"/>
            <p:cNvCxnSpPr>
              <a:stCxn id="9" idx="6"/>
              <a:endCxn id="10" idx="2"/>
            </p:cNvCxnSpPr>
            <p:nvPr/>
          </p:nvCxnSpPr>
          <p:spPr>
            <a:xfrm>
              <a:off x="5529942" y="4287796"/>
              <a:ext cx="761994" cy="12700"/>
            </a:xfrm>
            <a:prstGeom prst="curved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曲线连接符 21"/>
            <p:cNvCxnSpPr>
              <a:stCxn id="10" idx="4"/>
              <a:endCxn id="6" idx="4"/>
            </p:cNvCxnSpPr>
            <p:nvPr/>
          </p:nvCxnSpPr>
          <p:spPr>
            <a:xfrm rot="5400000" flipH="1">
              <a:off x="4255810" y="1824950"/>
              <a:ext cx="1250681" cy="4293320"/>
            </a:xfrm>
            <a:prstGeom prst="curvedConnector3">
              <a:avLst>
                <a:gd name="adj1" fmla="val -62145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曲线连接符 22"/>
            <p:cNvCxnSpPr>
              <a:stCxn id="6" idx="5"/>
              <a:endCxn id="9" idx="2"/>
            </p:cNvCxnSpPr>
            <p:nvPr/>
          </p:nvCxnSpPr>
          <p:spPr>
            <a:xfrm rot="16200000" flipH="1">
              <a:off x="3140474" y="3370077"/>
              <a:ext cx="1032076" cy="803361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43"/>
            <p:cNvSpPr txBox="1"/>
            <p:nvPr/>
          </p:nvSpPr>
          <p:spPr>
            <a:xfrm>
              <a:off x="3211856" y="3421533"/>
              <a:ext cx="1401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Miss &amp; Clean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117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19A1FD"/>
                </a:solidFill>
                <a:latin typeface="+mn-lt"/>
              </a:rPr>
              <a:t>Outline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Experiment Purpose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Experiment Task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Basic Principle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Operating Procedures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Precaution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Checkpoints</a:t>
            </a:r>
          </a:p>
          <a:p>
            <a:pPr eaLnBrk="1" hangingPunct="1"/>
            <a:endParaRPr lang="en-US" altLang="zh-CN" sz="28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65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State Machine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57102"/>
            <a:ext cx="8425631" cy="540089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400" b="1" dirty="0">
                <a:latin typeface="+mn-lt"/>
                <a:ea typeface="宋体" pitchFamily="2" charset="-122"/>
              </a:rPr>
              <a:t>Next State Logic</a:t>
            </a:r>
          </a:p>
          <a:p>
            <a:pPr eaLnBrk="1" hangingPunct="1">
              <a:lnSpc>
                <a:spcPct val="100000"/>
              </a:lnSpc>
            </a:pPr>
            <a:endParaRPr lang="en-US" altLang="zh-CN" sz="2400" dirty="0">
              <a:latin typeface="+mn-lt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latin typeface="+mn-lt"/>
                <a:ea typeface="宋体" pitchFamily="2" charset="-122"/>
              </a:rPr>
              <a:t>State assignment</a:t>
            </a:r>
          </a:p>
          <a:p>
            <a:pPr eaLnBrk="1" hangingPunct="1">
              <a:lnSpc>
                <a:spcPct val="100000"/>
              </a:lnSpc>
            </a:pPr>
            <a:endParaRPr lang="en-US" altLang="zh-CN" sz="2400" b="1" dirty="0">
              <a:latin typeface="+mn-lt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latin typeface="+mn-lt"/>
                <a:ea typeface="宋体" pitchFamily="2" charset="-122"/>
              </a:rPr>
              <a:t>Output</a:t>
            </a:r>
            <a:endParaRPr lang="en-US" altLang="zh-CN" sz="2400" b="1" dirty="0">
              <a:latin typeface="+mn-lt"/>
              <a:ea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628800"/>
            <a:ext cx="5740554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3910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Next logic (1)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57102"/>
            <a:ext cx="8425631" cy="540089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S_IDLE: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if (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en_r</a:t>
            </a:r>
            <a:r>
              <a:rPr lang="en-US" altLang="zh-CN" sz="2400" dirty="0">
                <a:latin typeface="+mn-lt"/>
                <a:ea typeface="宋体" pitchFamily="2" charset="-122"/>
              </a:rPr>
              <a:t> ||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en_w</a:t>
            </a:r>
            <a:r>
              <a:rPr lang="en-US" altLang="zh-CN" sz="2400" dirty="0">
                <a:latin typeface="+mn-lt"/>
                <a:ea typeface="宋体" pitchFamily="2" charset="-122"/>
              </a:rPr>
              <a:t>)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if (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cache_hit</a:t>
            </a:r>
            <a:r>
              <a:rPr lang="en-US" altLang="zh-CN" sz="2400" dirty="0">
                <a:latin typeface="+mn-lt"/>
                <a:ea typeface="宋体" pitchFamily="2" charset="-122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else if (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cache_valid</a:t>
            </a:r>
            <a:r>
              <a:rPr lang="en-US" altLang="zh-CN" sz="2400" dirty="0">
                <a:latin typeface="+mn-lt"/>
                <a:ea typeface="宋体" pitchFamily="2" charset="-122"/>
              </a:rPr>
              <a:t> &amp;&amp;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cache_dirty</a:t>
            </a:r>
            <a:r>
              <a:rPr lang="en-US" altLang="zh-CN" sz="2400" dirty="0">
                <a:latin typeface="+mn-lt"/>
                <a:ea typeface="宋体" pitchFamily="2" charset="-122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S_BACK: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if (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mem_ack_i</a:t>
            </a:r>
            <a:r>
              <a:rPr lang="en-US" altLang="zh-CN" sz="2400" dirty="0">
                <a:latin typeface="+mn-lt"/>
                <a:ea typeface="宋体" pitchFamily="2" charset="-122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 =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 + 1'h1;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 =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if (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mem_ack_i</a:t>
            </a:r>
            <a:r>
              <a:rPr lang="en-US" altLang="zh-CN" sz="2400" dirty="0">
                <a:latin typeface="+mn-lt"/>
                <a:ea typeface="宋体" pitchFamily="2" charset="-122"/>
              </a:rPr>
              <a:t> &amp;&amp;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 == {LINE_WORDS_WIDTH{1'b1}})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end</a:t>
            </a:r>
            <a:endParaRPr lang="en-US" altLang="zh-CN" sz="2400" b="1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6739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Next logic (2)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57102"/>
            <a:ext cx="8425631" cy="540089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S_BACK_WAIT: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 =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S_FILL: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if (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mem_ack_i</a:t>
            </a:r>
            <a:r>
              <a:rPr lang="en-US" altLang="zh-CN" sz="2400" dirty="0">
                <a:latin typeface="+mn-lt"/>
                <a:ea typeface="宋体" pitchFamily="2" charset="-122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 =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 + 1'h1;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 =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if (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mem_ack_i</a:t>
            </a:r>
            <a:r>
              <a:rPr lang="en-US" altLang="zh-CN" sz="2400" dirty="0">
                <a:latin typeface="+mn-lt"/>
                <a:ea typeface="宋体" pitchFamily="2" charset="-122"/>
              </a:rPr>
              <a:t> &amp;&amp;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 == {LINE_WORDS_WIDTH{1'b1}})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S_FILL_WAIT: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 &lt;=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itchFamily="2" charset="-122"/>
              </a:rPr>
              <a:t> &lt;= ???;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end</a:t>
            </a:r>
            <a:endParaRPr lang="en-US" altLang="zh-CN" sz="2400" b="1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338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Perform State Assignment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57102"/>
            <a:ext cx="8425631" cy="540089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always @(</a:t>
            </a:r>
            <a:r>
              <a:rPr lang="en-US" altLang="zh-CN" dirty="0" err="1">
                <a:latin typeface="+mn-lt"/>
                <a:ea typeface="宋体" pitchFamily="2" charset="-122"/>
              </a:rPr>
              <a:t>posedge</a:t>
            </a:r>
            <a:r>
              <a:rPr lang="en-US" altLang="zh-CN" dirty="0">
                <a:latin typeface="+mn-lt"/>
                <a:ea typeface="宋体" pitchFamily="2" charset="-122"/>
              </a:rPr>
              <a:t> </a:t>
            </a:r>
            <a:r>
              <a:rPr lang="en-US" altLang="zh-CN" dirty="0" err="1">
                <a:latin typeface="+mn-lt"/>
                <a:ea typeface="宋体" pitchFamily="2" charset="-122"/>
              </a:rPr>
              <a:t>clk</a:t>
            </a:r>
            <a:r>
              <a:rPr lang="en-US" altLang="zh-CN" dirty="0">
                <a:latin typeface="+mn-lt"/>
                <a:ea typeface="宋体" pitchFamily="2" charset="-122"/>
              </a:rPr>
              <a:t>)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if (</a:t>
            </a:r>
            <a:r>
              <a:rPr lang="en-US" altLang="zh-CN" dirty="0" err="1">
                <a:latin typeface="+mn-lt"/>
                <a:ea typeface="宋体" pitchFamily="2" charset="-122"/>
              </a:rPr>
              <a:t>rst</a:t>
            </a:r>
            <a:r>
              <a:rPr lang="en-US" altLang="zh-CN" dirty="0">
                <a:latin typeface="+mn-lt"/>
                <a:ea typeface="宋体" pitchFamily="2" charset="-122"/>
              </a:rPr>
              <a:t>)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	state &lt;=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	</a:t>
            </a:r>
            <a:r>
              <a:rPr lang="en-US" altLang="zh-CN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dirty="0">
                <a:latin typeface="+mn-lt"/>
                <a:ea typeface="宋体" pitchFamily="2" charset="-122"/>
              </a:rPr>
              <a:t> &lt;=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else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	state &lt;= </a:t>
            </a:r>
            <a:r>
              <a:rPr lang="en-US" altLang="zh-CN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	</a:t>
            </a:r>
            <a:r>
              <a:rPr lang="en-US" altLang="zh-CN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dirty="0">
                <a:latin typeface="+mn-lt"/>
                <a:ea typeface="宋体" pitchFamily="2" charset="-122"/>
              </a:rPr>
              <a:t> &lt;= </a:t>
            </a:r>
            <a:r>
              <a:rPr lang="en-US" altLang="zh-CN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end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end</a:t>
            </a:r>
            <a:endParaRPr lang="en-US" altLang="zh-CN" b="1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2646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Output (1)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57102"/>
            <a:ext cx="8425631" cy="540089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case (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1600" dirty="0">
                <a:latin typeface="+mn-lt"/>
                <a:ea typeface="宋体" pitchFamily="2" charset="-122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S_IDLE: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cache_addr</a:t>
            </a:r>
            <a:r>
              <a:rPr lang="en-US" altLang="zh-CN" sz="1600" dirty="0">
                <a:latin typeface="+mn-lt"/>
                <a:ea typeface="宋体" pitchFamily="2" charset="-122"/>
              </a:rPr>
              <a:t> =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addr_rw</a:t>
            </a:r>
            <a:r>
              <a:rPr lang="en-US" altLang="zh-CN" sz="16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cache_edit</a:t>
            </a:r>
            <a:r>
              <a:rPr lang="en-US" altLang="zh-CN" sz="1600" dirty="0">
                <a:latin typeface="+mn-lt"/>
                <a:ea typeface="宋体" pitchFamily="2" charset="-122"/>
              </a:rPr>
              <a:t> =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en_w</a:t>
            </a:r>
            <a:r>
              <a:rPr lang="en-US" altLang="zh-CN" sz="16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cache_din</a:t>
            </a:r>
            <a:r>
              <a:rPr lang="en-US" altLang="zh-CN" sz="1600" dirty="0">
                <a:latin typeface="+mn-lt"/>
                <a:ea typeface="宋体" pitchFamily="2" charset="-122"/>
              </a:rPr>
              <a:t> =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data_w</a:t>
            </a:r>
            <a:r>
              <a:rPr lang="en-US" altLang="zh-CN" sz="16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S_BACK, S_BACK_WAIT: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cache_addr</a:t>
            </a:r>
            <a:r>
              <a:rPr lang="en-US" altLang="zh-CN" sz="1600" dirty="0">
                <a:latin typeface="+mn-lt"/>
                <a:ea typeface="宋体" pitchFamily="2" charset="-122"/>
              </a:rPr>
              <a:t> = {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addr_rw</a:t>
            </a:r>
            <a:r>
              <a:rPr lang="en-US" altLang="zh-CN" sz="1600" dirty="0">
                <a:latin typeface="+mn-lt"/>
                <a:ea typeface="宋体" pitchFamily="2" charset="-122"/>
              </a:rPr>
              <a:t>[31:LINE_WORDS_WIDTH+2],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1600" dirty="0">
                <a:latin typeface="+mn-lt"/>
                <a:ea typeface="宋体" pitchFamily="2" charset="-122"/>
              </a:rPr>
              <a:t>, 2'b00};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S_FILL, S_FILL_WAIT: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cache_addr</a:t>
            </a:r>
            <a:r>
              <a:rPr lang="en-US" altLang="zh-CN" sz="1600" dirty="0">
                <a:latin typeface="+mn-lt"/>
                <a:ea typeface="宋体" pitchFamily="2" charset="-122"/>
              </a:rPr>
              <a:t> = {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addr_rw</a:t>
            </a:r>
            <a:r>
              <a:rPr lang="en-US" altLang="zh-CN" sz="1600" dirty="0">
                <a:latin typeface="+mn-lt"/>
                <a:ea typeface="宋体" pitchFamily="2" charset="-122"/>
              </a:rPr>
              <a:t>[31:LINE_WORDS_WIDTH+2],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word_count_buf</a:t>
            </a:r>
            <a:r>
              <a:rPr lang="en-US" altLang="zh-CN" sz="1600" dirty="0">
                <a:latin typeface="+mn-lt"/>
                <a:ea typeface="宋体" pitchFamily="2" charset="-122"/>
              </a:rPr>
              <a:t>, 2'b00};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cache_din</a:t>
            </a:r>
            <a:r>
              <a:rPr lang="en-US" altLang="zh-CN" sz="1600" dirty="0">
                <a:latin typeface="+mn-lt"/>
                <a:ea typeface="宋体" pitchFamily="2" charset="-122"/>
              </a:rPr>
              <a:t> =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mem_data_syn</a:t>
            </a:r>
            <a:r>
              <a:rPr lang="en-US" altLang="zh-CN" sz="16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cache_store</a:t>
            </a:r>
            <a:r>
              <a:rPr lang="en-US" altLang="zh-CN" sz="1600" dirty="0">
                <a:latin typeface="+mn-lt"/>
                <a:ea typeface="宋体" pitchFamily="2" charset="-122"/>
              </a:rPr>
              <a:t> =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mem_ack_syn</a:t>
            </a:r>
            <a:r>
              <a:rPr lang="en-US" altLang="zh-CN" sz="16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err="1">
                <a:latin typeface="+mn-lt"/>
                <a:ea typeface="宋体" pitchFamily="2" charset="-122"/>
              </a:rPr>
              <a:t>endcase</a:t>
            </a:r>
            <a:endParaRPr lang="en-US" altLang="zh-CN" sz="1600" b="1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3110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Output (2)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57102"/>
            <a:ext cx="8425631" cy="540089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case (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itchFamily="2" charset="-122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S_IDLE, S_BACK_WAIT, S_FILL_WAIT: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mem_cs_o</a:t>
            </a:r>
            <a:r>
              <a:rPr lang="en-US" altLang="zh-CN" sz="2400" dirty="0">
                <a:latin typeface="+mn-lt"/>
                <a:ea typeface="宋体" pitchFamily="2" charset="-122"/>
              </a:rPr>
              <a:t> &lt;=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mem_we_o</a:t>
            </a:r>
            <a:r>
              <a:rPr lang="en-US" altLang="zh-CN" sz="2400" dirty="0">
                <a:latin typeface="+mn-lt"/>
                <a:ea typeface="宋体" pitchFamily="2" charset="-122"/>
              </a:rPr>
              <a:t> &lt;=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mem_addr_o</a:t>
            </a:r>
            <a:r>
              <a:rPr lang="en-US" altLang="zh-CN" sz="2400" dirty="0">
                <a:latin typeface="+mn-lt"/>
                <a:ea typeface="宋体" pitchFamily="2" charset="-122"/>
              </a:rPr>
              <a:t> &lt;=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S_BACK: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mem_cs_o</a:t>
            </a:r>
            <a:r>
              <a:rPr lang="en-US" altLang="zh-CN" sz="2400" dirty="0">
                <a:latin typeface="+mn-lt"/>
                <a:ea typeface="宋体" pitchFamily="2" charset="-122"/>
              </a:rPr>
              <a:t> &lt;=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mem_we_o</a:t>
            </a:r>
            <a:r>
              <a:rPr lang="en-US" altLang="zh-CN" sz="2400" dirty="0">
                <a:latin typeface="+mn-lt"/>
                <a:ea typeface="宋体" pitchFamily="2" charset="-122"/>
              </a:rPr>
              <a:t> &lt;=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mem_addr_o</a:t>
            </a:r>
            <a:r>
              <a:rPr lang="en-US" altLang="zh-CN" sz="2400" dirty="0">
                <a:latin typeface="+mn-lt"/>
                <a:ea typeface="宋体" pitchFamily="2" charset="-122"/>
              </a:rPr>
              <a:t> &lt;= {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cache_tag</a:t>
            </a:r>
            <a:r>
              <a:rPr lang="en-US" altLang="zh-CN" sz="2400" dirty="0">
                <a:latin typeface="+mn-lt"/>
                <a:ea typeface="宋体" pitchFamily="2" charset="-122"/>
              </a:rPr>
              <a:t>,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addr_rw</a:t>
            </a:r>
            <a:r>
              <a:rPr lang="en-US" altLang="zh-CN" sz="2400" dirty="0">
                <a:latin typeface="+mn-lt"/>
                <a:ea typeface="宋体" pitchFamily="2" charset="-122"/>
              </a:rPr>
              <a:t>[31-TAG_BITS:LINE_WORDS_WIDTH+2],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, 2'b00};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S_FILL: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mem_cs_o</a:t>
            </a:r>
            <a:r>
              <a:rPr lang="en-US" altLang="zh-CN" sz="2400" dirty="0">
                <a:latin typeface="+mn-lt"/>
                <a:ea typeface="宋体" pitchFamily="2" charset="-122"/>
              </a:rPr>
              <a:t> &lt;=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mem_we_o</a:t>
            </a:r>
            <a:r>
              <a:rPr lang="en-US" altLang="zh-CN" sz="2400" dirty="0">
                <a:latin typeface="+mn-lt"/>
                <a:ea typeface="宋体" pitchFamily="2" charset="-122"/>
              </a:rPr>
              <a:t> &lt;=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mem_addr_o</a:t>
            </a:r>
            <a:r>
              <a:rPr lang="en-US" altLang="zh-CN" sz="2400" dirty="0">
                <a:latin typeface="+mn-lt"/>
                <a:ea typeface="宋体" pitchFamily="2" charset="-122"/>
              </a:rPr>
              <a:t> &lt;= {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addr_rw</a:t>
            </a:r>
            <a:r>
              <a:rPr lang="en-US" altLang="zh-CN" sz="2400" dirty="0">
                <a:latin typeface="+mn-lt"/>
                <a:ea typeface="宋体" pitchFamily="2" charset="-122"/>
              </a:rPr>
              <a:t>[31:LINE_WORDS_WIDTH+2],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, 2'b00};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err="1">
                <a:latin typeface="+mn-lt"/>
                <a:ea typeface="宋体" pitchFamily="2" charset="-122"/>
              </a:rPr>
              <a:t>endcase</a:t>
            </a:r>
            <a:endParaRPr lang="en-US" altLang="zh-CN" sz="2400" b="1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7338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 (1)</a:t>
            </a:r>
          </a:p>
        </p:txBody>
      </p:sp>
      <p:sp>
        <p:nvSpPr>
          <p:cNvPr id="4" name="内容占位符 2"/>
          <p:cNvSpPr>
            <a:spLocks noGrp="1"/>
          </p:cNvSpPr>
          <p:nvPr>
            <p:ph type="body" idx="1"/>
          </p:nvPr>
        </p:nvSpPr>
        <p:spPr>
          <a:xfrm>
            <a:off x="179512" y="1268761"/>
            <a:ext cx="8713663" cy="554461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module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inst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input wire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input wire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rst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input wire [3:0] index,  // instruction index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output wire valid,  // stop running if valid is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output wire write,  // write enable signal for cache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output wire [31:0]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addr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 // address for cache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[33:0] data [0:7];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initial begin  // clock cycles are only for reference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data[0] = 34'h200000004;  // read miss               1+17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data[1] = 34'h300000018;  // write miss              1+17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data[2] = 34'h200000008;  // read hit               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data[3] = 34'h300000014;  // write hit              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data[4] = 34'h210000004;  // read &amp; clean replace    1+17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data[5] = 34'h310000018;  // write &amp; dirty replace   1+17*2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data[6] = 34'h310000008;  // write hit              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data[7] = 34'h0;          // end              total: 92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assign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valid = data[index][33],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write = data[index][32],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addr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= data[index][31:0];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endmodule</a:t>
            </a:r>
            <a:endParaRPr lang="zh-CN" altLang="en-US" sz="1400" dirty="0"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43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 (2)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9975" y="1268760"/>
            <a:ext cx="3290208" cy="5400600"/>
          </a:xfrm>
        </p:spPr>
        <p:txBody>
          <a:bodyPr>
            <a:noAutofit/>
          </a:bodyPr>
          <a:lstStyle/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`timescale 1ns / 1ps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module top (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input wire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input wire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rst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[7:0]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= 0,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[7:0]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inst_count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= 0,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[7:0]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hit_count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= 0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);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// instruction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[3:0] index = 0;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wire valid;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wire write;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wire [31:0]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addr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wire stall;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inst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INST (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rst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rst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.index(index),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.valid(valid),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.write(write),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addr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addr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);</a:t>
            </a:r>
            <a:endParaRPr lang="zh-CN" altLang="en-US" sz="1400" dirty="0"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289759" y="980728"/>
            <a:ext cx="4386697" cy="5577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always @(</a:t>
            </a:r>
            <a:r>
              <a:rPr lang="en-US" altLang="zh-CN" sz="1400" b="1" dirty="0" err="1">
                <a:cs typeface="Consolas" panose="020B0609020204030204" pitchFamily="49" charset="0"/>
              </a:rPr>
              <a:t>posedge</a:t>
            </a:r>
            <a:r>
              <a:rPr lang="en-US" altLang="zh-CN" sz="1400" b="1" dirty="0">
                <a:cs typeface="Consolas" panose="020B0609020204030204" pitchFamily="49" charset="0"/>
              </a:rPr>
              <a:t> </a:t>
            </a:r>
            <a:r>
              <a:rPr lang="en-US" altLang="zh-CN" sz="1400" b="1" dirty="0" err="1">
                <a:cs typeface="Consolas" panose="020B0609020204030204" pitchFamily="49" charset="0"/>
              </a:rPr>
              <a:t>clk</a:t>
            </a:r>
            <a:r>
              <a:rPr lang="en-US" altLang="zh-CN" sz="1400" b="1" dirty="0">
                <a:cs typeface="Consolas" panose="020B0609020204030204" pitchFamily="49" charset="0"/>
              </a:rPr>
              <a:t>) begin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if (</a:t>
            </a:r>
            <a:r>
              <a:rPr lang="en-US" altLang="zh-CN" sz="1400" b="1" dirty="0" err="1">
                <a:cs typeface="Consolas" panose="020B0609020204030204" pitchFamily="49" charset="0"/>
              </a:rPr>
              <a:t>rst</a:t>
            </a:r>
            <a:r>
              <a:rPr lang="en-US" altLang="zh-CN" sz="1400" b="1" dirty="0">
                <a:cs typeface="Consolas" panose="020B0609020204030204" pitchFamily="49" charset="0"/>
              </a:rPr>
              <a:t>)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	index &lt;= 0;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else if (valid &amp;&amp; ~stall)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	index &lt;= index + 1'h1;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end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// ram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wire </a:t>
            </a:r>
            <a:r>
              <a:rPr lang="en-US" altLang="zh-CN" sz="1400" b="1" dirty="0" err="1">
                <a:cs typeface="Consolas" panose="020B0609020204030204" pitchFamily="49" charset="0"/>
              </a:rPr>
              <a:t>mem_cs</a:t>
            </a:r>
            <a:r>
              <a:rPr lang="en-US" altLang="zh-CN" sz="1400" b="1" dirty="0">
                <a:cs typeface="Consolas" panose="020B0609020204030204" pitchFamily="49" charset="0"/>
              </a:rPr>
              <a:t>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wire </a:t>
            </a:r>
            <a:r>
              <a:rPr lang="en-US" altLang="zh-CN" sz="1400" b="1" dirty="0" err="1">
                <a:cs typeface="Consolas" panose="020B0609020204030204" pitchFamily="49" charset="0"/>
              </a:rPr>
              <a:t>mem_we</a:t>
            </a:r>
            <a:r>
              <a:rPr lang="en-US" altLang="zh-CN" sz="1400" b="1" dirty="0">
                <a:cs typeface="Consolas" panose="020B0609020204030204" pitchFamily="49" charset="0"/>
              </a:rPr>
              <a:t>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wire [31:0] </a:t>
            </a:r>
            <a:r>
              <a:rPr lang="en-US" altLang="zh-CN" sz="1400" b="1" dirty="0" err="1">
                <a:cs typeface="Consolas" panose="020B0609020204030204" pitchFamily="49" charset="0"/>
              </a:rPr>
              <a:t>mem_addr</a:t>
            </a:r>
            <a:r>
              <a:rPr lang="en-US" altLang="zh-CN" sz="1400" b="1" dirty="0">
                <a:cs typeface="Consolas" panose="020B0609020204030204" pitchFamily="49" charset="0"/>
              </a:rPr>
              <a:t>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wire [31:0] </a:t>
            </a:r>
            <a:r>
              <a:rPr lang="en-US" altLang="zh-CN" sz="1400" b="1" dirty="0" err="1">
                <a:cs typeface="Consolas" panose="020B0609020204030204" pitchFamily="49" charset="0"/>
              </a:rPr>
              <a:t>mem_din</a:t>
            </a:r>
            <a:r>
              <a:rPr lang="en-US" altLang="zh-CN" sz="1400" b="1" dirty="0">
                <a:cs typeface="Consolas" panose="020B0609020204030204" pitchFamily="49" charset="0"/>
              </a:rPr>
              <a:t>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wire [31:0] </a:t>
            </a:r>
            <a:r>
              <a:rPr lang="en-US" altLang="zh-CN" sz="1400" b="1" dirty="0" err="1">
                <a:cs typeface="Consolas" panose="020B0609020204030204" pitchFamily="49" charset="0"/>
              </a:rPr>
              <a:t>mem_dout</a:t>
            </a:r>
            <a:r>
              <a:rPr lang="en-US" altLang="zh-CN" sz="1400" b="1" dirty="0">
                <a:cs typeface="Consolas" panose="020B0609020204030204" pitchFamily="49" charset="0"/>
              </a:rPr>
              <a:t>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wire </a:t>
            </a:r>
            <a:r>
              <a:rPr lang="en-US" altLang="zh-CN" sz="1400" b="1" dirty="0" err="1">
                <a:cs typeface="Consolas" panose="020B0609020204030204" pitchFamily="49" charset="0"/>
              </a:rPr>
              <a:t>mem_ack</a:t>
            </a:r>
            <a:r>
              <a:rPr lang="en-US" altLang="zh-CN" sz="1400" b="1" dirty="0">
                <a:cs typeface="Consolas" panose="020B0609020204030204" pitchFamily="49" charset="0"/>
              </a:rPr>
              <a:t>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 	</a:t>
            </a:r>
            <a:r>
              <a:rPr lang="en-US" altLang="zh-CN" sz="1400" b="1" dirty="0" err="1">
                <a:cs typeface="Consolas" panose="020B0609020204030204" pitchFamily="49" charset="0"/>
              </a:rPr>
              <a:t>data_ram</a:t>
            </a:r>
            <a:r>
              <a:rPr lang="en-US" altLang="zh-CN" sz="1400" b="1" dirty="0">
                <a:cs typeface="Consolas" panose="020B0609020204030204" pitchFamily="49" charset="0"/>
              </a:rPr>
              <a:t> #(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.ADDR_WIDTH(5),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.CLK_DELAY(3)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) RAM (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.</a:t>
            </a:r>
            <a:r>
              <a:rPr lang="en-US" altLang="zh-CN" sz="1400" b="1" dirty="0" err="1">
                <a:cs typeface="Consolas" panose="020B0609020204030204" pitchFamily="49" charset="0"/>
              </a:rPr>
              <a:t>clk</a:t>
            </a:r>
            <a:r>
              <a:rPr lang="en-US" altLang="zh-CN" sz="1400" b="1" dirty="0">
                <a:cs typeface="Consolas" panose="020B0609020204030204" pitchFamily="49" charset="0"/>
              </a:rPr>
              <a:t>(</a:t>
            </a:r>
            <a:r>
              <a:rPr lang="en-US" altLang="zh-CN" sz="1400" b="1" dirty="0" err="1">
                <a:cs typeface="Consolas" panose="020B0609020204030204" pitchFamily="49" charset="0"/>
              </a:rPr>
              <a:t>clk</a:t>
            </a:r>
            <a:r>
              <a:rPr lang="en-US" altLang="zh-CN" sz="1400" b="1" dirty="0">
                <a:cs typeface="Consolas" panose="020B0609020204030204" pitchFamily="49" charset="0"/>
              </a:rPr>
              <a:t>),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.</a:t>
            </a:r>
            <a:r>
              <a:rPr lang="en-US" altLang="zh-CN" sz="1400" b="1" dirty="0" err="1">
                <a:cs typeface="Consolas" panose="020B0609020204030204" pitchFamily="49" charset="0"/>
              </a:rPr>
              <a:t>rst</a:t>
            </a:r>
            <a:r>
              <a:rPr lang="en-US" altLang="zh-CN" sz="1400" b="1" dirty="0">
                <a:cs typeface="Consolas" panose="020B0609020204030204" pitchFamily="49" charset="0"/>
              </a:rPr>
              <a:t>(</a:t>
            </a:r>
            <a:r>
              <a:rPr lang="en-US" altLang="zh-CN" sz="1400" b="1" dirty="0" err="1">
                <a:cs typeface="Consolas" panose="020B0609020204030204" pitchFamily="49" charset="0"/>
              </a:rPr>
              <a:t>rst</a:t>
            </a:r>
            <a:r>
              <a:rPr lang="en-US" altLang="zh-CN" sz="1400" b="1" dirty="0">
                <a:cs typeface="Consolas" panose="020B0609020204030204" pitchFamily="49" charset="0"/>
              </a:rPr>
              <a:t>),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.</a:t>
            </a:r>
            <a:r>
              <a:rPr lang="en-US" altLang="zh-CN" sz="1400" b="1" dirty="0" err="1">
                <a:cs typeface="Consolas" panose="020B0609020204030204" pitchFamily="49" charset="0"/>
              </a:rPr>
              <a:t>addr</a:t>
            </a:r>
            <a:r>
              <a:rPr lang="en-US" altLang="zh-CN" sz="1400" b="1" dirty="0">
                <a:cs typeface="Consolas" panose="020B0609020204030204" pitchFamily="49" charset="0"/>
              </a:rPr>
              <a:t>({26'b0, </a:t>
            </a:r>
            <a:r>
              <a:rPr lang="en-US" altLang="zh-CN" sz="1400" b="1" dirty="0" err="1">
                <a:cs typeface="Consolas" panose="020B0609020204030204" pitchFamily="49" charset="0"/>
              </a:rPr>
              <a:t>mem_addr</a:t>
            </a:r>
            <a:r>
              <a:rPr lang="en-US" altLang="zh-CN" sz="1400" b="1" dirty="0">
                <a:cs typeface="Consolas" panose="020B0609020204030204" pitchFamily="49" charset="0"/>
              </a:rPr>
              <a:t>[5:0]}),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.</a:t>
            </a:r>
            <a:r>
              <a:rPr lang="en-US" altLang="zh-CN" sz="1400" b="1" dirty="0" err="1">
                <a:cs typeface="Consolas" panose="020B0609020204030204" pitchFamily="49" charset="0"/>
              </a:rPr>
              <a:t>cs</a:t>
            </a:r>
            <a:r>
              <a:rPr lang="en-US" altLang="zh-CN" sz="1400" b="1" dirty="0">
                <a:cs typeface="Consolas" panose="020B0609020204030204" pitchFamily="49" charset="0"/>
              </a:rPr>
              <a:t>(</a:t>
            </a:r>
            <a:r>
              <a:rPr lang="en-US" altLang="zh-CN" sz="1400" b="1" dirty="0" err="1">
                <a:cs typeface="Consolas" panose="020B0609020204030204" pitchFamily="49" charset="0"/>
              </a:rPr>
              <a:t>mem_cs</a:t>
            </a:r>
            <a:r>
              <a:rPr lang="en-US" altLang="zh-CN" sz="1400" b="1" dirty="0">
                <a:cs typeface="Consolas" panose="020B0609020204030204" pitchFamily="49" charset="0"/>
              </a:rPr>
              <a:t>),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.we(</a:t>
            </a:r>
            <a:r>
              <a:rPr lang="en-US" altLang="zh-CN" sz="1400" b="1" dirty="0" err="1">
                <a:cs typeface="Consolas" panose="020B0609020204030204" pitchFamily="49" charset="0"/>
              </a:rPr>
              <a:t>mem_we</a:t>
            </a:r>
            <a:r>
              <a:rPr lang="en-US" altLang="zh-CN" sz="1400" b="1" dirty="0">
                <a:cs typeface="Consolas" panose="020B0609020204030204" pitchFamily="49" charset="0"/>
              </a:rPr>
              <a:t>),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.din(</a:t>
            </a:r>
            <a:r>
              <a:rPr lang="en-US" altLang="zh-CN" sz="1400" b="1" dirty="0" err="1">
                <a:cs typeface="Consolas" panose="020B0609020204030204" pitchFamily="49" charset="0"/>
              </a:rPr>
              <a:t>mem_din</a:t>
            </a:r>
            <a:r>
              <a:rPr lang="en-US" altLang="zh-CN" sz="1400" b="1" dirty="0">
                <a:cs typeface="Consolas" panose="020B0609020204030204" pitchFamily="49" charset="0"/>
              </a:rPr>
              <a:t>),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.</a:t>
            </a:r>
            <a:r>
              <a:rPr lang="en-US" altLang="zh-CN" sz="1400" b="1" dirty="0" err="1">
                <a:cs typeface="Consolas" panose="020B0609020204030204" pitchFamily="49" charset="0"/>
              </a:rPr>
              <a:t>dout</a:t>
            </a:r>
            <a:r>
              <a:rPr lang="en-US" altLang="zh-CN" sz="1400" b="1" dirty="0">
                <a:cs typeface="Consolas" panose="020B0609020204030204" pitchFamily="49" charset="0"/>
              </a:rPr>
              <a:t>(</a:t>
            </a:r>
            <a:r>
              <a:rPr lang="en-US" altLang="zh-CN" sz="1400" b="1" dirty="0" err="1">
                <a:cs typeface="Consolas" panose="020B0609020204030204" pitchFamily="49" charset="0"/>
              </a:rPr>
              <a:t>mem_dout</a:t>
            </a:r>
            <a:r>
              <a:rPr lang="en-US" altLang="zh-CN" sz="1400" b="1" dirty="0">
                <a:cs typeface="Consolas" panose="020B0609020204030204" pitchFamily="49" charset="0"/>
              </a:rPr>
              <a:t>),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.stall(),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.</a:t>
            </a:r>
            <a:r>
              <a:rPr lang="en-US" altLang="zh-CN" sz="1400" b="1" dirty="0" err="1">
                <a:cs typeface="Consolas" panose="020B0609020204030204" pitchFamily="49" charset="0"/>
              </a:rPr>
              <a:t>ack</a:t>
            </a:r>
            <a:r>
              <a:rPr lang="en-US" altLang="zh-CN" sz="1400" b="1" dirty="0">
                <a:cs typeface="Consolas" panose="020B0609020204030204" pitchFamily="49" charset="0"/>
              </a:rPr>
              <a:t>(</a:t>
            </a:r>
            <a:r>
              <a:rPr lang="en-US" altLang="zh-CN" sz="1400" b="1" dirty="0" err="1">
                <a:cs typeface="Consolas" panose="020B0609020204030204" pitchFamily="49" charset="0"/>
              </a:rPr>
              <a:t>mem_ack</a:t>
            </a:r>
            <a:r>
              <a:rPr lang="en-US" altLang="zh-CN" sz="1400" b="1" dirty="0">
                <a:cs typeface="Consolas" panose="020B0609020204030204" pitchFamily="49" charset="0"/>
              </a:rPr>
              <a:t>)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);	</a:t>
            </a:r>
            <a:endParaRPr lang="zh-CN" altLang="en-US" sz="1400" b="1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560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 (3)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08905" y="1268760"/>
            <a:ext cx="4562848" cy="5080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// cache</a:t>
            </a:r>
          </a:p>
          <a:p>
            <a:pPr marL="0" indent="0" defTabSz="3600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cmu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CMU (</a:t>
            </a:r>
          </a:p>
          <a:p>
            <a:pPr marL="0" indent="0" defTabSz="3600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</a:t>
            </a:r>
          </a:p>
          <a:p>
            <a:pPr marL="0" indent="0" defTabSz="3600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rst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rst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</a:t>
            </a:r>
          </a:p>
          <a:p>
            <a:pPr marL="0" indent="0" defTabSz="3600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addr_rw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addr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</a:t>
            </a:r>
          </a:p>
          <a:p>
            <a:pPr marL="0" indent="0" defTabSz="3600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en_r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(~write),</a:t>
            </a:r>
          </a:p>
          <a:p>
            <a:pPr marL="0" indent="0" defTabSz="3600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data_r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(),</a:t>
            </a:r>
          </a:p>
          <a:p>
            <a:pPr marL="0" indent="0" defTabSz="3600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en_w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(write),</a:t>
            </a:r>
          </a:p>
          <a:p>
            <a:pPr marL="0" indent="0" defTabSz="3600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data_w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({16'h5678,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,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inst_count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}),</a:t>
            </a:r>
          </a:p>
          <a:p>
            <a:pPr marL="0" indent="0" defTabSz="3600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.stall(stall),</a:t>
            </a:r>
          </a:p>
          <a:p>
            <a:pPr marL="0" indent="0" defTabSz="3600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mem_cs_o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mem_cs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</a:t>
            </a:r>
          </a:p>
          <a:p>
            <a:pPr marL="0" indent="0" defTabSz="3600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mem_we_o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mem_we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</a:t>
            </a:r>
          </a:p>
          <a:p>
            <a:pPr marL="0" indent="0" defTabSz="3600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mem_addr_o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mem_addr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</a:t>
            </a:r>
          </a:p>
          <a:p>
            <a:pPr marL="0" indent="0" defTabSz="3600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mem_data_i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mem_dout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</a:t>
            </a:r>
          </a:p>
          <a:p>
            <a:pPr marL="0" indent="0" defTabSz="3600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mem_data_o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mem_din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</a:t>
            </a:r>
          </a:p>
          <a:p>
            <a:pPr marL="0" indent="0" defTabSz="3600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mem_ack_i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mem_ack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</a:t>
            </a:r>
          </a:p>
          <a:p>
            <a:pPr marL="0" indent="0" defTabSz="3600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);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698511" y="1268760"/>
            <a:ext cx="4193969" cy="4874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// counter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</a:t>
            </a:r>
            <a:r>
              <a:rPr lang="en-US" altLang="zh-CN" sz="1400" b="1" dirty="0" err="1">
                <a:cs typeface="Consolas" panose="020B0609020204030204" pitchFamily="49" charset="0"/>
              </a:rPr>
              <a:t>reg</a:t>
            </a:r>
            <a:r>
              <a:rPr lang="en-US" altLang="zh-CN" sz="1400" b="1" dirty="0">
                <a:cs typeface="Consolas" panose="020B0609020204030204" pitchFamily="49" charset="0"/>
              </a:rPr>
              <a:t> </a:t>
            </a:r>
            <a:r>
              <a:rPr lang="en-US" altLang="zh-CN" sz="1400" b="1" dirty="0" err="1">
                <a:cs typeface="Consolas" panose="020B0609020204030204" pitchFamily="49" charset="0"/>
              </a:rPr>
              <a:t>stall_prev</a:t>
            </a:r>
            <a:r>
              <a:rPr lang="en-US" altLang="zh-CN" sz="1400" b="1" dirty="0">
                <a:cs typeface="Consolas" panose="020B0609020204030204" pitchFamily="49" charset="0"/>
              </a:rPr>
              <a:t>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always @(</a:t>
            </a:r>
            <a:r>
              <a:rPr lang="en-US" altLang="zh-CN" sz="1400" b="1" dirty="0" err="1">
                <a:cs typeface="Consolas" panose="020B0609020204030204" pitchFamily="49" charset="0"/>
              </a:rPr>
              <a:t>posedge</a:t>
            </a:r>
            <a:r>
              <a:rPr lang="en-US" altLang="zh-CN" sz="1400" b="1" dirty="0">
                <a:cs typeface="Consolas" panose="020B0609020204030204" pitchFamily="49" charset="0"/>
              </a:rPr>
              <a:t> </a:t>
            </a:r>
            <a:r>
              <a:rPr lang="en-US" altLang="zh-CN" sz="1400" b="1" dirty="0" err="1">
                <a:cs typeface="Consolas" panose="020B0609020204030204" pitchFamily="49" charset="0"/>
              </a:rPr>
              <a:t>clk</a:t>
            </a:r>
            <a:r>
              <a:rPr lang="en-US" altLang="zh-CN" sz="1400" b="1" dirty="0">
                <a:cs typeface="Consolas" panose="020B0609020204030204" pitchFamily="49" charset="0"/>
              </a:rPr>
              <a:t>) begin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if (</a:t>
            </a:r>
            <a:r>
              <a:rPr lang="en-US" altLang="zh-CN" sz="1400" b="1" dirty="0" err="1">
                <a:cs typeface="Consolas" panose="020B0609020204030204" pitchFamily="49" charset="0"/>
              </a:rPr>
              <a:t>rst</a:t>
            </a:r>
            <a:r>
              <a:rPr lang="en-US" altLang="zh-CN" sz="1400" b="1" dirty="0">
                <a:cs typeface="Consolas" panose="020B0609020204030204" pitchFamily="49" charset="0"/>
              </a:rPr>
              <a:t>)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	</a:t>
            </a:r>
            <a:r>
              <a:rPr lang="en-US" altLang="zh-CN" sz="1400" b="1" dirty="0" err="1">
                <a:cs typeface="Consolas" panose="020B0609020204030204" pitchFamily="49" charset="0"/>
              </a:rPr>
              <a:t>stall_prev</a:t>
            </a:r>
            <a:r>
              <a:rPr lang="en-US" altLang="zh-CN" sz="1400" b="1" dirty="0">
                <a:cs typeface="Consolas" panose="020B0609020204030204" pitchFamily="49" charset="0"/>
              </a:rPr>
              <a:t> &lt;= 0;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else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	</a:t>
            </a:r>
            <a:r>
              <a:rPr lang="en-US" altLang="zh-CN" sz="1400" b="1" dirty="0" err="1">
                <a:cs typeface="Consolas" panose="020B0609020204030204" pitchFamily="49" charset="0"/>
              </a:rPr>
              <a:t>stall_prev</a:t>
            </a:r>
            <a:r>
              <a:rPr lang="en-US" altLang="zh-CN" sz="1400" b="1" dirty="0">
                <a:cs typeface="Consolas" panose="020B0609020204030204" pitchFamily="49" charset="0"/>
              </a:rPr>
              <a:t> &lt;= stall;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end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always @(</a:t>
            </a:r>
            <a:r>
              <a:rPr lang="en-US" altLang="zh-CN" sz="1400" b="1" dirty="0" err="1">
                <a:cs typeface="Consolas" panose="020B0609020204030204" pitchFamily="49" charset="0"/>
              </a:rPr>
              <a:t>posedge</a:t>
            </a:r>
            <a:r>
              <a:rPr lang="en-US" altLang="zh-CN" sz="1400" b="1" dirty="0">
                <a:cs typeface="Consolas" panose="020B0609020204030204" pitchFamily="49" charset="0"/>
              </a:rPr>
              <a:t> </a:t>
            </a:r>
            <a:r>
              <a:rPr lang="en-US" altLang="zh-CN" sz="1400" b="1" dirty="0" err="1">
                <a:cs typeface="Consolas" panose="020B0609020204030204" pitchFamily="49" charset="0"/>
              </a:rPr>
              <a:t>clk</a:t>
            </a:r>
            <a:r>
              <a:rPr lang="en-US" altLang="zh-CN" sz="1400" b="1" dirty="0">
                <a:cs typeface="Consolas" panose="020B0609020204030204" pitchFamily="49" charset="0"/>
              </a:rPr>
              <a:t>) begin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if (</a:t>
            </a:r>
            <a:r>
              <a:rPr lang="en-US" altLang="zh-CN" sz="1400" b="1" dirty="0" err="1">
                <a:cs typeface="Consolas" panose="020B0609020204030204" pitchFamily="49" charset="0"/>
              </a:rPr>
              <a:t>rst</a:t>
            </a:r>
            <a:r>
              <a:rPr lang="en-US" altLang="zh-CN" sz="1400" b="1" dirty="0">
                <a:cs typeface="Consolas" panose="020B0609020204030204" pitchFamily="49" charset="0"/>
              </a:rPr>
              <a:t>) begin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	</a:t>
            </a:r>
            <a:r>
              <a:rPr lang="en-US" altLang="zh-CN" sz="1400" b="1" dirty="0" err="1">
                <a:cs typeface="Consolas" panose="020B0609020204030204" pitchFamily="49" charset="0"/>
              </a:rPr>
              <a:t>clk_count</a:t>
            </a:r>
            <a:r>
              <a:rPr lang="en-US" altLang="zh-CN" sz="1400" b="1" dirty="0">
                <a:cs typeface="Consolas" panose="020B0609020204030204" pitchFamily="49" charset="0"/>
              </a:rPr>
              <a:t> &lt;= 0;   // </a:t>
            </a:r>
            <a:r>
              <a:rPr lang="zh-CN" altLang="en-US" sz="1400" b="1" dirty="0">
                <a:cs typeface="Consolas" panose="020B0609020204030204" pitchFamily="49" charset="0"/>
              </a:rPr>
              <a:t>时钟计数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	</a:t>
            </a:r>
            <a:r>
              <a:rPr lang="en-US" altLang="zh-CN" sz="1400" b="1" dirty="0" err="1">
                <a:cs typeface="Consolas" panose="020B0609020204030204" pitchFamily="49" charset="0"/>
              </a:rPr>
              <a:t>inst_count</a:t>
            </a:r>
            <a:r>
              <a:rPr lang="en-US" altLang="zh-CN" sz="1400" b="1" dirty="0">
                <a:cs typeface="Consolas" panose="020B0609020204030204" pitchFamily="49" charset="0"/>
              </a:rPr>
              <a:t> &lt;= 0;  // </a:t>
            </a:r>
            <a:r>
              <a:rPr lang="zh-CN" altLang="en-US" sz="1400" b="1" dirty="0">
                <a:cs typeface="Consolas" panose="020B0609020204030204" pitchFamily="49" charset="0"/>
              </a:rPr>
              <a:t>指令计数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	</a:t>
            </a:r>
            <a:r>
              <a:rPr lang="en-US" altLang="zh-CN" sz="1400" b="1" dirty="0" err="1">
                <a:cs typeface="Consolas" panose="020B0609020204030204" pitchFamily="49" charset="0"/>
              </a:rPr>
              <a:t>hit_count</a:t>
            </a:r>
            <a:r>
              <a:rPr lang="en-US" altLang="zh-CN" sz="1400" b="1" dirty="0">
                <a:cs typeface="Consolas" panose="020B0609020204030204" pitchFamily="49" charset="0"/>
              </a:rPr>
              <a:t> &lt;= 0;   // </a:t>
            </a:r>
            <a:r>
              <a:rPr lang="zh-CN" altLang="en-US" sz="1400" b="1" dirty="0">
                <a:cs typeface="Consolas" panose="020B0609020204030204" pitchFamily="49" charset="0"/>
              </a:rPr>
              <a:t>命中计数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end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else if (valid) begin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	</a:t>
            </a:r>
            <a:r>
              <a:rPr lang="en-US" altLang="zh-CN" sz="1400" b="1" dirty="0" err="1">
                <a:cs typeface="Consolas" panose="020B0609020204030204" pitchFamily="49" charset="0"/>
              </a:rPr>
              <a:t>clk_count</a:t>
            </a:r>
            <a:r>
              <a:rPr lang="en-US" altLang="zh-CN" sz="1400" b="1" dirty="0">
                <a:cs typeface="Consolas" panose="020B0609020204030204" pitchFamily="49" charset="0"/>
              </a:rPr>
              <a:t> &lt;= </a:t>
            </a:r>
            <a:r>
              <a:rPr lang="en-US" altLang="zh-CN" sz="1400" b="1" dirty="0" err="1">
                <a:cs typeface="Consolas" panose="020B0609020204030204" pitchFamily="49" charset="0"/>
              </a:rPr>
              <a:t>clk_count</a:t>
            </a:r>
            <a:r>
              <a:rPr lang="en-US" altLang="zh-CN" sz="1400" b="1" dirty="0">
                <a:cs typeface="Consolas" panose="020B0609020204030204" pitchFamily="49" charset="0"/>
              </a:rPr>
              <a:t> + 1'h1;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	</a:t>
            </a:r>
            <a:r>
              <a:rPr lang="en-US" altLang="zh-CN" sz="1400" b="1" dirty="0" err="1">
                <a:cs typeface="Consolas" panose="020B0609020204030204" pitchFamily="49" charset="0"/>
              </a:rPr>
              <a:t>inst_count</a:t>
            </a:r>
            <a:r>
              <a:rPr lang="en-US" altLang="zh-CN" sz="1400" b="1" dirty="0">
                <a:cs typeface="Consolas" panose="020B0609020204030204" pitchFamily="49" charset="0"/>
              </a:rPr>
              <a:t> &lt;= index + 1'h1;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	if (~</a:t>
            </a:r>
            <a:r>
              <a:rPr lang="en-US" altLang="zh-CN" sz="1400" b="1" dirty="0" err="1">
                <a:cs typeface="Consolas" panose="020B0609020204030204" pitchFamily="49" charset="0"/>
              </a:rPr>
              <a:t>stall_prev</a:t>
            </a:r>
            <a:r>
              <a:rPr lang="en-US" altLang="zh-CN" sz="1400" b="1" dirty="0">
                <a:cs typeface="Consolas" panose="020B0609020204030204" pitchFamily="49" charset="0"/>
              </a:rPr>
              <a:t> &amp;&amp; ~stall)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		</a:t>
            </a:r>
            <a:r>
              <a:rPr lang="en-US" altLang="zh-CN" sz="1400" b="1" dirty="0" err="1">
                <a:cs typeface="Consolas" panose="020B0609020204030204" pitchFamily="49" charset="0"/>
              </a:rPr>
              <a:t>hit_count</a:t>
            </a:r>
            <a:r>
              <a:rPr lang="en-US" altLang="zh-CN" sz="1400" b="1" dirty="0">
                <a:cs typeface="Consolas" panose="020B0609020204030204" pitchFamily="49" charset="0"/>
              </a:rPr>
              <a:t> &lt;= </a:t>
            </a:r>
            <a:r>
              <a:rPr lang="en-US" altLang="zh-CN" sz="1400" b="1" dirty="0" err="1">
                <a:cs typeface="Consolas" panose="020B0609020204030204" pitchFamily="49" charset="0"/>
              </a:rPr>
              <a:t>hit_count</a:t>
            </a:r>
            <a:r>
              <a:rPr lang="en-US" altLang="zh-CN" sz="1400" b="1" dirty="0">
                <a:cs typeface="Consolas" panose="020B0609020204030204" pitchFamily="49" charset="0"/>
              </a:rPr>
              <a:t> + 1'h1;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end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end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 err="1">
                <a:cs typeface="Consolas" panose="020B0609020204030204" pitchFamily="49" charset="0"/>
              </a:rPr>
              <a:t>endmodule</a:t>
            </a:r>
            <a:endParaRPr lang="zh-CN" altLang="en-US" sz="1400" b="1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431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 (4)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08905" y="1268760"/>
            <a:ext cx="4562848" cy="5080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module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sim_top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;</a:t>
            </a:r>
          </a:p>
          <a:p>
            <a:pPr marL="0" indent="0" defTabSz="360000">
              <a:lnSpc>
                <a:spcPct val="100000"/>
              </a:lnSpc>
              <a:buNone/>
            </a:pP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// Inputs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rst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;</a:t>
            </a:r>
          </a:p>
          <a:p>
            <a:pPr marL="0" indent="0" defTabSz="360000">
              <a:lnSpc>
                <a:spcPct val="100000"/>
              </a:lnSpc>
              <a:buNone/>
            </a:pP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// Outputs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wire [7:0]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wire [7:0]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inst_count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wire [7:0]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hit_count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;</a:t>
            </a:r>
          </a:p>
          <a:p>
            <a:pPr marL="0" indent="0" defTabSz="360000">
              <a:lnSpc>
                <a:spcPct val="100000"/>
              </a:lnSpc>
              <a:buNone/>
            </a:pP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// Instantiate the Unit Under Test (UUT)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top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uut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(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 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rst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rst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 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 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inst_count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inst_count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 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hit_count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hit_count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);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698511" y="1268760"/>
            <a:ext cx="4193969" cy="4874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initial begin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// Initialize Inputs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</a:t>
            </a:r>
            <a:r>
              <a:rPr lang="en-US" altLang="zh-CN" sz="1400" b="1" dirty="0" err="1">
                <a:cs typeface="Consolas" panose="020B0609020204030204" pitchFamily="49" charset="0"/>
              </a:rPr>
              <a:t>clk</a:t>
            </a:r>
            <a:r>
              <a:rPr lang="en-US" altLang="zh-CN" sz="1400" b="1" dirty="0">
                <a:cs typeface="Consolas" panose="020B0609020204030204" pitchFamily="49" charset="0"/>
              </a:rPr>
              <a:t> = 0;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</a:t>
            </a:r>
            <a:r>
              <a:rPr lang="en-US" altLang="zh-CN" sz="1400" b="1" dirty="0" err="1">
                <a:cs typeface="Consolas" panose="020B0609020204030204" pitchFamily="49" charset="0"/>
              </a:rPr>
              <a:t>rst</a:t>
            </a:r>
            <a:r>
              <a:rPr lang="en-US" altLang="zh-CN" sz="1400" b="1" dirty="0">
                <a:cs typeface="Consolas" panose="020B0609020204030204" pitchFamily="49" charset="0"/>
              </a:rPr>
              <a:t> = 1;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// Wait 100 ns for global reset to finish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#95 </a:t>
            </a:r>
            <a:r>
              <a:rPr lang="en-US" altLang="zh-CN" sz="1400" b="1" dirty="0" err="1">
                <a:cs typeface="Consolas" panose="020B0609020204030204" pitchFamily="49" charset="0"/>
              </a:rPr>
              <a:t>rst</a:t>
            </a:r>
            <a:r>
              <a:rPr lang="en-US" altLang="zh-CN" sz="1400" b="1" dirty="0">
                <a:cs typeface="Consolas" panose="020B0609020204030204" pitchFamily="49" charset="0"/>
              </a:rPr>
              <a:t> = 0;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        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// Add stimulus here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end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initial forever #10 </a:t>
            </a:r>
            <a:r>
              <a:rPr lang="en-US" altLang="zh-CN" sz="1400" b="1" dirty="0" err="1">
                <a:cs typeface="Consolas" panose="020B0609020204030204" pitchFamily="49" charset="0"/>
              </a:rPr>
              <a:t>clk</a:t>
            </a:r>
            <a:r>
              <a:rPr lang="en-US" altLang="zh-CN" sz="1400" b="1" dirty="0">
                <a:cs typeface="Consolas" panose="020B0609020204030204" pitchFamily="49" charset="0"/>
              </a:rPr>
              <a:t> = ~</a:t>
            </a:r>
            <a:r>
              <a:rPr lang="en-US" altLang="zh-CN" sz="1400" b="1" dirty="0" err="1">
                <a:cs typeface="Consolas" panose="020B0609020204030204" pitchFamily="49" charset="0"/>
              </a:rPr>
              <a:t>clk</a:t>
            </a:r>
            <a:r>
              <a:rPr lang="en-US" altLang="zh-CN" sz="1400" b="1" dirty="0">
                <a:cs typeface="Consolas" panose="020B0609020204030204" pitchFamily="49" charset="0"/>
              </a:rPr>
              <a:t>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      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 err="1">
                <a:cs typeface="Consolas" panose="020B0609020204030204" pitchFamily="49" charset="0"/>
              </a:rPr>
              <a:t>endmodule</a:t>
            </a:r>
            <a:endParaRPr lang="en-US" altLang="zh-CN" sz="1400" b="1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93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Purpose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7992888" cy="5175250"/>
          </a:xfrm>
        </p:spPr>
        <p:txBody>
          <a:bodyPr>
            <a:normAutofit/>
          </a:bodyPr>
          <a:lstStyle/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Understand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Cache Line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Understand  the principle of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Cache Management Unit (CMU)</a:t>
            </a:r>
            <a:r>
              <a:rPr lang="en-US" altLang="zh-CN" sz="2800" dirty="0">
                <a:latin typeface="+mn-lt"/>
                <a:ea typeface="宋体" pitchFamily="2" charset="-122"/>
              </a:rPr>
              <a:t> and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State Machine of CMU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the design methods of CMU.</a:t>
            </a:r>
          </a:p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the design methods </a:t>
            </a:r>
            <a:r>
              <a:rPr lang="en-US" altLang="zh-CN" sz="2800" dirty="0">
                <a:latin typeface="+mn-lt"/>
                <a:ea typeface="宋体" pitchFamily="2" charset="-122"/>
              </a:rPr>
              <a:t>of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Cache Line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verification</a:t>
            </a:r>
            <a:r>
              <a:rPr lang="en-US" altLang="zh-CN" sz="2800" dirty="0">
                <a:latin typeface="+mn-lt"/>
                <a:ea typeface="宋体" pitchFamily="2" charset="-122"/>
              </a:rPr>
              <a:t> methods of Cache Line.</a:t>
            </a:r>
          </a:p>
        </p:txBody>
      </p:sp>
    </p:spTree>
    <p:extLst>
      <p:ext uri="{BB962C8B-B14F-4D97-AF65-F5344CB8AC3E}">
        <p14:creationId xmlns:p14="http://schemas.microsoft.com/office/powerpoint/2010/main" val="269287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Result (1)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+mn-lt"/>
                <a:ea typeface="+mn-ea"/>
              </a:rPr>
              <a:t>Read miss at 0x00000004</a:t>
            </a:r>
            <a:endParaRPr lang="zh-CN" altLang="en-US" sz="2800" dirty="0">
              <a:latin typeface="+mn-lt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3" y="2412274"/>
            <a:ext cx="9067521" cy="399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36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Result (2)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800" dirty="0">
                <a:latin typeface="+mn-lt"/>
                <a:ea typeface="+mn-ea"/>
              </a:rPr>
              <a:t>Write miss at 0x00000018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800" dirty="0">
                <a:latin typeface="+mn-lt"/>
                <a:ea typeface="+mn-ea"/>
              </a:rPr>
              <a:t>Read hit at 0x00000008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800" dirty="0">
                <a:latin typeface="+mn-lt"/>
                <a:ea typeface="+mn-ea"/>
              </a:rPr>
              <a:t>Write hit at 0x00000014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2469"/>
            <a:ext cx="9129316" cy="397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29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Result (3)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800" dirty="0">
                <a:latin typeface="+mn-lt"/>
                <a:ea typeface="+mn-ea"/>
              </a:rPr>
              <a:t>Read &amp; clean replace at 0x10000004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800" dirty="0">
              <a:latin typeface="+mn-lt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6777"/>
            <a:ext cx="9152347" cy="388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722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Result (4)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800" dirty="0">
                <a:latin typeface="+mn-lt"/>
                <a:ea typeface="+mn-ea"/>
              </a:rPr>
              <a:t>Write &amp; dirty replace at 0x10000018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800" dirty="0">
                <a:latin typeface="+mn-lt"/>
                <a:ea typeface="+mn-ea"/>
              </a:rPr>
              <a:t>Write hit at 0x10000008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800" dirty="0">
              <a:latin typeface="+mn-lt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54" y="2438400"/>
            <a:ext cx="9151754" cy="401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92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Performance Analysis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800" dirty="0">
                <a:latin typeface="+mn-lt"/>
                <a:ea typeface="+mn-ea"/>
              </a:rPr>
              <a:t>Miss Penalty </a:t>
            </a:r>
          </a:p>
          <a:p>
            <a:pPr lvl="1">
              <a:spcBef>
                <a:spcPts val="0"/>
              </a:spcBef>
            </a:pPr>
            <a:r>
              <a:rPr lang="en-US" altLang="zh-CN" sz="2600" dirty="0">
                <a:latin typeface="+mn-lt"/>
                <a:ea typeface="+mn-ea"/>
              </a:rPr>
              <a:t>When clean, MP = 17</a:t>
            </a:r>
          </a:p>
          <a:p>
            <a:pPr lvl="1">
              <a:spcBef>
                <a:spcPts val="0"/>
              </a:spcBef>
            </a:pPr>
            <a:r>
              <a:rPr lang="en-US" altLang="zh-CN" sz="2600" dirty="0">
                <a:latin typeface="+mn-lt"/>
                <a:ea typeface="+mn-ea"/>
              </a:rPr>
              <a:t>When dirty, MP = 34</a:t>
            </a:r>
          </a:p>
          <a:p>
            <a:pPr>
              <a:spcBef>
                <a:spcPts val="0"/>
              </a:spcBef>
            </a:pPr>
            <a:endParaRPr lang="en-US" altLang="zh-CN" sz="2800" dirty="0">
              <a:latin typeface="+mn-lt"/>
              <a:ea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800" dirty="0">
                <a:latin typeface="+mn-lt"/>
                <a:ea typeface="+mn-ea"/>
              </a:rPr>
              <a:t>Result</a:t>
            </a:r>
          </a:p>
          <a:p>
            <a:pPr lvl="1">
              <a:spcBef>
                <a:spcPts val="0"/>
              </a:spcBef>
            </a:pPr>
            <a:r>
              <a:rPr lang="en-US" altLang="zh-CN" sz="2600" dirty="0">
                <a:latin typeface="+mn-lt"/>
                <a:ea typeface="+mn-ea"/>
              </a:rPr>
              <a:t>CLK_COUNT = 92</a:t>
            </a:r>
          </a:p>
          <a:p>
            <a:pPr lvl="1">
              <a:spcBef>
                <a:spcPts val="0"/>
              </a:spcBef>
            </a:pPr>
            <a:r>
              <a:rPr lang="en-US" altLang="zh-CN" sz="2600" dirty="0">
                <a:latin typeface="+mn-lt"/>
                <a:ea typeface="+mn-ea"/>
              </a:rPr>
              <a:t>INST_COUNT = 7</a:t>
            </a:r>
          </a:p>
          <a:p>
            <a:pPr lvl="1">
              <a:spcBef>
                <a:spcPts val="0"/>
              </a:spcBef>
            </a:pPr>
            <a:r>
              <a:rPr lang="en-US" altLang="zh-CN" sz="2600" dirty="0">
                <a:latin typeface="+mn-lt"/>
                <a:ea typeface="+mn-ea"/>
              </a:rPr>
              <a:t>HIT_COUNT = 3</a:t>
            </a:r>
          </a:p>
          <a:p>
            <a:pPr lvl="1">
              <a:spcBef>
                <a:spcPts val="0"/>
              </a:spcBef>
            </a:pPr>
            <a:endParaRPr lang="en-US" altLang="zh-CN" sz="26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1435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Checkpoints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12776"/>
            <a:ext cx="8352928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CP1:</a:t>
            </a:r>
          </a:p>
          <a:p>
            <a:pPr marL="0" lvl="1" indent="0">
              <a:buClr>
                <a:schemeClr val="tx1">
                  <a:lumMod val="50000"/>
                  <a:lumOff val="50000"/>
                </a:schemeClr>
              </a:buClr>
              <a:buSzPct val="80000"/>
              <a:buNone/>
            </a:pPr>
            <a:r>
              <a:rPr lang="en-US" altLang="zh-CN" sz="2800" dirty="0">
                <a:latin typeface="+mn-lt"/>
                <a:ea typeface="宋体" charset="-122"/>
              </a:rPr>
              <a:t>	Waveform Simulation of Cache Line.</a:t>
            </a:r>
            <a:endParaRPr lang="en-US" altLang="zh-CN" sz="2800" b="1" dirty="0">
              <a:solidFill>
                <a:srgbClr val="FF0000"/>
              </a:solidFill>
              <a:latin typeface="+mn-lt"/>
              <a:ea typeface="宋体" charset="-122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US" altLang="zh-CN" sz="2800" dirty="0">
              <a:ea typeface="宋体" pitchFamily="2" charset="-122"/>
            </a:endParaRPr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CP2: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b="0" dirty="0">
                <a:latin typeface="+mn-lt"/>
                <a:ea typeface="宋体" charset="-122"/>
              </a:rPr>
              <a:t>    	Waveform Simulation of CMU.</a:t>
            </a:r>
          </a:p>
        </p:txBody>
      </p:sp>
    </p:spTree>
    <p:extLst>
      <p:ext uri="{BB962C8B-B14F-4D97-AF65-F5344CB8AC3E}">
        <p14:creationId xmlns:p14="http://schemas.microsoft.com/office/powerpoint/2010/main" val="37859705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19672" y="2431048"/>
            <a:ext cx="5832647" cy="186204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1500" b="1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92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Task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Design of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Cache Line </a:t>
            </a:r>
            <a:r>
              <a:rPr lang="en-US" altLang="zh-CN" sz="3200" dirty="0">
                <a:latin typeface="+mn-lt"/>
                <a:ea typeface="宋体" pitchFamily="2" charset="-122"/>
              </a:rPr>
              <a:t>and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CMU</a:t>
            </a:r>
            <a:r>
              <a:rPr lang="en-US" altLang="zh-CN" sz="3200" dirty="0">
                <a:latin typeface="+mn-lt"/>
                <a:ea typeface="宋体" pitchFamily="2" charset="-122"/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Verify</a:t>
            </a:r>
            <a:r>
              <a:rPr lang="en-US" altLang="zh-CN" sz="3200" dirty="0">
                <a:latin typeface="+mn-lt"/>
                <a:ea typeface="宋体" pitchFamily="2" charset="-122"/>
              </a:rPr>
              <a:t> the Cache Line and CMU.</a:t>
            </a:r>
          </a:p>
          <a:p>
            <a:pPr eaLnBrk="1" hangingPunct="1"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solidFill>
                <a:srgbClr val="FF0000"/>
              </a:solidFill>
              <a:latin typeface="+mn-lt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Observe the Waveform</a:t>
            </a:r>
            <a:r>
              <a:rPr lang="en-US" altLang="zh-CN" sz="3200" dirty="0">
                <a:latin typeface="+mn-lt"/>
                <a:ea typeface="宋体" pitchFamily="2" charset="-122"/>
              </a:rPr>
              <a:t> of Simulation.</a:t>
            </a:r>
          </a:p>
        </p:txBody>
      </p:sp>
    </p:spTree>
    <p:extLst>
      <p:ext uri="{BB962C8B-B14F-4D97-AF65-F5344CB8AC3E}">
        <p14:creationId xmlns:p14="http://schemas.microsoft.com/office/powerpoint/2010/main" val="389000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Cache Line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54179"/>
            <a:ext cx="7463185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65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Cache Mode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Direct Map</a:t>
            </a:r>
          </a:p>
          <a:p>
            <a:r>
              <a:rPr lang="en-US" altLang="zh-CN" dirty="0">
                <a:latin typeface="+mn-lt"/>
              </a:rPr>
              <a:t>Write Back</a:t>
            </a:r>
          </a:p>
          <a:p>
            <a:r>
              <a:rPr lang="en-US" altLang="zh-CN" dirty="0">
                <a:latin typeface="+mn-lt"/>
              </a:rPr>
              <a:t>Write Allocate</a:t>
            </a:r>
            <a:endParaRPr lang="zh-CN" altLang="en-US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650605"/>
            <a:ext cx="5680998" cy="1002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587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Address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Bytes of word = 4, WORD_BYTES_WIDTH = 2</a:t>
            </a:r>
          </a:p>
          <a:p>
            <a:r>
              <a:rPr lang="en-US" altLang="zh-CN" dirty="0">
                <a:latin typeface="+mn-lt"/>
              </a:rPr>
              <a:t>Words of line = 4, LINE_WORDS_WIDTH = 2</a:t>
            </a:r>
          </a:p>
          <a:p>
            <a:r>
              <a:rPr lang="en-US" altLang="zh-CN" dirty="0">
                <a:latin typeface="+mn-lt"/>
              </a:rPr>
              <a:t>Tag bits = 22</a:t>
            </a:r>
          </a:p>
          <a:p>
            <a:r>
              <a:rPr lang="en-US" altLang="zh-CN" dirty="0">
                <a:latin typeface="+mn-lt"/>
              </a:rPr>
              <a:t>Address bits = 32</a:t>
            </a:r>
          </a:p>
          <a:p>
            <a:r>
              <a:rPr lang="en-US" altLang="zh-CN" dirty="0">
                <a:latin typeface="+mn-lt"/>
              </a:rPr>
              <a:t>LINE_INDEX_WIDTH = ADDR_BITS - TAG_BITS - LINE_WORDS_WIDTH - WORD_BYTES_WIDTH = ?</a:t>
            </a:r>
          </a:p>
          <a:p>
            <a:r>
              <a:rPr lang="en-US" altLang="zh-CN" dirty="0">
                <a:latin typeface="+mn-lt"/>
              </a:rPr>
              <a:t>Line Number = ?</a:t>
            </a:r>
          </a:p>
        </p:txBody>
      </p:sp>
    </p:spTree>
    <p:extLst>
      <p:ext uri="{BB962C8B-B14F-4D97-AF65-F5344CB8AC3E}">
        <p14:creationId xmlns:p14="http://schemas.microsoft.com/office/powerpoint/2010/main" val="101103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Cache Line Memory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+mn-lt"/>
              </a:rPr>
              <a:t>reg</a:t>
            </a:r>
            <a:r>
              <a:rPr lang="en-US" altLang="zh-CN" dirty="0">
                <a:latin typeface="+mn-lt"/>
              </a:rPr>
              <a:t> [LINE_NUM-1:0] </a:t>
            </a:r>
            <a:r>
              <a:rPr lang="en-US" altLang="zh-CN" dirty="0" err="1">
                <a:latin typeface="+mn-lt"/>
              </a:rPr>
              <a:t>inner_valid</a:t>
            </a:r>
            <a:r>
              <a:rPr lang="en-US" altLang="zh-CN" dirty="0">
                <a:latin typeface="+mn-lt"/>
              </a:rPr>
              <a:t> = 0;</a:t>
            </a:r>
          </a:p>
          <a:p>
            <a:endParaRPr lang="en-US" altLang="zh-CN" dirty="0">
              <a:latin typeface="+mn-lt"/>
            </a:endParaRPr>
          </a:p>
          <a:p>
            <a:r>
              <a:rPr lang="en-US" altLang="zh-CN" dirty="0" err="1">
                <a:latin typeface="+mn-lt"/>
              </a:rPr>
              <a:t>reg</a:t>
            </a:r>
            <a:r>
              <a:rPr lang="en-US" altLang="zh-CN" dirty="0">
                <a:latin typeface="+mn-lt"/>
              </a:rPr>
              <a:t> [LINE_NUM-1:0] </a:t>
            </a:r>
            <a:r>
              <a:rPr lang="en-US" altLang="zh-CN" dirty="0" err="1">
                <a:latin typeface="+mn-lt"/>
              </a:rPr>
              <a:t>inner_dirty</a:t>
            </a:r>
            <a:r>
              <a:rPr lang="en-US" altLang="zh-CN" dirty="0">
                <a:latin typeface="+mn-lt"/>
              </a:rPr>
              <a:t> = 0;</a:t>
            </a:r>
          </a:p>
          <a:p>
            <a:endParaRPr lang="en-US" altLang="zh-CN" dirty="0">
              <a:latin typeface="+mn-lt"/>
            </a:endParaRPr>
          </a:p>
          <a:p>
            <a:r>
              <a:rPr lang="en-US" altLang="zh-CN" dirty="0" err="1">
                <a:latin typeface="+mn-lt"/>
              </a:rPr>
              <a:t>reg</a:t>
            </a:r>
            <a:r>
              <a:rPr lang="en-US" altLang="zh-CN" dirty="0">
                <a:latin typeface="+mn-lt"/>
              </a:rPr>
              <a:t> [TAG_BITS-1:0] </a:t>
            </a:r>
            <a:r>
              <a:rPr lang="en-US" altLang="zh-CN" dirty="0" err="1">
                <a:latin typeface="+mn-lt"/>
              </a:rPr>
              <a:t>inner_tag</a:t>
            </a:r>
            <a:r>
              <a:rPr lang="en-US" altLang="zh-CN" dirty="0">
                <a:latin typeface="+mn-lt"/>
              </a:rPr>
              <a:t> [0:LINE_NUM-1];</a:t>
            </a:r>
          </a:p>
          <a:p>
            <a:endParaRPr lang="en-US" altLang="zh-CN" dirty="0">
              <a:latin typeface="+mn-lt"/>
            </a:endParaRPr>
          </a:p>
          <a:p>
            <a:r>
              <a:rPr lang="en-US" altLang="zh-CN" dirty="0" err="1">
                <a:latin typeface="+mn-lt"/>
              </a:rPr>
              <a:t>reg</a:t>
            </a:r>
            <a:r>
              <a:rPr lang="en-US" altLang="zh-CN" dirty="0">
                <a:latin typeface="+mn-lt"/>
              </a:rPr>
              <a:t> [WORD_BITS-1:0] </a:t>
            </a:r>
            <a:r>
              <a:rPr lang="en-US" altLang="zh-CN" dirty="0" err="1">
                <a:latin typeface="+mn-lt"/>
              </a:rPr>
              <a:t>inner_data</a:t>
            </a:r>
            <a:r>
              <a:rPr lang="en-US" altLang="zh-CN" dirty="0">
                <a:latin typeface="+mn-lt"/>
              </a:rPr>
              <a:t> [0:LINE_NUM*LINE_WORDS-1];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195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848872" cy="95436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>
                <a:solidFill>
                  <a:srgbClr val="19A1FD"/>
                </a:solidFill>
                <a:latin typeface="+mn-lt"/>
                <a:ea typeface="宋体" pitchFamily="2" charset="-122"/>
              </a:rPr>
              <a:t>Input and output Signals of Cache Line</a:t>
            </a:r>
            <a:endParaRPr lang="zh-CN" altLang="en-US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5496" y="1268760"/>
            <a:ext cx="9145016" cy="532859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module cache 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input wire </a:t>
            </a:r>
            <a:r>
              <a:rPr lang="en-US" altLang="zh-CN" b="0" dirty="0" err="1">
                <a:latin typeface="+mn-lt"/>
                <a:cs typeface="Consolas" panose="020B0609020204030204" pitchFamily="49" charset="0"/>
              </a:rPr>
              <a:t>clk</a:t>
            </a:r>
            <a:r>
              <a:rPr lang="en-US" altLang="zh-CN" b="0" dirty="0">
                <a:latin typeface="+mn-lt"/>
                <a:cs typeface="Consolas" panose="020B0609020204030204" pitchFamily="49" charset="0"/>
              </a:rPr>
              <a:t>,  // clock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input wire </a:t>
            </a:r>
            <a:r>
              <a:rPr lang="en-US" altLang="zh-CN" b="0" dirty="0" err="1">
                <a:latin typeface="+mn-lt"/>
                <a:cs typeface="Consolas" panose="020B0609020204030204" pitchFamily="49" charset="0"/>
              </a:rPr>
              <a:t>rst</a:t>
            </a:r>
            <a:r>
              <a:rPr lang="en-US" altLang="zh-CN" b="0" dirty="0">
                <a:latin typeface="+mn-lt"/>
                <a:cs typeface="Consolas" panose="020B0609020204030204" pitchFamily="49" charset="0"/>
              </a:rPr>
              <a:t>,  // reset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input wire [ADDR_BITS-1:0] </a:t>
            </a:r>
            <a:r>
              <a:rPr lang="en-US" altLang="zh-CN" b="0" dirty="0" err="1">
                <a:latin typeface="+mn-lt"/>
                <a:cs typeface="Consolas" panose="020B0609020204030204" pitchFamily="49" charset="0"/>
              </a:rPr>
              <a:t>addr</a:t>
            </a:r>
            <a:r>
              <a:rPr lang="en-US" altLang="zh-CN" b="0" dirty="0">
                <a:latin typeface="+mn-lt"/>
                <a:cs typeface="Consolas" panose="020B0609020204030204" pitchFamily="49" charset="0"/>
              </a:rPr>
              <a:t>,  // address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input wire store,  // set valid to 1 and reset dirty to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input wire edit,  // set dirty to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input wire invalid,  // reset valid to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input wire [WORD_BITS-1:0] din,  // data write 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output wire hit,  // hit or not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b="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b="0" dirty="0">
                <a:latin typeface="+mn-lt"/>
                <a:cs typeface="Consolas" panose="020B0609020204030204" pitchFamily="49" charset="0"/>
              </a:rPr>
              <a:t> [WORD_BITS-1:0] </a:t>
            </a:r>
            <a:r>
              <a:rPr lang="en-US" altLang="zh-CN" b="0" dirty="0" err="1">
                <a:latin typeface="+mn-lt"/>
                <a:cs typeface="Consolas" panose="020B0609020204030204" pitchFamily="49" charset="0"/>
              </a:rPr>
              <a:t>dout</a:t>
            </a:r>
            <a:r>
              <a:rPr lang="en-US" altLang="zh-CN" b="0" dirty="0">
                <a:latin typeface="+mn-lt"/>
                <a:cs typeface="Consolas" panose="020B0609020204030204" pitchFamily="49" charset="0"/>
              </a:rPr>
              <a:t>,  // data read out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b="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b="0" dirty="0">
                <a:latin typeface="+mn-lt"/>
                <a:cs typeface="Consolas" panose="020B0609020204030204" pitchFamily="49" charset="0"/>
              </a:rPr>
              <a:t> valid,  // valid bit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b="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b="0" dirty="0">
                <a:latin typeface="+mn-lt"/>
                <a:cs typeface="Consolas" panose="020B0609020204030204" pitchFamily="49" charset="0"/>
              </a:rPr>
              <a:t> dirty,  // dirty bit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b="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b="0" dirty="0">
                <a:latin typeface="+mn-lt"/>
                <a:cs typeface="Consolas" panose="020B0609020204030204" pitchFamily="49" charset="0"/>
              </a:rPr>
              <a:t> [TAG_BITS-1:0] tag  // tag bits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);</a:t>
            </a:r>
            <a:endParaRPr lang="zh-CN" altLang="en-US" b="0" dirty="0"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192749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1012</Words>
  <Application>Microsoft Macintosh PowerPoint</Application>
  <PresentationFormat>全屏显示(4:3)</PresentationFormat>
  <Paragraphs>411</Paragraphs>
  <Slides>36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黑体</vt:lpstr>
      <vt:lpstr>华文细黑</vt:lpstr>
      <vt:lpstr>楷体</vt:lpstr>
      <vt:lpstr>宋体</vt:lpstr>
      <vt:lpstr>微软雅黑</vt:lpstr>
      <vt:lpstr>Arial</vt:lpstr>
      <vt:lpstr>Calibri</vt:lpstr>
      <vt:lpstr>Consolas</vt:lpstr>
      <vt:lpstr>Wingdings</vt:lpstr>
      <vt:lpstr>自定义设计方案</vt:lpstr>
      <vt:lpstr>实验室PPT模版2013 beta1</vt:lpstr>
      <vt:lpstr>1_自定义设计方案</vt:lpstr>
      <vt:lpstr>Computer Architecture Experiment</vt:lpstr>
      <vt:lpstr>Outline</vt:lpstr>
      <vt:lpstr>Experiment Purpose</vt:lpstr>
      <vt:lpstr>Experiment Task</vt:lpstr>
      <vt:lpstr>Cache Line</vt:lpstr>
      <vt:lpstr>Cache Mode</vt:lpstr>
      <vt:lpstr>Address</vt:lpstr>
      <vt:lpstr>Cache Line Memory</vt:lpstr>
      <vt:lpstr>Input and output Signals of Cache Line</vt:lpstr>
      <vt:lpstr>Read and Write Cache</vt:lpstr>
      <vt:lpstr>Dirty, Valid, tag of Cache</vt:lpstr>
      <vt:lpstr>output of Dirty, Valid, tag, hit</vt:lpstr>
      <vt:lpstr>Simulation Example</vt:lpstr>
      <vt:lpstr>Simulation Example</vt:lpstr>
      <vt:lpstr>Simulation Example</vt:lpstr>
      <vt:lpstr>Simulation</vt:lpstr>
      <vt:lpstr>Cache Management Unit</vt:lpstr>
      <vt:lpstr>Cache Operation Flow</vt:lpstr>
      <vt:lpstr>Cache Management State Machine</vt:lpstr>
      <vt:lpstr>State Machine</vt:lpstr>
      <vt:lpstr>Next logic (1)</vt:lpstr>
      <vt:lpstr>Next logic (2)</vt:lpstr>
      <vt:lpstr>Perform State Assignment</vt:lpstr>
      <vt:lpstr>Output (1)</vt:lpstr>
      <vt:lpstr>Output (2)</vt:lpstr>
      <vt:lpstr>Simulation (1)</vt:lpstr>
      <vt:lpstr>Simulation (2)</vt:lpstr>
      <vt:lpstr>Simulation (3)</vt:lpstr>
      <vt:lpstr>Simulation (4)</vt:lpstr>
      <vt:lpstr>Result (1)</vt:lpstr>
      <vt:lpstr>Result (2)</vt:lpstr>
      <vt:lpstr>Result (3)</vt:lpstr>
      <vt:lpstr>Result (4)</vt:lpstr>
      <vt:lpstr>Performance Analysis</vt:lpstr>
      <vt:lpstr>Checkpoints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chen tianchu</cp:lastModifiedBy>
  <cp:revision>175</cp:revision>
  <cp:lastPrinted>2015-06-09T09:46:28Z</cp:lastPrinted>
  <dcterms:created xsi:type="dcterms:W3CDTF">2011-08-03T07:44:17Z</dcterms:created>
  <dcterms:modified xsi:type="dcterms:W3CDTF">2019-01-08T07:56:56Z</dcterms:modified>
</cp:coreProperties>
</file>