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3" r:id="rId9"/>
    <p:sldId id="264" r:id="rId10"/>
    <p:sldId id="265" r:id="rId11"/>
    <p:sldId id="266" r:id="rId13"/>
    <p:sldId id="268" r:id="rId14"/>
    <p:sldId id="267" r:id="rId15"/>
    <p:sldId id="270" r:id="rId16"/>
    <p:sldId id="271" r:id="rId17"/>
    <p:sldId id="286" r:id="rId18"/>
    <p:sldId id="287" r:id="rId19"/>
    <p:sldId id="288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1" r:id="rId32"/>
    <p:sldId id="292" r:id="rId33"/>
    <p:sldId id="298" r:id="rId34"/>
    <p:sldId id="293" r:id="rId35"/>
    <p:sldId id="294" r:id="rId36"/>
    <p:sldId id="295" r:id="rId37"/>
    <p:sldId id="296" r:id="rId38"/>
    <p:sldId id="297" r:id="rId39"/>
    <p:sldId id="262" r:id="rId40"/>
    <p:sldId id="25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67"/>
            <p14:sldId id="270"/>
            <p14:sldId id="271"/>
            <p14:sldId id="286"/>
            <p14:sldId id="287"/>
            <p14:sldId id="288"/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92"/>
            <p14:sldId id="298"/>
            <p14:sldId id="293"/>
            <p14:sldId id="294"/>
            <p14:sldId id="295"/>
            <p14:sldId id="296"/>
            <p14:sldId id="297"/>
            <p14:sldId id="262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83248" autoAdjust="0"/>
  </p:normalViewPr>
  <p:slideViewPr>
    <p:cSldViewPr>
      <p:cViewPr varScale="1">
        <p:scale>
          <a:sx n="73" d="100"/>
          <a:sy n="73" d="100"/>
        </p:scale>
        <p:origin x="192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altLang="zh-CN" dirty="0"/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S_IDLE</a:t>
            </a:r>
            <a:r>
              <a:rPr lang="zh-CN" altLang="en-US" sz="1200" dirty="0"/>
              <a:t>：空闲状态，不进行</a:t>
            </a:r>
            <a:r>
              <a:rPr lang="en-US" altLang="zh-CN" sz="1200" dirty="0"/>
              <a:t>Memory</a:t>
            </a:r>
            <a:r>
              <a:rPr lang="zh-CN" altLang="en-US" sz="1200" dirty="0"/>
              <a:t>操作。</a:t>
            </a:r>
            <a:endParaRPr lang="en-US" altLang="zh-CN" sz="1200" dirty="0"/>
          </a:p>
          <a:p>
            <a:r>
              <a:rPr lang="en-US" altLang="zh-CN" sz="1200" dirty="0"/>
              <a:t>S_BACK</a:t>
            </a:r>
            <a:r>
              <a:rPr lang="zh-CN" altLang="en-US" sz="1200" dirty="0"/>
              <a:t>：将数据写回到</a:t>
            </a:r>
            <a:r>
              <a:rPr lang="en-US" altLang="zh-CN" sz="1200" dirty="0"/>
              <a:t>Memory</a:t>
            </a:r>
            <a:r>
              <a:rPr lang="zh-CN" altLang="en-US" sz="1200" dirty="0"/>
              <a:t>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全部写回。</a:t>
            </a:r>
            <a:endParaRPr lang="en-US" altLang="zh-CN" sz="1200" dirty="0"/>
          </a:p>
          <a:p>
            <a:r>
              <a:rPr lang="en-US" altLang="zh-CN" sz="1200" dirty="0"/>
              <a:t>S_BACK_WAIT</a:t>
            </a:r>
            <a:r>
              <a:rPr lang="zh-CN" altLang="en-US" sz="1200" dirty="0"/>
              <a:t>：等待一个时钟，需要释放对</a:t>
            </a:r>
            <a:r>
              <a:rPr lang="en-US" altLang="zh-CN" sz="1200" dirty="0"/>
              <a:t>Memory</a:t>
            </a:r>
            <a:r>
              <a:rPr lang="zh-CN" altLang="en-US" sz="1200" dirty="0"/>
              <a:t>的片选以准备下次操作。</a:t>
            </a:r>
            <a:endParaRPr lang="en-US" altLang="zh-CN" sz="1200" dirty="0"/>
          </a:p>
          <a:p>
            <a:r>
              <a:rPr lang="en-US" altLang="zh-CN" sz="1200" dirty="0"/>
              <a:t>S_FILL</a:t>
            </a:r>
            <a:r>
              <a:rPr lang="zh-CN" altLang="en-US" sz="1200" dirty="0"/>
              <a:t>：从</a:t>
            </a:r>
            <a:r>
              <a:rPr lang="en-US" altLang="zh-CN" sz="1200" dirty="0"/>
              <a:t>Memory</a:t>
            </a:r>
            <a:r>
              <a:rPr lang="zh-CN" altLang="en-US" sz="1200" dirty="0"/>
              <a:t>读取数据，由计数器控制直到整个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全部读取完毕。</a:t>
            </a:r>
            <a:endParaRPr lang="en-US" altLang="zh-CN" sz="1200" dirty="0"/>
          </a:p>
          <a:p>
            <a:r>
              <a:rPr lang="en-US" altLang="zh-CN" sz="1200" dirty="0"/>
              <a:t>S_FILL_WAIT</a:t>
            </a:r>
            <a:r>
              <a:rPr lang="zh-CN" altLang="en-US" sz="1200" dirty="0"/>
              <a:t>：等待一个时钟，保证最后一个数据成功写入</a:t>
            </a:r>
            <a:r>
              <a:rPr lang="en-US" altLang="zh-CN" sz="1200" dirty="0"/>
              <a:t>Cache</a:t>
            </a:r>
            <a:r>
              <a:rPr lang="zh-CN" altLang="en-US" sz="1200" dirty="0"/>
              <a:t>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Topic 8.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Read and Write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+mn-lt"/>
              </a:rPr>
              <a:t>dout</a:t>
            </a:r>
            <a:r>
              <a:rPr lang="en-US" altLang="zh-CN" dirty="0">
                <a:latin typeface="+mn-lt"/>
              </a:rPr>
              <a:t> &lt;=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if ( ???|| ???)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 &lt;= din;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Dirty, Valid, tag of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</a:rPr>
              <a:t>invalid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 ?</a:t>
            </a:r>
            <a:endParaRPr lang="en-US" altLang="zh-CN" sz="1600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load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  <a:endParaRPr lang="en-US" altLang="zh-CN" sz="1600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edit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6864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+mj-ea"/>
              </a:rPr>
              <a:t>output of Dirty, Valid, tag, hit</a:t>
            </a:r>
            <a:endParaRPr lang="zh-CN" altLang="en-US" sz="4400" dirty="0">
              <a:solidFill>
                <a:srgbClr val="19A1FD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valid &lt;= </a:t>
            </a: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dirty &lt;= </a:t>
            </a: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tag &lt;= </a:t>
            </a: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hit = ?? &amp; ??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Example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#210 load = 1; din = 32'h11111111;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32'h00000000;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32'h00000004;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32'h000000A8;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32'h0000001C;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load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32'h000000B4; din = 0;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 edit = 1; din = 32'h22222222;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32'h00000008;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edit = 0; din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0;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initial forever #10 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 = ~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;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Example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5" y="1294980"/>
            <a:ext cx="8866801" cy="4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Example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8998"/>
            <a:ext cx="8817602" cy="418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Write Simulation Code yourself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anose="02010600030101010101" pitchFamily="2" charset="-122"/>
              </a:rPr>
              <a:t>cache initialization</a:t>
            </a:r>
            <a:endParaRPr lang="en-US" altLang="zh-CN" sz="2200" dirty="0">
              <a:latin typeface="+mn-lt"/>
              <a:ea typeface="宋体" panose="02010600030101010101" pitchFamily="2" charset="-122"/>
            </a:endParaRPr>
          </a:p>
          <a:p>
            <a:pPr lvl="1"/>
            <a:endParaRPr lang="en-US" altLang="zh-CN" sz="2200" dirty="0">
              <a:latin typeface="+mn-lt"/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anose="02010600030101010101" pitchFamily="2" charset="-122"/>
              </a:rPr>
              <a:t>read </a:t>
            </a:r>
            <a:endParaRPr lang="en-US" altLang="zh-CN" sz="2200" dirty="0">
              <a:latin typeface="+mn-lt"/>
              <a:ea typeface="宋体" panose="02010600030101010101" pitchFamily="2" charset="-122"/>
            </a:endParaRPr>
          </a:p>
          <a:p>
            <a:pPr lvl="2"/>
            <a:r>
              <a:rPr lang="en-US" altLang="zh-CN" sz="2000" b="1" dirty="0">
                <a:latin typeface="+mn-lt"/>
                <a:ea typeface="宋体" panose="02010600030101010101" pitchFamily="2" charset="-122"/>
              </a:rPr>
              <a:t>miss</a:t>
            </a:r>
            <a:endParaRPr lang="en-US" altLang="zh-CN" sz="2000" b="1" dirty="0">
              <a:latin typeface="+mn-lt"/>
              <a:ea typeface="宋体" panose="02010600030101010101" pitchFamily="2" charset="-122"/>
            </a:endParaRPr>
          </a:p>
          <a:p>
            <a:pPr lvl="2"/>
            <a:r>
              <a:rPr lang="en-US" altLang="zh-CN" sz="2000" b="1" dirty="0">
                <a:latin typeface="+mn-lt"/>
                <a:ea typeface="宋体" panose="02010600030101010101" pitchFamily="2" charset="-122"/>
              </a:rPr>
              <a:t>hit</a:t>
            </a:r>
            <a:endParaRPr lang="en-US" altLang="zh-CN" sz="2000" b="1" dirty="0">
              <a:latin typeface="+mn-lt"/>
              <a:ea typeface="宋体" panose="02010600030101010101" pitchFamily="2" charset="-122"/>
            </a:endParaRPr>
          </a:p>
          <a:p>
            <a:pPr lvl="1"/>
            <a:endParaRPr lang="en-US" altLang="zh-CN" sz="2200" b="1" dirty="0">
              <a:latin typeface="+mn-lt"/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anose="02010600030101010101" pitchFamily="2" charset="-122"/>
              </a:rPr>
              <a:t>write</a:t>
            </a:r>
            <a:endParaRPr lang="en-US" altLang="zh-CN" sz="2200" dirty="0">
              <a:latin typeface="+mn-lt"/>
              <a:ea typeface="宋体" panose="02010600030101010101" pitchFamily="2" charset="-122"/>
            </a:endParaRPr>
          </a:p>
          <a:p>
            <a:pPr lvl="2"/>
            <a:r>
              <a:rPr lang="en-US" altLang="zh-CN" sz="2000" b="1" dirty="0">
                <a:latin typeface="+mn-lt"/>
                <a:ea typeface="宋体" panose="02010600030101010101" pitchFamily="2" charset="-122"/>
              </a:rPr>
              <a:t>miss</a:t>
            </a:r>
            <a:endParaRPr lang="en-US" altLang="zh-CN" sz="2000" b="1" dirty="0">
              <a:latin typeface="+mn-lt"/>
              <a:ea typeface="宋体" panose="02010600030101010101" pitchFamily="2" charset="-122"/>
            </a:endParaRPr>
          </a:p>
          <a:p>
            <a:pPr lvl="2"/>
            <a:r>
              <a:rPr lang="en-US" altLang="zh-CN" sz="2000" b="1" dirty="0">
                <a:latin typeface="+mn-lt"/>
                <a:ea typeface="宋体" panose="02010600030101010101" pitchFamily="2" charset="-122"/>
              </a:rPr>
              <a:t>hit</a:t>
            </a:r>
            <a:endParaRPr lang="en-US" altLang="zh-CN" sz="2000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 (Hit/Miss)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Write (Hit/Miss)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04" y="34351"/>
            <a:ext cx="5328592" cy="677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32848" cy="954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1487" y="2098454"/>
            <a:ext cx="6675113" cy="2986730"/>
            <a:chOff x="1088572" y="2168466"/>
            <a:chExt cx="6675113" cy="2986730"/>
          </a:xfrm>
        </p:grpSpPr>
        <p:sp>
          <p:nvSpPr>
            <p:cNvPr id="6" name="椭圆 5"/>
            <p:cNvSpPr/>
            <p:nvPr/>
          </p:nvSpPr>
          <p:spPr>
            <a:xfrm>
              <a:off x="199861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S_IDLE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058194" y="273431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29193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S_BACK_WAIT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058193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291936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S_FILL_WAIT</a:t>
              </a:r>
              <a:endParaRPr lang="zh-CN" altLang="en-US" dirty="0"/>
            </a:p>
          </p:txBody>
        </p:sp>
        <p:cxnSp>
          <p:nvCxnSpPr>
            <p:cNvPr id="11" name="曲线连接符 10"/>
            <p:cNvCxnSpPr>
              <a:stCxn id="6" idx="3"/>
              <a:endCxn id="6" idx="1"/>
            </p:cNvCxnSpPr>
            <p:nvPr/>
          </p:nvCxnSpPr>
          <p:spPr>
            <a:xfrm rot="5400000" flipH="1">
              <a:off x="1995544" y="3037115"/>
              <a:ext cx="437210" cy="12700"/>
            </a:xfrm>
            <a:prstGeom prst="curvedConnector5">
              <a:avLst>
                <a:gd name="adj1" fmla="val -52286"/>
                <a:gd name="adj2" fmla="val 5108614"/>
                <a:gd name="adj3" fmla="val 15228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088572" y="2274430"/>
              <a:ext cx="159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Read/Write Hit</a:t>
              </a:r>
              <a:endParaRPr lang="en-US" altLang="zh-CN" dirty="0"/>
            </a:p>
          </p:txBody>
        </p:sp>
        <p:cxnSp>
          <p:nvCxnSpPr>
            <p:cNvPr id="13" name="曲线连接符 12"/>
            <p:cNvCxnSpPr>
              <a:stCxn id="6" idx="6"/>
              <a:endCxn id="7" idx="2"/>
            </p:cNvCxnSpPr>
            <p:nvPr/>
          </p:nvCxnSpPr>
          <p:spPr>
            <a:xfrm>
              <a:off x="3470365" y="3037115"/>
              <a:ext cx="587829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5"/>
            <p:cNvSpPr txBox="1"/>
            <p:nvPr/>
          </p:nvSpPr>
          <p:spPr>
            <a:xfrm>
              <a:off x="2971285" y="244024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Dirty</a:t>
              </a:r>
              <a:endParaRPr lang="en-US" altLang="zh-CN" dirty="0"/>
            </a:p>
          </p:txBody>
        </p:sp>
        <p:cxnSp>
          <p:nvCxnSpPr>
            <p:cNvPr id="15" name="曲线连接符 14"/>
            <p:cNvCxnSpPr>
              <a:stCxn id="7" idx="0"/>
              <a:endCxn id="7" idx="7"/>
            </p:cNvCxnSpPr>
            <p:nvPr/>
          </p:nvCxnSpPr>
          <p:spPr>
            <a:xfrm rot="16200000" flipH="1">
              <a:off x="5008964" y="2519415"/>
              <a:ext cx="90549" cy="520341"/>
            </a:xfrm>
            <a:prstGeom prst="curvedConnector3">
              <a:avLst>
                <a:gd name="adj1" fmla="val -2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21"/>
            <p:cNvSpPr txBox="1"/>
            <p:nvPr/>
          </p:nvSpPr>
          <p:spPr>
            <a:xfrm>
              <a:off x="4333396" y="2168466"/>
              <a:ext cx="13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Writing Back</a:t>
              </a:r>
              <a:endParaRPr lang="en-US" altLang="zh-CN" dirty="0"/>
            </a:p>
          </p:txBody>
        </p:sp>
        <p:cxnSp>
          <p:nvCxnSpPr>
            <p:cNvPr id="17" name="曲线连接符 16"/>
            <p:cNvCxnSpPr>
              <a:stCxn id="7" idx="6"/>
              <a:endCxn id="8" idx="2"/>
            </p:cNvCxnSpPr>
            <p:nvPr/>
          </p:nvCxnSpPr>
          <p:spPr>
            <a:xfrm flipV="1">
              <a:off x="5529943" y="3037115"/>
              <a:ext cx="761993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8" idx="4"/>
              <a:endCxn id="9" idx="0"/>
            </p:cNvCxnSpPr>
            <p:nvPr/>
          </p:nvCxnSpPr>
          <p:spPr>
            <a:xfrm rot="5400000">
              <a:off x="5594754" y="2545584"/>
              <a:ext cx="632373" cy="2233743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9" idx="3"/>
              <a:endCxn id="9" idx="4"/>
            </p:cNvCxnSpPr>
            <p:nvPr/>
          </p:nvCxnSpPr>
          <p:spPr>
            <a:xfrm rot="16200000" flipH="1">
              <a:off x="4488623" y="4291504"/>
              <a:ext cx="90549" cy="520342"/>
            </a:xfrm>
            <a:prstGeom prst="curvedConnector3">
              <a:avLst>
                <a:gd name="adj1" fmla="val 3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32"/>
            <p:cNvSpPr txBox="1"/>
            <p:nvPr/>
          </p:nvSpPr>
          <p:spPr>
            <a:xfrm>
              <a:off x="3955729" y="4785864"/>
              <a:ext cx="174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Reading Allocate</a:t>
              </a:r>
              <a:endParaRPr lang="en-US" altLang="zh-CN" dirty="0"/>
            </a:p>
          </p:txBody>
        </p:sp>
        <p:cxnSp>
          <p:nvCxnSpPr>
            <p:cNvPr id="21" name="曲线连接符 20"/>
            <p:cNvCxnSpPr>
              <a:stCxn id="9" idx="6"/>
              <a:endCxn id="10" idx="2"/>
            </p:cNvCxnSpPr>
            <p:nvPr/>
          </p:nvCxnSpPr>
          <p:spPr>
            <a:xfrm>
              <a:off x="5529942" y="4287796"/>
              <a:ext cx="761994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0" idx="4"/>
              <a:endCxn id="6" idx="4"/>
            </p:cNvCxnSpPr>
            <p:nvPr/>
          </p:nvCxnSpPr>
          <p:spPr>
            <a:xfrm rot="5400000" flipH="1">
              <a:off x="4255810" y="1824950"/>
              <a:ext cx="1250681" cy="4293320"/>
            </a:xfrm>
            <a:prstGeom prst="curvedConnector3">
              <a:avLst>
                <a:gd name="adj1" fmla="val -6214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" idx="5"/>
              <a:endCxn id="9" idx="2"/>
            </p:cNvCxnSpPr>
            <p:nvPr/>
          </p:nvCxnSpPr>
          <p:spPr>
            <a:xfrm rot="16200000" flipH="1">
              <a:off x="3140474" y="3370077"/>
              <a:ext cx="1032076" cy="803361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43"/>
            <p:cNvSpPr txBox="1"/>
            <p:nvPr/>
          </p:nvSpPr>
          <p:spPr>
            <a:xfrm>
              <a:off x="3211856" y="342153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Clean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36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Basic Principle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Operating Procedures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Precaution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State Machine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</a:rPr>
              <a:t>Next State Logic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State assignment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Output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Next logic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S_IDLE: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else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end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S_BACK: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+ 1'h1;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else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== {LINE_WORDS_WIDTH{1'b1}})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else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end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Next logic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S_BACK_WAIT: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0;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end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S_FILL: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+ 1'h1;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else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== {LINE_WORDS_WIDTH{1'b1}})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else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end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S_FILL_WAIT: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???;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end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Perform State Assignment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always @(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if (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rst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state &lt;= 0;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else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state &lt;=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word_count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&lt;=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 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end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Output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case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S_IDLE: begin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cache_edit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S_BACK, S_BACK_WAIT: begin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2'b00};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S_FILL, S_FILL_WAIT: begin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word_count_buf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2'b00};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mem_data_syn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cache_store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mem_ack_syn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endcase</a:t>
            </a:r>
            <a:endParaRPr lang="en-US" altLang="zh-CN" sz="1600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Output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case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S_IDLE, S_BACK_WAIT, S_FILL_WAIT: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S_BACK: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cache_tag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[31-TAG_BITS:LINE_WORDS_WIDTH+2],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2'b00};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S_FILL: begin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[31:LINE_WORDS_WIDTH+2],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2'b00};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endcase</a:t>
            </a:r>
            <a:endParaRPr lang="en-US" altLang="zh-CN" sz="2400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>
          <a:xfrm>
            <a:off x="179512" y="1268761"/>
            <a:ext cx="8713663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[3:0] index,  // instruction index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valid,  // stop running if valid is 0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write,  // write enable signal for cache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 // address for cache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[33:0] data [0:7];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initial begin  // clock cycles are only for reference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data[0] = 34'h200000004;  // read miss               1+17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data[1] = 34'h300000018;  // write miss              1+17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data[2] = 34'h200000008;  // read hit                1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data[3] = 34'h300000014;  // write hit               1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data[4] = 34'h210000004;  // read &amp; clean replace    1+17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data[5] = 34'h310000018;  // write &amp; dirty replace   1+17*2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data[6] = 34'h310000008;  // write hit               1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data[7] = 34'h0;          // end              total: 92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end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assign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valid = data[index][33],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write = data[index][32],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data[index][31:0];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endmodule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9975" y="1268760"/>
            <a:ext cx="3290208" cy="5400600"/>
          </a:xfrm>
        </p:spPr>
        <p:txBody>
          <a:bodyPr>
            <a:noAutofit/>
          </a:bodyPr>
          <a:lstStyle/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`timescale 1ns / 1ps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top (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instruction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[3:0] index = 0;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valid;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write;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stall;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INST (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.index(index),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.valid(valid),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.write(write),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289759" y="980728"/>
            <a:ext cx="4386697" cy="557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0;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 &amp;&amp; ~stall)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index + 1'h1;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ram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	</a:t>
            </a:r>
            <a:r>
              <a:rPr lang="en-US" altLang="zh-CN" sz="1400" b="1" dirty="0" err="1">
                <a:cs typeface="Consolas" panose="020B0609020204030204" pitchFamily="49" charset="0"/>
              </a:rPr>
              <a:t>data_ram</a:t>
            </a:r>
            <a:r>
              <a:rPr lang="en-US" altLang="zh-CN" sz="1400" b="1" dirty="0">
                <a:cs typeface="Consolas" panose="020B0609020204030204" pitchFamily="49" charset="0"/>
              </a:rPr>
              <a:t> #(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.ADDR_WIDTH(5),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.CLK_DELAY(3)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 RAM (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addr</a:t>
            </a:r>
            <a:r>
              <a:rPr lang="en-US" altLang="zh-CN" sz="1400" b="1" dirty="0">
                <a:cs typeface="Consolas" panose="020B0609020204030204" pitchFamily="49" charset="0"/>
              </a:rPr>
              <a:t>({26'b0,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[5:0]}),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cs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.we(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.din(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dout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.stall(),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ack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);	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cache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cmu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CMU (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addr_rw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(~write),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(write),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({16'h5678,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}),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.stall(stall),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mem_dout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mem_din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698511" y="1268760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counter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r>
              <a:rPr lang="en-US" altLang="zh-CN" sz="1400" b="1" dirty="0" err="1">
                <a:cs typeface="Consolas" panose="020B0609020204030204" pitchFamily="49" charset="0"/>
              </a:rPr>
              <a:t>reg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0;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stall;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时钟计数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// </a:t>
            </a:r>
            <a:r>
              <a:rPr lang="zh-CN" altLang="en-US" sz="1400" b="1" dirty="0">
                <a:cs typeface="Consolas" panose="020B0609020204030204" pitchFamily="49" charset="0"/>
              </a:rPr>
              <a:t>指令计数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命中计数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(valid) begin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index + 1'h1;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if (~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&amp;&amp; ~stall)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(4)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sim_top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Inputs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Outputs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Instantiate the Unit Under Test (UUT)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top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uut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en-US" altLang="zh-CN" sz="1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698511" y="1268760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begin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Initialize Inputs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1;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Wait 100 ns for global reset to finish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#95 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  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Add stimulus here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forever #10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~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4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en-US" altLang="zh-CN" sz="1400" b="1" dirty="0"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the design methods of CMU.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methods of Cache Line.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Result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ea typeface="+mn-ea"/>
              </a:rPr>
              <a:t>Read miss at 0x00000004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3" y="2412274"/>
            <a:ext cx="9067521" cy="39998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Result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miss at 0x00000018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hit at 0x00000008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0x00000014</a:t>
            </a: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4084"/>
            <a:ext cx="9129316" cy="39709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Result 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&amp; clean replace at 0x10000004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16777"/>
            <a:ext cx="9152347" cy="388728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Result (4)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&amp; dirty replace at 0x10000018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0x10000008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754" y="2438400"/>
            <a:ext cx="9151754" cy="401628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Performance Analysis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Miss Penalty </a:t>
            </a:r>
            <a:endParaRPr lang="en-US" altLang="zh-CN" sz="28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clean, MP = 17</a:t>
            </a:r>
            <a:endParaRPr lang="en-US" altLang="zh-CN" sz="26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dirty, MP = 34</a:t>
            </a:r>
            <a:endParaRPr lang="en-US" altLang="zh-CN" sz="2600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Result</a:t>
            </a:r>
            <a:endParaRPr lang="en-US" altLang="zh-CN" sz="28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CLK_COUNT = 92</a:t>
            </a:r>
            <a:endParaRPr lang="en-US" altLang="zh-CN" sz="26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INST_COUNT = 7</a:t>
            </a:r>
            <a:endParaRPr lang="en-US" altLang="zh-CN" sz="26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HIT_COUNT = 3</a:t>
            </a:r>
            <a:endParaRPr lang="en-US" altLang="zh-CN" sz="2600" dirty="0">
              <a:latin typeface="+mn-lt"/>
              <a:ea typeface="+mn-ea"/>
            </a:endParaRPr>
          </a:p>
          <a:p>
            <a:pPr lvl="1">
              <a:spcBef>
                <a:spcPts val="0"/>
              </a:spcBef>
            </a:pPr>
            <a:endParaRPr lang="en-US" altLang="zh-CN" sz="26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CP1: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CP2: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panose="02010600030101010101" pitchFamily="2" charset="-122"/>
              </a:rPr>
              <a:t>    	Waveform Simulation of CMU.</a:t>
            </a:r>
            <a:endParaRPr lang="en-US" altLang="zh-CN" sz="2800" b="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 the Cache Line and CMU.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 of Simulation.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4179"/>
            <a:ext cx="746318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Mode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Direct Map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Write Back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Write Allocate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50605"/>
            <a:ext cx="5680998" cy="10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Words of line = 4, LINE_WORDS_WIDTH = 2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Tag bits = 22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Address bits = 32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Line Number = ?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inner_valid</a:t>
            </a:r>
            <a:r>
              <a:rPr lang="en-US" altLang="zh-CN" dirty="0">
                <a:latin typeface="+mn-lt"/>
              </a:rPr>
              <a:t> = 0;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inner_dirty</a:t>
            </a:r>
            <a:r>
              <a:rPr lang="en-US" altLang="zh-CN" dirty="0">
                <a:latin typeface="+mn-lt"/>
              </a:rPr>
              <a:t> = 0;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[TAG_BITS-1:0] </a:t>
            </a:r>
            <a:r>
              <a:rPr lang="en-US" altLang="zh-CN" dirty="0" err="1">
                <a:latin typeface="+mn-lt"/>
              </a:rPr>
              <a:t>inner_tag</a:t>
            </a:r>
            <a:r>
              <a:rPr lang="en-US" altLang="zh-CN" dirty="0">
                <a:latin typeface="+mn-lt"/>
              </a:rPr>
              <a:t> [0:LINE_NUM-1];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[WORD_BITS-1:0]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 [0:LINE_NUM*LINE_WORDS-1];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84887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9145016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module cache (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clock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reset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address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[WORD_BITS-1:0] din,  // data write in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wire hit,  // hit or not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[WORD_BITS-1:0]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data read out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valid,  // valid bit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dirty,  // dirty bit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[TAG_BITS-1:0] tag  // tag bits</a:t>
            </a:r>
            <a:endParaRPr lang="en-US" altLang="zh-CN" b="0" dirty="0">
              <a:latin typeface="+mn-lt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b="0" dirty="0"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8226</Words>
  <Application>WPS 演示</Application>
  <PresentationFormat>全屏显示(4:3)</PresentationFormat>
  <Paragraphs>477</Paragraphs>
  <Slides>36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黑体</vt:lpstr>
      <vt:lpstr>华文细黑</vt:lpstr>
      <vt:lpstr>微软雅黑</vt:lpstr>
      <vt:lpstr>楷体</vt:lpstr>
      <vt:lpstr>Consolas</vt:lpstr>
      <vt:lpstr>Calibri</vt:lpstr>
      <vt:lpstr>Arial Unicode MS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Cache Line</vt:lpstr>
      <vt:lpstr>Cache Mode</vt:lpstr>
      <vt:lpstr>Address</vt:lpstr>
      <vt:lpstr>Cache Line Memory</vt:lpstr>
      <vt:lpstr>Input and output Signals of Cache Line</vt:lpstr>
      <vt:lpstr>Read and Write Cache</vt:lpstr>
      <vt:lpstr>Dirty, Valid, tag of Cache</vt:lpstr>
      <vt:lpstr>output of Dirty, Valid, tag, hit</vt:lpstr>
      <vt:lpstr>Simulation Example</vt:lpstr>
      <vt:lpstr>Simulation Example</vt:lpstr>
      <vt:lpstr>Simulation Example</vt:lpstr>
      <vt:lpstr>Simulation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Perform State Assignment</vt:lpstr>
      <vt:lpstr>Output (1)</vt:lpstr>
      <vt:lpstr>Output (2)</vt:lpstr>
      <vt:lpstr>Simulation (1)</vt:lpstr>
      <vt:lpstr>Simulation (2)</vt:lpstr>
      <vt:lpstr>Simulation (3)</vt:lpstr>
      <vt:lpstr>Simulation (4)</vt:lpstr>
      <vt:lpstr>Result (1)</vt:lpstr>
      <vt:lpstr>Result (2)</vt:lpstr>
      <vt:lpstr>Result (3)</vt:lpstr>
      <vt:lpstr>Result (4)</vt:lpstr>
      <vt:lpstr>Performance Analysis</vt:lpstr>
      <vt:lpstr>Checkpoints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大姐大</cp:lastModifiedBy>
  <cp:revision>176</cp:revision>
  <cp:lastPrinted>2015-06-09T09:46:00Z</cp:lastPrinted>
  <dcterms:created xsi:type="dcterms:W3CDTF">2011-08-03T07:44:00Z</dcterms:created>
  <dcterms:modified xsi:type="dcterms:W3CDTF">2021-01-09T11:16:03Z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