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9"/>
  </p:notesMasterIdLst>
  <p:handoutMasterIdLst>
    <p:handoutMasterId r:id="rId80"/>
  </p:handoutMasterIdLst>
  <p:sldIdLst>
    <p:sldId id="352" r:id="rId2"/>
    <p:sldId id="353" r:id="rId3"/>
    <p:sldId id="354" r:id="rId4"/>
    <p:sldId id="258" r:id="rId5"/>
    <p:sldId id="296" r:id="rId6"/>
    <p:sldId id="355" r:id="rId7"/>
    <p:sldId id="361" r:id="rId8"/>
    <p:sldId id="262" r:id="rId9"/>
    <p:sldId id="260" r:id="rId10"/>
    <p:sldId id="298" r:id="rId11"/>
    <p:sldId id="388" r:id="rId12"/>
    <p:sldId id="299" r:id="rId13"/>
    <p:sldId id="356" r:id="rId14"/>
    <p:sldId id="301" r:id="rId15"/>
    <p:sldId id="358" r:id="rId16"/>
    <p:sldId id="302" r:id="rId17"/>
    <p:sldId id="303" r:id="rId18"/>
    <p:sldId id="309" r:id="rId19"/>
    <p:sldId id="357" r:id="rId20"/>
    <p:sldId id="389" r:id="rId21"/>
    <p:sldId id="311" r:id="rId22"/>
    <p:sldId id="312" r:id="rId23"/>
    <p:sldId id="315" r:id="rId24"/>
    <p:sldId id="326" r:id="rId25"/>
    <p:sldId id="359" r:id="rId26"/>
    <p:sldId id="327" r:id="rId27"/>
    <p:sldId id="328" r:id="rId28"/>
    <p:sldId id="329" r:id="rId29"/>
    <p:sldId id="347" r:id="rId30"/>
    <p:sldId id="350" r:id="rId31"/>
    <p:sldId id="360" r:id="rId32"/>
    <p:sldId id="362" r:id="rId33"/>
    <p:sldId id="363" r:id="rId34"/>
    <p:sldId id="372" r:id="rId35"/>
    <p:sldId id="368" r:id="rId36"/>
    <p:sldId id="369" r:id="rId37"/>
    <p:sldId id="364" r:id="rId38"/>
    <p:sldId id="370" r:id="rId39"/>
    <p:sldId id="371" r:id="rId40"/>
    <p:sldId id="365" r:id="rId41"/>
    <p:sldId id="366" r:id="rId42"/>
    <p:sldId id="367" r:id="rId43"/>
    <p:sldId id="373" r:id="rId44"/>
    <p:sldId id="390" r:id="rId45"/>
    <p:sldId id="374" r:id="rId46"/>
    <p:sldId id="375" r:id="rId47"/>
    <p:sldId id="376" r:id="rId48"/>
    <p:sldId id="392" r:id="rId49"/>
    <p:sldId id="330" r:id="rId50"/>
    <p:sldId id="332" r:id="rId51"/>
    <p:sldId id="333" r:id="rId52"/>
    <p:sldId id="334" r:id="rId53"/>
    <p:sldId id="335" r:id="rId54"/>
    <p:sldId id="377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393" r:id="rId63"/>
    <p:sldId id="394" r:id="rId64"/>
    <p:sldId id="343" r:id="rId65"/>
    <p:sldId id="344" r:id="rId66"/>
    <p:sldId id="345" r:id="rId67"/>
    <p:sldId id="378" r:id="rId68"/>
    <p:sldId id="379" r:id="rId69"/>
    <p:sldId id="380" r:id="rId70"/>
    <p:sldId id="387" r:id="rId71"/>
    <p:sldId id="391" r:id="rId72"/>
    <p:sldId id="381" r:id="rId73"/>
    <p:sldId id="382" r:id="rId74"/>
    <p:sldId id="383" r:id="rId75"/>
    <p:sldId id="384" r:id="rId76"/>
    <p:sldId id="385" r:id="rId77"/>
    <p:sldId id="386" r:id="rId78"/>
  </p:sldIdLst>
  <p:sldSz cx="9144000" cy="6858000" type="letter"/>
  <p:notesSz cx="7099300" cy="10234613"/>
  <p:custShowLst>
    <p:custShow name="play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3"/>
        <p:sld r:id="rId14"/>
        <p:sld r:id="rId20"/>
        <p:sld r:id="rId25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8"/>
        <p:sld r:id="rId50"/>
        <p:sld r:id="rId53"/>
        <p:sld r:id="rId54"/>
        <p:sld r:id="rId55"/>
        <p:sld r:id="rId56"/>
        <p:sld r:id="rId59"/>
        <p:sld r:id="rId61"/>
        <p:sld r:id="rId65"/>
        <p:sld r:id="rId66"/>
        <p:sld r:id="rId67"/>
        <p:sld r:id="rId68"/>
        <p:sld r:id="rId69"/>
        <p:sld r:id="rId70"/>
        <p:sld r:id="rId71"/>
        <p:sld r:id="rId73"/>
        <p:sld r:id="rId74"/>
        <p:sld r:id="rId75"/>
        <p:sld r:id="rId76"/>
        <p:sld r:id="rId77"/>
        <p:sld r:id="rId78"/>
      </p:sldLst>
    </p:custShow>
  </p:custShowLst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Rg st="62" end="77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60AF6"/>
    <a:srgbClr val="00CC00"/>
    <a:srgbClr val="FF0000"/>
    <a:srgbClr val="FFFFCC"/>
    <a:srgbClr val="0FEFEA"/>
    <a:srgbClr val="07F707"/>
    <a:srgbClr val="D2E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0" autoAdjust="0"/>
    <p:restoredTop sz="94660"/>
  </p:normalViewPr>
  <p:slideViewPr>
    <p:cSldViewPr>
      <p:cViewPr varScale="1">
        <p:scale>
          <a:sx n="86" d="100"/>
          <a:sy n="86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56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3.xml"/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43250" y="9731375"/>
            <a:ext cx="862013" cy="27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549" tIns="48133" rIns="94549" bIns="48133">
            <a:spAutoFit/>
          </a:bodyPr>
          <a:lstStyle>
            <a:lvl1pPr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300">
                <a:solidFill>
                  <a:schemeClr val="tx1"/>
                </a:solidFill>
                <a:latin typeface="Comic Sans MS" panose="030F0702030302020204" pitchFamily="66" charset="0"/>
              </a:rPr>
              <a:t>Page </a:t>
            </a:r>
            <a:fld id="{B11EB30C-7870-49F1-806C-9E59DC17C439}" type="slidenum">
              <a:rPr lang="en-US" altLang="zh-CN" sz="1300" smtClean="0">
                <a:solidFill>
                  <a:schemeClr val="tx1"/>
                </a:solidFill>
                <a:latin typeface="Comic Sans MS" panose="030F0702030302020204" pitchFamily="66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zh-CN" sz="13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61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43250" y="9731375"/>
            <a:ext cx="1130300" cy="27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4549" tIns="48133" rIns="94549" bIns="48133">
            <a:spAutoFit/>
          </a:bodyPr>
          <a:lstStyle>
            <a:lvl1pPr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398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1300">
                <a:solidFill>
                  <a:schemeClr val="tx1"/>
                </a:solidFill>
                <a:latin typeface="Comic Sans MS" panose="030F0702030302020204" pitchFamily="66" charset="0"/>
              </a:rPr>
              <a:t>Page </a:t>
            </a:r>
            <a:fld id="{137C4AB1-48EB-422A-B5C8-07DED5A85F96}" type="slidenum">
              <a:rPr lang="en-US" altLang="zh-CN" sz="1300" smtClean="0">
                <a:solidFill>
                  <a:schemeClr val="tx1"/>
                </a:solidFill>
                <a:latin typeface="Comic Sans MS" panose="030F0702030302020204" pitchFamily="66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fld id="{A9724E7F-D950-41FA-9F8B-F00B03B31652}" type="slidenum">
              <a:rPr lang="en-US" altLang="zh-CN" sz="1300" smtClean="0">
                <a:solidFill>
                  <a:schemeClr val="tx1"/>
                </a:solidFill>
                <a:latin typeface="Comic Sans MS" panose="030F0702030302020204" pitchFamily="66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en-US" altLang="zh-CN" sz="13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4925" cy="3836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988" tIns="48133" rIns="97988" bIns="48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Body Text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2268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97" tIns="48137" rIns="97997" bIns="48137"/>
          <a:lstStyle/>
          <a:p>
            <a:r>
              <a:rPr lang="en-US" altLang="zh-CN"/>
              <a:t>Ancestor of Java had no I/O</a:t>
            </a:r>
          </a:p>
          <a:p>
            <a:r>
              <a:rPr lang="en-US" altLang="zh-CN"/>
              <a:t>CPU vs. Peripheral</a:t>
            </a:r>
          </a:p>
          <a:p>
            <a:r>
              <a:rPr lang="en-US" altLang="zh-CN"/>
              <a:t>Primary vs. Secondary</a:t>
            </a:r>
          </a:p>
          <a:p>
            <a:r>
              <a:rPr lang="en-US" altLang="zh-CN"/>
              <a:t>What maks portable, PDA exciting?</a:t>
            </a:r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7463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60035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47 </a:t>
            </a:r>
            <a:r>
              <a:rPr lang="en-US" altLang="zh-CN"/>
              <a:t>to 26 MB/s (external)</a:t>
            </a:r>
          </a:p>
        </p:txBody>
      </p:sp>
    </p:spTree>
    <p:extLst>
      <p:ext uri="{BB962C8B-B14F-4D97-AF65-F5344CB8AC3E}">
        <p14:creationId xmlns:p14="http://schemas.microsoft.com/office/powerpoint/2010/main" val="220315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1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075"/>
            <a:ext cx="1657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 descr="浙大大门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714625"/>
            <a:ext cx="47148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5651500" y="6521450"/>
            <a:ext cx="433388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53E291A-0EEC-4DA4-853F-C32821C5BAF6}" type="slidenum">
              <a:rPr kumimoji="1" lang="zh-CN" altLang="en-US" sz="1600" b="1" smtClean="0">
                <a:solidFill>
                  <a:schemeClr val="tx1"/>
                </a:solidFill>
                <a:latin typeface="Helvetica" panose="020B0604020202020204" pitchFamily="34" charset="0"/>
              </a:rPr>
              <a:pPr algn="ctr">
                <a:defRPr/>
              </a:pPr>
              <a:t>‹#›</a:t>
            </a:fld>
            <a:endParaRPr kumimoji="1" lang="en-US" altLang="zh-CN" sz="16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765175"/>
            <a:ext cx="7772400" cy="762000"/>
          </a:xfrm>
        </p:spPr>
        <p:txBody>
          <a:bodyPr anchor="b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1714488"/>
            <a:ext cx="5256212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57350" y="6453188"/>
            <a:ext cx="3433763" cy="404812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0078793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36750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1325" y="260350"/>
            <a:ext cx="2154238" cy="5835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315075" cy="5835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195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8501063" y="6429375"/>
            <a:ext cx="6429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>
                <a:solidFill>
                  <a:srgbClr val="000000"/>
                </a:solidFill>
              </a:rPr>
              <a:t>1.</a:t>
            </a:r>
            <a:fld id="{5E720BA6-2B07-41C5-BF99-039E175AD969}" type="slidenum">
              <a:rPr lang="en-US" altLang="zh-CN" sz="1400" smtClean="0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63192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51675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4054475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1088" y="1412875"/>
            <a:ext cx="4054475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14756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25989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42131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4273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70940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85161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6217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826135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68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6353175"/>
            <a:ext cx="971550" cy="50482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Rectangle 5"/>
          <p:cNvSpPr txBox="1">
            <a:spLocks noChangeArrowheads="1"/>
          </p:cNvSpPr>
          <p:nvPr/>
        </p:nvSpPr>
        <p:spPr bwMode="auto">
          <a:xfrm>
            <a:off x="1643063" y="6453188"/>
            <a:ext cx="35718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1800" dirty="0">
                <a:solidFill>
                  <a:schemeClr val="tx1"/>
                </a:solidFill>
              </a:rPr>
              <a:t>CA_2013Spring_storage</a:t>
            </a:r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5075"/>
            <a:ext cx="16573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53063" y="6535738"/>
            <a:ext cx="433387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42D4FAF6-9F15-48A5-A40E-1A47DEC315BA}" type="slidenum">
              <a:rPr kumimoji="1" lang="zh-CN" altLang="en-US" sz="1600" b="1" smtClean="0">
                <a:solidFill>
                  <a:schemeClr val="tx1"/>
                </a:solidFill>
                <a:latin typeface="Helvetica" panose="020B0604020202020204" pitchFamily="34" charset="0"/>
              </a:rPr>
              <a:pPr algn="ctr">
                <a:defRPr/>
              </a:pPr>
              <a:t>‹#›</a:t>
            </a:fld>
            <a:endParaRPr kumimoji="1" lang="en-US" altLang="zh-CN" sz="1600" b="1" dirty="0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rand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rgbClr val="FF3300"/>
          </a:solidFill>
          <a:latin typeface="Comic Sans MS" pitchFamily="66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../../../&#31995;&#32479;&#32467;&#26500;&#35838;/John_UCB/papers/p109-patterson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Lecture for Storage System</a:t>
            </a:r>
          </a:p>
        </p:txBody>
      </p:sp>
      <p:sp>
        <p:nvSpPr>
          <p:cNvPr id="6147" name="Rectangle 7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Type of Storage Devices 		</a:t>
            </a:r>
          </a:p>
          <a:p>
            <a:pPr eaLnBrk="1" hangingPunct="1"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Buses—</a:t>
            </a:r>
            <a:r>
              <a:rPr lang="en-US" altLang="zh-CN" sz="2400" i="1">
                <a:solidFill>
                  <a:srgbClr val="0000FF"/>
                </a:solidFill>
                <a:latin typeface="Comic Sans MS" panose="030F0702030302020204" pitchFamily="66" charset="0"/>
              </a:rPr>
              <a:t>Connecting I/O Devices to CPU/Memory</a:t>
            </a:r>
            <a:endParaRPr lang="en-US" altLang="zh-CN" sz="31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Reliability,Availability,and Dependability</a:t>
            </a:r>
          </a:p>
          <a:p>
            <a:pPr eaLnBrk="1" hangingPunct="1"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3100">
                <a:solidFill>
                  <a:srgbClr val="FF0000"/>
                </a:solidFill>
                <a:latin typeface="Comic Sans MS" panose="030F0702030302020204" pitchFamily="66" charset="0"/>
              </a:rPr>
              <a:t>RAID: </a:t>
            </a:r>
            <a:r>
              <a:rPr lang="en-US" altLang="zh-CN" sz="2400" i="1">
                <a:solidFill>
                  <a:srgbClr val="FF0000"/>
                </a:solidFill>
                <a:latin typeface="Comic Sans MS" panose="030F0702030302020204" pitchFamily="66" charset="0"/>
              </a:rPr>
              <a:t>Redundant Arrays of Inexpensive Disks</a:t>
            </a:r>
            <a:r>
              <a:rPr lang="en-US" altLang="zh-CN" sz="310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Error and Failures in Real Systems</a:t>
            </a: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 	</a:t>
            </a:r>
          </a:p>
          <a:p>
            <a:pPr eaLnBrk="1" hangingPunct="1"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3100">
                <a:solidFill>
                  <a:srgbClr val="FF0000"/>
                </a:solidFill>
                <a:latin typeface="Comic Sans MS" panose="030F0702030302020204" pitchFamily="66" charset="0"/>
              </a:rPr>
              <a:t>I/O Performance Measures</a:t>
            </a: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		</a:t>
            </a:r>
          </a:p>
          <a:p>
            <a:pPr eaLnBrk="1" hangingPunct="1"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A Little Queuing Theory</a:t>
            </a:r>
            <a:r>
              <a:rPr lang="en-US" altLang="zh-CN" sz="3100" b="1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100" b="1">
                <a:latin typeface="Comic Sans MS" panose="030F0702030302020204" pitchFamily="66" charset="0"/>
              </a:rPr>
              <a:t>		</a:t>
            </a:r>
            <a:endParaRPr lang="zh-CN" altLang="en-US" sz="2800"/>
          </a:p>
        </p:txBody>
      </p:sp>
      <p:sp>
        <p:nvSpPr>
          <p:cNvPr id="6148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8382000" y="0"/>
            <a:ext cx="762000" cy="762000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94D1C1E-0860-454B-8DE5-FBF66C6BDD54}" type="slidenum">
              <a:rPr kumimoji="0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038600"/>
            <a:ext cx="22225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7391400" cy="765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Disk Device Terminology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365625"/>
            <a:ext cx="8991600" cy="904875"/>
          </a:xfrm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Several </a:t>
            </a:r>
            <a:r>
              <a:rPr lang="en-US" altLang="zh-CN" sz="2800" u="sng">
                <a:solidFill>
                  <a:srgbClr val="FF0000"/>
                </a:solidFill>
                <a:latin typeface="Comic Sans MS" panose="030F0702030302020204" pitchFamily="66" charset="0"/>
              </a:rPr>
              <a:t>platters</a:t>
            </a:r>
            <a:r>
              <a:rPr lang="en-US" altLang="zh-CN" sz="2800">
                <a:latin typeface="Comic Sans MS" panose="030F0702030302020204" pitchFamily="66" charset="0"/>
              </a:rPr>
              <a:t>, with information recorded magnetically on both </a:t>
            </a:r>
            <a:r>
              <a:rPr lang="en-US" altLang="zh-CN" sz="2800" u="sng">
                <a:solidFill>
                  <a:srgbClr val="FF0000"/>
                </a:solidFill>
                <a:latin typeface="Comic Sans MS" panose="030F0702030302020204" pitchFamily="66" charset="0"/>
              </a:rPr>
              <a:t>surfaces</a:t>
            </a:r>
            <a:r>
              <a:rPr lang="en-US" altLang="zh-CN" sz="2800">
                <a:latin typeface="Comic Sans MS" panose="030F0702030302020204" pitchFamily="66" charset="0"/>
              </a:rPr>
              <a:t> (usually)</a:t>
            </a:r>
          </a:p>
        </p:txBody>
      </p:sp>
      <p:grpSp>
        <p:nvGrpSpPr>
          <p:cNvPr id="16388" name="Group 69"/>
          <p:cNvGrpSpPr>
            <a:grpSpLocks/>
          </p:cNvGrpSpPr>
          <p:nvPr/>
        </p:nvGrpSpPr>
        <p:grpSpPr bwMode="auto">
          <a:xfrm>
            <a:off x="323850" y="1125538"/>
            <a:ext cx="8521700" cy="2571750"/>
            <a:chOff x="192" y="432"/>
            <a:chExt cx="5368" cy="1620"/>
          </a:xfrm>
        </p:grpSpPr>
        <p:grpSp>
          <p:nvGrpSpPr>
            <p:cNvPr id="16389" name="Group 6"/>
            <p:cNvGrpSpPr>
              <a:grpSpLocks/>
            </p:cNvGrpSpPr>
            <p:nvPr/>
          </p:nvGrpSpPr>
          <p:grpSpPr bwMode="auto">
            <a:xfrm flipH="1">
              <a:off x="1392" y="1008"/>
              <a:ext cx="4168" cy="1029"/>
              <a:chOff x="192" y="1056"/>
              <a:chExt cx="4168" cy="1029"/>
            </a:xfrm>
          </p:grpSpPr>
          <p:sp>
            <p:nvSpPr>
              <p:cNvPr id="16437" name="Text Box 7"/>
              <p:cNvSpPr txBox="1">
                <a:spLocks noChangeArrowheads="1"/>
              </p:cNvSpPr>
              <p:nvPr/>
            </p:nvSpPr>
            <p:spPr bwMode="auto">
              <a:xfrm>
                <a:off x="192" y="1440"/>
                <a:ext cx="8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 b="1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Platter</a:t>
                </a:r>
              </a:p>
            </p:txBody>
          </p:sp>
          <p:sp>
            <p:nvSpPr>
              <p:cNvPr id="16438" name="Line 8"/>
              <p:cNvSpPr>
                <a:spLocks noChangeShapeType="1"/>
              </p:cNvSpPr>
              <p:nvPr/>
            </p:nvSpPr>
            <p:spPr bwMode="auto">
              <a:xfrm flipV="1">
                <a:off x="960" y="1296"/>
                <a:ext cx="33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9" name="Line 9"/>
              <p:cNvSpPr>
                <a:spLocks noChangeShapeType="1"/>
              </p:cNvSpPr>
              <p:nvPr/>
            </p:nvSpPr>
            <p:spPr bwMode="auto">
              <a:xfrm flipV="1">
                <a:off x="960" y="1536"/>
                <a:ext cx="336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0" name="Line 1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36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41" name="Group 11"/>
              <p:cNvGrpSpPr>
                <a:grpSpLocks/>
              </p:cNvGrpSpPr>
              <p:nvPr/>
            </p:nvGrpSpPr>
            <p:grpSpPr bwMode="auto">
              <a:xfrm>
                <a:off x="1344" y="1776"/>
                <a:ext cx="3016" cy="309"/>
                <a:chOff x="1337" y="1535"/>
                <a:chExt cx="3016" cy="309"/>
              </a:xfrm>
            </p:grpSpPr>
            <p:sp>
              <p:nvSpPr>
                <p:cNvPr id="16448" name="Oval 12"/>
                <p:cNvSpPr>
                  <a:spLocks noChangeArrowheads="1"/>
                </p:cNvSpPr>
                <p:nvPr/>
              </p:nvSpPr>
              <p:spPr bwMode="auto">
                <a:xfrm>
                  <a:off x="1358" y="1556"/>
                  <a:ext cx="2974" cy="26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49" name="Oval 13"/>
                <p:cNvSpPr>
                  <a:spLocks noChangeArrowheads="1"/>
                </p:cNvSpPr>
                <p:nvPr/>
              </p:nvSpPr>
              <p:spPr bwMode="auto">
                <a:xfrm>
                  <a:off x="1337" y="1535"/>
                  <a:ext cx="3016" cy="309"/>
                </a:xfrm>
                <a:prstGeom prst="ellipse">
                  <a:avLst/>
                </a:prstGeom>
                <a:noFill/>
                <a:ln w="333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6442" name="Group 14"/>
              <p:cNvGrpSpPr>
                <a:grpSpLocks/>
              </p:cNvGrpSpPr>
              <p:nvPr/>
            </p:nvGrpSpPr>
            <p:grpSpPr bwMode="auto">
              <a:xfrm>
                <a:off x="1296" y="1392"/>
                <a:ext cx="3016" cy="309"/>
                <a:chOff x="1327" y="1311"/>
                <a:chExt cx="3016" cy="309"/>
              </a:xfrm>
            </p:grpSpPr>
            <p:sp>
              <p:nvSpPr>
                <p:cNvPr id="16446" name="Oval 15"/>
                <p:cNvSpPr>
                  <a:spLocks noChangeArrowheads="1"/>
                </p:cNvSpPr>
                <p:nvPr/>
              </p:nvSpPr>
              <p:spPr bwMode="auto">
                <a:xfrm>
                  <a:off x="1327" y="1311"/>
                  <a:ext cx="3016" cy="309"/>
                </a:xfrm>
                <a:prstGeom prst="ellipse">
                  <a:avLst/>
                </a:prstGeom>
                <a:noFill/>
                <a:ln w="333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47" name="Oval 16"/>
                <p:cNvSpPr>
                  <a:spLocks noChangeArrowheads="1"/>
                </p:cNvSpPr>
                <p:nvPr/>
              </p:nvSpPr>
              <p:spPr bwMode="auto">
                <a:xfrm>
                  <a:off x="1344" y="1344"/>
                  <a:ext cx="2974" cy="2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6443" name="Group 17"/>
              <p:cNvGrpSpPr>
                <a:grpSpLocks/>
              </p:cNvGrpSpPr>
              <p:nvPr/>
            </p:nvGrpSpPr>
            <p:grpSpPr bwMode="auto">
              <a:xfrm>
                <a:off x="1344" y="1056"/>
                <a:ext cx="3016" cy="309"/>
                <a:chOff x="1316" y="1108"/>
                <a:chExt cx="3016" cy="309"/>
              </a:xfrm>
            </p:grpSpPr>
            <p:sp>
              <p:nvSpPr>
                <p:cNvPr id="16444" name="Oval 18"/>
                <p:cNvSpPr>
                  <a:spLocks noChangeArrowheads="1"/>
                </p:cNvSpPr>
                <p:nvPr/>
              </p:nvSpPr>
              <p:spPr bwMode="auto">
                <a:xfrm>
                  <a:off x="1316" y="1108"/>
                  <a:ext cx="3016" cy="309"/>
                </a:xfrm>
                <a:prstGeom prst="ellipse">
                  <a:avLst/>
                </a:prstGeom>
                <a:solidFill>
                  <a:schemeClr val="bg1"/>
                </a:solidFill>
                <a:ln w="333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45" name="Oval 19"/>
                <p:cNvSpPr>
                  <a:spLocks noChangeArrowheads="1"/>
                </p:cNvSpPr>
                <p:nvPr/>
              </p:nvSpPr>
              <p:spPr bwMode="auto">
                <a:xfrm>
                  <a:off x="1344" y="1152"/>
                  <a:ext cx="2974" cy="192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</p:grpSp>
        </p:grpSp>
        <p:grpSp>
          <p:nvGrpSpPr>
            <p:cNvPr id="16390" name="Group 20"/>
            <p:cNvGrpSpPr>
              <a:grpSpLocks/>
            </p:cNvGrpSpPr>
            <p:nvPr/>
          </p:nvGrpSpPr>
          <p:grpSpPr bwMode="auto">
            <a:xfrm flipH="1">
              <a:off x="1872" y="432"/>
              <a:ext cx="3129" cy="1541"/>
              <a:chOff x="816" y="480"/>
              <a:chExt cx="3129" cy="1541"/>
            </a:xfrm>
          </p:grpSpPr>
          <p:grpSp>
            <p:nvGrpSpPr>
              <p:cNvPr id="16419" name="Group 21"/>
              <p:cNvGrpSpPr>
                <a:grpSpLocks/>
              </p:cNvGrpSpPr>
              <p:nvPr/>
            </p:nvGrpSpPr>
            <p:grpSpPr bwMode="auto">
              <a:xfrm>
                <a:off x="816" y="576"/>
                <a:ext cx="864" cy="672"/>
                <a:chOff x="816" y="576"/>
                <a:chExt cx="864" cy="672"/>
              </a:xfrm>
            </p:grpSpPr>
            <p:sp>
              <p:nvSpPr>
                <p:cNvPr id="16435" name="Line 22"/>
                <p:cNvSpPr>
                  <a:spLocks noChangeShapeType="1"/>
                </p:cNvSpPr>
                <p:nvPr/>
              </p:nvSpPr>
              <p:spPr bwMode="auto">
                <a:xfrm>
                  <a:off x="1327" y="1119"/>
                  <a:ext cx="353" cy="129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816" y="576"/>
                  <a:ext cx="71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800" b="1">
                      <a:solidFill>
                        <a:schemeClr val="accent1"/>
                      </a:solidFill>
                      <a:latin typeface="Helvetica" panose="020B0604020202020204" pitchFamily="34" charset="0"/>
                    </a:rPr>
                    <a:t>Outer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800" b="1">
                      <a:solidFill>
                        <a:schemeClr val="accent1"/>
                      </a:solidFill>
                      <a:latin typeface="Helvetica" panose="020B0604020202020204" pitchFamily="34" charset="0"/>
                    </a:rPr>
                    <a:t>Track</a:t>
                  </a:r>
                </a:p>
              </p:txBody>
            </p:sp>
          </p:grpSp>
          <p:grpSp>
            <p:nvGrpSpPr>
              <p:cNvPr id="16420" name="Group 24"/>
              <p:cNvGrpSpPr>
                <a:grpSpLocks/>
              </p:cNvGrpSpPr>
              <p:nvPr/>
            </p:nvGrpSpPr>
            <p:grpSpPr bwMode="auto">
              <a:xfrm>
                <a:off x="1680" y="1488"/>
                <a:ext cx="2265" cy="160"/>
                <a:chOff x="1680" y="1488"/>
                <a:chExt cx="2265" cy="160"/>
              </a:xfrm>
            </p:grpSpPr>
            <p:sp>
              <p:nvSpPr>
                <p:cNvPr id="16432" name="Oval 25"/>
                <p:cNvSpPr>
                  <a:spLocks noChangeArrowheads="1"/>
                </p:cNvSpPr>
                <p:nvPr/>
              </p:nvSpPr>
              <p:spPr bwMode="auto">
                <a:xfrm>
                  <a:off x="1680" y="1488"/>
                  <a:ext cx="2243" cy="138"/>
                </a:xfrm>
                <a:prstGeom prst="ellipse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33" name="Oval 26"/>
                <p:cNvSpPr>
                  <a:spLocks noChangeArrowheads="1"/>
                </p:cNvSpPr>
                <p:nvPr/>
              </p:nvSpPr>
              <p:spPr bwMode="auto">
                <a:xfrm>
                  <a:off x="1680" y="1488"/>
                  <a:ext cx="2265" cy="160"/>
                </a:xfrm>
                <a:prstGeom prst="ellips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34" name="Oval 27"/>
                <p:cNvSpPr>
                  <a:spLocks noChangeArrowheads="1"/>
                </p:cNvSpPr>
                <p:nvPr/>
              </p:nvSpPr>
              <p:spPr bwMode="auto">
                <a:xfrm>
                  <a:off x="2402" y="1536"/>
                  <a:ext cx="814" cy="6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66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6421" name="Group 28"/>
              <p:cNvGrpSpPr>
                <a:grpSpLocks/>
              </p:cNvGrpSpPr>
              <p:nvPr/>
            </p:nvGrpSpPr>
            <p:grpSpPr bwMode="auto">
              <a:xfrm>
                <a:off x="1671" y="1861"/>
                <a:ext cx="2265" cy="160"/>
                <a:chOff x="1671" y="1861"/>
                <a:chExt cx="2265" cy="160"/>
              </a:xfrm>
            </p:grpSpPr>
            <p:sp>
              <p:nvSpPr>
                <p:cNvPr id="16429" name="Oval 29"/>
                <p:cNvSpPr>
                  <a:spLocks noChangeArrowheads="1"/>
                </p:cNvSpPr>
                <p:nvPr/>
              </p:nvSpPr>
              <p:spPr bwMode="auto">
                <a:xfrm>
                  <a:off x="1682" y="1872"/>
                  <a:ext cx="2243" cy="139"/>
                </a:xfrm>
                <a:prstGeom prst="ellipse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30" name="Oval 30"/>
                <p:cNvSpPr>
                  <a:spLocks noChangeArrowheads="1"/>
                </p:cNvSpPr>
                <p:nvPr/>
              </p:nvSpPr>
              <p:spPr bwMode="auto">
                <a:xfrm>
                  <a:off x="1671" y="1861"/>
                  <a:ext cx="2265" cy="160"/>
                </a:xfrm>
                <a:prstGeom prst="ellips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31" name="Oval 31"/>
                <p:cNvSpPr>
                  <a:spLocks noChangeArrowheads="1"/>
                </p:cNvSpPr>
                <p:nvPr/>
              </p:nvSpPr>
              <p:spPr bwMode="auto">
                <a:xfrm>
                  <a:off x="2402" y="1920"/>
                  <a:ext cx="814" cy="6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66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6422" name="Group 32"/>
              <p:cNvGrpSpPr>
                <a:grpSpLocks/>
              </p:cNvGrpSpPr>
              <p:nvPr/>
            </p:nvGrpSpPr>
            <p:grpSpPr bwMode="auto">
              <a:xfrm>
                <a:off x="1680" y="1152"/>
                <a:ext cx="2265" cy="160"/>
                <a:chOff x="1680" y="1488"/>
                <a:chExt cx="2265" cy="160"/>
              </a:xfrm>
            </p:grpSpPr>
            <p:sp>
              <p:nvSpPr>
                <p:cNvPr id="16426" name="Oval 33"/>
                <p:cNvSpPr>
                  <a:spLocks noChangeArrowheads="1"/>
                </p:cNvSpPr>
                <p:nvPr/>
              </p:nvSpPr>
              <p:spPr bwMode="auto">
                <a:xfrm>
                  <a:off x="1680" y="1488"/>
                  <a:ext cx="2243" cy="138"/>
                </a:xfrm>
                <a:prstGeom prst="ellipse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27" name="Oval 34"/>
                <p:cNvSpPr>
                  <a:spLocks noChangeArrowheads="1"/>
                </p:cNvSpPr>
                <p:nvPr/>
              </p:nvSpPr>
              <p:spPr bwMode="auto">
                <a:xfrm>
                  <a:off x="1680" y="1488"/>
                  <a:ext cx="2265" cy="160"/>
                </a:xfrm>
                <a:prstGeom prst="ellips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6428" name="Oval 35"/>
                <p:cNvSpPr>
                  <a:spLocks noChangeArrowheads="1"/>
                </p:cNvSpPr>
                <p:nvPr/>
              </p:nvSpPr>
              <p:spPr bwMode="auto">
                <a:xfrm>
                  <a:off x="2402" y="1536"/>
                  <a:ext cx="814" cy="6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66FF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zh-CN" altLang="en-US" sz="440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6423" name="Group 36"/>
              <p:cNvGrpSpPr>
                <a:grpSpLocks/>
              </p:cNvGrpSpPr>
              <p:nvPr/>
            </p:nvGrpSpPr>
            <p:grpSpPr bwMode="auto">
              <a:xfrm>
                <a:off x="1584" y="480"/>
                <a:ext cx="816" cy="768"/>
                <a:chOff x="1632" y="528"/>
                <a:chExt cx="816" cy="768"/>
              </a:xfrm>
            </p:grpSpPr>
            <p:sp>
              <p:nvSpPr>
                <p:cNvPr id="16424" name="Line 37"/>
                <p:cNvSpPr>
                  <a:spLocks noChangeShapeType="1"/>
                </p:cNvSpPr>
                <p:nvPr/>
              </p:nvSpPr>
              <p:spPr bwMode="auto">
                <a:xfrm>
                  <a:off x="2208" y="105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rgbClr val="FF66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632" y="528"/>
                  <a:ext cx="715" cy="5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800" b="1">
                      <a:solidFill>
                        <a:schemeClr val="accent1"/>
                      </a:solidFill>
                      <a:latin typeface="Helvetica" panose="020B0604020202020204" pitchFamily="34" charset="0"/>
                    </a:rPr>
                    <a:t>Inner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800" b="1">
                      <a:solidFill>
                        <a:schemeClr val="accent1"/>
                      </a:solidFill>
                      <a:latin typeface="Helvetica" panose="020B0604020202020204" pitchFamily="34" charset="0"/>
                    </a:rPr>
                    <a:t>Track</a:t>
                  </a:r>
                </a:p>
              </p:txBody>
            </p:sp>
          </p:grpSp>
        </p:grpSp>
        <p:grpSp>
          <p:nvGrpSpPr>
            <p:cNvPr id="16391" name="Group 39"/>
            <p:cNvGrpSpPr>
              <a:grpSpLocks/>
            </p:cNvGrpSpPr>
            <p:nvPr/>
          </p:nvGrpSpPr>
          <p:grpSpPr bwMode="auto">
            <a:xfrm>
              <a:off x="2688" y="576"/>
              <a:ext cx="814" cy="624"/>
              <a:chOff x="2496" y="624"/>
              <a:chExt cx="814" cy="624"/>
            </a:xfrm>
          </p:grpSpPr>
          <p:sp>
            <p:nvSpPr>
              <p:cNvPr id="16414" name="Line 40"/>
              <p:cNvSpPr>
                <a:spLocks noChangeShapeType="1"/>
              </p:cNvSpPr>
              <p:nvPr/>
            </p:nvSpPr>
            <p:spPr bwMode="auto">
              <a:xfrm flipH="1">
                <a:off x="2880" y="9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Text Box 41"/>
              <p:cNvSpPr txBox="1">
                <a:spLocks noChangeArrowheads="1"/>
              </p:cNvSpPr>
              <p:nvPr/>
            </p:nvSpPr>
            <p:spPr bwMode="auto">
              <a:xfrm>
                <a:off x="2496" y="624"/>
                <a:ext cx="8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 b="1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Sector</a:t>
                </a:r>
              </a:p>
            </p:txBody>
          </p:sp>
          <p:sp>
            <p:nvSpPr>
              <p:cNvPr id="16416" name="Line 42"/>
              <p:cNvSpPr>
                <a:spLocks noChangeShapeType="1"/>
              </p:cNvSpPr>
              <p:nvPr/>
            </p:nvSpPr>
            <p:spPr bwMode="auto">
              <a:xfrm>
                <a:off x="2784" y="1152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Line 43"/>
              <p:cNvSpPr>
                <a:spLocks noChangeShapeType="1"/>
              </p:cNvSpPr>
              <p:nvPr/>
            </p:nvSpPr>
            <p:spPr bwMode="auto">
              <a:xfrm flipV="1">
                <a:off x="2880" y="1056"/>
                <a:ext cx="19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8" name="Line 44"/>
              <p:cNvSpPr>
                <a:spLocks noChangeShapeType="1"/>
              </p:cNvSpPr>
              <p:nvPr/>
            </p:nvSpPr>
            <p:spPr bwMode="auto">
              <a:xfrm flipH="1" flipV="1">
                <a:off x="2688" y="1056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392" name="Group 45"/>
            <p:cNvGrpSpPr>
              <a:grpSpLocks/>
            </p:cNvGrpSpPr>
            <p:nvPr/>
          </p:nvGrpSpPr>
          <p:grpSpPr bwMode="auto">
            <a:xfrm flipH="1">
              <a:off x="192" y="1124"/>
              <a:ext cx="1148" cy="928"/>
              <a:chOff x="4499" y="1172"/>
              <a:chExt cx="1148" cy="928"/>
            </a:xfrm>
          </p:grpSpPr>
          <p:sp>
            <p:nvSpPr>
              <p:cNvPr id="16411" name="Rectangle 46"/>
              <p:cNvSpPr>
                <a:spLocks noChangeArrowheads="1"/>
              </p:cNvSpPr>
              <p:nvPr/>
            </p:nvSpPr>
            <p:spPr bwMode="auto">
              <a:xfrm>
                <a:off x="4499" y="1172"/>
                <a:ext cx="84" cy="459"/>
              </a:xfrm>
              <a:prstGeom prst="rect">
                <a:avLst/>
              </a:prstGeom>
              <a:noFill/>
              <a:ln w="333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2" name="Rectangle 47"/>
              <p:cNvSpPr>
                <a:spLocks noChangeArrowheads="1"/>
              </p:cNvSpPr>
              <p:nvPr/>
            </p:nvSpPr>
            <p:spPr bwMode="auto">
              <a:xfrm>
                <a:off x="4499" y="1641"/>
                <a:ext cx="84" cy="459"/>
              </a:xfrm>
              <a:prstGeom prst="rect">
                <a:avLst/>
              </a:prstGeom>
              <a:noFill/>
              <a:ln w="333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3" name="Text Box 48"/>
              <p:cNvSpPr txBox="1">
                <a:spLocks noChangeArrowheads="1"/>
              </p:cNvSpPr>
              <p:nvPr/>
            </p:nvSpPr>
            <p:spPr bwMode="auto">
              <a:xfrm>
                <a:off x="4608" y="1488"/>
                <a:ext cx="103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 b="1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Actuator</a:t>
                </a:r>
              </a:p>
            </p:txBody>
          </p:sp>
        </p:grpSp>
        <p:grpSp>
          <p:nvGrpSpPr>
            <p:cNvPr id="16393" name="Group 49"/>
            <p:cNvGrpSpPr>
              <a:grpSpLocks/>
            </p:cNvGrpSpPr>
            <p:nvPr/>
          </p:nvGrpSpPr>
          <p:grpSpPr bwMode="auto">
            <a:xfrm flipH="1">
              <a:off x="1632" y="576"/>
              <a:ext cx="665" cy="1440"/>
              <a:chOff x="3504" y="624"/>
              <a:chExt cx="665" cy="1440"/>
            </a:xfrm>
          </p:grpSpPr>
          <p:sp>
            <p:nvSpPr>
              <p:cNvPr id="16403" name="Line 50"/>
              <p:cNvSpPr>
                <a:spLocks noChangeShapeType="1"/>
              </p:cNvSpPr>
              <p:nvPr/>
            </p:nvSpPr>
            <p:spPr bwMode="auto">
              <a:xfrm>
                <a:off x="3648" y="912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FF8DA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4" name="Text Box 51"/>
              <p:cNvSpPr txBox="1">
                <a:spLocks noChangeArrowheads="1"/>
              </p:cNvSpPr>
              <p:nvPr/>
            </p:nvSpPr>
            <p:spPr bwMode="auto">
              <a:xfrm>
                <a:off x="3504" y="624"/>
                <a:ext cx="6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 b="1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Head</a:t>
                </a:r>
              </a:p>
            </p:txBody>
          </p:sp>
          <p:sp>
            <p:nvSpPr>
              <p:cNvPr id="16405" name="Rectangle 52"/>
              <p:cNvSpPr>
                <a:spLocks noChangeArrowheads="1"/>
              </p:cNvSpPr>
              <p:nvPr/>
            </p:nvSpPr>
            <p:spPr bwMode="auto">
              <a:xfrm>
                <a:off x="3840" y="1200"/>
                <a:ext cx="144" cy="48"/>
              </a:xfrm>
              <a:prstGeom prst="rect">
                <a:avLst/>
              </a:prstGeom>
              <a:solidFill>
                <a:srgbClr val="FF8DA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6" name="AutoShape 53"/>
              <p:cNvSpPr>
                <a:spLocks noChangeArrowheads="1"/>
              </p:cNvSpPr>
              <p:nvPr/>
            </p:nvSpPr>
            <p:spPr bwMode="auto">
              <a:xfrm flipH="1">
                <a:off x="3888" y="1296"/>
                <a:ext cx="96" cy="48"/>
              </a:xfrm>
              <a:prstGeom prst="rtTriangle">
                <a:avLst/>
              </a:prstGeom>
              <a:solidFill>
                <a:srgbClr val="FF8DA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7" name="Rectangle 54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144" cy="48"/>
              </a:xfrm>
              <a:prstGeom prst="rect">
                <a:avLst/>
              </a:prstGeom>
              <a:solidFill>
                <a:srgbClr val="FF8DA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8" name="AutoShape 55"/>
              <p:cNvSpPr>
                <a:spLocks noChangeArrowheads="1"/>
              </p:cNvSpPr>
              <p:nvPr/>
            </p:nvSpPr>
            <p:spPr bwMode="auto">
              <a:xfrm flipH="1">
                <a:off x="3888" y="1632"/>
                <a:ext cx="96" cy="48"/>
              </a:xfrm>
              <a:prstGeom prst="rtTriangle">
                <a:avLst/>
              </a:prstGeom>
              <a:solidFill>
                <a:srgbClr val="FF8DA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09" name="Rectangle 56"/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144" cy="48"/>
              </a:xfrm>
              <a:prstGeom prst="rect">
                <a:avLst/>
              </a:prstGeom>
              <a:solidFill>
                <a:srgbClr val="FF8DA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16410" name="AutoShape 57"/>
              <p:cNvSpPr>
                <a:spLocks noChangeArrowheads="1"/>
              </p:cNvSpPr>
              <p:nvPr/>
            </p:nvSpPr>
            <p:spPr bwMode="auto">
              <a:xfrm flipH="1">
                <a:off x="3888" y="2016"/>
                <a:ext cx="96" cy="48"/>
              </a:xfrm>
              <a:prstGeom prst="rtTriangle">
                <a:avLst/>
              </a:prstGeom>
              <a:solidFill>
                <a:srgbClr val="FF8DA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6394" name="Group 58"/>
            <p:cNvGrpSpPr>
              <a:grpSpLocks/>
            </p:cNvGrpSpPr>
            <p:nvPr/>
          </p:nvGrpSpPr>
          <p:grpSpPr bwMode="auto">
            <a:xfrm flipH="1">
              <a:off x="1056" y="576"/>
              <a:ext cx="756" cy="1392"/>
              <a:chOff x="3984" y="624"/>
              <a:chExt cx="756" cy="1392"/>
            </a:xfrm>
          </p:grpSpPr>
          <p:sp>
            <p:nvSpPr>
              <p:cNvPr id="16395" name="Text Box 59"/>
              <p:cNvSpPr txBox="1">
                <a:spLocks noChangeArrowheads="1"/>
              </p:cNvSpPr>
              <p:nvPr/>
            </p:nvSpPr>
            <p:spPr bwMode="auto">
              <a:xfrm>
                <a:off x="4176" y="624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 b="1">
                    <a:solidFill>
                      <a:schemeClr val="accent1"/>
                    </a:solidFill>
                    <a:latin typeface="Helvetica" panose="020B0604020202020204" pitchFamily="34" charset="0"/>
                  </a:rPr>
                  <a:t>Arm</a:t>
                </a:r>
              </a:p>
            </p:txBody>
          </p:sp>
          <p:sp>
            <p:nvSpPr>
              <p:cNvPr id="16396" name="Line 60"/>
              <p:cNvSpPr>
                <a:spLocks noChangeShapeType="1"/>
              </p:cNvSpPr>
              <p:nvPr/>
            </p:nvSpPr>
            <p:spPr bwMode="auto">
              <a:xfrm flipH="1">
                <a:off x="4272" y="912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7" name="Line 61"/>
              <p:cNvSpPr>
                <a:spLocks noChangeShapeType="1"/>
              </p:cNvSpPr>
              <p:nvPr/>
            </p:nvSpPr>
            <p:spPr bwMode="auto">
              <a:xfrm flipH="1">
                <a:off x="3984" y="120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8" name="Line 62"/>
              <p:cNvSpPr>
                <a:spLocks noChangeShapeType="1"/>
              </p:cNvSpPr>
              <p:nvPr/>
            </p:nvSpPr>
            <p:spPr bwMode="auto">
              <a:xfrm flipH="1">
                <a:off x="4080" y="129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99" name="Line 63"/>
              <p:cNvSpPr>
                <a:spLocks noChangeShapeType="1"/>
              </p:cNvSpPr>
              <p:nvPr/>
            </p:nvSpPr>
            <p:spPr bwMode="auto">
              <a:xfrm flipH="1">
                <a:off x="3984" y="1536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0" name="Line 64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1" name="Line 65"/>
              <p:cNvSpPr>
                <a:spLocks noChangeShapeType="1"/>
              </p:cNvSpPr>
              <p:nvPr/>
            </p:nvSpPr>
            <p:spPr bwMode="auto">
              <a:xfrm flipH="1">
                <a:off x="3984" y="192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2" name="Line 66"/>
              <p:cNvSpPr>
                <a:spLocks noChangeShapeType="1"/>
              </p:cNvSpPr>
              <p:nvPr/>
            </p:nvSpPr>
            <p:spPr bwMode="auto">
              <a:xfrm flipH="1">
                <a:off x="4080" y="201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Disk Device Terminology</a:t>
            </a:r>
            <a:endParaRPr lang="zh-CN" altLang="en-US"/>
          </a:p>
        </p:txBody>
      </p:sp>
      <p:pic>
        <p:nvPicPr>
          <p:cNvPr id="354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41663"/>
            <a:ext cx="3200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429000"/>
            <a:ext cx="3276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81000" y="1916113"/>
            <a:ext cx="87630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Actuator</a:t>
            </a:r>
            <a:r>
              <a:rPr kumimoji="0" lang="en-US" altLang="zh-CN" sz="2400">
                <a:latin typeface="Times New Roman" panose="02020603050405020304" pitchFamily="18" charset="0"/>
              </a:rPr>
              <a:t> moves 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head</a:t>
            </a:r>
            <a:r>
              <a:rPr kumimoji="0" lang="en-US" altLang="zh-CN" sz="2400">
                <a:latin typeface="Times New Roman" panose="02020603050405020304" pitchFamily="18" charset="0"/>
              </a:rPr>
              <a:t> (end of 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arm</a:t>
            </a:r>
            <a:r>
              <a:rPr kumimoji="0" lang="en-US" altLang="zh-CN" sz="2400">
                <a:latin typeface="Times New Roman" panose="02020603050405020304" pitchFamily="18" charset="0"/>
              </a:rPr>
              <a:t>,1/surface) over track (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“seek”</a:t>
            </a:r>
            <a:r>
              <a:rPr kumimoji="0" lang="en-US" altLang="zh-CN" sz="2400" u="sng">
                <a:latin typeface="Times New Roman" panose="02020603050405020304" pitchFamily="18" charset="0"/>
              </a:rPr>
              <a:t>)</a:t>
            </a:r>
            <a:r>
              <a:rPr kumimoji="0" lang="en-US" altLang="zh-CN" sz="2400">
                <a:latin typeface="Times New Roman" panose="02020603050405020304" pitchFamily="18" charset="0"/>
              </a:rPr>
              <a:t>, select 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surface</a:t>
            </a:r>
            <a:r>
              <a:rPr kumimoji="0" lang="en-US" altLang="zh-CN" sz="2400">
                <a:latin typeface="Times New Roman" panose="02020603050405020304" pitchFamily="18" charset="0"/>
              </a:rPr>
              <a:t>, wait for 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sector</a:t>
            </a:r>
            <a:r>
              <a:rPr kumimoji="0" lang="en-US" altLang="zh-CN" sz="2400">
                <a:latin typeface="Times New Roman" panose="02020603050405020304" pitchFamily="18" charset="0"/>
              </a:rPr>
              <a:t> rotate under 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head</a:t>
            </a:r>
            <a:r>
              <a:rPr kumimoji="0" lang="en-US" altLang="zh-CN" sz="2400">
                <a:latin typeface="Times New Roman" panose="02020603050405020304" pitchFamily="18" charset="0"/>
              </a:rPr>
              <a:t>, then read or write  “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Cylinder</a:t>
            </a:r>
            <a:r>
              <a:rPr kumimoji="0" lang="en-US" altLang="zh-CN" sz="2400">
                <a:latin typeface="Times New Roman" panose="02020603050405020304" pitchFamily="18" charset="0"/>
              </a:rPr>
              <a:t>”: all tracks under heads 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381000" y="981075"/>
            <a:ext cx="8763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Bits recorded in 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tracks</a:t>
            </a:r>
            <a:r>
              <a:rPr kumimoji="0" lang="en-US" altLang="zh-CN" sz="2400">
                <a:latin typeface="Times New Roman" panose="02020603050405020304" pitchFamily="18" charset="0"/>
              </a:rPr>
              <a:t>, which in turn divided into 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sectors</a:t>
            </a:r>
            <a:r>
              <a:rPr kumimoji="0" lang="en-US" altLang="zh-CN" sz="2400">
                <a:latin typeface="Times New Roman" panose="02020603050405020304" pitchFamily="18" charset="0"/>
              </a:rPr>
              <a:t> (e.g., 512 Bytes)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0" grpId="0" build="p" autoUpdateAnimBg="0"/>
      <p:bldP spid="3543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839200" cy="836613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What’s Inside A Disk Drive?</a:t>
            </a:r>
          </a:p>
        </p:txBody>
      </p:sp>
      <p:pic>
        <p:nvPicPr>
          <p:cNvPr id="1843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042988" y="0"/>
            <a:ext cx="7162800" cy="6858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C0128"/>
                </a:solidFill>
              </a:rPr>
              <a:t>Disk Device Performance</a:t>
            </a:r>
            <a:endParaRPr lang="zh-CN" altLang="en-US">
              <a:solidFill>
                <a:srgbClr val="FC0128"/>
              </a:solidFill>
            </a:endParaRPr>
          </a:p>
        </p:txBody>
      </p:sp>
      <p:sp>
        <p:nvSpPr>
          <p:cNvPr id="19459" name="Rectangle 1027"/>
          <p:cNvSpPr>
            <a:spLocks noGrp="1" noRot="1" noChangeArrowheads="1"/>
          </p:cNvSpPr>
          <p:nvPr>
            <p:ph idx="1"/>
          </p:nvPr>
        </p:nvSpPr>
        <p:spPr>
          <a:xfrm>
            <a:off x="0" y="1714500"/>
            <a:ext cx="91440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D0128"/>
                </a:solidFill>
                <a:latin typeface="Comic Sans MS" panose="030F0702030302020204" pitchFamily="66" charset="0"/>
              </a:rPr>
              <a:t>Seek time:  </a:t>
            </a: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move head to the desired track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latin typeface="Comic Sans MS" panose="030F0702030302020204" pitchFamily="66" charset="0"/>
              </a:rPr>
              <a:t>today’s drives - 5 to 15 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latin typeface="Comic Sans MS" panose="030F0702030302020204" pitchFamily="66" charset="0"/>
              </a:rPr>
              <a:t>average seek = time for all possible seeks/no. of possible seeks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latin typeface="Comic Sans MS" panose="030F0702030302020204" pitchFamily="66" charset="0"/>
              </a:rPr>
              <a:t>actual average seek = 25% to 33% due to locality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D0128"/>
                </a:solidFill>
                <a:latin typeface="Comic Sans MS" panose="030F0702030302020204" pitchFamily="66" charset="0"/>
              </a:rPr>
              <a:t>Rotational latency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today’s drives - 5,400 to 12,000 RPM 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approximately 12 ms to 5 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average rotational latency = (0.5)(rotational latency)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D0128"/>
                </a:solidFill>
                <a:latin typeface="Comic Sans MS" panose="030F0702030302020204" pitchFamily="66" charset="0"/>
              </a:rPr>
              <a:t>Transfer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time to transfer a sector (1 KB/sector)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function of rotation speed, recording density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today’s drives - 10 to 40 MBytes/second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D0128"/>
                </a:solidFill>
                <a:latin typeface="Comic Sans MS" panose="030F0702030302020204" pitchFamily="66" charset="0"/>
              </a:rPr>
              <a:t>Controller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overhead on drive electronics adds to manage drive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but also gives prefetching and caching</a:t>
            </a:r>
            <a:endParaRPr lang="en-US" altLang="zh-CN" sz="20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460" name="Rectangle 1030"/>
          <p:cNvSpPr>
            <a:spLocks noChangeArrowheads="1"/>
          </p:cNvSpPr>
          <p:nvPr/>
        </p:nvSpPr>
        <p:spPr bwMode="auto">
          <a:xfrm>
            <a:off x="928688" y="857250"/>
            <a:ext cx="6770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Disk Latency = Seek Time + Rotation Time + 			Transfer Time + Controller Overhead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14313" y="188913"/>
            <a:ext cx="8758237" cy="1219200"/>
          </a:xfrm>
        </p:spPr>
        <p:txBody>
          <a:bodyPr/>
          <a:lstStyle/>
          <a:p>
            <a:pPr eaLnBrk="1" hangingPunct="1"/>
            <a:r>
              <a:rPr lang="en-US" altLang="zh-CN" sz="3600"/>
              <a:t>Disk Device Performance-2</a:t>
            </a:r>
            <a:br>
              <a:rPr lang="en-US" altLang="zh-CN" sz="3600"/>
            </a:br>
            <a:r>
              <a:rPr lang="en-US" altLang="zh-CN" sz="2000">
                <a:solidFill>
                  <a:srgbClr val="0000FF"/>
                </a:solidFill>
              </a:rPr>
              <a:t>Average access time =  (seek time) + (rotational latency) + (transfer) + (controller time)</a:t>
            </a:r>
          </a:p>
        </p:txBody>
      </p:sp>
      <p:sp>
        <p:nvSpPr>
          <p:cNvPr id="254981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304800" y="1447800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Track and cylinder skew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cylinder switch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delay to change from one cylinder to the next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>
                <a:latin typeface="Comic Sans MS" panose="030F0702030302020204" pitchFamily="66" charset="0"/>
              </a:rPr>
              <a:t>may have to wait an extra rotation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 solution - drives incorporate skew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>
                <a:latin typeface="Comic Sans MS" panose="030F0702030302020204" pitchFamily="66" charset="0"/>
              </a:rPr>
              <a:t>offset sectors between cylinders to account for switch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head switch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change heads to go from one track to next on same cylinder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sz="1600">
                <a:latin typeface="Comic Sans MS" panose="030F0702030302020204" pitchFamily="66" charset="0"/>
              </a:rPr>
              <a:t>incur additional settling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Prefetching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disks usually read an entire track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assumes that request for the next sector will come soon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Caching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limited amount of caching across requests, but prefetching is preferred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Disk Device Performance-3</a:t>
            </a:r>
          </a:p>
        </p:txBody>
      </p:sp>
      <p:sp>
        <p:nvSpPr>
          <p:cNvPr id="322565" name="Rectangle 1029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Average distance sector from head?</a:t>
            </a:r>
          </a:p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1/2 time of a rotation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10000 Revolutions Per Minute  166.67 Rev/sec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1 revolution = 1/ 166.67 sec  6.00 milliseconds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1/2 rotation (revolution)  3.00 ms</a:t>
            </a:r>
          </a:p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Average no. tracks move arm?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Sum all possible seek distances 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from all possible tracks / # possible</a:t>
            </a:r>
          </a:p>
          <a:p>
            <a:pPr lvl="2" eaLnBrk="1" hangingPunct="1"/>
            <a:r>
              <a:rPr lang="en-US" altLang="zh-CN" sz="2000">
                <a:latin typeface="Comic Sans MS" panose="030F0702030302020204" pitchFamily="66" charset="0"/>
              </a:rPr>
              <a:t>Assumes average seek distance is random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Disk industry standard benchmark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358313" cy="857250"/>
          </a:xfrm>
        </p:spPr>
        <p:txBody>
          <a:bodyPr/>
          <a:lstStyle/>
          <a:p>
            <a:pPr eaLnBrk="1" hangingPunct="1"/>
            <a:r>
              <a:rPr lang="en-US" altLang="zh-CN" sz="3600"/>
              <a:t>Data Rate: Inner vs. Outer Tracks </a:t>
            </a:r>
          </a:p>
        </p:txBody>
      </p:sp>
      <p:sp>
        <p:nvSpPr>
          <p:cNvPr id="256005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228600" y="1052513"/>
            <a:ext cx="8915400" cy="5029200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To keep things simple, originally kept same number of sectors per track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Since outer track longer, lower bits per inch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Competition decided to keep BPI the same for all tracks (“constant bit density”)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More capacity per disk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More of sectors per track towards edge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Since disk spins at constant speed, </a:t>
            </a:r>
            <a:br>
              <a:rPr lang="en-US" altLang="zh-CN" sz="2000">
                <a:latin typeface="Comic Sans MS" panose="030F0702030302020204" pitchFamily="66" charset="0"/>
              </a:rPr>
            </a:br>
            <a:r>
              <a:rPr lang="en-US" altLang="zh-CN" sz="2000">
                <a:latin typeface="Comic Sans MS" panose="030F0702030302020204" pitchFamily="66" charset="0"/>
              </a:rPr>
              <a:t>outer tracks have faster data rate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Bandwidth outer track 1.7X inner track!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Inner track highest density, outer track lowest, so not really constant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2.1X length of track outer / inner, 1.7X bits outer / inner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6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/>
              <a:t>Devices: Magnetic Disks</a:t>
            </a:r>
          </a:p>
        </p:txBody>
      </p:sp>
      <p:sp>
        <p:nvSpPr>
          <p:cNvPr id="23555" name="Rectangle 37"/>
          <p:cNvSpPr>
            <a:spLocks noGrp="1" noRot="1" noChangeArrowheads="1"/>
          </p:cNvSpPr>
          <p:nvPr>
            <p:ph idx="1"/>
          </p:nvPr>
        </p:nvSpPr>
        <p:spPr>
          <a:xfrm>
            <a:off x="304800" y="981075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Purpose: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 Long-term, nonvolatile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 Large, inexpensive, slow level in the storage hierarchy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Characteristics: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Seek Time</a:t>
            </a:r>
            <a:r>
              <a:rPr lang="en-US" altLang="zh-CN" sz="2400">
                <a:latin typeface="Comic Sans MS" panose="030F0702030302020204" pitchFamily="66" charset="0"/>
              </a:rPr>
              <a:t> (~8 ms avg)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positional latency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rotational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Transfer rate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10-40 MByte/sec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Capacity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Gigabytes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Quadruples every 2 years   (aerodynamics)</a:t>
            </a:r>
          </a:p>
        </p:txBody>
      </p:sp>
      <p:grpSp>
        <p:nvGrpSpPr>
          <p:cNvPr id="23556" name="Group 31"/>
          <p:cNvGrpSpPr>
            <a:grpSpLocks/>
          </p:cNvGrpSpPr>
          <p:nvPr/>
        </p:nvGrpSpPr>
        <p:grpSpPr bwMode="auto">
          <a:xfrm>
            <a:off x="4267200" y="3962400"/>
            <a:ext cx="4675188" cy="1173163"/>
            <a:chOff x="2708" y="3244"/>
            <a:chExt cx="2772" cy="634"/>
          </a:xfrm>
        </p:grpSpPr>
        <p:sp>
          <p:nvSpPr>
            <p:cNvPr id="23557" name="Rectangle 32"/>
            <p:cNvSpPr>
              <a:spLocks noChangeArrowheads="1"/>
            </p:cNvSpPr>
            <p:nvPr/>
          </p:nvSpPr>
          <p:spPr bwMode="auto">
            <a:xfrm>
              <a:off x="2708" y="3244"/>
              <a:ext cx="272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Response time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 = Queue + Controller + Seek + Rot + Xfer</a:t>
              </a:r>
            </a:p>
          </p:txBody>
        </p:sp>
        <p:sp>
          <p:nvSpPr>
            <p:cNvPr id="23558" name="Line 33"/>
            <p:cNvSpPr>
              <a:spLocks noChangeShapeType="1"/>
            </p:cNvSpPr>
            <p:nvPr/>
          </p:nvSpPr>
          <p:spPr bwMode="auto">
            <a:xfrm>
              <a:off x="3616" y="3568"/>
              <a:ext cx="904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9" name="Line 34"/>
            <p:cNvSpPr>
              <a:spLocks noChangeShapeType="1"/>
            </p:cNvSpPr>
            <p:nvPr/>
          </p:nvSpPr>
          <p:spPr bwMode="auto">
            <a:xfrm flipV="1">
              <a:off x="4528" y="3560"/>
              <a:ext cx="952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0" name="Rectangle 35"/>
            <p:cNvSpPr>
              <a:spLocks noChangeArrowheads="1"/>
            </p:cNvSpPr>
            <p:nvPr/>
          </p:nvSpPr>
          <p:spPr bwMode="auto">
            <a:xfrm>
              <a:off x="3908" y="3724"/>
              <a:ext cx="87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Service time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6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sz="3600"/>
              <a:t>State of the Art: Barracuda 180</a:t>
            </a:r>
          </a:p>
        </p:txBody>
      </p:sp>
      <p:sp>
        <p:nvSpPr>
          <p:cNvPr id="24579" name="Rectangle 47"/>
          <p:cNvSpPr>
            <a:spLocks noGrp="1" noRot="1" noChangeArrowheads="1"/>
          </p:cNvSpPr>
          <p:nvPr>
            <p:ph idx="1"/>
          </p:nvPr>
        </p:nvSpPr>
        <p:spPr>
          <a:xfrm>
            <a:off x="4419600" y="1524000"/>
            <a:ext cx="472440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/>
              <a:t>181.6 </a:t>
            </a:r>
            <a:r>
              <a:rPr lang="en-US" altLang="zh-CN"/>
              <a:t>GB, 3.5 inch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12 platters, 24 surfaces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24,247 cylinders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7,200 RPM; (4.2 ms avg. latency)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7.4/8.2 ms avg. seek (r/w)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64 to 35 MB/s (internal)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0.1 ms controller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10.3 watts (idle)</a:t>
            </a:r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6988" y="6169025"/>
            <a:ext cx="34258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i="1"/>
              <a:t>source: www.seagate.com</a:t>
            </a: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0" y="4149725"/>
            <a:ext cx="4549775" cy="1955800"/>
            <a:chOff x="37" y="2639"/>
            <a:chExt cx="3225" cy="1232"/>
          </a:xfrm>
        </p:grpSpPr>
        <p:sp>
          <p:nvSpPr>
            <p:cNvPr id="24617" name="Rectangle 6"/>
            <p:cNvSpPr>
              <a:spLocks noChangeArrowheads="1"/>
            </p:cNvSpPr>
            <p:nvPr/>
          </p:nvSpPr>
          <p:spPr bwMode="auto">
            <a:xfrm>
              <a:off x="116" y="2639"/>
              <a:ext cx="3146" cy="1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latin typeface="Helvetica" panose="020B0604020202020204" pitchFamily="34" charset="0"/>
                </a:rPr>
                <a:t>	</a:t>
              </a:r>
              <a:r>
                <a:rPr kumimoji="0" lang="en-US" altLang="zh-CN" sz="2400" b="1">
                  <a:latin typeface="Helvetica" panose="020B0604020202020204" pitchFamily="34" charset="0"/>
                </a:rPr>
                <a:t>Latency =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		Queuing Time +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		Controller time +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		Seek Time + </a:t>
              </a:r>
              <a:br>
                <a:rPr kumimoji="0" lang="en-US" altLang="zh-CN" sz="2400" b="1">
                  <a:latin typeface="Helvetica" panose="020B0604020202020204" pitchFamily="34" charset="0"/>
                </a:rPr>
              </a:br>
              <a:r>
                <a:rPr kumimoji="0" lang="en-US" altLang="zh-CN" sz="2400" b="1">
                  <a:latin typeface="Helvetica" panose="020B0604020202020204" pitchFamily="34" charset="0"/>
                </a:rPr>
                <a:t>		Rotation Time +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		Size / Bandwidth</a:t>
              </a:r>
            </a:p>
          </p:txBody>
        </p:sp>
        <p:grpSp>
          <p:nvGrpSpPr>
            <p:cNvPr id="24618" name="Group 7"/>
            <p:cNvGrpSpPr>
              <a:grpSpLocks/>
            </p:cNvGrpSpPr>
            <p:nvPr/>
          </p:nvGrpSpPr>
          <p:grpSpPr bwMode="auto">
            <a:xfrm>
              <a:off x="37" y="2749"/>
              <a:ext cx="1357" cy="1080"/>
              <a:chOff x="37" y="2749"/>
              <a:chExt cx="1357" cy="1080"/>
            </a:xfrm>
          </p:grpSpPr>
          <p:sp>
            <p:nvSpPr>
              <p:cNvPr id="24620" name="Rectangle 8"/>
              <p:cNvSpPr>
                <a:spLocks noChangeArrowheads="1"/>
              </p:cNvSpPr>
              <p:nvPr/>
            </p:nvSpPr>
            <p:spPr bwMode="auto">
              <a:xfrm>
                <a:off x="37" y="3099"/>
                <a:ext cx="1247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i="1">
                    <a:solidFill>
                      <a:srgbClr val="0000FF"/>
                    </a:solidFill>
                    <a:latin typeface="Helvetica" panose="020B0604020202020204" pitchFamily="34" charset="0"/>
                  </a:rPr>
                  <a:t>per access</a:t>
                </a:r>
              </a:p>
            </p:txBody>
          </p:sp>
          <p:sp>
            <p:nvSpPr>
              <p:cNvPr id="24621" name="Rectangle 9"/>
              <p:cNvSpPr>
                <a:spLocks noChangeArrowheads="1"/>
              </p:cNvSpPr>
              <p:nvPr/>
            </p:nvSpPr>
            <p:spPr bwMode="auto">
              <a:xfrm>
                <a:off x="145" y="3543"/>
                <a:ext cx="969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i="1">
                    <a:solidFill>
                      <a:srgbClr val="0000FF"/>
                    </a:solidFill>
                    <a:latin typeface="Helvetica" panose="020B0604020202020204" pitchFamily="34" charset="0"/>
                  </a:rPr>
                  <a:t>per byte</a:t>
                </a:r>
              </a:p>
            </p:txBody>
          </p:sp>
          <p:sp>
            <p:nvSpPr>
              <p:cNvPr id="24622" name="Rectangle 10"/>
              <p:cNvSpPr>
                <a:spLocks noChangeArrowheads="1"/>
              </p:cNvSpPr>
              <p:nvPr/>
            </p:nvSpPr>
            <p:spPr bwMode="auto">
              <a:xfrm>
                <a:off x="1023" y="2749"/>
                <a:ext cx="371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9600">
                    <a:solidFill>
                      <a:srgbClr val="0000FF"/>
                    </a:solidFill>
                    <a:latin typeface="Helvetica" panose="020B0604020202020204" pitchFamily="34" charset="0"/>
                  </a:rPr>
                  <a:t>{</a:t>
                </a:r>
              </a:p>
            </p:txBody>
          </p:sp>
        </p:grpSp>
        <p:sp>
          <p:nvSpPr>
            <p:cNvPr id="24619" name="Rectangle 11"/>
            <p:cNvSpPr>
              <a:spLocks noChangeArrowheads="1"/>
            </p:cNvSpPr>
            <p:nvPr/>
          </p:nvSpPr>
          <p:spPr bwMode="auto">
            <a:xfrm>
              <a:off x="459" y="3246"/>
              <a:ext cx="297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b="1">
                  <a:solidFill>
                    <a:srgbClr val="0000FF"/>
                  </a:solidFill>
                  <a:latin typeface="Helvetica" panose="020B0604020202020204" pitchFamily="34" charset="0"/>
                </a:rPr>
                <a:t>+</a:t>
              </a:r>
            </a:p>
          </p:txBody>
        </p:sp>
      </p:grpSp>
      <p:grpSp>
        <p:nvGrpSpPr>
          <p:cNvPr id="24582" name="Group 48"/>
          <p:cNvGrpSpPr>
            <a:grpSpLocks/>
          </p:cNvGrpSpPr>
          <p:nvPr/>
        </p:nvGrpSpPr>
        <p:grpSpPr bwMode="auto">
          <a:xfrm>
            <a:off x="0" y="1268413"/>
            <a:ext cx="4287838" cy="2165350"/>
            <a:chOff x="168" y="1235"/>
            <a:chExt cx="2701" cy="1364"/>
          </a:xfrm>
        </p:grpSpPr>
        <p:sp useBgFill="1">
          <p:nvSpPr>
            <p:cNvPr id="24585" name="Oval 12"/>
            <p:cNvSpPr>
              <a:spLocks noChangeArrowheads="1"/>
            </p:cNvSpPr>
            <p:nvPr/>
          </p:nvSpPr>
          <p:spPr bwMode="auto">
            <a:xfrm>
              <a:off x="1013" y="2032"/>
              <a:ext cx="786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24586" name="Oval 13"/>
            <p:cNvSpPr>
              <a:spLocks noChangeArrowheads="1"/>
            </p:cNvSpPr>
            <p:nvPr/>
          </p:nvSpPr>
          <p:spPr bwMode="auto">
            <a:xfrm>
              <a:off x="1157" y="2064"/>
              <a:ext cx="498" cy="1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24587" name="Oval 14"/>
            <p:cNvSpPr>
              <a:spLocks noChangeArrowheads="1"/>
            </p:cNvSpPr>
            <p:nvPr/>
          </p:nvSpPr>
          <p:spPr bwMode="auto">
            <a:xfrm>
              <a:off x="1013" y="1888"/>
              <a:ext cx="786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24588" name="Oval 15"/>
            <p:cNvSpPr>
              <a:spLocks noChangeArrowheads="1"/>
            </p:cNvSpPr>
            <p:nvPr/>
          </p:nvSpPr>
          <p:spPr bwMode="auto">
            <a:xfrm>
              <a:off x="997" y="1776"/>
              <a:ext cx="786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24589" name="Oval 16"/>
            <p:cNvSpPr>
              <a:spLocks noChangeArrowheads="1"/>
            </p:cNvSpPr>
            <p:nvPr/>
          </p:nvSpPr>
          <p:spPr bwMode="auto">
            <a:xfrm>
              <a:off x="997" y="1680"/>
              <a:ext cx="786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24590" name="Line 17"/>
            <p:cNvSpPr>
              <a:spLocks noChangeShapeType="1"/>
            </p:cNvSpPr>
            <p:nvPr/>
          </p:nvSpPr>
          <p:spPr bwMode="auto">
            <a:xfrm>
              <a:off x="1381" y="1792"/>
              <a:ext cx="146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8"/>
            <p:cNvSpPr>
              <a:spLocks noChangeShapeType="1"/>
            </p:cNvSpPr>
            <p:nvPr/>
          </p:nvSpPr>
          <p:spPr bwMode="auto">
            <a:xfrm>
              <a:off x="1365" y="1776"/>
              <a:ext cx="37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Oval 19"/>
            <p:cNvSpPr>
              <a:spLocks noChangeArrowheads="1"/>
            </p:cNvSpPr>
            <p:nvPr/>
          </p:nvSpPr>
          <p:spPr bwMode="auto">
            <a:xfrm>
              <a:off x="1141" y="1736"/>
              <a:ext cx="498" cy="128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24593" name="Line 20"/>
            <p:cNvSpPr>
              <a:spLocks noChangeShapeType="1"/>
            </p:cNvSpPr>
            <p:nvPr/>
          </p:nvSpPr>
          <p:spPr bwMode="auto">
            <a:xfrm>
              <a:off x="1557" y="1864"/>
              <a:ext cx="367" cy="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Rectangle 21"/>
            <p:cNvSpPr>
              <a:spLocks noChangeArrowheads="1"/>
            </p:cNvSpPr>
            <p:nvPr/>
          </p:nvSpPr>
          <p:spPr bwMode="auto">
            <a:xfrm>
              <a:off x="1947" y="1771"/>
              <a:ext cx="67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Sector</a:t>
              </a:r>
            </a:p>
          </p:txBody>
        </p:sp>
        <p:sp>
          <p:nvSpPr>
            <p:cNvPr id="24595" name="Line 22"/>
            <p:cNvSpPr>
              <a:spLocks noChangeShapeType="1"/>
            </p:cNvSpPr>
            <p:nvPr/>
          </p:nvSpPr>
          <p:spPr bwMode="auto">
            <a:xfrm flipV="1">
              <a:off x="1293" y="1415"/>
              <a:ext cx="129" cy="3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Rectangle 23"/>
            <p:cNvSpPr>
              <a:spLocks noChangeArrowheads="1"/>
            </p:cNvSpPr>
            <p:nvPr/>
          </p:nvSpPr>
          <p:spPr bwMode="auto">
            <a:xfrm>
              <a:off x="1192" y="1235"/>
              <a:ext cx="593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Track</a:t>
              </a:r>
            </a:p>
          </p:txBody>
        </p:sp>
        <p:sp>
          <p:nvSpPr>
            <p:cNvPr id="24597" name="Line 24"/>
            <p:cNvSpPr>
              <a:spLocks noChangeShapeType="1"/>
            </p:cNvSpPr>
            <p:nvPr/>
          </p:nvSpPr>
          <p:spPr bwMode="auto">
            <a:xfrm>
              <a:off x="1134" y="180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25"/>
            <p:cNvSpPr>
              <a:spLocks noChangeShapeType="1"/>
            </p:cNvSpPr>
            <p:nvPr/>
          </p:nvSpPr>
          <p:spPr bwMode="auto">
            <a:xfrm>
              <a:off x="1638" y="1800"/>
              <a:ext cx="0" cy="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Line 26"/>
            <p:cNvSpPr>
              <a:spLocks noChangeShapeType="1"/>
            </p:cNvSpPr>
            <p:nvPr/>
          </p:nvSpPr>
          <p:spPr bwMode="auto">
            <a:xfrm>
              <a:off x="1669" y="2032"/>
              <a:ext cx="346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Rectangle 27"/>
            <p:cNvSpPr>
              <a:spLocks noChangeArrowheads="1"/>
            </p:cNvSpPr>
            <p:nvPr/>
          </p:nvSpPr>
          <p:spPr bwMode="auto">
            <a:xfrm>
              <a:off x="2024" y="2011"/>
              <a:ext cx="84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Cylinder</a:t>
              </a:r>
            </a:p>
          </p:txBody>
        </p:sp>
        <p:sp>
          <p:nvSpPr>
            <p:cNvPr id="24601" name="Line 28"/>
            <p:cNvSpPr>
              <a:spLocks noChangeShapeType="1"/>
            </p:cNvSpPr>
            <p:nvPr/>
          </p:nvSpPr>
          <p:spPr bwMode="auto">
            <a:xfrm>
              <a:off x="870" y="1760"/>
              <a:ext cx="0" cy="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2" name="Line 29"/>
            <p:cNvSpPr>
              <a:spLocks noChangeShapeType="1"/>
            </p:cNvSpPr>
            <p:nvPr/>
          </p:nvSpPr>
          <p:spPr bwMode="auto">
            <a:xfrm>
              <a:off x="861" y="1752"/>
              <a:ext cx="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3" name="Line 30"/>
            <p:cNvSpPr>
              <a:spLocks noChangeShapeType="1"/>
            </p:cNvSpPr>
            <p:nvPr/>
          </p:nvSpPr>
          <p:spPr bwMode="auto">
            <a:xfrm>
              <a:off x="877" y="1928"/>
              <a:ext cx="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4" name="Line 31"/>
            <p:cNvSpPr>
              <a:spLocks noChangeShapeType="1"/>
            </p:cNvSpPr>
            <p:nvPr/>
          </p:nvSpPr>
          <p:spPr bwMode="auto">
            <a:xfrm>
              <a:off x="877" y="2048"/>
              <a:ext cx="2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5" name="Line 32"/>
            <p:cNvSpPr>
              <a:spLocks noChangeShapeType="1"/>
            </p:cNvSpPr>
            <p:nvPr/>
          </p:nvSpPr>
          <p:spPr bwMode="auto">
            <a:xfrm>
              <a:off x="877" y="2184"/>
              <a:ext cx="2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33"/>
            <p:cNvSpPr>
              <a:spLocks noChangeShapeType="1"/>
            </p:cNvSpPr>
            <p:nvPr/>
          </p:nvSpPr>
          <p:spPr bwMode="auto">
            <a:xfrm flipH="1">
              <a:off x="726" y="19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34"/>
            <p:cNvSpPr>
              <a:spLocks noChangeShapeType="1"/>
            </p:cNvSpPr>
            <p:nvPr/>
          </p:nvSpPr>
          <p:spPr bwMode="auto">
            <a:xfrm>
              <a:off x="1125" y="2184"/>
              <a:ext cx="154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Rectangle 35"/>
            <p:cNvSpPr>
              <a:spLocks noChangeArrowheads="1"/>
            </p:cNvSpPr>
            <p:nvPr/>
          </p:nvSpPr>
          <p:spPr bwMode="auto">
            <a:xfrm>
              <a:off x="1291" y="2371"/>
              <a:ext cx="55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Head</a:t>
              </a:r>
            </a:p>
          </p:txBody>
        </p:sp>
        <p:sp>
          <p:nvSpPr>
            <p:cNvPr id="24609" name="Line 36"/>
            <p:cNvSpPr>
              <a:spLocks noChangeShapeType="1"/>
            </p:cNvSpPr>
            <p:nvPr/>
          </p:nvSpPr>
          <p:spPr bwMode="auto">
            <a:xfrm>
              <a:off x="1789" y="2248"/>
              <a:ext cx="226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0" name="Rectangle 37"/>
            <p:cNvSpPr>
              <a:spLocks noChangeArrowheads="1"/>
            </p:cNvSpPr>
            <p:nvPr/>
          </p:nvSpPr>
          <p:spPr bwMode="auto">
            <a:xfrm>
              <a:off x="2053" y="2279"/>
              <a:ext cx="67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Platter</a:t>
              </a:r>
            </a:p>
          </p:txBody>
        </p:sp>
        <p:sp>
          <p:nvSpPr>
            <p:cNvPr id="24611" name="Rectangle 38"/>
            <p:cNvSpPr>
              <a:spLocks noChangeArrowheads="1"/>
            </p:cNvSpPr>
            <p:nvPr/>
          </p:nvSpPr>
          <p:spPr bwMode="auto">
            <a:xfrm>
              <a:off x="704" y="2275"/>
              <a:ext cx="46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latin typeface="Helvetica" panose="020B0604020202020204" pitchFamily="34" charset="0"/>
                </a:rPr>
                <a:t>Arm</a:t>
              </a:r>
            </a:p>
          </p:txBody>
        </p:sp>
        <p:sp>
          <p:nvSpPr>
            <p:cNvPr id="24612" name="Rectangle 39"/>
            <p:cNvSpPr>
              <a:spLocks noChangeArrowheads="1"/>
            </p:cNvSpPr>
            <p:nvPr/>
          </p:nvSpPr>
          <p:spPr bwMode="auto">
            <a:xfrm>
              <a:off x="168" y="1772"/>
              <a:ext cx="252" cy="332"/>
            </a:xfrm>
            <a:prstGeom prst="rect">
              <a:avLst/>
            </a:prstGeom>
            <a:solidFill>
              <a:srgbClr val="00DFC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24613" name="Line 40"/>
            <p:cNvSpPr>
              <a:spLocks noChangeShapeType="1"/>
            </p:cNvSpPr>
            <p:nvPr/>
          </p:nvSpPr>
          <p:spPr bwMode="auto">
            <a:xfrm flipV="1">
              <a:off x="317" y="1512"/>
              <a:ext cx="103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41"/>
            <p:cNvSpPr>
              <a:spLocks noChangeShapeType="1"/>
            </p:cNvSpPr>
            <p:nvPr/>
          </p:nvSpPr>
          <p:spPr bwMode="auto">
            <a:xfrm flipH="1">
              <a:off x="428" y="19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Rectangle 42"/>
            <p:cNvSpPr>
              <a:spLocks noChangeArrowheads="1"/>
            </p:cNvSpPr>
            <p:nvPr/>
          </p:nvSpPr>
          <p:spPr bwMode="auto">
            <a:xfrm>
              <a:off x="576" y="1728"/>
              <a:ext cx="113" cy="416"/>
            </a:xfrm>
            <a:prstGeom prst="rect">
              <a:avLst/>
            </a:prstGeom>
            <a:solidFill>
              <a:srgbClr val="91919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 flipV="1">
              <a:off x="584" y="2160"/>
              <a:ext cx="28" cy="2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3" name="Rectangle 44"/>
          <p:cNvSpPr>
            <a:spLocks noChangeArrowheads="1"/>
          </p:cNvSpPr>
          <p:nvPr/>
        </p:nvSpPr>
        <p:spPr bwMode="auto">
          <a:xfrm>
            <a:off x="0" y="3213100"/>
            <a:ext cx="1025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Helvetica" panose="020B0604020202020204" pitchFamily="34" charset="0"/>
              </a:rPr>
              <a:t>Track </a:t>
            </a:r>
            <a:br>
              <a:rPr kumimoji="0" lang="en-US" altLang="zh-CN" sz="2400" b="1">
                <a:latin typeface="Helvetica" panose="020B0604020202020204" pitchFamily="34" charset="0"/>
              </a:rPr>
            </a:br>
            <a:r>
              <a:rPr kumimoji="0" lang="en-US" altLang="zh-CN" sz="2400" b="1">
                <a:latin typeface="Helvetica" panose="020B0604020202020204" pitchFamily="34" charset="0"/>
              </a:rPr>
              <a:t>Buffer</a:t>
            </a:r>
          </a:p>
        </p:txBody>
      </p:sp>
      <p:pic>
        <p:nvPicPr>
          <p:cNvPr id="24584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0"/>
            <a:ext cx="1214437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4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/>
              <a:t>Disk Performance Example</a:t>
            </a:r>
            <a:endParaRPr lang="zh-CN" altLang="en-US"/>
          </a:p>
        </p:txBody>
      </p:sp>
      <p:sp>
        <p:nvSpPr>
          <p:cNvPr id="26627" name="Rectangle 1043"/>
          <p:cNvSpPr>
            <a:spLocks noGrp="1" noRot="1" noChangeArrowheads="1"/>
          </p:cNvSpPr>
          <p:nvPr>
            <p:ph idx="1"/>
          </p:nvPr>
        </p:nvSpPr>
        <p:spPr>
          <a:xfrm>
            <a:off x="323850" y="1125538"/>
            <a:ext cx="8534400" cy="48006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Disk characteristics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512 byte sector, rotate at 5400 RPM, advertised seeks is 5 ms,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transfer rate is 40 MB/sec, it rotates at 10,000RPM, controller overhead is 0.1 ms, queue idle so no service time.</a:t>
            </a:r>
          </a:p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Answer 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Access Time = Seek time + Rotational Latency + Transfer time + Controller Time + Queuing Delay</a:t>
            </a:r>
            <a:endParaRPr lang="zh-CN" altLang="en-US" sz="2400">
              <a:latin typeface="Comic Sans MS" panose="030F0702030302020204" pitchFamily="66" charset="0"/>
            </a:endParaRPr>
          </a:p>
        </p:txBody>
      </p:sp>
      <p:grpSp>
        <p:nvGrpSpPr>
          <p:cNvPr id="26628" name="Group 1044"/>
          <p:cNvGrpSpPr>
            <a:grpSpLocks/>
          </p:cNvGrpSpPr>
          <p:nvPr/>
        </p:nvGrpSpPr>
        <p:grpSpPr bwMode="auto">
          <a:xfrm>
            <a:off x="1042988" y="4797425"/>
            <a:ext cx="5876925" cy="1311275"/>
            <a:chOff x="816" y="2304"/>
            <a:chExt cx="3702" cy="826"/>
          </a:xfrm>
        </p:grpSpPr>
        <p:sp>
          <p:nvSpPr>
            <p:cNvPr id="26629" name="Rectangle 1045"/>
            <p:cNvSpPr>
              <a:spLocks noChangeArrowheads="1"/>
            </p:cNvSpPr>
            <p:nvPr/>
          </p:nvSpPr>
          <p:spPr bwMode="auto">
            <a:xfrm>
              <a:off x="816" y="2448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</a:rPr>
                <a:t>＝5ms ＋</a:t>
              </a:r>
              <a:endParaRPr kumimoji="0"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6630" name="Rectangle 1046"/>
            <p:cNvSpPr>
              <a:spLocks noChangeArrowheads="1"/>
            </p:cNvSpPr>
            <p:nvPr/>
          </p:nvSpPr>
          <p:spPr bwMode="auto">
            <a:xfrm>
              <a:off x="1872" y="2304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</a:rPr>
                <a:t>0.5</a:t>
              </a:r>
              <a:endParaRPr kumimoji="0"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6631" name="Rectangle 1047"/>
            <p:cNvSpPr>
              <a:spLocks noChangeArrowheads="1"/>
            </p:cNvSpPr>
            <p:nvPr/>
          </p:nvSpPr>
          <p:spPr bwMode="auto">
            <a:xfrm>
              <a:off x="1584" y="2592"/>
              <a:ext cx="9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</a:rPr>
                <a:t>10,000PRM</a:t>
              </a:r>
              <a:endParaRPr kumimoji="0"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6632" name="Rectangle 1048"/>
            <p:cNvSpPr>
              <a:spLocks noChangeArrowheads="1"/>
            </p:cNvSpPr>
            <p:nvPr/>
          </p:nvSpPr>
          <p:spPr bwMode="auto">
            <a:xfrm>
              <a:off x="2592" y="244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</a:rPr>
                <a:t>＋</a:t>
              </a:r>
              <a:endParaRPr kumimoji="0"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6633" name="Line 1049"/>
            <p:cNvSpPr>
              <a:spLocks noChangeShapeType="1"/>
            </p:cNvSpPr>
            <p:nvPr/>
          </p:nvSpPr>
          <p:spPr bwMode="auto">
            <a:xfrm>
              <a:off x="1680" y="2583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34" name="Rectangle 1050"/>
            <p:cNvSpPr>
              <a:spLocks noChangeArrowheads="1"/>
            </p:cNvSpPr>
            <p:nvPr/>
          </p:nvSpPr>
          <p:spPr bwMode="auto">
            <a:xfrm>
              <a:off x="2982" y="2304"/>
              <a:ext cx="5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</a:rPr>
                <a:t>0.5KB</a:t>
              </a:r>
              <a:endParaRPr kumimoji="0"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6635" name="Rectangle 1051"/>
            <p:cNvSpPr>
              <a:spLocks noChangeArrowheads="1"/>
            </p:cNvSpPr>
            <p:nvPr/>
          </p:nvSpPr>
          <p:spPr bwMode="auto">
            <a:xfrm>
              <a:off x="2832" y="2592"/>
              <a:ext cx="8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</a:rPr>
                <a:t>40MB/sec</a:t>
              </a:r>
              <a:endParaRPr kumimoji="0"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6636" name="Line 1052"/>
            <p:cNvSpPr>
              <a:spLocks noChangeShapeType="1"/>
            </p:cNvSpPr>
            <p:nvPr/>
          </p:nvSpPr>
          <p:spPr bwMode="auto">
            <a:xfrm>
              <a:off x="2928" y="2583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37" name="Rectangle 1053"/>
            <p:cNvSpPr>
              <a:spLocks noChangeArrowheads="1"/>
            </p:cNvSpPr>
            <p:nvPr/>
          </p:nvSpPr>
          <p:spPr bwMode="auto">
            <a:xfrm>
              <a:off x="3744" y="2448"/>
              <a:ext cx="7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</a:rPr>
                <a:t>＋ 0.1ms</a:t>
              </a:r>
              <a:endParaRPr kumimoji="0"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6638" name="Rectangle 1054"/>
            <p:cNvSpPr>
              <a:spLocks noChangeArrowheads="1"/>
            </p:cNvSpPr>
            <p:nvPr/>
          </p:nvSpPr>
          <p:spPr bwMode="auto">
            <a:xfrm>
              <a:off x="830" y="2880"/>
              <a:ext cx="31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00"/>
                  </a:solidFill>
                </a:rPr>
                <a:t>＝5ms ＋ 3.0 ＋ 0.013 ＋ 0.1 ＝</a:t>
              </a:r>
              <a:r>
                <a:rPr kumimoji="0" lang="en-US" altLang="zh-CN" sz="2000" b="1">
                  <a:solidFill>
                    <a:srgbClr val="FF3300"/>
                  </a:solidFill>
                </a:rPr>
                <a:t>8.11ms</a:t>
              </a:r>
              <a:endParaRPr kumimoji="0" lang="zh-CN" altLang="en-US" sz="2000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81175" y="0"/>
            <a:ext cx="6513513" cy="981075"/>
          </a:xfrm>
        </p:spPr>
        <p:txBody>
          <a:bodyPr/>
          <a:lstStyle/>
          <a:p>
            <a:pPr eaLnBrk="1" hangingPunct="1"/>
            <a:r>
              <a:rPr lang="en-US" altLang="zh-CN"/>
              <a:t>7.1	Introduction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47725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</a:rPr>
              <a:t>The prejudice</a:t>
            </a:r>
            <a:endParaRPr lang="en-US" altLang="zh-CN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Historically neglected by CPU enthusiasts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CPU time which by definition ignores I/O</a:t>
            </a:r>
            <a:endParaRPr lang="en-US" altLang="zh-CN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>
                <a:latin typeface="Comic Sans MS" panose="030F0702030302020204" pitchFamily="66" charset="0"/>
              </a:rPr>
              <a:t>Citizenship of I/O is even apparent in the label </a:t>
            </a:r>
            <a:r>
              <a:rPr lang="en-US" altLang="zh-CN" sz="2400" i="1">
                <a:solidFill>
                  <a:srgbClr val="FF3300"/>
                </a:solidFill>
                <a:latin typeface="Comic Sans MS" panose="030F0702030302020204" pitchFamily="66" charset="0"/>
              </a:rPr>
              <a:t>peripheral </a:t>
            </a:r>
            <a:r>
              <a:rPr lang="en-US" altLang="zh-CN" sz="2400">
                <a:latin typeface="Comic Sans MS" panose="030F0702030302020204" pitchFamily="66" charset="0"/>
              </a:rPr>
              <a:t>applied to I/O devices.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</a:rPr>
              <a:t>The fact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A computer without I/O devices is like a car without wheels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You can’t get very far without them.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response time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>
                <a:latin typeface="Comic Sans MS" panose="030F0702030302020204" pitchFamily="66" charset="0"/>
              </a:rPr>
              <a:t>The time between when the user types a command and when results appear—is surely a better measure of performance.</a:t>
            </a:r>
            <a:endParaRPr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7172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8382000" y="0"/>
            <a:ext cx="762000" cy="762000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6A96F42-62E0-4C5C-8378-08CD3F5D516E}" type="slidenum">
              <a:rPr kumimoji="0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Disk Performance Example(cont.)</a:t>
            </a:r>
            <a:endParaRPr lang="zh-CN" altLang="en-US" sz="3600"/>
          </a:p>
        </p:txBody>
      </p:sp>
      <p:sp>
        <p:nvSpPr>
          <p:cNvPr id="27651" name="Rectangle 17"/>
          <p:cNvSpPr>
            <a:spLocks noGrp="1" noChangeArrowheads="1"/>
          </p:cNvSpPr>
          <p:nvPr>
            <p:ph idx="1"/>
          </p:nvPr>
        </p:nvSpPr>
        <p:spPr>
          <a:xfrm>
            <a:off x="395288" y="2133600"/>
            <a:ext cx="8534400" cy="68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Access Time ＝33%×5ms ＋ 3.0 ms＋ 0.013ms ＋ 0.1ms ＝</a:t>
            </a:r>
            <a:r>
              <a:rPr lang="en-US" altLang="zh-CN" sz="2000" b="1">
                <a:solidFill>
                  <a:srgbClr val="FF3300"/>
                </a:solidFill>
              </a:rPr>
              <a:t>4.783ms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27652" name="Rectangle 15"/>
          <p:cNvSpPr>
            <a:spLocks noChangeArrowheads="1"/>
          </p:cNvSpPr>
          <p:nvPr/>
        </p:nvSpPr>
        <p:spPr bwMode="auto">
          <a:xfrm>
            <a:off x="357188" y="1071563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Assuming the measured seek time is 33% of the calculated average, the answer is</a:t>
            </a:r>
          </a:p>
        </p:txBody>
      </p:sp>
      <p:sp>
        <p:nvSpPr>
          <p:cNvPr id="355346" name="Rectangle 18"/>
          <p:cNvSpPr>
            <a:spLocks noChangeArrowheads="1"/>
          </p:cNvSpPr>
          <p:nvPr/>
        </p:nvSpPr>
        <p:spPr bwMode="auto">
          <a:xfrm>
            <a:off x="395288" y="2852738"/>
            <a:ext cx="8534400" cy="1917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FF3300"/>
                </a:solidFill>
                <a:latin typeface="Comic Sans MS" panose="030F0702030302020204" pitchFamily="66" charset="0"/>
              </a:rPr>
              <a:t>Note</a:t>
            </a:r>
            <a:r>
              <a:rPr kumimoji="0" lang="en-US" altLang="zh-CN" sz="2400">
                <a:latin typeface="Comic Sans MS" panose="030F0702030302020204" pitchFamily="66" charset="0"/>
              </a:rPr>
              <a:t> that </a:t>
            </a:r>
            <a:r>
              <a:rPr kumimoji="0" lang="en-US" altLang="zh-CN" sz="2400" b="1">
                <a:solidFill>
                  <a:srgbClr val="FF3300"/>
                </a:solidFill>
                <a:latin typeface="Comic Sans MS" panose="030F0702030302020204" pitchFamily="66" charset="0"/>
              </a:rPr>
              <a:t>only 0.013 /4.783 or 0.3%</a:t>
            </a:r>
            <a:r>
              <a:rPr kumimoji="0" lang="en-US" altLang="zh-CN" sz="2400">
                <a:latin typeface="Comic Sans MS" panose="030F0702030302020204" pitchFamily="66" charset="0"/>
              </a:rPr>
              <a:t> of the time is the disk transferring data in this example. Even page-sized transfers often take less than 5%, so disks normally spend most of their time </a:t>
            </a:r>
            <a:r>
              <a:rPr kumimoji="0" lang="en-US" altLang="zh-CN" sz="2400" b="1">
                <a:solidFill>
                  <a:srgbClr val="FF3300"/>
                </a:solidFill>
                <a:latin typeface="Comic Sans MS" panose="030F0702030302020204" pitchFamily="66" charset="0"/>
              </a:rPr>
              <a:t>waiting for the head to get over the data</a:t>
            </a:r>
            <a:r>
              <a:rPr kumimoji="0" lang="en-US" altLang="zh-CN" sz="2400">
                <a:latin typeface="Comic Sans MS" panose="030F0702030302020204" pitchFamily="66" charset="0"/>
              </a:rPr>
              <a:t> rather than reading or writing the data.</a:t>
            </a:r>
            <a:r>
              <a:rPr kumimoji="0" lang="en-US" altLang="zh-CN" sz="2400">
                <a:latin typeface="Helvetica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The Future of Magnetic Disks</a:t>
            </a:r>
          </a:p>
        </p:txBody>
      </p:sp>
      <p:sp>
        <p:nvSpPr>
          <p:cNvPr id="28675" name="Rectangle 1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Bits recorded along a track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Metric is </a:t>
            </a:r>
            <a:r>
              <a:rPr lang="en-US" altLang="zh-CN" sz="2000" b="1" u="sng">
                <a:solidFill>
                  <a:srgbClr val="FF0000"/>
                </a:solidFill>
                <a:latin typeface="Comic Sans MS" panose="030F0702030302020204" pitchFamily="66" charset="0"/>
              </a:rPr>
              <a:t>Bits Per Inch</a:t>
            </a:r>
            <a:r>
              <a:rPr lang="en-US" altLang="zh-CN" sz="2000">
                <a:latin typeface="Comic Sans MS" panose="030F0702030302020204" pitchFamily="66" charset="0"/>
              </a:rPr>
              <a:t> (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BPI</a:t>
            </a: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Number of tracks per surface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Metric is </a:t>
            </a:r>
            <a:r>
              <a:rPr lang="en-US" altLang="zh-CN" sz="2000" b="1" u="sng">
                <a:solidFill>
                  <a:srgbClr val="FF0000"/>
                </a:solidFill>
                <a:latin typeface="Comic Sans MS" panose="030F0702030302020204" pitchFamily="66" charset="0"/>
              </a:rPr>
              <a:t>Tracks Per Inch</a:t>
            </a:r>
            <a:r>
              <a:rPr lang="en-US" altLang="zh-CN" sz="2000">
                <a:latin typeface="Comic Sans MS" panose="030F0702030302020204" pitchFamily="66" charset="0"/>
              </a:rPr>
              <a:t> (</a:t>
            </a: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TPI</a:t>
            </a:r>
            <a:r>
              <a:rPr lang="en-US" altLang="zh-CN" sz="2000">
                <a:latin typeface="Comic Sans MS" panose="030F0702030302020204" pitchFamily="66" charset="0"/>
              </a:rPr>
              <a:t>)</a:t>
            </a: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Disk Designs Brag about bit density per unit area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Metric is  </a:t>
            </a:r>
            <a:r>
              <a:rPr lang="en-US" altLang="zh-CN" sz="2000" b="1" u="sng">
                <a:solidFill>
                  <a:srgbClr val="FF0000"/>
                </a:solidFill>
                <a:latin typeface="Comic Sans MS" panose="030F0702030302020204" pitchFamily="66" charset="0"/>
              </a:rPr>
              <a:t>Bits Per Square</a:t>
            </a:r>
            <a:r>
              <a:rPr lang="en-US" altLang="zh-CN" sz="2000">
                <a:latin typeface="Comic Sans MS" panose="030F0702030302020204" pitchFamily="66" charset="0"/>
              </a:rPr>
              <a:t> Inch</a:t>
            </a:r>
          </a:p>
          <a:p>
            <a:pPr lvl="1" eaLnBrk="1" hangingPunct="1"/>
            <a:r>
              <a:rPr lang="en-US" altLang="zh-CN" sz="2000">
                <a:latin typeface="Comic Sans MS" panose="030F0702030302020204" pitchFamily="66" charset="0"/>
              </a:rPr>
              <a:t>Called Areal Density</a:t>
            </a:r>
          </a:p>
          <a:p>
            <a:pPr lvl="1" eaLnBrk="1" hangingPunct="1"/>
            <a:r>
              <a:rPr lang="en-US" altLang="zh-CN" sz="2000" b="1" u="sng">
                <a:solidFill>
                  <a:srgbClr val="FF0000"/>
                </a:solidFill>
                <a:latin typeface="Comic Sans MS" panose="030F0702030302020204" pitchFamily="66" charset="0"/>
              </a:rPr>
              <a:t>Areal Density</a:t>
            </a:r>
            <a:r>
              <a:rPr lang="en-US" altLang="zh-CN" sz="2000">
                <a:latin typeface="Comic Sans MS" panose="030F0702030302020204" pitchFamily="66" charset="0"/>
              </a:rPr>
              <a:t> = BPI x TPI</a:t>
            </a:r>
          </a:p>
          <a:p>
            <a:pPr eaLnBrk="1" hangingPunct="1"/>
            <a:endParaRPr lang="zh-CN" altLang="en-US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868863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7" name="Group 13"/>
          <p:cNvGrpSpPr>
            <a:grpSpLocks/>
          </p:cNvGrpSpPr>
          <p:nvPr/>
        </p:nvGrpSpPr>
        <p:grpSpPr bwMode="auto">
          <a:xfrm>
            <a:off x="1331913" y="1628775"/>
            <a:ext cx="5562600" cy="3581400"/>
            <a:chOff x="960" y="816"/>
            <a:chExt cx="3264" cy="2016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H="1">
              <a:off x="2256" y="1344"/>
              <a:ext cx="288" cy="13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2640" y="816"/>
              <a:ext cx="1584" cy="19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H="1">
              <a:off x="960" y="2016"/>
              <a:ext cx="432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152400"/>
            <a:ext cx="7620000" cy="612775"/>
          </a:xfrm>
        </p:spPr>
        <p:txBody>
          <a:bodyPr/>
          <a:lstStyle/>
          <a:p>
            <a:pPr eaLnBrk="1" hangingPunct="1"/>
            <a:r>
              <a:rPr lang="en-US" altLang="zh-CN" sz="4000"/>
              <a:t>Areal Density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609600" y="1371600"/>
          <a:ext cx="78898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工作表" r:id="rId3" imgW="6027801" imgH="3025567" progId="Excel.Sheet.8">
                  <p:embed/>
                </p:oleObj>
              </mc:Choice>
              <mc:Fallback>
                <p:oleObj name="工作表" r:id="rId3" imgW="6027801" imgH="302556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78898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" y="5181600"/>
            <a:ext cx="83058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 u="sng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Areal Density =</a:t>
            </a:r>
            <a:r>
              <a:rPr kumimoji="0"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sz="2400">
                <a:latin typeface="Times New Roman" panose="02020603050405020304" pitchFamily="18" charset="0"/>
              </a:rPr>
              <a:t>BPI x TPI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Change slope 29%/yr to 60%/yr about 1996</a:t>
            </a:r>
            <a:endParaRPr kumimoji="0" lang="en-US" altLang="zh-CN" sz="2400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0"/>
            <a:ext cx="7391400" cy="1143000"/>
          </a:xfrm>
        </p:spPr>
        <p:txBody>
          <a:bodyPr/>
          <a:lstStyle/>
          <a:p>
            <a:pPr eaLnBrk="1" hangingPunct="1"/>
            <a:r>
              <a:rPr lang="zh-CN" altLang="en-US"/>
              <a:t>1 </a:t>
            </a:r>
            <a:r>
              <a:rPr lang="en-US" altLang="zh-CN"/>
              <a:t>inch disk drive!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314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395288" y="1125538"/>
            <a:ext cx="4724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Comic Sans MS" panose="030F0702030302020204" pitchFamily="66" charset="0"/>
              </a:rPr>
              <a:t>2000 </a:t>
            </a:r>
            <a:r>
              <a:rPr kumimoji="0" lang="en-US" altLang="zh-CN" sz="2400">
                <a:latin typeface="Comic Sans MS" panose="030F0702030302020204" pitchFamily="66" charset="0"/>
              </a:rPr>
              <a:t>IBM MicroDrive: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 1.7” x 1.4” x 0.2”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1 GB, 3600 RPM, </a:t>
            </a:r>
            <a:br>
              <a:rPr kumimoji="0" lang="en-US" altLang="zh-CN" sz="2400">
                <a:latin typeface="Comic Sans MS" panose="030F0702030302020204" pitchFamily="66" charset="0"/>
              </a:rPr>
            </a:br>
            <a:r>
              <a:rPr kumimoji="0" lang="en-US" altLang="zh-CN" sz="2400">
                <a:latin typeface="Comic Sans MS" panose="030F0702030302020204" pitchFamily="66" charset="0"/>
              </a:rPr>
              <a:t>5 MB/s, 15 ms seek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Digital camera, PalmPC?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2006 MicroDrive?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9 GB, 50 MB/s!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Assuming it  finds a niche </a:t>
            </a:r>
            <a:br>
              <a:rPr kumimoji="0" lang="en-US" altLang="zh-CN" sz="2400">
                <a:latin typeface="Comic Sans MS" panose="030F0702030302020204" pitchFamily="66" charset="0"/>
              </a:rPr>
            </a:br>
            <a:r>
              <a:rPr kumimoji="0" lang="en-US" altLang="zh-CN" sz="2400">
                <a:latin typeface="Comic Sans MS" panose="030F0702030302020204" pitchFamily="66" charset="0"/>
              </a:rPr>
              <a:t>in a successful product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Comic Sans MS" panose="030F0702030302020204" pitchFamily="66" charset="0"/>
              </a:rPr>
              <a:t>Assuming past trends continue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19275" y="0"/>
            <a:ext cx="6943725" cy="76517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7000"/>
              </a:lnSpc>
            </a:pPr>
            <a:r>
              <a:rPr lang="en-US" altLang="zh-CN"/>
              <a:t>Optical Disks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1000" y="1600200"/>
            <a:ext cx="720725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000" b="1">
                <a:solidFill>
                  <a:srgbClr val="0000FF"/>
                </a:solidFill>
                <a:latin typeface="Comic Sans MS" panose="030F0702030302020204" pitchFamily="66" charset="0"/>
              </a:rPr>
              <a:t>One challenger</a:t>
            </a:r>
            <a:endParaRPr kumimoji="0" lang="zh-CN" altLang="en-US" sz="3000" b="1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buClr>
                <a:schemeClr val="accent2"/>
              </a:buClr>
              <a:buSzPct val="90000"/>
              <a:buFont typeface="Monotype Sorts" pitchFamily="2" charset="2"/>
              <a:buChar char="F"/>
            </a:pPr>
            <a:r>
              <a:rPr lang="en-US" altLang="zh-CN" sz="2400">
                <a:latin typeface="Comic Sans MS" panose="030F0702030302020204" pitchFamily="66" charset="0"/>
              </a:rPr>
              <a:t>High capacity、Low cost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90000"/>
              <a:buFont typeface="Monotype Sorts" pitchFamily="2" charset="2"/>
              <a:buChar char="F"/>
            </a:pP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Read-only</a:t>
            </a:r>
            <a:r>
              <a:rPr lang="zh-CN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Write onceReWritable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90000"/>
              <a:buFont typeface="Monotype Sorts" pitchFamily="2" charset="2"/>
              <a:buChar char="F"/>
            </a:pP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CD-DA、CD-ROM、CD-I、CD-R、VCD、DVD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SzPct val="90000"/>
              <a:buFont typeface="Monotype Sorts" pitchFamily="2" charset="2"/>
              <a:buChar char="F"/>
            </a:pPr>
            <a:r>
              <a:rPr lang="en-US" altLang="zh-CN" sz="2400">
                <a:latin typeface="Comic Sans MS" panose="030F0702030302020204" pitchFamily="66" charset="0"/>
                <a:sym typeface="Symbol" panose="05050102010706020507" pitchFamily="18" charset="2"/>
              </a:rPr>
              <a:t>Pits(0.5μm)、lands、</a:t>
            </a:r>
          </a:p>
        </p:txBody>
      </p: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Magnetic Tapes vs. Disk</a:t>
            </a:r>
          </a:p>
        </p:txBody>
      </p:sp>
      <p:sp>
        <p:nvSpPr>
          <p:cNvPr id="32771" name="Rectangle 8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07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Longitudinal tape uses same technology as hard disk; tracks its density improvements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Disk head flies above surface, tape head lies on surface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Disk fixed, tape removable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Inherent cost-performance based on geometries: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fixed rotating platters with gaps </a:t>
            </a:r>
          </a:p>
          <a:p>
            <a:pPr lvl="1" eaLnBrk="1" hangingPunct="1">
              <a:lnSpc>
                <a:spcPct val="107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(random access, limited area, 1 media / reader)</a:t>
            </a:r>
            <a:endParaRPr lang="en-US" altLang="zh-CN" sz="16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07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removable long strips  wound on spool</a:t>
            </a:r>
          </a:p>
          <a:p>
            <a:pPr lvl="1" eaLnBrk="1" hangingPunct="1">
              <a:lnSpc>
                <a:spcPct val="107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(sequential access, "unlimited" length,  multiple / reader)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Helical Scan (VCR, Camcoder, DAT) </a:t>
            </a:r>
          </a:p>
          <a:p>
            <a:pPr lvl="1" eaLnBrk="1" hangingPunct="1">
              <a:lnSpc>
                <a:spcPct val="107000"/>
              </a:lnSpc>
            </a:pPr>
            <a:r>
              <a:rPr lang="en-US" altLang="zh-CN" sz="1800">
                <a:latin typeface="Comic Sans MS" panose="030F0702030302020204" pitchFamily="66" charset="0"/>
              </a:rPr>
              <a:t>Spins head at angle to tape to improve density</a:t>
            </a:r>
          </a:p>
        </p:txBody>
      </p:sp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9750" y="0"/>
            <a:ext cx="8278813" cy="981075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7000"/>
              </a:lnSpc>
            </a:pPr>
            <a:r>
              <a:rPr lang="en-US" altLang="zh-CN">
                <a:solidFill>
                  <a:srgbClr val="FF0000"/>
                </a:solidFill>
              </a:rPr>
              <a:t>Current Drawbacks to Tape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1143000"/>
            <a:ext cx="8001000" cy="494665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Tape wear out: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Helical 100s of passes to 1000s for longitudinal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Head wear out: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2000 hours for helical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Both must be accounted for in economic / reliability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Bits stretch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Readers must be compatible with multiple generations of media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Long rewind, eject, load, spin-up times; </a:t>
            </a:r>
            <a:br>
              <a:rPr lang="en-US" altLang="zh-CN" sz="2400">
                <a:latin typeface="Comic Sans MS" panose="030F0702030302020204" pitchFamily="66" charset="0"/>
              </a:rPr>
            </a:br>
            <a:r>
              <a:rPr lang="en-US" altLang="zh-CN" sz="2400">
                <a:latin typeface="Comic Sans MS" panose="030F0702030302020204" pitchFamily="66" charset="0"/>
              </a:rPr>
              <a:t>not inherent, just no need in marketplace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Designed for archival</a:t>
            </a:r>
          </a:p>
        </p:txBody>
      </p:sp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00188" y="214313"/>
            <a:ext cx="7185025" cy="6223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87000"/>
              </a:lnSpc>
            </a:pPr>
            <a:r>
              <a:rPr lang="en-US" altLang="zh-CN" sz="3600">
                <a:solidFill>
                  <a:srgbClr val="FC0128"/>
                </a:solidFill>
              </a:rPr>
              <a:t>Automated Tape Libraries</a:t>
            </a:r>
            <a:br>
              <a:rPr lang="en-US" altLang="zh-CN" sz="3600">
                <a:solidFill>
                  <a:srgbClr val="FC0128"/>
                </a:solidFill>
              </a:rPr>
            </a:br>
            <a:r>
              <a:rPr lang="en-US" altLang="zh-CN" sz="3600">
                <a:solidFill>
                  <a:srgbClr val="FC0128"/>
                </a:solidFill>
              </a:rPr>
              <a:t>StorageTek Powderhorn 9310 </a:t>
            </a:r>
          </a:p>
        </p:txBody>
      </p:sp>
      <p:sp>
        <p:nvSpPr>
          <p:cNvPr id="28262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228600" y="3733800"/>
            <a:ext cx="8686800" cy="2819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Comic Sans MS" panose="030F0702030302020204" pitchFamily="66" charset="0"/>
              </a:rPr>
              <a:t>6000  </a:t>
            </a:r>
            <a:r>
              <a:rPr lang="en-US" altLang="zh-CN" sz="2400">
                <a:latin typeface="Comic Sans MS" panose="030F0702030302020204" pitchFamily="66" charset="0"/>
              </a:rPr>
              <a:t>x 50 GB  9830 tapes =  300  TBytes in 2000 (uncompressed)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Library of Congress: all information in the world; in 1992, ASCII of all books = 30 TB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Exchange up to 450 tapes per hour (8 secs/tape)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1.7 to 7.7 Mbyte/sec per reader, up to 10 readers</a:t>
            </a:r>
          </a:p>
        </p:txBody>
      </p:sp>
      <p:sp>
        <p:nvSpPr>
          <p:cNvPr id="35844" name="Line 9"/>
          <p:cNvSpPr>
            <a:spLocks noChangeShapeType="1"/>
          </p:cNvSpPr>
          <p:nvPr/>
        </p:nvSpPr>
        <p:spPr bwMode="auto">
          <a:xfrm>
            <a:off x="5867400" y="1524000"/>
            <a:ext cx="0" cy="1600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5962650" y="2193925"/>
            <a:ext cx="135572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2"/>
                </a:solidFill>
              </a:rPr>
              <a:t>7.7 </a:t>
            </a:r>
            <a:r>
              <a:rPr kumimoji="0" lang="en-US" altLang="zh-CN" sz="2800" b="1">
                <a:solidFill>
                  <a:schemeClr val="tx2"/>
                </a:solidFill>
              </a:rPr>
              <a:t>feet</a:t>
            </a: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 flipV="1">
            <a:off x="2743200" y="3124200"/>
            <a:ext cx="2949575" cy="12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Rectangle 12"/>
          <p:cNvSpPr>
            <a:spLocks noChangeArrowheads="1"/>
          </p:cNvSpPr>
          <p:nvPr/>
        </p:nvSpPr>
        <p:spPr bwMode="auto">
          <a:xfrm>
            <a:off x="3657600" y="3200400"/>
            <a:ext cx="15541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2"/>
                </a:solidFill>
              </a:rPr>
              <a:t>10.7 </a:t>
            </a:r>
            <a:r>
              <a:rPr kumimoji="0" lang="en-US" altLang="zh-CN" sz="2800" b="1">
                <a:solidFill>
                  <a:schemeClr val="tx2"/>
                </a:solidFill>
              </a:rPr>
              <a:t>feet</a:t>
            </a:r>
          </a:p>
        </p:txBody>
      </p:sp>
      <p:pic>
        <p:nvPicPr>
          <p:cNvPr id="3584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297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2640" name="Rectangle 16"/>
          <p:cNvSpPr>
            <a:spLocks noChangeArrowheads="1"/>
          </p:cNvSpPr>
          <p:nvPr/>
        </p:nvSpPr>
        <p:spPr bwMode="auto">
          <a:xfrm>
            <a:off x="6248400" y="2743200"/>
            <a:ext cx="20732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chemeClr val="tx2"/>
                </a:solidFill>
              </a:rPr>
              <a:t>8200 </a:t>
            </a:r>
            <a:r>
              <a:rPr kumimoji="0" lang="en-US" altLang="zh-CN" sz="2400" b="1">
                <a:solidFill>
                  <a:schemeClr val="tx2"/>
                </a:solidFill>
              </a:rPr>
              <a:t>pounds,</a:t>
            </a:r>
            <a:br>
              <a:rPr kumimoji="0" lang="en-US" altLang="zh-CN" sz="2400" b="1">
                <a:solidFill>
                  <a:schemeClr val="tx2"/>
                </a:solidFill>
              </a:rPr>
            </a:br>
            <a:r>
              <a:rPr kumimoji="0" lang="en-US" altLang="zh-CN" sz="2400" b="1">
                <a:solidFill>
                  <a:schemeClr val="tx2"/>
                </a:solidFill>
              </a:rPr>
              <a:t>1.1 kilowatts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build="p" autoUpdateAnimBg="0"/>
      <p:bldP spid="28264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Library vs. Storage</a:t>
            </a:r>
          </a:p>
        </p:txBody>
      </p:sp>
      <p:sp>
        <p:nvSpPr>
          <p:cNvPr id="2836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Getting books today as quaint as the way I learned to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punch cards, batch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wander thru shelves, anticipatory purchasing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Cost $1 per book to check 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$30 for a catalogue entry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30% of all books never checked 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Write only journals?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Digital library can transform campuses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1625" y="152400"/>
            <a:ext cx="6657975" cy="612775"/>
          </a:xfrm>
        </p:spPr>
        <p:txBody>
          <a:bodyPr/>
          <a:lstStyle/>
          <a:p>
            <a:pPr eaLnBrk="1" hangingPunct="1"/>
            <a:r>
              <a:rPr lang="en-US" altLang="zh-CN" sz="4000"/>
              <a:t>Whither tape?</a:t>
            </a:r>
          </a:p>
        </p:txBody>
      </p:sp>
      <p:sp>
        <p:nvSpPr>
          <p:cNvPr id="302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214438"/>
            <a:ext cx="8839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Investment in research: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90% of disks shipped in PCs; 100% of PCs have disks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~0% of tape readers shipped in PCs; ~0% of PCs have disks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Before, N disks / tape; today, N tapes / disk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40 GB/DLT tape (uncompressed)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80 to 192 GB/3.5" disk (uncompressed)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Cost per GB: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In past, 10X to 100X tape cartridge vs. disk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Jan 2001: 40 GB for $53 (DLT cartridge), $2800 for reader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$1.33/GB cartridge, $2.03/GB 100 cartridges + 1 reader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($10995 for 1 reader + 15 tape autoloader, $10.50/GB)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Jan 2001: 80 GB for $244 (IDE,5400 RPM), $3.05/GB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Will $/GB tape v. disk cross in 2001? 2002? 2003?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Storage field is based on tape backup; what should we do? Discussion if time permits?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0"/>
            <a:ext cx="7924800" cy="914400"/>
          </a:xfrm>
        </p:spPr>
        <p:txBody>
          <a:bodyPr/>
          <a:lstStyle/>
          <a:p>
            <a:pPr eaLnBrk="1" hangingPunct="1"/>
            <a:r>
              <a:rPr lang="en-US" altLang="zh-CN" sz="4000"/>
              <a:t>Does I/O Performance Matter?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idx="1"/>
          </p:nvPr>
        </p:nvSpPr>
        <p:spPr>
          <a:xfrm>
            <a:off x="214313" y="928688"/>
            <a:ext cx="8610600" cy="5410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One argument : I/O speed doesn’t matter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If a process waits for a peripheral, run another task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i="1">
                <a:solidFill>
                  <a:srgbClr val="0000FF"/>
                </a:solidFill>
                <a:latin typeface="Comic Sans MS" panose="030F0702030302020204" pitchFamily="66" charset="0"/>
              </a:rPr>
              <a:t>Throughput does not descend</a:t>
            </a:r>
            <a:r>
              <a:rPr lang="en-US" altLang="zh-CN" sz="2000" i="1">
                <a:solidFill>
                  <a:srgbClr val="7474DC"/>
                </a:solidFill>
                <a:latin typeface="Comic Sans MS" panose="030F0702030302020204" pitchFamily="66" charset="0"/>
              </a:rPr>
              <a:t>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FF"/>
                </a:solidFill>
                <a:latin typeface="Comic Sans MS" panose="030F0702030302020204" pitchFamily="66" charset="0"/>
              </a:rPr>
              <a:t>I/O performance doesn’t matter</a:t>
            </a:r>
            <a:r>
              <a:rPr lang="en-US" altLang="zh-CN" sz="2000">
                <a:solidFill>
                  <a:srgbClr val="7474DC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/>
              <a:t>in a multiprogrammed environment.</a:t>
            </a:r>
            <a:r>
              <a:rPr lang="en-US" altLang="zh-CN"/>
              <a:t> 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>
                <a:latin typeface="Comic Sans MS" panose="030F0702030302020204" pitchFamily="66" charset="0"/>
              </a:rPr>
              <a:t>Several points to make in reply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if users didn’t care about response time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Interactive software never would have been invented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Be no workstations or personal computers today;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Expensive to rely on running other processes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Paging traffic from process switching might actually increase I/O.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Mobile devices and desktop computing, there is only one person per computer and thus fewer processes than in timesharing.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Many times the only waiting process is the human being!</a:t>
            </a:r>
          </a:p>
        </p:txBody>
      </p:sp>
      <p:sp>
        <p:nvSpPr>
          <p:cNvPr id="819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8382000" y="0"/>
            <a:ext cx="762000" cy="762000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0520201-B851-4C41-BDE6-FEE48BF39F48}" type="slidenum">
              <a:rPr kumimoji="0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8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8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8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8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8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8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8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84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84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/>
              <a:t>What about FLASH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08050"/>
            <a:ext cx="8534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Compact Flash Cards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Intel Strata Flash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16 Mb in 1 square cm. (.6 mm thick)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100,000 write/erase cycles.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Standby current = 100uA, write = 45mA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Compact Flash 256MB~=$120  512MB~=$542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Transfer @ 3.5MB/s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IBM Microdrive 1G~370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Standby current = 20mA, write = 250mA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Efficiency advertised in wats/MB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Disks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Nearly instant standby wake-up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Random access to data stored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Tolerant to shock and vibration (1000G of operating shock)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820150" cy="928688"/>
          </a:xfrm>
        </p:spPr>
        <p:txBody>
          <a:bodyPr/>
          <a:lstStyle/>
          <a:p>
            <a:pPr eaLnBrk="1" hangingPunct="1"/>
            <a:r>
              <a:rPr lang="en-US" altLang="zh-CN" sz="3200"/>
              <a:t>7.3 Buses--Connecting I/O Devices to CPU/Memory</a:t>
            </a:r>
            <a:endParaRPr lang="zh-CN" altLang="en-US" sz="3200"/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4478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Lots of sub-systems need to communicate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Comic Sans MS" panose="030F0702030302020204" pitchFamily="66" charset="0"/>
              </a:rPr>
              <a:t>Busses: Shared wires for common communication</a:t>
            </a:r>
            <a:endParaRPr lang="zh-CN" altLang="en-US" sz="2400">
              <a:latin typeface="Comic Sans MS" panose="030F0702030302020204" pitchFamily="66" charset="0"/>
            </a:endParaRPr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533876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95400" y="0"/>
            <a:ext cx="6858000" cy="1066800"/>
          </a:xfrm>
        </p:spPr>
        <p:txBody>
          <a:bodyPr/>
          <a:lstStyle/>
          <a:p>
            <a:pPr eaLnBrk="1" hangingPunct="1"/>
            <a:r>
              <a:rPr lang="en-US" altLang="zh-CN"/>
              <a:t>Bus Classifications</a:t>
            </a:r>
            <a:endParaRPr lang="zh-CN" altLang="en-US"/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143000"/>
            <a:ext cx="4876800" cy="5029200"/>
          </a:xfrm>
        </p:spPr>
        <p:txBody>
          <a:bodyPr/>
          <a:lstStyle/>
          <a:p>
            <a:pPr eaLnBrk="1" hangingPunct="1"/>
            <a:r>
              <a:rPr lang="en-US" altLang="zh-CN" sz="2700" b="1">
                <a:solidFill>
                  <a:srgbClr val="FF3300"/>
                </a:solidFill>
                <a:latin typeface="Comic Sans MS" panose="030F0702030302020204" pitchFamily="66" charset="0"/>
              </a:rPr>
              <a:t>CPU-memory busses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Fast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Proprietary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Closed and controlled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Support only memory transactions</a:t>
            </a:r>
          </a:p>
          <a:p>
            <a:pPr eaLnBrk="1" hangingPunct="1"/>
            <a:r>
              <a:rPr lang="en-US" altLang="zh-CN" sz="2700" b="1">
                <a:solidFill>
                  <a:srgbClr val="FF3300"/>
                </a:solidFill>
                <a:latin typeface="Comic Sans MS" panose="030F0702030302020204" pitchFamily="66" charset="0"/>
              </a:rPr>
              <a:t>IO busses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Standardized (SCSI, PCI, AGP)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More diversity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More length</a:t>
            </a:r>
          </a:p>
          <a:p>
            <a:pPr eaLnBrk="1" hangingPunct="1"/>
            <a:r>
              <a:rPr lang="en-US" altLang="zh-CN" sz="2700" b="1">
                <a:solidFill>
                  <a:srgbClr val="FF3300"/>
                </a:solidFill>
                <a:latin typeface="Comic Sans MS" panose="030F0702030302020204" pitchFamily="66" charset="0"/>
              </a:rPr>
              <a:t>Bus Bridges/Adapter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Standardized (RS-232, 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Cross from one bus to another</a:t>
            </a:r>
            <a:endParaRPr lang="zh-CN" altLang="en-US" sz="20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40964" name="Object 5"/>
          <p:cNvGraphicFramePr>
            <a:graphicFrameLocks noChangeAspect="1"/>
          </p:cNvGraphicFramePr>
          <p:nvPr/>
        </p:nvGraphicFramePr>
        <p:xfrm>
          <a:off x="4500563" y="1844675"/>
          <a:ext cx="44958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位图图像" r:id="rId3" imgW="4206605" imgH="3626667" progId="Paint.Picture">
                  <p:embed/>
                </p:oleObj>
              </mc:Choice>
              <mc:Fallback>
                <p:oleObj name="位图图像" r:id="rId3" imgW="4206605" imgH="362666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44675"/>
                        <a:ext cx="44958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7450" y="188913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zh-CN"/>
              <a:t>Bus Design Decisions</a:t>
            </a:r>
            <a:endParaRPr lang="zh-CN" altLang="en-US"/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981075"/>
            <a:ext cx="88392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>
                <a:solidFill>
                  <a:srgbClr val="FF3300"/>
                </a:solidFill>
                <a:latin typeface="Comic Sans MS" panose="030F0702030302020204" pitchFamily="66" charset="0"/>
              </a:rPr>
              <a:t>goals</a:t>
            </a:r>
            <a:r>
              <a:rPr lang="en-US" altLang="zh-CN" sz="200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decisions depend on cost and performance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 higher performance at more cost.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>
                <a:solidFill>
                  <a:srgbClr val="FF3300"/>
                </a:solidFill>
                <a:latin typeface="Comic Sans MS" panose="030F0702030302020204" pitchFamily="66" charset="0"/>
              </a:rPr>
              <a:t>The first three options in the figure are clear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separate address and data lines,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wider data lines, and multiple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word transfers</a:t>
            </a:r>
            <a:r>
              <a:rPr lang="en-US" altLang="zh-CN">
                <a:latin typeface="Comic Sans MS" panose="030F0702030302020204" pitchFamily="66" charset="0"/>
              </a:rPr>
              <a:t> </a:t>
            </a:r>
            <a:endParaRPr lang="zh-CN" altLang="en-US" sz="2000">
              <a:latin typeface="Comic Sans MS" panose="030F0702030302020204" pitchFamily="66" charset="0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44900"/>
            <a:ext cx="89916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00188" y="228600"/>
            <a:ext cx="7643812" cy="608013"/>
          </a:xfrm>
        </p:spPr>
        <p:txBody>
          <a:bodyPr/>
          <a:lstStyle/>
          <a:p>
            <a:pPr eaLnBrk="1" hangingPunct="1"/>
            <a:r>
              <a:rPr lang="en-US" altLang="zh-CN" sz="2800"/>
              <a:t>Structure, Width, and Transfer Length</a:t>
            </a:r>
            <a:endParaRPr lang="zh-CN" altLang="en-US" sz="2800"/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143000"/>
            <a:ext cx="8839200" cy="3581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00"/>
                </a:solidFill>
                <a:latin typeface="Comic Sans MS" panose="030F0702030302020204" pitchFamily="66" charset="0"/>
              </a:rPr>
              <a:t>Separate vs. Multiplexed Address/Data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Multiplexed: save wires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Separate: more performance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>
                <a:solidFill>
                  <a:srgbClr val="FF3300"/>
                </a:solidFill>
                <a:latin typeface="Comic Sans MS" panose="030F0702030302020204" pitchFamily="66" charset="0"/>
              </a:rPr>
              <a:t>Wide words: higher throughput, less control per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On-chip cache to CPU busses: 256 bits wide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Serial Busses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00"/>
                </a:solidFill>
                <a:latin typeface="Comic Sans MS" panose="030F0702030302020204" pitchFamily="66" charset="0"/>
              </a:rPr>
              <a:t>Data Transfer Length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More data per address/control transfer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>
                <a:solidFill>
                  <a:srgbClr val="FF3300"/>
                </a:solidFill>
                <a:latin typeface="Comic Sans MS" panose="030F0702030302020204" pitchFamily="66" charset="0"/>
              </a:rPr>
              <a:t>Example: Multiplexed Addr/Data with Data transfer of 4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76962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00188" y="0"/>
            <a:ext cx="6634162" cy="1000125"/>
          </a:xfrm>
        </p:spPr>
        <p:txBody>
          <a:bodyPr/>
          <a:lstStyle/>
          <a:p>
            <a:pPr eaLnBrk="1" hangingPunct="1"/>
            <a:r>
              <a:rPr lang="en-US" altLang="zh-CN"/>
              <a:t>Bus Mastering</a:t>
            </a:r>
            <a:endParaRPr lang="zh-CN" altLang="en-US"/>
          </a:p>
        </p:txBody>
      </p:sp>
      <p:sp>
        <p:nvSpPr>
          <p:cNvPr id="44035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250825" y="1201738"/>
            <a:ext cx="8642350" cy="10652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D00E30"/>
                </a:solidFill>
                <a:latin typeface="Comic Sans MS" panose="030F0702030302020204" pitchFamily="66" charset="0"/>
              </a:rPr>
              <a:t>Bus Master: </a:t>
            </a: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a device that can initiate a bus transfer</a:t>
            </a:r>
          </a:p>
        </p:txBody>
      </p:sp>
      <p:graphicFrame>
        <p:nvGraphicFramePr>
          <p:cNvPr id="44036" name="Object 5"/>
          <p:cNvGraphicFramePr>
            <a:graphicFrameLocks noChangeAspect="1"/>
          </p:cNvGraphicFramePr>
          <p:nvPr/>
        </p:nvGraphicFramePr>
        <p:xfrm>
          <a:off x="4356100" y="1844675"/>
          <a:ext cx="42672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位图图像" r:id="rId3" imgW="2865368" imgH="1623201" progId="Paint.Picture">
                  <p:embed/>
                </p:oleObj>
              </mc:Choice>
              <mc:Fallback>
                <p:oleObj name="位图图像" r:id="rId3" imgW="2865368" imgH="162320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44675"/>
                        <a:ext cx="426720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381000" y="3860800"/>
            <a:ext cx="8763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en-US" altLang="zh-CN" sz="2200">
                <a:solidFill>
                  <a:srgbClr val="000000"/>
                </a:solidFill>
                <a:latin typeface="Comic Sans MS" panose="030F0702030302020204" pitchFamily="66" charset="0"/>
              </a:rPr>
              <a:t>1. CPU makes memory request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en-US" altLang="zh-CN" sz="2200">
                <a:solidFill>
                  <a:srgbClr val="000000"/>
                </a:solidFill>
                <a:latin typeface="Comic Sans MS" panose="030F0702030302020204" pitchFamily="66" charset="0"/>
              </a:rPr>
              <a:t>2. Page Fault in VM requires disk access to load page</a:t>
            </a:r>
          </a:p>
          <a:p>
            <a:pPr lvl="2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en-US" altLang="zh-CN" sz="2200">
                <a:solidFill>
                  <a:srgbClr val="000000"/>
                </a:solidFill>
                <a:latin typeface="Comic Sans MS" panose="030F0702030302020204" pitchFamily="66" charset="0"/>
              </a:rPr>
              <a:t>3. Mover data from disk to memory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If the CPU is master, does it have to check to see if the disk is ready to transfer?</a:t>
            </a:r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28813" y="0"/>
            <a:ext cx="6838950" cy="765175"/>
          </a:xfrm>
        </p:spPr>
        <p:txBody>
          <a:bodyPr/>
          <a:lstStyle/>
          <a:p>
            <a:pPr eaLnBrk="1" hangingPunct="1"/>
            <a:r>
              <a:rPr lang="en-US" altLang="zh-CN"/>
              <a:t>Multiple Bus Masters</a:t>
            </a:r>
            <a:endParaRPr lang="zh-CN" altLang="en-US"/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8613" y="1277938"/>
            <a:ext cx="8564562" cy="4262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3300"/>
                </a:solidFill>
                <a:latin typeface="Comic Sans MS" panose="030F0702030302020204" pitchFamily="66" charset="0"/>
              </a:rPr>
              <a:t>What if multiple devices could initiate transfers?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000000"/>
                </a:solidFill>
                <a:latin typeface="Comic Sans MS" panose="030F0702030302020204" pitchFamily="66" charset="0"/>
              </a:rPr>
              <a:t>Update might take place in background while CPU operates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3300"/>
                </a:solidFill>
                <a:latin typeface="Comic Sans MS" panose="030F0702030302020204" pitchFamily="66" charset="0"/>
              </a:rPr>
              <a:t>Multiple CPUs on shared memory systems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3300"/>
                </a:solidFill>
                <a:latin typeface="Comic Sans MS" panose="030F0702030302020204" pitchFamily="66" charset="0"/>
              </a:rPr>
              <a:t>Challenge:</a:t>
            </a:r>
            <a:r>
              <a:rPr lang="en-US" altLang="zh-CN" b="1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i="1">
                <a:solidFill>
                  <a:srgbClr val="D00E30"/>
                </a:solidFill>
                <a:latin typeface="Comic Sans MS" panose="030F0702030302020204" pitchFamily="66" charset="0"/>
              </a:rPr>
              <a:t>Arbitration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000000"/>
                </a:solidFill>
                <a:latin typeface="Comic Sans MS" panose="030F0702030302020204" pitchFamily="66" charset="0"/>
              </a:rPr>
              <a:t>If two or more masters want the bus at the same time, who gets it?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1625" y="0"/>
            <a:ext cx="7572375" cy="762000"/>
          </a:xfrm>
        </p:spPr>
        <p:txBody>
          <a:bodyPr/>
          <a:lstStyle/>
          <a:p>
            <a:pPr eaLnBrk="1" hangingPunct="1"/>
            <a:r>
              <a:rPr lang="en-US" altLang="zh-CN"/>
              <a:t>Bus Clocking: Synchronous</a:t>
            </a:r>
            <a:endParaRPr lang="zh-CN" altLang="en-US"/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08050"/>
            <a:ext cx="79248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Comic Sans MS" panose="030F0702030302020204" pitchFamily="66" charset="0"/>
              </a:rPr>
              <a:t>Synchronous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Sample the control signals at edge of clock</a:t>
            </a:r>
          </a:p>
          <a:p>
            <a:pPr eaLnBrk="1" hangingPunct="1"/>
            <a:endParaRPr lang="zh-CN" altLang="en-US" sz="2000">
              <a:latin typeface="Comic Sans MS" panose="030F0702030302020204" pitchFamily="66" charset="0"/>
            </a:endParaRP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60575"/>
            <a:ext cx="70866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84213" y="4437063"/>
            <a:ext cx="7162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</a:rPr>
              <a:t>Pro: Fast and High Performance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</a:rPr>
              <a:t>Con: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kumimoji="0" lang="en-US" altLang="zh-CN" sz="2000">
                <a:solidFill>
                  <a:srgbClr val="000000"/>
                </a:solidFill>
              </a:rPr>
              <a:t>Can’t be long (skew) or fast at same time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kumimoji="0" lang="en-US" altLang="zh-CN" sz="2000">
                <a:solidFill>
                  <a:srgbClr val="000000"/>
                </a:solidFill>
              </a:rPr>
              <a:t>All bus members must run at the right speed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1625" y="0"/>
            <a:ext cx="7572375" cy="857250"/>
          </a:xfrm>
        </p:spPr>
        <p:txBody>
          <a:bodyPr/>
          <a:lstStyle/>
          <a:p>
            <a:pPr eaLnBrk="1" hangingPunct="1"/>
            <a:r>
              <a:rPr lang="en-US" altLang="zh-CN" sz="4000"/>
              <a:t>Bus Clocking: Asynchronous</a:t>
            </a:r>
            <a:endParaRPr lang="zh-CN" altLang="en-US" sz="4000"/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908050"/>
            <a:ext cx="86106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3300"/>
                </a:solidFill>
                <a:latin typeface="Comic Sans MS" panose="030F0702030302020204" pitchFamily="66" charset="0"/>
              </a:rPr>
              <a:t>Asynchronous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Edge of control signals determines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“Handshake Protocol”</a:t>
            </a:r>
          </a:p>
        </p:txBody>
      </p:sp>
      <p:pic>
        <p:nvPicPr>
          <p:cNvPr id="471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69500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5" name="Rectangle 7"/>
          <p:cNvSpPr>
            <a:spLocks noChangeArrowheads="1"/>
          </p:cNvSpPr>
          <p:nvPr/>
        </p:nvSpPr>
        <p:spPr bwMode="auto">
          <a:xfrm>
            <a:off x="250825" y="2133600"/>
            <a:ext cx="8305800" cy="2590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228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FF3300"/>
                </a:solidFill>
                <a:latin typeface="Comic Sans MS" panose="030F0702030302020204" pitchFamily="66" charset="0"/>
              </a:rPr>
              <a:t>Pros: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No clock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Slow and fast components on the same bus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Con: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Char char="•"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Inefficient: two round trips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Like somebody who always repeats what was said to them</a:t>
            </a: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323850" y="4437063"/>
            <a:ext cx="8382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</a:rPr>
              <a:t>1. </a:t>
            </a:r>
            <a:r>
              <a:rPr kumimoji="0" lang="en-US" altLang="zh-CN" sz="2000" b="1" i="1">
                <a:solidFill>
                  <a:srgbClr val="D00E30"/>
                </a:solidFill>
              </a:rPr>
              <a:t>Request </a:t>
            </a:r>
            <a:r>
              <a:rPr kumimoji="0" lang="en-US" altLang="zh-CN" sz="2000" b="1">
                <a:solidFill>
                  <a:srgbClr val="000000"/>
                </a:solidFill>
              </a:rPr>
              <a:t>(with actual transaction)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</a:rPr>
              <a:t>2. </a:t>
            </a:r>
            <a:r>
              <a:rPr kumimoji="0" lang="en-US" altLang="zh-CN" sz="2000" b="1" i="1">
                <a:solidFill>
                  <a:srgbClr val="D00E30"/>
                </a:solidFill>
              </a:rPr>
              <a:t>Acknowledge </a:t>
            </a:r>
            <a:r>
              <a:rPr kumimoji="0" lang="en-US" altLang="zh-CN" sz="2000" b="1">
                <a:solidFill>
                  <a:srgbClr val="000000"/>
                </a:solidFill>
              </a:rPr>
              <a:t>causes de-assert of </a:t>
            </a:r>
            <a:r>
              <a:rPr kumimoji="0" lang="en-US" altLang="zh-CN" sz="2000" b="1" i="1">
                <a:solidFill>
                  <a:srgbClr val="D00E30"/>
                </a:solidFill>
              </a:rPr>
              <a:t>Request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</a:rPr>
              <a:t>3. De-assert of </a:t>
            </a:r>
            <a:r>
              <a:rPr kumimoji="0" lang="en-US" altLang="zh-CN" sz="2000" b="1" i="1">
                <a:solidFill>
                  <a:srgbClr val="D00E30"/>
                </a:solidFill>
              </a:rPr>
              <a:t>Request </a:t>
            </a:r>
            <a:r>
              <a:rPr kumimoji="0" lang="en-US" altLang="zh-CN" sz="2000" b="1">
                <a:solidFill>
                  <a:srgbClr val="000000"/>
                </a:solidFill>
              </a:rPr>
              <a:t>causes de-assert of </a:t>
            </a:r>
            <a:r>
              <a:rPr kumimoji="0" lang="en-US" altLang="zh-CN" sz="2000" b="1" i="1">
                <a:solidFill>
                  <a:srgbClr val="D00E30"/>
                </a:solidFill>
              </a:rPr>
              <a:t>Ack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0" lang="en-US" altLang="zh-CN" sz="2000" b="1">
                <a:solidFill>
                  <a:srgbClr val="000000"/>
                </a:solidFill>
              </a:rPr>
              <a:t>4. De-assert of </a:t>
            </a:r>
            <a:r>
              <a:rPr kumimoji="0" lang="en-US" altLang="zh-CN" sz="2000" b="1" i="1">
                <a:solidFill>
                  <a:srgbClr val="D00E30"/>
                </a:solidFill>
              </a:rPr>
              <a:t>Ack </a:t>
            </a:r>
            <a:r>
              <a:rPr kumimoji="0" lang="en-US" altLang="zh-CN" sz="2000" b="1">
                <a:solidFill>
                  <a:srgbClr val="000000"/>
                </a:solidFill>
              </a:rPr>
              <a:t>allows re-assertion of </a:t>
            </a:r>
            <a:r>
              <a:rPr kumimoji="0" lang="en-US" altLang="zh-CN" sz="2000" b="1" i="1">
                <a:solidFill>
                  <a:srgbClr val="D00E30"/>
                </a:solidFill>
              </a:rPr>
              <a:t>Request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353425" cy="762000"/>
          </a:xfrm>
        </p:spPr>
        <p:txBody>
          <a:bodyPr/>
          <a:lstStyle/>
          <a:p>
            <a:pPr eaLnBrk="1" hangingPunct="1"/>
            <a:r>
              <a:rPr lang="en-US" altLang="zh-CN"/>
              <a:t>Synchronous vs Asynchronous</a:t>
            </a:r>
            <a:endParaRPr lang="zh-CN" altLang="en-US"/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981075"/>
            <a:ext cx="4114800" cy="4953000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Preferred bus type as a function of length/clock skew and variation in I/O device speed.</a:t>
            </a:r>
          </a:p>
          <a:p>
            <a:pPr eaLnBrk="1" hangingPunct="1"/>
            <a:r>
              <a:rPr lang="en-US" altLang="zh-CN" sz="2800" b="1">
                <a:latin typeface="Comic Sans MS" panose="030F0702030302020204" pitchFamily="66" charset="0"/>
              </a:rPr>
              <a:t>Synchronous is best when the distance is short and the I/O devices on the bus all transfer at similar speeds.</a:t>
            </a: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4724400" y="1447800"/>
          <a:ext cx="4419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位图图像" r:id="rId3" imgW="3215238" imgH="2781541" progId="Paint.Picture">
                  <p:embed/>
                </p:oleObj>
              </mc:Choice>
              <mc:Fallback>
                <p:oleObj name="位图图像" r:id="rId3" imgW="3215238" imgH="2781541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447800"/>
                        <a:ext cx="4419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8191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solidFill>
                  <a:srgbClr val="FC0128"/>
                </a:solidFill>
              </a:rPr>
              <a:t> I/O’s Revenge is at hand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1052513"/>
            <a:ext cx="853440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Amdahl's Law: system speed-up limited by the slowest part!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10%  IO  &amp;    10x CPU =&gt;</a:t>
            </a:r>
            <a:r>
              <a:rPr lang="en-US" altLang="zh-CN" sz="2000">
                <a:solidFill>
                  <a:schemeClr val="bg2"/>
                </a:solidFill>
                <a:latin typeface="Comic Sans MS" panose="030F0702030302020204" pitchFamily="66" charset="0"/>
              </a:rPr>
              <a:t> 				    </a:t>
            </a:r>
            <a:r>
              <a:rPr lang="en-US" altLang="zh-CN" sz="2000">
                <a:solidFill>
                  <a:srgbClr val="FC0128"/>
                </a:solidFill>
                <a:latin typeface="Comic Sans MS" panose="030F0702030302020204" pitchFamily="66" charset="0"/>
              </a:rPr>
              <a:t>(lose 50%)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C0128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10%  IO &amp;  100x CPU =&gt; 				    </a:t>
            </a:r>
            <a:r>
              <a:rPr lang="en-US" altLang="zh-CN" sz="2000">
                <a:solidFill>
                  <a:srgbClr val="FC0128"/>
                </a:solidFill>
                <a:latin typeface="Comic Sans MS" panose="030F0702030302020204" pitchFamily="66" charset="0"/>
              </a:rPr>
              <a:t>(lose 90%)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I/O bottleneck: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endParaRPr lang="en-US" altLang="zh-CN" sz="2800">
              <a:solidFill>
                <a:srgbClr val="FC0128"/>
              </a:solidFill>
              <a:latin typeface="Comic Sans MS" panose="030F0702030302020204" pitchFamily="66" charset="0"/>
            </a:endParaRPr>
          </a:p>
          <a:p>
            <a:pPr lvl="2"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3333CC"/>
                </a:solidFill>
                <a:latin typeface="Comic Sans MS" panose="030F0702030302020204" pitchFamily="66" charset="0"/>
              </a:rPr>
              <a:t>Diminishing fraction of time in CPU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3333CC"/>
                </a:solidFill>
                <a:latin typeface="Comic Sans MS" panose="030F0702030302020204" pitchFamily="66" charset="0"/>
              </a:rPr>
              <a:t>Diminishing value of faster CPUs</a:t>
            </a:r>
            <a:endParaRPr lang="en-US" altLang="zh-CN">
              <a:solidFill>
                <a:srgbClr val="3333CC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I/O performance increasingly limits system performance and effectiveness</a:t>
            </a:r>
            <a:endParaRPr lang="en-US" altLang="zh-CN" sz="240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CPU Performance: 55% per year and I/O did not improve</a:t>
            </a:r>
            <a:endParaRPr lang="en-US" altLang="zh-CN" sz="200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Every task would become I/O bound.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>
                <a:latin typeface="Comic Sans MS" panose="030F0702030302020204" pitchFamily="66" charset="0"/>
              </a:rPr>
              <a:t>There would be no reason to buy faster CPUs—and no jobs for CPU</a:t>
            </a:r>
            <a:r>
              <a:rPr lang="en-US" altLang="zh-CN" sz="2400">
                <a:latin typeface="Comic Sans MS" panose="030F0702030302020204" pitchFamily="66" charset="0"/>
              </a:rPr>
              <a:t> designers.</a:t>
            </a:r>
            <a:endParaRPr lang="en-US" altLang="zh-CN" sz="3200" b="1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3779838" y="1557338"/>
            <a:ext cx="2838450" cy="655637"/>
            <a:chOff x="1688" y="3450"/>
            <a:chExt cx="1788" cy="472"/>
          </a:xfrm>
        </p:grpSpPr>
        <p:sp>
          <p:nvSpPr>
            <p:cNvPr id="9227" name="Rectangle 5"/>
            <p:cNvSpPr>
              <a:spLocks noChangeArrowheads="1"/>
            </p:cNvSpPr>
            <p:nvPr/>
          </p:nvSpPr>
          <p:spPr bwMode="auto">
            <a:xfrm>
              <a:off x="1688" y="3579"/>
              <a:ext cx="80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</a:rPr>
                <a:t>Speedup=</a:t>
              </a:r>
              <a:endParaRPr lang="zh-CN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9228" name="Rectangle 6"/>
            <p:cNvSpPr>
              <a:spLocks noChangeArrowheads="1"/>
            </p:cNvSpPr>
            <p:nvPr/>
          </p:nvSpPr>
          <p:spPr bwMode="auto">
            <a:xfrm>
              <a:off x="2736" y="3450"/>
              <a:ext cx="19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</a:rPr>
                <a:t>1</a:t>
              </a:r>
              <a:endParaRPr lang="zh-CN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2544" y="3658"/>
              <a:ext cx="6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</a:rPr>
                <a:t>0.1+0.09</a:t>
              </a:r>
              <a:endParaRPr lang="zh-CN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9230" name="Rectangle 8"/>
            <p:cNvSpPr>
              <a:spLocks noChangeArrowheads="1"/>
            </p:cNvSpPr>
            <p:nvPr/>
          </p:nvSpPr>
          <p:spPr bwMode="auto">
            <a:xfrm>
              <a:off x="3196" y="3572"/>
              <a:ext cx="28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</a:rPr>
                <a:t>=5</a:t>
              </a:r>
              <a:endParaRPr lang="zh-CN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9231" name="Line 9"/>
            <p:cNvSpPr>
              <a:spLocks noChangeShapeType="1"/>
            </p:cNvSpPr>
            <p:nvPr/>
          </p:nvSpPr>
          <p:spPr bwMode="auto">
            <a:xfrm>
              <a:off x="2496" y="36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21" name="Group 10"/>
          <p:cNvGrpSpPr>
            <a:grpSpLocks/>
          </p:cNvGrpSpPr>
          <p:nvPr/>
        </p:nvGrpSpPr>
        <p:grpSpPr bwMode="auto">
          <a:xfrm>
            <a:off x="3779838" y="2276475"/>
            <a:ext cx="2965450" cy="655638"/>
            <a:chOff x="1688" y="3450"/>
            <a:chExt cx="1868" cy="472"/>
          </a:xfrm>
        </p:grpSpPr>
        <p:sp>
          <p:nvSpPr>
            <p:cNvPr id="9222" name="Rectangle 11"/>
            <p:cNvSpPr>
              <a:spLocks noChangeArrowheads="1"/>
            </p:cNvSpPr>
            <p:nvPr/>
          </p:nvSpPr>
          <p:spPr bwMode="auto">
            <a:xfrm>
              <a:off x="1688" y="3579"/>
              <a:ext cx="80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</a:rPr>
                <a:t>Speedup=</a:t>
              </a:r>
              <a:endParaRPr lang="zh-CN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9223" name="Rectangle 12"/>
            <p:cNvSpPr>
              <a:spLocks noChangeArrowheads="1"/>
            </p:cNvSpPr>
            <p:nvPr/>
          </p:nvSpPr>
          <p:spPr bwMode="auto">
            <a:xfrm>
              <a:off x="2736" y="3450"/>
              <a:ext cx="19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</a:rPr>
                <a:t>1</a:t>
              </a:r>
              <a:endParaRPr lang="zh-CN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9224" name="Rectangle 13"/>
            <p:cNvSpPr>
              <a:spLocks noChangeArrowheads="1"/>
            </p:cNvSpPr>
            <p:nvPr/>
          </p:nvSpPr>
          <p:spPr bwMode="auto">
            <a:xfrm>
              <a:off x="2544" y="3658"/>
              <a:ext cx="76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</a:rPr>
                <a:t>0.1+0.009</a:t>
              </a:r>
              <a:endParaRPr lang="zh-CN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9225" name="Rectangle 14"/>
            <p:cNvSpPr>
              <a:spLocks noChangeArrowheads="1"/>
            </p:cNvSpPr>
            <p:nvPr/>
          </p:nvSpPr>
          <p:spPr bwMode="auto">
            <a:xfrm>
              <a:off x="3196" y="3572"/>
              <a:ext cx="36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</a:rPr>
                <a:t>=10</a:t>
              </a:r>
              <a:endParaRPr lang="zh-CN" altLang="en-US" sz="1800" b="1">
                <a:latin typeface="Helvetica" panose="020B0604020202020204" pitchFamily="34" charset="0"/>
              </a:endParaRPr>
            </a:p>
          </p:txBody>
        </p:sp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>
              <a:off x="2496" y="369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6363" y="0"/>
            <a:ext cx="7035800" cy="971550"/>
          </a:xfrm>
        </p:spPr>
        <p:txBody>
          <a:bodyPr/>
          <a:lstStyle/>
          <a:p>
            <a:pPr eaLnBrk="1" hangingPunct="1"/>
            <a:r>
              <a:rPr lang="en-US" altLang="zh-CN"/>
              <a:t>Split Transactions</a:t>
            </a:r>
            <a:endParaRPr lang="zh-CN" altLang="en-US"/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44563" y="1125538"/>
            <a:ext cx="7254875" cy="4643437"/>
          </a:xfrm>
        </p:spPr>
        <p:txBody>
          <a:bodyPr/>
          <a:lstStyle/>
          <a:p>
            <a:pPr eaLnBrk="1" hangingPunct="1"/>
            <a:r>
              <a:rPr lang="en-US" altLang="zh-CN" b="1"/>
              <a:t>Problem: Long wait times</a:t>
            </a:r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endParaRPr lang="en-US" altLang="zh-CN" b="1"/>
          </a:p>
          <a:p>
            <a:pPr eaLnBrk="1" hangingPunct="1"/>
            <a:r>
              <a:rPr lang="en-US" altLang="zh-CN" b="1"/>
              <a:t>Solution: Split Transaction Bus</a:t>
            </a:r>
          </a:p>
          <a:p>
            <a:pPr eaLnBrk="1" hangingPunct="1"/>
            <a:endParaRPr lang="en-US" altLang="zh-CN" b="1"/>
          </a:p>
          <a:p>
            <a:pPr eaLnBrk="1" hangingPunct="1"/>
            <a:endParaRPr lang="zh-CN" altLang="en-US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7239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08463"/>
            <a:ext cx="7848600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46213" y="0"/>
            <a:ext cx="7037387" cy="863600"/>
          </a:xfrm>
        </p:spPr>
        <p:txBody>
          <a:bodyPr/>
          <a:lstStyle/>
          <a:p>
            <a:pPr eaLnBrk="1" hangingPunct="1"/>
            <a:r>
              <a:rPr lang="en-US" altLang="zh-CN"/>
              <a:t>Bus Standards</a:t>
            </a:r>
            <a:endParaRPr lang="zh-CN" altLang="en-US"/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288" y="981075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I/O bus --- interface---devices</a:t>
            </a: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Standards</a:t>
            </a:r>
            <a:r>
              <a:rPr lang="en-US" altLang="zh-CN" sz="310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let the computer designer and I/O-device designer work independently play a large role in buses.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Any I/O device can connect to any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Document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Defines how to connect devices to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De facto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Machines sometimes grow to be so popular that their I/O buses become de facto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PDP-11 Unibus、IBM PC-AT</a:t>
            </a:r>
            <a:endParaRPr lang="zh-CN" altLang="en-US" sz="18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6013" y="0"/>
            <a:ext cx="7162800" cy="609600"/>
          </a:xfrm>
        </p:spPr>
        <p:txBody>
          <a:bodyPr/>
          <a:lstStyle/>
          <a:p>
            <a:pPr eaLnBrk="1" hangingPunct="1"/>
            <a:r>
              <a:rPr lang="en-US" altLang="zh-CN"/>
              <a:t>Examples of Buses</a:t>
            </a:r>
            <a:endParaRPr lang="zh-CN" altLang="en-US"/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052513"/>
            <a:ext cx="8763000" cy="4343400"/>
          </a:xfrm>
        </p:spPr>
        <p:txBody>
          <a:bodyPr/>
          <a:lstStyle/>
          <a:p>
            <a:pPr eaLnBrk="1" hangingPunct="1"/>
            <a:r>
              <a:rPr lang="en-US" altLang="zh-CN" sz="3100">
                <a:solidFill>
                  <a:srgbClr val="0000FF"/>
                </a:solidFill>
                <a:latin typeface="Comic Sans MS" panose="030F0702030302020204" pitchFamily="66" charset="0"/>
              </a:rPr>
              <a:t>Buses in common use</a:t>
            </a:r>
          </a:p>
          <a:p>
            <a:pPr lvl="1" eaLnBrk="1" hangingPunct="1"/>
            <a:r>
              <a:rPr lang="en-US" altLang="zh-CN" sz="2700" b="1">
                <a:latin typeface="Comic Sans MS" panose="030F0702030302020204" pitchFamily="66" charset="0"/>
              </a:rPr>
              <a:t>Common desktop I/O buses, </a:t>
            </a:r>
          </a:p>
          <a:p>
            <a:pPr lvl="1" eaLnBrk="1" hangingPunct="1"/>
            <a:r>
              <a:rPr lang="en-US" altLang="zh-CN" sz="2700" b="1">
                <a:latin typeface="Comic Sans MS" panose="030F0702030302020204" pitchFamily="66" charset="0"/>
              </a:rPr>
              <a:t>I/O buses found in embedded devices,</a:t>
            </a:r>
          </a:p>
          <a:p>
            <a:pPr lvl="1" eaLnBrk="1" hangingPunct="1"/>
            <a:r>
              <a:rPr lang="en-US" altLang="zh-CN" sz="2700" b="1">
                <a:latin typeface="Comic Sans MS" panose="030F0702030302020204" pitchFamily="66" charset="0"/>
              </a:rPr>
              <a:t>CPU-memory interconnects found in servers</a:t>
            </a:r>
          </a:p>
          <a:p>
            <a:pPr eaLnBrk="1" hangingPunct="1"/>
            <a:endParaRPr lang="zh-CN" altLang="en-US" sz="2700">
              <a:latin typeface="Comic Sans MS" panose="030F0702030302020204" pitchFamily="66" charset="0"/>
            </a:endParaRPr>
          </a:p>
        </p:txBody>
      </p:sp>
      <p:grpSp>
        <p:nvGrpSpPr>
          <p:cNvPr id="51204" name="Group 9"/>
          <p:cNvGrpSpPr>
            <a:grpSpLocks/>
          </p:cNvGrpSpPr>
          <p:nvPr/>
        </p:nvGrpSpPr>
        <p:grpSpPr bwMode="auto">
          <a:xfrm>
            <a:off x="609600" y="4114800"/>
            <a:ext cx="8305800" cy="1616075"/>
            <a:chOff x="384" y="2736"/>
            <a:chExt cx="5232" cy="1018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84" y="2736"/>
              <a:ext cx="2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Summary of parallel I/O buses.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432" y="3168"/>
              <a:ext cx="45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Summary of serial I/O buses ( Embedded computers)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432" y="3504"/>
              <a:ext cx="51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Comic Sans MS" panose="030F0702030302020204" pitchFamily="66" charset="0"/>
                </a:rPr>
                <a:t>Summary of CPU-memory interconnects found in 2000 servers.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" y="-15875"/>
            <a:ext cx="9144000" cy="936625"/>
          </a:xfrm>
        </p:spPr>
        <p:txBody>
          <a:bodyPr/>
          <a:lstStyle/>
          <a:p>
            <a:pPr eaLnBrk="1" hangingPunct="1"/>
            <a:r>
              <a:rPr lang="en-US" altLang="zh-CN"/>
              <a:t>Summary of parallel I/O buses</a:t>
            </a:r>
            <a:endParaRPr lang="zh-CN" altLang="en-US"/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052513"/>
            <a:ext cx="8915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IDE---Integrated Drive Electronics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Early disk standard that connects two disks to a PC.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 It has been extended by </a:t>
            </a:r>
            <a:r>
              <a:rPr lang="en-US" altLang="zh-CN" sz="2000" b="1" i="1">
                <a:latin typeface="Comic Sans MS" panose="030F0702030302020204" pitchFamily="66" charset="0"/>
              </a:rPr>
              <a:t>AT-bus Attachmen</a:t>
            </a:r>
            <a:r>
              <a:rPr lang="en-US" altLang="zh-CN" sz="2000" b="1">
                <a:latin typeface="Comic Sans MS" panose="030F0702030302020204" pitchFamily="66" charset="0"/>
              </a:rPr>
              <a:t>t (</a:t>
            </a:r>
            <a:r>
              <a:rPr lang="en-US" altLang="zh-CN" sz="2000" b="1" i="1">
                <a:latin typeface="Comic Sans MS" panose="030F0702030302020204" pitchFamily="66" charset="0"/>
              </a:rPr>
              <a:t>ATA</a:t>
            </a:r>
            <a:r>
              <a:rPr lang="en-US" altLang="zh-CN" sz="2000" b="1">
                <a:latin typeface="Comic Sans MS" panose="030F0702030302020204" pitchFamily="66" charset="0"/>
              </a:rPr>
              <a:t>), to be both wider and faster.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SCSI---Small Computer System Interconnect</a:t>
            </a:r>
            <a:r>
              <a:rPr lang="en-US" altLang="zh-CN" sz="2400" b="1" i="1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connects up to 7 devices for 8-bit busses and up to 15 devices for 16-bit busses.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They can even be different speeds, but they run at the rate of the slowest device.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The peak bandwidth of a SCIS bus is the width (1 or 2 bytes) times the clock rate (10 to 160 MHz). Most SCSI buses today are 16-bits.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PCI---Peripheral Component Interconnect</a:t>
            </a:r>
            <a:r>
              <a:rPr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		PCI-X ,PCI Extended</a:t>
            </a:r>
            <a:r>
              <a:rPr lang="en-US" altLang="zh-CN" sz="2400" b="1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Connect main memory to peripheral devices</a:t>
            </a:r>
            <a:endParaRPr lang="zh-CN" altLang="en-US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 of parallel I/O buses</a:t>
            </a:r>
            <a:endParaRPr lang="zh-CN" altLang="en-US"/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56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839200" cy="765175"/>
          </a:xfrm>
        </p:spPr>
        <p:txBody>
          <a:bodyPr/>
          <a:lstStyle/>
          <a:p>
            <a:pPr eaLnBrk="1" hangingPunct="1"/>
            <a:r>
              <a:rPr lang="en-US" altLang="zh-CN"/>
              <a:t>Summary of serial I/O buses</a:t>
            </a:r>
            <a:endParaRPr lang="zh-CN" altLang="en-US"/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410575" cy="228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hlink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Comic Sans MS" panose="030F0702030302020204" pitchFamily="66" charset="0"/>
              </a:rPr>
              <a:t>Often used in embedded computers</a:t>
            </a:r>
            <a:r>
              <a:rPr lang="en-US" altLang="zh-CN" sz="2800">
                <a:solidFill>
                  <a:schemeClr val="hlink"/>
                </a:solidFill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zh-CN" sz="2500" b="1" baseline="3000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2500" b="1">
                <a:solidFill>
                  <a:srgbClr val="0000FF"/>
                </a:solidFill>
                <a:latin typeface="Comic Sans MS" panose="030F0702030302020204" pitchFamily="66" charset="0"/>
              </a:rPr>
              <a:t>C</a:t>
            </a:r>
            <a:r>
              <a:rPr lang="en-US" altLang="zh-CN" sz="2500" b="1">
                <a:latin typeface="Comic Sans MS" panose="030F0702030302020204" pitchFamily="66" charset="0"/>
              </a:rPr>
              <a:t> ----- invented by Phillips in the early 1980s.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rgbClr val="0000FF"/>
                </a:solidFill>
                <a:latin typeface="Comic Sans MS" panose="030F0702030302020204" pitchFamily="66" charset="0"/>
              </a:rPr>
              <a:t>1-wire</a:t>
            </a:r>
            <a:r>
              <a:rPr lang="en-US" altLang="zh-CN" sz="2500" b="1">
                <a:latin typeface="Comic Sans MS" panose="030F0702030302020204" pitchFamily="66" charset="0"/>
              </a:rPr>
              <a:t> -- developed by Dallas Semiconductor.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rgbClr val="0000FF"/>
                </a:solidFill>
                <a:latin typeface="Comic Sans MS" panose="030F0702030302020204" pitchFamily="66" charset="0"/>
              </a:rPr>
              <a:t>RS-232</a:t>
            </a:r>
            <a:r>
              <a:rPr lang="en-US" altLang="zh-CN" sz="2500" b="1">
                <a:latin typeface="Comic Sans MS" panose="030F0702030302020204" pitchFamily="66" charset="0"/>
              </a:rPr>
              <a:t> -introduced in 1962.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b="1">
                <a:solidFill>
                  <a:srgbClr val="0000FF"/>
                </a:solidFill>
                <a:latin typeface="Comic Sans MS" panose="030F0702030302020204" pitchFamily="66" charset="0"/>
              </a:rPr>
              <a:t>SPI </a:t>
            </a:r>
            <a:r>
              <a:rPr lang="en-US" altLang="zh-CN" sz="2500" b="1">
                <a:latin typeface="Comic Sans MS" panose="030F0702030302020204" pitchFamily="66" charset="0"/>
              </a:rPr>
              <a:t>----- created by Motorola in the early 1980s</a:t>
            </a:r>
            <a:r>
              <a:rPr lang="en-US" altLang="zh-CN" sz="2800" b="1">
                <a:solidFill>
                  <a:schemeClr val="hlink"/>
                </a:solidFill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284538"/>
            <a:ext cx="8305800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pPr eaLnBrk="1" hangingPunct="1"/>
            <a:r>
              <a:rPr lang="en-US" altLang="zh-CN" sz="4000"/>
              <a:t>Summary of CPU-memory interconnects found in 2000 servers</a:t>
            </a:r>
            <a:endParaRPr lang="zh-CN" altLang="en-US" sz="4000"/>
          </a:p>
        </p:txBody>
      </p:sp>
      <p:sp>
        <p:nvSpPr>
          <p:cNvPr id="55299" name="Rectangle 1027"/>
          <p:cNvSpPr>
            <a:spLocks noGrp="1" noRot="1" noChangeArrowheads="1"/>
          </p:cNvSpPr>
          <p:nvPr>
            <p:ph idx="1"/>
          </p:nvPr>
        </p:nvSpPr>
        <p:spPr>
          <a:xfrm>
            <a:off x="0" y="1371600"/>
            <a:ext cx="91440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700">
                <a:solidFill>
                  <a:srgbClr val="0000FF"/>
                </a:solidFill>
                <a:latin typeface="Comic Sans MS" panose="030F0702030302020204" pitchFamily="66" charset="0"/>
              </a:rPr>
              <a:t>Shared bus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700">
                <a:solidFill>
                  <a:srgbClr val="0000FF"/>
                </a:solidFill>
                <a:latin typeface="Comic Sans MS" panose="030F0702030302020204" pitchFamily="66" charset="0"/>
              </a:rPr>
              <a:t>crossbars switches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Each bus connects up to four processors and memory controllers, and then the crossbar connects the busses together.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The number of slots in the crossbar is 16, 8, and 16, respectively.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latin typeface="Comic Sans MS" panose="030F0702030302020204" pitchFamily="66" charset="0"/>
              </a:rPr>
              <a:t>These servers use crossbars switches to connect nodes processors together instead of a shared bus interconnect.</a:t>
            </a:r>
          </a:p>
        </p:txBody>
      </p:sp>
      <p:pic>
        <p:nvPicPr>
          <p:cNvPr id="339973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8534400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altLang="zh-CN"/>
              <a:t>7.5 RAID: 	Redundant Arrays of Inexpensive Disks</a:t>
            </a:r>
            <a:endParaRPr lang="zh-CN" altLang="en-US"/>
          </a:p>
        </p:txBody>
      </p:sp>
      <p:sp>
        <p:nvSpPr>
          <p:cNvPr id="56323" name="Rectangle 1027"/>
          <p:cNvSpPr>
            <a:spLocks noGrp="1" noRot="1" noChangeArrowheads="1"/>
          </p:cNvSpPr>
          <p:nvPr>
            <p:ph idx="1"/>
          </p:nvPr>
        </p:nvSpPr>
        <p:spPr>
          <a:xfrm>
            <a:off x="835025" y="1485900"/>
            <a:ext cx="7253288" cy="41100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00FF"/>
                </a:solidFill>
                <a:latin typeface="Comic Sans MS" panose="030F0702030302020204" pitchFamily="66" charset="0"/>
              </a:rPr>
              <a:t>A disk arrays replace larger disk</a:t>
            </a:r>
            <a:endParaRPr lang="zh-CN" altLang="en-US" sz="36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5632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839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David patterson, Garth Gibson, and Randy Katz, </a:t>
            </a:r>
            <a:r>
              <a:rPr lang="en-US" altLang="zh-CN">
                <a:hlinkClick r:id="rId2" action="ppaction://hlinkfile"/>
              </a:rPr>
              <a:t>A Case for Redundant Arrays of Inexpensive Disks (RAID)</a:t>
            </a:r>
            <a:r>
              <a:rPr lang="en-US" altLang="zh-CN"/>
              <a:t>, </a:t>
            </a:r>
            <a:r>
              <a:rPr lang="en-US" altLang="zh-CN" i="1"/>
              <a:t>ACM SIGMOD conference,</a:t>
            </a:r>
            <a:r>
              <a:rPr lang="en-US" altLang="zh-CN"/>
              <a:t> 1988 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14500" y="0"/>
            <a:ext cx="7429500" cy="765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/>
              <a:t>Use Arrays of Small Disks?</a:t>
            </a:r>
          </a:p>
        </p:txBody>
      </p:sp>
      <p:grpSp>
        <p:nvGrpSpPr>
          <p:cNvPr id="58371" name="Group 125"/>
          <p:cNvGrpSpPr>
            <a:grpSpLocks/>
          </p:cNvGrpSpPr>
          <p:nvPr/>
        </p:nvGrpSpPr>
        <p:grpSpPr bwMode="auto">
          <a:xfrm>
            <a:off x="2916238" y="3716338"/>
            <a:ext cx="4895850" cy="446087"/>
            <a:chOff x="1668" y="2460"/>
            <a:chExt cx="3596" cy="591"/>
          </a:xfrm>
        </p:grpSpPr>
        <p:sp>
          <p:nvSpPr>
            <p:cNvPr id="58486" name="Rectangle 72"/>
            <p:cNvSpPr>
              <a:spLocks noChangeArrowheads="1"/>
            </p:cNvSpPr>
            <p:nvPr/>
          </p:nvSpPr>
          <p:spPr bwMode="auto">
            <a:xfrm>
              <a:off x="1729" y="2534"/>
              <a:ext cx="1114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solidFill>
                    <a:srgbClr val="00FF00"/>
                  </a:solidFill>
                </a:rPr>
                <a:t>Low End</a:t>
              </a:r>
            </a:p>
          </p:txBody>
        </p:sp>
        <p:sp>
          <p:nvSpPr>
            <p:cNvPr id="58487" name="Rectangle 73"/>
            <p:cNvSpPr>
              <a:spLocks noChangeArrowheads="1"/>
            </p:cNvSpPr>
            <p:nvPr/>
          </p:nvSpPr>
          <p:spPr bwMode="auto">
            <a:xfrm>
              <a:off x="4069" y="2521"/>
              <a:ext cx="1115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solidFill>
                    <a:srgbClr val="00FF00"/>
                  </a:solidFill>
                </a:rPr>
                <a:t>High End</a:t>
              </a:r>
            </a:p>
          </p:txBody>
        </p:sp>
        <p:sp>
          <p:nvSpPr>
            <p:cNvPr id="58488" name="Line 74"/>
            <p:cNvSpPr>
              <a:spLocks noChangeShapeType="1"/>
            </p:cNvSpPr>
            <p:nvPr/>
          </p:nvSpPr>
          <p:spPr bwMode="auto">
            <a:xfrm>
              <a:off x="2836" y="2664"/>
              <a:ext cx="12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8489" name="Rectangle 75"/>
            <p:cNvSpPr>
              <a:spLocks noChangeArrowheads="1"/>
            </p:cNvSpPr>
            <p:nvPr/>
          </p:nvSpPr>
          <p:spPr bwMode="auto">
            <a:xfrm>
              <a:off x="5236" y="2500"/>
              <a:ext cx="28" cy="2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58490" name="Line 76"/>
            <p:cNvSpPr>
              <a:spLocks noChangeShapeType="1"/>
            </p:cNvSpPr>
            <p:nvPr/>
          </p:nvSpPr>
          <p:spPr bwMode="auto">
            <a:xfrm>
              <a:off x="1684" y="2460"/>
              <a:ext cx="3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91" name="Line 77"/>
            <p:cNvSpPr>
              <a:spLocks noChangeShapeType="1"/>
            </p:cNvSpPr>
            <p:nvPr/>
          </p:nvSpPr>
          <p:spPr bwMode="auto">
            <a:xfrm>
              <a:off x="1668" y="2476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92" name="Line 78"/>
            <p:cNvSpPr>
              <a:spLocks noChangeShapeType="1"/>
            </p:cNvSpPr>
            <p:nvPr/>
          </p:nvSpPr>
          <p:spPr bwMode="auto">
            <a:xfrm>
              <a:off x="5232" y="2464"/>
              <a:ext cx="0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93" name="Line 79"/>
            <p:cNvSpPr>
              <a:spLocks noChangeShapeType="1"/>
            </p:cNvSpPr>
            <p:nvPr/>
          </p:nvSpPr>
          <p:spPr bwMode="auto">
            <a:xfrm>
              <a:off x="1684" y="2964"/>
              <a:ext cx="3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372" name="Group 127"/>
          <p:cNvGrpSpPr>
            <a:grpSpLocks/>
          </p:cNvGrpSpPr>
          <p:nvPr/>
        </p:nvGrpSpPr>
        <p:grpSpPr bwMode="auto">
          <a:xfrm>
            <a:off x="827088" y="4581525"/>
            <a:ext cx="7326312" cy="1504950"/>
            <a:chOff x="517" y="3075"/>
            <a:chExt cx="4615" cy="948"/>
          </a:xfrm>
        </p:grpSpPr>
        <p:sp>
          <p:nvSpPr>
            <p:cNvPr id="58413" name="Freeform 3"/>
            <p:cNvSpPr>
              <a:spLocks/>
            </p:cNvSpPr>
            <p:nvPr/>
          </p:nvSpPr>
          <p:spPr bwMode="auto">
            <a:xfrm>
              <a:off x="2375" y="3814"/>
              <a:ext cx="482" cy="101"/>
            </a:xfrm>
            <a:custGeom>
              <a:avLst/>
              <a:gdLst>
                <a:gd name="T0" fmla="*/ 0 w 482"/>
                <a:gd name="T1" fmla="*/ 0 h 101"/>
                <a:gd name="T2" fmla="*/ 481 w 482"/>
                <a:gd name="T3" fmla="*/ 0 h 101"/>
                <a:gd name="T4" fmla="*/ 481 w 482"/>
                <a:gd name="T5" fmla="*/ 100 h 101"/>
                <a:gd name="T6" fmla="*/ 0 w 482"/>
                <a:gd name="T7" fmla="*/ 100 h 101"/>
                <a:gd name="T8" fmla="*/ 0 w 482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2"/>
                <a:gd name="T16" fmla="*/ 0 h 101"/>
                <a:gd name="T17" fmla="*/ 482 w 48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2" h="101">
                  <a:moveTo>
                    <a:pt x="0" y="0"/>
                  </a:moveTo>
                  <a:lnTo>
                    <a:pt x="481" y="0"/>
                  </a:lnTo>
                  <a:lnTo>
                    <a:pt x="481" y="100"/>
                  </a:lnTo>
                  <a:lnTo>
                    <a:pt x="0" y="1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4" name="Freeform 4"/>
            <p:cNvSpPr>
              <a:spLocks/>
            </p:cNvSpPr>
            <p:nvPr/>
          </p:nvSpPr>
          <p:spPr bwMode="auto">
            <a:xfrm>
              <a:off x="2369" y="3784"/>
              <a:ext cx="512" cy="137"/>
            </a:xfrm>
            <a:custGeom>
              <a:avLst/>
              <a:gdLst>
                <a:gd name="T0" fmla="*/ 0 w 512"/>
                <a:gd name="T1" fmla="*/ 0 h 137"/>
                <a:gd name="T2" fmla="*/ 511 w 512"/>
                <a:gd name="T3" fmla="*/ 0 h 137"/>
                <a:gd name="T4" fmla="*/ 511 w 512"/>
                <a:gd name="T5" fmla="*/ 136 h 137"/>
                <a:gd name="T6" fmla="*/ 0 w 512"/>
                <a:gd name="T7" fmla="*/ 136 h 137"/>
                <a:gd name="T8" fmla="*/ 0 w 512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137"/>
                <a:gd name="T17" fmla="*/ 512 w 51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137">
                  <a:moveTo>
                    <a:pt x="0" y="0"/>
                  </a:moveTo>
                  <a:lnTo>
                    <a:pt x="511" y="0"/>
                  </a:lnTo>
                  <a:lnTo>
                    <a:pt x="511" y="136"/>
                  </a:lnTo>
                  <a:lnTo>
                    <a:pt x="0" y="136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5" name="Line 5"/>
            <p:cNvSpPr>
              <a:spLocks noChangeShapeType="1"/>
            </p:cNvSpPr>
            <p:nvPr/>
          </p:nvSpPr>
          <p:spPr bwMode="auto">
            <a:xfrm flipV="1">
              <a:off x="2373" y="3696"/>
              <a:ext cx="176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6" name="Line 6"/>
            <p:cNvSpPr>
              <a:spLocks noChangeShapeType="1"/>
            </p:cNvSpPr>
            <p:nvPr/>
          </p:nvSpPr>
          <p:spPr bwMode="auto">
            <a:xfrm flipV="1">
              <a:off x="2876" y="3702"/>
              <a:ext cx="159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7" name="Line 7"/>
            <p:cNvSpPr>
              <a:spLocks noChangeShapeType="1"/>
            </p:cNvSpPr>
            <p:nvPr/>
          </p:nvSpPr>
          <p:spPr bwMode="auto">
            <a:xfrm flipV="1">
              <a:off x="2864" y="3802"/>
              <a:ext cx="169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418" name="Group 8"/>
            <p:cNvGrpSpPr>
              <a:grpSpLocks/>
            </p:cNvGrpSpPr>
            <p:nvPr/>
          </p:nvGrpSpPr>
          <p:grpSpPr bwMode="auto">
            <a:xfrm>
              <a:off x="2553" y="3694"/>
              <a:ext cx="482" cy="102"/>
              <a:chOff x="2553" y="3694"/>
              <a:chExt cx="482" cy="102"/>
            </a:xfrm>
          </p:grpSpPr>
          <p:sp>
            <p:nvSpPr>
              <p:cNvPr id="58484" name="Line 9"/>
              <p:cNvSpPr>
                <a:spLocks noChangeShapeType="1"/>
              </p:cNvSpPr>
              <p:nvPr/>
            </p:nvSpPr>
            <p:spPr bwMode="auto">
              <a:xfrm>
                <a:off x="2553" y="3694"/>
                <a:ext cx="47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85" name="Line 10"/>
              <p:cNvSpPr>
                <a:spLocks noChangeShapeType="1"/>
              </p:cNvSpPr>
              <p:nvPr/>
            </p:nvSpPr>
            <p:spPr bwMode="auto">
              <a:xfrm>
                <a:off x="3035" y="3698"/>
                <a:ext cx="0" cy="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419" name="Freeform 11"/>
            <p:cNvSpPr>
              <a:spLocks/>
            </p:cNvSpPr>
            <p:nvPr/>
          </p:nvSpPr>
          <p:spPr bwMode="auto">
            <a:xfrm>
              <a:off x="3057" y="3683"/>
              <a:ext cx="799" cy="251"/>
            </a:xfrm>
            <a:custGeom>
              <a:avLst/>
              <a:gdLst>
                <a:gd name="T0" fmla="*/ 0 w 799"/>
                <a:gd name="T1" fmla="*/ 0 h 251"/>
                <a:gd name="T2" fmla="*/ 798 w 799"/>
                <a:gd name="T3" fmla="*/ 0 h 251"/>
                <a:gd name="T4" fmla="*/ 798 w 799"/>
                <a:gd name="T5" fmla="*/ 250 h 251"/>
                <a:gd name="T6" fmla="*/ 0 w 799"/>
                <a:gd name="T7" fmla="*/ 250 h 251"/>
                <a:gd name="T8" fmla="*/ 0 w 799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251"/>
                <a:gd name="T17" fmla="*/ 799 w 799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251">
                  <a:moveTo>
                    <a:pt x="0" y="0"/>
                  </a:moveTo>
                  <a:lnTo>
                    <a:pt x="798" y="0"/>
                  </a:lnTo>
                  <a:lnTo>
                    <a:pt x="798" y="250"/>
                  </a:lnTo>
                  <a:lnTo>
                    <a:pt x="0" y="250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0" name="Line 12"/>
            <p:cNvSpPr>
              <a:spLocks noChangeShapeType="1"/>
            </p:cNvSpPr>
            <p:nvPr/>
          </p:nvSpPr>
          <p:spPr bwMode="auto">
            <a:xfrm flipV="1">
              <a:off x="3079" y="3608"/>
              <a:ext cx="122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Line 13"/>
            <p:cNvSpPr>
              <a:spLocks noChangeShapeType="1"/>
            </p:cNvSpPr>
            <p:nvPr/>
          </p:nvSpPr>
          <p:spPr bwMode="auto">
            <a:xfrm flipV="1">
              <a:off x="3861" y="3600"/>
              <a:ext cx="136" cy="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422" name="Group 14"/>
            <p:cNvGrpSpPr>
              <a:grpSpLocks/>
            </p:cNvGrpSpPr>
            <p:nvPr/>
          </p:nvGrpSpPr>
          <p:grpSpPr bwMode="auto">
            <a:xfrm>
              <a:off x="3205" y="3602"/>
              <a:ext cx="790" cy="215"/>
              <a:chOff x="3205" y="3602"/>
              <a:chExt cx="790" cy="215"/>
            </a:xfrm>
          </p:grpSpPr>
          <p:sp>
            <p:nvSpPr>
              <p:cNvPr id="58482" name="Line 15"/>
              <p:cNvSpPr>
                <a:spLocks noChangeShapeType="1"/>
              </p:cNvSpPr>
              <p:nvPr/>
            </p:nvSpPr>
            <p:spPr bwMode="auto">
              <a:xfrm>
                <a:off x="3205" y="3602"/>
                <a:ext cx="78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83" name="Line 16"/>
              <p:cNvSpPr>
                <a:spLocks noChangeShapeType="1"/>
              </p:cNvSpPr>
              <p:nvPr/>
            </p:nvSpPr>
            <p:spPr bwMode="auto">
              <a:xfrm>
                <a:off x="3995" y="3606"/>
                <a:ext cx="0" cy="2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423" name="Line 17"/>
            <p:cNvSpPr>
              <a:spLocks noChangeShapeType="1"/>
            </p:cNvSpPr>
            <p:nvPr/>
          </p:nvSpPr>
          <p:spPr bwMode="auto">
            <a:xfrm flipV="1">
              <a:off x="3885" y="3819"/>
              <a:ext cx="114" cy="1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424" name="Group 34"/>
            <p:cNvGrpSpPr>
              <a:grpSpLocks/>
            </p:cNvGrpSpPr>
            <p:nvPr/>
          </p:nvGrpSpPr>
          <p:grpSpPr bwMode="auto">
            <a:xfrm>
              <a:off x="1854" y="3812"/>
              <a:ext cx="341" cy="85"/>
              <a:chOff x="1854" y="3812"/>
              <a:chExt cx="341" cy="85"/>
            </a:xfrm>
          </p:grpSpPr>
          <p:sp>
            <p:nvSpPr>
              <p:cNvPr id="58475" name="Freeform 35"/>
              <p:cNvSpPr>
                <a:spLocks/>
              </p:cNvSpPr>
              <p:nvPr/>
            </p:nvSpPr>
            <p:spPr bwMode="auto">
              <a:xfrm>
                <a:off x="1854" y="3871"/>
                <a:ext cx="153" cy="20"/>
              </a:xfrm>
              <a:custGeom>
                <a:avLst/>
                <a:gdLst>
                  <a:gd name="T0" fmla="*/ 0 w 153"/>
                  <a:gd name="T1" fmla="*/ 0 h 20"/>
                  <a:gd name="T2" fmla="*/ 152 w 153"/>
                  <a:gd name="T3" fmla="*/ 0 h 20"/>
                  <a:gd name="T4" fmla="*/ 152 w 153"/>
                  <a:gd name="T5" fmla="*/ 19 h 20"/>
                  <a:gd name="T6" fmla="*/ 0 w 153"/>
                  <a:gd name="T7" fmla="*/ 19 h 20"/>
                  <a:gd name="T8" fmla="*/ 0 w 153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"/>
                  <a:gd name="T17" fmla="*/ 153 w 153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1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6" name="Freeform 36"/>
              <p:cNvSpPr>
                <a:spLocks/>
              </p:cNvSpPr>
              <p:nvPr/>
            </p:nvSpPr>
            <p:spPr bwMode="auto">
              <a:xfrm>
                <a:off x="1854" y="3871"/>
                <a:ext cx="160" cy="26"/>
              </a:xfrm>
              <a:custGeom>
                <a:avLst/>
                <a:gdLst>
                  <a:gd name="T0" fmla="*/ 0 w 160"/>
                  <a:gd name="T1" fmla="*/ 0 h 26"/>
                  <a:gd name="T2" fmla="*/ 159 w 160"/>
                  <a:gd name="T3" fmla="*/ 0 h 26"/>
                  <a:gd name="T4" fmla="*/ 159 w 160"/>
                  <a:gd name="T5" fmla="*/ 25 h 26"/>
                  <a:gd name="T6" fmla="*/ 0 w 160"/>
                  <a:gd name="T7" fmla="*/ 25 h 26"/>
                  <a:gd name="T8" fmla="*/ 0 w 160"/>
                  <a:gd name="T9" fmla="*/ 0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"/>
                  <a:gd name="T16" fmla="*/ 0 h 26"/>
                  <a:gd name="T17" fmla="*/ 160 w 160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" h="26">
                    <a:moveTo>
                      <a:pt x="0" y="0"/>
                    </a:moveTo>
                    <a:lnTo>
                      <a:pt x="159" y="0"/>
                    </a:lnTo>
                    <a:lnTo>
                      <a:pt x="159" y="25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77" name="Line 37"/>
              <p:cNvSpPr>
                <a:spLocks noChangeShapeType="1"/>
              </p:cNvSpPr>
              <p:nvPr/>
            </p:nvSpPr>
            <p:spPr bwMode="auto">
              <a:xfrm flipV="1">
                <a:off x="1858" y="3812"/>
                <a:ext cx="176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78" name="Line 38"/>
              <p:cNvSpPr>
                <a:spLocks noChangeShapeType="1"/>
              </p:cNvSpPr>
              <p:nvPr/>
            </p:nvSpPr>
            <p:spPr bwMode="auto">
              <a:xfrm flipV="1">
                <a:off x="2017" y="3812"/>
                <a:ext cx="174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79" name="Line 39"/>
              <p:cNvSpPr>
                <a:spLocks noChangeShapeType="1"/>
              </p:cNvSpPr>
              <p:nvPr/>
            </p:nvSpPr>
            <p:spPr bwMode="auto">
              <a:xfrm flipV="1">
                <a:off x="2017" y="3837"/>
                <a:ext cx="174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80" name="Line 40"/>
              <p:cNvSpPr>
                <a:spLocks noChangeShapeType="1"/>
              </p:cNvSpPr>
              <p:nvPr/>
            </p:nvSpPr>
            <p:spPr bwMode="auto">
              <a:xfrm>
                <a:off x="2042" y="3812"/>
                <a:ext cx="14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81" name="Line 41"/>
              <p:cNvSpPr>
                <a:spLocks noChangeShapeType="1"/>
              </p:cNvSpPr>
              <p:nvPr/>
            </p:nvSpPr>
            <p:spPr bwMode="auto">
              <a:xfrm>
                <a:off x="2195" y="3816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425" name="Freeform 51"/>
            <p:cNvSpPr>
              <a:spLocks/>
            </p:cNvSpPr>
            <p:nvPr/>
          </p:nvSpPr>
          <p:spPr bwMode="auto">
            <a:xfrm>
              <a:off x="4104" y="3202"/>
              <a:ext cx="810" cy="821"/>
            </a:xfrm>
            <a:custGeom>
              <a:avLst/>
              <a:gdLst>
                <a:gd name="T0" fmla="*/ 0 w 810"/>
                <a:gd name="T1" fmla="*/ 0 h 821"/>
                <a:gd name="T2" fmla="*/ 809 w 810"/>
                <a:gd name="T3" fmla="*/ 0 h 821"/>
                <a:gd name="T4" fmla="*/ 809 w 810"/>
                <a:gd name="T5" fmla="*/ 820 h 821"/>
                <a:gd name="T6" fmla="*/ 0 w 810"/>
                <a:gd name="T7" fmla="*/ 820 h 821"/>
                <a:gd name="T8" fmla="*/ 0 w 810"/>
                <a:gd name="T9" fmla="*/ 0 h 8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821"/>
                <a:gd name="T17" fmla="*/ 810 w 810"/>
                <a:gd name="T18" fmla="*/ 821 h 8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821">
                  <a:moveTo>
                    <a:pt x="0" y="0"/>
                  </a:moveTo>
                  <a:lnTo>
                    <a:pt x="809" y="0"/>
                  </a:lnTo>
                  <a:lnTo>
                    <a:pt x="809" y="820"/>
                  </a:lnTo>
                  <a:lnTo>
                    <a:pt x="0" y="820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6" name="Line 52"/>
            <p:cNvSpPr>
              <a:spLocks noChangeShapeType="1"/>
            </p:cNvSpPr>
            <p:nvPr/>
          </p:nvSpPr>
          <p:spPr bwMode="auto">
            <a:xfrm>
              <a:off x="4330" y="3079"/>
              <a:ext cx="79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7" name="Line 53"/>
            <p:cNvSpPr>
              <a:spLocks noChangeShapeType="1"/>
            </p:cNvSpPr>
            <p:nvPr/>
          </p:nvSpPr>
          <p:spPr bwMode="auto">
            <a:xfrm>
              <a:off x="5132" y="3083"/>
              <a:ext cx="0" cy="7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8" name="Line 54"/>
            <p:cNvSpPr>
              <a:spLocks noChangeShapeType="1"/>
            </p:cNvSpPr>
            <p:nvPr/>
          </p:nvSpPr>
          <p:spPr bwMode="auto">
            <a:xfrm flipV="1">
              <a:off x="4897" y="3088"/>
              <a:ext cx="223" cy="1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9" name="Line 55"/>
            <p:cNvSpPr>
              <a:spLocks noChangeShapeType="1"/>
            </p:cNvSpPr>
            <p:nvPr/>
          </p:nvSpPr>
          <p:spPr bwMode="auto">
            <a:xfrm flipV="1">
              <a:off x="4927" y="3886"/>
              <a:ext cx="205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0" name="Line 56"/>
            <p:cNvSpPr>
              <a:spLocks noChangeShapeType="1"/>
            </p:cNvSpPr>
            <p:nvPr/>
          </p:nvSpPr>
          <p:spPr bwMode="auto">
            <a:xfrm flipV="1">
              <a:off x="4083" y="3075"/>
              <a:ext cx="239" cy="1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1" name="Rectangle 68"/>
            <p:cNvSpPr>
              <a:spLocks noChangeArrowheads="1"/>
            </p:cNvSpPr>
            <p:nvPr/>
          </p:nvSpPr>
          <p:spPr bwMode="auto">
            <a:xfrm>
              <a:off x="859" y="3697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414141"/>
                  </a:solidFill>
                </a:rPr>
                <a:t>3.5”</a:t>
              </a:r>
            </a:p>
          </p:txBody>
        </p:sp>
        <p:sp>
          <p:nvSpPr>
            <p:cNvPr id="58432" name="Rectangle 69"/>
            <p:cNvSpPr>
              <a:spLocks noChangeArrowheads="1"/>
            </p:cNvSpPr>
            <p:nvPr/>
          </p:nvSpPr>
          <p:spPr bwMode="auto">
            <a:xfrm>
              <a:off x="517" y="3121"/>
              <a:ext cx="1666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solidFill>
                    <a:srgbClr val="114FFB"/>
                  </a:solidFill>
                </a:rPr>
                <a:t>Disk Array:    1 disk design</a:t>
              </a:r>
            </a:p>
          </p:txBody>
        </p:sp>
        <p:sp>
          <p:nvSpPr>
            <p:cNvPr id="58433" name="Line 71"/>
            <p:cNvSpPr>
              <a:spLocks noChangeShapeType="1"/>
            </p:cNvSpPr>
            <p:nvPr/>
          </p:nvSpPr>
          <p:spPr bwMode="auto">
            <a:xfrm flipV="1">
              <a:off x="1428" y="3840"/>
              <a:ext cx="348" cy="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4" name="Line 80"/>
            <p:cNvSpPr>
              <a:spLocks noChangeShapeType="1"/>
            </p:cNvSpPr>
            <p:nvPr/>
          </p:nvSpPr>
          <p:spPr bwMode="auto">
            <a:xfrm>
              <a:off x="4139" y="3227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5" name="Line 81"/>
            <p:cNvSpPr>
              <a:spLocks noChangeShapeType="1"/>
            </p:cNvSpPr>
            <p:nvPr/>
          </p:nvSpPr>
          <p:spPr bwMode="auto">
            <a:xfrm>
              <a:off x="4140" y="3324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6" name="Line 82"/>
            <p:cNvSpPr>
              <a:spLocks noChangeShapeType="1"/>
            </p:cNvSpPr>
            <p:nvPr/>
          </p:nvSpPr>
          <p:spPr bwMode="auto">
            <a:xfrm>
              <a:off x="4140" y="3420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7" name="Line 83"/>
            <p:cNvSpPr>
              <a:spLocks noChangeShapeType="1"/>
            </p:cNvSpPr>
            <p:nvPr/>
          </p:nvSpPr>
          <p:spPr bwMode="auto">
            <a:xfrm>
              <a:off x="4136" y="3506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8" name="Line 84"/>
            <p:cNvSpPr>
              <a:spLocks noChangeShapeType="1"/>
            </p:cNvSpPr>
            <p:nvPr/>
          </p:nvSpPr>
          <p:spPr bwMode="auto">
            <a:xfrm>
              <a:off x="4137" y="3591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9" name="Line 85"/>
            <p:cNvSpPr>
              <a:spLocks noChangeShapeType="1"/>
            </p:cNvSpPr>
            <p:nvPr/>
          </p:nvSpPr>
          <p:spPr bwMode="auto">
            <a:xfrm>
              <a:off x="4137" y="3699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0" name="Line 86"/>
            <p:cNvSpPr>
              <a:spLocks noChangeShapeType="1"/>
            </p:cNvSpPr>
            <p:nvPr/>
          </p:nvSpPr>
          <p:spPr bwMode="auto">
            <a:xfrm>
              <a:off x="4136" y="3803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1" name="Line 87"/>
            <p:cNvSpPr>
              <a:spLocks noChangeShapeType="1"/>
            </p:cNvSpPr>
            <p:nvPr/>
          </p:nvSpPr>
          <p:spPr bwMode="auto">
            <a:xfrm>
              <a:off x="4137" y="3900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2" name="Line 88"/>
            <p:cNvSpPr>
              <a:spLocks noChangeShapeType="1"/>
            </p:cNvSpPr>
            <p:nvPr/>
          </p:nvSpPr>
          <p:spPr bwMode="auto">
            <a:xfrm>
              <a:off x="4137" y="3996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3" name="Line 89"/>
            <p:cNvSpPr>
              <a:spLocks noChangeShapeType="1"/>
            </p:cNvSpPr>
            <p:nvPr/>
          </p:nvSpPr>
          <p:spPr bwMode="auto">
            <a:xfrm>
              <a:off x="4448" y="3230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4" name="Line 90"/>
            <p:cNvSpPr>
              <a:spLocks noChangeShapeType="1"/>
            </p:cNvSpPr>
            <p:nvPr/>
          </p:nvSpPr>
          <p:spPr bwMode="auto">
            <a:xfrm>
              <a:off x="4449" y="3327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5" name="Line 91"/>
            <p:cNvSpPr>
              <a:spLocks noChangeShapeType="1"/>
            </p:cNvSpPr>
            <p:nvPr/>
          </p:nvSpPr>
          <p:spPr bwMode="auto">
            <a:xfrm>
              <a:off x="4449" y="3423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6" name="Line 92"/>
            <p:cNvSpPr>
              <a:spLocks noChangeShapeType="1"/>
            </p:cNvSpPr>
            <p:nvPr/>
          </p:nvSpPr>
          <p:spPr bwMode="auto">
            <a:xfrm>
              <a:off x="4445" y="3509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7" name="Line 93"/>
            <p:cNvSpPr>
              <a:spLocks noChangeShapeType="1"/>
            </p:cNvSpPr>
            <p:nvPr/>
          </p:nvSpPr>
          <p:spPr bwMode="auto">
            <a:xfrm>
              <a:off x="4446" y="3594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8" name="Line 94"/>
            <p:cNvSpPr>
              <a:spLocks noChangeShapeType="1"/>
            </p:cNvSpPr>
            <p:nvPr/>
          </p:nvSpPr>
          <p:spPr bwMode="auto">
            <a:xfrm>
              <a:off x="4446" y="3702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9" name="Line 95"/>
            <p:cNvSpPr>
              <a:spLocks noChangeShapeType="1"/>
            </p:cNvSpPr>
            <p:nvPr/>
          </p:nvSpPr>
          <p:spPr bwMode="auto">
            <a:xfrm>
              <a:off x="4445" y="3806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0" name="Line 96"/>
            <p:cNvSpPr>
              <a:spLocks noChangeShapeType="1"/>
            </p:cNvSpPr>
            <p:nvPr/>
          </p:nvSpPr>
          <p:spPr bwMode="auto">
            <a:xfrm>
              <a:off x="4446" y="3897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1" name="Line 97"/>
            <p:cNvSpPr>
              <a:spLocks noChangeShapeType="1"/>
            </p:cNvSpPr>
            <p:nvPr/>
          </p:nvSpPr>
          <p:spPr bwMode="auto">
            <a:xfrm>
              <a:off x="4446" y="3993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2" name="Line 98"/>
            <p:cNvSpPr>
              <a:spLocks noChangeShapeType="1"/>
            </p:cNvSpPr>
            <p:nvPr/>
          </p:nvSpPr>
          <p:spPr bwMode="auto">
            <a:xfrm>
              <a:off x="4754" y="3230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3" name="Line 99"/>
            <p:cNvSpPr>
              <a:spLocks noChangeShapeType="1"/>
            </p:cNvSpPr>
            <p:nvPr/>
          </p:nvSpPr>
          <p:spPr bwMode="auto">
            <a:xfrm>
              <a:off x="4743" y="3327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4" name="Line 100"/>
            <p:cNvSpPr>
              <a:spLocks noChangeShapeType="1"/>
            </p:cNvSpPr>
            <p:nvPr/>
          </p:nvSpPr>
          <p:spPr bwMode="auto">
            <a:xfrm>
              <a:off x="4755" y="3423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5" name="Line 101"/>
            <p:cNvSpPr>
              <a:spLocks noChangeShapeType="1"/>
            </p:cNvSpPr>
            <p:nvPr/>
          </p:nvSpPr>
          <p:spPr bwMode="auto">
            <a:xfrm>
              <a:off x="4751" y="3509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6" name="Line 102"/>
            <p:cNvSpPr>
              <a:spLocks noChangeShapeType="1"/>
            </p:cNvSpPr>
            <p:nvPr/>
          </p:nvSpPr>
          <p:spPr bwMode="auto">
            <a:xfrm>
              <a:off x="4752" y="3594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7" name="Line 103"/>
            <p:cNvSpPr>
              <a:spLocks noChangeShapeType="1"/>
            </p:cNvSpPr>
            <p:nvPr/>
          </p:nvSpPr>
          <p:spPr bwMode="auto">
            <a:xfrm>
              <a:off x="4752" y="3702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8" name="Line 104"/>
            <p:cNvSpPr>
              <a:spLocks noChangeShapeType="1"/>
            </p:cNvSpPr>
            <p:nvPr/>
          </p:nvSpPr>
          <p:spPr bwMode="auto">
            <a:xfrm>
              <a:off x="4751" y="3806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9" name="Line 105"/>
            <p:cNvSpPr>
              <a:spLocks noChangeShapeType="1"/>
            </p:cNvSpPr>
            <p:nvPr/>
          </p:nvSpPr>
          <p:spPr bwMode="auto">
            <a:xfrm>
              <a:off x="4752" y="3903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0" name="Line 106"/>
            <p:cNvSpPr>
              <a:spLocks noChangeShapeType="1"/>
            </p:cNvSpPr>
            <p:nvPr/>
          </p:nvSpPr>
          <p:spPr bwMode="auto">
            <a:xfrm>
              <a:off x="4752" y="3993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1" name="Line 107"/>
            <p:cNvSpPr>
              <a:spLocks noChangeShapeType="1"/>
            </p:cNvSpPr>
            <p:nvPr/>
          </p:nvSpPr>
          <p:spPr bwMode="auto">
            <a:xfrm>
              <a:off x="3098" y="3722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2" name="Line 108"/>
            <p:cNvSpPr>
              <a:spLocks noChangeShapeType="1"/>
            </p:cNvSpPr>
            <p:nvPr/>
          </p:nvSpPr>
          <p:spPr bwMode="auto">
            <a:xfrm>
              <a:off x="3093" y="3819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3" name="Line 109"/>
            <p:cNvSpPr>
              <a:spLocks noChangeShapeType="1"/>
            </p:cNvSpPr>
            <p:nvPr/>
          </p:nvSpPr>
          <p:spPr bwMode="auto">
            <a:xfrm>
              <a:off x="3099" y="3921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4" name="Line 110"/>
            <p:cNvSpPr>
              <a:spLocks noChangeShapeType="1"/>
            </p:cNvSpPr>
            <p:nvPr/>
          </p:nvSpPr>
          <p:spPr bwMode="auto">
            <a:xfrm>
              <a:off x="3389" y="3719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5" name="Line 111"/>
            <p:cNvSpPr>
              <a:spLocks noChangeShapeType="1"/>
            </p:cNvSpPr>
            <p:nvPr/>
          </p:nvSpPr>
          <p:spPr bwMode="auto">
            <a:xfrm>
              <a:off x="3390" y="3816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6" name="Line 112"/>
            <p:cNvSpPr>
              <a:spLocks noChangeShapeType="1"/>
            </p:cNvSpPr>
            <p:nvPr/>
          </p:nvSpPr>
          <p:spPr bwMode="auto">
            <a:xfrm>
              <a:off x="3402" y="3924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7" name="Line 113"/>
            <p:cNvSpPr>
              <a:spLocks noChangeShapeType="1"/>
            </p:cNvSpPr>
            <p:nvPr/>
          </p:nvSpPr>
          <p:spPr bwMode="auto">
            <a:xfrm>
              <a:off x="3683" y="3707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8" name="Line 114"/>
            <p:cNvSpPr>
              <a:spLocks noChangeShapeType="1"/>
            </p:cNvSpPr>
            <p:nvPr/>
          </p:nvSpPr>
          <p:spPr bwMode="auto">
            <a:xfrm>
              <a:off x="3684" y="3810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69" name="Line 115"/>
            <p:cNvSpPr>
              <a:spLocks noChangeShapeType="1"/>
            </p:cNvSpPr>
            <p:nvPr/>
          </p:nvSpPr>
          <p:spPr bwMode="auto">
            <a:xfrm>
              <a:off x="3696" y="3924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0" name="Line 116"/>
            <p:cNvSpPr>
              <a:spLocks noChangeShapeType="1"/>
            </p:cNvSpPr>
            <p:nvPr/>
          </p:nvSpPr>
          <p:spPr bwMode="auto">
            <a:xfrm>
              <a:off x="2415" y="3807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1" name="Line 117"/>
            <p:cNvSpPr>
              <a:spLocks noChangeShapeType="1"/>
            </p:cNvSpPr>
            <p:nvPr/>
          </p:nvSpPr>
          <p:spPr bwMode="auto">
            <a:xfrm>
              <a:off x="2409" y="3897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2" name="Line 118"/>
            <p:cNvSpPr>
              <a:spLocks noChangeShapeType="1"/>
            </p:cNvSpPr>
            <p:nvPr/>
          </p:nvSpPr>
          <p:spPr bwMode="auto">
            <a:xfrm>
              <a:off x="2703" y="3801"/>
              <a:ext cx="14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3" name="Line 119"/>
            <p:cNvSpPr>
              <a:spLocks noChangeShapeType="1"/>
            </p:cNvSpPr>
            <p:nvPr/>
          </p:nvSpPr>
          <p:spPr bwMode="auto">
            <a:xfrm>
              <a:off x="2715" y="3897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74" name="Line 120"/>
            <p:cNvSpPr>
              <a:spLocks noChangeShapeType="1"/>
            </p:cNvSpPr>
            <p:nvPr/>
          </p:nvSpPr>
          <p:spPr bwMode="auto">
            <a:xfrm>
              <a:off x="1845" y="3885"/>
              <a:ext cx="14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373" name="Group 126"/>
          <p:cNvGrpSpPr>
            <a:grpSpLocks/>
          </p:cNvGrpSpPr>
          <p:nvPr/>
        </p:nvGrpSpPr>
        <p:grpSpPr bwMode="auto">
          <a:xfrm>
            <a:off x="827088" y="2205038"/>
            <a:ext cx="7389812" cy="1684337"/>
            <a:chOff x="481" y="1410"/>
            <a:chExt cx="4655" cy="1061"/>
          </a:xfrm>
        </p:grpSpPr>
        <p:sp>
          <p:nvSpPr>
            <p:cNvPr id="58375" name="Freeform 18"/>
            <p:cNvSpPr>
              <a:spLocks/>
            </p:cNvSpPr>
            <p:nvPr/>
          </p:nvSpPr>
          <p:spPr bwMode="auto">
            <a:xfrm>
              <a:off x="3049" y="1826"/>
              <a:ext cx="793" cy="203"/>
            </a:xfrm>
            <a:custGeom>
              <a:avLst/>
              <a:gdLst>
                <a:gd name="T0" fmla="*/ 0 w 793"/>
                <a:gd name="T1" fmla="*/ 0 h 203"/>
                <a:gd name="T2" fmla="*/ 792 w 793"/>
                <a:gd name="T3" fmla="*/ 0 h 203"/>
                <a:gd name="T4" fmla="*/ 792 w 793"/>
                <a:gd name="T5" fmla="*/ 202 h 203"/>
                <a:gd name="T6" fmla="*/ 0 w 793"/>
                <a:gd name="T7" fmla="*/ 202 h 203"/>
                <a:gd name="T8" fmla="*/ 0 w 793"/>
                <a:gd name="T9" fmla="*/ 0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3"/>
                <a:gd name="T16" fmla="*/ 0 h 203"/>
                <a:gd name="T17" fmla="*/ 793 w 7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3" h="203">
                  <a:moveTo>
                    <a:pt x="0" y="0"/>
                  </a:moveTo>
                  <a:lnTo>
                    <a:pt x="792" y="0"/>
                  </a:lnTo>
                  <a:lnTo>
                    <a:pt x="792" y="202"/>
                  </a:ln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6" name="Freeform 19"/>
            <p:cNvSpPr>
              <a:spLocks/>
            </p:cNvSpPr>
            <p:nvPr/>
          </p:nvSpPr>
          <p:spPr bwMode="auto">
            <a:xfrm>
              <a:off x="3049" y="1826"/>
              <a:ext cx="799" cy="209"/>
            </a:xfrm>
            <a:custGeom>
              <a:avLst/>
              <a:gdLst>
                <a:gd name="T0" fmla="*/ 0 w 799"/>
                <a:gd name="T1" fmla="*/ 0 h 209"/>
                <a:gd name="T2" fmla="*/ 798 w 799"/>
                <a:gd name="T3" fmla="*/ 0 h 209"/>
                <a:gd name="T4" fmla="*/ 798 w 799"/>
                <a:gd name="T5" fmla="*/ 208 h 209"/>
                <a:gd name="T6" fmla="*/ 0 w 799"/>
                <a:gd name="T7" fmla="*/ 208 h 209"/>
                <a:gd name="T8" fmla="*/ 0 w 799"/>
                <a:gd name="T9" fmla="*/ 0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9"/>
                <a:gd name="T16" fmla="*/ 0 h 209"/>
                <a:gd name="T17" fmla="*/ 799 w 799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9" h="209">
                  <a:moveTo>
                    <a:pt x="0" y="0"/>
                  </a:moveTo>
                  <a:lnTo>
                    <a:pt x="798" y="0"/>
                  </a:lnTo>
                  <a:lnTo>
                    <a:pt x="798" y="208"/>
                  </a:lnTo>
                  <a:lnTo>
                    <a:pt x="0" y="208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Line 20"/>
            <p:cNvSpPr>
              <a:spLocks noChangeShapeType="1"/>
            </p:cNvSpPr>
            <p:nvPr/>
          </p:nvSpPr>
          <p:spPr bwMode="auto">
            <a:xfrm flipV="1">
              <a:off x="3053" y="1744"/>
              <a:ext cx="175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78" name="Line 21"/>
            <p:cNvSpPr>
              <a:spLocks noChangeShapeType="1"/>
            </p:cNvSpPr>
            <p:nvPr/>
          </p:nvSpPr>
          <p:spPr bwMode="auto">
            <a:xfrm flipV="1">
              <a:off x="3835" y="1748"/>
              <a:ext cx="160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79" name="Group 22"/>
            <p:cNvGrpSpPr>
              <a:grpSpLocks/>
            </p:cNvGrpSpPr>
            <p:nvPr/>
          </p:nvGrpSpPr>
          <p:grpSpPr bwMode="auto">
            <a:xfrm>
              <a:off x="3220" y="1744"/>
              <a:ext cx="779" cy="180"/>
              <a:chOff x="3220" y="1744"/>
              <a:chExt cx="779" cy="180"/>
            </a:xfrm>
          </p:grpSpPr>
          <p:sp>
            <p:nvSpPr>
              <p:cNvPr id="58411" name="Line 23"/>
              <p:cNvSpPr>
                <a:spLocks noChangeShapeType="1"/>
              </p:cNvSpPr>
              <p:nvPr/>
            </p:nvSpPr>
            <p:spPr bwMode="auto">
              <a:xfrm>
                <a:off x="3220" y="1744"/>
                <a:ext cx="77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12" name="Line 24"/>
              <p:cNvSpPr>
                <a:spLocks noChangeShapeType="1"/>
              </p:cNvSpPr>
              <p:nvPr/>
            </p:nvSpPr>
            <p:spPr bwMode="auto">
              <a:xfrm>
                <a:off x="3999" y="1748"/>
                <a:ext cx="0" cy="1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380" name="Line 25"/>
            <p:cNvSpPr>
              <a:spLocks noChangeShapeType="1"/>
            </p:cNvSpPr>
            <p:nvPr/>
          </p:nvSpPr>
          <p:spPr bwMode="auto">
            <a:xfrm flipV="1">
              <a:off x="3859" y="1932"/>
              <a:ext cx="144" cy="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81" name="Group 26"/>
            <p:cNvGrpSpPr>
              <a:grpSpLocks/>
            </p:cNvGrpSpPr>
            <p:nvPr/>
          </p:nvGrpSpPr>
          <p:grpSpPr bwMode="auto">
            <a:xfrm>
              <a:off x="1892" y="1899"/>
              <a:ext cx="327" cy="83"/>
              <a:chOff x="1892" y="1899"/>
              <a:chExt cx="327" cy="83"/>
            </a:xfrm>
          </p:grpSpPr>
          <p:sp>
            <p:nvSpPr>
              <p:cNvPr id="58404" name="Freeform 27"/>
              <p:cNvSpPr>
                <a:spLocks/>
              </p:cNvSpPr>
              <p:nvPr/>
            </p:nvSpPr>
            <p:spPr bwMode="auto">
              <a:xfrm>
                <a:off x="1892" y="1957"/>
                <a:ext cx="146" cy="19"/>
              </a:xfrm>
              <a:custGeom>
                <a:avLst/>
                <a:gdLst>
                  <a:gd name="T0" fmla="*/ 0 w 146"/>
                  <a:gd name="T1" fmla="*/ 0 h 19"/>
                  <a:gd name="T2" fmla="*/ 145 w 146"/>
                  <a:gd name="T3" fmla="*/ 0 h 19"/>
                  <a:gd name="T4" fmla="*/ 145 w 146"/>
                  <a:gd name="T5" fmla="*/ 18 h 19"/>
                  <a:gd name="T6" fmla="*/ 0 w 146"/>
                  <a:gd name="T7" fmla="*/ 18 h 19"/>
                  <a:gd name="T8" fmla="*/ 0 w 146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6"/>
                  <a:gd name="T16" fmla="*/ 0 h 19"/>
                  <a:gd name="T17" fmla="*/ 146 w 146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6" h="19">
                    <a:moveTo>
                      <a:pt x="0" y="0"/>
                    </a:moveTo>
                    <a:lnTo>
                      <a:pt x="145" y="0"/>
                    </a:lnTo>
                    <a:lnTo>
                      <a:pt x="145" y="18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5" name="Freeform 28"/>
              <p:cNvSpPr>
                <a:spLocks/>
              </p:cNvSpPr>
              <p:nvPr/>
            </p:nvSpPr>
            <p:spPr bwMode="auto">
              <a:xfrm>
                <a:off x="1892" y="1957"/>
                <a:ext cx="152" cy="25"/>
              </a:xfrm>
              <a:custGeom>
                <a:avLst/>
                <a:gdLst>
                  <a:gd name="T0" fmla="*/ 0 w 152"/>
                  <a:gd name="T1" fmla="*/ 0 h 25"/>
                  <a:gd name="T2" fmla="*/ 151 w 152"/>
                  <a:gd name="T3" fmla="*/ 0 h 25"/>
                  <a:gd name="T4" fmla="*/ 151 w 152"/>
                  <a:gd name="T5" fmla="*/ 24 h 25"/>
                  <a:gd name="T6" fmla="*/ 0 w 152"/>
                  <a:gd name="T7" fmla="*/ 24 h 25"/>
                  <a:gd name="T8" fmla="*/ 0 w 152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2"/>
                  <a:gd name="T16" fmla="*/ 0 h 25"/>
                  <a:gd name="T17" fmla="*/ 152 w 15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2" h="25">
                    <a:moveTo>
                      <a:pt x="0" y="0"/>
                    </a:moveTo>
                    <a:lnTo>
                      <a:pt x="151" y="0"/>
                    </a:lnTo>
                    <a:lnTo>
                      <a:pt x="151" y="24"/>
                    </a:lnTo>
                    <a:lnTo>
                      <a:pt x="0" y="2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6" name="Line 29"/>
              <p:cNvSpPr>
                <a:spLocks noChangeShapeType="1"/>
              </p:cNvSpPr>
              <p:nvPr/>
            </p:nvSpPr>
            <p:spPr bwMode="auto">
              <a:xfrm flipV="1">
                <a:off x="1896" y="1899"/>
                <a:ext cx="167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7" name="Line 30"/>
              <p:cNvSpPr>
                <a:spLocks noChangeShapeType="1"/>
              </p:cNvSpPr>
              <p:nvPr/>
            </p:nvSpPr>
            <p:spPr bwMode="auto">
              <a:xfrm flipV="1">
                <a:off x="2047" y="1899"/>
                <a:ext cx="168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8" name="Line 31"/>
              <p:cNvSpPr>
                <a:spLocks noChangeShapeType="1"/>
              </p:cNvSpPr>
              <p:nvPr/>
            </p:nvSpPr>
            <p:spPr bwMode="auto">
              <a:xfrm flipV="1">
                <a:off x="2047" y="1920"/>
                <a:ext cx="168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9" name="Line 32"/>
              <p:cNvSpPr>
                <a:spLocks noChangeShapeType="1"/>
              </p:cNvSpPr>
              <p:nvPr/>
            </p:nvSpPr>
            <p:spPr bwMode="auto">
              <a:xfrm>
                <a:off x="2071" y="1899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10" name="Line 33"/>
              <p:cNvSpPr>
                <a:spLocks noChangeShapeType="1"/>
              </p:cNvSpPr>
              <p:nvPr/>
            </p:nvSpPr>
            <p:spPr bwMode="auto">
              <a:xfrm>
                <a:off x="2219" y="1903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8382" name="Group 42"/>
            <p:cNvGrpSpPr>
              <a:grpSpLocks/>
            </p:cNvGrpSpPr>
            <p:nvPr/>
          </p:nvGrpSpPr>
          <p:grpSpPr bwMode="auto">
            <a:xfrm>
              <a:off x="2326" y="1867"/>
              <a:ext cx="498" cy="162"/>
              <a:chOff x="2326" y="1867"/>
              <a:chExt cx="498" cy="162"/>
            </a:xfrm>
          </p:grpSpPr>
          <p:sp>
            <p:nvSpPr>
              <p:cNvPr id="58397" name="Freeform 43"/>
              <p:cNvSpPr>
                <a:spLocks/>
              </p:cNvSpPr>
              <p:nvPr/>
            </p:nvSpPr>
            <p:spPr bwMode="auto">
              <a:xfrm>
                <a:off x="2326" y="1980"/>
                <a:ext cx="228" cy="43"/>
              </a:xfrm>
              <a:custGeom>
                <a:avLst/>
                <a:gdLst>
                  <a:gd name="T0" fmla="*/ 0 w 228"/>
                  <a:gd name="T1" fmla="*/ 0 h 43"/>
                  <a:gd name="T2" fmla="*/ 227 w 228"/>
                  <a:gd name="T3" fmla="*/ 0 h 43"/>
                  <a:gd name="T4" fmla="*/ 227 w 228"/>
                  <a:gd name="T5" fmla="*/ 42 h 43"/>
                  <a:gd name="T6" fmla="*/ 0 w 228"/>
                  <a:gd name="T7" fmla="*/ 42 h 43"/>
                  <a:gd name="T8" fmla="*/ 0 w 228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8"/>
                  <a:gd name="T16" fmla="*/ 0 h 43"/>
                  <a:gd name="T17" fmla="*/ 228 w 228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8" h="43">
                    <a:moveTo>
                      <a:pt x="0" y="0"/>
                    </a:moveTo>
                    <a:lnTo>
                      <a:pt x="227" y="0"/>
                    </a:lnTo>
                    <a:lnTo>
                      <a:pt x="227" y="42"/>
                    </a:lnTo>
                    <a:lnTo>
                      <a:pt x="0" y="4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8" name="Freeform 44"/>
              <p:cNvSpPr>
                <a:spLocks/>
              </p:cNvSpPr>
              <p:nvPr/>
            </p:nvSpPr>
            <p:spPr bwMode="auto">
              <a:xfrm>
                <a:off x="2326" y="1980"/>
                <a:ext cx="234" cy="49"/>
              </a:xfrm>
              <a:custGeom>
                <a:avLst/>
                <a:gdLst>
                  <a:gd name="T0" fmla="*/ 0 w 234"/>
                  <a:gd name="T1" fmla="*/ 0 h 49"/>
                  <a:gd name="T2" fmla="*/ 233 w 234"/>
                  <a:gd name="T3" fmla="*/ 0 h 49"/>
                  <a:gd name="T4" fmla="*/ 233 w 234"/>
                  <a:gd name="T5" fmla="*/ 48 h 49"/>
                  <a:gd name="T6" fmla="*/ 0 w 234"/>
                  <a:gd name="T7" fmla="*/ 48 h 49"/>
                  <a:gd name="T8" fmla="*/ 0 w 234"/>
                  <a:gd name="T9" fmla="*/ 0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4"/>
                  <a:gd name="T16" fmla="*/ 0 h 49"/>
                  <a:gd name="T17" fmla="*/ 234 w 234"/>
                  <a:gd name="T18" fmla="*/ 49 h 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4" h="49">
                    <a:moveTo>
                      <a:pt x="0" y="0"/>
                    </a:moveTo>
                    <a:lnTo>
                      <a:pt x="233" y="0"/>
                    </a:lnTo>
                    <a:lnTo>
                      <a:pt x="233" y="48"/>
                    </a:lnTo>
                    <a:lnTo>
                      <a:pt x="0" y="4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C5E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9" name="Line 45"/>
              <p:cNvSpPr>
                <a:spLocks noChangeShapeType="1"/>
              </p:cNvSpPr>
              <p:nvPr/>
            </p:nvSpPr>
            <p:spPr bwMode="auto">
              <a:xfrm flipV="1">
                <a:off x="2330" y="1867"/>
                <a:ext cx="259" cy="1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0" name="Line 46"/>
              <p:cNvSpPr>
                <a:spLocks noChangeShapeType="1"/>
              </p:cNvSpPr>
              <p:nvPr/>
            </p:nvSpPr>
            <p:spPr bwMode="auto">
              <a:xfrm flipV="1">
                <a:off x="2555" y="1867"/>
                <a:ext cx="257" cy="1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1" name="Line 47"/>
              <p:cNvSpPr>
                <a:spLocks noChangeShapeType="1"/>
              </p:cNvSpPr>
              <p:nvPr/>
            </p:nvSpPr>
            <p:spPr bwMode="auto">
              <a:xfrm flipV="1">
                <a:off x="2555" y="1911"/>
                <a:ext cx="257" cy="1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2" name="Line 48"/>
              <p:cNvSpPr>
                <a:spLocks noChangeShapeType="1"/>
              </p:cNvSpPr>
              <p:nvPr/>
            </p:nvSpPr>
            <p:spPr bwMode="auto">
              <a:xfrm>
                <a:off x="2597" y="1867"/>
                <a:ext cx="2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3" name="Line 49"/>
              <p:cNvSpPr>
                <a:spLocks noChangeShapeType="1"/>
              </p:cNvSpPr>
              <p:nvPr/>
            </p:nvSpPr>
            <p:spPr bwMode="auto">
              <a:xfrm>
                <a:off x="2824" y="1871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383" name="Freeform 57"/>
            <p:cNvSpPr>
              <a:spLocks/>
            </p:cNvSpPr>
            <p:nvPr/>
          </p:nvSpPr>
          <p:spPr bwMode="auto">
            <a:xfrm>
              <a:off x="4134" y="1532"/>
              <a:ext cx="746" cy="660"/>
            </a:xfrm>
            <a:custGeom>
              <a:avLst/>
              <a:gdLst>
                <a:gd name="T0" fmla="*/ 0 w 746"/>
                <a:gd name="T1" fmla="*/ 0 h 660"/>
                <a:gd name="T2" fmla="*/ 745 w 746"/>
                <a:gd name="T3" fmla="*/ 0 h 660"/>
                <a:gd name="T4" fmla="*/ 745 w 746"/>
                <a:gd name="T5" fmla="*/ 659 h 660"/>
                <a:gd name="T6" fmla="*/ 0 w 746"/>
                <a:gd name="T7" fmla="*/ 659 h 660"/>
                <a:gd name="T8" fmla="*/ 0 w 746"/>
                <a:gd name="T9" fmla="*/ 0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6"/>
                <a:gd name="T16" fmla="*/ 0 h 660"/>
                <a:gd name="T17" fmla="*/ 746 w 746"/>
                <a:gd name="T18" fmla="*/ 660 h 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6" h="660">
                  <a:moveTo>
                    <a:pt x="0" y="0"/>
                  </a:moveTo>
                  <a:lnTo>
                    <a:pt x="745" y="0"/>
                  </a:lnTo>
                  <a:lnTo>
                    <a:pt x="745" y="659"/>
                  </a:lnTo>
                  <a:lnTo>
                    <a:pt x="0" y="659"/>
                  </a:lnTo>
                  <a:lnTo>
                    <a:pt x="0" y="0"/>
                  </a:lnTo>
                </a:path>
              </a:pathLst>
            </a:custGeom>
            <a:solidFill>
              <a:srgbClr val="EAEC5E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4" name="Freeform 58"/>
            <p:cNvSpPr>
              <a:spLocks/>
            </p:cNvSpPr>
            <p:nvPr/>
          </p:nvSpPr>
          <p:spPr bwMode="auto">
            <a:xfrm>
              <a:off x="4134" y="1532"/>
              <a:ext cx="752" cy="666"/>
            </a:xfrm>
            <a:custGeom>
              <a:avLst/>
              <a:gdLst>
                <a:gd name="T0" fmla="*/ 0 w 752"/>
                <a:gd name="T1" fmla="*/ 0 h 666"/>
                <a:gd name="T2" fmla="*/ 751 w 752"/>
                <a:gd name="T3" fmla="*/ 0 h 666"/>
                <a:gd name="T4" fmla="*/ 751 w 752"/>
                <a:gd name="T5" fmla="*/ 665 h 666"/>
                <a:gd name="T6" fmla="*/ 0 w 752"/>
                <a:gd name="T7" fmla="*/ 665 h 666"/>
                <a:gd name="T8" fmla="*/ 0 w 752"/>
                <a:gd name="T9" fmla="*/ 0 h 6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666"/>
                <a:gd name="T17" fmla="*/ 752 w 752"/>
                <a:gd name="T18" fmla="*/ 666 h 6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666">
                  <a:moveTo>
                    <a:pt x="0" y="0"/>
                  </a:moveTo>
                  <a:lnTo>
                    <a:pt x="751" y="0"/>
                  </a:lnTo>
                  <a:lnTo>
                    <a:pt x="751" y="665"/>
                  </a:lnTo>
                  <a:lnTo>
                    <a:pt x="0" y="665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5" name="Line 59"/>
            <p:cNvSpPr>
              <a:spLocks noChangeShapeType="1"/>
            </p:cNvSpPr>
            <p:nvPr/>
          </p:nvSpPr>
          <p:spPr bwMode="auto">
            <a:xfrm>
              <a:off x="4338" y="1410"/>
              <a:ext cx="7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Line 60"/>
            <p:cNvSpPr>
              <a:spLocks noChangeShapeType="1"/>
            </p:cNvSpPr>
            <p:nvPr/>
          </p:nvSpPr>
          <p:spPr bwMode="auto">
            <a:xfrm>
              <a:off x="5116" y="1414"/>
              <a:ext cx="0" cy="6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Line 61"/>
            <p:cNvSpPr>
              <a:spLocks noChangeShapeType="1"/>
            </p:cNvSpPr>
            <p:nvPr/>
          </p:nvSpPr>
          <p:spPr bwMode="auto">
            <a:xfrm flipV="1">
              <a:off x="4138" y="1410"/>
              <a:ext cx="176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8" name="Line 62"/>
            <p:cNvSpPr>
              <a:spLocks noChangeShapeType="1"/>
            </p:cNvSpPr>
            <p:nvPr/>
          </p:nvSpPr>
          <p:spPr bwMode="auto">
            <a:xfrm flipV="1">
              <a:off x="4889" y="1414"/>
              <a:ext cx="223" cy="1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Line 63"/>
            <p:cNvSpPr>
              <a:spLocks noChangeShapeType="1"/>
            </p:cNvSpPr>
            <p:nvPr/>
          </p:nvSpPr>
          <p:spPr bwMode="auto">
            <a:xfrm flipH="1">
              <a:off x="4905" y="2058"/>
              <a:ext cx="231" cy="1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0" name="Rectangle 64"/>
            <p:cNvSpPr>
              <a:spLocks noChangeArrowheads="1"/>
            </p:cNvSpPr>
            <p:nvPr/>
          </p:nvSpPr>
          <p:spPr bwMode="auto">
            <a:xfrm>
              <a:off x="4224" y="2208"/>
              <a:ext cx="52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414141"/>
                  </a:solidFill>
                </a:rPr>
                <a:t>14”</a:t>
              </a:r>
            </a:p>
          </p:txBody>
        </p:sp>
        <p:sp>
          <p:nvSpPr>
            <p:cNvPr id="58391" name="Rectangle 65"/>
            <p:cNvSpPr>
              <a:spLocks noChangeArrowheads="1"/>
            </p:cNvSpPr>
            <p:nvPr/>
          </p:nvSpPr>
          <p:spPr bwMode="auto">
            <a:xfrm>
              <a:off x="3205" y="2053"/>
              <a:ext cx="5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414141"/>
                  </a:solidFill>
                </a:rPr>
                <a:t>10”</a:t>
              </a:r>
            </a:p>
          </p:txBody>
        </p:sp>
        <p:sp>
          <p:nvSpPr>
            <p:cNvPr id="58392" name="Rectangle 66"/>
            <p:cNvSpPr>
              <a:spLocks noChangeArrowheads="1"/>
            </p:cNvSpPr>
            <p:nvPr/>
          </p:nvSpPr>
          <p:spPr bwMode="auto">
            <a:xfrm>
              <a:off x="2302" y="2053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414141"/>
                  </a:solidFill>
                </a:rPr>
                <a:t>5.25”</a:t>
              </a:r>
            </a:p>
          </p:txBody>
        </p:sp>
        <p:sp>
          <p:nvSpPr>
            <p:cNvPr id="58393" name="Rectangle 67"/>
            <p:cNvSpPr>
              <a:spLocks noChangeArrowheads="1"/>
            </p:cNvSpPr>
            <p:nvPr/>
          </p:nvSpPr>
          <p:spPr bwMode="auto">
            <a:xfrm>
              <a:off x="1735" y="2053"/>
              <a:ext cx="78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414141"/>
                  </a:solidFill>
                </a:rPr>
                <a:t>3.5”</a:t>
              </a:r>
            </a:p>
          </p:txBody>
        </p:sp>
        <p:sp>
          <p:nvSpPr>
            <p:cNvPr id="58394" name="Rectangle 70"/>
            <p:cNvSpPr>
              <a:spLocks noChangeArrowheads="1"/>
            </p:cNvSpPr>
            <p:nvPr/>
          </p:nvSpPr>
          <p:spPr bwMode="auto">
            <a:xfrm>
              <a:off x="481" y="1561"/>
              <a:ext cx="1678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solidFill>
                    <a:srgbClr val="114FFB"/>
                  </a:solidFill>
                </a:rPr>
                <a:t>Conventional:                 4 disk  designs</a:t>
              </a:r>
            </a:p>
          </p:txBody>
        </p:sp>
        <p:sp>
          <p:nvSpPr>
            <p:cNvPr id="58395" name="Line 121"/>
            <p:cNvSpPr>
              <a:spLocks noChangeShapeType="1"/>
            </p:cNvSpPr>
            <p:nvPr/>
          </p:nvSpPr>
          <p:spPr bwMode="auto">
            <a:xfrm>
              <a:off x="1907" y="1967"/>
              <a:ext cx="14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122"/>
            <p:cNvSpPr>
              <a:spLocks noChangeShapeType="1"/>
            </p:cNvSpPr>
            <p:nvPr/>
          </p:nvSpPr>
          <p:spPr bwMode="auto">
            <a:xfrm flipV="1">
              <a:off x="2369" y="2003"/>
              <a:ext cx="180" cy="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74" name="Rectangle 123"/>
          <p:cNvSpPr>
            <a:spLocks noChangeArrowheads="1"/>
          </p:cNvSpPr>
          <p:nvPr/>
        </p:nvSpPr>
        <p:spPr bwMode="auto">
          <a:xfrm>
            <a:off x="357188" y="1143000"/>
            <a:ext cx="8458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>
                <a:latin typeface="Comic Sans MS" panose="030F0702030302020204" pitchFamily="66" charset="0"/>
              </a:rPr>
              <a:t>Katz and Patterson asked in 1987: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Comic Sans MS" panose="030F0702030302020204" pitchFamily="66" charset="0"/>
              </a:rPr>
              <a:t>Can smaller disks be used  to close gap in performance between disks and CPUs?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zh-CN" sz="4000"/>
              <a:t>Does CPU Performance Matter?</a:t>
            </a:r>
          </a:p>
        </p:txBody>
      </p:sp>
      <p:sp>
        <p:nvSpPr>
          <p:cNvPr id="248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7188" y="1143000"/>
            <a:ext cx="8458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Why still important to keep CPUs busy vs. IO devices ("CPU time"), as CPUs not costly?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Moore's Law leads to both large, fast CPUs but also to very small, cheap CPUs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2001 Hypothesis: 600 MHz PC is fast enough for Office Tools?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PC slowdown since fast enough unless games, new apps?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People care more about </a:t>
            </a:r>
            <a:r>
              <a:rPr lang="en-US" altLang="zh-CN" sz="2400">
                <a:solidFill>
                  <a:srgbClr val="3333CC"/>
                </a:solidFill>
                <a:latin typeface="Comic Sans MS" panose="030F0702030302020204" pitchFamily="66" charset="0"/>
              </a:rPr>
              <a:t>storing information and communicating information </a:t>
            </a:r>
            <a:r>
              <a:rPr lang="en-US" altLang="zh-CN" sz="2400">
                <a:latin typeface="Comic Sans MS" panose="030F0702030302020204" pitchFamily="66" charset="0"/>
              </a:rPr>
              <a:t>than calculating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mic Sans MS" panose="030F0702030302020204" pitchFamily="66" charset="0"/>
              </a:rPr>
              <a:t>"Information Technology" vs. "Computer Science"</a:t>
            </a:r>
          </a:p>
          <a:p>
            <a:pPr lvl="1" eaLnBrk="1" hangingPunct="1">
              <a:lnSpc>
                <a:spcPct val="96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1960s and 1980s: Computing Revolution</a:t>
            </a:r>
          </a:p>
          <a:p>
            <a:pPr lvl="1" eaLnBrk="1" hangingPunct="1">
              <a:lnSpc>
                <a:spcPct val="96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1990s and 2000s: Information Age</a:t>
            </a:r>
          </a:p>
          <a:p>
            <a:pPr eaLnBrk="1" hangingPunct="1">
              <a:lnSpc>
                <a:spcPct val="96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This shift in focus from computation to communication and storage of information</a:t>
            </a:r>
          </a:p>
          <a:p>
            <a:pPr lvl="1" eaLnBrk="1" hangingPunct="1">
              <a:lnSpc>
                <a:spcPct val="96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emphasizes reliability, availability and scalability as well as cost-performance.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2800">
                <a:solidFill>
                  <a:srgbClr val="FC0128"/>
                </a:solidFill>
              </a:rPr>
              <a:t>Replace Small Number of Large Disks with Large Number of Small Disks! (1988 Disks)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04800" y="1752600"/>
            <a:ext cx="2247900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mic Sans MS" panose="030F0702030302020204" pitchFamily="66" charset="0"/>
              </a:rPr>
              <a:t>Capacity 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mic Sans MS" panose="030F0702030302020204" pitchFamily="66" charset="0"/>
              </a:rPr>
              <a:t>Volume 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mic Sans MS" panose="030F0702030302020204" pitchFamily="66" charset="0"/>
              </a:rPr>
              <a:t>Power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mic Sans MS" panose="030F0702030302020204" pitchFamily="66" charset="0"/>
              </a:rPr>
              <a:t>Data Rate 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mic Sans MS" panose="030F0702030302020204" pitchFamily="66" charset="0"/>
              </a:rPr>
              <a:t>I/O Rate   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mic Sans MS" panose="030F0702030302020204" pitchFamily="66" charset="0"/>
              </a:rPr>
              <a:t>MTTF  </a:t>
            </a: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1">
              <a:latin typeface="Comic Sans MS" panose="030F0702030302020204" pitchFamily="66" charset="0"/>
            </a:endParaRPr>
          </a:p>
          <a:p>
            <a:pPr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latin typeface="Comic Sans MS" panose="030F0702030302020204" pitchFamily="66" charset="0"/>
              </a:rPr>
              <a:t>Cost</a:t>
            </a:r>
            <a:endParaRPr kumimoji="0" lang="en-US" altLang="zh-CN" sz="2800" b="1" i="1">
              <a:latin typeface="Comic Sans MS" panose="030F0702030302020204" pitchFamily="66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362200" y="1295400"/>
            <a:ext cx="1885950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IBM 3390K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20 GBytes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97 cu. ft.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3 KW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15 MB/s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600 I/Os/s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250 KHrs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$250K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267200" y="1295400"/>
            <a:ext cx="2452688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IBM 3.5" 0061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320 MBytes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0.1 cu. ft.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11 W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1.5 MB/s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55 I/Os/s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50 KHrs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$2K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781800" y="1295400"/>
            <a:ext cx="1916113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x70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23 GBytes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11 cu. ft.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1 KW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120 MB/s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3900 IOs/s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??? Hrs</a:t>
            </a:r>
          </a:p>
          <a:p>
            <a:pPr algn="ctr">
              <a:spcBef>
                <a:spcPct val="35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Comic Sans MS" panose="030F0702030302020204" pitchFamily="66" charset="0"/>
              </a:rPr>
              <a:t>$150K</a:t>
            </a:r>
            <a:endParaRPr kumimoji="0" lang="en-US" altLang="zh-CN" sz="2400" b="1" i="1">
              <a:latin typeface="Comic Sans MS" panose="030F0702030302020204" pitchFamily="66" charset="0"/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2133600" y="1676400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2133600" y="1676400"/>
            <a:ext cx="0" cy="365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673850" y="3200400"/>
            <a:ext cx="1358900" cy="1257300"/>
          </a:xfrm>
          <a:prstGeom prst="rect">
            <a:avLst/>
          </a:prstGeom>
          <a:noFill/>
          <a:ln w="12700">
            <a:pattFill prst="ltDnDiag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428625" y="5214938"/>
            <a:ext cx="82296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Disk Arrays have potential for large data and I/O rates, high MB per cu. ft., high MB per KW, </a:t>
            </a:r>
            <a:r>
              <a:rPr kumimoji="0" lang="en-US" altLang="zh-CN" sz="2800" u="sng">
                <a:solidFill>
                  <a:srgbClr val="FF0000"/>
                </a:solidFill>
                <a:latin typeface="Comic Sans MS" panose="030F0702030302020204" pitchFamily="66" charset="0"/>
              </a:rPr>
              <a:t>but what about reliability?</a:t>
            </a:r>
            <a:endParaRPr kumimoji="0" lang="zh-CN" altLang="en-US" sz="1800" i="1">
              <a:latin typeface="Comic Sans MS" panose="030F0702030302020204" pitchFamily="66" charset="0"/>
            </a:endParaRP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8586788" y="22860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Helvetica" panose="020B0604020202020204" pitchFamily="34" charset="0"/>
              </a:rPr>
              <a:t>9</a:t>
            </a:r>
            <a:r>
              <a:rPr kumimoji="0" lang="en-US" altLang="zh-CN" sz="2400" b="1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8586788" y="27432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Helvetica" panose="020B0604020202020204" pitchFamily="34" charset="0"/>
              </a:rPr>
              <a:t>3</a:t>
            </a:r>
            <a:r>
              <a:rPr kumimoji="0" lang="en-US" altLang="zh-CN" sz="2400" b="1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8586788" y="32766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Helvetica" panose="020B0604020202020204" pitchFamily="34" charset="0"/>
              </a:rPr>
              <a:t>8</a:t>
            </a:r>
            <a:r>
              <a:rPr kumimoji="0" lang="en-US" altLang="zh-CN" sz="2400" b="1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8586788" y="38100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rgbClr val="FF0000"/>
                </a:solidFill>
                <a:latin typeface="Helvetica" panose="020B0604020202020204" pitchFamily="34" charset="0"/>
              </a:rPr>
              <a:t>6</a:t>
            </a:r>
            <a:r>
              <a:rPr kumimoji="0" lang="en-US" altLang="zh-CN" sz="2400" b="1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0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4175" y="114300"/>
            <a:ext cx="4684713" cy="5667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solidFill>
                  <a:srgbClr val="FC0128"/>
                </a:solidFill>
              </a:rPr>
              <a:t>Array Reliability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solidFill>
                  <a:schemeClr val="bg2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latin typeface="Comic Sans MS" panose="030F0702030302020204" pitchFamily="66" charset="0"/>
              </a:rPr>
              <a:t>Reliability of N disks = Reliability of 1 Disk ÷ N</a:t>
            </a:r>
            <a:br>
              <a:rPr kumimoji="0" lang="en-US" altLang="zh-CN" sz="2800" b="1">
                <a:solidFill>
                  <a:srgbClr val="0000FF"/>
                </a:solidFill>
                <a:latin typeface="Comic Sans MS" panose="030F0702030302020204" pitchFamily="66" charset="0"/>
              </a:rPr>
            </a:br>
            <a:endParaRPr kumimoji="0" lang="en-US" altLang="zh-CN" sz="2800" b="1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>
                <a:solidFill>
                  <a:srgbClr val="0000FF"/>
                </a:solidFill>
                <a:latin typeface="Comic Sans MS" panose="030F0702030302020204" pitchFamily="66" charset="0"/>
              </a:rPr>
              <a:t>	</a:t>
            </a: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50,000 Hours ÷ 70 disks = 700 hours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b="1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>
                <a:solidFill>
                  <a:srgbClr val="0000FF"/>
                </a:solidFill>
                <a:latin typeface="Comic Sans MS" panose="030F0702030302020204" pitchFamily="66" charset="0"/>
              </a:rPr>
              <a:t>   	Disk system MTTF: Drops from 6 years  to 1 month!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1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  <a:latin typeface="Comic Sans MS" panose="030F0702030302020204" pitchFamily="66" charset="0"/>
              </a:rPr>
              <a:t>• Arrays (without redundancy) too unreliable to be useful!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09600" y="4953000"/>
            <a:ext cx="7797800" cy="1230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8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Hot spares support reconstruction in parallel with access: very high media availability can be achieved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372600" cy="928688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 u="sng">
                <a:solidFill>
                  <a:srgbClr val="FC0128"/>
                </a:solidFill>
              </a:rPr>
              <a:t>Redundant</a:t>
            </a:r>
            <a:r>
              <a:rPr lang="en-US" altLang="zh-CN" sz="3200">
                <a:solidFill>
                  <a:srgbClr val="FC0128"/>
                </a:solidFill>
              </a:rPr>
              <a:t> Arrays of (Inexpensive) Disks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642350" cy="4708525"/>
          </a:xfrm>
        </p:spPr>
        <p:txBody>
          <a:bodyPr lIns="63500" tIns="25400" rIns="63500" bIns="25400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Comic Sans MS" panose="030F0702030302020204" pitchFamily="66" charset="0"/>
              </a:rPr>
              <a:t>Files are "striped" across multiple disks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Comic Sans MS" panose="030F0702030302020204" pitchFamily="66" charset="0"/>
              </a:rPr>
              <a:t>Redundancy yields high data availability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u="sng">
                <a:solidFill>
                  <a:srgbClr val="FF0000"/>
                </a:solidFill>
                <a:latin typeface="Comic Sans MS" panose="030F0702030302020204" pitchFamily="66" charset="0"/>
              </a:rPr>
              <a:t>Availability</a:t>
            </a:r>
            <a:r>
              <a:rPr lang="en-US" altLang="zh-CN">
                <a:latin typeface="Comic Sans MS" panose="030F0702030302020204" pitchFamily="66" charset="0"/>
              </a:rPr>
              <a:t>: service still provided to user, even if some components failed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Disks will still fail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Contents reconstructed from data   redundantly stored in the array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 Capacity penalty to store redundant info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mic Sans MS" panose="030F0702030302020204" pitchFamily="66" charset="0"/>
              </a:rPr>
              <a:t> Bandwidth penalty to update redundant info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8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RAID 0: No Redundancy</a:t>
            </a:r>
          </a:p>
        </p:txBody>
      </p:sp>
      <p:sp>
        <p:nvSpPr>
          <p:cNvPr id="62467" name="Rectangle 29"/>
          <p:cNvSpPr>
            <a:spLocks noGrp="1" noRot="1" noChangeArrowheads="1"/>
          </p:cNvSpPr>
          <p:nvPr>
            <p:ph idx="1"/>
          </p:nvPr>
        </p:nvSpPr>
        <p:spPr>
          <a:xfrm>
            <a:off x="250825" y="1201738"/>
            <a:ext cx="8642350" cy="47196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800">
                <a:latin typeface="Comic Sans MS" panose="030F0702030302020204" pitchFamily="66" charset="0"/>
              </a:rPr>
              <a:t>Data is striped across a disk array but there is no redundancy to tolerate disk failure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>
                <a:latin typeface="Comic Sans MS" panose="030F0702030302020204" pitchFamily="66" charset="0"/>
              </a:rPr>
              <a:t>It also improves performance for large accesses, since many diskscan operate at once.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>
                <a:latin typeface="Comic Sans MS" panose="030F0702030302020204" pitchFamily="66" charset="0"/>
              </a:rPr>
              <a:t>RAID 0 something of a </a:t>
            </a:r>
            <a:r>
              <a:rPr lang="en-US" altLang="zh-CN" sz="2800">
                <a:solidFill>
                  <a:srgbClr val="FF3300"/>
                </a:solidFill>
                <a:latin typeface="Comic Sans MS" panose="030F0702030302020204" pitchFamily="66" charset="0"/>
              </a:rPr>
              <a:t>misnomer </a:t>
            </a:r>
            <a:r>
              <a:rPr lang="en-US" altLang="zh-CN" sz="2800">
                <a:latin typeface="Comic Sans MS" panose="030F0702030302020204" pitchFamily="66" charset="0"/>
              </a:rPr>
              <a:t>as there is no redundancy,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31300" cy="5397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solidFill>
                  <a:srgbClr val="FC0128"/>
                </a:solidFill>
              </a:rPr>
              <a:t>RAID 1: Disk Mirroring/Shadowing</a:t>
            </a:r>
          </a:p>
        </p:txBody>
      </p:sp>
      <p:sp>
        <p:nvSpPr>
          <p:cNvPr id="342037" name="Rectangle 1045"/>
          <p:cNvSpPr>
            <a:spLocks noChangeArrowheads="1"/>
          </p:cNvSpPr>
          <p:nvPr/>
        </p:nvSpPr>
        <p:spPr bwMode="auto">
          <a:xfrm>
            <a:off x="304800" y="2971800"/>
            <a:ext cx="85883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latin typeface="Helvetica" panose="020B0604020202020204" pitchFamily="34" charset="0"/>
              </a:rPr>
              <a:t>• </a:t>
            </a:r>
            <a:r>
              <a:rPr kumimoji="0" lang="en-US" altLang="zh-CN" sz="2800">
                <a:latin typeface="Comic Sans MS" panose="030F0702030302020204" pitchFamily="66" charset="0"/>
              </a:rPr>
              <a:t>Each disk is fully duplicated onto its “</a:t>
            </a:r>
            <a:r>
              <a:rPr kumimoji="0" lang="en-US" altLang="zh-CN" sz="2800" u="sng">
                <a:solidFill>
                  <a:srgbClr val="FF0000"/>
                </a:solidFill>
                <a:latin typeface="Comic Sans MS" panose="030F0702030302020204" pitchFamily="66" charset="0"/>
              </a:rPr>
              <a:t>mirror</a:t>
            </a:r>
            <a:r>
              <a:rPr kumimoji="0" lang="en-US" altLang="zh-CN" sz="2800">
                <a:latin typeface="Comic Sans MS" panose="030F0702030302020204" pitchFamily="66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      Very high availability can be achieved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• Bandwidth sacrifice on write: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      Logical write = two physical writes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kumimoji="0" lang="en-US" altLang="zh-CN">
                <a:latin typeface="Comic Sans MS" panose="030F0702030302020204" pitchFamily="66" charset="0"/>
              </a:rPr>
              <a:t>• Reads may be optimized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• Most expensive solution: 100% capacity overhead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 b="1">
                <a:latin typeface="Helvetica" panose="020B0604020202020204" pitchFamily="34" charset="0"/>
              </a:rPr>
              <a:t> </a:t>
            </a:r>
            <a:r>
              <a:rPr kumimoji="0" lang="en-US" altLang="zh-CN" sz="2400">
                <a:latin typeface="Comic Sans MS" panose="030F0702030302020204" pitchFamily="66" charset="0"/>
              </a:rPr>
              <a:t>(</a:t>
            </a:r>
            <a:r>
              <a:rPr kumimoji="0" lang="en-US" altLang="zh-CN" sz="2800">
                <a:latin typeface="Comic Sans MS" panose="030F0702030302020204" pitchFamily="66" charset="0"/>
              </a:rPr>
              <a:t>RAID 2 not interesting, so skip)</a:t>
            </a:r>
            <a:endParaRPr kumimoji="0" lang="en-US" altLang="zh-CN" sz="2400">
              <a:latin typeface="Comic Sans MS" panose="030F0702030302020204" pitchFamily="66" charset="0"/>
            </a:endParaRPr>
          </a:p>
        </p:txBody>
      </p:sp>
      <p:grpSp>
        <p:nvGrpSpPr>
          <p:cNvPr id="63492" name="Group 1052"/>
          <p:cNvGrpSpPr>
            <a:grpSpLocks/>
          </p:cNvGrpSpPr>
          <p:nvPr/>
        </p:nvGrpSpPr>
        <p:grpSpPr bwMode="auto">
          <a:xfrm>
            <a:off x="827088" y="908050"/>
            <a:ext cx="7664450" cy="1708150"/>
            <a:chOff x="528" y="720"/>
            <a:chExt cx="4828" cy="1076"/>
          </a:xfrm>
        </p:grpSpPr>
        <p:sp useBgFill="1">
          <p:nvSpPr>
            <p:cNvPr id="63493" name="Oval 1027"/>
            <p:cNvSpPr>
              <a:spLocks noChangeArrowheads="1"/>
            </p:cNvSpPr>
            <p:nvPr/>
          </p:nvSpPr>
          <p:spPr bwMode="auto">
            <a:xfrm>
              <a:off x="3868" y="1004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63494" name="Oval 1028"/>
            <p:cNvSpPr>
              <a:spLocks noChangeArrowheads="1"/>
            </p:cNvSpPr>
            <p:nvPr/>
          </p:nvSpPr>
          <p:spPr bwMode="auto">
            <a:xfrm>
              <a:off x="3868" y="1380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3495" name="Line 1029"/>
            <p:cNvSpPr>
              <a:spLocks noChangeShapeType="1"/>
            </p:cNvSpPr>
            <p:nvPr/>
          </p:nvSpPr>
          <p:spPr bwMode="auto">
            <a:xfrm>
              <a:off x="3860" y="1116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Line 1030"/>
            <p:cNvSpPr>
              <a:spLocks noChangeShapeType="1"/>
            </p:cNvSpPr>
            <p:nvPr/>
          </p:nvSpPr>
          <p:spPr bwMode="auto">
            <a:xfrm>
              <a:off x="4412" y="1100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63497" name="Oval 1031"/>
            <p:cNvSpPr>
              <a:spLocks noChangeArrowheads="1"/>
            </p:cNvSpPr>
            <p:nvPr/>
          </p:nvSpPr>
          <p:spPr bwMode="auto">
            <a:xfrm>
              <a:off x="4596" y="1004"/>
              <a:ext cx="536" cy="176"/>
            </a:xfrm>
            <a:prstGeom prst="ellipse">
              <a:avLst/>
            </a:prstGeom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63498" name="Oval 1032"/>
            <p:cNvSpPr>
              <a:spLocks noChangeArrowheads="1"/>
            </p:cNvSpPr>
            <p:nvPr/>
          </p:nvSpPr>
          <p:spPr bwMode="auto">
            <a:xfrm>
              <a:off x="4596" y="1380"/>
              <a:ext cx="536" cy="176"/>
            </a:xfrm>
            <a:prstGeom prst="ellipse">
              <a:avLst/>
            </a:prstGeom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3499" name="Line 1033"/>
            <p:cNvSpPr>
              <a:spLocks noChangeShapeType="1"/>
            </p:cNvSpPr>
            <p:nvPr/>
          </p:nvSpPr>
          <p:spPr bwMode="auto">
            <a:xfrm>
              <a:off x="4588" y="1116"/>
              <a:ext cx="0" cy="3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Line 1034"/>
            <p:cNvSpPr>
              <a:spLocks noChangeShapeType="1"/>
            </p:cNvSpPr>
            <p:nvPr/>
          </p:nvSpPr>
          <p:spPr bwMode="auto">
            <a:xfrm>
              <a:off x="5140" y="1100"/>
              <a:ext cx="0" cy="3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Rectangle 1035"/>
            <p:cNvSpPr>
              <a:spLocks noChangeArrowheads="1"/>
            </p:cNvSpPr>
            <p:nvPr/>
          </p:nvSpPr>
          <p:spPr bwMode="auto">
            <a:xfrm>
              <a:off x="3700" y="844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63502" name="Oval 1036"/>
            <p:cNvSpPr>
              <a:spLocks noChangeArrowheads="1"/>
            </p:cNvSpPr>
            <p:nvPr/>
          </p:nvSpPr>
          <p:spPr bwMode="auto">
            <a:xfrm>
              <a:off x="700" y="988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63503" name="Oval 1037"/>
            <p:cNvSpPr>
              <a:spLocks noChangeArrowheads="1"/>
            </p:cNvSpPr>
            <p:nvPr/>
          </p:nvSpPr>
          <p:spPr bwMode="auto">
            <a:xfrm>
              <a:off x="700" y="1364"/>
              <a:ext cx="536" cy="176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3504" name="Line 1038"/>
            <p:cNvSpPr>
              <a:spLocks noChangeShapeType="1"/>
            </p:cNvSpPr>
            <p:nvPr/>
          </p:nvSpPr>
          <p:spPr bwMode="auto">
            <a:xfrm>
              <a:off x="692" y="1100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Line 1039"/>
            <p:cNvSpPr>
              <a:spLocks noChangeShapeType="1"/>
            </p:cNvSpPr>
            <p:nvPr/>
          </p:nvSpPr>
          <p:spPr bwMode="auto">
            <a:xfrm>
              <a:off x="1244" y="1084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63506" name="Oval 1040"/>
            <p:cNvSpPr>
              <a:spLocks noChangeArrowheads="1"/>
            </p:cNvSpPr>
            <p:nvPr/>
          </p:nvSpPr>
          <p:spPr bwMode="auto">
            <a:xfrm>
              <a:off x="1428" y="988"/>
              <a:ext cx="536" cy="176"/>
            </a:xfrm>
            <a:prstGeom prst="ellipse">
              <a:avLst/>
            </a:prstGeom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63507" name="Oval 1041"/>
            <p:cNvSpPr>
              <a:spLocks noChangeArrowheads="1"/>
            </p:cNvSpPr>
            <p:nvPr/>
          </p:nvSpPr>
          <p:spPr bwMode="auto">
            <a:xfrm>
              <a:off x="1428" y="1364"/>
              <a:ext cx="536" cy="176"/>
            </a:xfrm>
            <a:prstGeom prst="ellipse">
              <a:avLst/>
            </a:prstGeom>
            <a:ln w="3810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3508" name="Line 1042"/>
            <p:cNvSpPr>
              <a:spLocks noChangeShapeType="1"/>
            </p:cNvSpPr>
            <p:nvPr/>
          </p:nvSpPr>
          <p:spPr bwMode="auto">
            <a:xfrm>
              <a:off x="1420" y="1100"/>
              <a:ext cx="0" cy="3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Line 1043"/>
            <p:cNvSpPr>
              <a:spLocks noChangeShapeType="1"/>
            </p:cNvSpPr>
            <p:nvPr/>
          </p:nvSpPr>
          <p:spPr bwMode="auto">
            <a:xfrm>
              <a:off x="1972" y="1084"/>
              <a:ext cx="0" cy="3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Rectangle 1044"/>
            <p:cNvSpPr>
              <a:spLocks noChangeArrowheads="1"/>
            </p:cNvSpPr>
            <p:nvPr/>
          </p:nvSpPr>
          <p:spPr bwMode="auto">
            <a:xfrm>
              <a:off x="528" y="816"/>
              <a:ext cx="1656" cy="9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3511" name="Oval 1046"/>
            <p:cNvSpPr>
              <a:spLocks noChangeArrowheads="1"/>
            </p:cNvSpPr>
            <p:nvPr/>
          </p:nvSpPr>
          <p:spPr bwMode="auto">
            <a:xfrm>
              <a:off x="2540" y="1252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3512" name="Oval 1047"/>
            <p:cNvSpPr>
              <a:spLocks noChangeArrowheads="1"/>
            </p:cNvSpPr>
            <p:nvPr/>
          </p:nvSpPr>
          <p:spPr bwMode="auto">
            <a:xfrm>
              <a:off x="2812" y="1252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3513" name="Oval 1048"/>
            <p:cNvSpPr>
              <a:spLocks noChangeArrowheads="1"/>
            </p:cNvSpPr>
            <p:nvPr/>
          </p:nvSpPr>
          <p:spPr bwMode="auto">
            <a:xfrm>
              <a:off x="3076" y="1252"/>
              <a:ext cx="80" cy="8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3514" name="Line 1049"/>
            <p:cNvSpPr>
              <a:spLocks noChangeShapeType="1"/>
            </p:cNvSpPr>
            <p:nvPr/>
          </p:nvSpPr>
          <p:spPr bwMode="auto">
            <a:xfrm flipH="1">
              <a:off x="2208" y="1008"/>
              <a:ext cx="240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Rectangle 1050"/>
            <p:cNvSpPr>
              <a:spLocks noChangeArrowheads="1"/>
            </p:cNvSpPr>
            <p:nvPr/>
          </p:nvSpPr>
          <p:spPr bwMode="auto">
            <a:xfrm>
              <a:off x="2352" y="720"/>
              <a:ext cx="1050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Helvetica" panose="020B0604020202020204" pitchFamily="34" charset="0"/>
                </a:rPr>
                <a:t>recovery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Helvetica" panose="020B0604020202020204" pitchFamily="34" charset="0"/>
                </a:rPr>
                <a:t>group</a:t>
              </a:r>
              <a:endParaRPr kumimoji="0" lang="en-US" altLang="zh-CN" sz="1800" b="1">
                <a:latin typeface="Helvetica" panose="020B0604020202020204" pitchFamily="34" charset="0"/>
              </a:endParaRPr>
            </a:p>
          </p:txBody>
        </p:sp>
        <p:sp>
          <p:nvSpPr>
            <p:cNvPr id="63516" name="Line 1051"/>
            <p:cNvSpPr>
              <a:spLocks noChangeShapeType="1"/>
            </p:cNvSpPr>
            <p:nvPr/>
          </p:nvSpPr>
          <p:spPr bwMode="auto">
            <a:xfrm>
              <a:off x="3408" y="1056"/>
              <a:ext cx="28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3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52400"/>
            <a:ext cx="9144000" cy="5397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>
                <a:solidFill>
                  <a:srgbClr val="FC0128"/>
                </a:solidFill>
              </a:rPr>
              <a:t>RAID 3: Bit-Interleaved Parity Disk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04800" y="1127125"/>
            <a:ext cx="2439988" cy="1992313"/>
            <a:chOff x="192" y="710"/>
            <a:chExt cx="1537" cy="1255"/>
          </a:xfrm>
        </p:grpSpPr>
        <p:sp useBgFill="1">
          <p:nvSpPr>
            <p:cNvPr id="64552" name="Rectangle 23"/>
            <p:cNvSpPr>
              <a:spLocks noChangeArrowheads="1"/>
            </p:cNvSpPr>
            <p:nvPr/>
          </p:nvSpPr>
          <p:spPr bwMode="auto">
            <a:xfrm>
              <a:off x="418" y="710"/>
              <a:ext cx="1130" cy="988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1">
                  <a:latin typeface="Helvetica" panose="020B0604020202020204" pitchFamily="34" charset="0"/>
                </a:rPr>
                <a:t>10010011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1">
                  <a:latin typeface="Helvetica" panose="020B0604020202020204" pitchFamily="34" charset="0"/>
                </a:rPr>
                <a:t>11001101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1">
                  <a:latin typeface="Helvetica" panose="020B0604020202020204" pitchFamily="34" charset="0"/>
                </a:rPr>
                <a:t>10010011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800" b="1">
                  <a:latin typeface="Helvetica" panose="020B0604020202020204" pitchFamily="34" charset="0"/>
                </a:rPr>
                <a:t>. . .</a:t>
              </a:r>
            </a:p>
          </p:txBody>
        </p:sp>
        <p:sp>
          <p:nvSpPr>
            <p:cNvPr id="64553" name="Rectangle 24"/>
            <p:cNvSpPr>
              <a:spLocks noChangeArrowheads="1"/>
            </p:cNvSpPr>
            <p:nvPr/>
          </p:nvSpPr>
          <p:spPr bwMode="auto">
            <a:xfrm>
              <a:off x="192" y="1680"/>
              <a:ext cx="153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mic Sans MS" panose="030F0702030302020204" pitchFamily="66" charset="0"/>
                </a:rPr>
                <a:t>logical record</a:t>
              </a:r>
            </a:p>
          </p:txBody>
        </p:sp>
      </p:grpSp>
      <p:sp>
        <p:nvSpPr>
          <p:cNvPr id="290846" name="Rectangle 30"/>
          <p:cNvSpPr>
            <a:spLocks noChangeArrowheads="1"/>
          </p:cNvSpPr>
          <p:nvPr/>
        </p:nvSpPr>
        <p:spPr bwMode="auto">
          <a:xfrm>
            <a:off x="304800" y="4114800"/>
            <a:ext cx="5608638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P contains sum of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other disks per stripe </a:t>
            </a:r>
            <a:br>
              <a:rPr kumimoji="0" lang="en-US" altLang="zh-CN" sz="2800">
                <a:latin typeface="Comic Sans MS" panose="030F0702030302020204" pitchFamily="66" charset="0"/>
              </a:rPr>
            </a:br>
            <a:r>
              <a:rPr kumimoji="0" lang="en-US" altLang="zh-CN" sz="2800">
                <a:latin typeface="Comic Sans MS" panose="030F0702030302020204" pitchFamily="66" charset="0"/>
              </a:rPr>
              <a:t>mod 2 (“</a:t>
            </a:r>
            <a:r>
              <a:rPr kumimoji="0" lang="en-US" altLang="zh-CN" sz="2800" u="sng">
                <a:solidFill>
                  <a:srgbClr val="FF0000"/>
                </a:solidFill>
                <a:latin typeface="Comic Sans MS" panose="030F0702030302020204" pitchFamily="66" charset="0"/>
              </a:rPr>
              <a:t>parity</a:t>
            </a:r>
            <a:r>
              <a:rPr kumimoji="0" lang="en-US" altLang="zh-CN" sz="2800">
                <a:latin typeface="Comic Sans MS" panose="030F0702030302020204" pitchFamily="66" charset="0"/>
              </a:rPr>
              <a:t>”)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If disk fails, subtract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>
                <a:latin typeface="Comic Sans MS" panose="030F0702030302020204" pitchFamily="66" charset="0"/>
              </a:rPr>
              <a:t>P from sum of other </a:t>
            </a:r>
            <a:br>
              <a:rPr kumimoji="0" lang="en-US" altLang="zh-CN" sz="2800">
                <a:latin typeface="Comic Sans MS" panose="030F0702030302020204" pitchFamily="66" charset="0"/>
              </a:rPr>
            </a:br>
            <a:r>
              <a:rPr kumimoji="0" lang="en-US" altLang="zh-CN" sz="2800">
                <a:latin typeface="Comic Sans MS" panose="030F0702030302020204" pitchFamily="66" charset="0"/>
              </a:rPr>
              <a:t>disks to find missing information</a:t>
            </a:r>
            <a:br>
              <a:rPr kumimoji="0" lang="en-US" altLang="zh-CN" sz="2800" b="1">
                <a:latin typeface="Helvetica" panose="020B0604020202020204" pitchFamily="34" charset="0"/>
              </a:rPr>
            </a:br>
            <a:endParaRPr kumimoji="0" lang="en-US" altLang="zh-CN" sz="2800" b="1">
              <a:latin typeface="Helvetica" panose="020B0604020202020204" pitchFamily="34" charset="0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28613" y="3200400"/>
            <a:ext cx="8129587" cy="815975"/>
            <a:chOff x="207" y="2016"/>
            <a:chExt cx="5121" cy="514"/>
          </a:xfrm>
        </p:grpSpPr>
        <p:sp>
          <p:nvSpPr>
            <p:cNvPr id="64548" name="Line 32"/>
            <p:cNvSpPr>
              <a:spLocks noChangeShapeType="1"/>
            </p:cNvSpPr>
            <p:nvPr/>
          </p:nvSpPr>
          <p:spPr bwMode="auto">
            <a:xfrm flipV="1">
              <a:off x="1776" y="2304"/>
              <a:ext cx="848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49" name="Group 33"/>
            <p:cNvGrpSpPr>
              <a:grpSpLocks/>
            </p:cNvGrpSpPr>
            <p:nvPr/>
          </p:nvGrpSpPr>
          <p:grpSpPr bwMode="auto">
            <a:xfrm>
              <a:off x="207" y="2016"/>
              <a:ext cx="5121" cy="514"/>
              <a:chOff x="207" y="2016"/>
              <a:chExt cx="5121" cy="514"/>
            </a:xfrm>
          </p:grpSpPr>
          <p:sp>
            <p:nvSpPr>
              <p:cNvPr id="64550" name="Rectangle 34"/>
              <p:cNvSpPr>
                <a:spLocks noChangeArrowheads="1"/>
              </p:cNvSpPr>
              <p:nvPr/>
            </p:nvSpPr>
            <p:spPr bwMode="auto">
              <a:xfrm>
                <a:off x="207" y="2016"/>
                <a:ext cx="1817" cy="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>
                    <a:latin typeface="Comic Sans MS" panose="030F0702030302020204" pitchFamily="66" charset="0"/>
                  </a:rPr>
                  <a:t>Striped physical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>
                    <a:latin typeface="Comic Sans MS" panose="030F0702030302020204" pitchFamily="66" charset="0"/>
                  </a:rPr>
                  <a:t>records</a:t>
                </a:r>
              </a:p>
            </p:txBody>
          </p:sp>
          <p:sp>
            <p:nvSpPr>
              <p:cNvPr id="64551" name="Rectangle 35"/>
              <p:cNvSpPr>
                <a:spLocks noChangeArrowheads="1"/>
              </p:cNvSpPr>
              <p:nvPr/>
            </p:nvSpPr>
            <p:spPr bwMode="auto">
              <a:xfrm>
                <a:off x="2592" y="2160"/>
                <a:ext cx="2736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64518" name="Group 41"/>
          <p:cNvGrpSpPr>
            <a:grpSpLocks/>
          </p:cNvGrpSpPr>
          <p:nvPr/>
        </p:nvGrpSpPr>
        <p:grpSpPr bwMode="auto">
          <a:xfrm>
            <a:off x="3644900" y="1111250"/>
            <a:ext cx="4851400" cy="4705350"/>
            <a:chOff x="2296" y="700"/>
            <a:chExt cx="3056" cy="2964"/>
          </a:xfrm>
        </p:grpSpPr>
        <p:grpSp>
          <p:nvGrpSpPr>
            <p:cNvPr id="64519" name="Group 3"/>
            <p:cNvGrpSpPr>
              <a:grpSpLocks/>
            </p:cNvGrpSpPr>
            <p:nvPr/>
          </p:nvGrpSpPr>
          <p:grpSpPr bwMode="auto">
            <a:xfrm>
              <a:off x="2296" y="780"/>
              <a:ext cx="3056" cy="768"/>
              <a:chOff x="2296" y="780"/>
              <a:chExt cx="3056" cy="768"/>
            </a:xfrm>
          </p:grpSpPr>
          <p:sp useBgFill="1">
            <p:nvSpPr>
              <p:cNvPr id="64530" name="Oval 4"/>
              <p:cNvSpPr>
                <a:spLocks noChangeArrowheads="1"/>
              </p:cNvSpPr>
              <p:nvPr/>
            </p:nvSpPr>
            <p:spPr bwMode="auto">
              <a:xfrm>
                <a:off x="2472" y="876"/>
                <a:ext cx="536" cy="176"/>
              </a:xfrm>
              <a:prstGeom prst="ellipse">
                <a:avLst/>
              </a:prstGeom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 useBgFill="1">
            <p:nvSpPr>
              <p:cNvPr id="64531" name="Oval 5"/>
              <p:cNvSpPr>
                <a:spLocks noChangeArrowheads="1"/>
              </p:cNvSpPr>
              <p:nvPr/>
            </p:nvSpPr>
            <p:spPr bwMode="auto">
              <a:xfrm>
                <a:off x="2472" y="1252"/>
                <a:ext cx="536" cy="176"/>
              </a:xfrm>
              <a:prstGeom prst="ellipse">
                <a:avLst/>
              </a:prstGeom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4532" name="Line 6"/>
              <p:cNvSpPr>
                <a:spLocks noChangeShapeType="1"/>
              </p:cNvSpPr>
              <p:nvPr/>
            </p:nvSpPr>
            <p:spPr bwMode="auto">
              <a:xfrm>
                <a:off x="2464" y="988"/>
                <a:ext cx="0" cy="3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3" name="Line 7"/>
              <p:cNvSpPr>
                <a:spLocks noChangeShapeType="1"/>
              </p:cNvSpPr>
              <p:nvPr/>
            </p:nvSpPr>
            <p:spPr bwMode="auto">
              <a:xfrm>
                <a:off x="3016" y="972"/>
                <a:ext cx="0" cy="3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64534" name="Oval 8"/>
              <p:cNvSpPr>
                <a:spLocks noChangeArrowheads="1"/>
              </p:cNvSpPr>
              <p:nvPr/>
            </p:nvSpPr>
            <p:spPr bwMode="auto">
              <a:xfrm>
                <a:off x="3200" y="876"/>
                <a:ext cx="536" cy="176"/>
              </a:xfrm>
              <a:prstGeom prst="ellipse">
                <a:avLst/>
              </a:prstGeom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 useBgFill="1">
            <p:nvSpPr>
              <p:cNvPr id="64535" name="Oval 9"/>
              <p:cNvSpPr>
                <a:spLocks noChangeArrowheads="1"/>
              </p:cNvSpPr>
              <p:nvPr/>
            </p:nvSpPr>
            <p:spPr bwMode="auto">
              <a:xfrm>
                <a:off x="3200" y="1252"/>
                <a:ext cx="536" cy="176"/>
              </a:xfrm>
              <a:prstGeom prst="ellipse">
                <a:avLst/>
              </a:prstGeom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4536" name="Line 10"/>
              <p:cNvSpPr>
                <a:spLocks noChangeShapeType="1"/>
              </p:cNvSpPr>
              <p:nvPr/>
            </p:nvSpPr>
            <p:spPr bwMode="auto">
              <a:xfrm>
                <a:off x="3192" y="988"/>
                <a:ext cx="0" cy="3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37" name="Line 11"/>
              <p:cNvSpPr>
                <a:spLocks noChangeShapeType="1"/>
              </p:cNvSpPr>
              <p:nvPr/>
            </p:nvSpPr>
            <p:spPr bwMode="auto">
              <a:xfrm>
                <a:off x="3744" y="972"/>
                <a:ext cx="0" cy="3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64538" name="Oval 12"/>
              <p:cNvSpPr>
                <a:spLocks noChangeArrowheads="1"/>
              </p:cNvSpPr>
              <p:nvPr/>
            </p:nvSpPr>
            <p:spPr bwMode="auto">
              <a:xfrm>
                <a:off x="3912" y="876"/>
                <a:ext cx="536" cy="176"/>
              </a:xfrm>
              <a:prstGeom prst="ellipse">
                <a:avLst/>
              </a:prstGeom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 useBgFill="1">
            <p:nvSpPr>
              <p:cNvPr id="64539" name="Oval 13"/>
              <p:cNvSpPr>
                <a:spLocks noChangeArrowheads="1"/>
              </p:cNvSpPr>
              <p:nvPr/>
            </p:nvSpPr>
            <p:spPr bwMode="auto">
              <a:xfrm>
                <a:off x="3912" y="1252"/>
                <a:ext cx="536" cy="176"/>
              </a:xfrm>
              <a:prstGeom prst="ellipse">
                <a:avLst/>
              </a:prstGeom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4540" name="Line 14"/>
              <p:cNvSpPr>
                <a:spLocks noChangeShapeType="1"/>
              </p:cNvSpPr>
              <p:nvPr/>
            </p:nvSpPr>
            <p:spPr bwMode="auto">
              <a:xfrm>
                <a:off x="3904" y="988"/>
                <a:ext cx="0" cy="3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1" name="Line 15"/>
              <p:cNvSpPr>
                <a:spLocks noChangeShapeType="1"/>
              </p:cNvSpPr>
              <p:nvPr/>
            </p:nvSpPr>
            <p:spPr bwMode="auto">
              <a:xfrm>
                <a:off x="4456" y="972"/>
                <a:ext cx="0" cy="3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64542" name="Oval 16"/>
              <p:cNvSpPr>
                <a:spLocks noChangeArrowheads="1"/>
              </p:cNvSpPr>
              <p:nvPr/>
            </p:nvSpPr>
            <p:spPr bwMode="auto">
              <a:xfrm>
                <a:off x="4640" y="876"/>
                <a:ext cx="536" cy="176"/>
              </a:xfrm>
              <a:prstGeom prst="ellipse">
                <a:avLst/>
              </a:prstGeom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 useBgFill="1">
            <p:nvSpPr>
              <p:cNvPr id="64543" name="Oval 17"/>
              <p:cNvSpPr>
                <a:spLocks noChangeArrowheads="1"/>
              </p:cNvSpPr>
              <p:nvPr/>
            </p:nvSpPr>
            <p:spPr bwMode="auto">
              <a:xfrm>
                <a:off x="4640" y="1252"/>
                <a:ext cx="536" cy="176"/>
              </a:xfrm>
              <a:prstGeom prst="ellipse">
                <a:avLst/>
              </a:prstGeom>
              <a:ln w="381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4544" name="Line 18"/>
              <p:cNvSpPr>
                <a:spLocks noChangeShapeType="1"/>
              </p:cNvSpPr>
              <p:nvPr/>
            </p:nvSpPr>
            <p:spPr bwMode="auto">
              <a:xfrm>
                <a:off x="4632" y="988"/>
                <a:ext cx="0" cy="35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5" name="Line 19"/>
              <p:cNvSpPr>
                <a:spLocks noChangeShapeType="1"/>
              </p:cNvSpPr>
              <p:nvPr/>
            </p:nvSpPr>
            <p:spPr bwMode="auto">
              <a:xfrm>
                <a:off x="5184" y="972"/>
                <a:ext cx="0" cy="35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46" name="Rectangle 20"/>
              <p:cNvSpPr>
                <a:spLocks noChangeArrowheads="1"/>
              </p:cNvSpPr>
              <p:nvPr/>
            </p:nvSpPr>
            <p:spPr bwMode="auto">
              <a:xfrm>
                <a:off x="2296" y="780"/>
                <a:ext cx="305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4547" name="Rectangle 21"/>
              <p:cNvSpPr>
                <a:spLocks noChangeArrowheads="1"/>
              </p:cNvSpPr>
              <p:nvPr/>
            </p:nvSpPr>
            <p:spPr bwMode="auto">
              <a:xfrm>
                <a:off x="4783" y="1080"/>
                <a:ext cx="26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 b="1">
                    <a:latin typeface="Helvetica" panose="020B0604020202020204" pitchFamily="34" charset="0"/>
                  </a:rPr>
                  <a:t>P</a:t>
                </a:r>
                <a:endParaRPr kumimoji="0" lang="en-US" altLang="zh-CN" sz="1800" b="1">
                  <a:latin typeface="Helvetica" panose="020B0604020202020204" pitchFamily="34" charset="0"/>
                </a:endParaRPr>
              </a:p>
            </p:txBody>
          </p:sp>
        </p:grpSp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639" y="1640"/>
              <a:ext cx="2431" cy="2024"/>
              <a:chOff x="2639" y="1640"/>
              <a:chExt cx="2431" cy="2024"/>
            </a:xfrm>
          </p:grpSpPr>
          <p:sp>
            <p:nvSpPr>
              <p:cNvPr id="64526" name="Rectangle 26"/>
              <p:cNvSpPr>
                <a:spLocks noChangeArrowheads="1"/>
              </p:cNvSpPr>
              <p:nvPr/>
            </p:nvSpPr>
            <p:spPr bwMode="auto">
              <a:xfrm>
                <a:off x="2639" y="1640"/>
                <a:ext cx="239" cy="1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64527" name="Rectangle 27"/>
              <p:cNvSpPr>
                <a:spLocks noChangeArrowheads="1"/>
              </p:cNvSpPr>
              <p:nvPr/>
            </p:nvSpPr>
            <p:spPr bwMode="auto">
              <a:xfrm>
                <a:off x="3367" y="1648"/>
                <a:ext cx="239" cy="1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64528" name="Rectangle 28"/>
              <p:cNvSpPr>
                <a:spLocks noChangeArrowheads="1"/>
              </p:cNvSpPr>
              <p:nvPr/>
            </p:nvSpPr>
            <p:spPr bwMode="auto">
              <a:xfrm>
                <a:off x="4095" y="1664"/>
                <a:ext cx="239" cy="1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64529" name="Rectangle 29"/>
              <p:cNvSpPr>
                <a:spLocks noChangeArrowheads="1"/>
              </p:cNvSpPr>
              <p:nvPr/>
            </p:nvSpPr>
            <p:spPr bwMode="auto">
              <a:xfrm>
                <a:off x="4831" y="1672"/>
                <a:ext cx="239" cy="1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solidFill>
                      <a:srgbClr val="00FF00"/>
                    </a:solidFill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solidFill>
                      <a:srgbClr val="00FF00"/>
                    </a:solidFill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solidFill>
                      <a:srgbClr val="00FF00"/>
                    </a:solidFill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solidFill>
                      <a:srgbClr val="00FF00"/>
                    </a:solidFill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solidFill>
                      <a:srgbClr val="00FF00"/>
                    </a:solidFill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solidFill>
                      <a:srgbClr val="00FF00"/>
                    </a:solidFill>
                    <a:latin typeface="Helvetica" panose="020B0604020202020204" pitchFamily="34" charset="0"/>
                  </a:rPr>
                  <a:t>1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solidFill>
                      <a:srgbClr val="00FF00"/>
                    </a:solidFill>
                    <a:latin typeface="Helvetica" panose="020B0604020202020204" pitchFamily="34" charset="0"/>
                  </a:rPr>
                  <a:t>0</a:t>
                </a:r>
              </a:p>
              <a:p>
                <a:pPr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800" b="1">
                    <a:solidFill>
                      <a:srgbClr val="00FF00"/>
                    </a:solidFill>
                    <a:latin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64521" name="Group 36"/>
            <p:cNvGrpSpPr>
              <a:grpSpLocks/>
            </p:cNvGrpSpPr>
            <p:nvPr/>
          </p:nvGrpSpPr>
          <p:grpSpPr bwMode="auto">
            <a:xfrm>
              <a:off x="3168" y="700"/>
              <a:ext cx="624" cy="2900"/>
              <a:chOff x="3168" y="700"/>
              <a:chExt cx="624" cy="2900"/>
            </a:xfrm>
          </p:grpSpPr>
          <p:sp>
            <p:nvSpPr>
              <p:cNvPr id="64522" name="Line 37"/>
              <p:cNvSpPr>
                <a:spLocks noChangeShapeType="1"/>
              </p:cNvSpPr>
              <p:nvPr/>
            </p:nvSpPr>
            <p:spPr bwMode="auto">
              <a:xfrm>
                <a:off x="3168" y="716"/>
                <a:ext cx="624" cy="9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3" name="Line 38"/>
              <p:cNvSpPr>
                <a:spLocks noChangeShapeType="1"/>
              </p:cNvSpPr>
              <p:nvPr/>
            </p:nvSpPr>
            <p:spPr bwMode="auto">
              <a:xfrm flipH="1">
                <a:off x="3208" y="700"/>
                <a:ext cx="552" cy="94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4" name="Line 39"/>
              <p:cNvSpPr>
                <a:spLocks noChangeShapeType="1"/>
              </p:cNvSpPr>
              <p:nvPr/>
            </p:nvSpPr>
            <p:spPr bwMode="auto">
              <a:xfrm>
                <a:off x="3264" y="1776"/>
                <a:ext cx="480" cy="18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25" name="Line 40"/>
              <p:cNvSpPr>
                <a:spLocks noChangeShapeType="1"/>
              </p:cNvSpPr>
              <p:nvPr/>
            </p:nvSpPr>
            <p:spPr bwMode="auto">
              <a:xfrm flipH="1">
                <a:off x="3360" y="1728"/>
                <a:ext cx="240" cy="18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152400"/>
            <a:ext cx="8001000" cy="612775"/>
          </a:xfrm>
        </p:spPr>
        <p:txBody>
          <a:bodyPr/>
          <a:lstStyle/>
          <a:p>
            <a:pPr eaLnBrk="1" hangingPunct="1"/>
            <a:r>
              <a:rPr lang="en-US" altLang="zh-CN" sz="4000"/>
              <a:t>RAID 3</a:t>
            </a:r>
          </a:p>
        </p:txBody>
      </p:sp>
      <p:sp>
        <p:nvSpPr>
          <p:cNvPr id="2918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908050"/>
            <a:ext cx="86868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Sum computed across recovery group to protect against hard disk failures, stored in P disk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Logically, a single high capacity, high transfer rate disk: good for large transfers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Wider arrays reduce capacity costs, but decreases availability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33% capacity cost for parity in this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43063" y="152400"/>
            <a:ext cx="7272337" cy="612775"/>
          </a:xfrm>
        </p:spPr>
        <p:txBody>
          <a:bodyPr/>
          <a:lstStyle/>
          <a:p>
            <a:pPr eaLnBrk="1" hangingPunct="1"/>
            <a:r>
              <a:rPr lang="en-US" altLang="zh-CN" sz="4000"/>
              <a:t>Inspiration for RAID 4</a:t>
            </a:r>
          </a:p>
        </p:txBody>
      </p:sp>
      <p:sp>
        <p:nvSpPr>
          <p:cNvPr id="2928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25538"/>
            <a:ext cx="86868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RAID 3 relies on parity disk to discover errors on Read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But every sector has an error detection field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Rely on error detection field to catch errors on read, not on the parity disk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>
                <a:latin typeface="Comic Sans MS" panose="030F0702030302020204" pitchFamily="66" charset="0"/>
              </a:rPr>
              <a:t>Allows independent reads to different disks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1625" y="0"/>
            <a:ext cx="7191375" cy="765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solidFill>
                  <a:srgbClr val="FC0128"/>
                </a:solidFill>
              </a:rPr>
              <a:t>RAID 4: High I/O Rate Parity</a:t>
            </a:r>
          </a:p>
        </p:txBody>
      </p:sp>
      <p:grpSp>
        <p:nvGrpSpPr>
          <p:cNvPr id="67587" name="Group 60"/>
          <p:cNvGrpSpPr>
            <a:grpSpLocks/>
          </p:cNvGrpSpPr>
          <p:nvPr/>
        </p:nvGrpSpPr>
        <p:grpSpPr bwMode="auto">
          <a:xfrm>
            <a:off x="190500" y="1295400"/>
            <a:ext cx="8940800" cy="5153025"/>
            <a:chOff x="120" y="576"/>
            <a:chExt cx="5632" cy="3698"/>
          </a:xfrm>
        </p:grpSpPr>
        <p:pic>
          <p:nvPicPr>
            <p:cNvPr id="67588" name="Picture 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" y="760"/>
              <a:ext cx="136" cy="176"/>
            </a:xfrm>
            <a:prstGeom prst="rect">
              <a:avLst/>
            </a:prstGeom>
            <a:noFill/>
            <a:ln w="381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89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" y="760"/>
              <a:ext cx="136" cy="176"/>
            </a:xfrm>
            <a:prstGeom prst="rect">
              <a:avLst/>
            </a:prstGeom>
            <a:noFill/>
            <a:ln w="381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90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" y="760"/>
              <a:ext cx="136" cy="176"/>
            </a:xfrm>
            <a:prstGeom prst="rect">
              <a:avLst/>
            </a:prstGeom>
            <a:noFill/>
            <a:ln w="381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91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760"/>
              <a:ext cx="136" cy="176"/>
            </a:xfrm>
            <a:prstGeom prst="rect">
              <a:avLst/>
            </a:prstGeom>
            <a:noFill/>
            <a:ln w="381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92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" y="760"/>
              <a:ext cx="136" cy="176"/>
            </a:xfrm>
            <a:prstGeom prst="rect">
              <a:avLst/>
            </a:prstGeom>
            <a:noFill/>
            <a:ln w="381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593" name="Rectangle 8"/>
            <p:cNvSpPr>
              <a:spLocks noChangeArrowheads="1"/>
            </p:cNvSpPr>
            <p:nvPr/>
          </p:nvSpPr>
          <p:spPr bwMode="auto">
            <a:xfrm>
              <a:off x="136" y="752"/>
              <a:ext cx="1336" cy="200"/>
            </a:xfrm>
            <a:prstGeom prst="rect">
              <a:avLst/>
            </a:prstGeom>
            <a:noFill/>
            <a:ln w="381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7594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3000" cy="33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7595" name="Line 10"/>
            <p:cNvSpPr>
              <a:spLocks noChangeShapeType="1"/>
            </p:cNvSpPr>
            <p:nvPr/>
          </p:nvSpPr>
          <p:spPr bwMode="auto">
            <a:xfrm>
              <a:off x="120" y="760"/>
              <a:ext cx="1544" cy="88"/>
            </a:xfrm>
            <a:prstGeom prst="line">
              <a:avLst/>
            </a:prstGeom>
            <a:noFill/>
            <a:ln w="381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6" name="Line 11"/>
            <p:cNvSpPr>
              <a:spLocks noChangeShapeType="1"/>
            </p:cNvSpPr>
            <p:nvPr/>
          </p:nvSpPr>
          <p:spPr bwMode="auto">
            <a:xfrm>
              <a:off x="1488" y="744"/>
              <a:ext cx="3136" cy="96"/>
            </a:xfrm>
            <a:prstGeom prst="line">
              <a:avLst/>
            </a:prstGeom>
            <a:noFill/>
            <a:ln w="254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Line 12"/>
            <p:cNvSpPr>
              <a:spLocks noChangeShapeType="1"/>
            </p:cNvSpPr>
            <p:nvPr/>
          </p:nvSpPr>
          <p:spPr bwMode="auto">
            <a:xfrm>
              <a:off x="1488" y="952"/>
              <a:ext cx="176" cy="184"/>
            </a:xfrm>
            <a:prstGeom prst="line">
              <a:avLst/>
            </a:prstGeom>
            <a:noFill/>
            <a:ln w="381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Rectangle 13"/>
            <p:cNvSpPr>
              <a:spLocks noChangeArrowheads="1"/>
            </p:cNvSpPr>
            <p:nvPr/>
          </p:nvSpPr>
          <p:spPr bwMode="auto">
            <a:xfrm>
              <a:off x="1772" y="96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D0</a:t>
              </a:r>
            </a:p>
          </p:txBody>
        </p:sp>
        <p:sp>
          <p:nvSpPr>
            <p:cNvPr id="67599" name="Rectangle 14"/>
            <p:cNvSpPr>
              <a:spLocks noChangeArrowheads="1"/>
            </p:cNvSpPr>
            <p:nvPr/>
          </p:nvSpPr>
          <p:spPr bwMode="auto">
            <a:xfrm>
              <a:off x="2312" y="96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</a:t>
              </a:r>
            </a:p>
          </p:txBody>
        </p:sp>
        <p:sp>
          <p:nvSpPr>
            <p:cNvPr id="67600" name="Rectangle 15"/>
            <p:cNvSpPr>
              <a:spLocks noChangeArrowheads="1"/>
            </p:cNvSpPr>
            <p:nvPr/>
          </p:nvSpPr>
          <p:spPr bwMode="auto">
            <a:xfrm>
              <a:off x="2892" y="96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</a:t>
              </a:r>
            </a:p>
          </p:txBody>
        </p:sp>
        <p:sp>
          <p:nvSpPr>
            <p:cNvPr id="67601" name="Rectangle 16"/>
            <p:cNvSpPr>
              <a:spLocks noChangeArrowheads="1"/>
            </p:cNvSpPr>
            <p:nvPr/>
          </p:nvSpPr>
          <p:spPr bwMode="auto">
            <a:xfrm>
              <a:off x="3492" y="96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D3</a:t>
              </a:r>
            </a:p>
          </p:txBody>
        </p:sp>
        <p:sp>
          <p:nvSpPr>
            <p:cNvPr id="67602" name="Rectangle 17" descr="10%"/>
            <p:cNvSpPr>
              <a:spLocks noChangeArrowheads="1"/>
            </p:cNvSpPr>
            <p:nvPr/>
          </p:nvSpPr>
          <p:spPr bwMode="auto">
            <a:xfrm>
              <a:off x="4076" y="984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7603" name="Rectangle 18"/>
            <p:cNvSpPr>
              <a:spLocks noChangeArrowheads="1"/>
            </p:cNvSpPr>
            <p:nvPr/>
          </p:nvSpPr>
          <p:spPr bwMode="auto">
            <a:xfrm>
              <a:off x="1772" y="143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D4</a:t>
              </a:r>
            </a:p>
          </p:txBody>
        </p:sp>
        <p:sp>
          <p:nvSpPr>
            <p:cNvPr id="67604" name="Rectangle 19"/>
            <p:cNvSpPr>
              <a:spLocks noChangeArrowheads="1"/>
            </p:cNvSpPr>
            <p:nvPr/>
          </p:nvSpPr>
          <p:spPr bwMode="auto">
            <a:xfrm>
              <a:off x="2312" y="143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D5</a:t>
              </a:r>
            </a:p>
          </p:txBody>
        </p:sp>
        <p:sp>
          <p:nvSpPr>
            <p:cNvPr id="67605" name="Rectangle 20"/>
            <p:cNvSpPr>
              <a:spLocks noChangeArrowheads="1"/>
            </p:cNvSpPr>
            <p:nvPr/>
          </p:nvSpPr>
          <p:spPr bwMode="auto">
            <a:xfrm>
              <a:off x="2892" y="143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D6</a:t>
              </a:r>
            </a:p>
          </p:txBody>
        </p:sp>
        <p:sp>
          <p:nvSpPr>
            <p:cNvPr id="67606" name="Rectangle 21" descr="10%"/>
            <p:cNvSpPr>
              <a:spLocks noChangeArrowheads="1"/>
            </p:cNvSpPr>
            <p:nvPr/>
          </p:nvSpPr>
          <p:spPr bwMode="auto">
            <a:xfrm>
              <a:off x="4076" y="1424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7607" name="Rectangle 22"/>
            <p:cNvSpPr>
              <a:spLocks noChangeArrowheads="1"/>
            </p:cNvSpPr>
            <p:nvPr/>
          </p:nvSpPr>
          <p:spPr bwMode="auto">
            <a:xfrm>
              <a:off x="3492" y="142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D7</a:t>
              </a:r>
            </a:p>
          </p:txBody>
        </p:sp>
        <p:sp>
          <p:nvSpPr>
            <p:cNvPr id="67608" name="Rectangle 23"/>
            <p:cNvSpPr>
              <a:spLocks noChangeArrowheads="1"/>
            </p:cNvSpPr>
            <p:nvPr/>
          </p:nvSpPr>
          <p:spPr bwMode="auto">
            <a:xfrm>
              <a:off x="1772" y="189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D8</a:t>
              </a:r>
            </a:p>
          </p:txBody>
        </p:sp>
        <p:sp>
          <p:nvSpPr>
            <p:cNvPr id="67609" name="Rectangle 24"/>
            <p:cNvSpPr>
              <a:spLocks noChangeArrowheads="1"/>
            </p:cNvSpPr>
            <p:nvPr/>
          </p:nvSpPr>
          <p:spPr bwMode="auto">
            <a:xfrm>
              <a:off x="2312" y="189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D9</a:t>
              </a:r>
            </a:p>
          </p:txBody>
        </p:sp>
        <p:sp>
          <p:nvSpPr>
            <p:cNvPr id="67610" name="Rectangle 25" descr="10%"/>
            <p:cNvSpPr>
              <a:spLocks noChangeArrowheads="1"/>
            </p:cNvSpPr>
            <p:nvPr/>
          </p:nvSpPr>
          <p:spPr bwMode="auto">
            <a:xfrm>
              <a:off x="4076" y="1904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7611" name="Rectangle 26"/>
            <p:cNvSpPr>
              <a:spLocks noChangeArrowheads="1"/>
            </p:cNvSpPr>
            <p:nvPr/>
          </p:nvSpPr>
          <p:spPr bwMode="auto">
            <a:xfrm>
              <a:off x="2892" y="190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D10</a:t>
              </a:r>
            </a:p>
          </p:txBody>
        </p:sp>
        <p:sp>
          <p:nvSpPr>
            <p:cNvPr id="67612" name="Rectangle 27"/>
            <p:cNvSpPr>
              <a:spLocks noChangeArrowheads="1"/>
            </p:cNvSpPr>
            <p:nvPr/>
          </p:nvSpPr>
          <p:spPr bwMode="auto">
            <a:xfrm>
              <a:off x="3492" y="192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D11</a:t>
              </a:r>
            </a:p>
          </p:txBody>
        </p:sp>
        <p:sp>
          <p:nvSpPr>
            <p:cNvPr id="67613" name="Rectangle 28"/>
            <p:cNvSpPr>
              <a:spLocks noChangeArrowheads="1"/>
            </p:cNvSpPr>
            <p:nvPr/>
          </p:nvSpPr>
          <p:spPr bwMode="auto">
            <a:xfrm>
              <a:off x="1772" y="236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D12</a:t>
              </a:r>
            </a:p>
          </p:txBody>
        </p:sp>
        <p:sp>
          <p:nvSpPr>
            <p:cNvPr id="67614" name="Rectangle 29" descr="10%"/>
            <p:cNvSpPr>
              <a:spLocks noChangeArrowheads="1"/>
            </p:cNvSpPr>
            <p:nvPr/>
          </p:nvSpPr>
          <p:spPr bwMode="auto">
            <a:xfrm>
              <a:off x="4076" y="2384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7615" name="Rectangle 30"/>
            <p:cNvSpPr>
              <a:spLocks noChangeArrowheads="1"/>
            </p:cNvSpPr>
            <p:nvPr/>
          </p:nvSpPr>
          <p:spPr bwMode="auto">
            <a:xfrm>
              <a:off x="2312" y="238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D13</a:t>
              </a:r>
            </a:p>
          </p:txBody>
        </p:sp>
        <p:sp>
          <p:nvSpPr>
            <p:cNvPr id="67616" name="Rectangle 31"/>
            <p:cNvSpPr>
              <a:spLocks noChangeArrowheads="1"/>
            </p:cNvSpPr>
            <p:nvPr/>
          </p:nvSpPr>
          <p:spPr bwMode="auto">
            <a:xfrm>
              <a:off x="2892" y="239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D14</a:t>
              </a:r>
            </a:p>
          </p:txBody>
        </p:sp>
        <p:sp>
          <p:nvSpPr>
            <p:cNvPr id="67617" name="Rectangle 32"/>
            <p:cNvSpPr>
              <a:spLocks noChangeArrowheads="1"/>
            </p:cNvSpPr>
            <p:nvPr/>
          </p:nvSpPr>
          <p:spPr bwMode="auto">
            <a:xfrm>
              <a:off x="3492" y="240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D15</a:t>
              </a:r>
            </a:p>
          </p:txBody>
        </p:sp>
        <p:sp>
          <p:nvSpPr>
            <p:cNvPr id="67618" name="Rectangle 33" descr="10%"/>
            <p:cNvSpPr>
              <a:spLocks noChangeArrowheads="1"/>
            </p:cNvSpPr>
            <p:nvPr/>
          </p:nvSpPr>
          <p:spPr bwMode="auto">
            <a:xfrm>
              <a:off x="4076" y="2912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7619" name="Rectangle 34"/>
            <p:cNvSpPr>
              <a:spLocks noChangeArrowheads="1"/>
            </p:cNvSpPr>
            <p:nvPr/>
          </p:nvSpPr>
          <p:spPr bwMode="auto">
            <a:xfrm>
              <a:off x="1772" y="286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D16</a:t>
              </a:r>
            </a:p>
          </p:txBody>
        </p:sp>
        <p:sp>
          <p:nvSpPr>
            <p:cNvPr id="67620" name="Rectangle 35"/>
            <p:cNvSpPr>
              <a:spLocks noChangeArrowheads="1"/>
            </p:cNvSpPr>
            <p:nvPr/>
          </p:nvSpPr>
          <p:spPr bwMode="auto">
            <a:xfrm>
              <a:off x="2312" y="286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D17</a:t>
              </a:r>
            </a:p>
          </p:txBody>
        </p:sp>
        <p:sp>
          <p:nvSpPr>
            <p:cNvPr id="67621" name="Rectangle 36"/>
            <p:cNvSpPr>
              <a:spLocks noChangeArrowheads="1"/>
            </p:cNvSpPr>
            <p:nvPr/>
          </p:nvSpPr>
          <p:spPr bwMode="auto">
            <a:xfrm>
              <a:off x="2892" y="287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D18</a:t>
              </a:r>
            </a:p>
          </p:txBody>
        </p:sp>
        <p:sp>
          <p:nvSpPr>
            <p:cNvPr id="67622" name="Rectangle 37"/>
            <p:cNvSpPr>
              <a:spLocks noChangeArrowheads="1"/>
            </p:cNvSpPr>
            <p:nvPr/>
          </p:nvSpPr>
          <p:spPr bwMode="auto">
            <a:xfrm>
              <a:off x="3492" y="288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D19</a:t>
              </a:r>
            </a:p>
          </p:txBody>
        </p:sp>
        <p:sp>
          <p:nvSpPr>
            <p:cNvPr id="67623" name="Rectangle 38"/>
            <p:cNvSpPr>
              <a:spLocks noChangeArrowheads="1"/>
            </p:cNvSpPr>
            <p:nvPr/>
          </p:nvSpPr>
          <p:spPr bwMode="auto">
            <a:xfrm>
              <a:off x="1772" y="335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D20</a:t>
              </a:r>
            </a:p>
          </p:txBody>
        </p:sp>
        <p:sp>
          <p:nvSpPr>
            <p:cNvPr id="67624" name="Rectangle 39"/>
            <p:cNvSpPr>
              <a:spLocks noChangeArrowheads="1"/>
            </p:cNvSpPr>
            <p:nvPr/>
          </p:nvSpPr>
          <p:spPr bwMode="auto">
            <a:xfrm>
              <a:off x="2312" y="335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D21</a:t>
              </a:r>
            </a:p>
          </p:txBody>
        </p:sp>
        <p:sp>
          <p:nvSpPr>
            <p:cNvPr id="67625" name="Rectangle 40"/>
            <p:cNvSpPr>
              <a:spLocks noChangeArrowheads="1"/>
            </p:cNvSpPr>
            <p:nvPr/>
          </p:nvSpPr>
          <p:spPr bwMode="auto">
            <a:xfrm>
              <a:off x="2892" y="335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D22</a:t>
              </a:r>
            </a:p>
          </p:txBody>
        </p:sp>
        <p:sp>
          <p:nvSpPr>
            <p:cNvPr id="67626" name="Rectangle 41"/>
            <p:cNvSpPr>
              <a:spLocks noChangeArrowheads="1"/>
            </p:cNvSpPr>
            <p:nvPr/>
          </p:nvSpPr>
          <p:spPr bwMode="auto">
            <a:xfrm>
              <a:off x="3492" y="336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D23</a:t>
              </a:r>
            </a:p>
          </p:txBody>
        </p:sp>
        <p:sp>
          <p:nvSpPr>
            <p:cNvPr id="67627" name="Rectangle 42" descr="10%"/>
            <p:cNvSpPr>
              <a:spLocks noChangeArrowheads="1"/>
            </p:cNvSpPr>
            <p:nvPr/>
          </p:nvSpPr>
          <p:spPr bwMode="auto">
            <a:xfrm>
              <a:off x="4076" y="3376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7628" name="Rectangle 43"/>
            <p:cNvSpPr>
              <a:spLocks noChangeArrowheads="1"/>
            </p:cNvSpPr>
            <p:nvPr/>
          </p:nvSpPr>
          <p:spPr bwMode="auto">
            <a:xfrm>
              <a:off x="1903" y="3684"/>
              <a:ext cx="154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7629" name="Rectangle 44"/>
            <p:cNvSpPr>
              <a:spLocks noChangeArrowheads="1"/>
            </p:cNvSpPr>
            <p:nvPr/>
          </p:nvSpPr>
          <p:spPr bwMode="auto">
            <a:xfrm>
              <a:off x="2447" y="3668"/>
              <a:ext cx="154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7630" name="Rectangle 45"/>
            <p:cNvSpPr>
              <a:spLocks noChangeArrowheads="1"/>
            </p:cNvSpPr>
            <p:nvPr/>
          </p:nvSpPr>
          <p:spPr bwMode="auto">
            <a:xfrm>
              <a:off x="3023" y="3684"/>
              <a:ext cx="154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7631" name="Rectangle 46"/>
            <p:cNvSpPr>
              <a:spLocks noChangeArrowheads="1"/>
            </p:cNvSpPr>
            <p:nvPr/>
          </p:nvSpPr>
          <p:spPr bwMode="auto">
            <a:xfrm>
              <a:off x="3607" y="3708"/>
              <a:ext cx="154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7632" name="Rectangle 47"/>
            <p:cNvSpPr>
              <a:spLocks noChangeArrowheads="1"/>
            </p:cNvSpPr>
            <p:nvPr/>
          </p:nvSpPr>
          <p:spPr bwMode="auto">
            <a:xfrm>
              <a:off x="4207" y="3684"/>
              <a:ext cx="154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7633" name="Rectangle 48"/>
            <p:cNvSpPr>
              <a:spLocks noChangeArrowheads="1"/>
            </p:cNvSpPr>
            <p:nvPr/>
          </p:nvSpPr>
          <p:spPr bwMode="auto">
            <a:xfrm>
              <a:off x="2256" y="3839"/>
              <a:ext cx="1609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 b="1">
                  <a:latin typeface="Helvetica" panose="020B0604020202020204" pitchFamily="34" charset="0"/>
                </a:rPr>
                <a:t>Disk Columns</a:t>
              </a:r>
              <a:endParaRPr kumimoji="0" lang="en-US" altLang="zh-CN" sz="1800" b="1">
                <a:latin typeface="Helvetica" panose="020B0604020202020204" pitchFamily="34" charset="0"/>
              </a:endParaRPr>
            </a:p>
          </p:txBody>
        </p:sp>
        <p:sp>
          <p:nvSpPr>
            <p:cNvPr id="67634" name="Rectangle 49"/>
            <p:cNvSpPr>
              <a:spLocks noChangeArrowheads="1"/>
            </p:cNvSpPr>
            <p:nvPr/>
          </p:nvSpPr>
          <p:spPr bwMode="auto">
            <a:xfrm>
              <a:off x="4530" y="576"/>
              <a:ext cx="1222" cy="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mic Sans MS" panose="030F0702030302020204" pitchFamily="66" charset="0"/>
                </a:rPr>
                <a:t>Increasing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mic Sans MS" panose="030F0702030302020204" pitchFamily="66" charset="0"/>
                </a:rPr>
                <a:t>Logical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mic Sans MS" panose="030F0702030302020204" pitchFamily="66" charset="0"/>
                </a:rPr>
                <a:t>Disk 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mic Sans MS" panose="030F0702030302020204" pitchFamily="66" charset="0"/>
                </a:rPr>
                <a:t>Address</a:t>
              </a:r>
            </a:p>
          </p:txBody>
        </p:sp>
        <p:sp>
          <p:nvSpPr>
            <p:cNvPr id="67635" name="Line 50"/>
            <p:cNvSpPr>
              <a:spLocks noChangeShapeType="1"/>
            </p:cNvSpPr>
            <p:nvPr/>
          </p:nvSpPr>
          <p:spPr bwMode="auto">
            <a:xfrm>
              <a:off x="5088" y="1584"/>
              <a:ext cx="0" cy="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636" name="Group 51"/>
            <p:cNvGrpSpPr>
              <a:grpSpLocks/>
            </p:cNvGrpSpPr>
            <p:nvPr/>
          </p:nvGrpSpPr>
          <p:grpSpPr bwMode="auto">
            <a:xfrm>
              <a:off x="1744" y="2320"/>
              <a:ext cx="3783" cy="581"/>
              <a:chOff x="1744" y="2320"/>
              <a:chExt cx="3783" cy="581"/>
            </a:xfrm>
          </p:grpSpPr>
          <p:sp>
            <p:nvSpPr>
              <p:cNvPr id="67642" name="Rectangle 52"/>
              <p:cNvSpPr>
                <a:spLocks noChangeArrowheads="1"/>
              </p:cNvSpPr>
              <p:nvPr/>
            </p:nvSpPr>
            <p:spPr bwMode="auto">
              <a:xfrm>
                <a:off x="1744" y="2320"/>
                <a:ext cx="2760" cy="480"/>
              </a:xfrm>
              <a:prstGeom prst="rect">
                <a:avLst/>
              </a:prstGeom>
              <a:noFill/>
              <a:ln w="38100">
                <a:solidFill>
                  <a:srgbClr val="FC012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7643" name="Line 53"/>
              <p:cNvSpPr>
                <a:spLocks noChangeShapeType="1"/>
              </p:cNvSpPr>
              <p:nvPr/>
            </p:nvSpPr>
            <p:spPr bwMode="auto">
              <a:xfrm>
                <a:off x="4496" y="2528"/>
                <a:ext cx="288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644" name="Rectangle 54"/>
              <p:cNvSpPr>
                <a:spLocks noChangeArrowheads="1"/>
              </p:cNvSpPr>
              <p:nvPr/>
            </p:nvSpPr>
            <p:spPr bwMode="auto">
              <a:xfrm>
                <a:off x="4736" y="2577"/>
                <a:ext cx="791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800" b="1" i="1">
                    <a:latin typeface="Comic Sans MS" panose="030F0702030302020204" pitchFamily="66" charset="0"/>
                  </a:rPr>
                  <a:t>Stripe</a:t>
                </a:r>
              </a:p>
            </p:txBody>
          </p:sp>
        </p:grpSp>
        <p:sp>
          <p:nvSpPr>
            <p:cNvPr id="67637" name="Line 55"/>
            <p:cNvSpPr>
              <a:spLocks noChangeShapeType="1"/>
            </p:cNvSpPr>
            <p:nvPr/>
          </p:nvSpPr>
          <p:spPr bwMode="auto">
            <a:xfrm>
              <a:off x="128" y="944"/>
              <a:ext cx="1552" cy="3240"/>
            </a:xfrm>
            <a:prstGeom prst="line">
              <a:avLst/>
            </a:prstGeom>
            <a:noFill/>
            <a:ln w="254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8" name="Rectangle 56"/>
            <p:cNvSpPr>
              <a:spLocks noChangeArrowheads="1"/>
            </p:cNvSpPr>
            <p:nvPr/>
          </p:nvSpPr>
          <p:spPr bwMode="auto">
            <a:xfrm>
              <a:off x="432" y="1248"/>
              <a:ext cx="1200" cy="60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mic Sans MS" panose="030F0702030302020204" pitchFamily="66" charset="0"/>
                </a:rPr>
                <a:t>Insides of 5 disks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67639" name="Rectangle 57"/>
            <p:cNvSpPr>
              <a:spLocks noChangeArrowheads="1"/>
            </p:cNvSpPr>
            <p:nvPr/>
          </p:nvSpPr>
          <p:spPr bwMode="auto">
            <a:xfrm>
              <a:off x="1728" y="912"/>
              <a:ext cx="480" cy="432"/>
            </a:xfrm>
            <a:prstGeom prst="rect">
              <a:avLst/>
            </a:prstGeom>
            <a:noFill/>
            <a:ln w="3810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7640" name="Rectangle 58"/>
            <p:cNvSpPr>
              <a:spLocks noChangeArrowheads="1"/>
            </p:cNvSpPr>
            <p:nvPr/>
          </p:nvSpPr>
          <p:spPr bwMode="auto">
            <a:xfrm>
              <a:off x="2256" y="1392"/>
              <a:ext cx="480" cy="432"/>
            </a:xfrm>
            <a:prstGeom prst="rect">
              <a:avLst/>
            </a:prstGeom>
            <a:noFill/>
            <a:ln w="3810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7641" name="Rectangle 59"/>
            <p:cNvSpPr>
              <a:spLocks noChangeArrowheads="1"/>
            </p:cNvSpPr>
            <p:nvPr/>
          </p:nvSpPr>
          <p:spPr bwMode="auto">
            <a:xfrm>
              <a:off x="144" y="2352"/>
              <a:ext cx="1392" cy="138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mic Sans MS" panose="030F0702030302020204" pitchFamily="66" charset="0"/>
                </a:rPr>
                <a:t>Example: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800">
                  <a:latin typeface="Comic Sans MS" panose="030F0702030302020204" pitchFamily="66" charset="0"/>
                </a:rPr>
                <a:t>small read D0 &amp; D5, </a:t>
              </a:r>
              <a:br>
                <a:rPr kumimoji="0" lang="en-US" altLang="zh-CN" sz="2800">
                  <a:latin typeface="Comic Sans MS" panose="030F0702030302020204" pitchFamily="66" charset="0"/>
                </a:rPr>
              </a:br>
              <a:r>
                <a:rPr kumimoji="0" lang="en-US" altLang="zh-CN" sz="2800">
                  <a:latin typeface="Comic Sans MS" panose="030F0702030302020204" pitchFamily="66" charset="0"/>
                </a:rPr>
                <a:t>large write D12-D15</a:t>
              </a:r>
              <a:endParaRPr kumimoji="0" lang="en-US" altLang="zh-CN" sz="180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412038" cy="765175"/>
          </a:xfrm>
        </p:spPr>
        <p:txBody>
          <a:bodyPr/>
          <a:lstStyle/>
          <a:p>
            <a:pPr eaLnBrk="1" hangingPunct="1"/>
            <a:r>
              <a:rPr lang="en-US" altLang="zh-CN" sz="4000"/>
              <a:t>Inspiration for RAID 5</a:t>
            </a:r>
          </a:p>
        </p:txBody>
      </p:sp>
      <p:sp>
        <p:nvSpPr>
          <p:cNvPr id="2949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981075"/>
            <a:ext cx="8488363" cy="342582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RAID 4 works well for small reads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Small writes (write to one disk): 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Option 1: read other data disks, create new sum and write to Parity Disk</a:t>
            </a:r>
          </a:p>
          <a:p>
            <a:pPr lvl="1" eaLnBrk="1" hangingPunct="1"/>
            <a:r>
              <a:rPr lang="en-US" altLang="zh-CN" sz="2400">
                <a:latin typeface="Comic Sans MS" panose="030F0702030302020204" pitchFamily="66" charset="0"/>
              </a:rPr>
              <a:t>Option 2: since P has old sum, compare old data to new data, add the difference to P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Small writes are limited by Parity Disk: Write to D0, D5 both also write to P disk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</p:txBody>
      </p:sp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2339975" y="4292600"/>
            <a:ext cx="4343400" cy="1981200"/>
            <a:chOff x="1440" y="2976"/>
            <a:chExt cx="2736" cy="1248"/>
          </a:xfrm>
        </p:grpSpPr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1488" y="3216"/>
              <a:ext cx="360" cy="3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D0</a:t>
              </a:r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2028" y="321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</a:t>
              </a:r>
            </a:p>
          </p:txBody>
        </p:sp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2608" y="321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</a:t>
              </a:r>
            </a:p>
          </p:txBody>
        </p:sp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3208" y="322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D3</a:t>
              </a:r>
            </a:p>
          </p:txBody>
        </p:sp>
        <p:sp>
          <p:nvSpPr>
            <p:cNvPr id="68617" name="Rectangle 9" descr="10%"/>
            <p:cNvSpPr>
              <a:spLocks noChangeArrowheads="1"/>
            </p:cNvSpPr>
            <p:nvPr/>
          </p:nvSpPr>
          <p:spPr bwMode="auto">
            <a:xfrm>
              <a:off x="3792" y="3240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1488" y="3688"/>
              <a:ext cx="360" cy="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D4</a:t>
              </a:r>
            </a:p>
          </p:txBody>
        </p:sp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2028" y="3688"/>
              <a:ext cx="360" cy="3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D5</a:t>
              </a:r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2608" y="368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D6</a:t>
              </a:r>
            </a:p>
          </p:txBody>
        </p:sp>
        <p:sp>
          <p:nvSpPr>
            <p:cNvPr id="68621" name="Rectangle 13" descr="10%"/>
            <p:cNvSpPr>
              <a:spLocks noChangeArrowheads="1"/>
            </p:cNvSpPr>
            <p:nvPr/>
          </p:nvSpPr>
          <p:spPr bwMode="auto">
            <a:xfrm>
              <a:off x="3792" y="3680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8622" name="Rectangle 14"/>
            <p:cNvSpPr>
              <a:spLocks noChangeArrowheads="1"/>
            </p:cNvSpPr>
            <p:nvPr/>
          </p:nvSpPr>
          <p:spPr bwMode="auto">
            <a:xfrm>
              <a:off x="3208" y="368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D7</a:t>
              </a:r>
            </a:p>
          </p:txBody>
        </p:sp>
        <p:grpSp>
          <p:nvGrpSpPr>
            <p:cNvPr id="68623" name="Group 15"/>
            <p:cNvGrpSpPr>
              <a:grpSpLocks/>
            </p:cNvGrpSpPr>
            <p:nvPr/>
          </p:nvGrpSpPr>
          <p:grpSpPr bwMode="auto">
            <a:xfrm>
              <a:off x="1440" y="2976"/>
              <a:ext cx="432" cy="1248"/>
              <a:chOff x="1440" y="2976"/>
              <a:chExt cx="432" cy="1248"/>
            </a:xfrm>
          </p:grpSpPr>
          <p:sp>
            <p:nvSpPr>
              <p:cNvPr id="68644" name="Oval 16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8645" name="Line 17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6" name="Line 18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7" name="Oval 19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8624" name="Group 20"/>
            <p:cNvGrpSpPr>
              <a:grpSpLocks/>
            </p:cNvGrpSpPr>
            <p:nvPr/>
          </p:nvGrpSpPr>
          <p:grpSpPr bwMode="auto">
            <a:xfrm>
              <a:off x="2016" y="2976"/>
              <a:ext cx="432" cy="1248"/>
              <a:chOff x="1440" y="2976"/>
              <a:chExt cx="432" cy="1248"/>
            </a:xfrm>
          </p:grpSpPr>
          <p:sp>
            <p:nvSpPr>
              <p:cNvPr id="68640" name="Oval 21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8641" name="Line 22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2" name="Line 23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3" name="Oval 24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8625" name="Group 25"/>
            <p:cNvGrpSpPr>
              <a:grpSpLocks/>
            </p:cNvGrpSpPr>
            <p:nvPr/>
          </p:nvGrpSpPr>
          <p:grpSpPr bwMode="auto">
            <a:xfrm>
              <a:off x="2544" y="2976"/>
              <a:ext cx="432" cy="1248"/>
              <a:chOff x="1440" y="2976"/>
              <a:chExt cx="432" cy="1248"/>
            </a:xfrm>
          </p:grpSpPr>
          <p:sp>
            <p:nvSpPr>
              <p:cNvPr id="68636" name="Oval 26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8637" name="Line 27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8" name="Line 28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9" name="Oval 29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8626" name="Group 30"/>
            <p:cNvGrpSpPr>
              <a:grpSpLocks/>
            </p:cNvGrpSpPr>
            <p:nvPr/>
          </p:nvGrpSpPr>
          <p:grpSpPr bwMode="auto">
            <a:xfrm>
              <a:off x="3168" y="2976"/>
              <a:ext cx="432" cy="1248"/>
              <a:chOff x="1440" y="2976"/>
              <a:chExt cx="432" cy="1248"/>
            </a:xfrm>
          </p:grpSpPr>
          <p:sp>
            <p:nvSpPr>
              <p:cNvPr id="68632" name="Oval 31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8633" name="Line 32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4" name="Line 33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5" name="Oval 34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8627" name="Group 35"/>
            <p:cNvGrpSpPr>
              <a:grpSpLocks/>
            </p:cNvGrpSpPr>
            <p:nvPr/>
          </p:nvGrpSpPr>
          <p:grpSpPr bwMode="auto">
            <a:xfrm>
              <a:off x="3744" y="2976"/>
              <a:ext cx="432" cy="1248"/>
              <a:chOff x="1440" y="2976"/>
              <a:chExt cx="432" cy="1248"/>
            </a:xfrm>
          </p:grpSpPr>
          <p:sp>
            <p:nvSpPr>
              <p:cNvPr id="68628" name="Oval 36"/>
              <p:cNvSpPr>
                <a:spLocks noChangeArrowheads="1"/>
              </p:cNvSpPr>
              <p:nvPr/>
            </p:nvSpPr>
            <p:spPr bwMode="auto">
              <a:xfrm>
                <a:off x="1440" y="2976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  <p:sp>
            <p:nvSpPr>
              <p:cNvPr id="68629" name="Line 37"/>
              <p:cNvSpPr>
                <a:spLocks noChangeShapeType="1"/>
              </p:cNvSpPr>
              <p:nvPr/>
            </p:nvSpPr>
            <p:spPr bwMode="auto">
              <a:xfrm>
                <a:off x="1440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0" name="Line 38"/>
              <p:cNvSpPr>
                <a:spLocks noChangeShapeType="1"/>
              </p:cNvSpPr>
              <p:nvPr/>
            </p:nvSpPr>
            <p:spPr bwMode="auto">
              <a:xfrm>
                <a:off x="1872" y="3072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1" name="Oval 39"/>
              <p:cNvSpPr>
                <a:spLocks noChangeArrowheads="1"/>
              </p:cNvSpPr>
              <p:nvPr/>
            </p:nvSpPr>
            <p:spPr bwMode="auto">
              <a:xfrm>
                <a:off x="1440" y="4080"/>
                <a:ext cx="432" cy="14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4400">
                  <a:solidFill>
                    <a:schemeClr val="tx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443913" cy="857250"/>
          </a:xfrm>
        </p:spPr>
        <p:txBody>
          <a:bodyPr/>
          <a:lstStyle/>
          <a:p>
            <a:pPr eaLnBrk="1" hangingPunct="1"/>
            <a:r>
              <a:rPr lang="en-US" altLang="zh-CN" sz="4000"/>
              <a:t>Types of Storage Devices-1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90805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3333CC"/>
                </a:solidFill>
                <a:latin typeface="Comic Sans MS" panose="030F0702030302020204" pitchFamily="66" charset="0"/>
              </a:rPr>
              <a:t>Device Providing Information</a:t>
            </a:r>
            <a:endParaRPr lang="en-US" altLang="zh-CN" sz="28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		</a:t>
            </a: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Sensor                 Key</a:t>
            </a:r>
            <a:r>
              <a:rPr lang="zh-CN" altLang="en-US" sz="2000" b="1">
                <a:latin typeface="Comic Sans MS" panose="030F0702030302020204" pitchFamily="66" charset="0"/>
              </a:rPr>
              <a:t>                   </a:t>
            </a:r>
            <a:r>
              <a:rPr lang="en-US" altLang="zh-CN" sz="2000" b="1">
                <a:latin typeface="Comic Sans MS" panose="030F0702030302020204" pitchFamily="66" charset="0"/>
              </a:rPr>
              <a:t>CRT</a:t>
            </a:r>
            <a:endParaRPr lang="zh-CN" altLang="en-US" sz="24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702030302020204" pitchFamily="66" charset="0"/>
              </a:rPr>
              <a:t>        </a:t>
            </a:r>
            <a:r>
              <a:rPr lang="zh-CN" altLang="en-US" sz="2000">
                <a:latin typeface="Comic Sans MS" panose="030F0702030302020204" pitchFamily="66" charset="0"/>
              </a:rPr>
              <a:t>1~1000</a:t>
            </a:r>
            <a:r>
              <a:rPr lang="en-US" altLang="zh-CN" sz="2000">
                <a:latin typeface="Comic Sans MS" panose="030F0702030302020204" pitchFamily="66" charset="0"/>
              </a:rPr>
              <a:t>B/S		10B/S                2000B/S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Comic Sans MS" panose="030F0702030302020204" pitchFamily="66" charset="0"/>
              </a:rPr>
              <a:t>    </a:t>
            </a: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Printer               Communication Cable</a:t>
            </a:r>
            <a:r>
              <a:rPr lang="zh-CN" altLang="en-US" sz="3200">
                <a:solidFill>
                  <a:srgbClr val="000000"/>
                </a:solidFill>
                <a:latin typeface="Comic Sans MS" panose="030F0702030302020204" pitchFamily="66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702030302020204" pitchFamily="66" charset="0"/>
              </a:rPr>
              <a:t>         </a:t>
            </a:r>
            <a:r>
              <a:rPr lang="zh-CN" altLang="en-US" sz="2000">
                <a:latin typeface="Comic Sans MS" panose="030F0702030302020204" pitchFamily="66" charset="0"/>
              </a:rPr>
              <a:t>1800</a:t>
            </a:r>
            <a:r>
              <a:rPr lang="en-US" altLang="zh-CN" sz="2000">
                <a:latin typeface="Comic Sans MS" panose="030F0702030302020204" pitchFamily="66" charset="0"/>
              </a:rPr>
              <a:t>B/S         		30~200000B/S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800">
                <a:solidFill>
                  <a:srgbClr val="3333CC"/>
                </a:solidFill>
                <a:latin typeface="Comic Sans MS" panose="030F0702030302020204" pitchFamily="66" charset="0"/>
              </a:rPr>
              <a:t>Multimedia Data Device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endParaRPr lang="zh-CN" altLang="en-US" sz="2400">
              <a:latin typeface="Comic Sans MS" panose="030F0702030302020204" pitchFamily="66" charset="0"/>
            </a:endParaRP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000" b="1">
                <a:latin typeface="Comic Sans MS" panose="030F0702030302020204" pitchFamily="66" charset="0"/>
              </a:rPr>
              <a:t>high speed graphics	video display	Audio frequency</a:t>
            </a:r>
            <a:endParaRPr lang="zh-CN" altLang="en-US" sz="200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Comic Sans MS" panose="030F0702030302020204" pitchFamily="66" charset="0"/>
              </a:rPr>
              <a:t>            </a:t>
            </a:r>
            <a:r>
              <a:rPr lang="zh-CN" altLang="en-US" sz="2000">
                <a:latin typeface="Comic Sans MS" panose="030F0702030302020204" pitchFamily="66" charset="0"/>
              </a:rPr>
              <a:t>1</a:t>
            </a:r>
            <a:r>
              <a:rPr lang="en-US" altLang="zh-CN" sz="2000">
                <a:latin typeface="Comic Sans MS" panose="030F0702030302020204" pitchFamily="66" charset="0"/>
              </a:rPr>
              <a:t>MB/S                              100MB/S                64KB/S</a:t>
            </a:r>
            <a:r>
              <a:rPr lang="en-US" altLang="zh-CN" sz="2400">
                <a:latin typeface="Comic Sans MS" panose="030F0702030302020204" pitchFamily="66" charset="0"/>
              </a:rPr>
              <a:t> </a:t>
            </a:r>
          </a:p>
          <a:p>
            <a:pPr eaLnBrk="1" hangingPunct="1"/>
            <a:r>
              <a:rPr lang="en-US" altLang="zh-CN" sz="2800">
                <a:solidFill>
                  <a:srgbClr val="3333CC"/>
                </a:solidFill>
                <a:latin typeface="Comic Sans MS" panose="030F0702030302020204" pitchFamily="66" charset="0"/>
              </a:rPr>
              <a:t>Network Communication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latin typeface="Comic Sans MS" panose="030F0702030302020204" pitchFamily="66" charset="0"/>
              </a:rPr>
              <a:t>      DIX ( Ethernet network standard Digital, Intel, Xerox)、TB2、RJ45</a:t>
            </a: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14500" y="0"/>
            <a:ext cx="7429500" cy="12192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>
                <a:solidFill>
                  <a:srgbClr val="FC0128"/>
                </a:solidFill>
              </a:rPr>
              <a:t>RAID 5: High I/O Rate Interleaved Parity</a:t>
            </a:r>
          </a:p>
        </p:txBody>
      </p:sp>
      <p:grpSp>
        <p:nvGrpSpPr>
          <p:cNvPr id="69635" name="Group 59"/>
          <p:cNvGrpSpPr>
            <a:grpSpLocks/>
          </p:cNvGrpSpPr>
          <p:nvPr/>
        </p:nvGrpSpPr>
        <p:grpSpPr bwMode="auto">
          <a:xfrm>
            <a:off x="228600" y="1524000"/>
            <a:ext cx="8882063" cy="4837113"/>
            <a:chOff x="240" y="760"/>
            <a:chExt cx="5427" cy="3541"/>
          </a:xfrm>
        </p:grpSpPr>
        <p:sp>
          <p:nvSpPr>
            <p:cNvPr id="69636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1488" cy="145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Comic Sans MS" panose="030F0702030302020204" pitchFamily="66" charset="0"/>
                </a:rPr>
                <a:t>Independent writes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Comic Sans MS" panose="030F0702030302020204" pitchFamily="66" charset="0"/>
                </a:rPr>
                <a:t>possible because of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Comic Sans MS" panose="030F0702030302020204" pitchFamily="66" charset="0"/>
                </a:rPr>
                <a:t>interleaved parity</a:t>
              </a:r>
              <a:endParaRPr kumimoji="0" lang="en-US" altLang="zh-CN" sz="1600">
                <a:latin typeface="Comic Sans MS" panose="030F0702030302020204" pitchFamily="66" charset="0"/>
              </a:endParaRPr>
            </a:p>
          </p:txBody>
        </p:sp>
        <p:pic>
          <p:nvPicPr>
            <p:cNvPr id="6963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" y="776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" y="776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3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" y="776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" y="776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776"/>
              <a:ext cx="13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42" name="Rectangle 9"/>
            <p:cNvSpPr>
              <a:spLocks noChangeArrowheads="1"/>
            </p:cNvSpPr>
            <p:nvPr/>
          </p:nvSpPr>
          <p:spPr bwMode="auto">
            <a:xfrm>
              <a:off x="296" y="768"/>
              <a:ext cx="1336" cy="200"/>
            </a:xfrm>
            <a:prstGeom prst="rect">
              <a:avLst/>
            </a:prstGeom>
            <a:noFill/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9643" name="Rectangle 10"/>
            <p:cNvSpPr>
              <a:spLocks noChangeArrowheads="1"/>
            </p:cNvSpPr>
            <p:nvPr/>
          </p:nvSpPr>
          <p:spPr bwMode="auto">
            <a:xfrm>
              <a:off x="1840" y="880"/>
              <a:ext cx="3000" cy="33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9644" name="Line 11"/>
            <p:cNvSpPr>
              <a:spLocks noChangeShapeType="1"/>
            </p:cNvSpPr>
            <p:nvPr/>
          </p:nvSpPr>
          <p:spPr bwMode="auto">
            <a:xfrm>
              <a:off x="280" y="776"/>
              <a:ext cx="1544" cy="88"/>
            </a:xfrm>
            <a:prstGeom prst="line">
              <a:avLst/>
            </a:prstGeom>
            <a:noFill/>
            <a:ln w="254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12"/>
            <p:cNvSpPr>
              <a:spLocks noChangeShapeType="1"/>
            </p:cNvSpPr>
            <p:nvPr/>
          </p:nvSpPr>
          <p:spPr bwMode="auto">
            <a:xfrm>
              <a:off x="1648" y="760"/>
              <a:ext cx="3136" cy="96"/>
            </a:xfrm>
            <a:prstGeom prst="line">
              <a:avLst/>
            </a:prstGeom>
            <a:noFill/>
            <a:ln w="254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Line 13"/>
            <p:cNvSpPr>
              <a:spLocks noChangeShapeType="1"/>
            </p:cNvSpPr>
            <p:nvPr/>
          </p:nvSpPr>
          <p:spPr bwMode="auto">
            <a:xfrm>
              <a:off x="1648" y="968"/>
              <a:ext cx="176" cy="184"/>
            </a:xfrm>
            <a:prstGeom prst="line">
              <a:avLst/>
            </a:prstGeom>
            <a:noFill/>
            <a:ln w="254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Rectangle 14"/>
            <p:cNvSpPr>
              <a:spLocks noChangeArrowheads="1"/>
            </p:cNvSpPr>
            <p:nvPr/>
          </p:nvSpPr>
          <p:spPr bwMode="auto">
            <a:xfrm>
              <a:off x="1936" y="97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D0</a:t>
              </a:r>
            </a:p>
          </p:txBody>
        </p:sp>
        <p:sp>
          <p:nvSpPr>
            <p:cNvPr id="69648" name="Rectangle 15"/>
            <p:cNvSpPr>
              <a:spLocks noChangeArrowheads="1"/>
            </p:cNvSpPr>
            <p:nvPr/>
          </p:nvSpPr>
          <p:spPr bwMode="auto">
            <a:xfrm>
              <a:off x="2488" y="97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</a:t>
              </a:r>
            </a:p>
          </p:txBody>
        </p:sp>
        <p:sp>
          <p:nvSpPr>
            <p:cNvPr id="69649" name="Rectangle 16"/>
            <p:cNvSpPr>
              <a:spLocks noChangeArrowheads="1"/>
            </p:cNvSpPr>
            <p:nvPr/>
          </p:nvSpPr>
          <p:spPr bwMode="auto">
            <a:xfrm>
              <a:off x="3056" y="97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</a:t>
              </a:r>
            </a:p>
          </p:txBody>
        </p:sp>
        <p:sp>
          <p:nvSpPr>
            <p:cNvPr id="69650" name="Rectangle 17"/>
            <p:cNvSpPr>
              <a:spLocks noChangeArrowheads="1"/>
            </p:cNvSpPr>
            <p:nvPr/>
          </p:nvSpPr>
          <p:spPr bwMode="auto">
            <a:xfrm>
              <a:off x="3640" y="98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D3</a:t>
              </a:r>
            </a:p>
          </p:txBody>
        </p:sp>
        <p:sp>
          <p:nvSpPr>
            <p:cNvPr id="69651" name="Rectangle 18" descr="10%"/>
            <p:cNvSpPr>
              <a:spLocks noChangeArrowheads="1"/>
            </p:cNvSpPr>
            <p:nvPr/>
          </p:nvSpPr>
          <p:spPr bwMode="auto">
            <a:xfrm>
              <a:off x="4240" y="1000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9652" name="Rectangle 19"/>
            <p:cNvSpPr>
              <a:spLocks noChangeArrowheads="1"/>
            </p:cNvSpPr>
            <p:nvPr/>
          </p:nvSpPr>
          <p:spPr bwMode="auto">
            <a:xfrm>
              <a:off x="1936" y="144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D4</a:t>
              </a:r>
            </a:p>
          </p:txBody>
        </p:sp>
        <p:sp>
          <p:nvSpPr>
            <p:cNvPr id="69653" name="Rectangle 20"/>
            <p:cNvSpPr>
              <a:spLocks noChangeArrowheads="1"/>
            </p:cNvSpPr>
            <p:nvPr/>
          </p:nvSpPr>
          <p:spPr bwMode="auto">
            <a:xfrm>
              <a:off x="2488" y="144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D5</a:t>
              </a:r>
            </a:p>
          </p:txBody>
        </p:sp>
        <p:sp>
          <p:nvSpPr>
            <p:cNvPr id="69654" name="Rectangle 21"/>
            <p:cNvSpPr>
              <a:spLocks noChangeArrowheads="1"/>
            </p:cNvSpPr>
            <p:nvPr/>
          </p:nvSpPr>
          <p:spPr bwMode="auto">
            <a:xfrm>
              <a:off x="3056" y="144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D6</a:t>
              </a:r>
            </a:p>
          </p:txBody>
        </p:sp>
        <p:sp>
          <p:nvSpPr>
            <p:cNvPr id="69655" name="Rectangle 22" descr="10%"/>
            <p:cNvSpPr>
              <a:spLocks noChangeArrowheads="1"/>
            </p:cNvSpPr>
            <p:nvPr/>
          </p:nvSpPr>
          <p:spPr bwMode="auto">
            <a:xfrm>
              <a:off x="3640" y="1456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9656" name="Rectangle 23"/>
            <p:cNvSpPr>
              <a:spLocks noChangeArrowheads="1"/>
            </p:cNvSpPr>
            <p:nvPr/>
          </p:nvSpPr>
          <p:spPr bwMode="auto">
            <a:xfrm>
              <a:off x="4240" y="147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D7</a:t>
              </a:r>
            </a:p>
          </p:txBody>
        </p:sp>
        <p:sp>
          <p:nvSpPr>
            <p:cNvPr id="69657" name="Rectangle 24"/>
            <p:cNvSpPr>
              <a:spLocks noChangeArrowheads="1"/>
            </p:cNvSpPr>
            <p:nvPr/>
          </p:nvSpPr>
          <p:spPr bwMode="auto">
            <a:xfrm>
              <a:off x="1936" y="191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D8</a:t>
              </a:r>
            </a:p>
          </p:txBody>
        </p:sp>
        <p:sp>
          <p:nvSpPr>
            <p:cNvPr id="69658" name="Rectangle 25"/>
            <p:cNvSpPr>
              <a:spLocks noChangeArrowheads="1"/>
            </p:cNvSpPr>
            <p:nvPr/>
          </p:nvSpPr>
          <p:spPr bwMode="auto">
            <a:xfrm>
              <a:off x="2488" y="191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D9</a:t>
              </a:r>
            </a:p>
          </p:txBody>
        </p:sp>
        <p:sp>
          <p:nvSpPr>
            <p:cNvPr id="69659" name="Rectangle 26" descr="10%"/>
            <p:cNvSpPr>
              <a:spLocks noChangeArrowheads="1"/>
            </p:cNvSpPr>
            <p:nvPr/>
          </p:nvSpPr>
          <p:spPr bwMode="auto">
            <a:xfrm>
              <a:off x="3056" y="1912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9660" name="Rectangle 27"/>
            <p:cNvSpPr>
              <a:spLocks noChangeArrowheads="1"/>
            </p:cNvSpPr>
            <p:nvPr/>
          </p:nvSpPr>
          <p:spPr bwMode="auto">
            <a:xfrm>
              <a:off x="3640" y="192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D10</a:t>
              </a:r>
            </a:p>
          </p:txBody>
        </p:sp>
        <p:sp>
          <p:nvSpPr>
            <p:cNvPr id="69661" name="Rectangle 28"/>
            <p:cNvSpPr>
              <a:spLocks noChangeArrowheads="1"/>
            </p:cNvSpPr>
            <p:nvPr/>
          </p:nvSpPr>
          <p:spPr bwMode="auto">
            <a:xfrm>
              <a:off x="4240" y="193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D11</a:t>
              </a:r>
            </a:p>
          </p:txBody>
        </p:sp>
        <p:sp>
          <p:nvSpPr>
            <p:cNvPr id="69662" name="Rectangle 29"/>
            <p:cNvSpPr>
              <a:spLocks noChangeArrowheads="1"/>
            </p:cNvSpPr>
            <p:nvPr/>
          </p:nvSpPr>
          <p:spPr bwMode="auto">
            <a:xfrm>
              <a:off x="1936" y="238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D12</a:t>
              </a:r>
            </a:p>
          </p:txBody>
        </p:sp>
        <p:sp>
          <p:nvSpPr>
            <p:cNvPr id="69663" name="Rectangle 30" descr="10%"/>
            <p:cNvSpPr>
              <a:spLocks noChangeArrowheads="1"/>
            </p:cNvSpPr>
            <p:nvPr/>
          </p:nvSpPr>
          <p:spPr bwMode="auto">
            <a:xfrm>
              <a:off x="2488" y="2384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9664" name="Rectangle 31"/>
            <p:cNvSpPr>
              <a:spLocks noChangeArrowheads="1"/>
            </p:cNvSpPr>
            <p:nvPr/>
          </p:nvSpPr>
          <p:spPr bwMode="auto">
            <a:xfrm>
              <a:off x="3056" y="2384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D13</a:t>
              </a:r>
            </a:p>
          </p:txBody>
        </p:sp>
        <p:sp>
          <p:nvSpPr>
            <p:cNvPr id="69665" name="Rectangle 32"/>
            <p:cNvSpPr>
              <a:spLocks noChangeArrowheads="1"/>
            </p:cNvSpPr>
            <p:nvPr/>
          </p:nvSpPr>
          <p:spPr bwMode="auto">
            <a:xfrm>
              <a:off x="3640" y="239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D14</a:t>
              </a:r>
            </a:p>
          </p:txBody>
        </p:sp>
        <p:sp>
          <p:nvSpPr>
            <p:cNvPr id="69666" name="Rectangle 33"/>
            <p:cNvSpPr>
              <a:spLocks noChangeArrowheads="1"/>
            </p:cNvSpPr>
            <p:nvPr/>
          </p:nvSpPr>
          <p:spPr bwMode="auto">
            <a:xfrm>
              <a:off x="4240" y="240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D15</a:t>
              </a:r>
            </a:p>
          </p:txBody>
        </p:sp>
        <p:sp>
          <p:nvSpPr>
            <p:cNvPr id="69667" name="Rectangle 34" descr="10%"/>
            <p:cNvSpPr>
              <a:spLocks noChangeArrowheads="1"/>
            </p:cNvSpPr>
            <p:nvPr/>
          </p:nvSpPr>
          <p:spPr bwMode="auto">
            <a:xfrm>
              <a:off x="1936" y="2872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9668" name="Rectangle 35"/>
            <p:cNvSpPr>
              <a:spLocks noChangeArrowheads="1"/>
            </p:cNvSpPr>
            <p:nvPr/>
          </p:nvSpPr>
          <p:spPr bwMode="auto">
            <a:xfrm>
              <a:off x="2488" y="287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D16</a:t>
              </a:r>
            </a:p>
          </p:txBody>
        </p:sp>
        <p:sp>
          <p:nvSpPr>
            <p:cNvPr id="69669" name="Rectangle 36"/>
            <p:cNvSpPr>
              <a:spLocks noChangeArrowheads="1"/>
            </p:cNvSpPr>
            <p:nvPr/>
          </p:nvSpPr>
          <p:spPr bwMode="auto">
            <a:xfrm>
              <a:off x="3056" y="2872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D17</a:t>
              </a:r>
            </a:p>
          </p:txBody>
        </p:sp>
        <p:sp>
          <p:nvSpPr>
            <p:cNvPr id="69670" name="Rectangle 37"/>
            <p:cNvSpPr>
              <a:spLocks noChangeArrowheads="1"/>
            </p:cNvSpPr>
            <p:nvPr/>
          </p:nvSpPr>
          <p:spPr bwMode="auto">
            <a:xfrm>
              <a:off x="3640" y="2880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D18</a:t>
              </a:r>
            </a:p>
          </p:txBody>
        </p:sp>
        <p:sp>
          <p:nvSpPr>
            <p:cNvPr id="69671" name="Rectangle 38"/>
            <p:cNvSpPr>
              <a:spLocks noChangeArrowheads="1"/>
            </p:cNvSpPr>
            <p:nvPr/>
          </p:nvSpPr>
          <p:spPr bwMode="auto">
            <a:xfrm>
              <a:off x="4240" y="289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D19</a:t>
              </a:r>
            </a:p>
          </p:txBody>
        </p:sp>
        <p:sp>
          <p:nvSpPr>
            <p:cNvPr id="69672" name="Rectangle 39"/>
            <p:cNvSpPr>
              <a:spLocks noChangeArrowheads="1"/>
            </p:cNvSpPr>
            <p:nvPr/>
          </p:nvSpPr>
          <p:spPr bwMode="auto">
            <a:xfrm>
              <a:off x="1944" y="336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D20</a:t>
              </a:r>
            </a:p>
          </p:txBody>
        </p:sp>
        <p:sp>
          <p:nvSpPr>
            <p:cNvPr id="69673" name="Rectangle 40"/>
            <p:cNvSpPr>
              <a:spLocks noChangeArrowheads="1"/>
            </p:cNvSpPr>
            <p:nvPr/>
          </p:nvSpPr>
          <p:spPr bwMode="auto">
            <a:xfrm>
              <a:off x="2496" y="336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D21</a:t>
              </a:r>
            </a:p>
          </p:txBody>
        </p:sp>
        <p:sp>
          <p:nvSpPr>
            <p:cNvPr id="69674" name="Rectangle 41"/>
            <p:cNvSpPr>
              <a:spLocks noChangeArrowheads="1"/>
            </p:cNvSpPr>
            <p:nvPr/>
          </p:nvSpPr>
          <p:spPr bwMode="auto">
            <a:xfrm>
              <a:off x="3064" y="3368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D22</a:t>
              </a:r>
            </a:p>
          </p:txBody>
        </p:sp>
        <p:sp>
          <p:nvSpPr>
            <p:cNvPr id="69675" name="Rectangle 42"/>
            <p:cNvSpPr>
              <a:spLocks noChangeArrowheads="1"/>
            </p:cNvSpPr>
            <p:nvPr/>
          </p:nvSpPr>
          <p:spPr bwMode="auto">
            <a:xfrm>
              <a:off x="3648" y="3376"/>
              <a:ext cx="360" cy="3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D23</a:t>
              </a:r>
            </a:p>
          </p:txBody>
        </p:sp>
        <p:sp>
          <p:nvSpPr>
            <p:cNvPr id="69676" name="Rectangle 43" descr="10%"/>
            <p:cNvSpPr>
              <a:spLocks noChangeArrowheads="1"/>
            </p:cNvSpPr>
            <p:nvPr/>
          </p:nvSpPr>
          <p:spPr bwMode="auto">
            <a:xfrm>
              <a:off x="4248" y="3392"/>
              <a:ext cx="360" cy="360"/>
            </a:xfrm>
            <a:prstGeom prst="rect">
              <a:avLst/>
            </a:prstGeom>
            <a:pattFill prst="pct10">
              <a:fgClr>
                <a:srgbClr val="00FF00"/>
              </a:fgClr>
              <a:bgClr>
                <a:schemeClr val="bg1"/>
              </a:bgClr>
            </a:pattFill>
            <a:ln w="254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P</a:t>
              </a:r>
            </a:p>
          </p:txBody>
        </p:sp>
        <p:sp>
          <p:nvSpPr>
            <p:cNvPr id="69677" name="Rectangle 44"/>
            <p:cNvSpPr>
              <a:spLocks noChangeArrowheads="1"/>
            </p:cNvSpPr>
            <p:nvPr/>
          </p:nvSpPr>
          <p:spPr bwMode="auto">
            <a:xfrm>
              <a:off x="2063" y="3700"/>
              <a:ext cx="149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9678" name="Rectangle 45"/>
            <p:cNvSpPr>
              <a:spLocks noChangeArrowheads="1"/>
            </p:cNvSpPr>
            <p:nvPr/>
          </p:nvSpPr>
          <p:spPr bwMode="auto">
            <a:xfrm>
              <a:off x="2607" y="3684"/>
              <a:ext cx="14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9679" name="Rectangle 46"/>
            <p:cNvSpPr>
              <a:spLocks noChangeArrowheads="1"/>
            </p:cNvSpPr>
            <p:nvPr/>
          </p:nvSpPr>
          <p:spPr bwMode="auto">
            <a:xfrm>
              <a:off x="3183" y="3700"/>
              <a:ext cx="149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9680" name="Rectangle 47"/>
            <p:cNvSpPr>
              <a:spLocks noChangeArrowheads="1"/>
            </p:cNvSpPr>
            <p:nvPr/>
          </p:nvSpPr>
          <p:spPr bwMode="auto">
            <a:xfrm>
              <a:off x="3767" y="3723"/>
              <a:ext cx="149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9681" name="Rectangle 48"/>
            <p:cNvSpPr>
              <a:spLocks noChangeArrowheads="1"/>
            </p:cNvSpPr>
            <p:nvPr/>
          </p:nvSpPr>
          <p:spPr bwMode="auto">
            <a:xfrm>
              <a:off x="4367" y="3700"/>
              <a:ext cx="15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>
                  <a:latin typeface="Helvetica" panose="020B0604020202020204" pitchFamily="34" charset="0"/>
                </a:rPr>
                <a:t>.</a:t>
              </a:r>
            </a:p>
          </p:txBody>
        </p:sp>
        <p:sp>
          <p:nvSpPr>
            <p:cNvPr id="69682" name="Rectangle 49"/>
            <p:cNvSpPr>
              <a:spLocks noChangeArrowheads="1"/>
            </p:cNvSpPr>
            <p:nvPr/>
          </p:nvSpPr>
          <p:spPr bwMode="auto">
            <a:xfrm>
              <a:off x="2835" y="3892"/>
              <a:ext cx="104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Helvetica" panose="020B0604020202020204" pitchFamily="34" charset="0"/>
                </a:rPr>
                <a:t>Disk Columns</a:t>
              </a:r>
            </a:p>
          </p:txBody>
        </p:sp>
        <p:sp>
          <p:nvSpPr>
            <p:cNvPr id="69683" name="Rectangle 50"/>
            <p:cNvSpPr>
              <a:spLocks noChangeArrowheads="1"/>
            </p:cNvSpPr>
            <p:nvPr/>
          </p:nvSpPr>
          <p:spPr bwMode="auto">
            <a:xfrm>
              <a:off x="4859" y="965"/>
              <a:ext cx="80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Increasing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Logical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Disk 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Comic Sans MS" panose="030F0702030302020204" pitchFamily="66" charset="0"/>
                </a:rPr>
                <a:t>Addresses</a:t>
              </a:r>
            </a:p>
          </p:txBody>
        </p:sp>
        <p:sp>
          <p:nvSpPr>
            <p:cNvPr id="69684" name="Line 51"/>
            <p:cNvSpPr>
              <a:spLocks noChangeShapeType="1"/>
            </p:cNvSpPr>
            <p:nvPr/>
          </p:nvSpPr>
          <p:spPr bwMode="auto">
            <a:xfrm>
              <a:off x="5272" y="1592"/>
              <a:ext cx="0" cy="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5" name="Line 52"/>
            <p:cNvSpPr>
              <a:spLocks noChangeShapeType="1"/>
            </p:cNvSpPr>
            <p:nvPr/>
          </p:nvSpPr>
          <p:spPr bwMode="auto">
            <a:xfrm>
              <a:off x="1632" y="3744"/>
              <a:ext cx="208" cy="456"/>
            </a:xfrm>
            <a:prstGeom prst="line">
              <a:avLst/>
            </a:prstGeom>
            <a:noFill/>
            <a:ln w="254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6" name="Line 53"/>
            <p:cNvSpPr>
              <a:spLocks noChangeShapeType="1"/>
            </p:cNvSpPr>
            <p:nvPr/>
          </p:nvSpPr>
          <p:spPr bwMode="auto">
            <a:xfrm>
              <a:off x="296" y="976"/>
              <a:ext cx="40" cy="104"/>
            </a:xfrm>
            <a:prstGeom prst="line">
              <a:avLst/>
            </a:prstGeom>
            <a:noFill/>
            <a:ln w="254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7" name="Rectangle 54"/>
            <p:cNvSpPr>
              <a:spLocks noChangeArrowheads="1"/>
            </p:cNvSpPr>
            <p:nvPr/>
          </p:nvSpPr>
          <p:spPr bwMode="auto">
            <a:xfrm>
              <a:off x="1920" y="960"/>
              <a:ext cx="3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9688" name="Rectangle 55"/>
            <p:cNvSpPr>
              <a:spLocks noChangeArrowheads="1"/>
            </p:cNvSpPr>
            <p:nvPr/>
          </p:nvSpPr>
          <p:spPr bwMode="auto">
            <a:xfrm>
              <a:off x="4224" y="960"/>
              <a:ext cx="3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9689" name="Rectangle 56"/>
            <p:cNvSpPr>
              <a:spLocks noChangeArrowheads="1"/>
            </p:cNvSpPr>
            <p:nvPr/>
          </p:nvSpPr>
          <p:spPr bwMode="auto">
            <a:xfrm>
              <a:off x="2496" y="1440"/>
              <a:ext cx="3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9690" name="Rectangle 57"/>
            <p:cNvSpPr>
              <a:spLocks noChangeArrowheads="1"/>
            </p:cNvSpPr>
            <p:nvPr/>
          </p:nvSpPr>
          <p:spPr bwMode="auto">
            <a:xfrm>
              <a:off x="3648" y="1440"/>
              <a:ext cx="3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69691" name="Rectangle 58"/>
            <p:cNvSpPr>
              <a:spLocks noChangeArrowheads="1"/>
            </p:cNvSpPr>
            <p:nvPr/>
          </p:nvSpPr>
          <p:spPr bwMode="auto">
            <a:xfrm>
              <a:off x="384" y="2688"/>
              <a:ext cx="1296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Helvetica" panose="020B0604020202020204" pitchFamily="34" charset="0"/>
                </a:rPr>
                <a:t>Example: write to D0, D5 uses disks 0, 1, 3, 4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14300"/>
            <a:ext cx="8915400" cy="9572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>
                <a:solidFill>
                  <a:srgbClr val="FC0128"/>
                </a:solidFill>
              </a:rPr>
              <a:t>Problems of Disk Arrays: Small Writes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692400" y="2184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D0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568700" y="2184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D1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470400" y="21844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D2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397500" y="219710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D3</a:t>
            </a:r>
          </a:p>
        </p:txBody>
      </p:sp>
      <p:sp>
        <p:nvSpPr>
          <p:cNvPr id="70663" name="Rectangle 7" descr="10%"/>
          <p:cNvSpPr>
            <a:spLocks noChangeArrowheads="1"/>
          </p:cNvSpPr>
          <p:nvPr/>
        </p:nvSpPr>
        <p:spPr bwMode="auto">
          <a:xfrm>
            <a:off x="6350000" y="222250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P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1282700" y="2197100"/>
            <a:ext cx="571500" cy="571500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D0'</a:t>
            </a:r>
          </a:p>
        </p:txBody>
      </p:sp>
      <p:sp useBgFill="1">
        <p:nvSpPr>
          <p:cNvPr id="70665" name="Oval 9"/>
          <p:cNvSpPr>
            <a:spLocks noChangeArrowheads="1"/>
          </p:cNvSpPr>
          <p:nvPr/>
        </p:nvSpPr>
        <p:spPr bwMode="auto">
          <a:xfrm>
            <a:off x="2387600" y="3771900"/>
            <a:ext cx="266700" cy="2667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2373313" y="3765550"/>
            <a:ext cx="3143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/>
              <a:t>+</a:t>
            </a: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1600200" y="2781300"/>
            <a:ext cx="787400" cy="977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2578100" y="2794000"/>
            <a:ext cx="3937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69" name="Oval 13"/>
          <p:cNvSpPr>
            <a:spLocks noChangeArrowheads="1"/>
          </p:cNvSpPr>
          <p:nvPr/>
        </p:nvSpPr>
        <p:spPr bwMode="auto">
          <a:xfrm>
            <a:off x="4343400" y="4286250"/>
            <a:ext cx="266700" cy="266700"/>
          </a:xfrm>
          <a:prstGeom prst="ellipse">
            <a:avLst/>
          </a:prstGeom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4303713" y="4267200"/>
            <a:ext cx="3143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/>
              <a:t>+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667000" y="3975100"/>
            <a:ext cx="16637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H="1">
            <a:off x="4597400" y="2819400"/>
            <a:ext cx="2057400" cy="1714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2590800" y="5822950"/>
            <a:ext cx="571500" cy="571500"/>
          </a:xfrm>
          <a:prstGeom prst="rect">
            <a:avLst/>
          </a:prstGeom>
          <a:noFill/>
          <a:ln w="25400">
            <a:solidFill>
              <a:srgbClr val="FE9B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u="sng"/>
              <a:t>D0'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3467100" y="582295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D1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4368800" y="582295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D2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5295900" y="5835650"/>
            <a:ext cx="571500" cy="5715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D3</a:t>
            </a:r>
          </a:p>
        </p:txBody>
      </p:sp>
      <p:sp>
        <p:nvSpPr>
          <p:cNvPr id="70677" name="Rectangle 21" descr="10%"/>
          <p:cNvSpPr>
            <a:spLocks noChangeArrowheads="1"/>
          </p:cNvSpPr>
          <p:nvPr/>
        </p:nvSpPr>
        <p:spPr bwMode="auto">
          <a:xfrm>
            <a:off x="6248400" y="5861050"/>
            <a:ext cx="571500" cy="571500"/>
          </a:xfrm>
          <a:prstGeom prst="rect">
            <a:avLst/>
          </a:prstGeom>
          <a:pattFill prst="pct10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u="sng"/>
              <a:t>P'</a:t>
            </a:r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4610100" y="4540250"/>
            <a:ext cx="1905000" cy="130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1600200" y="2590800"/>
            <a:ext cx="1270000" cy="3238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989013" y="3054350"/>
            <a:ext cx="6508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i="1"/>
              <a:t>new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i="1"/>
              <a:t>data</a:t>
            </a: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2881313" y="3028950"/>
            <a:ext cx="6508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i="1"/>
              <a:t>old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i="1"/>
              <a:t>data</a:t>
            </a: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6297613" y="3092450"/>
            <a:ext cx="8032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i="1"/>
              <a:t>old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i="1"/>
              <a:t>parity</a:t>
            </a: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4646613" y="4292600"/>
            <a:ext cx="676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XOR</a:t>
            </a: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2652713" y="3752850"/>
            <a:ext cx="676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XOR</a:t>
            </a: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3490913" y="3168650"/>
            <a:ext cx="11461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/>
              <a:t>(1. </a:t>
            </a:r>
            <a:r>
              <a:rPr kumimoji="0" lang="en-US" altLang="zh-CN" sz="1800" b="1"/>
              <a:t>Read)</a:t>
            </a: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7072313" y="3206750"/>
            <a:ext cx="11461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/>
              <a:t>(2. </a:t>
            </a:r>
            <a:r>
              <a:rPr kumimoji="0" lang="en-US" altLang="zh-CN" sz="1800" b="1"/>
              <a:t>Read)</a:t>
            </a: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2805113" y="5207000"/>
            <a:ext cx="11588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/>
              <a:t>(3. </a:t>
            </a:r>
            <a:r>
              <a:rPr kumimoji="0" lang="en-US" altLang="zh-CN" sz="1800" b="1"/>
              <a:t>Write)</a:t>
            </a: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6132513" y="5232400"/>
            <a:ext cx="11588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/>
              <a:t>(4. </a:t>
            </a:r>
            <a:r>
              <a:rPr kumimoji="0" lang="en-US" altLang="zh-CN" sz="1800" b="1"/>
              <a:t>Write)</a:t>
            </a: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938213" y="1371600"/>
            <a:ext cx="3470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i="1"/>
              <a:t>RAID-5: Small Write Algorithm</a:t>
            </a:r>
          </a:p>
        </p:txBody>
      </p: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1293813" y="1752600"/>
            <a:ext cx="613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/>
              <a:t>1 </a:t>
            </a:r>
            <a:r>
              <a:rPr kumimoji="0" lang="en-US" altLang="zh-CN" sz="1800" b="1"/>
              <a:t>Logical Write = 2 Physical Reads + 2  Physical Writes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RAID-DP: P365 in 4</a:t>
            </a:r>
            <a:r>
              <a:rPr lang="en-US" altLang="zh-CN" baseline="30000"/>
              <a:t>th</a:t>
            </a:r>
            <a:r>
              <a:rPr lang="en-US" altLang="zh-CN"/>
              <a:t> Edition</a:t>
            </a:r>
            <a:endParaRPr lang="zh-CN" altLang="en-US"/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>
          <a:xfrm>
            <a:off x="296863" y="1171575"/>
            <a:ext cx="8516937" cy="4683125"/>
          </a:xfrm>
        </p:spPr>
        <p:txBody>
          <a:bodyPr/>
          <a:lstStyle/>
          <a:p>
            <a:r>
              <a:rPr lang="en-US" altLang="zh-CN"/>
              <a:t>Protect against </a:t>
            </a:r>
            <a:r>
              <a:rPr lang="en-US" altLang="zh-CN">
                <a:solidFill>
                  <a:srgbClr val="FF0000"/>
                </a:solidFill>
              </a:rPr>
              <a:t>double failure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Row parity:  </a:t>
            </a:r>
            <a:r>
              <a:rPr lang="en-US" altLang="zh-CN" sz="2400"/>
              <a:t>one parity for per-stripe in </a:t>
            </a:r>
            <a:r>
              <a:rPr lang="en-US" altLang="zh-CN" sz="2400">
                <a:solidFill>
                  <a:srgbClr val="FF0000"/>
                </a:solidFill>
              </a:rPr>
              <a:t>red 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Diagonal parity:  </a:t>
            </a:r>
            <a:r>
              <a:rPr lang="en-US" altLang="zh-CN" sz="2400"/>
              <a:t>showed in </a:t>
            </a:r>
            <a:r>
              <a:rPr lang="en-US" altLang="zh-CN" sz="2400">
                <a:solidFill>
                  <a:srgbClr val="0000FF"/>
                </a:solidFill>
              </a:rPr>
              <a:t>blue</a:t>
            </a:r>
            <a:r>
              <a:rPr lang="en-US" altLang="zh-CN" sz="2400">
                <a:solidFill>
                  <a:srgbClr val="FF0000"/>
                </a:solidFill>
              </a:rPr>
              <a:t>. </a:t>
            </a:r>
          </a:p>
          <a:p>
            <a:pPr lvl="1"/>
            <a:r>
              <a:rPr lang="en-US" altLang="zh-CN" sz="2400"/>
              <a:t>Row-Diagonal for p=5</a:t>
            </a:r>
          </a:p>
          <a:p>
            <a:pPr lvl="2"/>
            <a:r>
              <a:rPr lang="en-US" altLang="zh-CN" sz="2000">
                <a:solidFill>
                  <a:srgbClr val="FF0000"/>
                </a:solidFill>
              </a:rPr>
              <a:t>P-1 dada disk, 1 row parity, 1 diagonal parity, total P+1 disk</a:t>
            </a:r>
          </a:p>
          <a:p>
            <a:pPr lvl="1"/>
            <a:endParaRPr lang="en-US" altLang="zh-CN" sz="1800">
              <a:solidFill>
                <a:srgbClr val="FF0000"/>
              </a:solidFill>
            </a:endParaRPr>
          </a:p>
          <a:p>
            <a:pPr lvl="1"/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800">
                <a:solidFill>
                  <a:srgbClr val="FF0000"/>
                </a:solidFill>
              </a:rPr>
              <a:t>-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4003675"/>
            <a:ext cx="8358187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1685" name="直接箭头连接符 8"/>
          <p:cNvCxnSpPr>
            <a:cxnSpLocks noChangeShapeType="1"/>
          </p:cNvCxnSpPr>
          <p:nvPr/>
        </p:nvCxnSpPr>
        <p:spPr bwMode="auto">
          <a:xfrm>
            <a:off x="900113" y="5013325"/>
            <a:ext cx="4824412" cy="0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6" name="直接箭头连接符 14"/>
          <p:cNvCxnSpPr>
            <a:cxnSpLocks noChangeShapeType="1"/>
          </p:cNvCxnSpPr>
          <p:nvPr/>
        </p:nvCxnSpPr>
        <p:spPr bwMode="auto">
          <a:xfrm>
            <a:off x="5867400" y="5013325"/>
            <a:ext cx="649288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7" name="椭圆 15"/>
          <p:cNvSpPr>
            <a:spLocks noChangeArrowheads="1"/>
          </p:cNvSpPr>
          <p:nvPr/>
        </p:nvSpPr>
        <p:spPr bwMode="auto">
          <a:xfrm>
            <a:off x="6516688" y="4868863"/>
            <a:ext cx="287337" cy="215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FF3300"/>
              </a:solidFill>
            </a:endParaRPr>
          </a:p>
        </p:txBody>
      </p:sp>
      <p:cxnSp>
        <p:nvCxnSpPr>
          <p:cNvPr id="71688" name="直接箭头连接符 17"/>
          <p:cNvCxnSpPr>
            <a:cxnSpLocks noChangeShapeType="1"/>
          </p:cNvCxnSpPr>
          <p:nvPr/>
        </p:nvCxnSpPr>
        <p:spPr bwMode="auto">
          <a:xfrm flipV="1">
            <a:off x="3851275" y="5229225"/>
            <a:ext cx="3149600" cy="720725"/>
          </a:xfrm>
          <a:prstGeom prst="straightConnector1">
            <a:avLst/>
          </a:prstGeom>
          <a:noFill/>
          <a:ln w="5715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9" name="椭圆 18"/>
          <p:cNvSpPr>
            <a:spLocks noChangeArrowheads="1"/>
          </p:cNvSpPr>
          <p:nvPr/>
        </p:nvSpPr>
        <p:spPr bwMode="auto">
          <a:xfrm>
            <a:off x="1187450" y="4868863"/>
            <a:ext cx="215900" cy="4603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71690" name="椭圆 19"/>
          <p:cNvSpPr>
            <a:spLocks noChangeArrowheads="1"/>
          </p:cNvSpPr>
          <p:nvPr/>
        </p:nvSpPr>
        <p:spPr bwMode="auto">
          <a:xfrm>
            <a:off x="1187450" y="4868863"/>
            <a:ext cx="215900" cy="2159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71691" name="矩形 20"/>
          <p:cNvSpPr>
            <a:spLocks noChangeArrowheads="1"/>
          </p:cNvSpPr>
          <p:nvPr/>
        </p:nvSpPr>
        <p:spPr bwMode="auto">
          <a:xfrm>
            <a:off x="1042988" y="4851400"/>
            <a:ext cx="360362" cy="274638"/>
          </a:xfrm>
          <a:prstGeom prst="rect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FF3300"/>
              </a:solidFill>
            </a:endParaRPr>
          </a:p>
        </p:txBody>
      </p:sp>
      <p:cxnSp>
        <p:nvCxnSpPr>
          <p:cNvPr id="71692" name="直接箭头连接符 22"/>
          <p:cNvCxnSpPr>
            <a:cxnSpLocks noChangeShapeType="1"/>
          </p:cNvCxnSpPr>
          <p:nvPr/>
        </p:nvCxnSpPr>
        <p:spPr bwMode="auto">
          <a:xfrm>
            <a:off x="1403350" y="5103813"/>
            <a:ext cx="2376488" cy="84613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3" name="椭圆 23"/>
          <p:cNvSpPr>
            <a:spLocks noChangeArrowheads="1"/>
          </p:cNvSpPr>
          <p:nvPr/>
        </p:nvSpPr>
        <p:spPr bwMode="auto">
          <a:xfrm>
            <a:off x="7885113" y="4840288"/>
            <a:ext cx="263525" cy="317500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FF3300"/>
              </a:solidFill>
            </a:endParaRPr>
          </a:p>
        </p:txBody>
      </p:sp>
      <p:cxnSp>
        <p:nvCxnSpPr>
          <p:cNvPr id="71694" name="直接箭头连接符 25"/>
          <p:cNvCxnSpPr>
            <a:cxnSpLocks noChangeShapeType="1"/>
          </p:cNvCxnSpPr>
          <p:nvPr/>
        </p:nvCxnSpPr>
        <p:spPr bwMode="auto">
          <a:xfrm flipV="1">
            <a:off x="7164388" y="5013325"/>
            <a:ext cx="647700" cy="144463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217488" y="201613"/>
            <a:ext cx="8621712" cy="936625"/>
          </a:xfrm>
        </p:spPr>
        <p:txBody>
          <a:bodyPr/>
          <a:lstStyle/>
          <a:p>
            <a:r>
              <a:rPr lang="en-US" altLang="zh-CN"/>
              <a:t>Case: </a:t>
            </a:r>
            <a:r>
              <a:rPr lang="en-US" altLang="zh-CN" sz="4000"/>
              <a:t>Recovery of double failure</a:t>
            </a:r>
            <a:endParaRPr lang="zh-CN" altLang="en-US" sz="400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398463" y="1204913"/>
            <a:ext cx="8261350" cy="4683125"/>
          </a:xfrm>
        </p:spPr>
        <p:txBody>
          <a:bodyPr/>
          <a:lstStyle/>
          <a:p>
            <a:r>
              <a:rPr lang="en-US" altLang="zh-CN" sz="2200">
                <a:solidFill>
                  <a:srgbClr val="0000FF"/>
                </a:solidFill>
                <a:sym typeface="Wingdings" panose="05000000000000000000" pitchFamily="2" charset="2"/>
              </a:rPr>
              <a:t>Recovery solution 1: </a:t>
            </a:r>
          </a:p>
          <a:p>
            <a:pPr lvl="1"/>
            <a:r>
              <a:rPr lang="en-US" altLang="zh-CN" sz="1800">
                <a:solidFill>
                  <a:srgbClr val="0000FF"/>
                </a:solidFill>
                <a:sym typeface="Wingdings" panose="05000000000000000000" pitchFamily="2" charset="2"/>
              </a:rPr>
              <a:t>  </a:t>
            </a:r>
            <a:r>
              <a:rPr lang="en-US" altLang="zh-CN" sz="1800">
                <a:solidFill>
                  <a:srgbClr val="0000FF"/>
                </a:solidFill>
              </a:rPr>
              <a:t>D3-0(from Diagonal parity) </a:t>
            </a:r>
          </a:p>
          <a:p>
            <a:pPr lvl="1"/>
            <a:r>
              <a:rPr lang="en-US" altLang="zh-CN" sz="1800">
                <a:solidFill>
                  <a:srgbClr val="0000FF"/>
                </a:solidFill>
                <a:sym typeface="Wingdings" panose="05000000000000000000" pitchFamily="2" charset="2"/>
              </a:rPr>
              <a:t>  D1-3( from Row parity) 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800">
                <a:solidFill>
                  <a:srgbClr val="F60AF6"/>
                </a:solidFill>
              </a:rPr>
              <a:t>D3-3(Diagonal Parity)</a:t>
            </a:r>
          </a:p>
          <a:p>
            <a:pPr lvl="1"/>
            <a:r>
              <a:rPr lang="en-US" altLang="zh-CN" sz="180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en-US" altLang="zh-CN" sz="1800">
                <a:solidFill>
                  <a:srgbClr val="F60AF6"/>
                </a:solidFill>
                <a:sym typeface="Wingdings" panose="05000000000000000000" pitchFamily="2" charset="2"/>
              </a:rPr>
              <a:t>D1-1(Row parity )</a:t>
            </a:r>
            <a:r>
              <a:rPr lang="en-US" altLang="zh-CN" sz="180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zh-CN" sz="1800">
                <a:solidFill>
                  <a:srgbClr val="C00000"/>
                </a:solidFill>
                <a:sym typeface="Wingdings" panose="05000000000000000000" pitchFamily="2" charset="2"/>
              </a:rPr>
              <a:t>  D2-2(Diagonal Parity) </a:t>
            </a:r>
          </a:p>
          <a:p>
            <a:pPr lvl="1"/>
            <a:r>
              <a:rPr lang="en-US" altLang="zh-CN" sz="1800">
                <a:solidFill>
                  <a:srgbClr val="C00000"/>
                </a:solidFill>
                <a:sym typeface="Wingdings" panose="05000000000000000000" pitchFamily="2" charset="2"/>
              </a:rPr>
              <a:t>  D3-4(Row Parity )</a:t>
            </a:r>
          </a:p>
          <a:p>
            <a:pPr lvl="1"/>
            <a:r>
              <a:rPr lang="en-US" altLang="zh-CN" sz="1800">
                <a:sym typeface="Wingdings" panose="05000000000000000000" pitchFamily="2" charset="2"/>
              </a:rPr>
              <a:t>  D3-1 (Diagonal Parity)</a:t>
            </a:r>
          </a:p>
          <a:p>
            <a:pPr lvl="1"/>
            <a:r>
              <a:rPr lang="en-US" altLang="zh-CN" sz="1800">
                <a:sym typeface="Wingdings" panose="05000000000000000000" pitchFamily="2" charset="2"/>
              </a:rPr>
              <a:t>  D1-4 (Row Parity) </a:t>
            </a:r>
            <a:endParaRPr lang="en-US" altLang="zh-CN" sz="1800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051300"/>
            <a:ext cx="8356600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2709" name="组合 5"/>
          <p:cNvGrpSpPr>
            <a:grpSpLocks/>
          </p:cNvGrpSpPr>
          <p:nvPr/>
        </p:nvGrpSpPr>
        <p:grpSpPr bwMode="auto">
          <a:xfrm>
            <a:off x="2039938" y="4365625"/>
            <a:ext cx="1163637" cy="1746250"/>
            <a:chOff x="4788024" y="260350"/>
            <a:chExt cx="1440160" cy="2016522"/>
          </a:xfrm>
        </p:grpSpPr>
        <p:cxnSp>
          <p:nvCxnSpPr>
            <p:cNvPr id="72740" name="直接连接符 6"/>
            <p:cNvCxnSpPr>
              <a:cxnSpLocks noChangeShapeType="1"/>
            </p:cNvCxnSpPr>
            <p:nvPr/>
          </p:nvCxnSpPr>
          <p:spPr bwMode="auto">
            <a:xfrm flipH="1">
              <a:off x="4788024" y="260350"/>
              <a:ext cx="1368152" cy="1944514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41" name="直接连接符 7"/>
            <p:cNvCxnSpPr>
              <a:cxnSpLocks noChangeShapeType="1"/>
            </p:cNvCxnSpPr>
            <p:nvPr/>
          </p:nvCxnSpPr>
          <p:spPr bwMode="auto">
            <a:xfrm>
              <a:off x="4932040" y="260350"/>
              <a:ext cx="1296144" cy="2016522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710" name="组合 8"/>
          <p:cNvGrpSpPr>
            <a:grpSpLocks/>
          </p:cNvGrpSpPr>
          <p:nvPr/>
        </p:nvGrpSpPr>
        <p:grpSpPr bwMode="auto">
          <a:xfrm>
            <a:off x="4756150" y="4283075"/>
            <a:ext cx="1165225" cy="1747838"/>
            <a:chOff x="4788024" y="260350"/>
            <a:chExt cx="1440160" cy="2016522"/>
          </a:xfrm>
        </p:grpSpPr>
        <p:cxnSp>
          <p:nvCxnSpPr>
            <p:cNvPr id="72738" name="直接连接符 9"/>
            <p:cNvCxnSpPr>
              <a:cxnSpLocks noChangeShapeType="1"/>
            </p:cNvCxnSpPr>
            <p:nvPr/>
          </p:nvCxnSpPr>
          <p:spPr bwMode="auto">
            <a:xfrm flipH="1">
              <a:off x="4788024" y="260350"/>
              <a:ext cx="1368152" cy="1944514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9" name="直接连接符 10"/>
            <p:cNvCxnSpPr>
              <a:cxnSpLocks noChangeShapeType="1"/>
            </p:cNvCxnSpPr>
            <p:nvPr/>
          </p:nvCxnSpPr>
          <p:spPr bwMode="auto">
            <a:xfrm>
              <a:off x="4932040" y="260350"/>
              <a:ext cx="1296144" cy="2016522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711" name="椭圆 11"/>
          <p:cNvSpPr>
            <a:spLocks noChangeArrowheads="1"/>
          </p:cNvSpPr>
          <p:nvPr/>
        </p:nvSpPr>
        <p:spPr bwMode="auto">
          <a:xfrm>
            <a:off x="5219700" y="5445125"/>
            <a:ext cx="288925" cy="3603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FF3300"/>
              </a:solidFill>
            </a:endParaRPr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042988" y="4851400"/>
            <a:ext cx="7200900" cy="1098550"/>
            <a:chOff x="1043608" y="4852082"/>
            <a:chExt cx="7200800" cy="1097198"/>
          </a:xfrm>
        </p:grpSpPr>
        <p:sp>
          <p:nvSpPr>
            <p:cNvPr id="72734" name="椭圆 12"/>
            <p:cNvSpPr>
              <a:spLocks noChangeArrowheads="1"/>
            </p:cNvSpPr>
            <p:nvPr/>
          </p:nvSpPr>
          <p:spPr bwMode="auto">
            <a:xfrm>
              <a:off x="5148064" y="5445224"/>
              <a:ext cx="360040" cy="360040"/>
            </a:xfrm>
            <a:prstGeom prst="ellipse">
              <a:avLst/>
            </a:prstGeom>
            <a:noFill/>
            <a:ln w="38100" algn="ctr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000" b="1">
                <a:solidFill>
                  <a:srgbClr val="FF3300"/>
                </a:solidFill>
              </a:endParaRPr>
            </a:p>
          </p:txBody>
        </p:sp>
        <p:cxnSp>
          <p:nvCxnSpPr>
            <p:cNvPr id="72735" name="直接箭头连接符 15"/>
            <p:cNvCxnSpPr>
              <a:cxnSpLocks noChangeShapeType="1"/>
            </p:cNvCxnSpPr>
            <p:nvPr/>
          </p:nvCxnSpPr>
          <p:spPr bwMode="auto">
            <a:xfrm flipV="1">
              <a:off x="3851920" y="4941168"/>
              <a:ext cx="4392488" cy="1008112"/>
            </a:xfrm>
            <a:prstGeom prst="straightConnector1">
              <a:avLst/>
            </a:prstGeom>
            <a:noFill/>
            <a:ln w="5715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6" name="矩形 16"/>
            <p:cNvSpPr>
              <a:spLocks noChangeArrowheads="1"/>
            </p:cNvSpPr>
            <p:nvPr/>
          </p:nvSpPr>
          <p:spPr bwMode="auto">
            <a:xfrm>
              <a:off x="1043608" y="4852082"/>
              <a:ext cx="360040" cy="274371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000" b="1">
                <a:solidFill>
                  <a:srgbClr val="FF3300"/>
                </a:solidFill>
              </a:endParaRPr>
            </a:p>
          </p:txBody>
        </p:sp>
        <p:cxnSp>
          <p:nvCxnSpPr>
            <p:cNvPr id="72737" name="直接箭头连接符 17"/>
            <p:cNvCxnSpPr>
              <a:cxnSpLocks noChangeShapeType="1"/>
            </p:cNvCxnSpPr>
            <p:nvPr/>
          </p:nvCxnSpPr>
          <p:spPr bwMode="auto">
            <a:xfrm>
              <a:off x="1403648" y="5104036"/>
              <a:ext cx="2376264" cy="845244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713" name="椭圆 23"/>
          <p:cNvSpPr>
            <a:spLocks noChangeArrowheads="1"/>
          </p:cNvSpPr>
          <p:nvPr/>
        </p:nvSpPr>
        <p:spPr bwMode="auto">
          <a:xfrm>
            <a:off x="2433638" y="5445125"/>
            <a:ext cx="338137" cy="3603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>
              <a:solidFill>
                <a:srgbClr val="FF3300"/>
              </a:solidFill>
            </a:endParaRPr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755650" y="5445125"/>
            <a:ext cx="6408738" cy="360363"/>
            <a:chOff x="755576" y="5445224"/>
            <a:chExt cx="6408712" cy="360040"/>
          </a:xfrm>
        </p:grpSpPr>
        <p:cxnSp>
          <p:nvCxnSpPr>
            <p:cNvPr id="72732" name="直接连接符 22"/>
            <p:cNvCxnSpPr>
              <a:cxnSpLocks noChangeShapeType="1"/>
            </p:cNvCxnSpPr>
            <p:nvPr/>
          </p:nvCxnSpPr>
          <p:spPr bwMode="auto">
            <a:xfrm>
              <a:off x="755576" y="5661248"/>
              <a:ext cx="6408712" cy="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3" name="椭圆 24"/>
            <p:cNvSpPr>
              <a:spLocks noChangeArrowheads="1"/>
            </p:cNvSpPr>
            <p:nvPr/>
          </p:nvSpPr>
          <p:spPr bwMode="auto">
            <a:xfrm>
              <a:off x="2433285" y="5445224"/>
              <a:ext cx="338515" cy="360040"/>
            </a:xfrm>
            <a:prstGeom prst="ellipse">
              <a:avLst/>
            </a:prstGeom>
            <a:noFill/>
            <a:ln w="38100" algn="ctr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000" b="1">
                <a:solidFill>
                  <a:srgbClr val="FF3300"/>
                </a:solidFill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577850" y="4859338"/>
            <a:ext cx="7666038" cy="1252537"/>
            <a:chOff x="577960" y="4859661"/>
            <a:chExt cx="7666448" cy="1252635"/>
          </a:xfrm>
        </p:grpSpPr>
        <p:cxnSp>
          <p:nvCxnSpPr>
            <p:cNvPr id="72728" name="直接连接符 27"/>
            <p:cNvCxnSpPr>
              <a:cxnSpLocks noChangeShapeType="1"/>
            </p:cNvCxnSpPr>
            <p:nvPr/>
          </p:nvCxnSpPr>
          <p:spPr bwMode="auto">
            <a:xfrm flipV="1">
              <a:off x="577960" y="4989267"/>
              <a:ext cx="5074160" cy="1060638"/>
            </a:xfrm>
            <a:prstGeom prst="line">
              <a:avLst/>
            </a:prstGeom>
            <a:noFill/>
            <a:ln w="38100" algn="ctr">
              <a:solidFill>
                <a:srgbClr val="F60AF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9" name="矩形 28"/>
            <p:cNvSpPr>
              <a:spLocks noChangeArrowheads="1"/>
            </p:cNvSpPr>
            <p:nvPr/>
          </p:nvSpPr>
          <p:spPr bwMode="auto">
            <a:xfrm>
              <a:off x="7884368" y="5805264"/>
              <a:ext cx="360040" cy="307032"/>
            </a:xfrm>
            <a:prstGeom prst="rect">
              <a:avLst/>
            </a:prstGeom>
            <a:noFill/>
            <a:ln w="38100" algn="ctr">
              <a:solidFill>
                <a:srgbClr val="F60AF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000" b="1">
                <a:solidFill>
                  <a:srgbClr val="FF3300"/>
                </a:solidFill>
              </a:endParaRPr>
            </a:p>
          </p:txBody>
        </p:sp>
        <p:cxnSp>
          <p:nvCxnSpPr>
            <p:cNvPr id="72730" name="直接连接符 30"/>
            <p:cNvCxnSpPr>
              <a:cxnSpLocks noChangeShapeType="1"/>
              <a:endCxn id="72729" idx="1"/>
            </p:cNvCxnSpPr>
            <p:nvPr/>
          </p:nvCxnSpPr>
          <p:spPr bwMode="auto">
            <a:xfrm>
              <a:off x="5508104" y="4989267"/>
              <a:ext cx="2376264" cy="969513"/>
            </a:xfrm>
            <a:prstGeom prst="line">
              <a:avLst/>
            </a:prstGeom>
            <a:noFill/>
            <a:ln w="28575" algn="ctr">
              <a:solidFill>
                <a:srgbClr val="F60AF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31" name="椭圆 32"/>
            <p:cNvSpPr>
              <a:spLocks noChangeArrowheads="1"/>
            </p:cNvSpPr>
            <p:nvPr/>
          </p:nvSpPr>
          <p:spPr bwMode="auto">
            <a:xfrm>
              <a:off x="5148064" y="4859661"/>
              <a:ext cx="360040" cy="369539"/>
            </a:xfrm>
            <a:prstGeom prst="ellipse">
              <a:avLst/>
            </a:prstGeom>
            <a:noFill/>
            <a:ln w="28575" algn="ctr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000" b="1">
                <a:solidFill>
                  <a:srgbClr val="FF3300"/>
                </a:solidFill>
              </a:endParaRPr>
            </a:p>
          </p:txBody>
        </p: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827088" y="4851400"/>
            <a:ext cx="6121400" cy="274638"/>
            <a:chOff x="827584" y="4852082"/>
            <a:chExt cx="6120680" cy="273915"/>
          </a:xfrm>
        </p:grpSpPr>
        <p:cxnSp>
          <p:nvCxnSpPr>
            <p:cNvPr id="72726" name="直接连接符 35"/>
            <p:cNvCxnSpPr>
              <a:cxnSpLocks noChangeShapeType="1"/>
            </p:cNvCxnSpPr>
            <p:nvPr/>
          </p:nvCxnSpPr>
          <p:spPr bwMode="auto">
            <a:xfrm>
              <a:off x="827584" y="4989267"/>
              <a:ext cx="6120680" cy="0"/>
            </a:xfrm>
            <a:prstGeom prst="line">
              <a:avLst/>
            </a:prstGeom>
            <a:noFill/>
            <a:ln w="28575" algn="ctr">
              <a:solidFill>
                <a:srgbClr val="F60AF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7" name="椭圆 36"/>
            <p:cNvSpPr>
              <a:spLocks noChangeArrowheads="1"/>
            </p:cNvSpPr>
            <p:nvPr/>
          </p:nvSpPr>
          <p:spPr bwMode="auto">
            <a:xfrm>
              <a:off x="2483768" y="4852082"/>
              <a:ext cx="288032" cy="273915"/>
            </a:xfrm>
            <a:prstGeom prst="ellipse">
              <a:avLst/>
            </a:prstGeom>
            <a:noFill/>
            <a:ln w="38100" algn="ctr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000" b="1">
                <a:solidFill>
                  <a:srgbClr val="FF3300"/>
                </a:solidFill>
              </a:endParaRPr>
            </a:p>
          </p:txBody>
        </p:sp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796925" y="4941888"/>
            <a:ext cx="7680325" cy="1089025"/>
            <a:chOff x="796329" y="4941168"/>
            <a:chExt cx="7680921" cy="1089621"/>
          </a:xfrm>
        </p:grpSpPr>
        <p:cxnSp>
          <p:nvCxnSpPr>
            <p:cNvPr id="72723" name="直接连接符 39"/>
            <p:cNvCxnSpPr>
              <a:cxnSpLocks noChangeShapeType="1"/>
            </p:cNvCxnSpPr>
            <p:nvPr/>
          </p:nvCxnSpPr>
          <p:spPr bwMode="auto">
            <a:xfrm flipH="1">
              <a:off x="6444208" y="5445224"/>
              <a:ext cx="2033042" cy="585565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4" name="直接连接符 41"/>
            <p:cNvCxnSpPr>
              <a:cxnSpLocks noChangeShapeType="1"/>
            </p:cNvCxnSpPr>
            <p:nvPr/>
          </p:nvCxnSpPr>
          <p:spPr bwMode="auto">
            <a:xfrm flipV="1">
              <a:off x="796329" y="4941168"/>
              <a:ext cx="3528394" cy="864096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5" name="椭圆 42"/>
            <p:cNvSpPr>
              <a:spLocks noChangeArrowheads="1"/>
            </p:cNvSpPr>
            <p:nvPr/>
          </p:nvSpPr>
          <p:spPr bwMode="auto">
            <a:xfrm>
              <a:off x="2483768" y="5190243"/>
              <a:ext cx="288032" cy="252000"/>
            </a:xfrm>
            <a:prstGeom prst="ellipse">
              <a:avLst/>
            </a:prstGeom>
            <a:noFill/>
            <a:ln w="28575" algn="ctr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000" b="1">
                <a:solidFill>
                  <a:srgbClr val="FF3300"/>
                </a:solidFill>
              </a:endParaRPr>
            </a:p>
          </p:txBody>
        </p:sp>
      </p:grpSp>
      <p:cxnSp>
        <p:nvCxnSpPr>
          <p:cNvPr id="72718" name="直接连接符 45"/>
          <p:cNvCxnSpPr>
            <a:cxnSpLocks noChangeShapeType="1"/>
          </p:cNvCxnSpPr>
          <p:nvPr/>
        </p:nvCxnSpPr>
        <p:spPr bwMode="auto">
          <a:xfrm>
            <a:off x="900113" y="5378450"/>
            <a:ext cx="62642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50" name="椭圆 49"/>
          <p:cNvSpPr/>
          <p:nvPr/>
        </p:nvSpPr>
        <p:spPr bwMode="auto">
          <a:xfrm>
            <a:off x="5197475" y="5195888"/>
            <a:ext cx="260350" cy="56356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kumimoji="1" lang="zh-CN" altLang="en-US" sz="2000" b="1">
              <a:ln w="28575">
                <a:solidFill>
                  <a:srgbClr val="00CC00"/>
                </a:solidFill>
              </a:ln>
              <a:solidFill>
                <a:srgbClr val="FF3300"/>
              </a:solidFill>
              <a:latin typeface="Arial" charset="0"/>
              <a:ea typeface="宋体" charset="-122"/>
            </a:endParaRPr>
          </a:p>
        </p:txBody>
      </p: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900113" y="5197475"/>
            <a:ext cx="7416800" cy="323850"/>
            <a:chOff x="899592" y="5197372"/>
            <a:chExt cx="7416824" cy="324000"/>
          </a:xfrm>
        </p:grpSpPr>
        <p:cxnSp>
          <p:nvCxnSpPr>
            <p:cNvPr id="72721" name="直接连接符 47"/>
            <p:cNvCxnSpPr>
              <a:cxnSpLocks noChangeShapeType="1"/>
            </p:cNvCxnSpPr>
            <p:nvPr/>
          </p:nvCxnSpPr>
          <p:spPr bwMode="auto">
            <a:xfrm>
              <a:off x="899592" y="5301208"/>
              <a:ext cx="741682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2" name="椭圆 51"/>
            <p:cNvSpPr>
              <a:spLocks noChangeArrowheads="1"/>
            </p:cNvSpPr>
            <p:nvPr/>
          </p:nvSpPr>
          <p:spPr bwMode="auto">
            <a:xfrm>
              <a:off x="5151783" y="5197372"/>
              <a:ext cx="304690" cy="324000"/>
            </a:xfrm>
            <a:prstGeom prst="ellipse">
              <a:avLst/>
            </a:prstGeom>
            <a:noFill/>
            <a:ln w="28575" algn="ctr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000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28750" y="95250"/>
            <a:ext cx="7505700" cy="9048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800" i="1">
                <a:solidFill>
                  <a:srgbClr val="FC0128"/>
                </a:solidFill>
              </a:rPr>
              <a:t>System</a:t>
            </a:r>
            <a:r>
              <a:rPr lang="en-US" altLang="zh-CN" sz="2800">
                <a:solidFill>
                  <a:srgbClr val="FC0128"/>
                </a:solidFill>
              </a:rPr>
              <a:t> Availability: Orthogonal RAIDs</a:t>
            </a:r>
          </a:p>
        </p:txBody>
      </p:sp>
      <p:sp>
        <p:nvSpPr>
          <p:cNvPr id="73731" name="Rectangle 78"/>
          <p:cNvSpPr>
            <a:spLocks noChangeArrowheads="1"/>
          </p:cNvSpPr>
          <p:nvPr/>
        </p:nvSpPr>
        <p:spPr bwMode="auto">
          <a:xfrm>
            <a:off x="0" y="4786313"/>
            <a:ext cx="5810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i="1"/>
              <a:t>Data Recovery Group:</a:t>
            </a:r>
            <a:r>
              <a:rPr kumimoji="0" lang="en-US" altLang="zh-CN" sz="2000" b="1"/>
              <a:t> unit of data redundancy</a:t>
            </a:r>
          </a:p>
        </p:txBody>
      </p:sp>
      <p:sp>
        <p:nvSpPr>
          <p:cNvPr id="73732" name="Rectangle 79"/>
          <p:cNvSpPr>
            <a:spLocks noChangeArrowheads="1"/>
          </p:cNvSpPr>
          <p:nvPr/>
        </p:nvSpPr>
        <p:spPr bwMode="auto">
          <a:xfrm>
            <a:off x="0" y="5214938"/>
            <a:ext cx="90820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i="1"/>
              <a:t>Redundant Support Components:</a:t>
            </a:r>
            <a:r>
              <a:rPr kumimoji="0" lang="en-US" altLang="zh-CN" sz="2000" b="1"/>
              <a:t> fans, power supplies, controller, cables</a:t>
            </a:r>
          </a:p>
        </p:txBody>
      </p:sp>
      <p:grpSp>
        <p:nvGrpSpPr>
          <p:cNvPr id="73733" name="Group 84"/>
          <p:cNvGrpSpPr>
            <a:grpSpLocks/>
          </p:cNvGrpSpPr>
          <p:nvPr/>
        </p:nvGrpSpPr>
        <p:grpSpPr bwMode="auto">
          <a:xfrm>
            <a:off x="850900" y="1447800"/>
            <a:ext cx="6972300" cy="3695700"/>
            <a:chOff x="536" y="912"/>
            <a:chExt cx="4392" cy="2953"/>
          </a:xfrm>
        </p:grpSpPr>
        <p:sp useBgFill="1">
          <p:nvSpPr>
            <p:cNvPr id="73735" name="Rectangle 3"/>
            <p:cNvSpPr>
              <a:spLocks noChangeArrowheads="1"/>
            </p:cNvSpPr>
            <p:nvPr/>
          </p:nvSpPr>
          <p:spPr bwMode="auto">
            <a:xfrm>
              <a:off x="536" y="927"/>
              <a:ext cx="728" cy="2307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Array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 useBgFill="1">
          <p:nvSpPr>
            <p:cNvPr id="73736" name="Rectangle 4"/>
            <p:cNvSpPr>
              <a:spLocks noChangeArrowheads="1"/>
            </p:cNvSpPr>
            <p:nvPr/>
          </p:nvSpPr>
          <p:spPr bwMode="auto">
            <a:xfrm>
              <a:off x="1511" y="917"/>
              <a:ext cx="818" cy="399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 useBgFill="1">
          <p:nvSpPr>
            <p:cNvPr id="73737" name="Rectangle 5"/>
            <p:cNvSpPr>
              <a:spLocks noChangeArrowheads="1"/>
            </p:cNvSpPr>
            <p:nvPr/>
          </p:nvSpPr>
          <p:spPr bwMode="auto">
            <a:xfrm>
              <a:off x="1511" y="1337"/>
              <a:ext cx="818" cy="399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 useBgFill="1">
          <p:nvSpPr>
            <p:cNvPr id="73738" name="Rectangle 6"/>
            <p:cNvSpPr>
              <a:spLocks noChangeArrowheads="1"/>
            </p:cNvSpPr>
            <p:nvPr/>
          </p:nvSpPr>
          <p:spPr bwMode="auto">
            <a:xfrm>
              <a:off x="1503" y="1737"/>
              <a:ext cx="818" cy="399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 useBgFill="1">
          <p:nvSpPr>
            <p:cNvPr id="73739" name="Rectangle 7"/>
            <p:cNvSpPr>
              <a:spLocks noChangeArrowheads="1"/>
            </p:cNvSpPr>
            <p:nvPr/>
          </p:nvSpPr>
          <p:spPr bwMode="auto">
            <a:xfrm>
              <a:off x="1511" y="2136"/>
              <a:ext cx="818" cy="399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 useBgFill="1">
          <p:nvSpPr>
            <p:cNvPr id="73740" name="Rectangle 8"/>
            <p:cNvSpPr>
              <a:spLocks noChangeArrowheads="1"/>
            </p:cNvSpPr>
            <p:nvPr/>
          </p:nvSpPr>
          <p:spPr bwMode="auto">
            <a:xfrm>
              <a:off x="1511" y="2541"/>
              <a:ext cx="818" cy="399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 useBgFill="1">
          <p:nvSpPr>
            <p:cNvPr id="73741" name="Rectangle 9"/>
            <p:cNvSpPr>
              <a:spLocks noChangeArrowheads="1"/>
            </p:cNvSpPr>
            <p:nvPr/>
          </p:nvSpPr>
          <p:spPr bwMode="auto">
            <a:xfrm>
              <a:off x="1511" y="2934"/>
              <a:ext cx="818" cy="399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String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>
          <p:nvSpPr>
            <p:cNvPr id="73742" name="Line 10"/>
            <p:cNvSpPr>
              <a:spLocks noChangeShapeType="1"/>
            </p:cNvSpPr>
            <p:nvPr/>
          </p:nvSpPr>
          <p:spPr bwMode="auto">
            <a:xfrm>
              <a:off x="1280" y="1093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3" name="Line 11"/>
            <p:cNvSpPr>
              <a:spLocks noChangeShapeType="1"/>
            </p:cNvSpPr>
            <p:nvPr/>
          </p:nvSpPr>
          <p:spPr bwMode="auto">
            <a:xfrm>
              <a:off x="1280" y="1485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4" name="Line 12"/>
            <p:cNvSpPr>
              <a:spLocks noChangeShapeType="1"/>
            </p:cNvSpPr>
            <p:nvPr/>
          </p:nvSpPr>
          <p:spPr bwMode="auto">
            <a:xfrm>
              <a:off x="1280" y="1884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5" name="Line 13"/>
            <p:cNvSpPr>
              <a:spLocks noChangeShapeType="1"/>
            </p:cNvSpPr>
            <p:nvPr/>
          </p:nvSpPr>
          <p:spPr bwMode="auto">
            <a:xfrm>
              <a:off x="1280" y="2283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6" name="Line 14"/>
            <p:cNvSpPr>
              <a:spLocks noChangeShapeType="1"/>
            </p:cNvSpPr>
            <p:nvPr/>
          </p:nvSpPr>
          <p:spPr bwMode="auto">
            <a:xfrm>
              <a:off x="1280" y="266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7" name="Line 15"/>
            <p:cNvSpPr>
              <a:spLocks noChangeShapeType="1"/>
            </p:cNvSpPr>
            <p:nvPr/>
          </p:nvSpPr>
          <p:spPr bwMode="auto">
            <a:xfrm>
              <a:off x="1280" y="305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8" name="Line 16"/>
            <p:cNvSpPr>
              <a:spLocks noChangeShapeType="1"/>
            </p:cNvSpPr>
            <p:nvPr/>
          </p:nvSpPr>
          <p:spPr bwMode="auto">
            <a:xfrm>
              <a:off x="2320" y="963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9" name="Line 17"/>
            <p:cNvSpPr>
              <a:spLocks noChangeShapeType="1"/>
            </p:cNvSpPr>
            <p:nvPr/>
          </p:nvSpPr>
          <p:spPr bwMode="auto">
            <a:xfrm>
              <a:off x="2336" y="1384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0" name="Line 18"/>
            <p:cNvSpPr>
              <a:spLocks noChangeShapeType="1"/>
            </p:cNvSpPr>
            <p:nvPr/>
          </p:nvSpPr>
          <p:spPr bwMode="auto">
            <a:xfrm>
              <a:off x="2320" y="1775"/>
              <a:ext cx="2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1" name="Line 19"/>
            <p:cNvSpPr>
              <a:spLocks noChangeShapeType="1"/>
            </p:cNvSpPr>
            <p:nvPr/>
          </p:nvSpPr>
          <p:spPr bwMode="auto">
            <a:xfrm>
              <a:off x="2336" y="2189"/>
              <a:ext cx="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2" name="Line 20"/>
            <p:cNvSpPr>
              <a:spLocks noChangeShapeType="1"/>
            </p:cNvSpPr>
            <p:nvPr/>
          </p:nvSpPr>
          <p:spPr bwMode="auto">
            <a:xfrm>
              <a:off x="2320" y="2588"/>
              <a:ext cx="24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53" name="Line 21"/>
            <p:cNvSpPr>
              <a:spLocks noChangeShapeType="1"/>
            </p:cNvSpPr>
            <p:nvPr/>
          </p:nvSpPr>
          <p:spPr bwMode="auto">
            <a:xfrm>
              <a:off x="2336" y="2980"/>
              <a:ext cx="2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3754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06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2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" y="1420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2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" y="1826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2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" y="2240"/>
              <a:ext cx="2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2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" y="2617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2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4" y="3023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0" name="Line 28"/>
            <p:cNvSpPr>
              <a:spLocks noChangeShapeType="1"/>
            </p:cNvSpPr>
            <p:nvPr/>
          </p:nvSpPr>
          <p:spPr bwMode="auto">
            <a:xfrm>
              <a:off x="2744" y="970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1" name="Line 29"/>
            <p:cNvSpPr>
              <a:spLocks noChangeShapeType="1"/>
            </p:cNvSpPr>
            <p:nvPr/>
          </p:nvSpPr>
          <p:spPr bwMode="auto">
            <a:xfrm>
              <a:off x="2744" y="1391"/>
              <a:ext cx="0" cy="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2" name="Line 30"/>
            <p:cNvSpPr>
              <a:spLocks noChangeShapeType="1"/>
            </p:cNvSpPr>
            <p:nvPr/>
          </p:nvSpPr>
          <p:spPr bwMode="auto">
            <a:xfrm>
              <a:off x="2760" y="1797"/>
              <a:ext cx="0" cy="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3" name="Line 31"/>
            <p:cNvSpPr>
              <a:spLocks noChangeShapeType="1"/>
            </p:cNvSpPr>
            <p:nvPr/>
          </p:nvSpPr>
          <p:spPr bwMode="auto">
            <a:xfrm>
              <a:off x="2760" y="2211"/>
              <a:ext cx="0" cy="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4" name="Line 32"/>
            <p:cNvSpPr>
              <a:spLocks noChangeShapeType="1"/>
            </p:cNvSpPr>
            <p:nvPr/>
          </p:nvSpPr>
          <p:spPr bwMode="auto">
            <a:xfrm>
              <a:off x="2768" y="2595"/>
              <a:ext cx="0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65" name="Line 33"/>
            <p:cNvSpPr>
              <a:spLocks noChangeShapeType="1"/>
            </p:cNvSpPr>
            <p:nvPr/>
          </p:nvSpPr>
          <p:spPr bwMode="auto">
            <a:xfrm>
              <a:off x="2768" y="2987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3766" name="Picture 3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1006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7" name="Picture 3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" y="1420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8" name="Picture 3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1826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9" name="Picture 3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2240"/>
              <a:ext cx="2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0" name="Picture 3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2617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1" name="Picture 3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" y="3023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72" name="Line 40"/>
            <p:cNvSpPr>
              <a:spLocks noChangeShapeType="1"/>
            </p:cNvSpPr>
            <p:nvPr/>
          </p:nvSpPr>
          <p:spPr bwMode="auto">
            <a:xfrm>
              <a:off x="3224" y="970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3" name="Line 41"/>
            <p:cNvSpPr>
              <a:spLocks noChangeShapeType="1"/>
            </p:cNvSpPr>
            <p:nvPr/>
          </p:nvSpPr>
          <p:spPr bwMode="auto">
            <a:xfrm>
              <a:off x="3224" y="1391"/>
              <a:ext cx="0" cy="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4" name="Line 42"/>
            <p:cNvSpPr>
              <a:spLocks noChangeShapeType="1"/>
            </p:cNvSpPr>
            <p:nvPr/>
          </p:nvSpPr>
          <p:spPr bwMode="auto">
            <a:xfrm>
              <a:off x="3240" y="1797"/>
              <a:ext cx="0" cy="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5" name="Line 43"/>
            <p:cNvSpPr>
              <a:spLocks noChangeShapeType="1"/>
            </p:cNvSpPr>
            <p:nvPr/>
          </p:nvSpPr>
          <p:spPr bwMode="auto">
            <a:xfrm>
              <a:off x="3240" y="2211"/>
              <a:ext cx="0" cy="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6" name="Line 44"/>
            <p:cNvSpPr>
              <a:spLocks noChangeShapeType="1"/>
            </p:cNvSpPr>
            <p:nvPr/>
          </p:nvSpPr>
          <p:spPr bwMode="auto">
            <a:xfrm>
              <a:off x="3248" y="2595"/>
              <a:ext cx="0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77" name="Line 45"/>
            <p:cNvSpPr>
              <a:spLocks noChangeShapeType="1"/>
            </p:cNvSpPr>
            <p:nvPr/>
          </p:nvSpPr>
          <p:spPr bwMode="auto">
            <a:xfrm>
              <a:off x="3248" y="2987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3778" name="Picture 4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" y="999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79" name="Picture 4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6" y="1413"/>
              <a:ext cx="2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80" name="Picture 4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1819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81" name="Picture 4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2232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82" name="Picture 5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2610"/>
              <a:ext cx="2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83" name="Picture 5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3016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84" name="Line 52"/>
            <p:cNvSpPr>
              <a:spLocks noChangeShapeType="1"/>
            </p:cNvSpPr>
            <p:nvPr/>
          </p:nvSpPr>
          <p:spPr bwMode="auto">
            <a:xfrm>
              <a:off x="3680" y="963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5" name="Line 53"/>
            <p:cNvSpPr>
              <a:spLocks noChangeShapeType="1"/>
            </p:cNvSpPr>
            <p:nvPr/>
          </p:nvSpPr>
          <p:spPr bwMode="auto">
            <a:xfrm>
              <a:off x="3680" y="1384"/>
              <a:ext cx="0" cy="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6" name="Line 54"/>
            <p:cNvSpPr>
              <a:spLocks noChangeShapeType="1"/>
            </p:cNvSpPr>
            <p:nvPr/>
          </p:nvSpPr>
          <p:spPr bwMode="auto">
            <a:xfrm>
              <a:off x="3696" y="1790"/>
              <a:ext cx="0" cy="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7" name="Line 55"/>
            <p:cNvSpPr>
              <a:spLocks noChangeShapeType="1"/>
            </p:cNvSpPr>
            <p:nvPr/>
          </p:nvSpPr>
          <p:spPr bwMode="auto">
            <a:xfrm>
              <a:off x="3696" y="2203"/>
              <a:ext cx="0" cy="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8" name="Line 56"/>
            <p:cNvSpPr>
              <a:spLocks noChangeShapeType="1"/>
            </p:cNvSpPr>
            <p:nvPr/>
          </p:nvSpPr>
          <p:spPr bwMode="auto">
            <a:xfrm>
              <a:off x="3704" y="2588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89" name="Line 57"/>
            <p:cNvSpPr>
              <a:spLocks noChangeShapeType="1"/>
            </p:cNvSpPr>
            <p:nvPr/>
          </p:nvSpPr>
          <p:spPr bwMode="auto">
            <a:xfrm>
              <a:off x="3704" y="2980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3790" name="Picture 5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" y="1006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91" name="Picture 5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" y="1420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92" name="Picture 6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" y="1826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93" name="Picture 6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" y="2240"/>
              <a:ext cx="2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94" name="Picture 6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2617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95" name="Picture 6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3023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96" name="Line 64"/>
            <p:cNvSpPr>
              <a:spLocks noChangeShapeType="1"/>
            </p:cNvSpPr>
            <p:nvPr/>
          </p:nvSpPr>
          <p:spPr bwMode="auto">
            <a:xfrm>
              <a:off x="4728" y="970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7" name="Line 65"/>
            <p:cNvSpPr>
              <a:spLocks noChangeShapeType="1"/>
            </p:cNvSpPr>
            <p:nvPr/>
          </p:nvSpPr>
          <p:spPr bwMode="auto">
            <a:xfrm>
              <a:off x="4728" y="1391"/>
              <a:ext cx="0" cy="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8" name="Line 66"/>
            <p:cNvSpPr>
              <a:spLocks noChangeShapeType="1"/>
            </p:cNvSpPr>
            <p:nvPr/>
          </p:nvSpPr>
          <p:spPr bwMode="auto">
            <a:xfrm>
              <a:off x="4744" y="1797"/>
              <a:ext cx="0" cy="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99" name="Line 67"/>
            <p:cNvSpPr>
              <a:spLocks noChangeShapeType="1"/>
            </p:cNvSpPr>
            <p:nvPr/>
          </p:nvSpPr>
          <p:spPr bwMode="auto">
            <a:xfrm>
              <a:off x="4744" y="2211"/>
              <a:ext cx="0" cy="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0" name="Line 68"/>
            <p:cNvSpPr>
              <a:spLocks noChangeShapeType="1"/>
            </p:cNvSpPr>
            <p:nvPr/>
          </p:nvSpPr>
          <p:spPr bwMode="auto">
            <a:xfrm>
              <a:off x="4752" y="2595"/>
              <a:ext cx="0" cy="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1" name="Line 69"/>
            <p:cNvSpPr>
              <a:spLocks noChangeShapeType="1"/>
            </p:cNvSpPr>
            <p:nvPr/>
          </p:nvSpPr>
          <p:spPr bwMode="auto">
            <a:xfrm>
              <a:off x="4752" y="2987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2" name="Rectangle 70"/>
            <p:cNvSpPr>
              <a:spLocks noChangeArrowheads="1"/>
            </p:cNvSpPr>
            <p:nvPr/>
          </p:nvSpPr>
          <p:spPr bwMode="auto">
            <a:xfrm>
              <a:off x="4007" y="1083"/>
              <a:ext cx="39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 .  .</a:t>
              </a:r>
            </a:p>
          </p:txBody>
        </p:sp>
        <p:sp>
          <p:nvSpPr>
            <p:cNvPr id="73803" name="Rectangle 71"/>
            <p:cNvSpPr>
              <a:spLocks noChangeArrowheads="1"/>
            </p:cNvSpPr>
            <p:nvPr/>
          </p:nvSpPr>
          <p:spPr bwMode="auto">
            <a:xfrm>
              <a:off x="4023" y="1474"/>
              <a:ext cx="39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 .  .</a:t>
              </a:r>
            </a:p>
          </p:txBody>
        </p:sp>
        <p:sp>
          <p:nvSpPr>
            <p:cNvPr id="73804" name="Rectangle 72"/>
            <p:cNvSpPr>
              <a:spLocks noChangeArrowheads="1"/>
            </p:cNvSpPr>
            <p:nvPr/>
          </p:nvSpPr>
          <p:spPr bwMode="auto">
            <a:xfrm>
              <a:off x="4039" y="1902"/>
              <a:ext cx="39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 .  .</a:t>
              </a:r>
            </a:p>
          </p:txBody>
        </p:sp>
        <p:sp>
          <p:nvSpPr>
            <p:cNvPr id="73805" name="Rectangle 73"/>
            <p:cNvSpPr>
              <a:spLocks noChangeArrowheads="1"/>
            </p:cNvSpPr>
            <p:nvPr/>
          </p:nvSpPr>
          <p:spPr bwMode="auto">
            <a:xfrm>
              <a:off x="4039" y="2316"/>
              <a:ext cx="39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 .  .</a:t>
              </a:r>
            </a:p>
          </p:txBody>
        </p:sp>
        <p:sp>
          <p:nvSpPr>
            <p:cNvPr id="73806" name="Rectangle 74"/>
            <p:cNvSpPr>
              <a:spLocks noChangeArrowheads="1"/>
            </p:cNvSpPr>
            <p:nvPr/>
          </p:nvSpPr>
          <p:spPr bwMode="auto">
            <a:xfrm>
              <a:off x="4063" y="2685"/>
              <a:ext cx="39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 .  .</a:t>
              </a:r>
            </a:p>
          </p:txBody>
        </p:sp>
        <p:sp>
          <p:nvSpPr>
            <p:cNvPr id="73807" name="Rectangle 75"/>
            <p:cNvSpPr>
              <a:spLocks noChangeArrowheads="1"/>
            </p:cNvSpPr>
            <p:nvPr/>
          </p:nvSpPr>
          <p:spPr bwMode="auto">
            <a:xfrm>
              <a:off x="4063" y="3078"/>
              <a:ext cx="394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 .  .</a:t>
              </a:r>
            </a:p>
          </p:txBody>
        </p:sp>
        <p:sp>
          <p:nvSpPr>
            <p:cNvPr id="73808" name="Rectangle 76"/>
            <p:cNvSpPr>
              <a:spLocks noChangeArrowheads="1"/>
            </p:cNvSpPr>
            <p:nvPr/>
          </p:nvSpPr>
          <p:spPr bwMode="auto">
            <a:xfrm>
              <a:off x="2576" y="912"/>
              <a:ext cx="368" cy="2503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3809" name="Rectangle 77"/>
            <p:cNvSpPr>
              <a:spLocks noChangeArrowheads="1"/>
            </p:cNvSpPr>
            <p:nvPr/>
          </p:nvSpPr>
          <p:spPr bwMode="auto">
            <a:xfrm>
              <a:off x="1480" y="2951"/>
              <a:ext cx="3448" cy="442"/>
            </a:xfrm>
            <a:prstGeom prst="rect">
              <a:avLst/>
            </a:prstGeom>
            <a:noFill/>
            <a:ln w="25400">
              <a:solidFill>
                <a:srgbClr val="FC012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3810" name="Line 80"/>
            <p:cNvSpPr>
              <a:spLocks noChangeShapeType="1"/>
            </p:cNvSpPr>
            <p:nvPr/>
          </p:nvSpPr>
          <p:spPr bwMode="auto">
            <a:xfrm flipV="1">
              <a:off x="4720" y="3393"/>
              <a:ext cx="0" cy="47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1" name="Line 81"/>
            <p:cNvSpPr>
              <a:spLocks noChangeShapeType="1"/>
            </p:cNvSpPr>
            <p:nvPr/>
          </p:nvSpPr>
          <p:spPr bwMode="auto">
            <a:xfrm flipV="1">
              <a:off x="2744" y="3415"/>
              <a:ext cx="0" cy="225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34" name="Rectangle 82"/>
          <p:cNvSpPr>
            <a:spLocks noChangeArrowheads="1"/>
          </p:cNvSpPr>
          <p:nvPr/>
        </p:nvSpPr>
        <p:spPr bwMode="auto">
          <a:xfrm>
            <a:off x="0" y="5786438"/>
            <a:ext cx="761047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i="1"/>
              <a:t>End to End Data Integrity:</a:t>
            </a:r>
            <a:r>
              <a:rPr kumimoji="0" lang="en-US" altLang="zh-CN" sz="2000" b="1"/>
              <a:t> internal parity protected data paths</a:t>
            </a:r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95250"/>
            <a:ext cx="6875462" cy="7413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>
                <a:solidFill>
                  <a:srgbClr val="FC0128"/>
                </a:solidFill>
              </a:rPr>
              <a:t>System-Level Availability</a:t>
            </a:r>
          </a:p>
        </p:txBody>
      </p:sp>
      <p:grpSp>
        <p:nvGrpSpPr>
          <p:cNvPr id="74755" name="Group 87"/>
          <p:cNvGrpSpPr>
            <a:grpSpLocks/>
          </p:cNvGrpSpPr>
          <p:nvPr/>
        </p:nvGrpSpPr>
        <p:grpSpPr bwMode="auto">
          <a:xfrm>
            <a:off x="468313" y="836613"/>
            <a:ext cx="8466137" cy="5232400"/>
            <a:chOff x="263" y="580"/>
            <a:chExt cx="5333" cy="3708"/>
          </a:xfrm>
        </p:grpSpPr>
        <p:sp>
          <p:nvSpPr>
            <p:cNvPr id="74756" name="Rectangle 3"/>
            <p:cNvSpPr>
              <a:spLocks noChangeArrowheads="1"/>
            </p:cNvSpPr>
            <p:nvPr/>
          </p:nvSpPr>
          <p:spPr bwMode="auto">
            <a:xfrm>
              <a:off x="1639" y="880"/>
              <a:ext cx="1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i="1"/>
                <a:t>Fully dual redundant</a:t>
              </a:r>
            </a:p>
          </p:txBody>
        </p:sp>
        <p:sp useBgFill="1">
          <p:nvSpPr>
            <p:cNvPr id="74757" name="Rectangle 4"/>
            <p:cNvSpPr>
              <a:spLocks noChangeArrowheads="1"/>
            </p:cNvSpPr>
            <p:nvPr/>
          </p:nvSpPr>
          <p:spPr bwMode="auto">
            <a:xfrm>
              <a:off x="327" y="883"/>
              <a:ext cx="1050" cy="26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I/O Controller</a:t>
              </a:r>
            </a:p>
          </p:txBody>
        </p:sp>
        <p:sp useBgFill="1">
          <p:nvSpPr>
            <p:cNvPr id="74758" name="Rectangle 5"/>
            <p:cNvSpPr>
              <a:spLocks noChangeArrowheads="1"/>
            </p:cNvSpPr>
            <p:nvPr/>
          </p:nvSpPr>
          <p:spPr bwMode="auto">
            <a:xfrm>
              <a:off x="3407" y="883"/>
              <a:ext cx="1050" cy="26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I/O Controller</a:t>
              </a:r>
            </a:p>
          </p:txBody>
        </p:sp>
        <p:sp useBgFill="1">
          <p:nvSpPr>
            <p:cNvPr id="74759" name="Rectangle 6"/>
            <p:cNvSpPr>
              <a:spLocks noChangeArrowheads="1"/>
            </p:cNvSpPr>
            <p:nvPr/>
          </p:nvSpPr>
          <p:spPr bwMode="auto">
            <a:xfrm>
              <a:off x="263" y="1490"/>
              <a:ext cx="1234" cy="26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Array Controller</a:t>
              </a:r>
            </a:p>
          </p:txBody>
        </p:sp>
        <p:sp useBgFill="1">
          <p:nvSpPr>
            <p:cNvPr id="74760" name="Rectangle 7"/>
            <p:cNvSpPr>
              <a:spLocks noChangeArrowheads="1"/>
            </p:cNvSpPr>
            <p:nvPr/>
          </p:nvSpPr>
          <p:spPr bwMode="auto">
            <a:xfrm>
              <a:off x="3367" y="1490"/>
              <a:ext cx="1234" cy="260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2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Array Controller</a:t>
              </a:r>
            </a:p>
          </p:txBody>
        </p:sp>
        <p:sp>
          <p:nvSpPr>
            <p:cNvPr id="74761" name="Line 8"/>
            <p:cNvSpPr>
              <a:spLocks noChangeShapeType="1"/>
            </p:cNvSpPr>
            <p:nvPr/>
          </p:nvSpPr>
          <p:spPr bwMode="auto">
            <a:xfrm>
              <a:off x="1212" y="1124"/>
              <a:ext cx="0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2" name="Line 9"/>
            <p:cNvSpPr>
              <a:spLocks noChangeShapeType="1"/>
            </p:cNvSpPr>
            <p:nvPr/>
          </p:nvSpPr>
          <p:spPr bwMode="auto">
            <a:xfrm>
              <a:off x="3556" y="1436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3" name="Line 10"/>
            <p:cNvSpPr>
              <a:spLocks noChangeShapeType="1"/>
            </p:cNvSpPr>
            <p:nvPr/>
          </p:nvSpPr>
          <p:spPr bwMode="auto">
            <a:xfrm>
              <a:off x="1220" y="1220"/>
              <a:ext cx="2312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4" name="Line 11"/>
            <p:cNvSpPr>
              <a:spLocks noChangeShapeType="1"/>
            </p:cNvSpPr>
            <p:nvPr/>
          </p:nvSpPr>
          <p:spPr bwMode="auto">
            <a:xfrm>
              <a:off x="3580" y="1124"/>
              <a:ext cx="0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5" name="Line 12"/>
            <p:cNvSpPr>
              <a:spLocks noChangeShapeType="1"/>
            </p:cNvSpPr>
            <p:nvPr/>
          </p:nvSpPr>
          <p:spPr bwMode="auto">
            <a:xfrm flipH="1">
              <a:off x="1228" y="1204"/>
              <a:ext cx="2360" cy="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6" name="Line 13"/>
            <p:cNvSpPr>
              <a:spLocks noChangeShapeType="1"/>
            </p:cNvSpPr>
            <p:nvPr/>
          </p:nvSpPr>
          <p:spPr bwMode="auto">
            <a:xfrm>
              <a:off x="1228" y="1420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7" name="Line 14"/>
            <p:cNvSpPr>
              <a:spLocks noChangeShapeType="1"/>
            </p:cNvSpPr>
            <p:nvPr/>
          </p:nvSpPr>
          <p:spPr bwMode="auto">
            <a:xfrm>
              <a:off x="476" y="1124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8" name="Line 15"/>
            <p:cNvSpPr>
              <a:spLocks noChangeShapeType="1"/>
            </p:cNvSpPr>
            <p:nvPr/>
          </p:nvSpPr>
          <p:spPr bwMode="auto">
            <a:xfrm>
              <a:off x="4276" y="1124"/>
              <a:ext cx="0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74769" name="Picture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201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0" name="Picture 17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0" y="2004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1" name="Picture 1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" y="2004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2" name="Picture 1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" y="2004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3" name="Picture 2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" y="2012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74" name="Rectangle 21"/>
            <p:cNvSpPr>
              <a:spLocks noChangeArrowheads="1"/>
            </p:cNvSpPr>
            <p:nvPr/>
          </p:nvSpPr>
          <p:spPr bwMode="auto">
            <a:xfrm>
              <a:off x="2947" y="2088"/>
              <a:ext cx="31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. .</a:t>
              </a:r>
            </a:p>
          </p:txBody>
        </p:sp>
        <p:pic>
          <p:nvPicPr>
            <p:cNvPr id="74775" name="Picture 2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" y="2604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6" name="Picture 2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" y="2596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7" name="Picture 2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" y="2596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8" name="Picture 2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8" y="2596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79" name="Picture 2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" y="2604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80" name="Rectangle 27"/>
            <p:cNvSpPr>
              <a:spLocks noChangeArrowheads="1"/>
            </p:cNvSpPr>
            <p:nvPr/>
          </p:nvSpPr>
          <p:spPr bwMode="auto">
            <a:xfrm>
              <a:off x="2939" y="2680"/>
              <a:ext cx="3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. .</a:t>
              </a:r>
            </a:p>
          </p:txBody>
        </p:sp>
        <p:pic>
          <p:nvPicPr>
            <p:cNvPr id="74781" name="Picture 28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" y="3236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82" name="Picture 29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3228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83" name="Picture 3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" y="3228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84" name="Picture 3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4" y="3228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85" name="Picture 3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" y="3236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86" name="Rectangle 33"/>
            <p:cNvSpPr>
              <a:spLocks noChangeArrowheads="1"/>
            </p:cNvSpPr>
            <p:nvPr/>
          </p:nvSpPr>
          <p:spPr bwMode="auto">
            <a:xfrm>
              <a:off x="2955" y="3312"/>
              <a:ext cx="31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. .</a:t>
              </a:r>
            </a:p>
          </p:txBody>
        </p:sp>
        <p:sp>
          <p:nvSpPr>
            <p:cNvPr id="74787" name="Line 34"/>
            <p:cNvSpPr>
              <a:spLocks noChangeShapeType="1"/>
            </p:cNvSpPr>
            <p:nvPr/>
          </p:nvSpPr>
          <p:spPr bwMode="auto">
            <a:xfrm>
              <a:off x="1076" y="173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8" name="Line 35"/>
            <p:cNvSpPr>
              <a:spLocks noChangeShapeType="1"/>
            </p:cNvSpPr>
            <p:nvPr/>
          </p:nvSpPr>
          <p:spPr bwMode="auto">
            <a:xfrm>
              <a:off x="1084" y="1964"/>
              <a:ext cx="2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Line 36"/>
            <p:cNvSpPr>
              <a:spLocks noChangeShapeType="1"/>
            </p:cNvSpPr>
            <p:nvPr/>
          </p:nvSpPr>
          <p:spPr bwMode="auto">
            <a:xfrm>
              <a:off x="3748" y="1748"/>
              <a:ext cx="0" cy="6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0" name="Line 37"/>
            <p:cNvSpPr>
              <a:spLocks noChangeShapeType="1"/>
            </p:cNvSpPr>
            <p:nvPr/>
          </p:nvSpPr>
          <p:spPr bwMode="auto">
            <a:xfrm flipH="1">
              <a:off x="1084" y="2412"/>
              <a:ext cx="2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1" name="Line 38"/>
            <p:cNvSpPr>
              <a:spLocks noChangeShapeType="1"/>
            </p:cNvSpPr>
            <p:nvPr/>
          </p:nvSpPr>
          <p:spPr bwMode="auto">
            <a:xfrm>
              <a:off x="1356" y="19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2" name="Line 39"/>
            <p:cNvSpPr>
              <a:spLocks noChangeShapeType="1"/>
            </p:cNvSpPr>
            <p:nvPr/>
          </p:nvSpPr>
          <p:spPr bwMode="auto">
            <a:xfrm>
              <a:off x="1356" y="2364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3" name="Line 40"/>
            <p:cNvSpPr>
              <a:spLocks noChangeShapeType="1"/>
            </p:cNvSpPr>
            <p:nvPr/>
          </p:nvSpPr>
          <p:spPr bwMode="auto">
            <a:xfrm>
              <a:off x="1796" y="19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4" name="Line 41"/>
            <p:cNvSpPr>
              <a:spLocks noChangeShapeType="1"/>
            </p:cNvSpPr>
            <p:nvPr/>
          </p:nvSpPr>
          <p:spPr bwMode="auto">
            <a:xfrm>
              <a:off x="1812" y="2364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5" name="Line 42"/>
            <p:cNvSpPr>
              <a:spLocks noChangeShapeType="1"/>
            </p:cNvSpPr>
            <p:nvPr/>
          </p:nvSpPr>
          <p:spPr bwMode="auto">
            <a:xfrm>
              <a:off x="2252" y="1972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6" name="Line 43"/>
            <p:cNvSpPr>
              <a:spLocks noChangeShapeType="1"/>
            </p:cNvSpPr>
            <p:nvPr/>
          </p:nvSpPr>
          <p:spPr bwMode="auto">
            <a:xfrm>
              <a:off x="2268" y="2348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7" name="Line 44"/>
            <p:cNvSpPr>
              <a:spLocks noChangeShapeType="1"/>
            </p:cNvSpPr>
            <p:nvPr/>
          </p:nvSpPr>
          <p:spPr bwMode="auto">
            <a:xfrm>
              <a:off x="2700" y="19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8" name="Line 45"/>
            <p:cNvSpPr>
              <a:spLocks noChangeShapeType="1"/>
            </p:cNvSpPr>
            <p:nvPr/>
          </p:nvSpPr>
          <p:spPr bwMode="auto">
            <a:xfrm>
              <a:off x="2708" y="2364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9" name="Line 46"/>
            <p:cNvSpPr>
              <a:spLocks noChangeShapeType="1"/>
            </p:cNvSpPr>
            <p:nvPr/>
          </p:nvSpPr>
          <p:spPr bwMode="auto">
            <a:xfrm>
              <a:off x="3460" y="19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0" name="Line 47"/>
            <p:cNvSpPr>
              <a:spLocks noChangeShapeType="1"/>
            </p:cNvSpPr>
            <p:nvPr/>
          </p:nvSpPr>
          <p:spPr bwMode="auto">
            <a:xfrm>
              <a:off x="3484" y="2348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1" name="Line 48"/>
            <p:cNvSpPr>
              <a:spLocks noChangeShapeType="1"/>
            </p:cNvSpPr>
            <p:nvPr/>
          </p:nvSpPr>
          <p:spPr bwMode="auto">
            <a:xfrm flipV="1">
              <a:off x="916" y="2556"/>
              <a:ext cx="2536" cy="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2" name="Line 49"/>
            <p:cNvSpPr>
              <a:spLocks noChangeShapeType="1"/>
            </p:cNvSpPr>
            <p:nvPr/>
          </p:nvSpPr>
          <p:spPr bwMode="auto">
            <a:xfrm flipH="1">
              <a:off x="1084" y="3012"/>
              <a:ext cx="2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3" name="Line 50"/>
            <p:cNvSpPr>
              <a:spLocks noChangeShapeType="1"/>
            </p:cNvSpPr>
            <p:nvPr/>
          </p:nvSpPr>
          <p:spPr bwMode="auto">
            <a:xfrm>
              <a:off x="1356" y="25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4" name="Line 51"/>
            <p:cNvSpPr>
              <a:spLocks noChangeShapeType="1"/>
            </p:cNvSpPr>
            <p:nvPr/>
          </p:nvSpPr>
          <p:spPr bwMode="auto">
            <a:xfrm>
              <a:off x="1356" y="2964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5" name="Line 52"/>
            <p:cNvSpPr>
              <a:spLocks noChangeShapeType="1"/>
            </p:cNvSpPr>
            <p:nvPr/>
          </p:nvSpPr>
          <p:spPr bwMode="auto">
            <a:xfrm>
              <a:off x="1796" y="25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6" name="Line 53"/>
            <p:cNvSpPr>
              <a:spLocks noChangeShapeType="1"/>
            </p:cNvSpPr>
            <p:nvPr/>
          </p:nvSpPr>
          <p:spPr bwMode="auto">
            <a:xfrm>
              <a:off x="1812" y="2964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7" name="Line 54"/>
            <p:cNvSpPr>
              <a:spLocks noChangeShapeType="1"/>
            </p:cNvSpPr>
            <p:nvPr/>
          </p:nvSpPr>
          <p:spPr bwMode="auto">
            <a:xfrm>
              <a:off x="2252" y="2572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8" name="Line 55"/>
            <p:cNvSpPr>
              <a:spLocks noChangeShapeType="1"/>
            </p:cNvSpPr>
            <p:nvPr/>
          </p:nvSpPr>
          <p:spPr bwMode="auto">
            <a:xfrm>
              <a:off x="2268" y="2948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9" name="Line 56"/>
            <p:cNvSpPr>
              <a:spLocks noChangeShapeType="1"/>
            </p:cNvSpPr>
            <p:nvPr/>
          </p:nvSpPr>
          <p:spPr bwMode="auto">
            <a:xfrm>
              <a:off x="2700" y="25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0" name="Line 57"/>
            <p:cNvSpPr>
              <a:spLocks noChangeShapeType="1"/>
            </p:cNvSpPr>
            <p:nvPr/>
          </p:nvSpPr>
          <p:spPr bwMode="auto">
            <a:xfrm>
              <a:off x="2708" y="2964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1" name="Line 58"/>
            <p:cNvSpPr>
              <a:spLocks noChangeShapeType="1"/>
            </p:cNvSpPr>
            <p:nvPr/>
          </p:nvSpPr>
          <p:spPr bwMode="auto">
            <a:xfrm>
              <a:off x="3460" y="2572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2" name="Line 59"/>
            <p:cNvSpPr>
              <a:spLocks noChangeShapeType="1"/>
            </p:cNvSpPr>
            <p:nvPr/>
          </p:nvSpPr>
          <p:spPr bwMode="auto">
            <a:xfrm>
              <a:off x="3484" y="2948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3" name="Line 60"/>
            <p:cNvSpPr>
              <a:spLocks noChangeShapeType="1"/>
            </p:cNvSpPr>
            <p:nvPr/>
          </p:nvSpPr>
          <p:spPr bwMode="auto">
            <a:xfrm flipV="1">
              <a:off x="740" y="3180"/>
              <a:ext cx="2712" cy="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4" name="Line 61"/>
            <p:cNvSpPr>
              <a:spLocks noChangeShapeType="1"/>
            </p:cNvSpPr>
            <p:nvPr/>
          </p:nvSpPr>
          <p:spPr bwMode="auto">
            <a:xfrm flipH="1">
              <a:off x="1084" y="3636"/>
              <a:ext cx="3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5" name="Line 62"/>
            <p:cNvSpPr>
              <a:spLocks noChangeShapeType="1"/>
            </p:cNvSpPr>
            <p:nvPr/>
          </p:nvSpPr>
          <p:spPr bwMode="auto">
            <a:xfrm>
              <a:off x="1356" y="3196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6" name="Line 63"/>
            <p:cNvSpPr>
              <a:spLocks noChangeShapeType="1"/>
            </p:cNvSpPr>
            <p:nvPr/>
          </p:nvSpPr>
          <p:spPr bwMode="auto">
            <a:xfrm>
              <a:off x="1356" y="3588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7" name="Line 64"/>
            <p:cNvSpPr>
              <a:spLocks noChangeShapeType="1"/>
            </p:cNvSpPr>
            <p:nvPr/>
          </p:nvSpPr>
          <p:spPr bwMode="auto">
            <a:xfrm>
              <a:off x="1796" y="3196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8" name="Line 65"/>
            <p:cNvSpPr>
              <a:spLocks noChangeShapeType="1"/>
            </p:cNvSpPr>
            <p:nvPr/>
          </p:nvSpPr>
          <p:spPr bwMode="auto">
            <a:xfrm>
              <a:off x="1812" y="3588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9" name="Line 66"/>
            <p:cNvSpPr>
              <a:spLocks noChangeShapeType="1"/>
            </p:cNvSpPr>
            <p:nvPr/>
          </p:nvSpPr>
          <p:spPr bwMode="auto">
            <a:xfrm>
              <a:off x="2252" y="3196"/>
              <a:ext cx="0" cy="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0" name="Line 67"/>
            <p:cNvSpPr>
              <a:spLocks noChangeShapeType="1"/>
            </p:cNvSpPr>
            <p:nvPr/>
          </p:nvSpPr>
          <p:spPr bwMode="auto">
            <a:xfrm>
              <a:off x="2268" y="3572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1" name="Line 68"/>
            <p:cNvSpPr>
              <a:spLocks noChangeShapeType="1"/>
            </p:cNvSpPr>
            <p:nvPr/>
          </p:nvSpPr>
          <p:spPr bwMode="auto">
            <a:xfrm>
              <a:off x="2700" y="3196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2" name="Line 69"/>
            <p:cNvSpPr>
              <a:spLocks noChangeShapeType="1"/>
            </p:cNvSpPr>
            <p:nvPr/>
          </p:nvSpPr>
          <p:spPr bwMode="auto">
            <a:xfrm>
              <a:off x="2708" y="3588"/>
              <a:ext cx="0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3" name="Line 70"/>
            <p:cNvSpPr>
              <a:spLocks noChangeShapeType="1"/>
            </p:cNvSpPr>
            <p:nvPr/>
          </p:nvSpPr>
          <p:spPr bwMode="auto">
            <a:xfrm>
              <a:off x="3460" y="3196"/>
              <a:ext cx="0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4" name="Line 71"/>
            <p:cNvSpPr>
              <a:spLocks noChangeShapeType="1"/>
            </p:cNvSpPr>
            <p:nvPr/>
          </p:nvSpPr>
          <p:spPr bwMode="auto">
            <a:xfrm>
              <a:off x="3484" y="3572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5" name="Line 72"/>
            <p:cNvSpPr>
              <a:spLocks noChangeShapeType="1"/>
            </p:cNvSpPr>
            <p:nvPr/>
          </p:nvSpPr>
          <p:spPr bwMode="auto">
            <a:xfrm>
              <a:off x="908" y="1732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6" name="Line 73"/>
            <p:cNvSpPr>
              <a:spLocks noChangeShapeType="1"/>
            </p:cNvSpPr>
            <p:nvPr/>
          </p:nvSpPr>
          <p:spPr bwMode="auto">
            <a:xfrm>
              <a:off x="732" y="1732"/>
              <a:ext cx="0" cy="1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7" name="Rectangle 74"/>
            <p:cNvSpPr>
              <a:spLocks noChangeArrowheads="1"/>
            </p:cNvSpPr>
            <p:nvPr/>
          </p:nvSpPr>
          <p:spPr bwMode="auto">
            <a:xfrm>
              <a:off x="323" y="1744"/>
              <a:ext cx="3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. .</a:t>
              </a:r>
            </a:p>
          </p:txBody>
        </p:sp>
        <p:sp>
          <p:nvSpPr>
            <p:cNvPr id="74828" name="Line 75"/>
            <p:cNvSpPr>
              <a:spLocks noChangeShapeType="1"/>
            </p:cNvSpPr>
            <p:nvPr/>
          </p:nvSpPr>
          <p:spPr bwMode="auto">
            <a:xfrm>
              <a:off x="3924" y="1732"/>
              <a:ext cx="0" cy="1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9" name="Line 76"/>
            <p:cNvSpPr>
              <a:spLocks noChangeShapeType="1"/>
            </p:cNvSpPr>
            <p:nvPr/>
          </p:nvSpPr>
          <p:spPr bwMode="auto">
            <a:xfrm>
              <a:off x="4132" y="1732"/>
              <a:ext cx="0" cy="18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0" name="Rectangle 77"/>
            <p:cNvSpPr>
              <a:spLocks noChangeArrowheads="1"/>
            </p:cNvSpPr>
            <p:nvPr/>
          </p:nvSpPr>
          <p:spPr bwMode="auto">
            <a:xfrm>
              <a:off x="4203" y="1760"/>
              <a:ext cx="3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 . .</a:t>
              </a:r>
            </a:p>
          </p:txBody>
        </p:sp>
        <p:sp>
          <p:nvSpPr>
            <p:cNvPr id="74831" name="Rectangle 78"/>
            <p:cNvSpPr>
              <a:spLocks noChangeArrowheads="1"/>
            </p:cNvSpPr>
            <p:nvPr/>
          </p:nvSpPr>
          <p:spPr bwMode="auto">
            <a:xfrm>
              <a:off x="1172" y="1916"/>
              <a:ext cx="368" cy="230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4832" name="Rectangle 79"/>
            <p:cNvSpPr>
              <a:spLocks noChangeArrowheads="1"/>
            </p:cNvSpPr>
            <p:nvPr/>
          </p:nvSpPr>
          <p:spPr bwMode="auto">
            <a:xfrm>
              <a:off x="1275" y="3729"/>
              <a:ext cx="154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b="1"/>
                <a:t>.</a:t>
              </a:r>
            </a:p>
          </p:txBody>
        </p:sp>
        <p:sp>
          <p:nvSpPr>
            <p:cNvPr id="74833" name="Rectangle 80"/>
            <p:cNvSpPr>
              <a:spLocks noChangeArrowheads="1"/>
            </p:cNvSpPr>
            <p:nvPr/>
          </p:nvSpPr>
          <p:spPr bwMode="auto">
            <a:xfrm>
              <a:off x="339" y="3880"/>
              <a:ext cx="762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i="1"/>
                <a:t>Recovery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 i="1"/>
                <a:t>Group</a:t>
              </a:r>
            </a:p>
          </p:txBody>
        </p:sp>
        <p:sp useBgFill="1">
          <p:nvSpPr>
            <p:cNvPr id="74834" name="Rectangle 81"/>
            <p:cNvSpPr>
              <a:spLocks noChangeArrowheads="1"/>
            </p:cNvSpPr>
            <p:nvPr/>
          </p:nvSpPr>
          <p:spPr bwMode="auto">
            <a:xfrm>
              <a:off x="4323" y="2313"/>
              <a:ext cx="1202" cy="585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Goal: No Single</a:t>
              </a:r>
            </a:p>
            <a:p>
              <a:pPr algn="ctr">
                <a:lnSpc>
                  <a:spcPct val="8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Points of</a:t>
              </a:r>
            </a:p>
            <a:p>
              <a:pPr algn="ctr">
                <a:lnSpc>
                  <a:spcPct val="86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Failure</a:t>
              </a:r>
            </a:p>
          </p:txBody>
        </p:sp>
        <p:sp>
          <p:nvSpPr>
            <p:cNvPr id="74835" name="Line 82"/>
            <p:cNvSpPr>
              <a:spLocks noChangeShapeType="1"/>
            </p:cNvSpPr>
            <p:nvPr/>
          </p:nvSpPr>
          <p:spPr bwMode="auto">
            <a:xfrm flipV="1">
              <a:off x="852" y="588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6" name="Line 83"/>
            <p:cNvSpPr>
              <a:spLocks noChangeShapeType="1"/>
            </p:cNvSpPr>
            <p:nvPr/>
          </p:nvSpPr>
          <p:spPr bwMode="auto">
            <a:xfrm flipV="1">
              <a:off x="3940" y="580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7" name="Rectangle 84"/>
            <p:cNvSpPr>
              <a:spLocks noChangeArrowheads="1"/>
            </p:cNvSpPr>
            <p:nvPr/>
          </p:nvSpPr>
          <p:spPr bwMode="auto">
            <a:xfrm>
              <a:off x="355" y="657"/>
              <a:ext cx="41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host</a:t>
              </a:r>
            </a:p>
          </p:txBody>
        </p:sp>
        <p:sp>
          <p:nvSpPr>
            <p:cNvPr id="74838" name="Rectangle 85"/>
            <p:cNvSpPr>
              <a:spLocks noChangeArrowheads="1"/>
            </p:cNvSpPr>
            <p:nvPr/>
          </p:nvSpPr>
          <p:spPr bwMode="auto">
            <a:xfrm>
              <a:off x="4003" y="672"/>
              <a:ext cx="4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host</a:t>
              </a:r>
            </a:p>
          </p:txBody>
        </p:sp>
        <p:sp>
          <p:nvSpPr>
            <p:cNvPr id="74839" name="Rectangle 86"/>
            <p:cNvSpPr>
              <a:spLocks noChangeArrowheads="1"/>
            </p:cNvSpPr>
            <p:nvPr/>
          </p:nvSpPr>
          <p:spPr bwMode="auto">
            <a:xfrm>
              <a:off x="2066" y="3768"/>
              <a:ext cx="3530" cy="423"/>
            </a:xfrm>
            <a:prstGeom prst="rect">
              <a:avLst/>
            </a:prstGeom>
            <a:solidFill>
              <a:schemeClr val="bg1"/>
            </a:solidFill>
            <a:ln w="25400"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with duplicated paths, higher performance can be</a:t>
              </a:r>
            </a:p>
            <a:p>
              <a:pPr algn="ctr">
                <a:lnSpc>
                  <a:spcPct val="88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obtained when there are no failures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4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501188" cy="10001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400">
                <a:solidFill>
                  <a:srgbClr val="FC0128"/>
                </a:solidFill>
              </a:rPr>
              <a:t>Summary: RAID Techniques: Goal was performance, popularity due to reliability of storage</a:t>
            </a: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5715000" y="5221288"/>
            <a:ext cx="704850" cy="1203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0" name="Oval 3"/>
          <p:cNvSpPr>
            <a:spLocks noChangeArrowheads="1"/>
          </p:cNvSpPr>
          <p:nvPr/>
        </p:nvSpPr>
        <p:spPr bwMode="auto">
          <a:xfrm>
            <a:off x="57150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1" name="Oval 4"/>
          <p:cNvSpPr>
            <a:spLocks noChangeArrowheads="1"/>
          </p:cNvSpPr>
          <p:nvPr/>
        </p:nvSpPr>
        <p:spPr bwMode="auto">
          <a:xfrm>
            <a:off x="57150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6540500" y="5221288"/>
            <a:ext cx="704850" cy="1203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3" name="Oval 6"/>
          <p:cNvSpPr>
            <a:spLocks noChangeArrowheads="1"/>
          </p:cNvSpPr>
          <p:nvPr/>
        </p:nvSpPr>
        <p:spPr bwMode="auto">
          <a:xfrm>
            <a:off x="65405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4" name="Oval 7"/>
          <p:cNvSpPr>
            <a:spLocks noChangeArrowheads="1"/>
          </p:cNvSpPr>
          <p:nvPr/>
        </p:nvSpPr>
        <p:spPr bwMode="auto">
          <a:xfrm>
            <a:off x="65405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7340600" y="5221288"/>
            <a:ext cx="704850" cy="1203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6" name="Oval 9"/>
          <p:cNvSpPr>
            <a:spLocks noChangeArrowheads="1"/>
          </p:cNvSpPr>
          <p:nvPr/>
        </p:nvSpPr>
        <p:spPr bwMode="auto">
          <a:xfrm>
            <a:off x="7340600" y="502126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7" name="Oval 10"/>
          <p:cNvSpPr>
            <a:spLocks noChangeArrowheads="1"/>
          </p:cNvSpPr>
          <p:nvPr/>
        </p:nvSpPr>
        <p:spPr bwMode="auto">
          <a:xfrm>
            <a:off x="7340600" y="621506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8140700" y="5233988"/>
            <a:ext cx="704850" cy="1203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89" name="Oval 12"/>
          <p:cNvSpPr>
            <a:spLocks noChangeArrowheads="1"/>
          </p:cNvSpPr>
          <p:nvPr/>
        </p:nvSpPr>
        <p:spPr bwMode="auto">
          <a:xfrm>
            <a:off x="8140700" y="503396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90" name="Oval 13"/>
          <p:cNvSpPr>
            <a:spLocks noChangeArrowheads="1"/>
          </p:cNvSpPr>
          <p:nvPr/>
        </p:nvSpPr>
        <p:spPr bwMode="auto">
          <a:xfrm>
            <a:off x="8140700" y="622776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290513" y="1301750"/>
            <a:ext cx="42894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 i="1">
                <a:solidFill>
                  <a:srgbClr val="0000FF"/>
                </a:solidFill>
              </a:rPr>
              <a:t>•  </a:t>
            </a:r>
            <a:r>
              <a:rPr kumimoji="0" lang="en-US" altLang="zh-CN" sz="1800" b="1" i="1">
                <a:solidFill>
                  <a:srgbClr val="0000FF"/>
                </a:solidFill>
              </a:rPr>
              <a:t>Disk Mirroring, Shadowing (RAID 1)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963613" y="1720850"/>
            <a:ext cx="52609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Each disk is fully duplicated onto its "shadow"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     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Logical write = two physical writes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/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100% capacity overhead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328613" y="3200400"/>
            <a:ext cx="44386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 i="1">
                <a:solidFill>
                  <a:srgbClr val="0000FF"/>
                </a:solidFill>
              </a:rPr>
              <a:t>•  </a:t>
            </a:r>
            <a:r>
              <a:rPr kumimoji="0" lang="en-US" altLang="zh-CN" sz="1800" b="1" i="1">
                <a:solidFill>
                  <a:srgbClr val="0000FF"/>
                </a:solidFill>
              </a:rPr>
              <a:t>Parity Data Bandwidth Array (RAID 3)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912813" y="3632200"/>
            <a:ext cx="406717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Parity computed horizontally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/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Logically a single high data bw disk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385763" y="4692650"/>
            <a:ext cx="414655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 b="1" i="1"/>
              <a:t>•  </a:t>
            </a:r>
            <a:r>
              <a:rPr kumimoji="0" lang="en-US" altLang="zh-CN" sz="1800" b="1" i="1">
                <a:solidFill>
                  <a:srgbClr val="0000FF"/>
                </a:solidFill>
              </a:rPr>
              <a:t>High I/O Rate Parity Array (RAID 5)</a:t>
            </a: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969963" y="5073650"/>
            <a:ext cx="374967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Interleaved parity blocks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/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Independent reads and writes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/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/>
              <a:t>Logical write = 2 reads + 2 writes</a:t>
            </a:r>
          </a:p>
        </p:txBody>
      </p:sp>
      <p:sp>
        <p:nvSpPr>
          <p:cNvPr id="75797" name="Rectangle 21" descr="50%"/>
          <p:cNvSpPr>
            <a:spLocks noChangeArrowheads="1"/>
          </p:cNvSpPr>
          <p:nvPr/>
        </p:nvSpPr>
        <p:spPr bwMode="auto">
          <a:xfrm>
            <a:off x="5861050" y="63563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98" name="Rectangle 22" descr="50%"/>
          <p:cNvSpPr>
            <a:spLocks noChangeArrowheads="1"/>
          </p:cNvSpPr>
          <p:nvPr/>
        </p:nvSpPr>
        <p:spPr bwMode="auto">
          <a:xfrm>
            <a:off x="6699250" y="51625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799" name="Rectangle 23" descr="50%"/>
          <p:cNvSpPr>
            <a:spLocks noChangeArrowheads="1"/>
          </p:cNvSpPr>
          <p:nvPr/>
        </p:nvSpPr>
        <p:spPr bwMode="auto">
          <a:xfrm>
            <a:off x="7486650" y="51752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0" name="Rectangle 24" descr="50%"/>
          <p:cNvSpPr>
            <a:spLocks noChangeArrowheads="1"/>
          </p:cNvSpPr>
          <p:nvPr/>
        </p:nvSpPr>
        <p:spPr bwMode="auto">
          <a:xfrm>
            <a:off x="5861050" y="54927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1" name="Rectangle 25" descr="50%"/>
          <p:cNvSpPr>
            <a:spLocks noChangeArrowheads="1"/>
          </p:cNvSpPr>
          <p:nvPr/>
        </p:nvSpPr>
        <p:spPr bwMode="auto">
          <a:xfrm>
            <a:off x="6699250" y="54927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2" name="Rectangle 26" descr="50%"/>
          <p:cNvSpPr>
            <a:spLocks noChangeArrowheads="1"/>
          </p:cNvSpPr>
          <p:nvPr/>
        </p:nvSpPr>
        <p:spPr bwMode="auto">
          <a:xfrm>
            <a:off x="8299450" y="55181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3" name="Rectangle 27" descr="50%"/>
          <p:cNvSpPr>
            <a:spLocks noChangeArrowheads="1"/>
          </p:cNvSpPr>
          <p:nvPr/>
        </p:nvSpPr>
        <p:spPr bwMode="auto">
          <a:xfrm>
            <a:off x="5861050" y="57848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4" name="Rectangle 28" descr="50%"/>
          <p:cNvSpPr>
            <a:spLocks noChangeArrowheads="1"/>
          </p:cNvSpPr>
          <p:nvPr/>
        </p:nvSpPr>
        <p:spPr bwMode="auto">
          <a:xfrm>
            <a:off x="7499350" y="57848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5" name="Rectangle 29" descr="50%"/>
          <p:cNvSpPr>
            <a:spLocks noChangeArrowheads="1"/>
          </p:cNvSpPr>
          <p:nvPr/>
        </p:nvSpPr>
        <p:spPr bwMode="auto">
          <a:xfrm>
            <a:off x="8299450" y="57975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6" name="Rectangle 30" descr="50%"/>
          <p:cNvSpPr>
            <a:spLocks noChangeArrowheads="1"/>
          </p:cNvSpPr>
          <p:nvPr/>
        </p:nvSpPr>
        <p:spPr bwMode="auto">
          <a:xfrm>
            <a:off x="7499350" y="60642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7" name="Rectangle 31" descr="50%"/>
          <p:cNvSpPr>
            <a:spLocks noChangeArrowheads="1"/>
          </p:cNvSpPr>
          <p:nvPr/>
        </p:nvSpPr>
        <p:spPr bwMode="auto">
          <a:xfrm>
            <a:off x="8299450" y="60896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8" name="Rectangle 32" descr="50%"/>
          <p:cNvSpPr>
            <a:spLocks noChangeArrowheads="1"/>
          </p:cNvSpPr>
          <p:nvPr/>
        </p:nvSpPr>
        <p:spPr bwMode="auto">
          <a:xfrm>
            <a:off x="6699250" y="60896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09" name="Rectangle 33" descr="50%"/>
          <p:cNvSpPr>
            <a:spLocks noChangeArrowheads="1"/>
          </p:cNvSpPr>
          <p:nvPr/>
        </p:nvSpPr>
        <p:spPr bwMode="auto">
          <a:xfrm>
            <a:off x="5861050" y="51752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0" name="Rectangle 34" descr="50%"/>
          <p:cNvSpPr>
            <a:spLocks noChangeArrowheads="1"/>
          </p:cNvSpPr>
          <p:nvPr/>
        </p:nvSpPr>
        <p:spPr bwMode="auto">
          <a:xfrm>
            <a:off x="6699250" y="63690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1" name="Rectangle 35" descr="50%"/>
          <p:cNvSpPr>
            <a:spLocks noChangeArrowheads="1"/>
          </p:cNvSpPr>
          <p:nvPr/>
        </p:nvSpPr>
        <p:spPr bwMode="auto">
          <a:xfrm>
            <a:off x="7499350" y="6356350"/>
            <a:ext cx="419100" cy="2159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2" name="Rectangle 36" descr="Light vertical"/>
          <p:cNvSpPr>
            <a:spLocks noChangeArrowheads="1"/>
          </p:cNvSpPr>
          <p:nvPr/>
        </p:nvSpPr>
        <p:spPr bwMode="auto">
          <a:xfrm>
            <a:off x="8286750" y="5187950"/>
            <a:ext cx="419100" cy="215900"/>
          </a:xfrm>
          <a:prstGeom prst="rect">
            <a:avLst/>
          </a:prstGeom>
          <a:pattFill prst="ltVert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3" name="Rectangle 37" descr="Light vertical"/>
          <p:cNvSpPr>
            <a:spLocks noChangeArrowheads="1"/>
          </p:cNvSpPr>
          <p:nvPr/>
        </p:nvSpPr>
        <p:spPr bwMode="auto">
          <a:xfrm>
            <a:off x="7499350" y="5492750"/>
            <a:ext cx="419100" cy="215900"/>
          </a:xfrm>
          <a:prstGeom prst="rect">
            <a:avLst/>
          </a:prstGeom>
          <a:pattFill prst="ltVert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4" name="Rectangle 38" descr="Light vertical"/>
          <p:cNvSpPr>
            <a:spLocks noChangeArrowheads="1"/>
          </p:cNvSpPr>
          <p:nvPr/>
        </p:nvSpPr>
        <p:spPr bwMode="auto">
          <a:xfrm>
            <a:off x="6699250" y="5784850"/>
            <a:ext cx="419100" cy="215900"/>
          </a:xfrm>
          <a:prstGeom prst="rect">
            <a:avLst/>
          </a:prstGeom>
          <a:pattFill prst="ltVert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5" name="Rectangle 39" descr="Light vertical"/>
          <p:cNvSpPr>
            <a:spLocks noChangeArrowheads="1"/>
          </p:cNvSpPr>
          <p:nvPr/>
        </p:nvSpPr>
        <p:spPr bwMode="auto">
          <a:xfrm>
            <a:off x="5861050" y="6064250"/>
            <a:ext cx="419100" cy="215900"/>
          </a:xfrm>
          <a:prstGeom prst="rect">
            <a:avLst/>
          </a:prstGeom>
          <a:pattFill prst="ltVert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6" name="Rectangle 40" descr="Light vertical"/>
          <p:cNvSpPr>
            <a:spLocks noChangeArrowheads="1"/>
          </p:cNvSpPr>
          <p:nvPr/>
        </p:nvSpPr>
        <p:spPr bwMode="auto">
          <a:xfrm>
            <a:off x="8299450" y="6369050"/>
            <a:ext cx="419100" cy="215900"/>
          </a:xfrm>
          <a:prstGeom prst="rect">
            <a:avLst/>
          </a:prstGeom>
          <a:pattFill prst="ltVert">
            <a:fgClr>
              <a:srgbClr val="00FF00"/>
            </a:fgClr>
            <a:bgClr>
              <a:schemeClr val="bg1"/>
            </a:bgClr>
          </a:pattFill>
          <a:ln w="254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7" name="Rectangle 41"/>
          <p:cNvSpPr>
            <a:spLocks noChangeArrowheads="1"/>
          </p:cNvSpPr>
          <p:nvPr/>
        </p:nvSpPr>
        <p:spPr bwMode="auto">
          <a:xfrm>
            <a:off x="6445250" y="1449388"/>
            <a:ext cx="704850" cy="1203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8" name="Oval 42"/>
          <p:cNvSpPr>
            <a:spLocks noChangeArrowheads="1"/>
          </p:cNvSpPr>
          <p:nvPr/>
        </p:nvSpPr>
        <p:spPr bwMode="auto">
          <a:xfrm>
            <a:off x="6445250" y="124936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19" name="Oval 43"/>
          <p:cNvSpPr>
            <a:spLocks noChangeArrowheads="1"/>
          </p:cNvSpPr>
          <p:nvPr/>
        </p:nvSpPr>
        <p:spPr bwMode="auto">
          <a:xfrm>
            <a:off x="6445250" y="244316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0" name="Rectangle 44"/>
          <p:cNvSpPr>
            <a:spLocks noChangeArrowheads="1"/>
          </p:cNvSpPr>
          <p:nvPr/>
        </p:nvSpPr>
        <p:spPr bwMode="auto">
          <a:xfrm>
            <a:off x="7359650" y="1436688"/>
            <a:ext cx="704850" cy="1203325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1" name="Oval 45"/>
          <p:cNvSpPr>
            <a:spLocks noChangeArrowheads="1"/>
          </p:cNvSpPr>
          <p:nvPr/>
        </p:nvSpPr>
        <p:spPr bwMode="auto">
          <a:xfrm>
            <a:off x="7359650" y="123666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2" name="Oval 46"/>
          <p:cNvSpPr>
            <a:spLocks noChangeArrowheads="1"/>
          </p:cNvSpPr>
          <p:nvPr/>
        </p:nvSpPr>
        <p:spPr bwMode="auto">
          <a:xfrm>
            <a:off x="7359650" y="243046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5715000" y="3322638"/>
            <a:ext cx="704850" cy="1203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4" name="Oval 48"/>
          <p:cNvSpPr>
            <a:spLocks noChangeArrowheads="1"/>
          </p:cNvSpPr>
          <p:nvPr/>
        </p:nvSpPr>
        <p:spPr bwMode="auto">
          <a:xfrm>
            <a:off x="57150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5" name="Oval 49"/>
          <p:cNvSpPr>
            <a:spLocks noChangeArrowheads="1"/>
          </p:cNvSpPr>
          <p:nvPr/>
        </p:nvSpPr>
        <p:spPr bwMode="auto">
          <a:xfrm>
            <a:off x="57150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6540500" y="3322638"/>
            <a:ext cx="704850" cy="1203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7" name="Oval 51"/>
          <p:cNvSpPr>
            <a:spLocks noChangeArrowheads="1"/>
          </p:cNvSpPr>
          <p:nvPr/>
        </p:nvSpPr>
        <p:spPr bwMode="auto">
          <a:xfrm>
            <a:off x="65405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8" name="Oval 52"/>
          <p:cNvSpPr>
            <a:spLocks noChangeArrowheads="1"/>
          </p:cNvSpPr>
          <p:nvPr/>
        </p:nvSpPr>
        <p:spPr bwMode="auto">
          <a:xfrm>
            <a:off x="65405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29" name="Rectangle 53"/>
          <p:cNvSpPr>
            <a:spLocks noChangeArrowheads="1"/>
          </p:cNvSpPr>
          <p:nvPr/>
        </p:nvSpPr>
        <p:spPr bwMode="auto">
          <a:xfrm>
            <a:off x="7340600" y="3322638"/>
            <a:ext cx="704850" cy="1203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30" name="Oval 54"/>
          <p:cNvSpPr>
            <a:spLocks noChangeArrowheads="1"/>
          </p:cNvSpPr>
          <p:nvPr/>
        </p:nvSpPr>
        <p:spPr bwMode="auto">
          <a:xfrm>
            <a:off x="7340600" y="312261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31" name="Oval 55"/>
          <p:cNvSpPr>
            <a:spLocks noChangeArrowheads="1"/>
          </p:cNvSpPr>
          <p:nvPr/>
        </p:nvSpPr>
        <p:spPr bwMode="auto">
          <a:xfrm>
            <a:off x="7340600" y="431641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8140700" y="3335338"/>
            <a:ext cx="704850" cy="1203325"/>
          </a:xfrm>
          <a:prstGeom prst="rect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33" name="Oval 57"/>
          <p:cNvSpPr>
            <a:spLocks noChangeArrowheads="1"/>
          </p:cNvSpPr>
          <p:nvPr/>
        </p:nvSpPr>
        <p:spPr bwMode="auto">
          <a:xfrm>
            <a:off x="8140700" y="3135313"/>
            <a:ext cx="704850" cy="43497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34" name="Oval 58"/>
          <p:cNvSpPr>
            <a:spLocks noChangeArrowheads="1"/>
          </p:cNvSpPr>
          <p:nvPr/>
        </p:nvSpPr>
        <p:spPr bwMode="auto">
          <a:xfrm>
            <a:off x="8140700" y="4329113"/>
            <a:ext cx="704850" cy="43338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5835" name="Rectangle 59"/>
          <p:cNvSpPr>
            <a:spLocks noChangeArrowheads="1"/>
          </p:cNvSpPr>
          <p:nvPr/>
        </p:nvSpPr>
        <p:spPr bwMode="auto">
          <a:xfrm>
            <a:off x="5922963" y="31559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</p:txBody>
      </p:sp>
      <p:sp>
        <p:nvSpPr>
          <p:cNvPr id="75836" name="Rectangle 60"/>
          <p:cNvSpPr>
            <a:spLocks noChangeArrowheads="1"/>
          </p:cNvSpPr>
          <p:nvPr/>
        </p:nvSpPr>
        <p:spPr bwMode="auto">
          <a:xfrm>
            <a:off x="6773863" y="31432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</p:txBody>
      </p:sp>
      <p:sp>
        <p:nvSpPr>
          <p:cNvPr id="75837" name="Rectangle 61"/>
          <p:cNvSpPr>
            <a:spLocks noChangeArrowheads="1"/>
          </p:cNvSpPr>
          <p:nvPr/>
        </p:nvSpPr>
        <p:spPr bwMode="auto">
          <a:xfrm>
            <a:off x="7561263" y="31305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</p:txBody>
      </p:sp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8374063" y="313055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75839" name="Rectangle 63"/>
          <p:cNvSpPr>
            <a:spLocks noChangeArrowheads="1"/>
          </p:cNvSpPr>
          <p:nvPr/>
        </p:nvSpPr>
        <p:spPr bwMode="auto">
          <a:xfrm>
            <a:off x="6653213" y="128270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/>
              <a:t>1</a:t>
            </a:r>
          </a:p>
        </p:txBody>
      </p:sp>
      <p:sp>
        <p:nvSpPr>
          <p:cNvPr id="75840" name="Rectangle 64"/>
          <p:cNvSpPr>
            <a:spLocks noChangeArrowheads="1"/>
          </p:cNvSpPr>
          <p:nvPr/>
        </p:nvSpPr>
        <p:spPr bwMode="auto">
          <a:xfrm>
            <a:off x="7567613" y="1270000"/>
            <a:ext cx="2794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400" b="1">
                <a:solidFill>
                  <a:srgbClr val="00FF00"/>
                </a:solidFill>
              </a:rPr>
              <a:t>1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pPr eaLnBrk="1" hangingPunct="1"/>
            <a:r>
              <a:rPr lang="en-US" altLang="zh-CN" sz="3600"/>
              <a:t>7.7 I/O Performance Measures</a:t>
            </a:r>
            <a:endParaRPr lang="zh-CN" altLang="en-US" sz="3600"/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285875"/>
            <a:ext cx="88392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I</a:t>
            </a: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/O System performance depends on many aspects of the system (‘limited by weakest link in the chain’)</a:t>
            </a:r>
            <a:endParaRPr lang="en-US" altLang="zh-CN" sz="24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The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The memory system: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Internal and external caches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Main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The underlying interconnection (buses)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The I/O controller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The I/O device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The speed of the I/O software (Operating System)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The efficiency of the software¡¯s use of the I/O devices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Two common performance metrics: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Throughput: I/O bandwidth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Response time: Latency</a:t>
            </a:r>
            <a:endParaRPr lang="zh-CN" altLang="en-US" sz="1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28750" y="214313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 sz="3600"/>
              <a:t>Simple Producer-Server Model</a:t>
            </a:r>
            <a:endParaRPr lang="zh-CN" altLang="en-US" sz="3600"/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14313" y="2286000"/>
            <a:ext cx="84582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Throughput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The number of tasks completed by the server in unit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In order to get the highest possible throughput: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server should never be idle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queue should </a:t>
            </a:r>
            <a:r>
              <a:rPr lang="en-US" altLang="zh-CN" sz="2000" b="1">
                <a:solidFill>
                  <a:srgbClr val="FF3300"/>
                </a:solidFill>
                <a:latin typeface="Comic Sans MS" panose="030F0702030302020204" pitchFamily="66" charset="0"/>
              </a:rPr>
              <a:t>never be empty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FF3300"/>
                </a:solidFill>
                <a:latin typeface="Comic Sans MS" panose="030F0702030302020204" pitchFamily="66" charset="0"/>
              </a:rPr>
              <a:t>Response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Begins when a task is placed in the queue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Ends when it is completed by the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In order to minimize the response time: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queue should be </a:t>
            </a:r>
            <a:r>
              <a:rPr lang="en-US" altLang="zh-CN" sz="2000" b="1">
                <a:solidFill>
                  <a:srgbClr val="FF3300"/>
                </a:solidFill>
                <a:latin typeface="Comic Sans MS" panose="030F0702030302020204" pitchFamily="66" charset="0"/>
              </a:rPr>
              <a:t>empty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</a:rPr>
              <a:t>The server will be idle</a:t>
            </a:r>
            <a:endParaRPr lang="zh-CN" altLang="en-US" sz="1600">
              <a:latin typeface="Comic Sans MS" panose="030F0702030302020204" pitchFamily="66" charset="0"/>
            </a:endParaRP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143000"/>
            <a:ext cx="5638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Freeform 5"/>
          <p:cNvSpPr>
            <a:spLocks/>
          </p:cNvSpPr>
          <p:nvPr/>
        </p:nvSpPr>
        <p:spPr bwMode="auto">
          <a:xfrm>
            <a:off x="5257800" y="4343400"/>
            <a:ext cx="1905000" cy="1752600"/>
          </a:xfrm>
          <a:custGeom>
            <a:avLst/>
            <a:gdLst>
              <a:gd name="T0" fmla="*/ 2147483646 w 1200"/>
              <a:gd name="T1" fmla="*/ 0 h 1104"/>
              <a:gd name="T2" fmla="*/ 2147483646 w 1200"/>
              <a:gd name="T3" fmla="*/ 2147483646 h 1104"/>
              <a:gd name="T4" fmla="*/ 0 w 1200"/>
              <a:gd name="T5" fmla="*/ 2147483646 h 1104"/>
              <a:gd name="T6" fmla="*/ 0 60000 65536"/>
              <a:gd name="T7" fmla="*/ 0 60000 65536"/>
              <a:gd name="T8" fmla="*/ 0 60000 65536"/>
              <a:gd name="T9" fmla="*/ 0 w 1200"/>
              <a:gd name="T10" fmla="*/ 0 h 1104"/>
              <a:gd name="T11" fmla="*/ 1200 w 1200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104">
                <a:moveTo>
                  <a:pt x="576" y="0"/>
                </a:moveTo>
                <a:lnTo>
                  <a:pt x="1200" y="624"/>
                </a:lnTo>
                <a:lnTo>
                  <a:pt x="0" y="1104"/>
                </a:lnTo>
              </a:path>
            </a:pathLst>
          </a:cu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7939088" cy="838200"/>
          </a:xfrm>
        </p:spPr>
        <p:txBody>
          <a:bodyPr/>
          <a:lstStyle/>
          <a:p>
            <a:pPr eaLnBrk="1" hangingPunct="1"/>
            <a:r>
              <a:rPr lang="en-US" altLang="zh-CN" sz="3200"/>
              <a:t>Throughput versus Respond Time</a:t>
            </a:r>
            <a:endParaRPr lang="zh-CN" altLang="en-US" sz="3200"/>
          </a:p>
        </p:txBody>
      </p:sp>
      <p:pic>
        <p:nvPicPr>
          <p:cNvPr id="788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43740"/>
            <a:ext cx="83058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Oval 6"/>
          <p:cNvSpPr>
            <a:spLocks noChangeArrowheads="1"/>
          </p:cNvSpPr>
          <p:nvPr/>
        </p:nvSpPr>
        <p:spPr bwMode="auto">
          <a:xfrm>
            <a:off x="2286000" y="4724400"/>
            <a:ext cx="685800" cy="609600"/>
          </a:xfrm>
          <a:prstGeom prst="ellipse">
            <a:avLst/>
          </a:prstGeom>
          <a:noFill/>
          <a:ln w="12700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8854" name="Oval 7"/>
          <p:cNvSpPr>
            <a:spLocks noChangeArrowheads="1"/>
          </p:cNvSpPr>
          <p:nvPr/>
        </p:nvSpPr>
        <p:spPr bwMode="auto">
          <a:xfrm>
            <a:off x="6400800" y="2209800"/>
            <a:ext cx="685800" cy="609600"/>
          </a:xfrm>
          <a:prstGeom prst="ellipse">
            <a:avLst/>
          </a:prstGeom>
          <a:noFill/>
          <a:ln w="12700" cap="rnd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  <p:sp>
        <p:nvSpPr>
          <p:cNvPr id="78855" name="Oval 8"/>
          <p:cNvSpPr>
            <a:spLocks noChangeArrowheads="1"/>
          </p:cNvSpPr>
          <p:nvPr/>
        </p:nvSpPr>
        <p:spPr bwMode="auto">
          <a:xfrm rot="2610410">
            <a:off x="5562600" y="3657600"/>
            <a:ext cx="685800" cy="1066800"/>
          </a:xfrm>
          <a:prstGeom prst="ellipse">
            <a:avLst/>
          </a:prstGeom>
          <a:noFill/>
          <a:ln w="28575">
            <a:solidFill>
              <a:srgbClr val="D2EC1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443913" cy="857250"/>
          </a:xfrm>
        </p:spPr>
        <p:txBody>
          <a:bodyPr/>
          <a:lstStyle/>
          <a:p>
            <a:pPr eaLnBrk="1" hangingPunct="1"/>
            <a:r>
              <a:rPr lang="en-US" altLang="zh-CN" sz="4000"/>
              <a:t>Types of Storage Devices-2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143000"/>
            <a:ext cx="89154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Comic Sans MS" panose="030F0702030302020204" pitchFamily="66" charset="0"/>
              </a:rPr>
              <a:t>Device 	    Behavior 		Partner 	Data Rate </a:t>
            </a:r>
            <a:r>
              <a:rPr lang="en-US" altLang="zh-CN" sz="1600">
                <a:solidFill>
                  <a:srgbClr val="0000FF"/>
                </a:solidFill>
                <a:latin typeface="Comic Sans MS" panose="030F0702030302020204" pitchFamily="66" charset="0"/>
              </a:rPr>
              <a:t>(KB/sec)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Keyboard 	    Input 		Human 	0.01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Mouse	 	    Input 		Human 	0.02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Printer 	    Output 		Human 	3.00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Floppy disk 	    Storage 		Machine 	50.00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Laser Printer    Output 		Human 	100.00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Optical Disk     Storage 		Machine 	500.00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Magnetic Disk   Storage 		Machine 	5,000.00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Network-LAN </a:t>
            </a: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Input or Output</a:t>
            </a: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 	Machine 	20 --1,000.00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Comic Sans MS" panose="030F0702030302020204" pitchFamily="66" charset="0"/>
              </a:rPr>
              <a:t>Graphics Display</a:t>
            </a:r>
            <a:r>
              <a:rPr lang="en-US" altLang="zh-CN" sz="2300" b="1">
                <a:solidFill>
                  <a:srgbClr val="000000"/>
                </a:solidFill>
                <a:latin typeface="Comic Sans MS" panose="030F0702030302020204" pitchFamily="66" charset="0"/>
              </a:rPr>
              <a:t>  Output 	       Human 	30,000.00</a:t>
            </a:r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1625" y="0"/>
            <a:ext cx="7162800" cy="838200"/>
          </a:xfrm>
        </p:spPr>
        <p:txBody>
          <a:bodyPr/>
          <a:lstStyle/>
          <a:p>
            <a:pPr eaLnBrk="1" hangingPunct="1"/>
            <a:r>
              <a:rPr lang="en-US" altLang="zh-CN" sz="3200"/>
              <a:t>Response time relate to Interaction</a:t>
            </a:r>
            <a:endParaRPr lang="zh-CN" altLang="en-US" sz="3200"/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214438"/>
            <a:ext cx="8256587" cy="4643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An interaction, or </a:t>
            </a:r>
            <a:r>
              <a:rPr lang="en-US" altLang="zh-CN" sz="2400" i="1">
                <a:latin typeface="Comic Sans MS" panose="030F0702030302020204" pitchFamily="66" charset="0"/>
              </a:rPr>
              <a:t>transaction, </a:t>
            </a:r>
            <a:r>
              <a:rPr lang="en-US" altLang="zh-CN" sz="2400">
                <a:latin typeface="Comic Sans MS" panose="030F0702030302020204" pitchFamily="66" charset="0"/>
              </a:rPr>
              <a:t>with a computer is divided into three parts: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1. </a:t>
            </a:r>
            <a:r>
              <a:rPr lang="en-US" altLang="zh-CN" sz="2700">
                <a:solidFill>
                  <a:srgbClr val="FF3300"/>
                </a:solidFill>
                <a:latin typeface="Comic Sans MS" panose="030F0702030302020204" pitchFamily="66" charset="0"/>
              </a:rPr>
              <a:t>Entry time</a:t>
            </a:r>
            <a:r>
              <a:rPr lang="en-US" altLang="zh-CN" sz="2400" i="1">
                <a:latin typeface="Comic Sans MS" panose="030F0702030302020204" pitchFamily="66" charset="0"/>
              </a:rPr>
              <a:t>---</a:t>
            </a:r>
            <a:r>
              <a:rPr lang="en-US" altLang="zh-CN" sz="2400">
                <a:latin typeface="Comic Sans MS" panose="030F0702030302020204" pitchFamily="66" charset="0"/>
              </a:rPr>
              <a:t>The time for the user to enter the command.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The graphics system required 0.25 seconds on average to enter a command versus 4.0 seconds for the keyboard system.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2. </a:t>
            </a:r>
            <a:r>
              <a:rPr lang="en-US" altLang="zh-CN" sz="2700">
                <a:solidFill>
                  <a:srgbClr val="FF3300"/>
                </a:solidFill>
                <a:latin typeface="Comic Sans MS" panose="030F0702030302020204" pitchFamily="66" charset="0"/>
              </a:rPr>
              <a:t>System response time</a:t>
            </a:r>
            <a:r>
              <a:rPr lang="en-US" altLang="zh-CN" sz="2400" i="1">
                <a:latin typeface="Comic Sans MS" panose="030F0702030302020204" pitchFamily="66" charset="0"/>
              </a:rPr>
              <a:t>---</a:t>
            </a:r>
            <a:r>
              <a:rPr lang="en-US" altLang="zh-CN" sz="2400">
                <a:latin typeface="Comic Sans MS" panose="030F0702030302020204" pitchFamily="66" charset="0"/>
              </a:rPr>
              <a:t>The time between when the user enters the command and the complete response is displayed.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mic Sans MS" panose="030F0702030302020204" pitchFamily="66" charset="0"/>
              </a:rPr>
              <a:t>3. </a:t>
            </a:r>
            <a:r>
              <a:rPr lang="en-US" altLang="zh-CN" sz="2700">
                <a:solidFill>
                  <a:srgbClr val="FF3300"/>
                </a:solidFill>
                <a:latin typeface="Comic Sans MS" panose="030F0702030302020204" pitchFamily="66" charset="0"/>
              </a:rPr>
              <a:t>Think time</a:t>
            </a:r>
            <a:r>
              <a:rPr lang="en-US" altLang="zh-CN" sz="2400" i="1">
                <a:latin typeface="Comic Sans MS" panose="030F0702030302020204" pitchFamily="66" charset="0"/>
              </a:rPr>
              <a:t>---</a:t>
            </a:r>
            <a:r>
              <a:rPr lang="en-US" altLang="zh-CN" sz="2400">
                <a:latin typeface="Comic Sans MS" panose="030F0702030302020204" pitchFamily="66" charset="0"/>
              </a:rPr>
              <a:t>The time from the reception of the response until the user begins to enter the next command.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Response time relate to Interaction</a:t>
            </a:r>
            <a:endParaRPr lang="zh-CN" altLang="en-US" sz="3200"/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57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71563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893175" cy="1071563"/>
          </a:xfrm>
        </p:spPr>
        <p:txBody>
          <a:bodyPr/>
          <a:lstStyle/>
          <a:p>
            <a:pPr eaLnBrk="1" hangingPunct="1"/>
            <a:r>
              <a:rPr lang="en-US" altLang="zh-CN"/>
              <a:t>Response time vs Manipulator</a:t>
            </a:r>
            <a:endParaRPr lang="zh-CN" altLang="en-US"/>
          </a:p>
        </p:txBody>
      </p:sp>
      <p:pic>
        <p:nvPicPr>
          <p:cNvPr id="8192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239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893175" cy="1285875"/>
          </a:xfrm>
        </p:spPr>
        <p:txBody>
          <a:bodyPr/>
          <a:lstStyle/>
          <a:p>
            <a:pPr eaLnBrk="1" hangingPunct="1"/>
            <a:r>
              <a:rPr lang="zh-CN" altLang="en-US"/>
              <a:t>7.8 </a:t>
            </a:r>
            <a:r>
              <a:rPr lang="en-US" altLang="zh-CN"/>
              <a:t>A Little Queuing Theory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4038600"/>
            <a:ext cx="8686800" cy="220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Assumption: steady state characteristics, FIFO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Little’s Law: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Length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System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 = Arrival rate x Time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System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(Length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 + Length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Server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) = l x (Time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 + Time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Server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endParaRPr lang="zh-CN" altLang="en-US" sz="2400">
              <a:latin typeface="Comic Sans MS" panose="030F0702030302020204" pitchFamily="66" charset="0"/>
            </a:endParaRPr>
          </a:p>
        </p:txBody>
      </p:sp>
      <p:graphicFrame>
        <p:nvGraphicFramePr>
          <p:cNvPr id="82948" name="Object 5"/>
          <p:cNvGraphicFramePr>
            <a:graphicFrameLocks noChangeAspect="1"/>
          </p:cNvGraphicFramePr>
          <p:nvPr/>
        </p:nvGraphicFramePr>
        <p:xfrm>
          <a:off x="838200" y="1371600"/>
          <a:ext cx="7239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name="位图图像" r:id="rId3" imgW="5418290" imgH="1744762" progId="Paint.Picture">
                  <p:embed/>
                </p:oleObj>
              </mc:Choice>
              <mc:Fallback>
                <p:oleObj name="位图图像" r:id="rId3" imgW="5418290" imgH="174476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2390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0600" y="2286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zh-CN"/>
              <a:t>How busy a system is !</a:t>
            </a:r>
            <a:endParaRPr lang="zh-CN" altLang="en-US"/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Server Utilization (U)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			U = l x Time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Server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		(Arrival Rate &lt; Service Rate)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Single disk (server) gets 10 requests per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Avg time to service a request: 50 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What is the </a:t>
            </a:r>
            <a:r>
              <a:rPr lang="en-US" altLang="zh-CN" sz="2400">
                <a:solidFill>
                  <a:srgbClr val="FD0128"/>
                </a:solidFill>
                <a:latin typeface="Comic Sans MS" panose="030F0702030302020204" pitchFamily="66" charset="0"/>
              </a:rPr>
              <a:t>utilization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Arrival rate: 10 IOPS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Service rate: 1/50ms = 20 IOPS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How many </a:t>
            </a:r>
            <a:r>
              <a:rPr lang="en-US" altLang="zh-CN" sz="2400">
                <a:solidFill>
                  <a:srgbClr val="FD0128"/>
                </a:solidFill>
                <a:latin typeface="Comic Sans MS" panose="030F0702030302020204" pitchFamily="66" charset="0"/>
              </a:rPr>
              <a:t>requests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at the disk on average?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Length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Server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 = Arrival rate x Time</a:t>
            </a:r>
            <a:r>
              <a:rPr lang="en-US" altLang="zh-CN" sz="2400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Server </a:t>
            </a: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= 10 IOPS x 0.05s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		          = 0.5 in disk at any one time</a:t>
            </a:r>
            <a:endParaRPr lang="zh-CN" altLang="en-US" sz="2800"/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4495800" y="1219200"/>
            <a:ext cx="4137025" cy="835025"/>
            <a:chOff x="864" y="3631"/>
            <a:chExt cx="2982" cy="640"/>
          </a:xfrm>
        </p:grpSpPr>
        <p:sp>
          <p:nvSpPr>
            <p:cNvPr id="83977" name="Rectangle 5"/>
            <p:cNvSpPr>
              <a:spLocks noChangeArrowheads="1"/>
            </p:cNvSpPr>
            <p:nvPr/>
          </p:nvSpPr>
          <p:spPr bwMode="auto">
            <a:xfrm>
              <a:off x="864" y="3865"/>
              <a:ext cx="298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>
                  <a:schemeClr val="folHlink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FF33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Server Utilization = -------------------</a:t>
              </a:r>
            </a:p>
          </p:txBody>
        </p:sp>
        <p:sp>
          <p:nvSpPr>
            <p:cNvPr id="83978" name="Rectangle 6"/>
            <p:cNvSpPr>
              <a:spLocks noChangeArrowheads="1"/>
            </p:cNvSpPr>
            <p:nvPr/>
          </p:nvSpPr>
          <p:spPr bwMode="auto">
            <a:xfrm>
              <a:off x="2640" y="3631"/>
              <a:ext cx="109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Arrival rate</a:t>
              </a:r>
              <a:endParaRPr lang="zh-CN" altLang="en-US" sz="2000" b="1">
                <a:solidFill>
                  <a:srgbClr val="FF3300"/>
                </a:solidFill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83979" name="Rectangle 7"/>
            <p:cNvSpPr>
              <a:spLocks noChangeArrowheads="1"/>
            </p:cNvSpPr>
            <p:nvPr/>
          </p:nvSpPr>
          <p:spPr bwMode="auto">
            <a:xfrm>
              <a:off x="2640" y="3967"/>
              <a:ext cx="1166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3300"/>
                  </a:solidFill>
                  <a:latin typeface="Helvetica" panose="020B0604020202020204" pitchFamily="34" charset="0"/>
                  <a:sym typeface="Symbol" panose="05050102010706020507" pitchFamily="18" charset="2"/>
                </a:rPr>
                <a:t>Service rate</a:t>
              </a:r>
              <a:endParaRPr lang="zh-CN" altLang="en-US" sz="2000" b="1">
                <a:solidFill>
                  <a:srgbClr val="FF3300"/>
                </a:solidFill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3973" name="Group 12"/>
          <p:cNvGrpSpPr>
            <a:grpSpLocks/>
          </p:cNvGrpSpPr>
          <p:nvPr/>
        </p:nvGrpSpPr>
        <p:grpSpPr bwMode="auto">
          <a:xfrm>
            <a:off x="3048000" y="4343400"/>
            <a:ext cx="3489325" cy="747713"/>
            <a:chOff x="3418" y="2448"/>
            <a:chExt cx="2198" cy="471"/>
          </a:xfrm>
        </p:grpSpPr>
        <p:sp>
          <p:nvSpPr>
            <p:cNvPr id="83974" name="Rectangle 9"/>
            <p:cNvSpPr>
              <a:spLocks noChangeArrowheads="1"/>
            </p:cNvSpPr>
            <p:nvPr/>
          </p:nvSpPr>
          <p:spPr bwMode="auto">
            <a:xfrm>
              <a:off x="3418" y="2596"/>
              <a:ext cx="219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>
                  <a:schemeClr val="folHlink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1800" b="1">
                  <a:latin typeface="Helvetica" panose="020B0604020202020204" pitchFamily="34" charset="0"/>
                  <a:sym typeface="Symbol" panose="05050102010706020507" pitchFamily="18" charset="2"/>
                </a:rPr>
                <a:t>Server Utilization = ------- =50%</a:t>
              </a:r>
            </a:p>
          </p:txBody>
        </p:sp>
        <p:sp>
          <p:nvSpPr>
            <p:cNvPr id="83975" name="Rectangle 10"/>
            <p:cNvSpPr>
              <a:spLocks noChangeArrowheads="1"/>
            </p:cNvSpPr>
            <p:nvPr/>
          </p:nvSpPr>
          <p:spPr bwMode="auto">
            <a:xfrm>
              <a:off x="4848" y="244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  <a:sym typeface="Symbol" panose="05050102010706020507" pitchFamily="18" charset="2"/>
                </a:rPr>
                <a:t>10</a:t>
              </a:r>
              <a:endParaRPr lang="zh-CN" altLang="en-US" sz="1800" b="1"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83976" name="Rectangle 11"/>
            <p:cNvSpPr>
              <a:spLocks noChangeArrowheads="1"/>
            </p:cNvSpPr>
            <p:nvPr/>
          </p:nvSpPr>
          <p:spPr bwMode="auto">
            <a:xfrm>
              <a:off x="4848" y="268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Helvetica" panose="020B0604020202020204" pitchFamily="34" charset="0"/>
                  <a:sym typeface="Symbol" panose="05050102010706020507" pitchFamily="18" charset="2"/>
                </a:rPr>
                <a:t>20</a:t>
              </a:r>
              <a:endParaRPr lang="zh-CN" altLang="en-US" sz="1800" b="1">
                <a:latin typeface="Helvetica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8613" y="1125538"/>
            <a:ext cx="8024812" cy="1751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For I/O systems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(making some assumptions + doing a little algebra)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		Tqueue = T</a:t>
            </a:r>
            <a:r>
              <a:rPr lang="en-US" altLang="zh-CN" sz="2400" b="1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server</a:t>
            </a: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 x U / (1-U)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		Lqueue= U</a:t>
            </a:r>
            <a:r>
              <a:rPr lang="en-US" altLang="zh-CN" sz="2400" b="1" baseline="300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Comic Sans MS" panose="030F0702030302020204" pitchFamily="66" charset="0"/>
              </a:rPr>
              <a:t> / (1-U)</a:t>
            </a:r>
            <a:endParaRPr lang="zh-CN" altLang="en-US" sz="2400">
              <a:latin typeface="Comic Sans MS" panose="030F0702030302020204" pitchFamily="66" charset="0"/>
            </a:endParaRP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4419600" cy="290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276600"/>
            <a:ext cx="4724400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71625" y="0"/>
            <a:ext cx="7162800" cy="609600"/>
          </a:xfrm>
        </p:spPr>
        <p:txBody>
          <a:bodyPr/>
          <a:lstStyle/>
          <a:p>
            <a:pPr eaLnBrk="1" hangingPunct="1"/>
            <a:r>
              <a:rPr lang="en-US" altLang="zh-CN" sz="4000"/>
              <a:t>Throughput Enhancement-1</a:t>
            </a:r>
            <a:endParaRPr lang="zh-CN" altLang="en-US" sz="4000"/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4114800"/>
            <a:ext cx="8534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In general throughput can be improved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Throwing more hardware at the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Parallel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Increases system throughput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</a:rPr>
              <a:t>Problem: One queue is full while other is empty</a:t>
            </a:r>
            <a:endParaRPr lang="zh-CN" altLang="en-US" sz="2400">
              <a:latin typeface="Comic Sans MS" panose="030F0702030302020204" pitchFamily="66" charset="0"/>
            </a:endParaRP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09600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04913" y="0"/>
            <a:ext cx="7939087" cy="857250"/>
          </a:xfrm>
        </p:spPr>
        <p:txBody>
          <a:bodyPr/>
          <a:lstStyle/>
          <a:p>
            <a:pPr eaLnBrk="1" hangingPunct="1"/>
            <a:r>
              <a:rPr lang="en-US" altLang="zh-CN" sz="4000"/>
              <a:t>Throughput Enhancement-2</a:t>
            </a:r>
            <a:endParaRPr lang="zh-CN" altLang="en-US" sz="4000"/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3886200"/>
            <a:ext cx="8686800" cy="23622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Little’s Law still holds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Server utilization could be greater than 1.0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Response time is much harder to reduce</a:t>
            </a:r>
          </a:p>
          <a:p>
            <a:pPr lvl="1" eaLnBrk="1" hangingPunct="1"/>
            <a:r>
              <a:rPr lang="en-US" altLang="zh-CN">
                <a:solidFill>
                  <a:srgbClr val="000000"/>
                </a:solidFill>
                <a:latin typeface="Comic Sans MS" panose="030F0702030302020204" pitchFamily="66" charset="0"/>
              </a:rPr>
              <a:t>Minimum: 1/T</a:t>
            </a:r>
            <a:r>
              <a:rPr lang="en-US" altLang="zh-CN" baseline="-25000">
                <a:solidFill>
                  <a:srgbClr val="000000"/>
                </a:solidFill>
                <a:latin typeface="Comic Sans MS" panose="030F0702030302020204" pitchFamily="66" charset="0"/>
              </a:rPr>
              <a:t>server</a:t>
            </a:r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858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8621713" cy="93662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Storage Technology Drivers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071563"/>
            <a:ext cx="9144000" cy="5029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Driven by the prevailing computing paradigm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1950s: migration from batch to on-line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1990s: migration to ubiquitous computing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computers in phones, books, cars, video cameras,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nationwide fiber optical network with wireless 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Effects on storage industry: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Embedded storage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smaller, cheaper, more reliable, lower power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Data utilities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Comic Sans MS" panose="030F0702030302020204" pitchFamily="66" charset="0"/>
              </a:rPr>
              <a:t>high capacity, hierarchically managed storage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0113" y="0"/>
            <a:ext cx="7481887" cy="83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/>
              <a:t>I/O Systems</a:t>
            </a:r>
          </a:p>
        </p:txBody>
      </p:sp>
      <p:grpSp>
        <p:nvGrpSpPr>
          <p:cNvPr id="15363" name="Group 44"/>
          <p:cNvGrpSpPr>
            <a:grpSpLocks/>
          </p:cNvGrpSpPr>
          <p:nvPr/>
        </p:nvGrpSpPr>
        <p:grpSpPr bwMode="auto">
          <a:xfrm>
            <a:off x="971550" y="1052513"/>
            <a:ext cx="7391400" cy="4953000"/>
            <a:chOff x="1136" y="756"/>
            <a:chExt cx="3776" cy="2560"/>
          </a:xfrm>
        </p:grpSpPr>
        <p:sp>
          <p:nvSpPr>
            <p:cNvPr id="15364" name="Rectangle 3" descr="25%"/>
            <p:cNvSpPr>
              <a:spLocks noChangeArrowheads="1"/>
            </p:cNvSpPr>
            <p:nvPr/>
          </p:nvSpPr>
          <p:spPr bwMode="auto">
            <a:xfrm>
              <a:off x="1136" y="1940"/>
              <a:ext cx="3776" cy="176"/>
            </a:xfrm>
            <a:prstGeom prst="rect">
              <a:avLst/>
            </a:prstGeom>
            <a:pattFill prst="pct25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096" y="2996"/>
              <a:ext cx="368" cy="272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1184" y="788"/>
              <a:ext cx="848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1232" y="844"/>
              <a:ext cx="63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Processor</a:t>
              </a:r>
            </a:p>
          </p:txBody>
        </p:sp>
        <p:sp>
          <p:nvSpPr>
            <p:cNvPr id="15368" name="Rectangle 7"/>
            <p:cNvSpPr>
              <a:spLocks noChangeArrowheads="1"/>
            </p:cNvSpPr>
            <p:nvPr/>
          </p:nvSpPr>
          <p:spPr bwMode="auto">
            <a:xfrm>
              <a:off x="1328" y="1372"/>
              <a:ext cx="41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Cache</a:t>
              </a:r>
            </a:p>
          </p:txBody>
        </p:sp>
        <p:sp>
          <p:nvSpPr>
            <p:cNvPr id="15369" name="Rectangle 8"/>
            <p:cNvSpPr>
              <a:spLocks noChangeArrowheads="1"/>
            </p:cNvSpPr>
            <p:nvPr/>
          </p:nvSpPr>
          <p:spPr bwMode="auto">
            <a:xfrm>
              <a:off x="1968" y="1968"/>
              <a:ext cx="102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Memory - I/O Bus</a:t>
              </a:r>
            </a:p>
          </p:txBody>
        </p:sp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1232" y="1316"/>
              <a:ext cx="70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1288" y="2428"/>
              <a:ext cx="51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Main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Memory</a:t>
              </a:r>
            </a:p>
          </p:txBody>
        </p:sp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2208" y="2428"/>
              <a:ext cx="62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I/O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>
          <p:nvSpPr>
            <p:cNvPr id="15373" name="Rectangle 12"/>
            <p:cNvSpPr>
              <a:spLocks noChangeArrowheads="1"/>
            </p:cNvSpPr>
            <p:nvPr/>
          </p:nvSpPr>
          <p:spPr bwMode="auto">
            <a:xfrm>
              <a:off x="2124" y="3052"/>
              <a:ext cx="31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Disk</a:t>
              </a:r>
            </a:p>
          </p:txBody>
        </p:sp>
        <p:sp>
          <p:nvSpPr>
            <p:cNvPr id="15374" name="Rectangle 13"/>
            <p:cNvSpPr>
              <a:spLocks noChangeArrowheads="1"/>
            </p:cNvSpPr>
            <p:nvPr/>
          </p:nvSpPr>
          <p:spPr bwMode="auto">
            <a:xfrm>
              <a:off x="1136" y="2324"/>
              <a:ext cx="752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75" name="Rectangle 14"/>
            <p:cNvSpPr>
              <a:spLocks noChangeArrowheads="1"/>
            </p:cNvSpPr>
            <p:nvPr/>
          </p:nvSpPr>
          <p:spPr bwMode="auto">
            <a:xfrm>
              <a:off x="2096" y="2324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76" name="Oval 15"/>
            <p:cNvSpPr>
              <a:spLocks noChangeArrowheads="1"/>
            </p:cNvSpPr>
            <p:nvPr/>
          </p:nvSpPr>
          <p:spPr bwMode="auto">
            <a:xfrm>
              <a:off x="2096" y="3236"/>
              <a:ext cx="368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15377" name="Oval 16"/>
            <p:cNvSpPr>
              <a:spLocks noChangeArrowheads="1"/>
            </p:cNvSpPr>
            <p:nvPr/>
          </p:nvSpPr>
          <p:spPr bwMode="auto">
            <a:xfrm>
              <a:off x="2096" y="2948"/>
              <a:ext cx="368" cy="8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15378" name="Rectangle 17"/>
            <p:cNvSpPr>
              <a:spLocks noChangeArrowheads="1"/>
            </p:cNvSpPr>
            <p:nvPr/>
          </p:nvSpPr>
          <p:spPr bwMode="auto">
            <a:xfrm>
              <a:off x="2576" y="2996"/>
              <a:ext cx="368" cy="272"/>
            </a:xfrm>
            <a:prstGeom prst="rect">
              <a:avLst/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2604" y="3052"/>
              <a:ext cx="31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Disk</a:t>
              </a:r>
            </a:p>
          </p:txBody>
        </p:sp>
        <p:sp>
          <p:nvSpPr>
            <p:cNvPr id="15380" name="Oval 19"/>
            <p:cNvSpPr>
              <a:spLocks noChangeArrowheads="1"/>
            </p:cNvSpPr>
            <p:nvPr/>
          </p:nvSpPr>
          <p:spPr bwMode="auto">
            <a:xfrm>
              <a:off x="2576" y="3236"/>
              <a:ext cx="368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 useBgFill="1">
          <p:nvSpPr>
            <p:cNvPr id="15381" name="Oval 20"/>
            <p:cNvSpPr>
              <a:spLocks noChangeArrowheads="1"/>
            </p:cNvSpPr>
            <p:nvPr/>
          </p:nvSpPr>
          <p:spPr bwMode="auto">
            <a:xfrm>
              <a:off x="2576" y="2948"/>
              <a:ext cx="368" cy="8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82" name="Line 21"/>
            <p:cNvSpPr>
              <a:spLocks noChangeShapeType="1"/>
            </p:cNvSpPr>
            <p:nvPr/>
          </p:nvSpPr>
          <p:spPr bwMode="auto">
            <a:xfrm flipV="1">
              <a:off x="1464" y="211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22"/>
            <p:cNvSpPr>
              <a:spLocks noChangeShapeType="1"/>
            </p:cNvSpPr>
            <p:nvPr/>
          </p:nvSpPr>
          <p:spPr bwMode="auto">
            <a:xfrm flipV="1">
              <a:off x="1464" y="1588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23"/>
            <p:cNvSpPr>
              <a:spLocks noChangeShapeType="1"/>
            </p:cNvSpPr>
            <p:nvPr/>
          </p:nvSpPr>
          <p:spPr bwMode="auto">
            <a:xfrm flipV="1">
              <a:off x="1464" y="1156"/>
              <a:ext cx="0" cy="1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Line 24"/>
            <p:cNvSpPr>
              <a:spLocks noChangeShapeType="1"/>
            </p:cNvSpPr>
            <p:nvPr/>
          </p:nvSpPr>
          <p:spPr bwMode="auto">
            <a:xfrm flipV="1">
              <a:off x="2472" y="211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25"/>
            <p:cNvSpPr>
              <a:spLocks noChangeShapeType="1"/>
            </p:cNvSpPr>
            <p:nvPr/>
          </p:nvSpPr>
          <p:spPr bwMode="auto">
            <a:xfrm flipV="1">
              <a:off x="2280" y="2740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26"/>
            <p:cNvSpPr>
              <a:spLocks noChangeShapeType="1"/>
            </p:cNvSpPr>
            <p:nvPr/>
          </p:nvSpPr>
          <p:spPr bwMode="auto">
            <a:xfrm flipV="1">
              <a:off x="2760" y="2740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Rectangle 27"/>
            <p:cNvSpPr>
              <a:spLocks noChangeArrowheads="1"/>
            </p:cNvSpPr>
            <p:nvPr/>
          </p:nvSpPr>
          <p:spPr bwMode="auto">
            <a:xfrm>
              <a:off x="3121" y="2428"/>
              <a:ext cx="62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I/O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>
          <p:nvSpPr>
            <p:cNvPr id="15389" name="Rectangle 28"/>
            <p:cNvSpPr>
              <a:spLocks noChangeArrowheads="1"/>
            </p:cNvSpPr>
            <p:nvPr/>
          </p:nvSpPr>
          <p:spPr bwMode="auto">
            <a:xfrm>
              <a:off x="3008" y="2324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 flipV="1">
              <a:off x="3384" y="211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Rectangle 30"/>
            <p:cNvSpPr>
              <a:spLocks noChangeArrowheads="1"/>
            </p:cNvSpPr>
            <p:nvPr/>
          </p:nvSpPr>
          <p:spPr bwMode="auto">
            <a:xfrm>
              <a:off x="4080" y="2428"/>
              <a:ext cx="623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I/O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Controller</a:t>
              </a:r>
            </a:p>
          </p:txBody>
        </p:sp>
        <p:sp>
          <p:nvSpPr>
            <p:cNvPr id="15392" name="Rectangle 31"/>
            <p:cNvSpPr>
              <a:spLocks noChangeArrowheads="1"/>
            </p:cNvSpPr>
            <p:nvPr/>
          </p:nvSpPr>
          <p:spPr bwMode="auto">
            <a:xfrm>
              <a:off x="3968" y="2324"/>
              <a:ext cx="848" cy="4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 flipV="1">
              <a:off x="4344" y="2116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Rectangle 33"/>
            <p:cNvSpPr>
              <a:spLocks noChangeArrowheads="1"/>
            </p:cNvSpPr>
            <p:nvPr/>
          </p:nvSpPr>
          <p:spPr bwMode="auto">
            <a:xfrm>
              <a:off x="3146" y="3004"/>
              <a:ext cx="571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Graphics</a:t>
              </a:r>
            </a:p>
          </p:txBody>
        </p:sp>
        <p:sp>
          <p:nvSpPr>
            <p:cNvPr id="15395" name="AutoShape 34"/>
            <p:cNvSpPr>
              <a:spLocks noChangeArrowheads="1"/>
            </p:cNvSpPr>
            <p:nvPr/>
          </p:nvSpPr>
          <p:spPr bwMode="auto">
            <a:xfrm>
              <a:off x="3056" y="2948"/>
              <a:ext cx="752" cy="272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 flipV="1">
              <a:off x="3384" y="2740"/>
              <a:ext cx="0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36"/>
            <p:cNvSpPr>
              <a:spLocks noChangeShapeType="1"/>
            </p:cNvSpPr>
            <p:nvPr/>
          </p:nvSpPr>
          <p:spPr bwMode="auto">
            <a:xfrm>
              <a:off x="4344" y="2756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Rectangle 37"/>
            <p:cNvSpPr>
              <a:spLocks noChangeArrowheads="1"/>
            </p:cNvSpPr>
            <p:nvPr/>
          </p:nvSpPr>
          <p:spPr bwMode="auto">
            <a:xfrm>
              <a:off x="4224" y="3052"/>
              <a:ext cx="526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Network</a:t>
              </a:r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 flipV="1">
              <a:off x="4016" y="2932"/>
              <a:ext cx="704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39"/>
            <p:cNvSpPr>
              <a:spLocks noChangeShapeType="1"/>
            </p:cNvSpPr>
            <p:nvPr/>
          </p:nvSpPr>
          <p:spPr bwMode="auto">
            <a:xfrm flipH="1">
              <a:off x="2032" y="924"/>
              <a:ext cx="2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Line 40"/>
            <p:cNvSpPr>
              <a:spLocks noChangeShapeType="1"/>
            </p:cNvSpPr>
            <p:nvPr/>
          </p:nvSpPr>
          <p:spPr bwMode="auto">
            <a:xfrm>
              <a:off x="4344" y="932"/>
              <a:ext cx="0" cy="9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Line 41"/>
            <p:cNvSpPr>
              <a:spLocks noChangeShapeType="1"/>
            </p:cNvSpPr>
            <p:nvPr/>
          </p:nvSpPr>
          <p:spPr bwMode="auto">
            <a:xfrm flipV="1">
              <a:off x="3384" y="916"/>
              <a:ext cx="0" cy="10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Line 42"/>
            <p:cNvSpPr>
              <a:spLocks noChangeShapeType="1"/>
            </p:cNvSpPr>
            <p:nvPr/>
          </p:nvSpPr>
          <p:spPr bwMode="auto">
            <a:xfrm flipV="1">
              <a:off x="2472" y="916"/>
              <a:ext cx="0" cy="10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87" name="Rectangle 43"/>
            <p:cNvSpPr>
              <a:spLocks noChangeArrowheads="1"/>
            </p:cNvSpPr>
            <p:nvPr/>
          </p:nvSpPr>
          <p:spPr bwMode="auto">
            <a:xfrm>
              <a:off x="2319" y="756"/>
              <a:ext cx="487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107000"/>
                </a:lnSpc>
                <a:defRPr/>
              </a:pPr>
              <a:r>
                <a:rPr lang="en-US" altLang="zh-CN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interrupts</a:t>
              </a:r>
            </a:p>
          </p:txBody>
        </p:sp>
      </p:grp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Eng_arch_05-06">
  <a:themeElements>
    <a:clrScheme name="1_Eng_arch_05-06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1_Eng_arch_05-06">
      <a:majorFont>
        <a:latin typeface="Comic Sans MS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Eng_arch_05-06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ng_arch_05-06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ng_arch_05-06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2012spring_CA</Template>
  <TotalTime>5762</TotalTime>
  <Pages>78</Pages>
  <Words>4411</Words>
  <Application>Microsoft Office PowerPoint</Application>
  <PresentationFormat>信纸(8.5x11 英寸)</PresentationFormat>
  <Paragraphs>975</Paragraphs>
  <Slides>77</Slides>
  <Notes>3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77</vt:i4>
      </vt:variant>
      <vt:variant>
        <vt:lpstr>自定义放映</vt:lpstr>
      </vt:variant>
      <vt:variant>
        <vt:i4>1</vt:i4>
      </vt:variant>
    </vt:vector>
  </HeadingPairs>
  <TitlesOfParts>
    <vt:vector size="90" baseType="lpstr">
      <vt:lpstr>Monotype Sorts</vt:lpstr>
      <vt:lpstr>宋体</vt:lpstr>
      <vt:lpstr>Arial</vt:lpstr>
      <vt:lpstr>Comic Sans MS</vt:lpstr>
      <vt:lpstr>Helvetica</vt:lpstr>
      <vt:lpstr>Symbol</vt:lpstr>
      <vt:lpstr>Times New Roman</vt:lpstr>
      <vt:lpstr>Wingdings</vt:lpstr>
      <vt:lpstr>Wingdings 2</vt:lpstr>
      <vt:lpstr>1_Eng_arch_05-06</vt:lpstr>
      <vt:lpstr>工作表</vt:lpstr>
      <vt:lpstr>位图图像</vt:lpstr>
      <vt:lpstr>Lecture for Storage System</vt:lpstr>
      <vt:lpstr>7.1 Introduction</vt:lpstr>
      <vt:lpstr>Does I/O Performance Matter?</vt:lpstr>
      <vt:lpstr> I/O’s Revenge is at hand</vt:lpstr>
      <vt:lpstr>Does CPU Performance Matter?</vt:lpstr>
      <vt:lpstr>Types of Storage Devices-1</vt:lpstr>
      <vt:lpstr>Types of Storage Devices-2</vt:lpstr>
      <vt:lpstr>Storage Technology Drivers</vt:lpstr>
      <vt:lpstr>I/O Systems</vt:lpstr>
      <vt:lpstr>Disk Device Terminology</vt:lpstr>
      <vt:lpstr>Disk Device Terminology</vt:lpstr>
      <vt:lpstr>What’s Inside A Disk Drive?</vt:lpstr>
      <vt:lpstr>Disk Device Performance</vt:lpstr>
      <vt:lpstr>Disk Device Performance-2 Average access time =  (seek time) + (rotational latency) + (transfer) + (controller time)</vt:lpstr>
      <vt:lpstr>Disk Device Performance-3</vt:lpstr>
      <vt:lpstr>Data Rate: Inner vs. Outer Tracks </vt:lpstr>
      <vt:lpstr>Devices: Magnetic Disks</vt:lpstr>
      <vt:lpstr>State of the Art: Barracuda 180</vt:lpstr>
      <vt:lpstr>Disk Performance Example</vt:lpstr>
      <vt:lpstr>Disk Performance Example(cont.)</vt:lpstr>
      <vt:lpstr>The Future of Magnetic Disks</vt:lpstr>
      <vt:lpstr>Areal Density</vt:lpstr>
      <vt:lpstr>1 inch disk drive!</vt:lpstr>
      <vt:lpstr>Optical Disks</vt:lpstr>
      <vt:lpstr>Magnetic Tapes vs. Disk</vt:lpstr>
      <vt:lpstr>Current Drawbacks to Tape</vt:lpstr>
      <vt:lpstr>Automated Tape Libraries StorageTek Powderhorn 9310 </vt:lpstr>
      <vt:lpstr>Library vs. Storage</vt:lpstr>
      <vt:lpstr>Whither tape?</vt:lpstr>
      <vt:lpstr>What about FLASH</vt:lpstr>
      <vt:lpstr>7.3 Buses--Connecting I/O Devices to CPU/Memory</vt:lpstr>
      <vt:lpstr>Bus Classifications</vt:lpstr>
      <vt:lpstr>Bus Design Decisions</vt:lpstr>
      <vt:lpstr>Structure, Width, and Transfer Length</vt:lpstr>
      <vt:lpstr>Bus Mastering</vt:lpstr>
      <vt:lpstr>Multiple Bus Masters</vt:lpstr>
      <vt:lpstr>Bus Clocking: Synchronous</vt:lpstr>
      <vt:lpstr>Bus Clocking: Asynchronous</vt:lpstr>
      <vt:lpstr>Synchronous vs Asynchronous</vt:lpstr>
      <vt:lpstr>Split Transactions</vt:lpstr>
      <vt:lpstr>Bus Standards</vt:lpstr>
      <vt:lpstr>Examples of Buses</vt:lpstr>
      <vt:lpstr>Summary of parallel I/O buses</vt:lpstr>
      <vt:lpstr>Summary of parallel I/O buses</vt:lpstr>
      <vt:lpstr>Summary of serial I/O buses</vt:lpstr>
      <vt:lpstr>Summary of CPU-memory interconnects found in 2000 servers</vt:lpstr>
      <vt:lpstr>7.5 RAID:  Redundant Arrays of Inexpensive Disks</vt:lpstr>
      <vt:lpstr>PowerPoint 演示文稿</vt:lpstr>
      <vt:lpstr>Use Arrays of Small Disks?</vt:lpstr>
      <vt:lpstr>Replace Small Number of Large Disks with Large Number of Small Disks! (1988 Disks)</vt:lpstr>
      <vt:lpstr>Array Reliability</vt:lpstr>
      <vt:lpstr>Redundant Arrays of (Inexpensive) Disks</vt:lpstr>
      <vt:lpstr>RAID 0: No Redundancy</vt:lpstr>
      <vt:lpstr>RAID 1: Disk Mirroring/Shadowing</vt:lpstr>
      <vt:lpstr>RAID 3: Bit-Interleaved Parity Disk</vt:lpstr>
      <vt:lpstr>RAID 3</vt:lpstr>
      <vt:lpstr>Inspiration for RAID 4</vt:lpstr>
      <vt:lpstr>RAID 4: High I/O Rate Parity</vt:lpstr>
      <vt:lpstr>Inspiration for RAID 5</vt:lpstr>
      <vt:lpstr>RAID 5: High I/O Rate Interleaved Parity</vt:lpstr>
      <vt:lpstr>Problems of Disk Arrays: Small Writes</vt:lpstr>
      <vt:lpstr>RAID-DP: P365 in 4th Edition</vt:lpstr>
      <vt:lpstr>Case: Recovery of double failure</vt:lpstr>
      <vt:lpstr>System Availability: Orthogonal RAIDs</vt:lpstr>
      <vt:lpstr>System-Level Availability</vt:lpstr>
      <vt:lpstr>Summary: RAID Techniques: Goal was performance, popularity due to reliability of storage</vt:lpstr>
      <vt:lpstr>7.7 I/O Performance Measures</vt:lpstr>
      <vt:lpstr>Simple Producer-Server Model</vt:lpstr>
      <vt:lpstr>Throughput versus Respond Time</vt:lpstr>
      <vt:lpstr>Response time relate to Interaction</vt:lpstr>
      <vt:lpstr>Response time relate to Interaction</vt:lpstr>
      <vt:lpstr>Response time vs Manipulator</vt:lpstr>
      <vt:lpstr>7.8 A Little Queuing Theory</vt:lpstr>
      <vt:lpstr>How busy a system is !</vt:lpstr>
      <vt:lpstr>PowerPoint 演示文稿</vt:lpstr>
      <vt:lpstr>Throughput Enhancement-1</vt:lpstr>
      <vt:lpstr>Throughput Enhancement-2</vt:lpstr>
      <vt:lpstr>play1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system</dc:title>
  <dc:subject/>
  <dc:creator>jiang xiaohong</dc:creator>
  <cp:keywords/>
  <dc:description/>
  <cp:lastModifiedBy>yuanhao fan</cp:lastModifiedBy>
  <cp:revision>299</cp:revision>
  <cp:lastPrinted>2001-01-31T15:20:50Z</cp:lastPrinted>
  <dcterms:created xsi:type="dcterms:W3CDTF">1995-08-12T11:37:26Z</dcterms:created>
  <dcterms:modified xsi:type="dcterms:W3CDTF">2021-01-22T03:52:03Z</dcterms:modified>
</cp:coreProperties>
</file>