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8" r:id="rId2"/>
    <p:sldMasterId id="2147483720" r:id="rId3"/>
    <p:sldMasterId id="2147483732" r:id="rId4"/>
    <p:sldMasterId id="2147483746" r:id="rId5"/>
    <p:sldMasterId id="2147483761" r:id="rId6"/>
    <p:sldMasterId id="2147484091" r:id="rId7"/>
  </p:sldMasterIdLst>
  <p:notesMasterIdLst>
    <p:notesMasterId r:id="rId59"/>
  </p:notesMasterIdLst>
  <p:handoutMasterIdLst>
    <p:handoutMasterId r:id="rId60"/>
  </p:handoutMasterIdLst>
  <p:sldIdLst>
    <p:sldId id="256" r:id="rId8"/>
    <p:sldId id="262" r:id="rId9"/>
    <p:sldId id="264" r:id="rId10"/>
    <p:sldId id="263" r:id="rId11"/>
    <p:sldId id="259" r:id="rId12"/>
    <p:sldId id="265" r:id="rId13"/>
    <p:sldId id="319" r:id="rId14"/>
    <p:sldId id="318" r:id="rId15"/>
    <p:sldId id="317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316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20" r:id="rId45"/>
    <p:sldId id="321" r:id="rId46"/>
    <p:sldId id="322" r:id="rId47"/>
    <p:sldId id="334" r:id="rId48"/>
    <p:sldId id="324" r:id="rId49"/>
    <p:sldId id="331" r:id="rId50"/>
    <p:sldId id="332" r:id="rId51"/>
    <p:sldId id="333" r:id="rId52"/>
    <p:sldId id="329" r:id="rId53"/>
    <p:sldId id="330" r:id="rId54"/>
    <p:sldId id="326" r:id="rId55"/>
    <p:sldId id="327" r:id="rId56"/>
    <p:sldId id="328" r:id="rId57"/>
    <p:sldId id="325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96" autoAdjust="0"/>
  </p:normalViewPr>
  <p:slideViewPr>
    <p:cSldViewPr>
      <p:cViewPr varScale="1">
        <p:scale>
          <a:sx n="79" d="100"/>
          <a:sy n="79" d="100"/>
        </p:scale>
        <p:origin x="9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1D57CCA-A186-4579-AF31-B64565CE4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565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6B618C-43C3-42D7-8042-2345D1C9B7D3}" type="datetimeFigureOut">
              <a:rPr lang="zh-CN" altLang="en-US"/>
              <a:pPr>
                <a:defRPr/>
              </a:pPr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C0169A-1D09-460D-B331-0F2D86281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1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9C39A-0B64-4C27-A422-A64FC71293A8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</p:spPr>
        <p:txBody>
          <a:bodyPr wrap="square" lIns="97821" tIns="48052" rIns="97821" bIns="4805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Invalid: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read =&gt; shared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write =&gt; dirty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shared looks the same</a:t>
            </a:r>
          </a:p>
        </p:txBody>
      </p:sp>
      <p:sp>
        <p:nvSpPr>
          <p:cNvPr id="1013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52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0556D1-6920-4200-A353-ACECA7EE1095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</p:spPr>
        <p:txBody>
          <a:bodyPr wrap="square" lIns="97821" tIns="48052" rIns="97821" bIns="4805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Invalid: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read =&gt; shared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write =&gt; dirty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宋体" pitchFamily="2" charset="-122"/>
              </a:rPr>
              <a:t>shared looks the same</a:t>
            </a:r>
          </a:p>
        </p:txBody>
      </p:sp>
      <p:sp>
        <p:nvSpPr>
          <p:cNvPr id="1024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177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89A001-7999-46F8-841D-FD54F961BE56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3436739C-5DB9-4980-B774-4A1864383AAF}" type="slidenum">
              <a:rPr lang="en-US" altLang="zh-CN" sz="1300">
                <a:solidFill>
                  <a:schemeClr val="tx1"/>
                </a:solidFill>
              </a:rPr>
              <a:pPr algn="r"/>
              <a:t>46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165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A37ADD-4E36-4AB7-BAA2-D49DBCF40138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B5B3E6B3-0D0C-4467-8491-7CAE51B55667}" type="slidenum">
              <a:rPr lang="en-US" altLang="zh-CN" sz="1300">
                <a:solidFill>
                  <a:schemeClr val="tx1"/>
                </a:solidFill>
              </a:rPr>
              <a:pPr algn="r"/>
              <a:t>49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59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B19759-D364-46CF-81B6-4B1A679838B8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35AF5AE8-084A-44EF-88A6-F77813209216}" type="slidenum">
              <a:rPr lang="en-US" altLang="zh-CN" sz="1300">
                <a:solidFill>
                  <a:schemeClr val="tx1"/>
                </a:solidFill>
              </a:rPr>
              <a:pPr algn="r"/>
              <a:t>50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859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 descr="Toyear3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15250" y="5000625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4" descr="Toyear2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15125" y="5143500"/>
            <a:ext cx="1016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838EE4-01EF-4DFB-8944-D6ADE006462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E4F9-C3BC-44B3-A99A-C8F7ADEFB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6884-4A44-452F-BAC3-110F4AA5E3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14CCA-A511-4F70-92C7-C8E9E45D70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A393-D8B3-4572-8B48-0C73ED843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18DA3-1D1D-4CFD-954F-E447EA52F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57E8-2CAD-48ED-8149-59E3B0845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7196-F832-4CD2-86A4-CE8722432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EBAAD-D7EB-44C7-9440-9CE896E9C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66B13-98BA-4BB9-A05E-40DFBC844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4CBA7569-5818-4136-9D82-2B5B96807278}" type="slidenum">
              <a:rPr lang="zh-CN" altLang="en-US" sz="2000" smtClean="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zh-CN" sz="2000">
              <a:latin typeface="Arial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3" y="6324600"/>
            <a:ext cx="43576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Architecture _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</a:rPr>
              <a:t>jxh</a:t>
            </a: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A7F79-3A7A-45C9-B1D9-E7AEAC568B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9F2E-DACD-48FF-82C5-D1BA710B3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751FB-56E6-44E4-92A3-DA52C29FA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89EDE-99FC-4F0C-9E52-212E44817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A0AD-54D8-4952-B9FF-6F18C2EA9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F8C64-2004-4CDD-BB8E-3A8C3D655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21B-2056-4525-83FD-0F57ECF1F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C4485-EB7F-47A3-A566-E3425D0C3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4048-8361-498D-961E-CAE8A77C9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BB939-7425-49D6-9191-5735680D3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5AB2-BDD7-46A5-9B15-CB5ADE61B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5C65-00D3-4BCA-966E-26AC4C9711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F5D9C-3987-441C-AF0A-14D268A65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D38B2-4D29-4464-B83A-ABBF1E029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6C9-4D20-4580-A4C9-E87750A1B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FE08A-0AEE-4A7C-91BA-6C746361E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EC040-3736-4C94-A371-350004FA9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ED18B-B7D8-4667-973B-BB8E8FC32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03536-9B95-42B8-B6F0-218C091D9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8C606F-49D8-48AE-8697-7512A97F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FA2D8C7B-32A3-4328-8FD7-D41B401217C7}" type="slidenum">
              <a:rPr lang="zh-CN" altLang="en-US" sz="2000" smtClean="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zh-CN" sz="2000">
              <a:latin typeface="Arial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3" y="6324600"/>
            <a:ext cx="43576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Architecture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Lab_jxh</a:t>
            </a: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0919F-B383-420E-8B48-AAD69EB1F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95B2D-3B7D-4D4A-8154-5428E0C31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0370-484C-45E0-94DF-4FA616D7C3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EAE44-73A8-418A-8F97-18CC4AD09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99C87-DD74-4E91-B568-BD146547D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E5C72-A83E-492F-9DEA-8BF2C31DC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9A17-155B-4341-8857-3072DCAF3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19D5B-3C69-4D50-80DB-5B82F11CF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16FD-0F9B-4C37-B612-7BA78FA6D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553C-5B07-464E-B9D2-BFCCF4DA7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F7633-9B37-4EFF-85C0-9ACF0895B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CEC8-21B6-4867-9D47-2D8409E23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34CAC-6327-4F1F-AAC9-D8D79C25F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9774-997D-41A9-A3D3-B9384B004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E6E0D-DE92-4D8C-A98D-02F45B1EC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C87D-8467-4307-9C75-45136AA7F1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62D7-76AF-4A8F-91EA-F5416FAC0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D443D-B182-4534-B461-953E73572B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C6B5-9F38-4FA2-ADB2-FDAE92222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5A5EC-FF40-4F76-AA69-30939093B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12F3-C682-43C5-8C24-2097AC632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EB11-3F85-4717-AF5B-76F992D30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CD4E-D68E-4806-9EDE-7E53A3831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6C76-1C7B-43E6-AA2D-525A02976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A86B-A74A-4036-A9EA-F78E9ABB6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E679-1872-448B-B8FE-CFBAF2EAA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68A5B-97CD-4FC7-AD60-D3A5E597C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FCFB-7474-4BE6-BCBD-F112C91207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F9BF-2F43-4492-8F72-5241A17C0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2571A-2751-4E48-9F44-C5F649FCD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18E9-F5EA-460E-ACB8-8792993C3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A8290-AA49-4D4C-9E75-18B3F5184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图片 13" descr="浙大大门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714625"/>
            <a:ext cx="47148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765175"/>
            <a:ext cx="7772400" cy="762000"/>
          </a:xfrm>
        </p:spPr>
        <p:txBody>
          <a:bodyPr anchor="b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1714488"/>
            <a:ext cx="525621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00813" y="6453188"/>
            <a:ext cx="1905000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Feb.13,2012</a:t>
            </a: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43063" y="6453188"/>
            <a:ext cx="2786062" cy="404812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501063" y="6429375"/>
            <a:ext cx="642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1.</a:t>
            </a:r>
            <a:fld id="{4193B929-D04C-448F-BFEC-C545AC328400}" type="slidenum"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1"/>
          </p:nvPr>
        </p:nvSpPr>
        <p:spPr>
          <a:xfrm>
            <a:off x="7000875" y="6453188"/>
            <a:ext cx="1476375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5E44-7BD9-4A69-AC67-59F21FDD7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Feb.13,2012</a:t>
            </a:r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1088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Feb.13,2012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7373B-E46F-4AAC-9E76-863FE592A1C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Feb.13,2012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B45B-38B5-421D-B205-B7EB099176C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Feb.13,2012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41DD-1B7E-422B-921E-BB3A1A46A05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3F1E3-288A-4755-9ADF-E03EF0165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4FF75-C319-44EF-AA1D-928890E9DA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54E6-7400-4AE5-8900-42D1F74938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260350"/>
            <a:ext cx="2154238" cy="5835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315075" cy="5835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357813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D8E64-BD28-42A6-AE6A-67E316F27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4D261-A61C-43FA-864F-325A95EEE7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558BF80-F6FF-4835-9CF7-658EE27BF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5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图片 10" descr="zju.bmp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5813" y="6324600"/>
            <a:ext cx="43576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</a:rPr>
              <a:t>Architecture_jxh</a:t>
            </a:r>
            <a:endParaRPr lang="zh-CN" altLang="en-US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4DB648-627A-49A3-9E2B-711EC9C5893B}" type="slidenum">
              <a:rPr lang="zh-CN" altLang="en-US" sz="2400" smtClean="0">
                <a:latin typeface="Arial" charset="0"/>
                <a:ea typeface="+mn-ea"/>
              </a:rPr>
              <a:pPr>
                <a:defRPr/>
              </a:pPr>
              <a:t>‹#›</a:t>
            </a:fld>
            <a:endParaRPr lang="en-US" altLang="zh-CN" sz="24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  <p:sldLayoutId id="2147484458" r:id="rId14"/>
  </p:sldLayoutIdLst>
  <p:transition spd="med">
    <p:random/>
    <p:sndAc>
      <p:stSnd>
        <p:snd r:embed="rId16" name="chimes.wav"/>
      </p:stSnd>
    </p:sndAc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fld id="{A619C41E-EFE3-4EE9-8673-892841E998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fld id="{55E2FE70-B380-4C12-AC30-3F9637AE4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>
                <a:latin typeface="Arial" charset="0"/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defRPr/>
            </a:pPr>
            <a:endParaRPr lang="en-US" altLang="zh-CN" sz="24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8938" y="0"/>
            <a:ext cx="5900737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928688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11C4471-B9F9-4D83-B5C5-84B220F63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47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图片 10" descr="zju.bmp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26177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5813" y="6324600"/>
            <a:ext cx="43576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Organization_Instruction_jxh</a:t>
            </a: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4071938" y="6326188"/>
            <a:ext cx="1285875" cy="428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z="2400" dirty="0">
                <a:latin typeface="Arial" charset="0"/>
                <a:ea typeface="+mn-ea"/>
              </a:rPr>
              <a:t>2.</a:t>
            </a:r>
            <a:fld id="{7FF2AE11-63C0-470A-BCC9-7D7AA1A10288}" type="slidenum">
              <a:rPr lang="zh-CN" altLang="en-US" sz="2400" smtClean="0">
                <a:latin typeface="Arial" charset="0"/>
                <a:ea typeface="+mn-ea"/>
              </a:rPr>
              <a:pPr>
                <a:defRPr/>
              </a:pPr>
              <a:t>‹#›</a:t>
            </a:fld>
            <a:endParaRPr lang="en-US" altLang="zh-CN" sz="2400" dirty="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18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6EA3E1EF-93A1-4444-86CA-3052A319F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  <p:sldLayoutId id="2147484431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5C96722-755E-462A-980F-C85C09A0D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  <p:sldLayoutId id="2147484443" r:id="rId13"/>
    <p:sldLayoutId id="2147484444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6217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6135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0" y="6353175"/>
            <a:ext cx="971550" cy="504825"/>
            <a:chOff x="0" y="3838"/>
            <a:chExt cx="612" cy="318"/>
          </a:xfrm>
        </p:grpSpPr>
        <p:sp>
          <p:nvSpPr>
            <p:cNvPr id="676871" name="Rectangle 7"/>
            <p:cNvSpPr>
              <a:spLocks noChangeArrowheads="1"/>
            </p:cNvSpPr>
            <p:nvPr userDrawn="1"/>
          </p:nvSpPr>
          <p:spPr bwMode="auto">
            <a:xfrm>
              <a:off x="0" y="3838"/>
              <a:ext cx="612" cy="318"/>
            </a:xfrm>
            <a:prstGeom prst="rect">
              <a:avLst/>
            </a:prstGeom>
            <a:solidFill>
              <a:srgbClr val="A5002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872" name="Text Box 8"/>
            <p:cNvSpPr txBox="1">
              <a:spLocks noChangeArrowheads="1"/>
            </p:cNvSpPr>
            <p:nvPr userDrawn="1"/>
          </p:nvSpPr>
          <p:spPr bwMode="auto">
            <a:xfrm>
              <a:off x="113" y="3920"/>
              <a:ext cx="408" cy="205"/>
            </a:xfrm>
            <a:prstGeom prst="rect">
              <a:avLst/>
            </a:prstGeom>
            <a:solidFill>
              <a:srgbClr val="A5002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SFU </a:t>
              </a:r>
            </a:p>
          </p:txBody>
        </p:sp>
      </p:grpSp>
      <p:sp>
        <p:nvSpPr>
          <p:cNvPr id="6768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643063" y="6453188"/>
            <a:ext cx="4357687" cy="4048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Arial" charset="0"/>
                <a:ea typeface="宋体" charset="-122"/>
              </a:rPr>
              <a:t>CA_Spring_Lec14_MultiProcessor</a:t>
            </a:r>
          </a:p>
        </p:txBody>
      </p:sp>
      <p:pic>
        <p:nvPicPr>
          <p:cNvPr id="13320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28688" y="428625"/>
            <a:ext cx="3673475" cy="1071563"/>
          </a:xfrm>
        </p:spPr>
        <p:txBody>
          <a:bodyPr/>
          <a:lstStyle/>
          <a:p>
            <a:pPr eaLnBrk="1" hangingPunct="1"/>
            <a:r>
              <a:rPr lang="en-US" altLang="zh-CN" dirty="0"/>
              <a:t>Lecture 15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714375" y="1428750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zh-CN" sz="4400" b="1">
                <a:solidFill>
                  <a:srgbClr val="FF0000"/>
                </a:solidFill>
                <a:latin typeface="Comic Sans MS" pitchFamily="66" charset="0"/>
              </a:rPr>
              <a:t>Multiprocessors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CN" sz="3200"/>
              <a:t>Catalogue the Parallel (MIMD) processors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Center on organization of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Shared vs.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Appearance of memory to</a:t>
            </a:r>
            <a:r>
              <a:rPr lang="en-US" altLang="zh-CN" sz="2400">
                <a:solidFill>
                  <a:srgbClr val="FF0000"/>
                </a:solidFill>
              </a:rPr>
              <a:t>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Q1: Memory access latency uniform?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Shared</a:t>
            </a:r>
            <a:r>
              <a:rPr lang="en-US" altLang="zh-CN" sz="2000"/>
              <a:t> : yes, doesn’t matter where data goes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Distributed</a:t>
            </a:r>
            <a:r>
              <a:rPr lang="en-US" altLang="zh-CN" sz="2000"/>
              <a:t>: no, makes a big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Appearance of memory to </a:t>
            </a:r>
            <a:r>
              <a:rPr lang="en-US" altLang="zh-CN" sz="2400">
                <a:solidFill>
                  <a:srgbClr val="FF0000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Q2: Can processors communicate directly via memory?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Shared (</a:t>
            </a:r>
            <a:r>
              <a:rPr lang="en-US" altLang="zh-CN" sz="2000">
                <a:solidFill>
                  <a:srgbClr val="0000FF"/>
                </a:solidFill>
              </a:rPr>
              <a:t>shared memory</a:t>
            </a:r>
            <a:r>
              <a:rPr lang="en-US" altLang="zh-CN" sz="2000"/>
              <a:t>): yes, communicate via load/store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Distributed (</a:t>
            </a:r>
            <a:r>
              <a:rPr lang="en-US" altLang="zh-CN" sz="2000">
                <a:solidFill>
                  <a:srgbClr val="0000FF"/>
                </a:solidFill>
              </a:rPr>
              <a:t>message passing</a:t>
            </a:r>
            <a:r>
              <a:rPr lang="en-US" altLang="zh-CN" sz="2000"/>
              <a:t>): no, communicate via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Dimensions are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e.g. </a:t>
            </a:r>
            <a:r>
              <a:rPr lang="en-US" altLang="zh-CN" sz="2000">
                <a:solidFill>
                  <a:srgbClr val="0000FF"/>
                </a:solidFill>
              </a:rPr>
              <a:t>DSM</a:t>
            </a:r>
            <a:r>
              <a:rPr lang="en-US" altLang="zh-CN" sz="2000"/>
              <a:t>: (physically) distributed, (logically) shared memory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Dimensions are orthogonal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12875"/>
            <a:ext cx="8621712" cy="1584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  </a:t>
            </a:r>
            <a:r>
              <a:rPr lang="en-US" altLang="zh-CN" sz="2400"/>
              <a:t>(</a:t>
            </a:r>
            <a:r>
              <a:rPr lang="en-US" altLang="en-US" sz="2400"/>
              <a:t>SMP)</a:t>
            </a:r>
            <a:r>
              <a:rPr lang="en-US" altLang="zh-CN"/>
              <a:t>/</a:t>
            </a:r>
            <a:r>
              <a:rPr lang="en-US" altLang="zh-CN" sz="2400"/>
              <a:t>UMA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                                         (DSM)/ NUMA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2133600"/>
          <a:ext cx="7913688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图片" r:id="rId3" imgW="3200400" imgH="1590840" progId="Word.Picture.8">
                  <p:embed/>
                </p:oleObj>
              </mc:Choice>
              <mc:Fallback>
                <p:oleObj name="图片" r:id="rId3" imgW="3200400" imgH="15908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13688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827088" y="1628775"/>
            <a:ext cx="3673475" cy="11525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051050" y="3933825"/>
            <a:ext cx="2160588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858250" cy="1125538"/>
          </a:xfrm>
        </p:spPr>
        <p:txBody>
          <a:bodyPr/>
          <a:lstStyle/>
          <a:p>
            <a:pPr eaLnBrk="1" hangingPunct="1"/>
            <a:r>
              <a:rPr lang="en-US" altLang="zh-CN" sz="4000"/>
              <a:t>UMA vs. NUMA: Why it matters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Ideal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Perfect (single-cycle)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Perfect (infinite) memory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Real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Latencies are long and grow with system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Bandwidth is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Add memory banks, interconnect to hook up (latency goes up)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268413"/>
            <a:ext cx="4648200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UMA vs. NUMA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33800" y="1371600"/>
            <a:ext cx="5638800" cy="5029200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UMA: uniform memory access</a:t>
            </a:r>
          </a:p>
          <a:p>
            <a:pPr lvl="1" eaLnBrk="1" hangingPunct="1"/>
            <a:r>
              <a:rPr lang="en-US" altLang="zh-CN" sz="2000"/>
              <a:t>From p0 same latency to m0-m3</a:t>
            </a:r>
          </a:p>
          <a:p>
            <a:pPr lvl="1" eaLnBrk="1" hangingPunct="1"/>
            <a:r>
              <a:rPr lang="en-US" altLang="zh-CN" sz="2000"/>
              <a:t>Data placement doesn’t matter</a:t>
            </a:r>
          </a:p>
          <a:p>
            <a:pPr lvl="1" eaLnBrk="1" hangingPunct="1"/>
            <a:r>
              <a:rPr lang="en-US" altLang="zh-CN" sz="2000"/>
              <a:t>Latency worse as system scales</a:t>
            </a:r>
          </a:p>
          <a:p>
            <a:pPr lvl="1" eaLnBrk="1" hangingPunct="1"/>
            <a:r>
              <a:rPr lang="en-US" altLang="zh-CN" sz="2000"/>
              <a:t>Interconnect contention restricts bandwidth</a:t>
            </a:r>
          </a:p>
          <a:p>
            <a:pPr lvl="1" eaLnBrk="1" hangingPunct="1"/>
            <a:r>
              <a:rPr lang="en-US" altLang="zh-CN" sz="2000"/>
              <a:t>Small multiprocessors only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NUMA: non-uniform memory access</a:t>
            </a:r>
          </a:p>
          <a:p>
            <a:pPr lvl="1" eaLnBrk="1" hangingPunct="1"/>
            <a:r>
              <a:rPr lang="en-US" altLang="zh-CN" sz="2000"/>
              <a:t>From p0 faster to m0 than m1-m3</a:t>
            </a:r>
          </a:p>
          <a:p>
            <a:pPr lvl="1" eaLnBrk="1" hangingPunct="1"/>
            <a:r>
              <a:rPr lang="en-US" altLang="zh-CN" sz="2000"/>
              <a:t>Low latency to local memory helps performance</a:t>
            </a:r>
          </a:p>
          <a:p>
            <a:pPr lvl="1" eaLnBrk="1" hangingPunct="1"/>
            <a:r>
              <a:rPr lang="en-US" altLang="zh-CN" sz="2000"/>
              <a:t>Data placement important (software!)</a:t>
            </a:r>
          </a:p>
          <a:p>
            <a:pPr lvl="1" eaLnBrk="1" hangingPunct="1"/>
            <a:r>
              <a:rPr lang="en-US" altLang="zh-CN" sz="2000"/>
              <a:t>Less contention =&gt; more scalable</a:t>
            </a:r>
          </a:p>
          <a:p>
            <a:pPr lvl="1" eaLnBrk="1" hangingPunct="1"/>
            <a:r>
              <a:rPr lang="en-US" altLang="zh-CN" sz="2000"/>
              <a:t>Large multiprocessor systems</a:t>
            </a:r>
          </a:p>
          <a:p>
            <a:pPr eaLnBrk="1" hangingPunct="1"/>
            <a:endParaRPr lang="en-US" altLang="zh-CN" sz="240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38"/>
            <a:ext cx="3810000" cy="480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MIMD Styles</a:t>
            </a:r>
            <a:endParaRPr lang="en-US" altLang="zh-CN"/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Char char="l"/>
            </a:pPr>
            <a:r>
              <a:rPr lang="en-US" altLang="en-US" sz="2800">
                <a:solidFill>
                  <a:srgbClr val="FF0000"/>
                </a:solidFill>
              </a:rPr>
              <a:t>Centralized shared memory</a:t>
            </a:r>
            <a:r>
              <a:rPr lang="en-US" altLang="en-US" sz="2800"/>
              <a:t> ("Uniform Memory Access" time or "Shared Memory Processor")</a:t>
            </a:r>
          </a:p>
          <a:p>
            <a:pPr marL="609600" indent="-609600" eaLnBrk="1" hangingPunct="1">
              <a:buFont typeface="Wingdings" pitchFamily="2" charset="2"/>
              <a:buChar char="l"/>
            </a:pPr>
            <a:endParaRPr lang="en-US" altLang="zh-CN" sz="280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itchFamily="2" charset="2"/>
              <a:buChar char="l"/>
            </a:pPr>
            <a:r>
              <a:rPr lang="en-US" altLang="en-US" sz="2800">
                <a:solidFill>
                  <a:srgbClr val="FF0000"/>
                </a:solidFill>
              </a:rPr>
              <a:t>Decentralized memory</a:t>
            </a:r>
            <a:r>
              <a:rPr lang="en-US" altLang="en-US" sz="2800"/>
              <a:t> (memory module with CPU)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get more memory bandwidth, lower memory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Drawback: Longer communication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Drawback: Software model more complex</a:t>
            </a:r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66813"/>
          </a:xfrm>
        </p:spPr>
        <p:txBody>
          <a:bodyPr/>
          <a:lstStyle/>
          <a:p>
            <a:pPr eaLnBrk="1" hangingPunct="1"/>
            <a:r>
              <a:rPr lang="en-US" altLang="zh-CN" sz="3200"/>
              <a:t>Structure of centralized </a:t>
            </a:r>
            <a:br>
              <a:rPr lang="en-US" altLang="zh-CN" sz="3200"/>
            </a:br>
            <a:r>
              <a:rPr lang="en-US" altLang="zh-CN" sz="3200"/>
              <a:t>shared-memory multiprocessor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31863" y="1789113"/>
          <a:ext cx="6907212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图片" r:id="rId3" imgW="3000240" imgH="1619280" progId="Word.Picture.8">
                  <p:embed/>
                </p:oleObj>
              </mc:Choice>
              <mc:Fallback>
                <p:oleObj name="图片" r:id="rId3" imgW="3000240" imgH="16192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89113"/>
                        <a:ext cx="6907212" cy="372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476375" y="4797425"/>
            <a:ext cx="2592388" cy="1008063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5888037" cy="3968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&lt; 100 processor nodes  in 2006, normal few dozen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zh-CN" sz="3600"/>
              <a:t>Structure of distributed-memory multiprocessor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9038" y="1335088"/>
          <a:ext cx="66881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图片" r:id="rId3" imgW="2676600" imgH="1724040" progId="Word.Picture.8">
                  <p:embed/>
                </p:oleObj>
              </mc:Choice>
              <mc:Fallback>
                <p:oleObj name="图片" r:id="rId3" imgW="2676600" imgH="1724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335088"/>
                        <a:ext cx="6688137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Comparison in graph</a:t>
            </a:r>
          </a:p>
        </p:txBody>
      </p:sp>
      <p:sp>
        <p:nvSpPr>
          <p:cNvPr id="67587" name="Rectangle 45"/>
          <p:cNvSpPr>
            <a:spLocks noGrp="1" noRot="1" noChangeArrowheads="1"/>
          </p:cNvSpPr>
          <p:nvPr>
            <p:ph sz="half" idx="1"/>
          </p:nvPr>
        </p:nvSpPr>
        <p:spPr>
          <a:xfrm>
            <a:off x="684213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Uniprocessor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Pipelined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                                                 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Superscalar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VLIW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67588" name="Rectangle 48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SMP(Symmetric)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or CSM(Centralized)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Distributed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1403350" y="17732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2627313" y="1773238"/>
            <a:ext cx="576262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2828925" y="29670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1387475" y="2967038"/>
            <a:ext cx="865188" cy="5762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16049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18208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20367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6" name="Line 16"/>
          <p:cNvSpPr>
            <a:spLocks noChangeShapeType="1"/>
          </p:cNvSpPr>
          <p:nvPr/>
        </p:nvSpPr>
        <p:spPr bwMode="auto">
          <a:xfrm>
            <a:off x="1979613" y="198913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597" name="Line 17"/>
          <p:cNvSpPr>
            <a:spLocks noChangeShapeType="1"/>
          </p:cNvSpPr>
          <p:nvPr/>
        </p:nvSpPr>
        <p:spPr bwMode="auto">
          <a:xfrm>
            <a:off x="2252663" y="325437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7598" name="Group 49"/>
          <p:cNvGrpSpPr>
            <a:grpSpLocks/>
          </p:cNvGrpSpPr>
          <p:nvPr/>
        </p:nvGrpSpPr>
        <p:grpSpPr bwMode="auto">
          <a:xfrm>
            <a:off x="1403350" y="4078288"/>
            <a:ext cx="2089150" cy="719137"/>
            <a:chOff x="892" y="2702"/>
            <a:chExt cx="1316" cy="453"/>
          </a:xfrm>
        </p:grpSpPr>
        <p:sp>
          <p:nvSpPr>
            <p:cNvPr id="67626" name="Rectangle 11"/>
            <p:cNvSpPr>
              <a:spLocks noChangeArrowheads="1"/>
            </p:cNvSpPr>
            <p:nvPr/>
          </p:nvSpPr>
          <p:spPr bwMode="auto">
            <a:xfrm>
              <a:off x="892" y="2702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7" name="Rectangle 12"/>
            <p:cNvSpPr>
              <a:spLocks noChangeArrowheads="1"/>
            </p:cNvSpPr>
            <p:nvPr/>
          </p:nvSpPr>
          <p:spPr bwMode="auto">
            <a:xfrm>
              <a:off x="1156" y="2750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8" name="Rectangle 13"/>
            <p:cNvSpPr>
              <a:spLocks noChangeArrowheads="1"/>
            </p:cNvSpPr>
            <p:nvPr/>
          </p:nvSpPr>
          <p:spPr bwMode="auto">
            <a:xfrm>
              <a:off x="1165" y="2974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9" name="Oval 14"/>
            <p:cNvSpPr>
              <a:spLocks noChangeArrowheads="1"/>
            </p:cNvSpPr>
            <p:nvPr/>
          </p:nvSpPr>
          <p:spPr bwMode="auto">
            <a:xfrm>
              <a:off x="938" y="2757"/>
              <a:ext cx="136" cy="3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30" name="Text Box 15"/>
            <p:cNvSpPr txBox="1">
              <a:spLocks noChangeArrowheads="1"/>
            </p:cNvSpPr>
            <p:nvPr/>
          </p:nvSpPr>
          <p:spPr bwMode="auto">
            <a:xfrm>
              <a:off x="1845" y="2747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7631" name="Line 18"/>
            <p:cNvSpPr>
              <a:spLocks noChangeShapeType="1"/>
            </p:cNvSpPr>
            <p:nvPr/>
          </p:nvSpPr>
          <p:spPr bwMode="auto">
            <a:xfrm flipV="1">
              <a:off x="1482" y="292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99" name="Group 50"/>
          <p:cNvGrpSpPr>
            <a:grpSpLocks/>
          </p:cNvGrpSpPr>
          <p:nvPr/>
        </p:nvGrpSpPr>
        <p:grpSpPr bwMode="auto">
          <a:xfrm>
            <a:off x="1458913" y="5527675"/>
            <a:ext cx="2089150" cy="719138"/>
            <a:chOff x="919" y="3527"/>
            <a:chExt cx="1316" cy="453"/>
          </a:xfrm>
        </p:grpSpPr>
        <p:sp>
          <p:nvSpPr>
            <p:cNvPr id="67621" name="Rectangle 19"/>
            <p:cNvSpPr>
              <a:spLocks noChangeArrowheads="1"/>
            </p:cNvSpPr>
            <p:nvPr/>
          </p:nvSpPr>
          <p:spPr bwMode="auto">
            <a:xfrm>
              <a:off x="919" y="3527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2" name="Rectangle 20"/>
            <p:cNvSpPr>
              <a:spLocks noChangeArrowheads="1"/>
            </p:cNvSpPr>
            <p:nvPr/>
          </p:nvSpPr>
          <p:spPr bwMode="auto">
            <a:xfrm>
              <a:off x="1056" y="3572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3" name="Rectangle 21"/>
            <p:cNvSpPr>
              <a:spLocks noChangeArrowheads="1"/>
            </p:cNvSpPr>
            <p:nvPr/>
          </p:nvSpPr>
          <p:spPr bwMode="auto">
            <a:xfrm>
              <a:off x="1056" y="3799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4" name="Text Box 23"/>
            <p:cNvSpPr txBox="1">
              <a:spLocks noChangeArrowheads="1"/>
            </p:cNvSpPr>
            <p:nvPr/>
          </p:nvSpPr>
          <p:spPr bwMode="auto">
            <a:xfrm>
              <a:off x="1872" y="3572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7625" name="Line 24"/>
            <p:cNvSpPr>
              <a:spLocks noChangeShapeType="1"/>
            </p:cNvSpPr>
            <p:nvPr/>
          </p:nvSpPr>
          <p:spPr bwMode="auto">
            <a:xfrm flipV="1">
              <a:off x="1509" y="375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600" name="Group 46"/>
          <p:cNvGrpSpPr>
            <a:grpSpLocks/>
          </p:cNvGrpSpPr>
          <p:nvPr/>
        </p:nvGrpSpPr>
        <p:grpSpPr bwMode="auto">
          <a:xfrm>
            <a:off x="5795963" y="2133600"/>
            <a:ext cx="2232025" cy="1414463"/>
            <a:chOff x="3606" y="981"/>
            <a:chExt cx="1406" cy="891"/>
          </a:xfrm>
        </p:grpSpPr>
        <p:sp>
          <p:nvSpPr>
            <p:cNvPr id="67614" name="Text Box 25"/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7615" name="Text Box 26"/>
            <p:cNvSpPr txBox="1">
              <a:spLocks noChangeArrowheads="1"/>
            </p:cNvSpPr>
            <p:nvPr/>
          </p:nvSpPr>
          <p:spPr bwMode="auto">
            <a:xfrm>
              <a:off x="4649" y="1298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7616" name="Line 27"/>
            <p:cNvSpPr>
              <a:spLocks noChangeShapeType="1"/>
            </p:cNvSpPr>
            <p:nvPr/>
          </p:nvSpPr>
          <p:spPr bwMode="auto">
            <a:xfrm>
              <a:off x="4286" y="143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7" name="Text Box 28"/>
            <p:cNvSpPr txBox="1">
              <a:spLocks noChangeArrowheads="1"/>
            </p:cNvSpPr>
            <p:nvPr/>
          </p:nvSpPr>
          <p:spPr bwMode="auto">
            <a:xfrm>
              <a:off x="3606" y="98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7618" name="Line 29"/>
            <p:cNvSpPr>
              <a:spLocks noChangeShapeType="1"/>
            </p:cNvSpPr>
            <p:nvPr/>
          </p:nvSpPr>
          <p:spPr bwMode="auto">
            <a:xfrm>
              <a:off x="3969" y="111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9" name="Line 30"/>
            <p:cNvSpPr>
              <a:spLocks noChangeShapeType="1"/>
            </p:cNvSpPr>
            <p:nvPr/>
          </p:nvSpPr>
          <p:spPr bwMode="auto">
            <a:xfrm>
              <a:off x="4286" y="1117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0" name="Line 31"/>
            <p:cNvSpPr>
              <a:spLocks noChangeShapeType="1"/>
            </p:cNvSpPr>
            <p:nvPr/>
          </p:nvSpPr>
          <p:spPr bwMode="auto">
            <a:xfrm>
              <a:off x="4014" y="1706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601" name="Group 47"/>
          <p:cNvGrpSpPr>
            <a:grpSpLocks/>
          </p:cNvGrpSpPr>
          <p:nvPr/>
        </p:nvGrpSpPr>
        <p:grpSpPr bwMode="auto">
          <a:xfrm>
            <a:off x="5795963" y="4292600"/>
            <a:ext cx="2519362" cy="1801813"/>
            <a:chOff x="3606" y="2341"/>
            <a:chExt cx="1587" cy="1135"/>
          </a:xfrm>
        </p:grpSpPr>
        <p:sp>
          <p:nvSpPr>
            <p:cNvPr id="67602" name="Text Box 32"/>
            <p:cNvSpPr txBox="1">
              <a:spLocks noChangeArrowheads="1"/>
            </p:cNvSpPr>
            <p:nvPr/>
          </p:nvSpPr>
          <p:spPr bwMode="auto">
            <a:xfrm>
              <a:off x="3606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7603" name="Text Box 33"/>
            <p:cNvSpPr txBox="1">
              <a:spLocks noChangeArrowheads="1"/>
            </p:cNvSpPr>
            <p:nvPr/>
          </p:nvSpPr>
          <p:spPr bwMode="auto">
            <a:xfrm>
              <a:off x="4377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7604" name="Line 34"/>
            <p:cNvSpPr>
              <a:spLocks noChangeShapeType="1"/>
            </p:cNvSpPr>
            <p:nvPr/>
          </p:nvSpPr>
          <p:spPr bwMode="auto">
            <a:xfrm>
              <a:off x="3969" y="24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5" name="Text Box 35"/>
            <p:cNvSpPr txBox="1">
              <a:spLocks noChangeArrowheads="1"/>
            </p:cNvSpPr>
            <p:nvPr/>
          </p:nvSpPr>
          <p:spPr bwMode="auto">
            <a:xfrm>
              <a:off x="3606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7606" name="Text Box 36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7607" name="Line 37"/>
            <p:cNvSpPr>
              <a:spLocks noChangeShapeType="1"/>
            </p:cNvSpPr>
            <p:nvPr/>
          </p:nvSpPr>
          <p:spPr bwMode="auto">
            <a:xfrm>
              <a:off x="3969" y="3022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8" name="Line 38"/>
            <p:cNvSpPr>
              <a:spLocks noChangeShapeType="1"/>
            </p:cNvSpPr>
            <p:nvPr/>
          </p:nvSpPr>
          <p:spPr bwMode="auto">
            <a:xfrm>
              <a:off x="4150" y="2478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39"/>
            <p:cNvSpPr>
              <a:spLocks noChangeShapeType="1"/>
            </p:cNvSpPr>
            <p:nvPr/>
          </p:nvSpPr>
          <p:spPr bwMode="auto">
            <a:xfrm>
              <a:off x="4150" y="2795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41"/>
            <p:cNvSpPr>
              <a:spLocks noChangeShapeType="1"/>
            </p:cNvSpPr>
            <p:nvPr/>
          </p:nvSpPr>
          <p:spPr bwMode="auto">
            <a:xfrm>
              <a:off x="4150" y="3022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1" name="Line 42"/>
            <p:cNvSpPr>
              <a:spLocks noChangeShapeType="1"/>
            </p:cNvSpPr>
            <p:nvPr/>
          </p:nvSpPr>
          <p:spPr bwMode="auto">
            <a:xfrm>
              <a:off x="4150" y="3339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2" name="Oval 43"/>
            <p:cNvSpPr>
              <a:spLocks noChangeArrowheads="1"/>
            </p:cNvSpPr>
            <p:nvPr/>
          </p:nvSpPr>
          <p:spPr bwMode="auto">
            <a:xfrm>
              <a:off x="4921" y="2432"/>
              <a:ext cx="272" cy="1044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3" name="Text Box 44"/>
            <p:cNvSpPr txBox="1">
              <a:spLocks noChangeArrowheads="1"/>
            </p:cNvSpPr>
            <p:nvPr/>
          </p:nvSpPr>
          <p:spPr bwMode="auto">
            <a:xfrm>
              <a:off x="4909" y="2565"/>
              <a:ext cx="232" cy="710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945563" cy="1298575"/>
          </a:xfrm>
        </p:spPr>
        <p:txBody>
          <a:bodyPr/>
          <a:lstStyle/>
          <a:p>
            <a:pPr eaLnBrk="1" hangingPunct="1"/>
            <a:r>
              <a:rPr lang="en-US" altLang="zh-CN" sz="3600"/>
              <a:t>Distributed-memory multiprocessor</a:t>
            </a:r>
            <a:r>
              <a:rPr lang="en-US" altLang="zh-CN" sz="3600">
                <a:latin typeface="方正舒体" pitchFamily="2" charset="-122"/>
              </a:rPr>
              <a:t>(1)</a:t>
            </a:r>
            <a:endParaRPr lang="en-US" altLang="zh-CN" sz="3100">
              <a:latin typeface="方正舒体" pitchFamily="2" charset="-122"/>
            </a:endParaRP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7986713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Distributed shared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  </a:t>
            </a:r>
            <a:r>
              <a:rPr lang="zh-CN" altLang="en-US" sz="2800">
                <a:latin typeface="Comic Sans MS" pitchFamily="66" charset="0"/>
              </a:rPr>
              <a:t>（</a:t>
            </a:r>
            <a:r>
              <a:rPr lang="en-US" altLang="zh-CN" sz="2800">
                <a:latin typeface="Comic Sans MS" pitchFamily="66" charset="0"/>
              </a:rPr>
              <a:t>DSM or scalable shared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logical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uniform address space</a:t>
            </a:r>
            <a:r>
              <a:rPr lang="en-US" altLang="zh-CN"/>
              <a:t>  but </a:t>
            </a:r>
            <a:r>
              <a:rPr lang="en-US" altLang="zh-CN">
                <a:solidFill>
                  <a:srgbClr val="0000FF"/>
                </a:solidFill>
              </a:rPr>
              <a:t>physical</a:t>
            </a:r>
            <a:r>
              <a:rPr lang="en-US" altLang="zh-CN">
                <a:solidFill>
                  <a:srgbClr val="FF0000"/>
                </a:solidFill>
              </a:rPr>
              <a:t> distributed</a:t>
            </a:r>
            <a:r>
              <a:rPr lang="en-US" altLang="zh-CN"/>
              <a:t> memory, so any one of the processors can access any one of the memories.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Shared memory means </a:t>
            </a:r>
            <a:r>
              <a:rPr lang="en-US" altLang="zh-CN">
                <a:solidFill>
                  <a:srgbClr val="FF0000"/>
                </a:solidFill>
              </a:rPr>
              <a:t>sharing the address space</a:t>
            </a:r>
            <a:r>
              <a:rPr lang="en-US" altLang="zh-CN"/>
              <a:t>, which is different from centralized shared memory.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endParaRPr lang="en-US" altLang="zh-CN" sz="26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214438"/>
          </a:xfrm>
        </p:spPr>
        <p:txBody>
          <a:bodyPr/>
          <a:lstStyle/>
          <a:p>
            <a:pPr eaLnBrk="1" hangingPunct="1"/>
            <a:r>
              <a:rPr lang="en-US" altLang="zh-CN" sz="3600"/>
              <a:t>Distributed-memory multiprocessor</a:t>
            </a:r>
            <a:r>
              <a:rPr lang="en-US" altLang="zh-CN" sz="3600">
                <a:latin typeface="方正舒体" pitchFamily="2" charset="-122"/>
              </a:rPr>
              <a:t>(2)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268413"/>
            <a:ext cx="796607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multiple computers</a:t>
            </a:r>
            <a:r>
              <a:rPr lang="en-US" altLang="zh-CN" sz="28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 </a:t>
            </a:r>
            <a:r>
              <a:rPr lang="en-US" altLang="zh-CN"/>
              <a:t>Address space consists of </a:t>
            </a:r>
            <a:r>
              <a:rPr lang="en-US" altLang="zh-CN">
                <a:solidFill>
                  <a:srgbClr val="0000FF"/>
                </a:solidFill>
              </a:rPr>
              <a:t>multiple private (separate) address spaces</a:t>
            </a:r>
            <a:r>
              <a:rPr lang="zh-CN" altLang="en-US"/>
              <a:t>。</a:t>
            </a:r>
            <a:r>
              <a:rPr lang="en-US" altLang="zh-CN"/>
              <a:t>A processor can </a:t>
            </a:r>
            <a:r>
              <a:rPr lang="en-US" altLang="zh-CN">
                <a:solidFill>
                  <a:srgbClr val="0000FF"/>
                </a:solidFill>
              </a:rPr>
              <a:t>NOT</a:t>
            </a:r>
            <a:r>
              <a:rPr lang="en-US" altLang="zh-CN"/>
              <a:t> access the remote memory node directly.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Every node (processor-memory pair</a:t>
            </a:r>
            <a:r>
              <a:rPr lang="zh-CN" altLang="en-US"/>
              <a:t>）</a:t>
            </a:r>
            <a:r>
              <a:rPr lang="en-US" altLang="zh-CN"/>
              <a:t>is a independent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NOW(Network of Workstation)is consisted of multiple node( PC or workstation) connected by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PC cluster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43188" y="0"/>
            <a:ext cx="6283325" cy="1125538"/>
          </a:xfrm>
        </p:spPr>
        <p:txBody>
          <a:bodyPr/>
          <a:lstStyle/>
          <a:p>
            <a:pPr eaLnBrk="1" hangingPunct="1"/>
            <a:r>
              <a:rPr lang="en-US" altLang="en-US" dirty="0"/>
              <a:t>Why Multiprocessors?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621713" cy="46831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</a:rPr>
              <a:t>Application requirements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dirty="0"/>
              <a:t>Uniprocessor speed improving fast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dirty="0"/>
              <a:t>But there are things that need </a:t>
            </a:r>
            <a:r>
              <a:rPr lang="en-US" altLang="zh-CN" sz="2000" dirty="0">
                <a:solidFill>
                  <a:srgbClr val="FF0000"/>
                </a:solidFill>
                <a:hlinkClick r:id="rId2" action="ppaction://hlinksldjump"/>
              </a:rPr>
              <a:t>even more speed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Microprocessors as the fastest CPUs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sz="2000" dirty="0"/>
              <a:t> </a:t>
            </a:r>
            <a:r>
              <a:rPr lang="en-US" altLang="en-US" sz="2000" dirty="0"/>
              <a:t>Collecting several much easier than redesigning </a:t>
            </a:r>
            <a:r>
              <a:rPr lang="en-US" altLang="zh-CN" sz="2000" dirty="0"/>
              <a:t>one</a:t>
            </a: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Complexity of current microprocessors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Do we have enough ideas to sustain 1.5X/</a:t>
            </a:r>
            <a:r>
              <a:rPr lang="en-US" altLang="en-US" sz="2000" dirty="0" err="1"/>
              <a:t>yr</a:t>
            </a:r>
            <a:r>
              <a:rPr lang="en-US" altLang="en-US" sz="2000" dirty="0"/>
              <a:t>?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Can we deliver such complexity on schedule?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Slow (but steady) improvement in parallel software</a:t>
            </a:r>
            <a:r>
              <a:rPr lang="en-US" altLang="en-US" sz="2400" dirty="0"/>
              <a:t> </a:t>
            </a:r>
            <a:r>
              <a:rPr lang="en-US" altLang="zh-CN" sz="2400" dirty="0"/>
              <a:t>  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(scientific apps, databases, OS)</a:t>
            </a:r>
          </a:p>
        </p:txBody>
      </p:sp>
      <p:sp>
        <p:nvSpPr>
          <p:cNvPr id="5530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876925"/>
            <a:ext cx="431800" cy="288925"/>
          </a:xfrm>
          <a:prstGeom prst="actionButtonForwardNex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3163" cy="11969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 Parallel Architecture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/>
              <a:t>Parallel Architecture extends traditional computer architecture with a </a:t>
            </a:r>
            <a:r>
              <a:rPr lang="en-US" altLang="en-US">
                <a:solidFill>
                  <a:srgbClr val="FF0000"/>
                </a:solidFill>
              </a:rPr>
              <a:t>communication architecture</a:t>
            </a:r>
          </a:p>
          <a:p>
            <a:pPr lvl="1" eaLnBrk="1" hangingPunct="1"/>
            <a:r>
              <a:rPr lang="en-US" altLang="en-US">
                <a:solidFill>
                  <a:srgbClr val="0000FF"/>
                </a:solidFill>
              </a:rPr>
              <a:t>abstractions (HW/SW interface)</a:t>
            </a:r>
          </a:p>
          <a:p>
            <a:pPr lvl="1" eaLnBrk="1" hangingPunct="1"/>
            <a:r>
              <a:rPr lang="en-US" altLang="en-US"/>
              <a:t>organizational structure to realize abstraction efficiently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Parallel Framework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0292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en-US"/>
              <a:t>Programming Model: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Multiprogramming :</a:t>
            </a:r>
            <a:r>
              <a:rPr lang="en-US" altLang="en-US"/>
              <a:t> lots of jobs, no communication</a:t>
            </a:r>
            <a:endParaRPr lang="en-US" altLang="en-US">
              <a:solidFill>
                <a:schemeClr val="hlink"/>
              </a:solidFill>
            </a:endParaRP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Shared address space</a:t>
            </a:r>
            <a:r>
              <a:rPr lang="en-US" altLang="en-US"/>
              <a:t>: communicate via memory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Message passing</a:t>
            </a:r>
            <a:r>
              <a:rPr lang="en-US" altLang="en-US"/>
              <a:t>: send and recieve messages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Data Parallel</a:t>
            </a:r>
            <a:r>
              <a:rPr lang="en-US" altLang="en-US"/>
              <a:t>: several agents operate on several data sets simultaneously and then exchange information globally and simultaneously (shared or message passing)</a:t>
            </a:r>
          </a:p>
          <a:p>
            <a:pPr marL="285750" indent="-285750" eaLnBrk="1" hangingPunct="1"/>
            <a:r>
              <a:rPr lang="en-US" altLang="en-US"/>
              <a:t>Communication Abstraction: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Shared address space</a:t>
            </a:r>
            <a:r>
              <a:rPr lang="en-US" altLang="en-US"/>
              <a:t>: e.g., load, store, atomic swap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Message passing</a:t>
            </a:r>
            <a:r>
              <a:rPr lang="en-US" altLang="en-US"/>
              <a:t>: e.g., send, receive library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Shared Address Model-1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610600" cy="5181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Each </a:t>
            </a:r>
            <a:r>
              <a:rPr lang="en-US" altLang="en-US" sz="2200" b="1">
                <a:solidFill>
                  <a:srgbClr val="0000FF"/>
                </a:solidFill>
              </a:rPr>
              <a:t>processor</a:t>
            </a:r>
            <a:r>
              <a:rPr lang="en-US" altLang="en-US" sz="2200" b="1"/>
              <a:t> can name every </a:t>
            </a:r>
            <a:r>
              <a:rPr lang="en-US" altLang="en-US" sz="2200" b="1">
                <a:solidFill>
                  <a:srgbClr val="0000FF"/>
                </a:solidFill>
              </a:rPr>
              <a:t>physical location</a:t>
            </a:r>
            <a:r>
              <a:rPr lang="en-US" altLang="en-US" sz="2200" b="1"/>
              <a:t> in the machine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Each </a:t>
            </a:r>
            <a:r>
              <a:rPr lang="en-US" altLang="en-US" sz="2200" b="1">
                <a:solidFill>
                  <a:srgbClr val="0000FF"/>
                </a:solidFill>
              </a:rPr>
              <a:t>process</a:t>
            </a:r>
            <a:r>
              <a:rPr lang="en-US" altLang="en-US" sz="2200" b="1"/>
              <a:t> can name all data </a:t>
            </a:r>
            <a:r>
              <a:rPr lang="en-US" altLang="zh-CN" sz="2200" b="1"/>
              <a:t>that </a:t>
            </a:r>
            <a:r>
              <a:rPr lang="en-US" altLang="en-US" sz="2200" b="1"/>
              <a:t> shares with other processes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Data transfer via </a:t>
            </a:r>
            <a:r>
              <a:rPr lang="en-US" altLang="en-US" sz="2200" b="1">
                <a:solidFill>
                  <a:srgbClr val="0000FF"/>
                </a:solidFill>
              </a:rPr>
              <a:t>load and store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Data size: byte, word, ... or cache blocks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Uses virtual memory to map virtual </a:t>
            </a:r>
            <a:r>
              <a:rPr lang="en-US" altLang="zh-CN" sz="2200" b="1"/>
              <a:t>space </a:t>
            </a:r>
            <a:r>
              <a:rPr lang="en-US" altLang="en-US" sz="2200" b="1"/>
              <a:t>to local or remote physical</a:t>
            </a:r>
            <a:r>
              <a:rPr lang="en-US" altLang="zh-CN" sz="2200" b="1"/>
              <a:t> space </a:t>
            </a:r>
            <a:endParaRPr lang="en-US" altLang="en-US" sz="2200" b="1"/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/>
              <a:t>Memory hierarchy model applies: now communication moves data to local processor cache (as load moves data from memory to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200" b="1"/>
              <a:t>Latency, B</a:t>
            </a:r>
            <a:r>
              <a:rPr lang="en-US" altLang="zh-CN" sz="2200" b="1"/>
              <a:t>andwidth</a:t>
            </a:r>
            <a:r>
              <a:rPr lang="en-US" altLang="en-US" sz="2200" b="1"/>
              <a:t>, scalability when communicate?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>
                <a:solidFill>
                  <a:srgbClr val="000000"/>
                </a:solidFill>
              </a:rPr>
              <a:t>For distributed memory architecture, a layer (software or hardware) is generally added to allow transparent address mapping􀂉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Shared Address  Model-2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48006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b="1">
                <a:solidFill>
                  <a:srgbClr val="000000"/>
                </a:solidFill>
              </a:rPr>
              <a:t>Significant research has been conducted to make the </a:t>
            </a:r>
            <a:r>
              <a:rPr lang="en-US" altLang="en-US" sz="2400" b="1"/>
              <a:t>translation transparent and scalable</a:t>
            </a:r>
            <a:r>
              <a:rPr lang="en-US" altLang="en-US" sz="2400" b="1">
                <a:solidFill>
                  <a:srgbClr val="0000FF"/>
                </a:solidFill>
              </a:rPr>
              <a:t> </a:t>
            </a:r>
            <a:r>
              <a:rPr lang="en-US" altLang="en-US" sz="2400" b="1">
                <a:solidFill>
                  <a:srgbClr val="000000"/>
                </a:solidFill>
              </a:rPr>
              <a:t>for many node􀂉</a:t>
            </a:r>
          </a:p>
          <a:p>
            <a:pPr marL="285750" indent="-285750" eaLnBrk="1" hangingPunct="1"/>
            <a:r>
              <a:rPr lang="en-US" altLang="en-US" sz="2400" b="1">
                <a:solidFill>
                  <a:srgbClr val="FF0000"/>
                </a:solidFill>
              </a:rPr>
              <a:t>Handling </a:t>
            </a:r>
            <a:r>
              <a:rPr lang="en-US" altLang="en-US" sz="2400" b="1">
                <a:solidFill>
                  <a:srgbClr val="0000FF"/>
                </a:solidFill>
              </a:rPr>
              <a:t>data consistency and protection</a:t>
            </a:r>
            <a:r>
              <a:rPr lang="en-US" altLang="en-US" sz="2400" b="1">
                <a:solidFill>
                  <a:srgbClr val="FF0000"/>
                </a:solidFill>
              </a:rPr>
              <a:t> is typically a challenge</a:t>
            </a:r>
            <a:r>
              <a:rPr lang="en-US" altLang="en-US" sz="2400" b="1">
                <a:solidFill>
                  <a:srgbClr val="000000"/>
                </a:solidFill>
              </a:rPr>
              <a:t> </a:t>
            </a:r>
          </a:p>
          <a:p>
            <a:pPr marL="285750" indent="-285750" eaLnBrk="1" hangingPunct="1"/>
            <a:r>
              <a:rPr lang="en-US" altLang="en-US" sz="2400" b="1">
                <a:solidFill>
                  <a:srgbClr val="000000"/>
                </a:solidFill>
              </a:rPr>
              <a:t>For multi-computer systems, address mapping has to be performed by software modules, typically added as part of the operating system􀂉</a:t>
            </a:r>
          </a:p>
          <a:p>
            <a:pPr marL="285750" indent="-285750" eaLnBrk="1" hangingPunct="1"/>
            <a:r>
              <a:rPr lang="en-US" altLang="en-US" sz="2400" b="1">
                <a:solidFill>
                  <a:srgbClr val="000000"/>
                </a:solidFill>
              </a:rPr>
              <a:t>Latency depends on the underlined hardware architecture (bus bandwidth, memory access time and support for address translation)􀂉</a:t>
            </a:r>
          </a:p>
          <a:p>
            <a:pPr marL="285750" indent="-285750" eaLnBrk="1" hangingPunct="1"/>
            <a:r>
              <a:rPr lang="en-US" altLang="en-US" sz="2400" b="1">
                <a:solidFill>
                  <a:srgbClr val="0000FF"/>
                </a:solidFill>
              </a:rPr>
              <a:t>Scalability is limited</a:t>
            </a:r>
            <a:r>
              <a:rPr lang="en-US" altLang="en-US" sz="2400" b="1">
                <a:solidFill>
                  <a:srgbClr val="000000"/>
                </a:solidFill>
              </a:rPr>
              <a:t> given that the communication model is so tightly coupled with process address space*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50" y="190500"/>
            <a:ext cx="7162800" cy="647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Message Passing Model-1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914400"/>
            <a:ext cx="8763000" cy="525145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/>
              <a:t>Whole computers (CPU, memory, I/O devices) communicate as </a:t>
            </a:r>
            <a:r>
              <a:rPr lang="en-US" altLang="en-US" sz="2400">
                <a:solidFill>
                  <a:srgbClr val="0000FF"/>
                </a:solidFill>
              </a:rPr>
              <a:t>explicit I/O operations</a:t>
            </a:r>
          </a:p>
          <a:p>
            <a:pPr marL="685800" lvl="1" indent="-228600" eaLnBrk="1" hangingPunct="1"/>
            <a:r>
              <a:rPr lang="en-US" altLang="en-US" sz="2000"/>
              <a:t>Essentially NUMA but integrated at I/O devices vs. memory system</a:t>
            </a:r>
          </a:p>
          <a:p>
            <a:pPr marL="285750" indent="-285750" eaLnBrk="1" hangingPunct="1"/>
            <a:r>
              <a:rPr lang="en-US" altLang="en-US" sz="2400" u="sng">
                <a:solidFill>
                  <a:srgbClr val="0000FF"/>
                </a:solidFill>
              </a:rPr>
              <a:t>Send</a:t>
            </a:r>
            <a:r>
              <a:rPr lang="en-US" altLang="en-US" sz="2400"/>
              <a:t> specifies local buffer + receiving process on remote computer</a:t>
            </a:r>
          </a:p>
          <a:p>
            <a:pPr marL="285750" indent="-285750" eaLnBrk="1" hangingPunct="1"/>
            <a:r>
              <a:rPr lang="en-US" altLang="en-US" sz="2400" u="sng">
                <a:solidFill>
                  <a:srgbClr val="0000FF"/>
                </a:solidFill>
              </a:rPr>
              <a:t>Receive</a:t>
            </a:r>
            <a:r>
              <a:rPr lang="en-US" altLang="en-US" sz="2400"/>
              <a:t> specifies sending process on remote computer + local buffer to place data</a:t>
            </a:r>
          </a:p>
          <a:p>
            <a:pPr marL="685800" lvl="1" indent="-228600" eaLnBrk="1" hangingPunct="1"/>
            <a:r>
              <a:rPr lang="en-US" altLang="en-US" sz="2000"/>
              <a:t>Usually send includes process tag </a:t>
            </a:r>
            <a:br>
              <a:rPr lang="en-US" altLang="en-US" sz="2000"/>
            </a:br>
            <a:r>
              <a:rPr lang="en-US" altLang="en-US" sz="2000"/>
              <a:t>and receive has rule on tag: match 1, match any</a:t>
            </a:r>
          </a:p>
          <a:p>
            <a:pPr marL="685800" lvl="1" indent="-228600" eaLnBrk="1" hangingPunct="1"/>
            <a:r>
              <a:rPr lang="en-US" altLang="en-US" sz="2000" u="sng">
                <a:solidFill>
                  <a:srgbClr val="FF0000"/>
                </a:solidFill>
              </a:rPr>
              <a:t>Synch</a:t>
            </a:r>
            <a:r>
              <a:rPr lang="en-US" altLang="en-US" sz="2000"/>
              <a:t>: when send completes, when buffer free, when request accepted, receive wait for send</a:t>
            </a:r>
          </a:p>
          <a:p>
            <a:pPr marL="285750" indent="-285750" eaLnBrk="1" hangingPunct="1"/>
            <a:r>
              <a:rPr lang="en-US" altLang="en-US" sz="2400">
                <a:solidFill>
                  <a:srgbClr val="0000FF"/>
                </a:solidFill>
              </a:rPr>
              <a:t>Send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en-US" sz="2400">
                <a:solidFill>
                  <a:srgbClr val="0000FF"/>
                </a:solidFill>
              </a:rPr>
              <a:t>+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en-US" sz="2400">
                <a:solidFill>
                  <a:srgbClr val="0000FF"/>
                </a:solidFill>
              </a:rPr>
              <a:t>receive =&gt; memory-memory copy, where each supplies local address, AND does pairwise sychronization!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9072562" cy="936625"/>
          </a:xfrm>
        </p:spPr>
        <p:txBody>
          <a:bodyPr/>
          <a:lstStyle/>
          <a:p>
            <a:pPr eaLnBrk="1" hangingPunct="1"/>
            <a:r>
              <a:rPr lang="en-US" altLang="en-US"/>
              <a:t>Message Passing Model-2</a:t>
            </a:r>
            <a:endParaRPr lang="en-US" altLang="zh-CN"/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History of message passing: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Network topology important because could only send to immediate neighbor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Typically synchronous, blocking send &amp; receive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Later DMA with non-blocking sends, DMA for receive into buffer until processor does receive, and then data is transferred to local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Later SW libraries to allow arbitrary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IBM SP-2, RS6000 workstations in racks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Network Interface Card has Intel 960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8X8 Crossbar switch as communication building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40 MByte/sec per link</a:t>
            </a:r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188913"/>
            <a:ext cx="8929687" cy="936625"/>
          </a:xfrm>
        </p:spPr>
        <p:txBody>
          <a:bodyPr/>
          <a:lstStyle/>
          <a:p>
            <a:pPr eaLnBrk="1" hangingPunct="1"/>
            <a:r>
              <a:rPr lang="en-US" altLang="zh-CN" sz="3200"/>
              <a:t>Shared Memory vs. Message Passing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Shared Memory (multiprocessors)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One shared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Processors </a:t>
            </a:r>
            <a:r>
              <a:rPr lang="en-US" altLang="zh-CN" sz="2400">
                <a:solidFill>
                  <a:srgbClr val="FF0000"/>
                </a:solidFill>
              </a:rPr>
              <a:t>use conventional load/stores to access shared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Communication can be complex/dynamic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Simpler programming model</a:t>
            </a:r>
            <a:r>
              <a:rPr lang="en-US" altLang="zh-CN" sz="2400"/>
              <a:t> (compatible with uniprocessors)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Hardware controlled caching is useful to reduce latency contention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Has </a:t>
            </a:r>
            <a:r>
              <a:rPr lang="en-US" altLang="zh-CN" sz="2400">
                <a:solidFill>
                  <a:srgbClr val="0000FF"/>
                </a:solidFill>
              </a:rPr>
              <a:t>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Synchronization</a:t>
            </a:r>
            <a:r>
              <a:rPr lang="en-US" altLang="zh-CN" sz="2000"/>
              <a:t> (discussed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More complex hardware</a:t>
            </a:r>
            <a:r>
              <a:rPr lang="en-US" altLang="zh-CN" sz="2000"/>
              <a:t> needed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40763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Shared Memory vs. Message Passing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400"/>
              <a:t>MIMD (appearance of memory to software)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Message Passing (multicomputers)</a:t>
            </a:r>
          </a:p>
          <a:p>
            <a:pPr lvl="1" eaLnBrk="1" hangingPunct="1"/>
            <a:r>
              <a:rPr lang="en-US" altLang="zh-CN" sz="2000"/>
              <a:t>Each processor has its own address space</a:t>
            </a:r>
          </a:p>
          <a:p>
            <a:pPr lvl="1" eaLnBrk="1" hangingPunct="1"/>
            <a:r>
              <a:rPr lang="en-US" altLang="zh-CN" sz="2000"/>
              <a:t>Processors send and receive messages to and from each</a:t>
            </a:r>
          </a:p>
          <a:p>
            <a:pPr lvl="1" eaLnBrk="1" hangingPunct="1"/>
            <a:r>
              <a:rPr lang="en-US" altLang="zh-CN" sz="2000"/>
              <a:t>other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</a:rPr>
              <a:t>Communication patterns explicit and precise</a:t>
            </a:r>
          </a:p>
          <a:p>
            <a:pPr lvl="1" eaLnBrk="1" hangingPunct="1"/>
            <a:r>
              <a:rPr lang="en-US" altLang="zh-CN" sz="2000"/>
              <a:t>Explicit messaging forces programmer to optimize this</a:t>
            </a:r>
          </a:p>
          <a:p>
            <a:pPr lvl="1" eaLnBrk="1" hangingPunct="1"/>
            <a:r>
              <a:rPr lang="en-US" altLang="zh-CN" sz="2000"/>
              <a:t>Used for scientific codes (explicit communication)</a:t>
            </a:r>
          </a:p>
          <a:p>
            <a:pPr lvl="1" eaLnBrk="1" hangingPunct="1"/>
            <a:r>
              <a:rPr lang="en-US" altLang="zh-CN" sz="2000"/>
              <a:t>Message passing systems: PVM, MPI, OpenMP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</a:rPr>
              <a:t>Simple Hardware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</a:rPr>
              <a:t>Difficult programming Model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0"/>
            <a:ext cx="8572500" cy="12144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Communication Models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5029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Shared Memory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/>
              <a:t>Processors communicate with shared address space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/>
              <a:t>Easy on small-scale machines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Model of choice for uniprocessors, small-scale MPs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Ease of programming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Lower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Easier to use hardware controlled caching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Message passing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/>
              <a:t>Processors have private memories, communicate via messages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Less hardware, easier to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Focuses attention on costly </a:t>
            </a:r>
            <a:r>
              <a:rPr lang="en-US" altLang="en-US" sz="1800">
                <a:solidFill>
                  <a:srgbClr val="FC0128"/>
                </a:solidFill>
              </a:rPr>
              <a:t>non-local</a:t>
            </a:r>
            <a:r>
              <a:rPr lang="en-US" altLang="en-US" sz="1800"/>
              <a:t> operations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Can support either SW model on either HW 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397750" cy="1214438"/>
          </a:xfrm>
        </p:spPr>
        <p:txBody>
          <a:bodyPr/>
          <a:lstStyle/>
          <a:p>
            <a:pPr eaLnBrk="1" hangingPunct="1"/>
            <a:r>
              <a:rPr lang="en-US" altLang="zh-CN"/>
              <a:t>Parallel Systems</a:t>
            </a:r>
            <a:br>
              <a:rPr lang="en-US" altLang="zh-CN"/>
            </a:br>
            <a:r>
              <a:rPr lang="en-US" altLang="zh-CN"/>
              <a:t> (80s and 90s)</a:t>
            </a:r>
          </a:p>
        </p:txBody>
      </p:sp>
      <p:pic>
        <p:nvPicPr>
          <p:cNvPr id="798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4013" y="1643063"/>
            <a:ext cx="8789987" cy="3811587"/>
          </a:xfr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0" y="0"/>
            <a:ext cx="6069013" cy="9366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Opportunities for Applications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Scientific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Nearly  unlimited demand</a:t>
            </a:r>
            <a:r>
              <a:rPr lang="en-US" altLang="zh-CN" sz="2000" b="1">
                <a:solidFill>
                  <a:srgbClr val="000000"/>
                </a:solidFill>
              </a:rPr>
              <a:t> (Grand challenge)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App                                                </a:t>
            </a:r>
            <a:r>
              <a:rPr lang="en-US" altLang="zh-CN" sz="1800" b="1" i="1">
                <a:solidFill>
                  <a:srgbClr val="000000"/>
                </a:solidFill>
              </a:rPr>
              <a:t>Perf(GFLOPS)             Memory (GB)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72 hour weather                                        3                                 1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Pharmaceutical design                           100                              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Global Change,Genome                         1000                          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Successes in some real industries: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Petroleum reservoir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Automotive: crash simulation, drag analysis,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Aeronautics: airflow analysis, engine, structural mechanics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Pharmaceuticals: molecular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Entertainment: full length movies (“Toy Story”)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Commercial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Transaction processing, file servers, electronic CAD simulation,search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</a:rPr>
              <a:t>Examples: IBM RS6000, Tandem (Compaq) Himilaya </a:t>
            </a:r>
          </a:p>
        </p:txBody>
      </p:sp>
      <p:sp>
        <p:nvSpPr>
          <p:cNvPr id="563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8350" y="5949950"/>
            <a:ext cx="468313" cy="287338"/>
          </a:xfrm>
          <a:prstGeom prst="actionButtonBackPrevious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Multiprocessor Trends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414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Shared Memory</a:t>
            </a:r>
          </a:p>
          <a:p>
            <a:pPr lvl="1" eaLnBrk="1" hangingPunct="1"/>
            <a:r>
              <a:rPr lang="en-US" altLang="zh-CN" sz="2000"/>
              <a:t>Easier, more dynamic programming model</a:t>
            </a:r>
          </a:p>
          <a:p>
            <a:pPr lvl="1" eaLnBrk="1" hangingPunct="1"/>
            <a:r>
              <a:rPr lang="en-US" altLang="zh-CN" sz="2000"/>
              <a:t>Can do more to optimize the hardware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Small-to-medium size UMA</a:t>
            </a:r>
            <a:r>
              <a:rPr lang="en-US" altLang="zh-CN" sz="2400"/>
              <a:t> systems (2-8 processors)</a:t>
            </a:r>
          </a:p>
          <a:p>
            <a:pPr lvl="1" eaLnBrk="1" hangingPunct="1"/>
            <a:r>
              <a:rPr lang="en-US" altLang="zh-CN" sz="2000"/>
              <a:t>Processor + memory + switch on single board (4x pentium)</a:t>
            </a:r>
          </a:p>
          <a:p>
            <a:pPr lvl="1" eaLnBrk="1" hangingPunct="1"/>
            <a:r>
              <a:rPr lang="en-US" altLang="zh-CN" sz="2000"/>
              <a:t>Single-chip multiprocessors (POWER4)</a:t>
            </a:r>
          </a:p>
          <a:p>
            <a:pPr lvl="1" eaLnBrk="1" hangingPunct="1"/>
            <a:r>
              <a:rPr lang="en-US" altLang="zh-CN" sz="2000"/>
              <a:t>Commodity parts soon – glueless MP systems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Larger NUMAs</a:t>
            </a:r>
            <a:r>
              <a:rPr lang="en-US" altLang="zh-CN" sz="2400"/>
              <a:t> built from smaller UMAs</a:t>
            </a:r>
          </a:p>
          <a:p>
            <a:pPr lvl="1" eaLnBrk="1" hangingPunct="1"/>
            <a:r>
              <a:rPr lang="en-US" altLang="zh-CN" sz="2000"/>
              <a:t>Use commodity small UMAs with commodity interconnects (ethernet, myrinet)</a:t>
            </a:r>
          </a:p>
          <a:p>
            <a:pPr lvl="1" eaLnBrk="1" hangingPunct="1"/>
            <a:r>
              <a:rPr lang="en-US" altLang="zh-CN" sz="2000"/>
              <a:t>NUMA clusters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658225" cy="838200"/>
          </a:xfrm>
        </p:spPr>
        <p:txBody>
          <a:bodyPr/>
          <a:lstStyle/>
          <a:p>
            <a:pPr eaLnBrk="1" hangingPunct="1"/>
            <a:r>
              <a:rPr lang="en-US" altLang="zh-CN"/>
              <a:t>Fundamental Issues_1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990600"/>
            <a:ext cx="862171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rgbClr val="9900CC"/>
                </a:solidFill>
              </a:rPr>
              <a:t>Naming</a:t>
            </a:r>
            <a:r>
              <a:rPr lang="en-US" altLang="zh-CN" sz="2800">
                <a:solidFill>
                  <a:srgbClr val="9900CC"/>
                </a:solidFill>
              </a:rPr>
              <a:t>:</a:t>
            </a:r>
            <a:r>
              <a:rPr lang="en-US" altLang="zh-CN" sz="2800">
                <a:solidFill>
                  <a:srgbClr val="000000"/>
                </a:solidFill>
              </a:rPr>
              <a:t> how to solve large problem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what data is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how it is addressed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what operations can access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FF"/>
                </a:solidFill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how processes refer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Choice of naming affects </a:t>
            </a:r>
            <a:r>
              <a:rPr lang="en-US" altLang="zh-CN" sz="2800">
                <a:solidFill>
                  <a:srgbClr val="0000FF"/>
                </a:solidFill>
              </a:rPr>
              <a:t>code</a:t>
            </a:r>
            <a:r>
              <a:rPr lang="en-US" altLang="zh-CN" sz="2800">
                <a:solidFill>
                  <a:srgbClr val="000000"/>
                </a:solidFill>
              </a:rPr>
              <a:t> produced by a compiler; via load where just remember address or keep track of processor number and local virtual address for message passing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Choice of naming affects </a:t>
            </a:r>
            <a:r>
              <a:rPr lang="en-US" altLang="zh-CN" sz="2800">
                <a:solidFill>
                  <a:srgbClr val="0000FF"/>
                </a:solidFill>
              </a:rPr>
              <a:t>replication of data</a:t>
            </a:r>
            <a:r>
              <a:rPr lang="en-US" altLang="zh-CN" sz="2800">
                <a:solidFill>
                  <a:srgbClr val="000000"/>
                </a:solidFill>
              </a:rPr>
              <a:t>; via load in cache memory hierarchy or via SW replication and consistency</a:t>
            </a:r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40763" cy="936625"/>
          </a:xfrm>
        </p:spPr>
        <p:txBody>
          <a:bodyPr/>
          <a:lstStyle/>
          <a:p>
            <a:pPr eaLnBrk="1" hangingPunct="1"/>
            <a:r>
              <a:rPr lang="en-US" altLang="zh-CN"/>
              <a:t>Fundamental Issues_2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6217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Global physical address space: 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any processor can generate, address and access it in a single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Global virtual address space: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 if the address space of each process can be configured to contain all shared data of the parallel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memory can be anywhere: virtual address translation handles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Segmented shared address space: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 locations are named &lt;process number, address&gt;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uniformly for all processes of the parallel program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Fundamntal Issues_3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5183187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9900CC"/>
                </a:solidFill>
              </a:rPr>
              <a:t>Synchronization</a:t>
            </a:r>
            <a:r>
              <a:rPr lang="en-US" altLang="zh-CN" b="1">
                <a:solidFill>
                  <a:srgbClr val="000000"/>
                </a:solidFill>
              </a:rPr>
              <a:t>: 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To cooperate, processes must coordinate</a:t>
            </a:r>
            <a:endParaRPr lang="en-US" altLang="zh-CN" sz="2800">
              <a:solidFill>
                <a:srgbClr val="000000"/>
              </a:solidFill>
              <a:latin typeface="Wingdings" pitchFamily="2" charset="2"/>
            </a:endParaRP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Message passing is implicit coordination with transmission or arrival of data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Shared address =&gt; additional operations to explicitly coordinate: e.g., write a flag, awaken a thread, interrupt a processor</a:t>
            </a:r>
            <a:r>
              <a:rPr lang="zh-CN" altLang="en-US" sz="2800">
                <a:solidFill>
                  <a:srgbClr val="000000"/>
                </a:solidFill>
                <a:latin typeface="Wingdings" pitchFamily="2" charset="2"/>
              </a:rPr>
              <a:t>􀁰</a:t>
            </a: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Fundamntal Issues_4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>
                <a:solidFill>
                  <a:srgbClr val="9900CC"/>
                </a:solidFill>
              </a:rPr>
              <a:t>Latency and Bandwidth</a:t>
            </a:r>
            <a:endParaRPr lang="en-US" altLang="zh-CN">
              <a:solidFill>
                <a:srgbClr val="9900CC"/>
              </a:solidFill>
            </a:endParaRP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olidFill>
                  <a:srgbClr val="0000FF"/>
                </a:solidFill>
              </a:rPr>
              <a:t>Bandwidth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Need high bandwidth in communication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Match limits in network, memory, and processor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Challenge is link speed of network interface vs. bisection bandwidth of network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olidFill>
                  <a:srgbClr val="FF0000"/>
                </a:solidFill>
              </a:rPr>
              <a:t>Latency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Affects performance, since processor may have to wait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Affects ease of programming, since requires more thought to overlap communication and computation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Overhead to communicate is a problem in many machines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olidFill>
                  <a:srgbClr val="0000FF"/>
                </a:solidFill>
              </a:rPr>
              <a:t>Latency Hiding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How can a mechanism help hide latency?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Increases programming system burdern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Examples: overlap message send with computation, prefetch data, switch to other tasks</a:t>
            </a:r>
            <a:endParaRPr lang="en-US" altLang="zh-CN" sz="200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260350"/>
            <a:ext cx="8929687" cy="936625"/>
          </a:xfrm>
        </p:spPr>
        <p:txBody>
          <a:bodyPr/>
          <a:lstStyle/>
          <a:p>
            <a:pPr eaLnBrk="1" hangingPunct="1"/>
            <a:r>
              <a:rPr lang="en-US" altLang="zh-CN"/>
              <a:t>Challenge: </a:t>
            </a:r>
            <a:br>
              <a:rPr lang="en-US" altLang="zh-CN"/>
            </a:br>
            <a:r>
              <a:rPr lang="en-US" altLang="zh-CN" sz="3600">
                <a:solidFill>
                  <a:srgbClr val="3333CD"/>
                </a:solidFill>
              </a:rPr>
              <a:t>limited program parallism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3213100"/>
            <a:ext cx="8534400" cy="30480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Example: Achieve speedup of 80 x using 100 processors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80 = 1/[Fracparallel/100+1-Fracparallel]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Frac parallel = 0.9975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    ==&gt; only 0.25% of the work can be serial!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82000" cy="154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7625" y="5661025"/>
            <a:ext cx="9096375" cy="396875"/>
          </a:xfrm>
          <a:prstGeom prst="rect">
            <a:avLst/>
          </a:prstGeom>
          <a:solidFill>
            <a:srgbClr val="FFFF99"/>
          </a:solidFill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Can parallized part be imporved to 100 times considering the overheads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10093158">
            <a:off x="4217988" y="4148138"/>
            <a:ext cx="576262" cy="1584325"/>
            <a:chOff x="2562" y="2024"/>
            <a:chExt cx="363" cy="952"/>
          </a:xfrm>
        </p:grpSpPr>
        <p:sp>
          <p:nvSpPr>
            <p:cNvPr id="86023" name="Oval 5"/>
            <p:cNvSpPr>
              <a:spLocks noChangeArrowheads="1"/>
            </p:cNvSpPr>
            <p:nvPr/>
          </p:nvSpPr>
          <p:spPr bwMode="auto">
            <a:xfrm>
              <a:off x="2562" y="2704"/>
              <a:ext cx="363" cy="2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24" name="Line 6"/>
            <p:cNvSpPr>
              <a:spLocks noChangeShapeType="1"/>
            </p:cNvSpPr>
            <p:nvPr/>
          </p:nvSpPr>
          <p:spPr bwMode="auto">
            <a:xfrm flipH="1" flipV="1">
              <a:off x="2699" y="2024"/>
              <a:ext cx="90" cy="6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0"/>
            <a:ext cx="8929687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Challenge :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 sz="3200">
                <a:solidFill>
                  <a:srgbClr val="0000FF"/>
                </a:solidFill>
              </a:rPr>
              <a:t>long</a:t>
            </a:r>
            <a:r>
              <a:rPr lang="en-US" altLang="zh-CN" sz="3200"/>
              <a:t> </a:t>
            </a:r>
            <a:r>
              <a:rPr lang="en-US" altLang="zh-CN" sz="3600">
                <a:solidFill>
                  <a:srgbClr val="0000FF"/>
                </a:solidFill>
              </a:rPr>
              <a:t>communication latency</a:t>
            </a:r>
            <a:endParaRPr lang="en-US" altLang="zh-CN" sz="3200"/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0805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Given</a:t>
            </a:r>
            <a:r>
              <a:rPr lang="zh-CN" altLang="en-US" sz="2400"/>
              <a:t>： </a:t>
            </a:r>
            <a:r>
              <a:rPr lang="en-US" altLang="zh-CN" sz="2400"/>
              <a:t>(P203)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32-processor machine, with each processor cycle time=0.5ns (2GHz 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remote reference  time= 200ns;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all references except those involving communication hit in local memory;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</a:rPr>
              <a:t>base CPI=0.5</a:t>
            </a:r>
            <a:r>
              <a:rPr lang="en-US" altLang="zh-CN" sz="2000"/>
              <a:t> (all reference hit in the cache);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Processors are stalled on  a remote request.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0.2% of the instructions involve a remote reference.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 </a:t>
            </a:r>
            <a:r>
              <a:rPr lang="en-US" altLang="zh-CN" sz="1800" b="1"/>
              <a:t>CPI =</a:t>
            </a:r>
            <a:r>
              <a:rPr lang="en-US" altLang="zh-CN" sz="1800" b="1" baseline="-14000"/>
              <a:t> </a:t>
            </a:r>
            <a:r>
              <a:rPr lang="en-US" altLang="zh-CN" sz="1800" b="1"/>
              <a:t>Base CPI + Remote request rate </a:t>
            </a:r>
            <a:r>
              <a:rPr lang="en-US" altLang="zh-CN" sz="1800" b="1">
                <a:sym typeface="Symbol" pitchFamily="18" charset="2"/>
              </a:rPr>
              <a:t> Remote request cost 		      =0.5 + 0.2%  Remote request cost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		 </a:t>
            </a:r>
            <a:r>
              <a:rPr lang="en-US" altLang="zh-CN" sz="2000">
                <a:sym typeface="Symbol" pitchFamily="18" charset="2"/>
              </a:rPr>
              <a:t>The remote request cost is: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6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ym typeface="Symbol" pitchFamily="18" charset="2"/>
              </a:rPr>
              <a:t>	</a:t>
            </a:r>
            <a:r>
              <a:rPr lang="en-US" altLang="zh-CN" sz="1600" b="1">
                <a:sym typeface="Symbol" pitchFamily="18" charset="2"/>
              </a:rPr>
              <a:t>	  </a:t>
            </a:r>
            <a:r>
              <a:rPr lang="en-US" altLang="zh-CN" sz="1800" b="1">
                <a:solidFill>
                  <a:schemeClr val="tx2"/>
                </a:solidFill>
                <a:sym typeface="Symbol" pitchFamily="18" charset="2"/>
              </a:rPr>
              <a:t>CPI=0.5 + 0.8 = 1.3</a:t>
            </a:r>
            <a:r>
              <a:rPr lang="en-US" altLang="zh-CN" sz="1800">
                <a:sym typeface="Symbol" pitchFamily="18" charset="2"/>
              </a:rPr>
              <a:t>	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3203575" y="5445125"/>
            <a:ext cx="5495925" cy="685800"/>
            <a:chOff x="1344" y="3652"/>
            <a:chExt cx="3462" cy="432"/>
          </a:xfrm>
        </p:grpSpPr>
        <p:sp>
          <p:nvSpPr>
            <p:cNvPr id="87046" name="Rectangle 5"/>
            <p:cNvSpPr>
              <a:spLocks noChangeArrowheads="1"/>
            </p:cNvSpPr>
            <p:nvPr/>
          </p:nvSpPr>
          <p:spPr bwMode="auto">
            <a:xfrm>
              <a:off x="1344" y="3652"/>
              <a:ext cx="1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latin typeface="Comic Sans MS" pitchFamily="66" charset="0"/>
                  <a:sym typeface="Symbol" pitchFamily="18" charset="2"/>
                </a:rPr>
                <a:t>Remote access cost</a:t>
              </a:r>
            </a:p>
          </p:txBody>
        </p:sp>
        <p:sp>
          <p:nvSpPr>
            <p:cNvPr id="87047" name="Rectangle 6"/>
            <p:cNvSpPr>
              <a:spLocks noChangeArrowheads="1"/>
            </p:cNvSpPr>
            <p:nvPr/>
          </p:nvSpPr>
          <p:spPr bwMode="auto">
            <a:xfrm>
              <a:off x="1680" y="3834"/>
              <a:ext cx="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latin typeface="Comic Sans MS" pitchFamily="66" charset="0"/>
                  <a:sym typeface="Symbol" pitchFamily="18" charset="2"/>
                </a:rPr>
                <a:t>Cycle time</a:t>
              </a:r>
            </a:p>
          </p:txBody>
        </p:sp>
        <p:sp>
          <p:nvSpPr>
            <p:cNvPr id="87048" name="Line 7"/>
            <p:cNvSpPr>
              <a:spLocks noChangeShapeType="1"/>
            </p:cNvSpPr>
            <p:nvPr/>
          </p:nvSpPr>
          <p:spPr bwMode="auto">
            <a:xfrm>
              <a:off x="1440" y="3879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7049" name="Rectangle 8"/>
            <p:cNvSpPr>
              <a:spLocks noChangeArrowheads="1"/>
            </p:cNvSpPr>
            <p:nvPr/>
          </p:nvSpPr>
          <p:spPr bwMode="auto">
            <a:xfrm>
              <a:off x="3216" y="36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latin typeface="Comic Sans MS" pitchFamily="66" charset="0"/>
                  <a:sym typeface="Symbol" pitchFamily="18" charset="2"/>
                </a:rPr>
                <a:t>200ns</a:t>
              </a:r>
            </a:p>
          </p:txBody>
        </p:sp>
        <p:sp>
          <p:nvSpPr>
            <p:cNvPr id="87050" name="Rectangle 9"/>
            <p:cNvSpPr>
              <a:spLocks noChangeArrowheads="1"/>
            </p:cNvSpPr>
            <p:nvPr/>
          </p:nvSpPr>
          <p:spPr bwMode="auto">
            <a:xfrm>
              <a:off x="3360" y="3834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latin typeface="Comic Sans MS" pitchFamily="66" charset="0"/>
                  <a:sym typeface="Symbol" pitchFamily="18" charset="2"/>
                </a:rPr>
                <a:t>0.5ns</a:t>
              </a:r>
            </a:p>
          </p:txBody>
        </p:sp>
        <p:sp>
          <p:nvSpPr>
            <p:cNvPr id="87051" name="Line 10"/>
            <p:cNvSpPr>
              <a:spLocks noChangeShapeType="1"/>
            </p:cNvSpPr>
            <p:nvPr/>
          </p:nvSpPr>
          <p:spPr bwMode="auto">
            <a:xfrm>
              <a:off x="3312" y="3879"/>
              <a:ext cx="43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7052" name="Rectangle 11"/>
            <p:cNvSpPr>
              <a:spLocks noChangeArrowheads="1"/>
            </p:cNvSpPr>
            <p:nvPr/>
          </p:nvSpPr>
          <p:spPr bwMode="auto">
            <a:xfrm>
              <a:off x="3007" y="374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sym typeface="Symbol" pitchFamily="18" charset="2"/>
                </a:rPr>
                <a:t>=</a:t>
              </a:r>
            </a:p>
          </p:txBody>
        </p:sp>
        <p:sp>
          <p:nvSpPr>
            <p:cNvPr id="87053" name="Rectangle 12"/>
            <p:cNvSpPr>
              <a:spLocks noChangeArrowheads="1"/>
            </p:cNvSpPr>
            <p:nvPr/>
          </p:nvSpPr>
          <p:spPr bwMode="auto">
            <a:xfrm>
              <a:off x="3840" y="3700"/>
              <a:ext cx="9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  <a:sym typeface="Symbol" pitchFamily="18" charset="2"/>
                </a:rPr>
                <a:t>=</a:t>
              </a:r>
              <a:r>
                <a:rPr kumimoji="1" lang="en-US" altLang="zh-CN" sz="2000" b="1">
                  <a:solidFill>
                    <a:schemeClr val="tx1"/>
                  </a:solidFill>
                  <a:latin typeface="Comic Sans MS" pitchFamily="66" charset="0"/>
                  <a:sym typeface="Symbol" pitchFamily="18" charset="2"/>
                </a:rPr>
                <a:t>400cycles</a:t>
              </a:r>
            </a:p>
          </p:txBody>
        </p:sp>
      </p:grp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47663" y="3644900"/>
            <a:ext cx="8796337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2000" b="1">
                <a:solidFill>
                  <a:schemeClr val="tx1"/>
                </a:solidFill>
              </a:rPr>
              <a:t>The multiprocessor with all local references is 1.3/0.5 = 2.6 times faster.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 autoUpdateAnimBg="0"/>
      <p:bldP spid="3994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can we do ?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71500" y="1214438"/>
            <a:ext cx="8229600" cy="476885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Limited program parallelism</a:t>
            </a:r>
          </a:p>
          <a:p>
            <a:pPr lvl="1" eaLnBrk="1" hangingPunct="1"/>
            <a:r>
              <a:rPr lang="en-US" altLang="zh-CN" sz="2400" b="1"/>
              <a:t>New algorithm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Long communication latency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HW: </a:t>
            </a:r>
            <a:r>
              <a:rPr lang="en-US" altLang="zh-CN" sz="2400" b="1"/>
              <a:t>caching shared data to lower the remote access frequency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000" b="1"/>
              <a:t>Problem:  </a:t>
            </a:r>
            <a:r>
              <a:rPr lang="en-US" altLang="zh-CN" sz="2000">
                <a:solidFill>
                  <a:srgbClr val="FF0000"/>
                </a:solidFill>
              </a:rPr>
              <a:t>cache coherence, </a:t>
            </a:r>
          </a:p>
          <a:p>
            <a:pPr lvl="2" eaLnBrk="1" hangingPunct="1">
              <a:spcBef>
                <a:spcPct val="15000"/>
              </a:spcBef>
              <a:buFont typeface="Wingdings 2" pitchFamily="18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     cache consistence</a:t>
            </a:r>
            <a:r>
              <a:rPr lang="en-US" altLang="zh-CN" sz="2000" b="1"/>
              <a:t> 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SW</a:t>
            </a:r>
            <a:r>
              <a:rPr lang="en-US" altLang="zh-CN" sz="2400" b="1"/>
              <a:t>: </a:t>
            </a:r>
            <a:endParaRPr lang="en-US" altLang="zh-CN" sz="240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000" b="1"/>
              <a:t>restructuring the data to make more accesses local</a:t>
            </a:r>
          </a:p>
          <a:p>
            <a:pPr lvl="2" eaLnBrk="1" hangingPunct="1"/>
            <a:r>
              <a:rPr lang="en-US" altLang="zh-CN" sz="2000">
                <a:solidFill>
                  <a:srgbClr val="FF0000"/>
                </a:solidFill>
              </a:rPr>
              <a:t>Synchronization</a:t>
            </a:r>
          </a:p>
          <a:p>
            <a:pPr lvl="2" eaLnBrk="1" hangingPunct="1"/>
            <a:r>
              <a:rPr lang="en-US" altLang="zh-CN" sz="1900" b="1"/>
              <a:t>latency hiding techniques</a:t>
            </a:r>
            <a:endParaRPr lang="en-US" alt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" y="0"/>
            <a:ext cx="8802688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Cache Coherence in Multiprocessor</a:t>
            </a: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2938" y="1071563"/>
            <a:ext cx="7764462" cy="4929187"/>
          </a:xfrm>
        </p:spPr>
      </p:pic>
      <p:sp>
        <p:nvSpPr>
          <p:cNvPr id="89092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Feb.2008_jxh_Introduction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450138" cy="93662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3333CD"/>
                </a:solidFill>
              </a:rPr>
              <a:t>HW Coherence Protocols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Snooping Solution (Snoopy Bus):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Send all requests for data to all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Processors snoop to see if they have a copy and respond accordingly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Requires broadcast, since caching information is at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Works well with bus (natural broadcast medium)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Dominates for small scale machines (most of the market)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Directory-Based Schemes (discuss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Keep track of what is being shared in 1 centralized place (logically)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Distributed memory =&gt; distributed directory for scalability</a:t>
            </a:r>
            <a:br>
              <a:rPr lang="en-US" altLang="en-US" sz="2000" b="1"/>
            </a:br>
            <a:r>
              <a:rPr lang="en-US" altLang="en-US" sz="2000" b="1"/>
              <a:t>(avoids bottlenecks)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Send point-to-point requests to processors via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Scales better than Snooping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Actually existed BEFORE Snooping-based schemes</a:t>
            </a:r>
          </a:p>
        </p:txBody>
      </p:sp>
      <p:sp>
        <p:nvSpPr>
          <p:cNvPr id="90116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Feb.2008_jxh_Introduction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836613"/>
          </a:xfrm>
        </p:spPr>
        <p:txBody>
          <a:bodyPr/>
          <a:lstStyle/>
          <a:p>
            <a:pPr eaLnBrk="1" hangingPunct="1"/>
            <a:r>
              <a:rPr lang="en-US" altLang="zh-CN"/>
              <a:t>Parallel Processing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990600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Multiple processors working cooperatively on problems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i="1">
                <a:solidFill>
                  <a:srgbClr val="000000"/>
                </a:solidFill>
              </a:rPr>
              <a:t>not </a:t>
            </a:r>
            <a:r>
              <a:rPr lang="en-US" altLang="zh-CN" sz="2800">
                <a:solidFill>
                  <a:srgbClr val="000000"/>
                </a:solidFill>
              </a:rPr>
              <a:t>the same as multiprogramming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Goals/Motivation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Performance</a:t>
            </a:r>
            <a:r>
              <a:rPr lang="en-US" altLang="zh-CN" sz="2400">
                <a:solidFill>
                  <a:srgbClr val="000000"/>
                </a:solidFill>
              </a:rPr>
              <a:t>: limits of uniprocessors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ILP (branch prediction, RAW dependencies, memory)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Cost Efficiency</a:t>
            </a:r>
            <a:r>
              <a:rPr lang="en-US" altLang="zh-CN" sz="2400">
                <a:solidFill>
                  <a:srgbClr val="000000"/>
                </a:solidFill>
              </a:rPr>
              <a:t>: build big systems with </a:t>
            </a:r>
            <a:r>
              <a:rPr lang="en-US" altLang="zh-CN" sz="2400">
                <a:solidFill>
                  <a:srgbClr val="CD3300"/>
                </a:solidFill>
              </a:rPr>
              <a:t>commodity </a:t>
            </a:r>
            <a:r>
              <a:rPr lang="en-US" altLang="zh-CN" sz="2400">
                <a:solidFill>
                  <a:srgbClr val="000000"/>
                </a:solidFill>
              </a:rPr>
              <a:t>parts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(uniprocessors)</a:t>
            </a:r>
          </a:p>
          <a:p>
            <a:pPr lvl="1" eaLnBrk="1" hangingPunct="1"/>
            <a:r>
              <a:rPr lang="en-US" altLang="zh-CN" sz="2400">
                <a:solidFill>
                  <a:srgbClr val="FF0000"/>
                </a:solidFill>
              </a:rPr>
              <a:t>Scalability</a:t>
            </a:r>
            <a:r>
              <a:rPr lang="en-US" altLang="zh-CN" sz="2400">
                <a:solidFill>
                  <a:srgbClr val="0000FF"/>
                </a:solidFill>
              </a:rPr>
              <a:t>: just add more processors to get more performance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Fault tolerance</a:t>
            </a:r>
            <a:r>
              <a:rPr lang="en-US" altLang="zh-CN" sz="2400">
                <a:solidFill>
                  <a:srgbClr val="000000"/>
                </a:solidFill>
              </a:rPr>
              <a:t>: One processor fails you still can continue processing</a:t>
            </a:r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Snoopy Protocols</a:t>
            </a:r>
            <a:endParaRPr lang="en-US" altLang="zh-CN"/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268413"/>
            <a:ext cx="8610600" cy="489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Write </a:t>
            </a:r>
            <a:r>
              <a:rPr lang="en-US" altLang="en-US" sz="2800" u="sng">
                <a:solidFill>
                  <a:srgbClr val="FF0000"/>
                </a:solidFill>
              </a:rPr>
              <a:t>Invalidate</a:t>
            </a:r>
            <a:r>
              <a:rPr lang="en-US" altLang="en-US" sz="2800">
                <a:solidFill>
                  <a:srgbClr val="FF0000"/>
                </a:solidFill>
              </a:rPr>
              <a:t> Protocol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Multiple readers, single writer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Write to shared data:  an invalidate is sent to all caches which snoop and </a:t>
            </a:r>
            <a:r>
              <a:rPr lang="en-US" altLang="en-US" sz="2400" i="1" u="sng">
                <a:solidFill>
                  <a:srgbClr val="FF0000"/>
                </a:solidFill>
              </a:rPr>
              <a:t>invalidate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/>
              <a:t>any copies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Read Miss: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Write-through: memory is always up-to-date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Write-back: snoop in caches to find most recent copy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rgbClr val="0000FF"/>
                </a:solidFill>
              </a:rPr>
              <a:t>Write </a:t>
            </a:r>
            <a:r>
              <a:rPr lang="en-US" altLang="en-US" sz="2800" u="sng">
                <a:solidFill>
                  <a:srgbClr val="0000FF"/>
                </a:solidFill>
              </a:rPr>
              <a:t>Broadcast</a:t>
            </a:r>
            <a:r>
              <a:rPr lang="en-US" altLang="en-US" sz="2800">
                <a:solidFill>
                  <a:srgbClr val="0000FF"/>
                </a:solidFill>
              </a:rPr>
              <a:t> Protocol</a:t>
            </a:r>
            <a:r>
              <a:rPr lang="en-US" altLang="en-US" sz="2800"/>
              <a:t> (typically write through):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Write to shared data: broadcast on bus, processors snoop, and </a:t>
            </a:r>
            <a:r>
              <a:rPr lang="en-US" altLang="en-US" sz="2400" i="1" u="sng">
                <a:solidFill>
                  <a:srgbClr val="0000FF"/>
                </a:solidFill>
              </a:rPr>
              <a:t>update</a:t>
            </a:r>
            <a:r>
              <a:rPr lang="en-US" altLang="en-US" sz="2400"/>
              <a:t> any copies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Read miss: memory is always up-to-date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FF0000"/>
                </a:solidFill>
              </a:rPr>
              <a:t>Write serialization</a:t>
            </a:r>
            <a:r>
              <a:rPr lang="en-US" altLang="en-US" sz="2800">
                <a:solidFill>
                  <a:srgbClr val="FF0000"/>
                </a:solidFill>
              </a:rPr>
              <a:t>: </a:t>
            </a:r>
            <a:r>
              <a:rPr lang="en-US" altLang="en-US" sz="2800" u="sng">
                <a:solidFill>
                  <a:srgbClr val="FF0000"/>
                </a:solidFill>
              </a:rPr>
              <a:t>bus</a:t>
            </a:r>
            <a:r>
              <a:rPr lang="en-US" altLang="en-US" sz="2800"/>
              <a:t> serializes requests!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Bus is single point of arbitration</a:t>
            </a:r>
          </a:p>
        </p:txBody>
      </p:sp>
      <p:sp>
        <p:nvSpPr>
          <p:cNvPr id="91140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Feb.2008_jxh_Introduction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3200"/>
              <a:t>EX: write back </a:t>
            </a:r>
            <a:r>
              <a:rPr lang="en-US" altLang="zh-CN" sz="3600"/>
              <a:t>Cache</a:t>
            </a:r>
            <a:r>
              <a:rPr lang="en-US" altLang="zh-CN" sz="3200"/>
              <a:t>, </a:t>
            </a:r>
            <a:r>
              <a:rPr lang="en-US" altLang="zh-CN" sz="3600"/>
              <a:t>write invalidate</a:t>
            </a:r>
            <a:endParaRPr lang="en-US" altLang="zh-CN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7763" y="2486025"/>
          <a:ext cx="7216775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r:id="rId3" imgW="8471577" imgH="4557559" progId="Word.Document.8">
                  <p:embed/>
                </p:oleObj>
              </mc:Choice>
              <mc:Fallback>
                <p:oleObj name="文档" r:id="rId3" imgW="8471577" imgH="45575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486025"/>
                        <a:ext cx="7216775" cy="388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Feb.2008_jxh_Introduction</a:t>
            </a:r>
          </a:p>
        </p:txBody>
      </p:sp>
      <p:sp>
        <p:nvSpPr>
          <p:cNvPr id="410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836613"/>
            <a:ext cx="8820150" cy="1871662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Mechanics   </a:t>
            </a:r>
          </a:p>
          <a:p>
            <a:pPr lvl="1" eaLnBrk="1" hangingPunct="1"/>
            <a:r>
              <a:rPr lang="en-US" altLang="zh-CN" sz="2000" b="1"/>
              <a:t>Broadcast address of cache line to invalidate</a:t>
            </a:r>
          </a:p>
          <a:p>
            <a:pPr lvl="1" eaLnBrk="1" hangingPunct="1"/>
            <a:r>
              <a:rPr lang="en-US" altLang="zh-CN" sz="2000" b="1"/>
              <a:t>All processor snoop, then invalidate if in local cache</a:t>
            </a:r>
          </a:p>
          <a:p>
            <a:pPr lvl="1" eaLnBrk="1" hangingPunct="1"/>
            <a:r>
              <a:rPr lang="en-US" altLang="zh-CN" sz="2000" b="1"/>
              <a:t>policy can be used to service cache misses in write-back caches</a:t>
            </a:r>
          </a:p>
          <a:p>
            <a:pPr lvl="1" eaLnBrk="1" hangingPunct="1"/>
            <a:endParaRPr lang="en-US" altLang="zh-CN" sz="2000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white">
          <a:xfrm flipH="1">
            <a:off x="6516688" y="4508500"/>
            <a:ext cx="935037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537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3200"/>
              <a:t>Ex: Write back </a:t>
            </a:r>
            <a:r>
              <a:rPr lang="en-US" altLang="zh-CN" sz="3600"/>
              <a:t>Cache</a:t>
            </a:r>
            <a:r>
              <a:rPr lang="en-US" altLang="zh-CN" sz="3200"/>
              <a:t>,</a:t>
            </a:r>
            <a:r>
              <a:rPr lang="en-US" altLang="zh-CN" sz="3600"/>
              <a:t> update</a:t>
            </a:r>
            <a:r>
              <a:rPr lang="en-US" altLang="zh-CN" sz="3600">
                <a:solidFill>
                  <a:srgbClr val="3333CD"/>
                </a:solidFill>
                <a:latin typeface="TimesNewRoman" charset="0"/>
              </a:rPr>
              <a:t>(Broadcast)</a:t>
            </a:r>
            <a:endParaRPr lang="en-US" altLang="zh-CN" sz="3600">
              <a:solidFill>
                <a:srgbClr val="000000"/>
              </a:solidFill>
              <a:latin typeface="TimesNewRoman" charset="0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41338" y="1412875"/>
          <a:ext cx="8101012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文档" r:id="rId3" imgW="8199930" imgH="4797619" progId="Word.Document.8">
                  <p:embed/>
                </p:oleObj>
              </mc:Choice>
              <mc:Fallback>
                <p:oleObj name="文档" r:id="rId3" imgW="8199930" imgH="479761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412875"/>
                        <a:ext cx="8101012" cy="474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Feb.2008_jxh_Introduction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084888" y="4365625"/>
            <a:ext cx="2111375" cy="1285875"/>
            <a:chOff x="3792" y="2736"/>
            <a:chExt cx="1222" cy="704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white">
            <a:xfrm>
              <a:off x="4608" y="2784"/>
              <a:ext cx="363" cy="2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92064" tIns="46033" rIns="92064" bIns="46033" anchor="ctr"/>
            <a:lstStyle/>
            <a:p>
              <a:endParaRPr lang="zh-CN" alt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white">
            <a:xfrm>
              <a:off x="3792" y="2736"/>
              <a:ext cx="363" cy="2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64" tIns="46033" rIns="92064" bIns="46033" anchor="ctr"/>
            <a:lstStyle/>
            <a:p>
              <a:endParaRPr lang="zh-CN" alt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white">
            <a:xfrm>
              <a:off x="4560" y="3168"/>
              <a:ext cx="454" cy="2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92064" tIns="46033" rIns="92064" bIns="46033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Simple write-invalidate protocol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states</a:t>
            </a:r>
          </a:p>
          <a:p>
            <a:pPr lvl="1" eaLnBrk="1" hangingPunct="1"/>
            <a:r>
              <a:rPr lang="en-US" altLang="zh-CN"/>
              <a:t>Invalid, Shared, exclusive</a:t>
            </a:r>
          </a:p>
          <a:p>
            <a:pPr eaLnBrk="1" hangingPunct="1"/>
            <a:r>
              <a:rPr lang="en-US" altLang="zh-CN"/>
              <a:t>Events</a:t>
            </a:r>
          </a:p>
          <a:p>
            <a:pPr lvl="1" eaLnBrk="1" hangingPunct="1"/>
            <a:r>
              <a:rPr lang="en-US" altLang="zh-CN"/>
              <a:t>CPU-R, CPU-W</a:t>
            </a:r>
          </a:p>
          <a:p>
            <a:pPr lvl="1" eaLnBrk="1" hangingPunct="1"/>
            <a:r>
              <a:rPr lang="en-US" altLang="zh-CN"/>
              <a:t>BUS-R, BUS-W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812087" cy="8016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Snoopy-Cache State Machine-I 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47800"/>
            <a:ext cx="3619500" cy="16002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/>
              <a:t>State machine</a:t>
            </a:r>
            <a:br>
              <a:rPr lang="en-US" altLang="en-US" sz="2400"/>
            </a:br>
            <a:r>
              <a:rPr lang="en-US" altLang="en-US" sz="2400"/>
              <a:t>for </a:t>
            </a:r>
            <a:r>
              <a:rPr lang="en-US" altLang="en-US" sz="2400" i="1" u="sng">
                <a:solidFill>
                  <a:srgbClr val="0000FF"/>
                </a:solidFill>
              </a:rPr>
              <a:t>CPU</a:t>
            </a:r>
            <a:r>
              <a:rPr lang="en-US" altLang="en-US" sz="2400"/>
              <a:t> requests</a:t>
            </a:r>
            <a:br>
              <a:rPr lang="en-US" altLang="en-US" sz="2400"/>
            </a:br>
            <a:r>
              <a:rPr lang="en-US" altLang="en-US" sz="2400"/>
              <a:t>for each </a:t>
            </a:r>
            <a:br>
              <a:rPr lang="en-US" altLang="en-US" sz="2400"/>
            </a:br>
            <a:r>
              <a:rPr lang="en-US" altLang="en-US" sz="2400" u="sng">
                <a:solidFill>
                  <a:srgbClr val="0000FF"/>
                </a:solidFill>
              </a:rPr>
              <a:t>cache block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633413" y="1600200"/>
            <a:ext cx="8194675" cy="4727575"/>
            <a:chOff x="399" y="574"/>
            <a:chExt cx="5162" cy="3717"/>
          </a:xfrm>
        </p:grpSpPr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211" y="1174"/>
              <a:ext cx="530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Invalid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4251" y="1066"/>
              <a:ext cx="812" cy="5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Shared</a:t>
              </a:r>
            </a:p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(read/only)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064" y="3216"/>
              <a:ext cx="875" cy="5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Exclusive</a:t>
              </a:r>
            </a:p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(read/write)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979" y="1055"/>
              <a:ext cx="810" cy="2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1632" y="1872"/>
              <a:ext cx="818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</a:t>
              </a: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4467" y="574"/>
              <a:ext cx="1026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hit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3003" y="1342"/>
              <a:ext cx="1138" cy="50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1536" y="2112"/>
              <a:ext cx="946" cy="5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Miss on bus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2592" y="2064"/>
              <a:ext cx="1210" cy="93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miss</a:t>
              </a:r>
              <a:endParaRPr lang="en-US" altLang="en-US" sz="1800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 block,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3471" y="2782"/>
              <a:ext cx="1778" cy="5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</a:t>
              </a:r>
            </a:p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Miss on Bus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383" y="2098"/>
              <a:ext cx="1178" cy="7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miss</a:t>
              </a:r>
              <a:endParaRPr lang="en-US" altLang="en-US" sz="1800" b="1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 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303" y="3574"/>
              <a:ext cx="1746" cy="71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 Miss</a:t>
              </a:r>
              <a:endParaRPr lang="en-US" altLang="en-US" sz="1800">
                <a:solidFill>
                  <a:srgbClr val="0000FF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 cache block</a:t>
              </a:r>
            </a:p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miss on bus</a:t>
              </a: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1071" y="3562"/>
              <a:ext cx="1010" cy="5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hit</a:t>
              </a:r>
              <a:endParaRPr lang="en-US" altLang="en-US" sz="1800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 hit</a:t>
              </a: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399" y="2920"/>
              <a:ext cx="1267" cy="6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chemeClr val="tx1"/>
                  </a:solidFill>
                </a:rPr>
                <a:t>Cache Block</a:t>
              </a:r>
            </a:p>
            <a:p>
              <a:pPr eaLnBrk="0" hangingPunct="0"/>
              <a:r>
                <a:rPr lang="en-US" altLang="en-US" sz="2400" b="1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93203" name="Oval 19"/>
            <p:cNvSpPr>
              <a:spLocks noChangeArrowheads="1"/>
            </p:cNvSpPr>
            <p:nvPr/>
          </p:nvSpPr>
          <p:spPr bwMode="auto">
            <a:xfrm>
              <a:off x="2060" y="860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auto">
            <a:xfrm>
              <a:off x="4196" y="860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auto">
            <a:xfrm>
              <a:off x="2060" y="3056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>
              <a:off x="2952" y="1332"/>
              <a:ext cx="1260" cy="0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>
              <a:off x="2484" y="1704"/>
              <a:ext cx="0" cy="13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2796" y="1596"/>
              <a:ext cx="1500" cy="15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2928" y="1716"/>
              <a:ext cx="1572" cy="15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Freeform 26"/>
            <p:cNvSpPr>
              <a:spLocks/>
            </p:cNvSpPr>
            <p:nvPr/>
          </p:nvSpPr>
          <p:spPr bwMode="auto">
            <a:xfrm>
              <a:off x="2844" y="3576"/>
              <a:ext cx="493" cy="51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Freeform 27"/>
            <p:cNvSpPr>
              <a:spLocks/>
            </p:cNvSpPr>
            <p:nvPr/>
          </p:nvSpPr>
          <p:spPr bwMode="auto">
            <a:xfrm>
              <a:off x="4800" y="1524"/>
              <a:ext cx="493" cy="51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38100" cap="rnd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Freeform 28"/>
            <p:cNvSpPr>
              <a:spLocks/>
            </p:cNvSpPr>
            <p:nvPr/>
          </p:nvSpPr>
          <p:spPr bwMode="auto">
            <a:xfrm rot="16200000" flipH="1">
              <a:off x="3996" y="600"/>
              <a:ext cx="493" cy="517"/>
            </a:xfrm>
            <a:custGeom>
              <a:avLst/>
              <a:gdLst>
                <a:gd name="T0" fmla="*/ 384 w 493"/>
                <a:gd name="T1" fmla="*/ 504 h 517"/>
                <a:gd name="T2" fmla="*/ 360 w 493"/>
                <a:gd name="T3" fmla="*/ 516 h 517"/>
                <a:gd name="T4" fmla="*/ 336 w 493"/>
                <a:gd name="T5" fmla="*/ 516 h 517"/>
                <a:gd name="T6" fmla="*/ 312 w 493"/>
                <a:gd name="T7" fmla="*/ 516 h 517"/>
                <a:gd name="T8" fmla="*/ 288 w 493"/>
                <a:gd name="T9" fmla="*/ 516 h 517"/>
                <a:gd name="T10" fmla="*/ 264 w 493"/>
                <a:gd name="T11" fmla="*/ 516 h 517"/>
                <a:gd name="T12" fmla="*/ 240 w 493"/>
                <a:gd name="T13" fmla="*/ 516 h 517"/>
                <a:gd name="T14" fmla="*/ 216 w 493"/>
                <a:gd name="T15" fmla="*/ 516 h 517"/>
                <a:gd name="T16" fmla="*/ 192 w 493"/>
                <a:gd name="T17" fmla="*/ 504 h 517"/>
                <a:gd name="T18" fmla="*/ 168 w 493"/>
                <a:gd name="T19" fmla="*/ 504 h 517"/>
                <a:gd name="T20" fmla="*/ 144 w 493"/>
                <a:gd name="T21" fmla="*/ 492 h 517"/>
                <a:gd name="T22" fmla="*/ 120 w 493"/>
                <a:gd name="T23" fmla="*/ 480 h 517"/>
                <a:gd name="T24" fmla="*/ 96 w 493"/>
                <a:gd name="T25" fmla="*/ 468 h 517"/>
                <a:gd name="T26" fmla="*/ 84 w 493"/>
                <a:gd name="T27" fmla="*/ 444 h 517"/>
                <a:gd name="T28" fmla="*/ 72 w 493"/>
                <a:gd name="T29" fmla="*/ 420 h 517"/>
                <a:gd name="T30" fmla="*/ 48 w 493"/>
                <a:gd name="T31" fmla="*/ 408 h 517"/>
                <a:gd name="T32" fmla="*/ 48 w 493"/>
                <a:gd name="T33" fmla="*/ 384 h 517"/>
                <a:gd name="T34" fmla="*/ 48 w 493"/>
                <a:gd name="T35" fmla="*/ 360 h 517"/>
                <a:gd name="T36" fmla="*/ 36 w 493"/>
                <a:gd name="T37" fmla="*/ 336 h 517"/>
                <a:gd name="T38" fmla="*/ 24 w 493"/>
                <a:gd name="T39" fmla="*/ 312 h 517"/>
                <a:gd name="T40" fmla="*/ 24 w 493"/>
                <a:gd name="T41" fmla="*/ 288 h 517"/>
                <a:gd name="T42" fmla="*/ 12 w 493"/>
                <a:gd name="T43" fmla="*/ 264 h 517"/>
                <a:gd name="T44" fmla="*/ 0 w 493"/>
                <a:gd name="T45" fmla="*/ 240 h 517"/>
                <a:gd name="T46" fmla="*/ 0 w 493"/>
                <a:gd name="T47" fmla="*/ 216 h 517"/>
                <a:gd name="T48" fmla="*/ 0 w 493"/>
                <a:gd name="T49" fmla="*/ 192 h 517"/>
                <a:gd name="T50" fmla="*/ 12 w 493"/>
                <a:gd name="T51" fmla="*/ 168 h 517"/>
                <a:gd name="T52" fmla="*/ 36 w 493"/>
                <a:gd name="T53" fmla="*/ 156 h 517"/>
                <a:gd name="T54" fmla="*/ 48 w 493"/>
                <a:gd name="T55" fmla="*/ 132 h 517"/>
                <a:gd name="T56" fmla="*/ 60 w 493"/>
                <a:gd name="T57" fmla="*/ 108 h 517"/>
                <a:gd name="T58" fmla="*/ 72 w 493"/>
                <a:gd name="T59" fmla="*/ 84 h 517"/>
                <a:gd name="T60" fmla="*/ 96 w 493"/>
                <a:gd name="T61" fmla="*/ 72 h 517"/>
                <a:gd name="T62" fmla="*/ 108 w 493"/>
                <a:gd name="T63" fmla="*/ 48 h 517"/>
                <a:gd name="T64" fmla="*/ 132 w 493"/>
                <a:gd name="T65" fmla="*/ 36 h 517"/>
                <a:gd name="T66" fmla="*/ 156 w 493"/>
                <a:gd name="T67" fmla="*/ 24 h 517"/>
                <a:gd name="T68" fmla="*/ 180 w 493"/>
                <a:gd name="T69" fmla="*/ 12 h 517"/>
                <a:gd name="T70" fmla="*/ 204 w 493"/>
                <a:gd name="T71" fmla="*/ 12 h 517"/>
                <a:gd name="T72" fmla="*/ 228 w 493"/>
                <a:gd name="T73" fmla="*/ 0 h 517"/>
                <a:gd name="T74" fmla="*/ 252 w 493"/>
                <a:gd name="T75" fmla="*/ 12 h 517"/>
                <a:gd name="T76" fmla="*/ 276 w 493"/>
                <a:gd name="T77" fmla="*/ 12 h 517"/>
                <a:gd name="T78" fmla="*/ 300 w 493"/>
                <a:gd name="T79" fmla="*/ 24 h 517"/>
                <a:gd name="T80" fmla="*/ 324 w 493"/>
                <a:gd name="T81" fmla="*/ 24 h 517"/>
                <a:gd name="T82" fmla="*/ 360 w 493"/>
                <a:gd name="T83" fmla="*/ 36 h 517"/>
                <a:gd name="T84" fmla="*/ 384 w 493"/>
                <a:gd name="T85" fmla="*/ 48 h 517"/>
                <a:gd name="T86" fmla="*/ 408 w 493"/>
                <a:gd name="T87" fmla="*/ 60 h 517"/>
                <a:gd name="T88" fmla="*/ 420 w 493"/>
                <a:gd name="T89" fmla="*/ 84 h 517"/>
                <a:gd name="T90" fmla="*/ 432 w 493"/>
                <a:gd name="T91" fmla="*/ 108 h 517"/>
                <a:gd name="T92" fmla="*/ 444 w 493"/>
                <a:gd name="T93" fmla="*/ 132 h 517"/>
                <a:gd name="T94" fmla="*/ 444 w 493"/>
                <a:gd name="T95" fmla="*/ 156 h 517"/>
                <a:gd name="T96" fmla="*/ 456 w 493"/>
                <a:gd name="T97" fmla="*/ 180 h 517"/>
                <a:gd name="T98" fmla="*/ 456 w 493"/>
                <a:gd name="T99" fmla="*/ 204 h 517"/>
                <a:gd name="T100" fmla="*/ 480 w 493"/>
                <a:gd name="T101" fmla="*/ 216 h 517"/>
                <a:gd name="T102" fmla="*/ 492 w 493"/>
                <a:gd name="T103" fmla="*/ 240 h 517"/>
                <a:gd name="T104" fmla="*/ 492 w 493"/>
                <a:gd name="T105" fmla="*/ 264 h 517"/>
                <a:gd name="T106" fmla="*/ 492 w 493"/>
                <a:gd name="T107" fmla="*/ 288 h 517"/>
                <a:gd name="T108" fmla="*/ 492 w 493"/>
                <a:gd name="T109" fmla="*/ 300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384" y="504"/>
                  </a:moveTo>
                  <a:lnTo>
                    <a:pt x="360" y="516"/>
                  </a:lnTo>
                  <a:lnTo>
                    <a:pt x="336" y="516"/>
                  </a:lnTo>
                  <a:lnTo>
                    <a:pt x="312" y="516"/>
                  </a:lnTo>
                  <a:lnTo>
                    <a:pt x="288" y="516"/>
                  </a:lnTo>
                  <a:lnTo>
                    <a:pt x="264" y="516"/>
                  </a:lnTo>
                  <a:lnTo>
                    <a:pt x="240" y="516"/>
                  </a:lnTo>
                  <a:lnTo>
                    <a:pt x="216" y="516"/>
                  </a:lnTo>
                  <a:lnTo>
                    <a:pt x="192" y="504"/>
                  </a:lnTo>
                  <a:lnTo>
                    <a:pt x="168" y="504"/>
                  </a:lnTo>
                  <a:lnTo>
                    <a:pt x="144" y="492"/>
                  </a:lnTo>
                  <a:lnTo>
                    <a:pt x="120" y="480"/>
                  </a:lnTo>
                  <a:lnTo>
                    <a:pt x="96" y="468"/>
                  </a:lnTo>
                  <a:lnTo>
                    <a:pt x="84" y="444"/>
                  </a:lnTo>
                  <a:lnTo>
                    <a:pt x="72" y="420"/>
                  </a:lnTo>
                  <a:lnTo>
                    <a:pt x="48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24" y="312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0" y="240"/>
                  </a:lnTo>
                  <a:lnTo>
                    <a:pt x="0" y="216"/>
                  </a:lnTo>
                  <a:lnTo>
                    <a:pt x="0" y="192"/>
                  </a:lnTo>
                  <a:lnTo>
                    <a:pt x="12" y="168"/>
                  </a:lnTo>
                  <a:lnTo>
                    <a:pt x="36" y="156"/>
                  </a:lnTo>
                  <a:lnTo>
                    <a:pt x="48" y="132"/>
                  </a:lnTo>
                  <a:lnTo>
                    <a:pt x="60" y="108"/>
                  </a:lnTo>
                  <a:lnTo>
                    <a:pt x="72" y="84"/>
                  </a:lnTo>
                  <a:lnTo>
                    <a:pt x="96" y="72"/>
                  </a:lnTo>
                  <a:lnTo>
                    <a:pt x="108" y="48"/>
                  </a:lnTo>
                  <a:lnTo>
                    <a:pt x="132" y="36"/>
                  </a:lnTo>
                  <a:lnTo>
                    <a:pt x="156" y="24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8" y="0"/>
                  </a:lnTo>
                  <a:lnTo>
                    <a:pt x="252" y="12"/>
                  </a:lnTo>
                  <a:lnTo>
                    <a:pt x="276" y="12"/>
                  </a:lnTo>
                  <a:lnTo>
                    <a:pt x="300" y="24"/>
                  </a:lnTo>
                  <a:lnTo>
                    <a:pt x="324" y="24"/>
                  </a:lnTo>
                  <a:lnTo>
                    <a:pt x="360" y="36"/>
                  </a:lnTo>
                  <a:lnTo>
                    <a:pt x="384" y="48"/>
                  </a:lnTo>
                  <a:lnTo>
                    <a:pt x="408" y="60"/>
                  </a:lnTo>
                  <a:lnTo>
                    <a:pt x="420" y="84"/>
                  </a:lnTo>
                  <a:lnTo>
                    <a:pt x="432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56" y="204"/>
                  </a:lnTo>
                  <a:lnTo>
                    <a:pt x="480" y="216"/>
                  </a:lnTo>
                  <a:lnTo>
                    <a:pt x="492" y="240"/>
                  </a:lnTo>
                  <a:lnTo>
                    <a:pt x="492" y="264"/>
                  </a:lnTo>
                  <a:lnTo>
                    <a:pt x="492" y="288"/>
                  </a:lnTo>
                  <a:lnTo>
                    <a:pt x="492" y="300"/>
                  </a:lnTo>
                </a:path>
              </a:pathLst>
            </a:custGeom>
            <a:noFill/>
            <a:ln w="38100" cap="rnd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3" name="Freeform 29"/>
            <p:cNvSpPr>
              <a:spLocks/>
            </p:cNvSpPr>
            <p:nvPr/>
          </p:nvSpPr>
          <p:spPr bwMode="auto">
            <a:xfrm>
              <a:off x="1656" y="3036"/>
              <a:ext cx="493" cy="517"/>
            </a:xfrm>
            <a:custGeom>
              <a:avLst/>
              <a:gdLst>
                <a:gd name="T0" fmla="*/ 384 w 493"/>
                <a:gd name="T1" fmla="*/ 504 h 517"/>
                <a:gd name="T2" fmla="*/ 360 w 493"/>
                <a:gd name="T3" fmla="*/ 516 h 517"/>
                <a:gd name="T4" fmla="*/ 336 w 493"/>
                <a:gd name="T5" fmla="*/ 516 h 517"/>
                <a:gd name="T6" fmla="*/ 312 w 493"/>
                <a:gd name="T7" fmla="*/ 516 h 517"/>
                <a:gd name="T8" fmla="*/ 288 w 493"/>
                <a:gd name="T9" fmla="*/ 516 h 517"/>
                <a:gd name="T10" fmla="*/ 264 w 493"/>
                <a:gd name="T11" fmla="*/ 516 h 517"/>
                <a:gd name="T12" fmla="*/ 240 w 493"/>
                <a:gd name="T13" fmla="*/ 516 h 517"/>
                <a:gd name="T14" fmla="*/ 216 w 493"/>
                <a:gd name="T15" fmla="*/ 516 h 517"/>
                <a:gd name="T16" fmla="*/ 192 w 493"/>
                <a:gd name="T17" fmla="*/ 504 h 517"/>
                <a:gd name="T18" fmla="*/ 168 w 493"/>
                <a:gd name="T19" fmla="*/ 504 h 517"/>
                <a:gd name="T20" fmla="*/ 144 w 493"/>
                <a:gd name="T21" fmla="*/ 492 h 517"/>
                <a:gd name="T22" fmla="*/ 120 w 493"/>
                <a:gd name="T23" fmla="*/ 480 h 517"/>
                <a:gd name="T24" fmla="*/ 96 w 493"/>
                <a:gd name="T25" fmla="*/ 468 h 517"/>
                <a:gd name="T26" fmla="*/ 84 w 493"/>
                <a:gd name="T27" fmla="*/ 444 h 517"/>
                <a:gd name="T28" fmla="*/ 72 w 493"/>
                <a:gd name="T29" fmla="*/ 420 h 517"/>
                <a:gd name="T30" fmla="*/ 48 w 493"/>
                <a:gd name="T31" fmla="*/ 408 h 517"/>
                <a:gd name="T32" fmla="*/ 48 w 493"/>
                <a:gd name="T33" fmla="*/ 384 h 517"/>
                <a:gd name="T34" fmla="*/ 48 w 493"/>
                <a:gd name="T35" fmla="*/ 360 h 517"/>
                <a:gd name="T36" fmla="*/ 36 w 493"/>
                <a:gd name="T37" fmla="*/ 336 h 517"/>
                <a:gd name="T38" fmla="*/ 24 w 493"/>
                <a:gd name="T39" fmla="*/ 312 h 517"/>
                <a:gd name="T40" fmla="*/ 24 w 493"/>
                <a:gd name="T41" fmla="*/ 288 h 517"/>
                <a:gd name="T42" fmla="*/ 12 w 493"/>
                <a:gd name="T43" fmla="*/ 264 h 517"/>
                <a:gd name="T44" fmla="*/ 0 w 493"/>
                <a:gd name="T45" fmla="*/ 240 h 517"/>
                <a:gd name="T46" fmla="*/ 0 w 493"/>
                <a:gd name="T47" fmla="*/ 216 h 517"/>
                <a:gd name="T48" fmla="*/ 0 w 493"/>
                <a:gd name="T49" fmla="*/ 192 h 517"/>
                <a:gd name="T50" fmla="*/ 12 w 493"/>
                <a:gd name="T51" fmla="*/ 168 h 517"/>
                <a:gd name="T52" fmla="*/ 36 w 493"/>
                <a:gd name="T53" fmla="*/ 156 h 517"/>
                <a:gd name="T54" fmla="*/ 48 w 493"/>
                <a:gd name="T55" fmla="*/ 132 h 517"/>
                <a:gd name="T56" fmla="*/ 60 w 493"/>
                <a:gd name="T57" fmla="*/ 108 h 517"/>
                <a:gd name="T58" fmla="*/ 72 w 493"/>
                <a:gd name="T59" fmla="*/ 84 h 517"/>
                <a:gd name="T60" fmla="*/ 96 w 493"/>
                <a:gd name="T61" fmla="*/ 72 h 517"/>
                <a:gd name="T62" fmla="*/ 108 w 493"/>
                <a:gd name="T63" fmla="*/ 48 h 517"/>
                <a:gd name="T64" fmla="*/ 132 w 493"/>
                <a:gd name="T65" fmla="*/ 36 h 517"/>
                <a:gd name="T66" fmla="*/ 156 w 493"/>
                <a:gd name="T67" fmla="*/ 24 h 517"/>
                <a:gd name="T68" fmla="*/ 180 w 493"/>
                <a:gd name="T69" fmla="*/ 12 h 517"/>
                <a:gd name="T70" fmla="*/ 204 w 493"/>
                <a:gd name="T71" fmla="*/ 12 h 517"/>
                <a:gd name="T72" fmla="*/ 228 w 493"/>
                <a:gd name="T73" fmla="*/ 0 h 517"/>
                <a:gd name="T74" fmla="*/ 252 w 493"/>
                <a:gd name="T75" fmla="*/ 12 h 517"/>
                <a:gd name="T76" fmla="*/ 276 w 493"/>
                <a:gd name="T77" fmla="*/ 12 h 517"/>
                <a:gd name="T78" fmla="*/ 300 w 493"/>
                <a:gd name="T79" fmla="*/ 24 h 517"/>
                <a:gd name="T80" fmla="*/ 324 w 493"/>
                <a:gd name="T81" fmla="*/ 24 h 517"/>
                <a:gd name="T82" fmla="*/ 360 w 493"/>
                <a:gd name="T83" fmla="*/ 36 h 517"/>
                <a:gd name="T84" fmla="*/ 384 w 493"/>
                <a:gd name="T85" fmla="*/ 48 h 517"/>
                <a:gd name="T86" fmla="*/ 408 w 493"/>
                <a:gd name="T87" fmla="*/ 60 h 517"/>
                <a:gd name="T88" fmla="*/ 420 w 493"/>
                <a:gd name="T89" fmla="*/ 84 h 517"/>
                <a:gd name="T90" fmla="*/ 432 w 493"/>
                <a:gd name="T91" fmla="*/ 108 h 517"/>
                <a:gd name="T92" fmla="*/ 444 w 493"/>
                <a:gd name="T93" fmla="*/ 132 h 517"/>
                <a:gd name="T94" fmla="*/ 444 w 493"/>
                <a:gd name="T95" fmla="*/ 156 h 517"/>
                <a:gd name="T96" fmla="*/ 456 w 493"/>
                <a:gd name="T97" fmla="*/ 180 h 517"/>
                <a:gd name="T98" fmla="*/ 456 w 493"/>
                <a:gd name="T99" fmla="*/ 204 h 517"/>
                <a:gd name="T100" fmla="*/ 480 w 493"/>
                <a:gd name="T101" fmla="*/ 216 h 517"/>
                <a:gd name="T102" fmla="*/ 492 w 493"/>
                <a:gd name="T103" fmla="*/ 240 h 517"/>
                <a:gd name="T104" fmla="*/ 492 w 493"/>
                <a:gd name="T105" fmla="*/ 264 h 517"/>
                <a:gd name="T106" fmla="*/ 492 w 493"/>
                <a:gd name="T107" fmla="*/ 288 h 517"/>
                <a:gd name="T108" fmla="*/ 492 w 493"/>
                <a:gd name="T109" fmla="*/ 300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384" y="504"/>
                  </a:moveTo>
                  <a:lnTo>
                    <a:pt x="360" y="516"/>
                  </a:lnTo>
                  <a:lnTo>
                    <a:pt x="336" y="516"/>
                  </a:lnTo>
                  <a:lnTo>
                    <a:pt x="312" y="516"/>
                  </a:lnTo>
                  <a:lnTo>
                    <a:pt x="288" y="516"/>
                  </a:lnTo>
                  <a:lnTo>
                    <a:pt x="264" y="516"/>
                  </a:lnTo>
                  <a:lnTo>
                    <a:pt x="240" y="516"/>
                  </a:lnTo>
                  <a:lnTo>
                    <a:pt x="216" y="516"/>
                  </a:lnTo>
                  <a:lnTo>
                    <a:pt x="192" y="504"/>
                  </a:lnTo>
                  <a:lnTo>
                    <a:pt x="168" y="504"/>
                  </a:lnTo>
                  <a:lnTo>
                    <a:pt x="144" y="492"/>
                  </a:lnTo>
                  <a:lnTo>
                    <a:pt x="120" y="480"/>
                  </a:lnTo>
                  <a:lnTo>
                    <a:pt x="96" y="468"/>
                  </a:lnTo>
                  <a:lnTo>
                    <a:pt x="84" y="444"/>
                  </a:lnTo>
                  <a:lnTo>
                    <a:pt x="72" y="420"/>
                  </a:lnTo>
                  <a:lnTo>
                    <a:pt x="48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24" y="312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0" y="240"/>
                  </a:lnTo>
                  <a:lnTo>
                    <a:pt x="0" y="216"/>
                  </a:lnTo>
                  <a:lnTo>
                    <a:pt x="0" y="192"/>
                  </a:lnTo>
                  <a:lnTo>
                    <a:pt x="12" y="168"/>
                  </a:lnTo>
                  <a:lnTo>
                    <a:pt x="36" y="156"/>
                  </a:lnTo>
                  <a:lnTo>
                    <a:pt x="48" y="132"/>
                  </a:lnTo>
                  <a:lnTo>
                    <a:pt x="60" y="108"/>
                  </a:lnTo>
                  <a:lnTo>
                    <a:pt x="72" y="84"/>
                  </a:lnTo>
                  <a:lnTo>
                    <a:pt x="96" y="72"/>
                  </a:lnTo>
                  <a:lnTo>
                    <a:pt x="108" y="48"/>
                  </a:lnTo>
                  <a:lnTo>
                    <a:pt x="132" y="36"/>
                  </a:lnTo>
                  <a:lnTo>
                    <a:pt x="156" y="24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8" y="0"/>
                  </a:lnTo>
                  <a:lnTo>
                    <a:pt x="252" y="12"/>
                  </a:lnTo>
                  <a:lnTo>
                    <a:pt x="276" y="12"/>
                  </a:lnTo>
                  <a:lnTo>
                    <a:pt x="300" y="24"/>
                  </a:lnTo>
                  <a:lnTo>
                    <a:pt x="324" y="24"/>
                  </a:lnTo>
                  <a:lnTo>
                    <a:pt x="360" y="36"/>
                  </a:lnTo>
                  <a:lnTo>
                    <a:pt x="384" y="48"/>
                  </a:lnTo>
                  <a:lnTo>
                    <a:pt x="408" y="60"/>
                  </a:lnTo>
                  <a:lnTo>
                    <a:pt x="420" y="84"/>
                  </a:lnTo>
                  <a:lnTo>
                    <a:pt x="432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56" y="204"/>
                  </a:lnTo>
                  <a:lnTo>
                    <a:pt x="480" y="216"/>
                  </a:lnTo>
                  <a:lnTo>
                    <a:pt x="492" y="240"/>
                  </a:lnTo>
                  <a:lnTo>
                    <a:pt x="492" y="264"/>
                  </a:lnTo>
                  <a:lnTo>
                    <a:pt x="492" y="288"/>
                  </a:lnTo>
                  <a:lnTo>
                    <a:pt x="492" y="300"/>
                  </a:ln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Snoopy-Cache State Machine-III</a:t>
            </a:r>
            <a:r>
              <a:rPr lang="en-US" altLang="en-US"/>
              <a:t> 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71600"/>
            <a:ext cx="3581400" cy="234315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000"/>
              <a:t>State machine</a:t>
            </a:r>
            <a:br>
              <a:rPr lang="en-US" altLang="en-US" sz="2000"/>
            </a:br>
            <a:r>
              <a:rPr lang="en-US" altLang="en-US" sz="2000"/>
              <a:t>for </a:t>
            </a:r>
            <a:r>
              <a:rPr lang="en-US" altLang="en-US" sz="2000" i="1" u="sng">
                <a:solidFill>
                  <a:srgbClr val="FF0000"/>
                </a:solidFill>
              </a:rPr>
              <a:t>CPU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requests</a:t>
            </a:r>
            <a:br>
              <a:rPr lang="en-US" altLang="en-US" sz="2000"/>
            </a:br>
            <a:r>
              <a:rPr lang="en-US" altLang="en-US" sz="2000"/>
              <a:t>for each </a:t>
            </a:r>
            <a:br>
              <a:rPr lang="en-US" altLang="en-US" sz="2000"/>
            </a:br>
            <a:r>
              <a:rPr lang="en-US" altLang="en-US" sz="2000" u="sng">
                <a:solidFill>
                  <a:srgbClr val="990099"/>
                </a:solidFill>
              </a:rPr>
              <a:t>cache block </a:t>
            </a:r>
            <a:r>
              <a:rPr lang="en-US" altLang="en-US" sz="2400" b="1">
                <a:solidFill>
                  <a:srgbClr val="000000"/>
                </a:solidFill>
              </a:rPr>
              <a:t>and</a:t>
            </a:r>
            <a:br>
              <a:rPr lang="en-US" altLang="en-US" sz="2400" b="1">
                <a:solidFill>
                  <a:srgbClr val="000000"/>
                </a:solidFill>
              </a:rPr>
            </a:br>
            <a:r>
              <a:rPr lang="en-US" altLang="en-US" sz="2400" b="1">
                <a:solidFill>
                  <a:srgbClr val="000000"/>
                </a:solidFill>
              </a:rPr>
              <a:t> </a:t>
            </a:r>
            <a:r>
              <a:rPr lang="en-US" altLang="en-US" sz="2000"/>
              <a:t>for </a:t>
            </a:r>
            <a:r>
              <a:rPr lang="en-US" altLang="en-US" sz="2000" i="1" u="sng">
                <a:solidFill>
                  <a:srgbClr val="0FEFEA"/>
                </a:solidFill>
              </a:rPr>
              <a:t>bus</a:t>
            </a:r>
            <a:r>
              <a:rPr lang="en-US" altLang="en-US" sz="2000"/>
              <a:t> requests</a:t>
            </a:r>
            <a:br>
              <a:rPr lang="en-US" altLang="en-US" sz="2000"/>
            </a:br>
            <a:r>
              <a:rPr lang="en-US" altLang="en-US" sz="2000"/>
              <a:t> for each </a:t>
            </a:r>
            <a:br>
              <a:rPr lang="en-US" altLang="en-US" sz="2000"/>
            </a:br>
            <a:r>
              <a:rPr lang="en-US" altLang="en-US" sz="2000" u="sng">
                <a:solidFill>
                  <a:srgbClr val="FF0000"/>
                </a:solidFill>
              </a:rPr>
              <a:t>cache block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33413" y="4633913"/>
            <a:ext cx="20113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 b="1">
                <a:solidFill>
                  <a:schemeClr val="tx1"/>
                </a:solidFill>
              </a:rPr>
              <a:t>Cache Block</a:t>
            </a:r>
          </a:p>
          <a:p>
            <a:pPr eaLnBrk="0" hangingPunct="0"/>
            <a:r>
              <a:rPr lang="en-US" altLang="en-US" sz="2400" b="1">
                <a:solidFill>
                  <a:schemeClr val="tx1"/>
                </a:solidFill>
              </a:rPr>
              <a:t>State</a:t>
            </a: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700213" y="911225"/>
            <a:ext cx="7105650" cy="5367338"/>
            <a:chOff x="1071" y="574"/>
            <a:chExt cx="4495" cy="3615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3020" y="1344"/>
              <a:ext cx="1143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</a:t>
              </a:r>
            </a:p>
            <a:p>
              <a:pPr algn="r"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1764" y="660"/>
              <a:ext cx="4" cy="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211" y="1174"/>
              <a:ext cx="532" cy="2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Invalid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4251" y="1066"/>
              <a:ext cx="812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Shared</a:t>
              </a:r>
            </a:p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(read/only)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064" y="3216"/>
              <a:ext cx="875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Exclusive</a:t>
              </a:r>
            </a:p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</a:rPr>
                <a:t>(read/write)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3024" y="1152"/>
              <a:ext cx="814" cy="2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2688" y="1536"/>
              <a:ext cx="821" cy="2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chemeClr val="hlink"/>
                  </a:solidFill>
                </a:rPr>
                <a:t>CPU Write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4467" y="574"/>
              <a:ext cx="1031" cy="2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hit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496" y="1680"/>
              <a:ext cx="950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Miss on bus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2592" y="2064"/>
              <a:ext cx="1216" cy="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miss</a:t>
              </a:r>
              <a:endParaRPr lang="en-US" altLang="en-US" sz="1800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 block,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3600" y="2543"/>
              <a:ext cx="1785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</a:t>
              </a:r>
            </a:p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Miss on Bus</a:t>
              </a: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4383" y="2098"/>
              <a:ext cx="1183" cy="6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miss</a:t>
              </a:r>
              <a:endParaRPr lang="en-US" altLang="en-US" sz="1800" b="1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Place read miss 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on bus</a:t>
              </a: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3303" y="3574"/>
              <a:ext cx="1754" cy="61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 Miss</a:t>
              </a:r>
              <a:endParaRPr lang="en-US" altLang="en-US" sz="1800">
                <a:solidFill>
                  <a:srgbClr val="0000FF"/>
                </a:solidFill>
              </a:endParaRP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 cache block</a:t>
              </a:r>
            </a:p>
            <a:p>
              <a:pPr eaLnBrk="0" hangingPunct="0"/>
              <a:r>
                <a:rPr lang="en-US" altLang="en-US" sz="1800" b="1">
                  <a:solidFill>
                    <a:schemeClr val="tx1"/>
                  </a:solidFill>
                </a:rPr>
                <a:t>Place write miss on bus</a:t>
              </a: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071" y="3562"/>
              <a:ext cx="1014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990099"/>
                  </a:solidFill>
                </a:rPr>
                <a:t>CPU read hit</a:t>
              </a:r>
              <a:endParaRPr lang="en-US" altLang="en-US" sz="1800">
                <a:solidFill>
                  <a:schemeClr val="tx1"/>
                </a:solidFill>
              </a:endParaRPr>
            </a:p>
            <a:p>
              <a:pPr eaLnBrk="0" hangingPunct="0"/>
              <a:r>
                <a:rPr lang="en-US" altLang="en-US" sz="1800" b="1">
                  <a:solidFill>
                    <a:srgbClr val="0000FF"/>
                  </a:solidFill>
                </a:rPr>
                <a:t>CPU write hit</a:t>
              </a:r>
            </a:p>
          </p:txBody>
        </p:sp>
        <p:sp>
          <p:nvSpPr>
            <p:cNvPr id="94228" name="Oval 20"/>
            <p:cNvSpPr>
              <a:spLocks noChangeArrowheads="1"/>
            </p:cNvSpPr>
            <p:nvPr/>
          </p:nvSpPr>
          <p:spPr bwMode="auto">
            <a:xfrm>
              <a:off x="2060" y="860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4196" y="860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0" name="Oval 22"/>
            <p:cNvSpPr>
              <a:spLocks noChangeArrowheads="1"/>
            </p:cNvSpPr>
            <p:nvPr/>
          </p:nvSpPr>
          <p:spPr bwMode="auto">
            <a:xfrm>
              <a:off x="2060" y="3056"/>
              <a:ext cx="884" cy="8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2952" y="1332"/>
              <a:ext cx="1260" cy="0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2484" y="1704"/>
              <a:ext cx="0" cy="13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2796" y="1596"/>
              <a:ext cx="1500" cy="15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2880" y="1680"/>
              <a:ext cx="1572" cy="15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5" name="Freeform 27"/>
            <p:cNvSpPr>
              <a:spLocks/>
            </p:cNvSpPr>
            <p:nvPr/>
          </p:nvSpPr>
          <p:spPr bwMode="auto">
            <a:xfrm>
              <a:off x="2844" y="3576"/>
              <a:ext cx="493" cy="51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Freeform 28"/>
            <p:cNvSpPr>
              <a:spLocks/>
            </p:cNvSpPr>
            <p:nvPr/>
          </p:nvSpPr>
          <p:spPr bwMode="auto">
            <a:xfrm>
              <a:off x="4800" y="1524"/>
              <a:ext cx="493" cy="51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38100" cap="rnd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Freeform 29"/>
            <p:cNvSpPr>
              <a:spLocks/>
            </p:cNvSpPr>
            <p:nvPr/>
          </p:nvSpPr>
          <p:spPr bwMode="auto">
            <a:xfrm>
              <a:off x="3996" y="600"/>
              <a:ext cx="493" cy="517"/>
            </a:xfrm>
            <a:custGeom>
              <a:avLst/>
              <a:gdLst>
                <a:gd name="T0" fmla="*/ 384 w 493"/>
                <a:gd name="T1" fmla="*/ 504 h 517"/>
                <a:gd name="T2" fmla="*/ 360 w 493"/>
                <a:gd name="T3" fmla="*/ 516 h 517"/>
                <a:gd name="T4" fmla="*/ 336 w 493"/>
                <a:gd name="T5" fmla="*/ 516 h 517"/>
                <a:gd name="T6" fmla="*/ 312 w 493"/>
                <a:gd name="T7" fmla="*/ 516 h 517"/>
                <a:gd name="T8" fmla="*/ 288 w 493"/>
                <a:gd name="T9" fmla="*/ 516 h 517"/>
                <a:gd name="T10" fmla="*/ 264 w 493"/>
                <a:gd name="T11" fmla="*/ 516 h 517"/>
                <a:gd name="T12" fmla="*/ 240 w 493"/>
                <a:gd name="T13" fmla="*/ 516 h 517"/>
                <a:gd name="T14" fmla="*/ 216 w 493"/>
                <a:gd name="T15" fmla="*/ 516 h 517"/>
                <a:gd name="T16" fmla="*/ 192 w 493"/>
                <a:gd name="T17" fmla="*/ 504 h 517"/>
                <a:gd name="T18" fmla="*/ 168 w 493"/>
                <a:gd name="T19" fmla="*/ 504 h 517"/>
                <a:gd name="T20" fmla="*/ 144 w 493"/>
                <a:gd name="T21" fmla="*/ 492 h 517"/>
                <a:gd name="T22" fmla="*/ 120 w 493"/>
                <a:gd name="T23" fmla="*/ 480 h 517"/>
                <a:gd name="T24" fmla="*/ 96 w 493"/>
                <a:gd name="T25" fmla="*/ 468 h 517"/>
                <a:gd name="T26" fmla="*/ 84 w 493"/>
                <a:gd name="T27" fmla="*/ 444 h 517"/>
                <a:gd name="T28" fmla="*/ 72 w 493"/>
                <a:gd name="T29" fmla="*/ 420 h 517"/>
                <a:gd name="T30" fmla="*/ 48 w 493"/>
                <a:gd name="T31" fmla="*/ 408 h 517"/>
                <a:gd name="T32" fmla="*/ 48 w 493"/>
                <a:gd name="T33" fmla="*/ 384 h 517"/>
                <a:gd name="T34" fmla="*/ 48 w 493"/>
                <a:gd name="T35" fmla="*/ 360 h 517"/>
                <a:gd name="T36" fmla="*/ 36 w 493"/>
                <a:gd name="T37" fmla="*/ 336 h 517"/>
                <a:gd name="T38" fmla="*/ 24 w 493"/>
                <a:gd name="T39" fmla="*/ 312 h 517"/>
                <a:gd name="T40" fmla="*/ 24 w 493"/>
                <a:gd name="T41" fmla="*/ 288 h 517"/>
                <a:gd name="T42" fmla="*/ 12 w 493"/>
                <a:gd name="T43" fmla="*/ 264 h 517"/>
                <a:gd name="T44" fmla="*/ 0 w 493"/>
                <a:gd name="T45" fmla="*/ 240 h 517"/>
                <a:gd name="T46" fmla="*/ 0 w 493"/>
                <a:gd name="T47" fmla="*/ 216 h 517"/>
                <a:gd name="T48" fmla="*/ 0 w 493"/>
                <a:gd name="T49" fmla="*/ 192 h 517"/>
                <a:gd name="T50" fmla="*/ 12 w 493"/>
                <a:gd name="T51" fmla="*/ 168 h 517"/>
                <a:gd name="T52" fmla="*/ 36 w 493"/>
                <a:gd name="T53" fmla="*/ 156 h 517"/>
                <a:gd name="T54" fmla="*/ 48 w 493"/>
                <a:gd name="T55" fmla="*/ 132 h 517"/>
                <a:gd name="T56" fmla="*/ 60 w 493"/>
                <a:gd name="T57" fmla="*/ 108 h 517"/>
                <a:gd name="T58" fmla="*/ 72 w 493"/>
                <a:gd name="T59" fmla="*/ 84 h 517"/>
                <a:gd name="T60" fmla="*/ 96 w 493"/>
                <a:gd name="T61" fmla="*/ 72 h 517"/>
                <a:gd name="T62" fmla="*/ 108 w 493"/>
                <a:gd name="T63" fmla="*/ 48 h 517"/>
                <a:gd name="T64" fmla="*/ 132 w 493"/>
                <a:gd name="T65" fmla="*/ 36 h 517"/>
                <a:gd name="T66" fmla="*/ 156 w 493"/>
                <a:gd name="T67" fmla="*/ 24 h 517"/>
                <a:gd name="T68" fmla="*/ 180 w 493"/>
                <a:gd name="T69" fmla="*/ 12 h 517"/>
                <a:gd name="T70" fmla="*/ 204 w 493"/>
                <a:gd name="T71" fmla="*/ 12 h 517"/>
                <a:gd name="T72" fmla="*/ 228 w 493"/>
                <a:gd name="T73" fmla="*/ 0 h 517"/>
                <a:gd name="T74" fmla="*/ 252 w 493"/>
                <a:gd name="T75" fmla="*/ 12 h 517"/>
                <a:gd name="T76" fmla="*/ 276 w 493"/>
                <a:gd name="T77" fmla="*/ 12 h 517"/>
                <a:gd name="T78" fmla="*/ 300 w 493"/>
                <a:gd name="T79" fmla="*/ 24 h 517"/>
                <a:gd name="T80" fmla="*/ 324 w 493"/>
                <a:gd name="T81" fmla="*/ 24 h 517"/>
                <a:gd name="T82" fmla="*/ 360 w 493"/>
                <a:gd name="T83" fmla="*/ 36 h 517"/>
                <a:gd name="T84" fmla="*/ 384 w 493"/>
                <a:gd name="T85" fmla="*/ 48 h 517"/>
                <a:gd name="T86" fmla="*/ 408 w 493"/>
                <a:gd name="T87" fmla="*/ 60 h 517"/>
                <a:gd name="T88" fmla="*/ 420 w 493"/>
                <a:gd name="T89" fmla="*/ 84 h 517"/>
                <a:gd name="T90" fmla="*/ 432 w 493"/>
                <a:gd name="T91" fmla="*/ 108 h 517"/>
                <a:gd name="T92" fmla="*/ 444 w 493"/>
                <a:gd name="T93" fmla="*/ 132 h 517"/>
                <a:gd name="T94" fmla="*/ 444 w 493"/>
                <a:gd name="T95" fmla="*/ 156 h 517"/>
                <a:gd name="T96" fmla="*/ 456 w 493"/>
                <a:gd name="T97" fmla="*/ 180 h 517"/>
                <a:gd name="T98" fmla="*/ 456 w 493"/>
                <a:gd name="T99" fmla="*/ 204 h 517"/>
                <a:gd name="T100" fmla="*/ 480 w 493"/>
                <a:gd name="T101" fmla="*/ 216 h 517"/>
                <a:gd name="T102" fmla="*/ 492 w 493"/>
                <a:gd name="T103" fmla="*/ 240 h 517"/>
                <a:gd name="T104" fmla="*/ 492 w 493"/>
                <a:gd name="T105" fmla="*/ 264 h 517"/>
                <a:gd name="T106" fmla="*/ 492 w 493"/>
                <a:gd name="T107" fmla="*/ 288 h 517"/>
                <a:gd name="T108" fmla="*/ 492 w 493"/>
                <a:gd name="T109" fmla="*/ 300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384" y="504"/>
                  </a:moveTo>
                  <a:lnTo>
                    <a:pt x="360" y="516"/>
                  </a:lnTo>
                  <a:lnTo>
                    <a:pt x="336" y="516"/>
                  </a:lnTo>
                  <a:lnTo>
                    <a:pt x="312" y="516"/>
                  </a:lnTo>
                  <a:lnTo>
                    <a:pt x="288" y="516"/>
                  </a:lnTo>
                  <a:lnTo>
                    <a:pt x="264" y="516"/>
                  </a:lnTo>
                  <a:lnTo>
                    <a:pt x="240" y="516"/>
                  </a:lnTo>
                  <a:lnTo>
                    <a:pt x="216" y="516"/>
                  </a:lnTo>
                  <a:lnTo>
                    <a:pt x="192" y="504"/>
                  </a:lnTo>
                  <a:lnTo>
                    <a:pt x="168" y="504"/>
                  </a:lnTo>
                  <a:lnTo>
                    <a:pt x="144" y="492"/>
                  </a:lnTo>
                  <a:lnTo>
                    <a:pt x="120" y="480"/>
                  </a:lnTo>
                  <a:lnTo>
                    <a:pt x="96" y="468"/>
                  </a:lnTo>
                  <a:lnTo>
                    <a:pt x="84" y="444"/>
                  </a:lnTo>
                  <a:lnTo>
                    <a:pt x="72" y="420"/>
                  </a:lnTo>
                  <a:lnTo>
                    <a:pt x="48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24" y="312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0" y="240"/>
                  </a:lnTo>
                  <a:lnTo>
                    <a:pt x="0" y="216"/>
                  </a:lnTo>
                  <a:lnTo>
                    <a:pt x="0" y="192"/>
                  </a:lnTo>
                  <a:lnTo>
                    <a:pt x="12" y="168"/>
                  </a:lnTo>
                  <a:lnTo>
                    <a:pt x="36" y="156"/>
                  </a:lnTo>
                  <a:lnTo>
                    <a:pt x="48" y="132"/>
                  </a:lnTo>
                  <a:lnTo>
                    <a:pt x="60" y="108"/>
                  </a:lnTo>
                  <a:lnTo>
                    <a:pt x="72" y="84"/>
                  </a:lnTo>
                  <a:lnTo>
                    <a:pt x="96" y="72"/>
                  </a:lnTo>
                  <a:lnTo>
                    <a:pt x="108" y="48"/>
                  </a:lnTo>
                  <a:lnTo>
                    <a:pt x="132" y="36"/>
                  </a:lnTo>
                  <a:lnTo>
                    <a:pt x="156" y="24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8" y="0"/>
                  </a:lnTo>
                  <a:lnTo>
                    <a:pt x="252" y="12"/>
                  </a:lnTo>
                  <a:lnTo>
                    <a:pt x="276" y="12"/>
                  </a:lnTo>
                  <a:lnTo>
                    <a:pt x="300" y="24"/>
                  </a:lnTo>
                  <a:lnTo>
                    <a:pt x="324" y="24"/>
                  </a:lnTo>
                  <a:lnTo>
                    <a:pt x="360" y="36"/>
                  </a:lnTo>
                  <a:lnTo>
                    <a:pt x="384" y="48"/>
                  </a:lnTo>
                  <a:lnTo>
                    <a:pt x="408" y="60"/>
                  </a:lnTo>
                  <a:lnTo>
                    <a:pt x="420" y="84"/>
                  </a:lnTo>
                  <a:lnTo>
                    <a:pt x="432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56" y="204"/>
                  </a:lnTo>
                  <a:lnTo>
                    <a:pt x="480" y="216"/>
                  </a:lnTo>
                  <a:lnTo>
                    <a:pt x="492" y="240"/>
                  </a:lnTo>
                  <a:lnTo>
                    <a:pt x="492" y="264"/>
                  </a:lnTo>
                  <a:lnTo>
                    <a:pt x="492" y="288"/>
                  </a:lnTo>
                  <a:lnTo>
                    <a:pt x="492" y="300"/>
                  </a:lnTo>
                </a:path>
              </a:pathLst>
            </a:custGeom>
            <a:noFill/>
            <a:ln w="38100" cap="rnd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Freeform 30"/>
            <p:cNvSpPr>
              <a:spLocks/>
            </p:cNvSpPr>
            <p:nvPr/>
          </p:nvSpPr>
          <p:spPr bwMode="auto">
            <a:xfrm>
              <a:off x="1656" y="3036"/>
              <a:ext cx="493" cy="517"/>
            </a:xfrm>
            <a:custGeom>
              <a:avLst/>
              <a:gdLst>
                <a:gd name="T0" fmla="*/ 384 w 493"/>
                <a:gd name="T1" fmla="*/ 504 h 517"/>
                <a:gd name="T2" fmla="*/ 360 w 493"/>
                <a:gd name="T3" fmla="*/ 516 h 517"/>
                <a:gd name="T4" fmla="*/ 336 w 493"/>
                <a:gd name="T5" fmla="*/ 516 h 517"/>
                <a:gd name="T6" fmla="*/ 312 w 493"/>
                <a:gd name="T7" fmla="*/ 516 h 517"/>
                <a:gd name="T8" fmla="*/ 288 w 493"/>
                <a:gd name="T9" fmla="*/ 516 h 517"/>
                <a:gd name="T10" fmla="*/ 264 w 493"/>
                <a:gd name="T11" fmla="*/ 516 h 517"/>
                <a:gd name="T12" fmla="*/ 240 w 493"/>
                <a:gd name="T13" fmla="*/ 516 h 517"/>
                <a:gd name="T14" fmla="*/ 216 w 493"/>
                <a:gd name="T15" fmla="*/ 516 h 517"/>
                <a:gd name="T16" fmla="*/ 192 w 493"/>
                <a:gd name="T17" fmla="*/ 504 h 517"/>
                <a:gd name="T18" fmla="*/ 168 w 493"/>
                <a:gd name="T19" fmla="*/ 504 h 517"/>
                <a:gd name="T20" fmla="*/ 144 w 493"/>
                <a:gd name="T21" fmla="*/ 492 h 517"/>
                <a:gd name="T22" fmla="*/ 120 w 493"/>
                <a:gd name="T23" fmla="*/ 480 h 517"/>
                <a:gd name="T24" fmla="*/ 96 w 493"/>
                <a:gd name="T25" fmla="*/ 468 h 517"/>
                <a:gd name="T26" fmla="*/ 84 w 493"/>
                <a:gd name="T27" fmla="*/ 444 h 517"/>
                <a:gd name="T28" fmla="*/ 72 w 493"/>
                <a:gd name="T29" fmla="*/ 420 h 517"/>
                <a:gd name="T30" fmla="*/ 48 w 493"/>
                <a:gd name="T31" fmla="*/ 408 h 517"/>
                <a:gd name="T32" fmla="*/ 48 w 493"/>
                <a:gd name="T33" fmla="*/ 384 h 517"/>
                <a:gd name="T34" fmla="*/ 48 w 493"/>
                <a:gd name="T35" fmla="*/ 360 h 517"/>
                <a:gd name="T36" fmla="*/ 36 w 493"/>
                <a:gd name="T37" fmla="*/ 336 h 517"/>
                <a:gd name="T38" fmla="*/ 24 w 493"/>
                <a:gd name="T39" fmla="*/ 312 h 517"/>
                <a:gd name="T40" fmla="*/ 24 w 493"/>
                <a:gd name="T41" fmla="*/ 288 h 517"/>
                <a:gd name="T42" fmla="*/ 12 w 493"/>
                <a:gd name="T43" fmla="*/ 264 h 517"/>
                <a:gd name="T44" fmla="*/ 0 w 493"/>
                <a:gd name="T45" fmla="*/ 240 h 517"/>
                <a:gd name="T46" fmla="*/ 0 w 493"/>
                <a:gd name="T47" fmla="*/ 216 h 517"/>
                <a:gd name="T48" fmla="*/ 0 w 493"/>
                <a:gd name="T49" fmla="*/ 192 h 517"/>
                <a:gd name="T50" fmla="*/ 12 w 493"/>
                <a:gd name="T51" fmla="*/ 168 h 517"/>
                <a:gd name="T52" fmla="*/ 36 w 493"/>
                <a:gd name="T53" fmla="*/ 156 h 517"/>
                <a:gd name="T54" fmla="*/ 48 w 493"/>
                <a:gd name="T55" fmla="*/ 132 h 517"/>
                <a:gd name="T56" fmla="*/ 60 w 493"/>
                <a:gd name="T57" fmla="*/ 108 h 517"/>
                <a:gd name="T58" fmla="*/ 72 w 493"/>
                <a:gd name="T59" fmla="*/ 84 h 517"/>
                <a:gd name="T60" fmla="*/ 96 w 493"/>
                <a:gd name="T61" fmla="*/ 72 h 517"/>
                <a:gd name="T62" fmla="*/ 108 w 493"/>
                <a:gd name="T63" fmla="*/ 48 h 517"/>
                <a:gd name="T64" fmla="*/ 132 w 493"/>
                <a:gd name="T65" fmla="*/ 36 h 517"/>
                <a:gd name="T66" fmla="*/ 156 w 493"/>
                <a:gd name="T67" fmla="*/ 24 h 517"/>
                <a:gd name="T68" fmla="*/ 180 w 493"/>
                <a:gd name="T69" fmla="*/ 12 h 517"/>
                <a:gd name="T70" fmla="*/ 204 w 493"/>
                <a:gd name="T71" fmla="*/ 12 h 517"/>
                <a:gd name="T72" fmla="*/ 228 w 493"/>
                <a:gd name="T73" fmla="*/ 0 h 517"/>
                <a:gd name="T74" fmla="*/ 252 w 493"/>
                <a:gd name="T75" fmla="*/ 12 h 517"/>
                <a:gd name="T76" fmla="*/ 276 w 493"/>
                <a:gd name="T77" fmla="*/ 12 h 517"/>
                <a:gd name="T78" fmla="*/ 300 w 493"/>
                <a:gd name="T79" fmla="*/ 24 h 517"/>
                <a:gd name="T80" fmla="*/ 324 w 493"/>
                <a:gd name="T81" fmla="*/ 24 h 517"/>
                <a:gd name="T82" fmla="*/ 360 w 493"/>
                <a:gd name="T83" fmla="*/ 36 h 517"/>
                <a:gd name="T84" fmla="*/ 384 w 493"/>
                <a:gd name="T85" fmla="*/ 48 h 517"/>
                <a:gd name="T86" fmla="*/ 408 w 493"/>
                <a:gd name="T87" fmla="*/ 60 h 517"/>
                <a:gd name="T88" fmla="*/ 420 w 493"/>
                <a:gd name="T89" fmla="*/ 84 h 517"/>
                <a:gd name="T90" fmla="*/ 432 w 493"/>
                <a:gd name="T91" fmla="*/ 108 h 517"/>
                <a:gd name="T92" fmla="*/ 444 w 493"/>
                <a:gd name="T93" fmla="*/ 132 h 517"/>
                <a:gd name="T94" fmla="*/ 444 w 493"/>
                <a:gd name="T95" fmla="*/ 156 h 517"/>
                <a:gd name="T96" fmla="*/ 456 w 493"/>
                <a:gd name="T97" fmla="*/ 180 h 517"/>
                <a:gd name="T98" fmla="*/ 456 w 493"/>
                <a:gd name="T99" fmla="*/ 204 h 517"/>
                <a:gd name="T100" fmla="*/ 480 w 493"/>
                <a:gd name="T101" fmla="*/ 216 h 517"/>
                <a:gd name="T102" fmla="*/ 492 w 493"/>
                <a:gd name="T103" fmla="*/ 240 h 517"/>
                <a:gd name="T104" fmla="*/ 492 w 493"/>
                <a:gd name="T105" fmla="*/ 264 h 517"/>
                <a:gd name="T106" fmla="*/ 492 w 493"/>
                <a:gd name="T107" fmla="*/ 288 h 517"/>
                <a:gd name="T108" fmla="*/ 492 w 493"/>
                <a:gd name="T109" fmla="*/ 300 h 5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3"/>
                <a:gd name="T166" fmla="*/ 0 h 517"/>
                <a:gd name="T167" fmla="*/ 493 w 493"/>
                <a:gd name="T168" fmla="*/ 517 h 5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3" h="517">
                  <a:moveTo>
                    <a:pt x="384" y="504"/>
                  </a:moveTo>
                  <a:lnTo>
                    <a:pt x="360" y="516"/>
                  </a:lnTo>
                  <a:lnTo>
                    <a:pt x="336" y="516"/>
                  </a:lnTo>
                  <a:lnTo>
                    <a:pt x="312" y="516"/>
                  </a:lnTo>
                  <a:lnTo>
                    <a:pt x="288" y="516"/>
                  </a:lnTo>
                  <a:lnTo>
                    <a:pt x="264" y="516"/>
                  </a:lnTo>
                  <a:lnTo>
                    <a:pt x="240" y="516"/>
                  </a:lnTo>
                  <a:lnTo>
                    <a:pt x="216" y="516"/>
                  </a:lnTo>
                  <a:lnTo>
                    <a:pt x="192" y="504"/>
                  </a:lnTo>
                  <a:lnTo>
                    <a:pt x="168" y="504"/>
                  </a:lnTo>
                  <a:lnTo>
                    <a:pt x="144" y="492"/>
                  </a:lnTo>
                  <a:lnTo>
                    <a:pt x="120" y="480"/>
                  </a:lnTo>
                  <a:lnTo>
                    <a:pt x="96" y="468"/>
                  </a:lnTo>
                  <a:lnTo>
                    <a:pt x="84" y="444"/>
                  </a:lnTo>
                  <a:lnTo>
                    <a:pt x="72" y="420"/>
                  </a:lnTo>
                  <a:lnTo>
                    <a:pt x="48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24" y="312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0" y="240"/>
                  </a:lnTo>
                  <a:lnTo>
                    <a:pt x="0" y="216"/>
                  </a:lnTo>
                  <a:lnTo>
                    <a:pt x="0" y="192"/>
                  </a:lnTo>
                  <a:lnTo>
                    <a:pt x="12" y="168"/>
                  </a:lnTo>
                  <a:lnTo>
                    <a:pt x="36" y="156"/>
                  </a:lnTo>
                  <a:lnTo>
                    <a:pt x="48" y="132"/>
                  </a:lnTo>
                  <a:lnTo>
                    <a:pt x="60" y="108"/>
                  </a:lnTo>
                  <a:lnTo>
                    <a:pt x="72" y="84"/>
                  </a:lnTo>
                  <a:lnTo>
                    <a:pt x="96" y="72"/>
                  </a:lnTo>
                  <a:lnTo>
                    <a:pt x="108" y="48"/>
                  </a:lnTo>
                  <a:lnTo>
                    <a:pt x="132" y="36"/>
                  </a:lnTo>
                  <a:lnTo>
                    <a:pt x="156" y="24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8" y="0"/>
                  </a:lnTo>
                  <a:lnTo>
                    <a:pt x="252" y="12"/>
                  </a:lnTo>
                  <a:lnTo>
                    <a:pt x="276" y="12"/>
                  </a:lnTo>
                  <a:lnTo>
                    <a:pt x="300" y="24"/>
                  </a:lnTo>
                  <a:lnTo>
                    <a:pt x="324" y="24"/>
                  </a:lnTo>
                  <a:lnTo>
                    <a:pt x="360" y="36"/>
                  </a:lnTo>
                  <a:lnTo>
                    <a:pt x="384" y="48"/>
                  </a:lnTo>
                  <a:lnTo>
                    <a:pt x="408" y="60"/>
                  </a:lnTo>
                  <a:lnTo>
                    <a:pt x="420" y="84"/>
                  </a:lnTo>
                  <a:lnTo>
                    <a:pt x="432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56" y="204"/>
                  </a:lnTo>
                  <a:lnTo>
                    <a:pt x="480" y="216"/>
                  </a:lnTo>
                  <a:lnTo>
                    <a:pt x="492" y="240"/>
                  </a:lnTo>
                  <a:lnTo>
                    <a:pt x="492" y="264"/>
                  </a:lnTo>
                  <a:lnTo>
                    <a:pt x="492" y="288"/>
                  </a:lnTo>
                  <a:lnTo>
                    <a:pt x="492" y="30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926" cy="42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FEFEA"/>
                  </a:solidFill>
                </a:rPr>
                <a:t>Write miss</a:t>
              </a:r>
              <a:r>
                <a:rPr lang="en-US" altLang="en-US" sz="1800" b="1">
                  <a:solidFill>
                    <a:schemeClr val="hlink"/>
                  </a:solidFill>
                </a:rPr>
                <a:t> </a:t>
              </a:r>
              <a:br>
                <a:rPr lang="en-US" altLang="en-US" sz="1800" b="1">
                  <a:solidFill>
                    <a:schemeClr val="hlink"/>
                  </a:solidFill>
                </a:rPr>
              </a:br>
              <a:r>
                <a:rPr lang="en-US" altLang="en-US" sz="1800">
                  <a:solidFill>
                    <a:schemeClr val="tx1"/>
                  </a:solidFill>
                </a:rPr>
                <a:t>for this block</a:t>
              </a:r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2880" y="1152"/>
              <a:ext cx="1345" cy="0"/>
            </a:xfrm>
            <a:prstGeom prst="line">
              <a:avLst/>
            </a:prstGeom>
            <a:noFill/>
            <a:ln w="25400">
              <a:solidFill>
                <a:srgbClr val="0FEFEA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>
              <a:off x="2352" y="1632"/>
              <a:ext cx="0" cy="1421"/>
            </a:xfrm>
            <a:prstGeom prst="line">
              <a:avLst/>
            </a:prstGeom>
            <a:noFill/>
            <a:ln w="25400">
              <a:solidFill>
                <a:srgbClr val="0FEFEA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1392" y="2448"/>
              <a:ext cx="1170" cy="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Block; (abort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memory access)</a:t>
              </a: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1344" y="2016"/>
              <a:ext cx="926" cy="4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0FEFEA"/>
                  </a:solidFill>
                </a:rPr>
                <a:t>Write miss</a:t>
              </a:r>
              <a:r>
                <a:rPr lang="en-US" altLang="en-US" sz="1800" b="1">
                  <a:solidFill>
                    <a:schemeClr val="hlink"/>
                  </a:solidFill>
                </a:rPr>
                <a:t> </a:t>
              </a:r>
              <a:br>
                <a:rPr lang="en-US" altLang="en-US" sz="1800" b="1">
                  <a:solidFill>
                    <a:schemeClr val="hlink"/>
                  </a:solidFill>
                </a:rPr>
              </a:br>
              <a:r>
                <a:rPr lang="en-US" altLang="en-US" sz="1800">
                  <a:solidFill>
                    <a:schemeClr val="tx1"/>
                  </a:solidFill>
                </a:rPr>
                <a:t>for this block</a:t>
              </a:r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3024" y="1728"/>
              <a:ext cx="1601" cy="16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3360" y="3024"/>
              <a:ext cx="926" cy="42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 b="1">
                  <a:solidFill>
                    <a:srgbClr val="FF0000"/>
                  </a:solidFill>
                </a:rPr>
                <a:t>Read miss</a:t>
              </a:r>
              <a:r>
                <a:rPr lang="en-US" altLang="en-US" sz="1800" b="1">
                  <a:solidFill>
                    <a:schemeClr val="accent2"/>
                  </a:solidFill>
                </a:rPr>
                <a:t> </a:t>
              </a:r>
              <a:br>
                <a:rPr lang="en-US" altLang="en-US" sz="1800" b="1">
                  <a:solidFill>
                    <a:schemeClr val="accent2"/>
                  </a:solidFill>
                </a:rPr>
              </a:br>
              <a:r>
                <a:rPr lang="en-US" altLang="en-US" sz="1800">
                  <a:solidFill>
                    <a:schemeClr val="tx1"/>
                  </a:solidFill>
                </a:rPr>
                <a:t>for this block</a:t>
              </a:r>
            </a:p>
          </p:txBody>
        </p:sp>
        <p:sp>
          <p:nvSpPr>
            <p:cNvPr id="94246" name="Rectangle 38"/>
            <p:cNvSpPr>
              <a:spLocks noChangeArrowheads="1"/>
            </p:cNvSpPr>
            <p:nvPr/>
          </p:nvSpPr>
          <p:spPr bwMode="auto">
            <a:xfrm>
              <a:off x="4224" y="2977"/>
              <a:ext cx="1208" cy="6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Write Back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Block; (abort</a:t>
              </a:r>
            </a:p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</a:rPr>
                <a:t>memory access)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4"/>
          <p:cNvSpPr txBox="1">
            <a:spLocks noGrp="1"/>
          </p:cNvSpPr>
          <p:nvPr/>
        </p:nvSpPr>
        <p:spPr bwMode="auto">
          <a:xfrm>
            <a:off x="687705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</a:rPr>
              <a:t>Nov. 12 2008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0"/>
            <a:ext cx="7740650" cy="93662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Distributed Directory MPs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95288" y="1052513"/>
          <a:ext cx="8447087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图片" r:id="rId4" imgW="2809800" imgH="1828800" progId="Word.Picture.8">
                  <p:embed/>
                </p:oleObj>
              </mc:Choice>
              <mc:Fallback>
                <p:oleObj name="图片" r:id="rId4" imgW="280980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8447087" cy="4994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4438" y="0"/>
            <a:ext cx="7686675" cy="928688"/>
          </a:xfrm>
        </p:spPr>
        <p:txBody>
          <a:bodyPr/>
          <a:lstStyle/>
          <a:p>
            <a:pPr eaLnBrk="1" hangingPunct="1"/>
            <a:r>
              <a:rPr lang="en-US" altLang="zh-CN" sz="4000"/>
              <a:t>Directory protocol</a:t>
            </a: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43000"/>
            <a:ext cx="8604250" cy="5040313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Directory: </a:t>
            </a:r>
            <a:r>
              <a:rPr lang="en-US" altLang="zh-CN" sz="2800">
                <a:solidFill>
                  <a:srgbClr val="0000FF"/>
                </a:solidFill>
              </a:rPr>
              <a:t> track state of every block in memory, </a:t>
            </a:r>
            <a:r>
              <a:rPr lang="en-US" altLang="zh-CN" sz="2800"/>
              <a:t>and change the state of block in cache according to directory.</a:t>
            </a:r>
            <a:endParaRPr lang="en-US" altLang="zh-CN" sz="2800">
              <a:latin typeface="楷体_GB2312" pitchFamily="49" charset="-122"/>
            </a:endParaRPr>
          </a:p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Information in directory</a:t>
            </a:r>
          </a:p>
          <a:p>
            <a:pPr lvl="1" eaLnBrk="1" hangingPunct="1"/>
            <a:r>
              <a:rPr lang="en-US" altLang="zh-CN" sz="2400"/>
              <a:t>Status of Every block: </a:t>
            </a:r>
            <a:r>
              <a:rPr lang="en-US" altLang="zh-CN" sz="2400">
                <a:solidFill>
                  <a:srgbClr val="FF0000"/>
                </a:solidFill>
              </a:rPr>
              <a:t>shared/uncached/exclusive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Which processors</a:t>
            </a:r>
            <a:r>
              <a:rPr lang="en-US" altLang="zh-CN" sz="2400"/>
              <a:t> have copies of the block: </a:t>
            </a:r>
            <a:r>
              <a:rPr lang="en-US" altLang="zh-CN" sz="2400">
                <a:solidFill>
                  <a:srgbClr val="FF0000"/>
                </a:solidFill>
              </a:rPr>
              <a:t>bit vector</a:t>
            </a:r>
            <a:r>
              <a:rPr lang="en-US" altLang="zh-CN" sz="2400"/>
              <a:t> </a:t>
            </a:r>
          </a:p>
          <a:p>
            <a:pPr lvl="1" eaLnBrk="1" hangingPunct="1"/>
            <a:r>
              <a:rPr lang="en-US" altLang="zh-CN" sz="2400"/>
              <a:t>Whether the block is dirty or clean</a:t>
            </a:r>
          </a:p>
          <a:p>
            <a:pPr eaLnBrk="1" hangingPunct="1"/>
            <a:r>
              <a:rPr lang="en-US" altLang="zh-CN" sz="2800"/>
              <a:t>Directory protocol can be implemented with a distributed memory</a:t>
            </a:r>
          </a:p>
          <a:p>
            <a:pPr eaLnBrk="1" hangingPunct="1"/>
            <a:r>
              <a:rPr lang="en-US" altLang="zh-CN" sz="2800"/>
              <a:t>Directory protocol can be applied to a centralized memory organized into banks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4"/>
          <p:cNvSpPr txBox="1">
            <a:spLocks noGrp="1"/>
          </p:cNvSpPr>
          <p:nvPr/>
        </p:nvSpPr>
        <p:spPr bwMode="auto">
          <a:xfrm>
            <a:off x="687705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</a:rPr>
              <a:t>Nov. 12 2008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214313"/>
            <a:ext cx="8858250" cy="981075"/>
          </a:xfrm>
        </p:spPr>
        <p:txBody>
          <a:bodyPr/>
          <a:lstStyle/>
          <a:p>
            <a:pPr eaLnBrk="1" hangingPunct="1"/>
            <a:r>
              <a:rPr lang="en-US" altLang="zh-CN" sz="4000"/>
              <a:t>Directory protocol implementation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428750"/>
            <a:ext cx="8459787" cy="468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Block status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u="sng">
                <a:solidFill>
                  <a:srgbClr val="FF0000"/>
                </a:solidFill>
              </a:rPr>
              <a:t>Shared</a:t>
            </a:r>
            <a:r>
              <a:rPr lang="en-US" altLang="zh-CN" sz="2000"/>
              <a:t>: ≥ 1 processors have data, memory up-to-date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u="sng">
                <a:solidFill>
                  <a:srgbClr val="FF0000"/>
                </a:solidFill>
              </a:rPr>
              <a:t>Uncached</a:t>
            </a:r>
            <a:r>
              <a:rPr lang="en-US" altLang="zh-CN" sz="2000"/>
              <a:t> (no processor hasit; not valid in any cache)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u="sng">
                <a:solidFill>
                  <a:srgbClr val="FF0000"/>
                </a:solidFill>
              </a:rPr>
              <a:t>Exclusive</a:t>
            </a:r>
            <a:r>
              <a:rPr lang="en-US" altLang="zh-CN" sz="2000"/>
              <a:t>: 1 processor (</a:t>
            </a:r>
            <a:r>
              <a:rPr lang="en-US" altLang="zh-CN" sz="2000">
                <a:solidFill>
                  <a:srgbClr val="FF0000"/>
                </a:solidFill>
              </a:rPr>
              <a:t>owner</a:t>
            </a:r>
            <a:r>
              <a:rPr lang="en-US" altLang="zh-CN" sz="2000"/>
              <a:t>) has data; memory out-of-date</a:t>
            </a:r>
            <a:endParaRPr lang="en-US" altLang="zh-CN" sz="16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Directory size </a:t>
            </a:r>
            <a:r>
              <a:rPr lang="en-US" altLang="zh-CN" sz="2400">
                <a:solidFill>
                  <a:srgbClr val="0000FF"/>
                </a:solidFill>
              </a:rPr>
              <a:t>= f (entry number * entry size)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Each memory block has an entry in directory / only keep the entries for cached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Every processor has one bit / Limited processor bits in bit vector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Directory can be distributed along with the memory to avoid becoming the bottleneck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Assumptions to Keep it simple: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Writes to non-exclusive data  =&gt; write miss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Processor blocks until access completes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Assume messages received and acted upon in order as sent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4"/>
          <p:cNvSpPr txBox="1">
            <a:spLocks noGrp="1"/>
          </p:cNvSpPr>
          <p:nvPr/>
        </p:nvSpPr>
        <p:spPr bwMode="auto">
          <a:xfrm>
            <a:off x="687705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</a:rPr>
              <a:t>Nov. 12 2008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2738" y="0"/>
            <a:ext cx="7561262" cy="9810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Directory Protocol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642350" cy="4795837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No bus and don</a:t>
            </a:r>
            <a:r>
              <a:rPr lang="en-US" altLang="zh-CN" sz="2800">
                <a:latin typeface="Times New Roman" pitchFamily="18" charset="0"/>
              </a:rPr>
              <a:t>’</a:t>
            </a:r>
            <a:r>
              <a:rPr lang="en-US" altLang="zh-CN" sz="2800"/>
              <a:t>t want to broadcast: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Interconnect means no longer single arbitration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all messages have explicit responses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Terms: typically 3 processors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Local node</a:t>
            </a:r>
            <a:r>
              <a:rPr lang="en-US" altLang="zh-CN" sz="2400"/>
              <a:t> where a request originates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Home node</a:t>
            </a:r>
            <a:r>
              <a:rPr lang="en-US" altLang="zh-CN" sz="2400"/>
              <a:t> where the memory location </a:t>
            </a:r>
            <a:br>
              <a:rPr lang="en-US" altLang="zh-CN" sz="2400"/>
            </a:br>
            <a:r>
              <a:rPr lang="en-US" altLang="zh-CN" sz="2400"/>
              <a:t>of an address resides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Remote node</a:t>
            </a:r>
            <a:r>
              <a:rPr lang="en-US" altLang="zh-CN" sz="2400"/>
              <a:t> has a copy of a cache </a:t>
            </a:r>
            <a:br>
              <a:rPr lang="en-US" altLang="zh-CN" sz="2400"/>
            </a:br>
            <a:r>
              <a:rPr lang="en-US" altLang="zh-CN" sz="2400"/>
              <a:t>block, whether exclusive or shared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Example messages on next slide: </a:t>
            </a:r>
            <a:br>
              <a:rPr lang="en-US" altLang="zh-CN" sz="2800"/>
            </a:br>
            <a:r>
              <a:rPr lang="en-US" altLang="zh-CN" sz="2800"/>
              <a:t>    P = processor number, A = address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/>
              <a:t>Parallel Computers</a:t>
            </a:r>
            <a:endParaRPr lang="en-US" altLang="zh-CN"/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Definition: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</a:rPr>
              <a:t>“</a:t>
            </a:r>
            <a:r>
              <a:rPr lang="en-US" altLang="en-US" sz="2400" b="1" u="sng">
                <a:solidFill>
                  <a:srgbClr val="0000FF"/>
                </a:solidFill>
              </a:rPr>
              <a:t>A parallel computer is a collection of processiong elements that cooperate and communicate to solve large problems fast.”</a:t>
            </a:r>
          </a:p>
          <a:p>
            <a:pPr lvl="2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z="1800" b="1"/>
              <a:t>Almasi and Gottlieb, </a:t>
            </a:r>
            <a:r>
              <a:rPr lang="en-US" altLang="en-US" sz="1800" b="1" i="1"/>
              <a:t>Highly Parallel Computing ,</a:t>
            </a:r>
            <a:r>
              <a:rPr lang="en-US" altLang="en-US" sz="1800" b="1"/>
              <a:t>1989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Questions about parallel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large a collection?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powerful are processing elements?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do they cooperate and communicate?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are data transmitted?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What type of interconnection?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What are HW and SW primitives for programmer?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Does it translate into performance?</a:t>
            </a:r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-285750" y="-214313"/>
            <a:ext cx="9715500" cy="16002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zh-CN" altLang="zh-CN" sz="2000" b="1">
              <a:solidFill>
                <a:srgbClr val="0000FF"/>
              </a:solidFill>
            </a:endParaRP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0"/>
            <a:ext cx="8902700" cy="6354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 b="1" i="1"/>
              <a:t>Message type	Source	Destination	Msg Content</a:t>
            </a:r>
            <a:r>
              <a:rPr lang="en-US" altLang="zh-CN" sz="1800" b="1"/>
              <a:t>	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Read miss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FF0000"/>
                </a:solidFill>
              </a:rPr>
              <a:t>Local cache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0000FF"/>
                </a:solidFill>
              </a:rPr>
              <a:t>Home directory</a:t>
            </a:r>
            <a:r>
              <a:rPr lang="en-US" altLang="zh-CN" sz="1800"/>
              <a:t>	P, 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Processor P reads data at address A; </a:t>
            </a:r>
            <a:br>
              <a:rPr lang="en-US" altLang="zh-CN" sz="2000" i="1"/>
            </a:br>
            <a:r>
              <a:rPr lang="en-US" altLang="zh-CN" sz="2000" i="1"/>
              <a:t>make P a read sharer and arrange to send data back 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Write miss	 Local cache</a:t>
            </a:r>
            <a:r>
              <a:rPr lang="en-US" altLang="zh-CN" sz="1800"/>
              <a:t> 	</a:t>
            </a:r>
            <a:r>
              <a:rPr lang="en-US" altLang="zh-CN" sz="1800">
                <a:solidFill>
                  <a:srgbClr val="0000FF"/>
                </a:solidFill>
              </a:rPr>
              <a:t> Home directory </a:t>
            </a:r>
            <a:r>
              <a:rPr lang="en-US" altLang="zh-CN" sz="1800"/>
              <a:t>	P, 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Processor P has a write miss at address A; </a:t>
            </a:r>
            <a:br>
              <a:rPr lang="en-US" altLang="zh-CN" sz="2000" i="1"/>
            </a:br>
            <a:r>
              <a:rPr lang="en-US" altLang="zh-CN" sz="2000" i="1"/>
              <a:t>make P the exclusive owner and arrange to send data back 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Invalidate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FF0000"/>
                </a:solidFill>
              </a:rPr>
              <a:t>Local cache</a:t>
            </a:r>
            <a:r>
              <a:rPr lang="en-US" altLang="zh-CN" sz="1800"/>
              <a:t> 	 </a:t>
            </a:r>
            <a:r>
              <a:rPr lang="en-US" altLang="zh-CN" sz="1800">
                <a:solidFill>
                  <a:srgbClr val="0000FF"/>
                </a:solidFill>
              </a:rPr>
              <a:t>Home directory </a:t>
            </a:r>
            <a:r>
              <a:rPr lang="en-US" altLang="zh-CN" sz="1800"/>
              <a:t>	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Request to send invalidates to all remote caches that are caching the block at address A 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Invalidate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0000FF"/>
                </a:solidFill>
              </a:rPr>
              <a:t>Home directory </a:t>
            </a:r>
            <a:r>
              <a:rPr lang="en-US" altLang="zh-CN" sz="1800"/>
              <a:t>	</a:t>
            </a:r>
            <a:r>
              <a:rPr lang="en-US" altLang="zh-CN" sz="1800" b="1">
                <a:solidFill>
                  <a:srgbClr val="00CCFF"/>
                </a:solidFill>
              </a:rPr>
              <a:t>Remote caches</a:t>
            </a:r>
            <a:r>
              <a:rPr lang="en-US" altLang="zh-CN" sz="1800"/>
              <a:t>	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Invalidate a shared copy at address A.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Fetch</a:t>
            </a:r>
            <a:r>
              <a:rPr lang="en-US" altLang="zh-CN" sz="1800"/>
              <a:t>	 </a:t>
            </a:r>
            <a:r>
              <a:rPr lang="en-US" altLang="zh-CN" sz="1800">
                <a:solidFill>
                  <a:srgbClr val="0000FF"/>
                </a:solidFill>
              </a:rPr>
              <a:t>Home directory </a:t>
            </a:r>
            <a:r>
              <a:rPr lang="en-US" altLang="zh-CN" sz="1800" b="1">
                <a:solidFill>
                  <a:srgbClr val="00CCFF"/>
                </a:solidFill>
              </a:rPr>
              <a:t>	 Remote cache</a:t>
            </a:r>
            <a:r>
              <a:rPr lang="en-US" altLang="zh-CN" sz="1800"/>
              <a:t> 	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Fetch the block at address A and send it to its home directory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Fetch/Invalidate</a:t>
            </a:r>
            <a:r>
              <a:rPr lang="en-US" altLang="zh-CN" sz="1800"/>
              <a:t>	 </a:t>
            </a:r>
            <a:r>
              <a:rPr lang="en-US" altLang="zh-CN" sz="1800">
                <a:solidFill>
                  <a:srgbClr val="0000FF"/>
                </a:solidFill>
              </a:rPr>
              <a:t>Home directory</a:t>
            </a:r>
            <a:r>
              <a:rPr lang="en-US" altLang="zh-CN" sz="1800"/>
              <a:t> 	 </a:t>
            </a:r>
            <a:r>
              <a:rPr lang="en-US" altLang="zh-CN" sz="1800" b="1">
                <a:solidFill>
                  <a:srgbClr val="00CCFF"/>
                </a:solidFill>
              </a:rPr>
              <a:t>Remote cache</a:t>
            </a:r>
            <a:r>
              <a:rPr lang="en-US" altLang="zh-CN" sz="1800"/>
              <a:t> 	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Fetch the block at address A and send it to its home directory; invalidate the block in the cache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Data value reply</a:t>
            </a:r>
            <a:r>
              <a:rPr lang="en-US" altLang="zh-CN" sz="1800"/>
              <a:t> 	</a:t>
            </a:r>
            <a:r>
              <a:rPr lang="en-US" altLang="zh-CN" sz="1800">
                <a:solidFill>
                  <a:srgbClr val="0000FF"/>
                </a:solidFill>
              </a:rPr>
              <a:t>Home directory </a:t>
            </a:r>
            <a:r>
              <a:rPr lang="en-US" altLang="zh-CN" sz="1800">
                <a:solidFill>
                  <a:srgbClr val="FF0000"/>
                </a:solidFill>
              </a:rPr>
              <a:t>	 Local cache</a:t>
            </a:r>
            <a:r>
              <a:rPr lang="en-US" altLang="zh-CN" sz="1800"/>
              <a:t> 	Data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Return a data value from the home memory (read miss response)</a:t>
            </a:r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Data write-back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00CCFF"/>
                </a:solidFill>
              </a:rPr>
              <a:t>Remote cache</a:t>
            </a:r>
            <a:r>
              <a:rPr lang="en-US" altLang="zh-CN" sz="1800"/>
              <a:t> 	</a:t>
            </a:r>
            <a:r>
              <a:rPr lang="en-US" altLang="zh-CN" sz="1800">
                <a:solidFill>
                  <a:srgbClr val="0000FF"/>
                </a:solidFill>
              </a:rPr>
              <a:t>Home directory </a:t>
            </a:r>
            <a:r>
              <a:rPr lang="en-US" altLang="zh-CN" sz="1800"/>
              <a:t>	A, Data</a:t>
            </a:r>
          </a:p>
          <a:p>
            <a:pPr marL="685800" lvl="1" indent="-22860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r>
              <a:rPr lang="en-US" altLang="zh-CN" sz="2000" i="1"/>
              <a:t>Write-back a data value for address A (invalidate response)</a:t>
            </a:r>
          </a:p>
          <a:p>
            <a:pPr marL="285750" indent="-285750" eaLnBrk="1" hangingPunct="1">
              <a:lnSpc>
                <a:spcPct val="80000"/>
              </a:lnSpc>
              <a:tabLst>
                <a:tab pos="2057400" algn="l"/>
                <a:tab pos="4286250" algn="l"/>
                <a:tab pos="6743700" algn="l"/>
              </a:tabLst>
            </a:pPr>
            <a:endParaRPr lang="en-US" altLang="zh-CN" sz="2000" i="1"/>
          </a:p>
        </p:txBody>
      </p:sp>
      <p:sp>
        <p:nvSpPr>
          <p:cNvPr id="98308" name="Line 3"/>
          <p:cNvSpPr>
            <a:spLocks noChangeShapeType="1"/>
          </p:cNvSpPr>
          <p:nvPr/>
        </p:nvSpPr>
        <p:spPr bwMode="auto">
          <a:xfrm>
            <a:off x="0" y="2714625"/>
            <a:ext cx="90805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Line 4"/>
          <p:cNvSpPr>
            <a:spLocks noChangeShapeType="1"/>
          </p:cNvSpPr>
          <p:nvPr/>
        </p:nvSpPr>
        <p:spPr bwMode="auto">
          <a:xfrm>
            <a:off x="0" y="5929313"/>
            <a:ext cx="90805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0" y="5286375"/>
            <a:ext cx="90805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52400" y="0"/>
            <a:ext cx="89916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zh-CN" altLang="zh-CN" sz="20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xfrm>
            <a:off x="2928938" y="3071813"/>
            <a:ext cx="4429125" cy="928687"/>
          </a:xfrm>
        </p:spPr>
        <p:txBody>
          <a:bodyPr/>
          <a:lstStyle/>
          <a:p>
            <a:pPr eaLnBrk="1" hangingPunct="1"/>
            <a:r>
              <a:rPr lang="en-US" altLang="zh-CN"/>
              <a:t>The End.</a:t>
            </a:r>
            <a:endParaRPr lang="zh-CN" altLang="en-US"/>
          </a:p>
        </p:txBody>
      </p:sp>
      <p:sp>
        <p:nvSpPr>
          <p:cNvPr id="99332" name="日期占位符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" y="0"/>
            <a:ext cx="9001125" cy="93662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9900CC"/>
                </a:solidFill>
              </a:rPr>
              <a:t> </a:t>
            </a:r>
            <a:r>
              <a:rPr lang="en-US" altLang="en-US"/>
              <a:t>Popular Flynn </a:t>
            </a:r>
            <a:r>
              <a:rPr lang="en-US" altLang="zh-CN"/>
              <a:t>Taxonomy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8201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Flynn’s Taxonomy of Parallel Machines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How many Instruction streams?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How many Data streams?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SISD (Single Instruction Single Data)  --</a:t>
            </a:r>
            <a:r>
              <a:rPr lang="en-US" altLang="zh-CN" sz="2400">
                <a:solidFill>
                  <a:srgbClr val="0000FF"/>
                </a:solidFill>
              </a:rPr>
              <a:t>--</a:t>
            </a:r>
            <a:r>
              <a:rPr lang="en-US" altLang="en-US" sz="2400"/>
              <a:t>Uniprocessors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MISD (Multiple Instruction Single Data) --</a:t>
            </a:r>
            <a:r>
              <a:rPr lang="en-US" altLang="zh-CN" sz="2400"/>
              <a:t>-- Not used much</a:t>
            </a: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SIMD (Single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Each “processor” works on its own data, but execute the same instr.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Examples: </a:t>
            </a:r>
            <a:r>
              <a:rPr lang="en-US" altLang="zh-CN" sz="2000"/>
              <a:t> connection machine 2</a:t>
            </a:r>
            <a:r>
              <a:rPr lang="zh-CN" altLang="en-US" sz="2000"/>
              <a:t>：</a:t>
            </a:r>
            <a:r>
              <a:rPr lang="en-US" altLang="zh-CN" sz="2000"/>
              <a:t>65535</a:t>
            </a:r>
            <a:r>
              <a:rPr lang="zh-CN" altLang="en-US" sz="2000"/>
              <a:t>个 </a:t>
            </a:r>
            <a:r>
              <a:rPr lang="en-US" altLang="zh-CN" sz="2000"/>
              <a:t>1bit processors; 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/>
              <a:t>                  Illiac IV</a:t>
            </a:r>
            <a:r>
              <a:rPr lang="zh-CN" altLang="en-US" sz="2000"/>
              <a:t>：  </a:t>
            </a:r>
            <a:r>
              <a:rPr lang="en-US" altLang="zh-CN" sz="2000"/>
              <a:t>64</a:t>
            </a:r>
            <a:r>
              <a:rPr lang="zh-CN" altLang="en-US" sz="2000"/>
              <a:t>个 </a:t>
            </a:r>
            <a:r>
              <a:rPr lang="en-US" altLang="zh-CN" sz="2000"/>
              <a:t>64bit processors;</a:t>
            </a:r>
            <a:r>
              <a:rPr lang="en-US" altLang="zh-CN" sz="1800"/>
              <a:t> </a:t>
            </a: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Ad: Simple programming model; Low overhead;</a:t>
            </a:r>
            <a:r>
              <a:rPr lang="en-US" altLang="zh-CN" sz="2000"/>
              <a:t> </a:t>
            </a:r>
            <a:r>
              <a:rPr lang="en-US" altLang="en-US" sz="2000"/>
              <a:t>Flexibility;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MIMD (Multiple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Each processor executes its own instr. and operates on its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Examples: Sun Enterprise 5000, Cray T3D,  SGI Origin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Ad:  Flexible; Use off-the-shelf micro</a:t>
            </a:r>
            <a:r>
              <a:rPr lang="en-US" altLang="zh-CN" sz="2000"/>
              <a:t>processor</a:t>
            </a:r>
            <a:r>
              <a:rPr lang="en-US" altLang="en-US" sz="2000"/>
              <a:t>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/>
              <a:t>Not superscalar,   each node is superscalar, lessons will apply to multi-core</a:t>
            </a:r>
            <a:endParaRPr lang="en-US" altLang="en-US" sz="2000" i="1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SISD</a:t>
            </a:r>
          </a:p>
        </p:txBody>
      </p:sp>
      <p:pic>
        <p:nvPicPr>
          <p:cNvPr id="89092" name="Picture 4" descr="SI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268413"/>
            <a:ext cx="37544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SIMD</a:t>
            </a:r>
          </a:p>
        </p:txBody>
      </p:sp>
      <p:pic>
        <p:nvPicPr>
          <p:cNvPr id="88068" name="Picture 4" descr="SI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341438"/>
            <a:ext cx="7129463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MIMD</a:t>
            </a:r>
          </a:p>
        </p:txBody>
      </p:sp>
      <p:pic>
        <p:nvPicPr>
          <p:cNvPr id="62468" name="Picture 4" descr="MI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800417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Eng_arch_05-06">
  <a:themeElements>
    <a:clrScheme name="1_Eng_arch_05-06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1_Eng_arch_05-06">
      <a:majorFont>
        <a:latin typeface="Comic Sans MS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Eng_arch_05-06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ng_arch_05-06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1340</TotalTime>
  <Words>2899</Words>
  <Application>Microsoft Office PowerPoint</Application>
  <PresentationFormat>全屏显示(4:3)</PresentationFormat>
  <Paragraphs>516</Paragraphs>
  <Slides>51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Arial Unicode MS</vt:lpstr>
      <vt:lpstr>TimesNewRoman</vt:lpstr>
      <vt:lpstr>方正舒体</vt:lpstr>
      <vt:lpstr>楷体_GB2312</vt:lpstr>
      <vt:lpstr>宋体</vt:lpstr>
      <vt:lpstr>Arial</vt:lpstr>
      <vt:lpstr>Calibri</vt:lpstr>
      <vt:lpstr>Comic Sans MS</vt:lpstr>
      <vt:lpstr>Impact</vt:lpstr>
      <vt:lpstr>Symbol</vt:lpstr>
      <vt:lpstr>Times New Roman</vt:lpstr>
      <vt:lpstr>Wingdings</vt:lpstr>
      <vt:lpstr>Wingdings 2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1_Eng_arch_05-06</vt:lpstr>
      <vt:lpstr>图片</vt:lpstr>
      <vt:lpstr>文档</vt:lpstr>
      <vt:lpstr>Lecture 15</vt:lpstr>
      <vt:lpstr>Why Multiprocessors?</vt:lpstr>
      <vt:lpstr>Opportunities for Applications</vt:lpstr>
      <vt:lpstr>Parallel Processing</vt:lpstr>
      <vt:lpstr>Parallel Computers</vt:lpstr>
      <vt:lpstr> Popular Flynn Taxonomy</vt:lpstr>
      <vt:lpstr>Program execute on SISD</vt:lpstr>
      <vt:lpstr>Program execute on SIMD</vt:lpstr>
      <vt:lpstr>Program execute on MIMD</vt:lpstr>
      <vt:lpstr>Catalogue the Parallel (MIMD) processors</vt:lpstr>
      <vt:lpstr>Dimensions are orthogonal</vt:lpstr>
      <vt:lpstr>UMA vs. NUMA: Why it matters</vt:lpstr>
      <vt:lpstr>UMA vs. NUMA</vt:lpstr>
      <vt:lpstr>Major MIMD Styles</vt:lpstr>
      <vt:lpstr>Structure of centralized  shared-memory multiprocessor</vt:lpstr>
      <vt:lpstr>Structure of distributed-memory multiprocessor</vt:lpstr>
      <vt:lpstr>Comparison in graph</vt:lpstr>
      <vt:lpstr>Distributed-memory multiprocessor(1)</vt:lpstr>
      <vt:lpstr>Distributed-memory multiprocessor(2)</vt:lpstr>
      <vt:lpstr> Parallel Architecture</vt:lpstr>
      <vt:lpstr>Parallel Framework</vt:lpstr>
      <vt:lpstr>Shared Address Model-1</vt:lpstr>
      <vt:lpstr>Shared Address  Model-2</vt:lpstr>
      <vt:lpstr>Message Passing Model-1</vt:lpstr>
      <vt:lpstr>Message Passing Model-2</vt:lpstr>
      <vt:lpstr>Shared Memory vs. Message Passing</vt:lpstr>
      <vt:lpstr>Shared Memory vs. Message Passing</vt:lpstr>
      <vt:lpstr>Communication Models</vt:lpstr>
      <vt:lpstr>Parallel Systems  (80s and 90s)</vt:lpstr>
      <vt:lpstr>Multiprocessor Trends</vt:lpstr>
      <vt:lpstr>Fundamental Issues_1</vt:lpstr>
      <vt:lpstr>Fundamental Issues_2</vt:lpstr>
      <vt:lpstr>Fundamntal Issues_3</vt:lpstr>
      <vt:lpstr>Fundamntal Issues_4  Latency and Bandwidth</vt:lpstr>
      <vt:lpstr>Challenge:  limited program parallism</vt:lpstr>
      <vt:lpstr>Challenge :  long communication latency</vt:lpstr>
      <vt:lpstr>What can we do ?</vt:lpstr>
      <vt:lpstr>Cache Coherence in Multiprocessor</vt:lpstr>
      <vt:lpstr>HW Coherence Protocols</vt:lpstr>
      <vt:lpstr>Basic Snoopy Protocols</vt:lpstr>
      <vt:lpstr>EX: write back Cache, write invalidate</vt:lpstr>
      <vt:lpstr>Ex: Write back Cache, update(Broadcast)</vt:lpstr>
      <vt:lpstr>Simple write-invalidate protocol</vt:lpstr>
      <vt:lpstr>Snoopy-Cache State Machine-I </vt:lpstr>
      <vt:lpstr>Snoopy-Cache State Machine-III </vt:lpstr>
      <vt:lpstr>Distributed Directory MPs</vt:lpstr>
      <vt:lpstr>Directory protocol</vt:lpstr>
      <vt:lpstr>Directory protocol implementation</vt:lpstr>
      <vt:lpstr>Directory Protocol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姜晓红</dc:creator>
  <cp:lastModifiedBy>yuanhao fan</cp:lastModifiedBy>
  <cp:revision>31</cp:revision>
  <dcterms:created xsi:type="dcterms:W3CDTF">2006-11-27T16:35:22Z</dcterms:created>
  <dcterms:modified xsi:type="dcterms:W3CDTF">2021-01-22T03:53:00Z</dcterms:modified>
</cp:coreProperties>
</file>