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3725" r:id="rId2"/>
    <p:sldMasterId id="2147483737" r:id="rId3"/>
    <p:sldMasterId id="2147483749" r:id="rId4"/>
    <p:sldMasterId id="2147483763" r:id="rId5"/>
    <p:sldMasterId id="2147483778" r:id="rId6"/>
    <p:sldMasterId id="2147484021" r:id="rId7"/>
  </p:sldMasterIdLst>
  <p:notesMasterIdLst>
    <p:notesMasterId r:id="rId79"/>
  </p:notesMasterIdLst>
  <p:sldIdLst>
    <p:sldId id="328" r:id="rId8"/>
    <p:sldId id="280" r:id="rId9"/>
    <p:sldId id="281" r:id="rId10"/>
    <p:sldId id="282" r:id="rId11"/>
    <p:sldId id="283" r:id="rId12"/>
    <p:sldId id="351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7" autoAdjust="0"/>
    <p:restoredTop sz="94575" autoAdjust="0"/>
  </p:normalViewPr>
  <p:slideViewPr>
    <p:cSldViewPr>
      <p:cViewPr varScale="1">
        <p:scale>
          <a:sx n="98" d="100"/>
          <a:sy n="98" d="100"/>
        </p:scale>
        <p:origin x="11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kumimoji="1" sz="13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kumimoji="1" sz="13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kumimoji="1" sz="13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kumimoji="1" sz="1300">
                <a:latin typeface="Comic Sans MS" pitchFamily="66" charset="0"/>
              </a:defRPr>
            </a:lvl1pPr>
          </a:lstStyle>
          <a:p>
            <a:pPr>
              <a:defRPr/>
            </a:pPr>
            <a:fld id="{ADD6092D-C5CE-4DF7-BC1E-B8E26CDBBD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0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B779CF-D1D4-4448-9BDC-6429E429C77B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9952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4500563" y="6429375"/>
            <a:ext cx="1285875" cy="428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C0CF2B3-3DAA-4C9D-90F9-680AC0565622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rgbClr val="660066"/>
              </a:solidFill>
              <a:latin typeface="Impact" pitchFamily="34" charset="0"/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DIGITAL LOGIC CIRCUIT</a:t>
            </a:r>
            <a:r>
              <a:rPr lang="en-US" altLang="zh-CN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B403F-0C7D-4C22-B670-378E7E8729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DIGITAL LOGIC CIRCUIT</a:t>
            </a:r>
            <a:r>
              <a:rPr lang="en-US" altLang="zh-CN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74472-330F-4E52-A15A-EB012B055A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DIGITAL LOGIC CIRCUIT</a:t>
            </a:r>
            <a:r>
              <a:rPr lang="en-US" altLang="zh-CN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10543-65E4-4F8A-957E-479BF68994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DIGITAL LOGIC CIRCUIT</a:t>
            </a:r>
            <a:r>
              <a:rPr lang="en-US" altLang="zh-CN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F9E93-7CDF-4606-BA6E-ED90674353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1575" y="0"/>
            <a:ext cx="7772400" cy="8445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8172450" cy="47625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324225" y="6524625"/>
            <a:ext cx="3479800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DIGITAL LOGIC CIRCUIT</a:t>
            </a:r>
            <a:r>
              <a:rPr lang="en-US" altLang="zh-CN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3276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450" y="0"/>
            <a:ext cx="7740650" cy="936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268413"/>
            <a:ext cx="8302625" cy="2366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3787775"/>
            <a:ext cx="8302625" cy="236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4D5CA-2CEF-4552-8C49-73A1A4316A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AA00D-1307-4D3B-B426-2ED6E273E5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DF88D-1EAA-4F7F-9523-1E01742767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CD996-697A-42EF-8CA6-61494ACD4E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3876" y="121442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6" y="121442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3B6E0-66C9-4D90-BCB8-636BBA50A3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6286500"/>
            <a:ext cx="845978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86500"/>
            <a:ext cx="6842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 txBox="1">
            <a:spLocks/>
          </p:cNvSpPr>
          <p:nvPr/>
        </p:nvSpPr>
        <p:spPr bwMode="auto">
          <a:xfrm>
            <a:off x="4500563" y="6429375"/>
            <a:ext cx="1285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defRPr/>
            </a:pPr>
            <a:fld id="{ADDDF82D-4E62-49DF-A4A1-5506C0F4F8C2}" type="slidenum">
              <a:rPr lang="zh-CN" altLang="en-US" sz="2000" smtClean="0">
                <a:latin typeface="Arial" charset="0"/>
                <a:ea typeface="+mn-ea"/>
              </a:rPr>
              <a:pPr algn="r">
                <a:defRPr/>
              </a:pPr>
              <a:t>‹#›</a:t>
            </a:fld>
            <a:endParaRPr lang="en-US" altLang="zh-CN" sz="2000">
              <a:latin typeface="Arial" charset="0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813" y="6324600"/>
            <a:ext cx="43576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Architecture _</a:t>
            </a:r>
            <a:r>
              <a:rPr lang="en-US" altLang="zh-CN" dirty="0" err="1">
                <a:solidFill>
                  <a:schemeClr val="bg1"/>
                </a:solidFill>
              </a:rPr>
              <a:t>jxh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DIGITAL LOGIC CIRCUIT</a:t>
            </a:r>
            <a:r>
              <a:rPr lang="en-US" altLang="zh-CN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5E8AC-84B6-43AE-8F4C-405E8D5A0B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0034" y="121442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034" y="185418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87859" y="121442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7859" y="185418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62172-6CED-4D4A-9140-0831D67B33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E2BD2-9D25-48F4-BF61-7567A74F23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C197B-935A-4CE6-960F-88AEDABE4C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BF886-8C1D-4CA4-A0BF-E4B7C9EB47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79E6D-E32C-4045-8FCE-D7E301E951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17E9F-D7A6-4A65-8A86-15B51A8ADA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3B76B-1933-47A0-82B5-67A66C8131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23DEB-D9AA-4402-8195-15541F5AC4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64B2D-8EB4-48A7-907D-8BFD7E3A7C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B4821-3371-4096-9A94-1353D274EA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9E6CB-7F8A-45C0-8294-2279C773AC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6876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B8659-7C47-458C-904B-5B1DC0F124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C8C7B-2600-442A-9F0E-CC3A1D71EA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F43F6-D9AB-484D-B634-8D51F2F557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7E42E-1C49-4192-A599-E9F2D521EF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7DF3E-9BB5-496D-88E1-B6840BFFB6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51DBD-4682-47D1-B8EB-6471C20232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88E83-3CBA-4D65-9202-6E678EC54B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274638"/>
            <a:ext cx="2071688" cy="3586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67425" cy="3586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BE88B-EA55-4E56-A3CC-2F19F0EF63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4500563" y="6429375"/>
            <a:ext cx="1285875" cy="428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2A3D4F0-1FCA-47E4-B908-F5137C28A3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6286500"/>
            <a:ext cx="845978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86500"/>
            <a:ext cx="6842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 txBox="1">
            <a:spLocks/>
          </p:cNvSpPr>
          <p:nvPr/>
        </p:nvSpPr>
        <p:spPr bwMode="auto">
          <a:xfrm>
            <a:off x="4500563" y="6429375"/>
            <a:ext cx="1285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defRPr/>
            </a:pPr>
            <a:fld id="{B552518F-2E7D-47D7-9908-A72068B23855}" type="slidenum">
              <a:rPr lang="zh-CN" altLang="en-US" sz="2000" smtClean="0">
                <a:latin typeface="Arial" charset="0"/>
                <a:ea typeface="+mn-ea"/>
              </a:rPr>
              <a:pPr algn="r">
                <a:defRPr/>
              </a:pPr>
              <a:t>‹#›</a:t>
            </a:fld>
            <a:endParaRPr lang="en-US" altLang="zh-CN" sz="2000">
              <a:latin typeface="Arial" charset="0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813" y="6324600"/>
            <a:ext cx="435768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Architecture </a:t>
            </a:r>
            <a:r>
              <a:rPr lang="en-US" altLang="zh-CN" dirty="0" err="1">
                <a:solidFill>
                  <a:schemeClr val="bg1"/>
                </a:solidFill>
              </a:rPr>
              <a:t>Lab_jxh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2F217-91DD-4F48-8A3F-F24C8B3EE4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DIGITAL LOGIC CIRCUIT</a:t>
            </a:r>
            <a:r>
              <a:rPr lang="en-US" altLang="zh-CN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32730-7D97-4402-9AB0-D97EA0EA79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994A1-2913-4C42-9730-740F9489FF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21909-47F7-4B39-A916-31F53A8D5B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11308-CDA9-467B-BDDE-7D19B57C6C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3024E-86EA-433E-ACD6-C373CF8DAB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CB0FD-122E-4F2D-82AE-1A492C6D65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19AAB-5661-4CC0-A819-D46D4C2D37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65616-9357-48AC-844F-ADB3AAEE02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FEE22-8D1A-4B4A-9620-4A779CEB9F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65527-A47C-4ACB-A675-8315219D15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986C3-8117-4045-AC36-44416CCDF8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10984-CB49-451F-8ACB-ADD5DFC9AA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BA43D-0765-4DB7-941B-69674614FF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AB354-305B-4F96-9C01-A6ECCB439F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905000"/>
            <a:ext cx="8540750" cy="41941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3221E-CF15-4597-8BAF-242F4A0C64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0D3F2-60AE-4096-9246-AC8E9259AD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EBE12-9177-44DB-906F-30DDD544D0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3783E-33FE-43F9-B110-2BBA7D3461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40D-35C8-45BC-9F4F-244FD4BAAB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BCFDB-4405-4099-B6DF-2C359A5F13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D4747-66ED-4317-999C-BBFACE721C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0FC9C-E28A-41D3-8FC7-ECE0F64F59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DCD72-7FBB-40EA-AA4A-0578592E1F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9960D-69C2-47AA-AB20-4BB163FA1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ACB3A-F035-46D3-8F13-FBC6808883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5223B-75E1-4AE5-969A-3D124FC76F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8BC0C-20B7-4535-B2D3-983718F406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A6D23-CBCE-474B-8E09-9516E82AB1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905000"/>
            <a:ext cx="8540750" cy="41941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14492-7D97-476A-9010-0CCDEED58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38109-EF88-4FA6-A328-94E06CEC11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B3A7-A5D8-4FAB-ACA0-229ABE64F2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765175"/>
            <a:ext cx="7772400" cy="762000"/>
          </a:xfrm>
        </p:spPr>
        <p:txBody>
          <a:bodyPr anchor="b">
            <a:spAutoFit/>
          </a:bodyPr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14480" y="1714488"/>
            <a:ext cx="5256212" cy="7921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67789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500826" y="6453188"/>
            <a:ext cx="1905000" cy="404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789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643042" y="6453188"/>
            <a:ext cx="2786082" cy="404812"/>
          </a:xfr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67789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15075"/>
            <a:ext cx="1657350" cy="5429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12" name="图片 11" descr="浙大大门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4143380"/>
            <a:ext cx="3367791" cy="214314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DIGITAL LOGIC CIRCUIT</a:t>
            </a:r>
            <a:r>
              <a:rPr lang="en-US" altLang="zh-CN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922EE-27CC-457A-8234-5D55E3FE9F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7000892" y="6453188"/>
            <a:ext cx="1476372" cy="404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8501090" y="6429396"/>
            <a:ext cx="642910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kern="1200" dirty="0" smtClean="0"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rPr>
              <a:t>1.</a:t>
            </a:r>
            <a:fld id="{F4D3351F-5747-48E9-B250-8388BD0AD643}" type="slidenum">
              <a:rPr kumimoji="0" lang="en-US" altLang="zh-CN" sz="1400" b="0" kern="1200" smtClean="0"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rPr>
              <a:pPr algn="l" rtl="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1400" b="0" kern="1200" dirty="0">
              <a:solidFill>
                <a:srgbClr val="000000"/>
              </a:solidFill>
              <a:latin typeface="Arial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EEED1-FB5A-4303-9F2B-A1A794627CE0}" type="datetime1">
              <a:rPr lang="zh-CN" altLang="en-US" smtClean="0"/>
              <a:pPr>
                <a:defRPr/>
              </a:pPr>
              <a:t>2019/10/21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54475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91088" y="1412875"/>
            <a:ext cx="4054475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DIGITAL LOGIC CIRCUIT</a:t>
            </a:r>
            <a:r>
              <a:rPr lang="en-US" altLang="zh-CN" smtClean="0">
                <a:solidFill>
                  <a:schemeClr val="bg1"/>
                </a:solidFill>
              </a:rPr>
              <a:t>          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A1AB1-2492-4CCB-A053-BDBEAF579CD4}" type="datetime1">
              <a:rPr lang="zh-CN" altLang="en-US" smtClean="0"/>
              <a:pPr>
                <a:defRPr/>
              </a:pPr>
              <a:t>2019/10/21</a:t>
            </a:fld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00826" y="5357826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214D1-BF86-4409-8869-21F6838797C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A0CD6-06CA-4F88-A345-40D9E6F8DDB6}" type="datetime1">
              <a:rPr lang="zh-CN" altLang="en-US" smtClean="0"/>
              <a:pPr>
                <a:defRPr/>
              </a:pPr>
              <a:t>2019/10/21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00826" y="5357826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B1D26-0CF0-45D1-8F55-B9BF1C41FDF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02C0E-BCD9-40D2-82DF-5D877F3B39EE}" type="datetime1">
              <a:rPr lang="zh-CN" altLang="en-US" smtClean="0"/>
              <a:pPr>
                <a:defRPr/>
              </a:pPr>
              <a:t>2019/10/21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00826" y="5357826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42526-09A8-4B7B-B4A7-280195D0026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DIGITAL LOGIC CIRCUIT</a:t>
            </a:r>
            <a:r>
              <a:rPr lang="en-US" altLang="zh-CN" smtClean="0">
                <a:solidFill>
                  <a:schemeClr val="bg1"/>
                </a:solidFill>
              </a:rPr>
              <a:t>          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00826" y="5357826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22EE-27CC-457A-8234-5D55E3FE9FB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DIGITAL LOGIC CIRCUIT</a:t>
            </a:r>
            <a:r>
              <a:rPr lang="en-US" altLang="zh-CN" smtClean="0">
                <a:solidFill>
                  <a:schemeClr val="bg1"/>
                </a:solidFill>
              </a:rPr>
              <a:t>          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00826" y="5357826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393A2-FFBC-45FC-88E1-1E5E02D9D6D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DIGITAL LOGIC CIRCUIT</a:t>
            </a:r>
            <a:r>
              <a:rPr lang="en-US" altLang="zh-CN" smtClean="0">
                <a:solidFill>
                  <a:schemeClr val="bg1"/>
                </a:solidFill>
              </a:rPr>
              <a:t>          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00826" y="5357826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B403F-0C7D-4C22-B670-378E7E8729B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1325" y="260350"/>
            <a:ext cx="2154238" cy="5835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315075" cy="5835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DIGITAL LOGIC CIRCUIT</a:t>
            </a:r>
            <a:r>
              <a:rPr lang="en-US" altLang="zh-CN" smtClean="0">
                <a:solidFill>
                  <a:schemeClr val="bg1"/>
                </a:solidFill>
              </a:rPr>
              <a:t>          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00826" y="5357826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74472-330F-4E52-A15A-EB012B055AF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DIGITAL LOGIC CIRCUIT</a:t>
            </a:r>
            <a:r>
              <a:rPr lang="en-US" altLang="zh-CN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393A2-FFBC-45FC-88E1-1E5E02D9D6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450" y="0"/>
            <a:ext cx="7740650" cy="936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268413"/>
            <a:ext cx="8302625" cy="2366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3787775"/>
            <a:ext cx="8302625" cy="236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91000" y="6505575"/>
            <a:ext cx="8382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4D5CA-2CEF-4552-8C49-73A1A4316A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0" y="80963"/>
            <a:ext cx="5900738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</a:t>
            </a:r>
            <a:endParaRPr lang="en-US" altLang="zh-CN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FE4DC96-85F2-48FF-BA9A-B2831E466E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9463" name="Picture 256" descr="03-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84213" y="6308725"/>
            <a:ext cx="8459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257" descr="eagle_blue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308725"/>
            <a:ext cx="6842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图片 10" descr="zju.bmp"/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142875" y="285750"/>
            <a:ext cx="26177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85813" y="6324600"/>
            <a:ext cx="43576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Architecture _</a:t>
            </a:r>
            <a:r>
              <a:rPr lang="en-US" altLang="zh-CN" dirty="0" err="1">
                <a:solidFill>
                  <a:schemeClr val="bg1"/>
                </a:solidFill>
              </a:rPr>
              <a:t>jxh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5072063" y="6357938"/>
            <a:ext cx="1285875" cy="4286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1729AF-6749-46E9-8873-91156EADB40B}" type="slidenum">
              <a:rPr lang="zh-CN" altLang="en-US" sz="2400" smtClean="0">
                <a:latin typeface="Arial" charset="0"/>
                <a:ea typeface="+mn-ea"/>
              </a:rPr>
              <a:pPr>
                <a:defRPr/>
              </a:pPr>
              <a:t>‹#›</a:t>
            </a:fld>
            <a:endParaRPr lang="en-US" altLang="zh-CN" sz="2400">
              <a:latin typeface="Arial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28" r:id="rId15"/>
  </p:sldLayoutIdLst>
  <p:transition spd="med">
    <p:random/>
    <p:sndAc>
      <p:stSnd>
        <p:snd r:embed="rId17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0063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2144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pPr>
              <a:defRPr/>
            </a:pPr>
            <a:fld id="{5C259A77-A90C-4D41-8414-E333A6E31A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91513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pPr>
              <a:defRPr/>
            </a:pPr>
            <a:fld id="{85523C8B-960E-4C4F-9A2D-7A92AFDDC4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8137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单击此处编辑母版文本样式</a:t>
            </a:r>
          </a:p>
          <a:p>
            <a:pPr>
              <a:spcBef>
                <a:spcPct val="20000"/>
              </a:spcBef>
              <a:defRPr/>
            </a:pPr>
            <a:endParaRPr lang="en-US" altLang="zh-CN" sz="2400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28938" y="0"/>
            <a:ext cx="5900737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</a:t>
            </a:r>
            <a:endParaRPr lang="en-US" altLang="zh-CN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928688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B2D28EF-E78F-4772-9DEB-2DD3597DA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2535" name="Picture 256" descr="03-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84213" y="6308725"/>
            <a:ext cx="8459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257" descr="eagle_blu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6308725"/>
            <a:ext cx="6842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图片 10" descr="zju.bmp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26177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85813" y="6324600"/>
            <a:ext cx="435768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err="1">
                <a:solidFill>
                  <a:schemeClr val="bg1"/>
                </a:solidFill>
              </a:rPr>
              <a:t>Organization_Instruction_jxh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4071938" y="6326188"/>
            <a:ext cx="1285875" cy="4286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z="2400" dirty="0" smtClean="0">
                <a:latin typeface="Arial" charset="0"/>
                <a:ea typeface="+mn-ea"/>
              </a:rPr>
              <a:t>2.</a:t>
            </a:r>
            <a:fld id="{B015A5CD-852E-4EA4-BFE0-C4861201AD57}" type="slidenum">
              <a:rPr lang="zh-CN" altLang="en-US" sz="2400" smtClean="0">
                <a:latin typeface="Arial" charset="0"/>
                <a:ea typeface="+mn-ea"/>
              </a:rPr>
              <a:pPr>
                <a:defRPr/>
              </a:pPr>
              <a:t>‹#›</a:t>
            </a:fld>
            <a:endParaRPr lang="en-US" altLang="zh-CN" sz="2400" dirty="0">
              <a:latin typeface="Arial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51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</p:sldLayoutIdLst>
  <p:transition spd="med">
    <p:random/>
    <p:sndAc>
      <p:stSnd>
        <p:snd r:embed="rId15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856FB75-1721-4E79-B06C-236C0994FF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F6C2645-51EF-4123-9B96-01FCA3EC68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621713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8261350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6768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6353175"/>
            <a:ext cx="971550" cy="504825"/>
            <a:chOff x="0" y="3838"/>
            <a:chExt cx="612" cy="318"/>
          </a:xfrm>
        </p:grpSpPr>
        <p:sp>
          <p:nvSpPr>
            <p:cNvPr id="676871" name="Rectangle 7"/>
            <p:cNvSpPr>
              <a:spLocks noChangeArrowheads="1"/>
            </p:cNvSpPr>
            <p:nvPr userDrawn="1"/>
          </p:nvSpPr>
          <p:spPr bwMode="auto">
            <a:xfrm>
              <a:off x="0" y="3838"/>
              <a:ext cx="612" cy="318"/>
            </a:xfrm>
            <a:prstGeom prst="rect">
              <a:avLst/>
            </a:prstGeom>
            <a:solidFill>
              <a:srgbClr val="A5002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872" name="Text Box 8"/>
            <p:cNvSpPr txBox="1">
              <a:spLocks noChangeArrowheads="1"/>
            </p:cNvSpPr>
            <p:nvPr userDrawn="1"/>
          </p:nvSpPr>
          <p:spPr bwMode="auto">
            <a:xfrm>
              <a:off x="113" y="3920"/>
              <a:ext cx="408" cy="205"/>
            </a:xfrm>
            <a:prstGeom prst="rect">
              <a:avLst/>
            </a:prstGeom>
            <a:solidFill>
              <a:srgbClr val="A5002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ea typeface="Arial Unicode MS" pitchFamily="34" charset="-122"/>
                  <a:cs typeface="Arial Unicode MS" pitchFamily="34" charset="-122"/>
                </a:rPr>
                <a:t>SFU</a:t>
              </a:r>
              <a:r>
                <a:rPr lang="en-US" altLang="zh-CN">
                  <a:solidFill>
                    <a:schemeClr val="bg1"/>
                  </a:solidFill>
                  <a:ea typeface="Arial Unicode MS" pitchFamily="34" charset="-122"/>
                  <a:cs typeface="Arial Unicode MS" pitchFamily="34" charset="-122"/>
                </a:rPr>
                <a:t> </a:t>
              </a:r>
            </a:p>
          </p:txBody>
        </p:sp>
      </p:grpSp>
      <p:sp>
        <p:nvSpPr>
          <p:cNvPr id="67687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7050" y="6453188"/>
            <a:ext cx="19050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buSzTx/>
              <a:buFontTx/>
              <a:buNone/>
              <a:defRPr kumimoji="0" sz="14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1643042" y="6453188"/>
            <a:ext cx="3571900" cy="4048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CA_Spring_Lec9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315075"/>
            <a:ext cx="1657350" cy="5429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Comic Sans MS" pitchFamily="66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Comic Sans MS" pitchFamily="66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Comic Sans MS" pitchFamily="66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Comic Sans MS" pitchFamily="66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Comic Sans MS" pitchFamily="66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Comic Sans MS" pitchFamily="66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Comic Sans MS" pitchFamily="66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Comic Sans MS" pitchFamily="66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Microsoft_Word_97_-_2003___3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80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Microsoft_Word_97_-_2003___4.doc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80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80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8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8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Microsoft_Word_97_-_2003___1.doc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80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8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4.wmf"/><Relationship Id="rId4" Type="http://schemas.openxmlformats.org/officeDocument/2006/relationships/oleObject" Target="../embeddings/Microsoft_Word_97_-_2003___5.doc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80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80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6.wmf"/><Relationship Id="rId4" Type="http://schemas.openxmlformats.org/officeDocument/2006/relationships/oleObject" Target="../embeddings/Microsoft_Word_97_-_2003___6.doc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80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7.wmf"/><Relationship Id="rId4" Type="http://schemas.openxmlformats.org/officeDocument/2006/relationships/oleObject" Target="../embeddings/Microsoft_Word_97_-_2003___7.doc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80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8.wmf"/><Relationship Id="rId4" Type="http://schemas.openxmlformats.org/officeDocument/2006/relationships/oleObject" Target="../embeddings/Microsoft_Word_97_-_2003___8.doc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80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9.wmf"/><Relationship Id="rId4" Type="http://schemas.openxmlformats.org/officeDocument/2006/relationships/oleObject" Target="../embeddings/Microsoft_Word_97_-_2003___9.doc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80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0.wmf"/><Relationship Id="rId4" Type="http://schemas.openxmlformats.org/officeDocument/2006/relationships/oleObject" Target="../embeddings/Microsoft_Word_97_-_2003___10.doc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80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1.wmf"/><Relationship Id="rId4" Type="http://schemas.openxmlformats.org/officeDocument/2006/relationships/oleObject" Target="../embeddings/Microsoft_Word_97_-_2003___11.doc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80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2.wmf"/><Relationship Id="rId4" Type="http://schemas.openxmlformats.org/officeDocument/2006/relationships/oleObject" Target="../embeddings/Microsoft_Word_97_-_2003___12.doc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80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Microsoft_Word_97_-_2003___2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428604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Chapter3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Pipelining: Basic Concepts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28662" y="2000240"/>
            <a:ext cx="7715304" cy="264320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 err="1" smtClean="0">
                <a:solidFill>
                  <a:schemeClr val="tx1"/>
                </a:solidFill>
              </a:rPr>
              <a:t>Part4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en-US" altLang="zh-CN" sz="2800" b="1" dirty="0" smtClean="0">
                <a:solidFill>
                  <a:schemeClr val="tx1"/>
                </a:solidFill>
              </a:rPr>
              <a:t>Extend 5-stage Pipeline To Multiple-cycle operations</a:t>
            </a:r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en-US" altLang="zh-CN" sz="2800" b="1" dirty="0" smtClean="0">
                <a:solidFill>
                  <a:schemeClr val="tx1"/>
                </a:solidFill>
              </a:rPr>
              <a:t>Exception in pipeline</a:t>
            </a:r>
          </a:p>
          <a:p>
            <a:pPr algn="l" eaLnBrk="1" hangingPunct="1">
              <a:lnSpc>
                <a:spcPct val="90000"/>
              </a:lnSpc>
              <a:buFontTx/>
              <a:buChar char="•"/>
            </a:pPr>
            <a:r>
              <a:rPr lang="en-US" altLang="zh-CN" sz="2800" b="1" dirty="0" smtClean="0">
                <a:solidFill>
                  <a:schemeClr val="tx1"/>
                </a:solidFill>
              </a:rPr>
              <a:t>Case study:  MIPS 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R4000</a:t>
            </a:r>
            <a:endParaRPr lang="en-US" altLang="zh-CN" sz="28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How to solve the write port conflict ?</a:t>
            </a:r>
          </a:p>
        </p:txBody>
      </p:sp>
      <p:sp>
        <p:nvSpPr>
          <p:cNvPr id="61443" name="Text Box 3"/>
          <p:cNvSpPr>
            <a:spLocks noGrp="1" noChangeArrowheads="1"/>
          </p:cNvSpPr>
          <p:nvPr>
            <p:ph idx="1"/>
          </p:nvPr>
        </p:nvSpPr>
        <p:spPr>
          <a:xfrm>
            <a:off x="214313" y="1143000"/>
            <a:ext cx="8929687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/>
              <a:t>Increase the number of write ports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 b="1" smtClean="0">
                <a:solidFill>
                  <a:srgbClr val="0000FF"/>
                </a:solidFill>
              </a:rPr>
              <a:t>Unattractive</a:t>
            </a:r>
            <a:r>
              <a:rPr lang="en-US" altLang="zh-CN" sz="2000" smtClean="0"/>
              <a:t> at all !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 smtClean="0"/>
              <a:t>No worthy since steady state usage is close to 1.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smtClean="0"/>
              <a:t>Detect and insert stalls by serializing the writes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b="1" smtClean="0">
                <a:solidFill>
                  <a:srgbClr val="0000FF"/>
                </a:solidFill>
              </a:rPr>
              <a:t>Track the use of the write port in the ID stage and to stall an instruction before it issues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smtClean="0"/>
              <a:t>Additional Hardware: a shift register+ write conflict logic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smtClean="0"/>
              <a:t>The shift register tracks when already-issued instructions will use the register file, and right shift 1 bit each clock.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smtClean="0"/>
              <a:t>The stalls might </a:t>
            </a:r>
            <a:r>
              <a:rPr lang="en-US" altLang="zh-CN" sz="2000" b="1" i="1" smtClean="0">
                <a:solidFill>
                  <a:srgbClr val="FF0000"/>
                </a:solidFill>
              </a:rPr>
              <a:t>aggravate</a:t>
            </a:r>
            <a:r>
              <a:rPr lang="en-US" altLang="zh-CN" sz="1800" smtClean="0"/>
              <a:t> the data hazards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smtClean="0"/>
              <a:t>All interlock detection and stall insertion occurs in ID stage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b="1" smtClean="0">
                <a:solidFill>
                  <a:srgbClr val="0000FF"/>
                </a:solidFill>
              </a:rPr>
              <a:t>To stall a conflicting instruction when it tries to enter the MEM or WB stage.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smtClean="0"/>
              <a:t>Easy to detect the conflict at this point 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800" smtClean="0"/>
              <a:t>Complicates pipeline control since stalls can now occur in two places.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Types of data hazards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6868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00"/>
                </a:solidFill>
              </a:rPr>
              <a:t>Consider two instructions, A and B. A occurs before B.</a:t>
            </a:r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0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b="1" smtClean="0">
                <a:solidFill>
                  <a:srgbClr val="0000FF"/>
                </a:solidFill>
              </a:rPr>
              <a:t>RAW( Read after write)  true dependence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/>
              <a:t>Instruction A writes Rx</a:t>
            </a:r>
            <a:r>
              <a:rPr lang="zh-CN" altLang="en-US" sz="1800" smtClean="0"/>
              <a:t>，</a:t>
            </a:r>
            <a:r>
              <a:rPr lang="en-US" altLang="zh-CN" sz="1800" smtClean="0"/>
              <a:t>instruction B reads Rx</a:t>
            </a:r>
            <a:endParaRPr lang="en-US" altLang="zh-CN" sz="16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b="1" smtClean="0">
                <a:solidFill>
                  <a:srgbClr val="0000FF"/>
                </a:solidFill>
              </a:rPr>
              <a:t>WAW(Write after write) output dependence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/>
              <a:t>Instruction A writes Rx</a:t>
            </a:r>
            <a:r>
              <a:rPr lang="zh-CN" altLang="en-US" sz="1800" smtClean="0"/>
              <a:t>，</a:t>
            </a:r>
            <a:r>
              <a:rPr lang="en-US" altLang="zh-CN" sz="1800" smtClean="0"/>
              <a:t>instruction B writes Rx</a:t>
            </a:r>
            <a:endParaRPr lang="en-US" altLang="zh-CN" sz="18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b="1" smtClean="0">
                <a:solidFill>
                  <a:srgbClr val="0000FF"/>
                </a:solidFill>
              </a:rPr>
              <a:t>WAR( Write after read) anti-denpendence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/>
              <a:t>Instruction A reads Rx</a:t>
            </a:r>
            <a:r>
              <a:rPr lang="zh-CN" altLang="en-US" sz="1800" smtClean="0"/>
              <a:t>，</a:t>
            </a:r>
            <a:r>
              <a:rPr lang="en-US" altLang="zh-CN" sz="1800" smtClean="0"/>
              <a:t>instruction B writes  Rx</a:t>
            </a:r>
            <a:endParaRPr lang="en-US" altLang="zh-CN" sz="18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00"/>
                </a:solidFill>
              </a:rPr>
              <a:t>Hazards are named according to the ordering </a:t>
            </a:r>
            <a:r>
              <a:rPr lang="en-US" altLang="zh-CN" sz="2000" b="1" smtClean="0">
                <a:solidFill>
                  <a:srgbClr val="000000"/>
                </a:solidFill>
              </a:rPr>
              <a:t>that </a:t>
            </a:r>
            <a:r>
              <a:rPr lang="en-US" altLang="zh-CN" sz="2000" b="1" smtClean="0">
                <a:solidFill>
                  <a:srgbClr val="FF0000"/>
                </a:solidFill>
              </a:rPr>
              <a:t>MUST</a:t>
            </a:r>
            <a:r>
              <a:rPr lang="en-US" altLang="zh-CN" sz="2000" b="1" smtClean="0">
                <a:solidFill>
                  <a:srgbClr val="000000"/>
                </a:solidFill>
              </a:rPr>
              <a:t> be preserved by the pipeline</a:t>
            </a:r>
          </a:p>
        </p:txBody>
      </p:sp>
      <p:pic>
        <p:nvPicPr>
          <p:cNvPr id="62468" name="Picture 4" descr="chap3_3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05000"/>
            <a:ext cx="723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RAW dependence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B tries to read a register before</a:t>
            </a:r>
            <a:r>
              <a:rPr lang="en-US" altLang="zh-CN" sz="2400" smtClean="0"/>
              <a:t> </a:t>
            </a:r>
            <a:r>
              <a:rPr lang="en-US" altLang="zh-CN" sz="2400" smtClean="0">
                <a:solidFill>
                  <a:srgbClr val="000000"/>
                </a:solidFill>
              </a:rPr>
              <a:t>A has written it and gets the old value. </a:t>
            </a:r>
            <a:endParaRPr lang="en-US" altLang="zh-CN" sz="2400" smtClean="0"/>
          </a:p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This is common, and forwarding helps to solve it.</a:t>
            </a:r>
            <a:r>
              <a:rPr lang="en-US" altLang="zh-CN" smtClean="0"/>
              <a:t> </a:t>
            </a:r>
          </a:p>
        </p:txBody>
      </p:sp>
      <p:grpSp>
        <p:nvGrpSpPr>
          <p:cNvPr id="63492" name="Group 4"/>
          <p:cNvGrpSpPr>
            <a:grpSpLocks/>
          </p:cNvGrpSpPr>
          <p:nvPr/>
        </p:nvGrpSpPr>
        <p:grpSpPr bwMode="auto">
          <a:xfrm>
            <a:off x="1143000" y="3048000"/>
            <a:ext cx="6440488" cy="914400"/>
            <a:chOff x="720" y="1920"/>
            <a:chExt cx="4057" cy="576"/>
          </a:xfrm>
        </p:grpSpPr>
        <p:sp>
          <p:nvSpPr>
            <p:cNvPr id="63502" name="Oval 5"/>
            <p:cNvSpPr>
              <a:spLocks noChangeArrowheads="1"/>
            </p:cNvSpPr>
            <p:nvPr/>
          </p:nvSpPr>
          <p:spPr bwMode="auto">
            <a:xfrm>
              <a:off x="912" y="2112"/>
              <a:ext cx="338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200" b="1">
                  <a:latin typeface="Times New Roman" pitchFamily="18" charset="0"/>
                </a:rPr>
                <a:t>S(</a:t>
              </a:r>
              <a:r>
                <a:rPr kumimoji="1"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63503" name="Line 6"/>
            <p:cNvSpPr>
              <a:spLocks noChangeShapeType="1"/>
            </p:cNvSpPr>
            <p:nvPr/>
          </p:nvSpPr>
          <p:spPr bwMode="auto">
            <a:xfrm>
              <a:off x="1281" y="2304"/>
              <a:ext cx="49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4" name="Oval 7"/>
            <p:cNvSpPr>
              <a:spLocks noChangeArrowheads="1"/>
            </p:cNvSpPr>
            <p:nvPr/>
          </p:nvSpPr>
          <p:spPr bwMode="auto">
            <a:xfrm>
              <a:off x="1774" y="2112"/>
              <a:ext cx="338" cy="384"/>
            </a:xfrm>
            <a:prstGeom prst="ellips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200" b="1">
                  <a:latin typeface="Times New Roman" pitchFamily="18" charset="0"/>
                </a:rPr>
                <a:t>D(</a:t>
              </a:r>
              <a:r>
                <a:rPr kumimoji="1"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63505" name="Oval 8"/>
            <p:cNvSpPr>
              <a:spLocks noChangeArrowheads="1"/>
            </p:cNvSpPr>
            <p:nvPr/>
          </p:nvSpPr>
          <p:spPr bwMode="auto">
            <a:xfrm>
              <a:off x="2352" y="2112"/>
              <a:ext cx="338" cy="384"/>
            </a:xfrm>
            <a:prstGeom prst="ellips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200" b="1">
                  <a:latin typeface="Times New Roman" pitchFamily="18" charset="0"/>
                </a:rPr>
                <a:t>S(</a:t>
              </a:r>
              <a:r>
                <a:rPr kumimoji="1"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sz="2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63506" name="Line 9"/>
            <p:cNvSpPr>
              <a:spLocks noChangeShapeType="1"/>
            </p:cNvSpPr>
            <p:nvPr/>
          </p:nvSpPr>
          <p:spPr bwMode="auto">
            <a:xfrm>
              <a:off x="2721" y="2304"/>
              <a:ext cx="49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7" name="Oval 10"/>
            <p:cNvSpPr>
              <a:spLocks noChangeArrowheads="1"/>
            </p:cNvSpPr>
            <p:nvPr/>
          </p:nvSpPr>
          <p:spPr bwMode="auto">
            <a:xfrm>
              <a:off x="3214" y="2112"/>
              <a:ext cx="338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200" b="1">
                  <a:latin typeface="Times New Roman" pitchFamily="18" charset="0"/>
                </a:rPr>
                <a:t>D(</a:t>
              </a:r>
              <a:r>
                <a:rPr kumimoji="1"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sz="2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63508" name="Line 11"/>
            <p:cNvSpPr>
              <a:spLocks noChangeShapeType="1"/>
            </p:cNvSpPr>
            <p:nvPr/>
          </p:nvSpPr>
          <p:spPr bwMode="auto">
            <a:xfrm>
              <a:off x="720" y="2064"/>
              <a:ext cx="312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9" name="Text Box 12"/>
            <p:cNvSpPr txBox="1">
              <a:spLocks noChangeArrowheads="1"/>
            </p:cNvSpPr>
            <p:nvPr/>
          </p:nvSpPr>
          <p:spPr bwMode="auto">
            <a:xfrm>
              <a:off x="3888" y="1920"/>
              <a:ext cx="48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>
                  <a:solidFill>
                    <a:srgbClr val="0000FF"/>
                  </a:solidFill>
                  <a:latin typeface="Comic Sans MS" pitchFamily="66" charset="0"/>
                </a:rPr>
                <a:t>Time</a:t>
              </a:r>
            </a:p>
          </p:txBody>
        </p:sp>
        <p:sp>
          <p:nvSpPr>
            <p:cNvPr id="63510" name="Text Box 13"/>
            <p:cNvSpPr txBox="1">
              <a:spLocks noChangeArrowheads="1"/>
            </p:cNvSpPr>
            <p:nvPr/>
          </p:nvSpPr>
          <p:spPr bwMode="auto">
            <a:xfrm>
              <a:off x="3888" y="2160"/>
              <a:ext cx="88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>
                  <a:solidFill>
                    <a:srgbClr val="0000FF"/>
                  </a:solidFill>
                  <a:latin typeface="Comic Sans MS" pitchFamily="66" charset="0"/>
                </a:rPr>
                <a:t>No hazard</a:t>
              </a:r>
            </a:p>
          </p:txBody>
        </p:sp>
      </p:grpSp>
      <p:grpSp>
        <p:nvGrpSpPr>
          <p:cNvPr id="63493" name="Group 14"/>
          <p:cNvGrpSpPr>
            <a:grpSpLocks/>
          </p:cNvGrpSpPr>
          <p:nvPr/>
        </p:nvGrpSpPr>
        <p:grpSpPr bwMode="auto">
          <a:xfrm>
            <a:off x="1447800" y="4495800"/>
            <a:ext cx="1905000" cy="609600"/>
            <a:chOff x="912" y="2832"/>
            <a:chExt cx="1200" cy="384"/>
          </a:xfrm>
        </p:grpSpPr>
        <p:sp>
          <p:nvSpPr>
            <p:cNvPr id="63499" name="Oval 15"/>
            <p:cNvSpPr>
              <a:spLocks noChangeArrowheads="1"/>
            </p:cNvSpPr>
            <p:nvPr/>
          </p:nvSpPr>
          <p:spPr bwMode="auto">
            <a:xfrm>
              <a:off x="912" y="2832"/>
              <a:ext cx="338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200" b="1">
                  <a:latin typeface="Times New Roman" pitchFamily="18" charset="0"/>
                </a:rPr>
                <a:t>S(</a:t>
              </a:r>
              <a:r>
                <a:rPr kumimoji="1"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63500" name="Line 16"/>
            <p:cNvSpPr>
              <a:spLocks noChangeShapeType="1"/>
            </p:cNvSpPr>
            <p:nvPr/>
          </p:nvSpPr>
          <p:spPr bwMode="auto">
            <a:xfrm>
              <a:off x="1281" y="3024"/>
              <a:ext cx="49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1" name="Oval 17"/>
            <p:cNvSpPr>
              <a:spLocks noChangeArrowheads="1"/>
            </p:cNvSpPr>
            <p:nvPr/>
          </p:nvSpPr>
          <p:spPr bwMode="auto">
            <a:xfrm>
              <a:off x="1774" y="2832"/>
              <a:ext cx="338" cy="384"/>
            </a:xfrm>
            <a:prstGeom prst="ellips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200" b="1">
                  <a:latin typeface="Times New Roman" pitchFamily="18" charset="0"/>
                </a:rPr>
                <a:t>D(</a:t>
              </a:r>
              <a:r>
                <a:rPr kumimoji="1"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200" b="1"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63494" name="Group 18"/>
          <p:cNvGrpSpPr>
            <a:grpSpLocks/>
          </p:cNvGrpSpPr>
          <p:nvPr/>
        </p:nvGrpSpPr>
        <p:grpSpPr bwMode="auto">
          <a:xfrm>
            <a:off x="2514600" y="4876800"/>
            <a:ext cx="1905000" cy="609600"/>
            <a:chOff x="1536" y="3216"/>
            <a:chExt cx="1200" cy="384"/>
          </a:xfrm>
        </p:grpSpPr>
        <p:sp>
          <p:nvSpPr>
            <p:cNvPr id="63496" name="Oval 19"/>
            <p:cNvSpPr>
              <a:spLocks noChangeArrowheads="1"/>
            </p:cNvSpPr>
            <p:nvPr/>
          </p:nvSpPr>
          <p:spPr bwMode="auto">
            <a:xfrm>
              <a:off x="1536" y="3216"/>
              <a:ext cx="338" cy="384"/>
            </a:xfrm>
            <a:prstGeom prst="ellips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200" b="1">
                  <a:latin typeface="Times New Roman" pitchFamily="18" charset="0"/>
                </a:rPr>
                <a:t>S(</a:t>
              </a:r>
              <a:r>
                <a:rPr kumimoji="1"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sz="22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63497" name="Line 20"/>
            <p:cNvSpPr>
              <a:spLocks noChangeShapeType="1"/>
            </p:cNvSpPr>
            <p:nvPr/>
          </p:nvSpPr>
          <p:spPr bwMode="auto">
            <a:xfrm>
              <a:off x="1905" y="3408"/>
              <a:ext cx="49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8" name="Oval 21"/>
            <p:cNvSpPr>
              <a:spLocks noChangeArrowheads="1"/>
            </p:cNvSpPr>
            <p:nvPr/>
          </p:nvSpPr>
          <p:spPr bwMode="auto">
            <a:xfrm>
              <a:off x="2398" y="3216"/>
              <a:ext cx="338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200" b="1">
                  <a:latin typeface="Times New Roman" pitchFamily="18" charset="0"/>
                </a:rPr>
                <a:t>D(</a:t>
              </a:r>
              <a:r>
                <a:rPr kumimoji="1" lang="en-US" altLang="zh-CN" sz="2200" b="1">
                  <a:solidFill>
                    <a:srgbClr val="0066FF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sz="2200" b="1"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63495" name="Text Box 22"/>
          <p:cNvSpPr txBox="1">
            <a:spLocks noChangeArrowheads="1"/>
          </p:cNvSpPr>
          <p:nvPr/>
        </p:nvSpPr>
        <p:spPr bwMode="auto">
          <a:xfrm>
            <a:off x="4953000" y="4648200"/>
            <a:ext cx="34845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000">
                <a:solidFill>
                  <a:srgbClr val="FF0000"/>
                </a:solidFill>
                <a:latin typeface="Comic Sans MS" pitchFamily="66" charset="0"/>
              </a:rPr>
              <a:t>If D(A)=S(B), hazard occur.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WAW dependence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85875"/>
            <a:ext cx="88392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B tries to write an operand before</a:t>
            </a:r>
            <a:r>
              <a:rPr lang="en-US" altLang="zh-CN" sz="2400" smtClean="0"/>
              <a:t> </a:t>
            </a:r>
            <a:r>
              <a:rPr lang="en-US" altLang="zh-CN" sz="2400" smtClean="0">
                <a:solidFill>
                  <a:srgbClr val="000000"/>
                </a:solidFill>
              </a:rPr>
              <a:t>A has written it. 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After instruction B has executed, the value of the register should be B's result, but A's result is stored instead.</a:t>
            </a:r>
            <a:r>
              <a:rPr lang="en-US" altLang="zh-CN" sz="2800" i="1" smtClean="0">
                <a:solidFill>
                  <a:srgbClr val="000000"/>
                </a:solidFill>
                <a:latin typeface="Palatino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This can only happen with pipelines that write values in more than one stage, or in variable-length pipelines (i.e. FP pipelines)</a:t>
            </a:r>
            <a:r>
              <a:rPr lang="en-US" altLang="zh-CN" sz="2800" i="1" smtClean="0">
                <a:solidFill>
                  <a:srgbClr val="000000"/>
                </a:solidFill>
                <a:latin typeface="Palatino"/>
              </a:rPr>
              <a:t>. 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</p:txBody>
      </p:sp>
      <p:grpSp>
        <p:nvGrpSpPr>
          <p:cNvPr id="64516" name="Group 24"/>
          <p:cNvGrpSpPr>
            <a:grpSpLocks/>
          </p:cNvGrpSpPr>
          <p:nvPr/>
        </p:nvGrpSpPr>
        <p:grpSpPr bwMode="auto">
          <a:xfrm>
            <a:off x="1187450" y="3500438"/>
            <a:ext cx="7224713" cy="2362200"/>
            <a:chOff x="720" y="2496"/>
            <a:chExt cx="4551" cy="1488"/>
          </a:xfrm>
        </p:grpSpPr>
        <p:grpSp>
          <p:nvGrpSpPr>
            <p:cNvPr id="64517" name="Group 4"/>
            <p:cNvGrpSpPr>
              <a:grpSpLocks/>
            </p:cNvGrpSpPr>
            <p:nvPr/>
          </p:nvGrpSpPr>
          <p:grpSpPr bwMode="auto">
            <a:xfrm>
              <a:off x="720" y="2496"/>
              <a:ext cx="4057" cy="576"/>
              <a:chOff x="720" y="2208"/>
              <a:chExt cx="4057" cy="576"/>
            </a:xfrm>
          </p:grpSpPr>
          <p:grpSp>
            <p:nvGrpSpPr>
              <p:cNvPr id="64526" name="Group 5"/>
              <p:cNvGrpSpPr>
                <a:grpSpLocks/>
              </p:cNvGrpSpPr>
              <p:nvPr/>
            </p:nvGrpSpPr>
            <p:grpSpPr bwMode="auto">
              <a:xfrm>
                <a:off x="912" y="2400"/>
                <a:ext cx="1200" cy="384"/>
                <a:chOff x="912" y="2400"/>
                <a:chExt cx="1200" cy="384"/>
              </a:xfrm>
            </p:grpSpPr>
            <p:sp>
              <p:nvSpPr>
                <p:cNvPr id="64534" name="Oval 6"/>
                <p:cNvSpPr>
                  <a:spLocks noChangeArrowheads="1"/>
                </p:cNvSpPr>
                <p:nvPr/>
              </p:nvSpPr>
              <p:spPr bwMode="auto">
                <a:xfrm>
                  <a:off x="912" y="2400"/>
                  <a:ext cx="338" cy="384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itchFamily="18" charset="0"/>
                    </a:rPr>
                    <a:t>A</a:t>
                  </a:r>
                  <a:r>
                    <a:rPr kumimoji="1" lang="en-US" altLang="zh-CN" sz="2200" b="1">
                      <a:latin typeface="Times New Roman" pitchFamily="18" charset="0"/>
                    </a:rPr>
                    <a:t>)</a:t>
                  </a:r>
                </a:p>
              </p:txBody>
            </p:sp>
            <p:sp>
              <p:nvSpPr>
                <p:cNvPr id="64535" name="Line 7"/>
                <p:cNvSpPr>
                  <a:spLocks noChangeShapeType="1"/>
                </p:cNvSpPr>
                <p:nvPr/>
              </p:nvSpPr>
              <p:spPr bwMode="auto">
                <a:xfrm>
                  <a:off x="1281" y="2592"/>
                  <a:ext cx="493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36" name="Oval 8"/>
                <p:cNvSpPr>
                  <a:spLocks noChangeArrowheads="1"/>
                </p:cNvSpPr>
                <p:nvPr/>
              </p:nvSpPr>
              <p:spPr bwMode="auto">
                <a:xfrm>
                  <a:off x="1774" y="2400"/>
                  <a:ext cx="338" cy="384"/>
                </a:xfrm>
                <a:prstGeom prst="ellipse">
                  <a:avLst/>
                </a:prstGeom>
                <a:noFill/>
                <a:ln w="28575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D(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itchFamily="18" charset="0"/>
                    </a:rPr>
                    <a:t>A</a:t>
                  </a:r>
                  <a:r>
                    <a:rPr kumimoji="1" lang="en-US" altLang="zh-CN" sz="2200" b="1">
                      <a:latin typeface="Times New Roman" pitchFamily="18" charset="0"/>
                    </a:rPr>
                    <a:t>)</a:t>
                  </a:r>
                </a:p>
              </p:txBody>
            </p:sp>
          </p:grpSp>
          <p:grpSp>
            <p:nvGrpSpPr>
              <p:cNvPr id="64527" name="Group 9"/>
              <p:cNvGrpSpPr>
                <a:grpSpLocks/>
              </p:cNvGrpSpPr>
              <p:nvPr/>
            </p:nvGrpSpPr>
            <p:grpSpPr bwMode="auto">
              <a:xfrm>
                <a:off x="2352" y="2400"/>
                <a:ext cx="1200" cy="384"/>
                <a:chOff x="2352" y="2400"/>
                <a:chExt cx="1200" cy="384"/>
              </a:xfrm>
            </p:grpSpPr>
            <p:sp>
              <p:nvSpPr>
                <p:cNvPr id="64531" name="Oval 10"/>
                <p:cNvSpPr>
                  <a:spLocks noChangeArrowheads="1"/>
                </p:cNvSpPr>
                <p:nvPr/>
              </p:nvSpPr>
              <p:spPr bwMode="auto">
                <a:xfrm>
                  <a:off x="2352" y="2400"/>
                  <a:ext cx="338" cy="384"/>
                </a:xfrm>
                <a:prstGeom prst="ellipse">
                  <a:avLst/>
                </a:prstGeom>
                <a:noFill/>
                <a:ln w="95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>
                      <a:latin typeface="Times New Roman" pitchFamily="18" charset="0"/>
                    </a:rPr>
                    <a:t>)</a:t>
                  </a:r>
                </a:p>
              </p:txBody>
            </p:sp>
            <p:sp>
              <p:nvSpPr>
                <p:cNvPr id="64532" name="Line 11"/>
                <p:cNvSpPr>
                  <a:spLocks noChangeShapeType="1"/>
                </p:cNvSpPr>
                <p:nvPr/>
              </p:nvSpPr>
              <p:spPr bwMode="auto">
                <a:xfrm>
                  <a:off x="2721" y="2592"/>
                  <a:ext cx="493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33" name="Oval 12"/>
                <p:cNvSpPr>
                  <a:spLocks noChangeArrowheads="1"/>
                </p:cNvSpPr>
                <p:nvPr/>
              </p:nvSpPr>
              <p:spPr bwMode="auto">
                <a:xfrm>
                  <a:off x="3214" y="2400"/>
                  <a:ext cx="338" cy="384"/>
                </a:xfrm>
                <a:prstGeom prst="ellipse">
                  <a:avLst/>
                </a:prstGeom>
                <a:noFill/>
                <a:ln w="28575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D(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>
                      <a:latin typeface="Times New Roman" pitchFamily="18" charset="0"/>
                    </a:rPr>
                    <a:t>)</a:t>
                  </a:r>
                </a:p>
              </p:txBody>
            </p:sp>
          </p:grpSp>
          <p:sp>
            <p:nvSpPr>
              <p:cNvPr id="64528" name="Line 13"/>
              <p:cNvSpPr>
                <a:spLocks noChangeShapeType="1"/>
              </p:cNvSpPr>
              <p:nvPr/>
            </p:nvSpPr>
            <p:spPr bwMode="auto">
              <a:xfrm>
                <a:off x="720" y="2352"/>
                <a:ext cx="312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29" name="Text Box 14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48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2000">
                    <a:solidFill>
                      <a:srgbClr val="0000FF"/>
                    </a:solidFill>
                    <a:latin typeface="Comic Sans MS" pitchFamily="66" charset="0"/>
                  </a:rPr>
                  <a:t>Time</a:t>
                </a:r>
              </a:p>
            </p:txBody>
          </p:sp>
          <p:sp>
            <p:nvSpPr>
              <p:cNvPr id="64530" name="Text Box 15"/>
              <p:cNvSpPr txBox="1">
                <a:spLocks noChangeArrowheads="1"/>
              </p:cNvSpPr>
              <p:nvPr/>
            </p:nvSpPr>
            <p:spPr bwMode="auto">
              <a:xfrm>
                <a:off x="3888" y="2448"/>
                <a:ext cx="889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2000">
                    <a:solidFill>
                      <a:srgbClr val="0000FF"/>
                    </a:solidFill>
                    <a:latin typeface="Comic Sans MS" pitchFamily="66" charset="0"/>
                  </a:rPr>
                  <a:t>No hazard</a:t>
                </a:r>
              </a:p>
            </p:txBody>
          </p:sp>
        </p:grpSp>
        <p:grpSp>
          <p:nvGrpSpPr>
            <p:cNvPr id="64518" name="Group 16"/>
            <p:cNvGrpSpPr>
              <a:grpSpLocks/>
            </p:cNvGrpSpPr>
            <p:nvPr/>
          </p:nvGrpSpPr>
          <p:grpSpPr bwMode="auto">
            <a:xfrm>
              <a:off x="912" y="3312"/>
              <a:ext cx="1680" cy="672"/>
              <a:chOff x="912" y="3024"/>
              <a:chExt cx="1680" cy="672"/>
            </a:xfrm>
          </p:grpSpPr>
          <p:sp>
            <p:nvSpPr>
              <p:cNvPr id="64520" name="Oval 17"/>
              <p:cNvSpPr>
                <a:spLocks noChangeArrowheads="1"/>
              </p:cNvSpPr>
              <p:nvPr/>
            </p:nvSpPr>
            <p:spPr bwMode="auto">
              <a:xfrm>
                <a:off x="912" y="3024"/>
                <a:ext cx="338" cy="384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200" b="1">
                    <a:latin typeface="Times New Roman" pitchFamily="18" charset="0"/>
                  </a:rPr>
                  <a:t>S(</a:t>
                </a:r>
                <a:r>
                  <a:rPr kumimoji="1"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64521" name="Line 18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100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2" name="Oval 19"/>
              <p:cNvSpPr>
                <a:spLocks noChangeArrowheads="1"/>
              </p:cNvSpPr>
              <p:nvPr/>
            </p:nvSpPr>
            <p:spPr bwMode="auto">
              <a:xfrm>
                <a:off x="2254" y="3024"/>
                <a:ext cx="338" cy="384"/>
              </a:xfrm>
              <a:prstGeom prst="ellipse">
                <a:avLst/>
              </a:prstGeom>
              <a:noFill/>
              <a:ln w="28575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200" b="1">
                    <a:latin typeface="Times New Roman" pitchFamily="18" charset="0"/>
                  </a:rPr>
                  <a:t>D(</a:t>
                </a:r>
                <a:r>
                  <a:rPr kumimoji="1"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64523" name="Oval 20"/>
              <p:cNvSpPr>
                <a:spLocks noChangeArrowheads="1"/>
              </p:cNvSpPr>
              <p:nvPr/>
            </p:nvSpPr>
            <p:spPr bwMode="auto">
              <a:xfrm>
                <a:off x="1392" y="3312"/>
                <a:ext cx="338" cy="384"/>
              </a:xfrm>
              <a:prstGeom prst="ellips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200" b="1">
                    <a:latin typeface="Times New Roman" pitchFamily="18" charset="0"/>
                  </a:rPr>
                  <a:t>S(</a:t>
                </a:r>
                <a:r>
                  <a:rPr kumimoji="1"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B</a:t>
                </a:r>
                <a:r>
                  <a:rPr kumimoji="1"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64524" name="Line 21"/>
              <p:cNvSpPr>
                <a:spLocks noChangeShapeType="1"/>
              </p:cNvSpPr>
              <p:nvPr/>
            </p:nvSpPr>
            <p:spPr bwMode="auto">
              <a:xfrm>
                <a:off x="1728" y="3504"/>
                <a:ext cx="43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5" name="Oval 22"/>
              <p:cNvSpPr>
                <a:spLocks noChangeArrowheads="1"/>
              </p:cNvSpPr>
              <p:nvPr/>
            </p:nvSpPr>
            <p:spPr bwMode="auto">
              <a:xfrm>
                <a:off x="2158" y="3312"/>
                <a:ext cx="338" cy="384"/>
              </a:xfrm>
              <a:prstGeom prst="ellips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200" b="1">
                    <a:latin typeface="Times New Roman" pitchFamily="18" charset="0"/>
                  </a:rPr>
                  <a:t>D(</a:t>
                </a:r>
                <a:r>
                  <a:rPr kumimoji="1" lang="en-US" altLang="zh-CN" sz="2200" b="1">
                    <a:solidFill>
                      <a:srgbClr val="0066FF"/>
                    </a:solidFill>
                    <a:latin typeface="Times New Roman" pitchFamily="18" charset="0"/>
                  </a:rPr>
                  <a:t>B</a:t>
                </a:r>
                <a:r>
                  <a:rPr kumimoji="1" lang="en-US" altLang="zh-CN" sz="2200" b="1">
                    <a:latin typeface="Times New Roman" pitchFamily="18" charset="0"/>
                  </a:rPr>
                  <a:t>)</a:t>
                </a:r>
              </a:p>
            </p:txBody>
          </p:sp>
        </p:grpSp>
        <p:sp>
          <p:nvSpPr>
            <p:cNvPr id="64519" name="Text Box 23"/>
            <p:cNvSpPr txBox="1">
              <a:spLocks noChangeArrowheads="1"/>
            </p:cNvSpPr>
            <p:nvPr/>
          </p:nvSpPr>
          <p:spPr bwMode="auto">
            <a:xfrm>
              <a:off x="3072" y="3552"/>
              <a:ext cx="219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>
                  <a:solidFill>
                    <a:srgbClr val="FF0000"/>
                  </a:solidFill>
                  <a:latin typeface="Comic Sans MS" pitchFamily="66" charset="0"/>
                </a:rPr>
                <a:t>If D(A)=D(B), hazard occur.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WAR dependence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302625" cy="2327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B tries to write a register before</a:t>
            </a:r>
            <a:r>
              <a:rPr lang="en-US" altLang="zh-CN" sz="2400" smtClean="0"/>
              <a:t> </a:t>
            </a:r>
            <a:r>
              <a:rPr lang="en-US" altLang="zh-CN" sz="2400" smtClean="0">
                <a:solidFill>
                  <a:srgbClr val="000000"/>
                </a:solidFill>
              </a:rPr>
              <a:t>A has read it.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In this case, A uses the new (incorrect) value.</a:t>
            </a:r>
            <a:r>
              <a:rPr lang="en-US" altLang="zh-CN" sz="24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This type of hazard is rare because most pipelines read values early and write results late. 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However, it might happen for a CPU that had complex addressing modes. i.e. autoincrement.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  <p:grpSp>
        <p:nvGrpSpPr>
          <p:cNvPr id="65540" name="Group 26"/>
          <p:cNvGrpSpPr>
            <a:grpSpLocks/>
          </p:cNvGrpSpPr>
          <p:nvPr/>
        </p:nvGrpSpPr>
        <p:grpSpPr bwMode="auto">
          <a:xfrm>
            <a:off x="1214438" y="3571875"/>
            <a:ext cx="7221537" cy="2286000"/>
            <a:chOff x="720" y="2496"/>
            <a:chExt cx="4549" cy="1440"/>
          </a:xfrm>
        </p:grpSpPr>
        <p:grpSp>
          <p:nvGrpSpPr>
            <p:cNvPr id="65541" name="Group 4"/>
            <p:cNvGrpSpPr>
              <a:grpSpLocks/>
            </p:cNvGrpSpPr>
            <p:nvPr/>
          </p:nvGrpSpPr>
          <p:grpSpPr bwMode="auto">
            <a:xfrm>
              <a:off x="720" y="2496"/>
              <a:ext cx="4057" cy="576"/>
              <a:chOff x="720" y="2496"/>
              <a:chExt cx="4057" cy="576"/>
            </a:xfrm>
          </p:grpSpPr>
          <p:grpSp>
            <p:nvGrpSpPr>
              <p:cNvPr id="65552" name="Group 5"/>
              <p:cNvGrpSpPr>
                <a:grpSpLocks/>
              </p:cNvGrpSpPr>
              <p:nvPr/>
            </p:nvGrpSpPr>
            <p:grpSpPr bwMode="auto">
              <a:xfrm>
                <a:off x="912" y="2688"/>
                <a:ext cx="1200" cy="384"/>
                <a:chOff x="912" y="2688"/>
                <a:chExt cx="1200" cy="384"/>
              </a:xfrm>
            </p:grpSpPr>
            <p:sp>
              <p:nvSpPr>
                <p:cNvPr id="65560" name="Oval 6"/>
                <p:cNvSpPr>
                  <a:spLocks noChangeArrowheads="1"/>
                </p:cNvSpPr>
                <p:nvPr/>
              </p:nvSpPr>
              <p:spPr bwMode="auto">
                <a:xfrm>
                  <a:off x="912" y="2688"/>
                  <a:ext cx="338" cy="384"/>
                </a:xfrm>
                <a:prstGeom prst="ellipse">
                  <a:avLst/>
                </a:prstGeom>
                <a:noFill/>
                <a:ln w="28575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itchFamily="18" charset="0"/>
                    </a:rPr>
                    <a:t>A</a:t>
                  </a:r>
                  <a:r>
                    <a:rPr kumimoji="1" lang="en-US" altLang="zh-CN" sz="2200" b="1">
                      <a:latin typeface="Times New Roman" pitchFamily="18" charset="0"/>
                    </a:rPr>
                    <a:t>)</a:t>
                  </a:r>
                </a:p>
              </p:txBody>
            </p:sp>
            <p:sp>
              <p:nvSpPr>
                <p:cNvPr id="65561" name="Line 7"/>
                <p:cNvSpPr>
                  <a:spLocks noChangeShapeType="1"/>
                </p:cNvSpPr>
                <p:nvPr/>
              </p:nvSpPr>
              <p:spPr bwMode="auto">
                <a:xfrm>
                  <a:off x="1281" y="2880"/>
                  <a:ext cx="493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62" name="Oval 8"/>
                <p:cNvSpPr>
                  <a:spLocks noChangeArrowheads="1"/>
                </p:cNvSpPr>
                <p:nvPr/>
              </p:nvSpPr>
              <p:spPr bwMode="auto">
                <a:xfrm>
                  <a:off x="1774" y="2688"/>
                  <a:ext cx="338" cy="384"/>
                </a:xfrm>
                <a:prstGeom prst="ellipse">
                  <a:avLst/>
                </a:prstGeom>
                <a:noFill/>
                <a:ln w="95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D(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itchFamily="18" charset="0"/>
                    </a:rPr>
                    <a:t>A</a:t>
                  </a:r>
                  <a:r>
                    <a:rPr kumimoji="1" lang="en-US" altLang="zh-CN" sz="2200" b="1">
                      <a:latin typeface="Times New Roman" pitchFamily="18" charset="0"/>
                    </a:rPr>
                    <a:t>)</a:t>
                  </a:r>
                </a:p>
              </p:txBody>
            </p:sp>
          </p:grpSp>
          <p:grpSp>
            <p:nvGrpSpPr>
              <p:cNvPr id="65553" name="Group 9"/>
              <p:cNvGrpSpPr>
                <a:grpSpLocks/>
              </p:cNvGrpSpPr>
              <p:nvPr/>
            </p:nvGrpSpPr>
            <p:grpSpPr bwMode="auto">
              <a:xfrm>
                <a:off x="2352" y="2688"/>
                <a:ext cx="1200" cy="384"/>
                <a:chOff x="2352" y="2400"/>
                <a:chExt cx="1200" cy="384"/>
              </a:xfrm>
            </p:grpSpPr>
            <p:sp>
              <p:nvSpPr>
                <p:cNvPr id="65557" name="Oval 10"/>
                <p:cNvSpPr>
                  <a:spLocks noChangeArrowheads="1"/>
                </p:cNvSpPr>
                <p:nvPr/>
              </p:nvSpPr>
              <p:spPr bwMode="auto">
                <a:xfrm>
                  <a:off x="2352" y="2400"/>
                  <a:ext cx="338" cy="384"/>
                </a:xfrm>
                <a:prstGeom prst="ellipse">
                  <a:avLst/>
                </a:prstGeom>
                <a:noFill/>
                <a:ln w="95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>
                      <a:latin typeface="Times New Roman" pitchFamily="18" charset="0"/>
                    </a:rPr>
                    <a:t>)</a:t>
                  </a:r>
                </a:p>
              </p:txBody>
            </p:sp>
            <p:sp>
              <p:nvSpPr>
                <p:cNvPr id="65558" name="Line 11"/>
                <p:cNvSpPr>
                  <a:spLocks noChangeShapeType="1"/>
                </p:cNvSpPr>
                <p:nvPr/>
              </p:nvSpPr>
              <p:spPr bwMode="auto">
                <a:xfrm>
                  <a:off x="2721" y="2592"/>
                  <a:ext cx="493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59" name="Oval 12"/>
                <p:cNvSpPr>
                  <a:spLocks noChangeArrowheads="1"/>
                </p:cNvSpPr>
                <p:nvPr/>
              </p:nvSpPr>
              <p:spPr bwMode="auto">
                <a:xfrm>
                  <a:off x="3214" y="2400"/>
                  <a:ext cx="338" cy="384"/>
                </a:xfrm>
                <a:prstGeom prst="ellipse">
                  <a:avLst/>
                </a:prstGeom>
                <a:noFill/>
                <a:ln w="28575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D(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>
                      <a:latin typeface="Times New Roman" pitchFamily="18" charset="0"/>
                    </a:rPr>
                    <a:t>)</a:t>
                  </a:r>
                </a:p>
              </p:txBody>
            </p:sp>
          </p:grpSp>
          <p:sp>
            <p:nvSpPr>
              <p:cNvPr id="65554" name="Line 13"/>
              <p:cNvSpPr>
                <a:spLocks noChangeShapeType="1"/>
              </p:cNvSpPr>
              <p:nvPr/>
            </p:nvSpPr>
            <p:spPr bwMode="auto">
              <a:xfrm>
                <a:off x="720" y="2640"/>
                <a:ext cx="312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55" name="Text Box 14"/>
              <p:cNvSpPr txBox="1">
                <a:spLocks noChangeArrowheads="1"/>
              </p:cNvSpPr>
              <p:nvPr/>
            </p:nvSpPr>
            <p:spPr bwMode="auto">
              <a:xfrm>
                <a:off x="3888" y="2496"/>
                <a:ext cx="48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2000">
                    <a:solidFill>
                      <a:srgbClr val="0000FF"/>
                    </a:solidFill>
                    <a:latin typeface="Comic Sans MS" pitchFamily="66" charset="0"/>
                  </a:rPr>
                  <a:t>Time</a:t>
                </a:r>
              </a:p>
            </p:txBody>
          </p:sp>
          <p:sp>
            <p:nvSpPr>
              <p:cNvPr id="65556" name="Text Box 15"/>
              <p:cNvSpPr txBox="1">
                <a:spLocks noChangeArrowheads="1"/>
              </p:cNvSpPr>
              <p:nvPr/>
            </p:nvSpPr>
            <p:spPr bwMode="auto">
              <a:xfrm>
                <a:off x="3888" y="2736"/>
                <a:ext cx="889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2000">
                    <a:solidFill>
                      <a:srgbClr val="0000FF"/>
                    </a:solidFill>
                    <a:latin typeface="Comic Sans MS" pitchFamily="66" charset="0"/>
                  </a:rPr>
                  <a:t>No hazard</a:t>
                </a:r>
              </a:p>
            </p:txBody>
          </p:sp>
        </p:grpSp>
        <p:grpSp>
          <p:nvGrpSpPr>
            <p:cNvPr id="65542" name="Group 16"/>
            <p:cNvGrpSpPr>
              <a:grpSpLocks/>
            </p:cNvGrpSpPr>
            <p:nvPr/>
          </p:nvGrpSpPr>
          <p:grpSpPr bwMode="auto">
            <a:xfrm>
              <a:off x="816" y="3264"/>
              <a:ext cx="4453" cy="672"/>
              <a:chOff x="816" y="3216"/>
              <a:chExt cx="4453" cy="672"/>
            </a:xfrm>
          </p:grpSpPr>
          <p:grpSp>
            <p:nvGrpSpPr>
              <p:cNvPr id="65543" name="Group 17"/>
              <p:cNvGrpSpPr>
                <a:grpSpLocks/>
              </p:cNvGrpSpPr>
              <p:nvPr/>
            </p:nvGrpSpPr>
            <p:grpSpPr bwMode="auto">
              <a:xfrm>
                <a:off x="816" y="3504"/>
                <a:ext cx="1104" cy="384"/>
                <a:chOff x="1392" y="3600"/>
                <a:chExt cx="1104" cy="384"/>
              </a:xfrm>
            </p:grpSpPr>
            <p:sp>
              <p:nvSpPr>
                <p:cNvPr id="65549" name="Oval 18"/>
                <p:cNvSpPr>
                  <a:spLocks noChangeArrowheads="1"/>
                </p:cNvSpPr>
                <p:nvPr/>
              </p:nvSpPr>
              <p:spPr bwMode="auto">
                <a:xfrm>
                  <a:off x="1392" y="3600"/>
                  <a:ext cx="338" cy="384"/>
                </a:xfrm>
                <a:prstGeom prst="ellipse">
                  <a:avLst/>
                </a:prstGeom>
                <a:noFill/>
                <a:ln w="95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>
                      <a:latin typeface="Times New Roman" pitchFamily="18" charset="0"/>
                    </a:rPr>
                    <a:t>)</a:t>
                  </a:r>
                </a:p>
              </p:txBody>
            </p:sp>
            <p:sp>
              <p:nvSpPr>
                <p:cNvPr id="65550" name="Line 19"/>
                <p:cNvSpPr>
                  <a:spLocks noChangeShapeType="1"/>
                </p:cNvSpPr>
                <p:nvPr/>
              </p:nvSpPr>
              <p:spPr bwMode="auto">
                <a:xfrm>
                  <a:off x="1728" y="3792"/>
                  <a:ext cx="430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51" name="Oval 20"/>
                <p:cNvSpPr>
                  <a:spLocks noChangeArrowheads="1"/>
                </p:cNvSpPr>
                <p:nvPr/>
              </p:nvSpPr>
              <p:spPr bwMode="auto">
                <a:xfrm>
                  <a:off x="2158" y="3600"/>
                  <a:ext cx="338" cy="384"/>
                </a:xfrm>
                <a:prstGeom prst="ellipse">
                  <a:avLst/>
                </a:prstGeom>
                <a:noFill/>
                <a:ln w="28575" cap="sq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D(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itchFamily="18" charset="0"/>
                    </a:rPr>
                    <a:t>B</a:t>
                  </a:r>
                  <a:r>
                    <a:rPr kumimoji="1" lang="en-US" altLang="zh-CN" sz="2200" b="1">
                      <a:latin typeface="Times New Roman" pitchFamily="18" charset="0"/>
                    </a:rPr>
                    <a:t>)</a:t>
                  </a:r>
                </a:p>
              </p:txBody>
            </p:sp>
          </p:grpSp>
          <p:sp>
            <p:nvSpPr>
              <p:cNvPr id="65544" name="Text Box 21"/>
              <p:cNvSpPr txBox="1">
                <a:spLocks noChangeArrowheads="1"/>
              </p:cNvSpPr>
              <p:nvPr/>
            </p:nvSpPr>
            <p:spPr bwMode="auto">
              <a:xfrm>
                <a:off x="3074" y="3552"/>
                <a:ext cx="2195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1" lang="en-US" altLang="zh-CN" sz="2000">
                    <a:solidFill>
                      <a:srgbClr val="FF0000"/>
                    </a:solidFill>
                    <a:latin typeface="Comic Sans MS" pitchFamily="66" charset="0"/>
                  </a:rPr>
                  <a:t>If S(A)=D(B), hazard occur.</a:t>
                </a:r>
              </a:p>
            </p:txBody>
          </p:sp>
          <p:grpSp>
            <p:nvGrpSpPr>
              <p:cNvPr id="65545" name="Group 22"/>
              <p:cNvGrpSpPr>
                <a:grpSpLocks/>
              </p:cNvGrpSpPr>
              <p:nvPr/>
            </p:nvGrpSpPr>
            <p:grpSpPr bwMode="auto">
              <a:xfrm>
                <a:off x="1728" y="3216"/>
                <a:ext cx="1200" cy="384"/>
                <a:chOff x="912" y="2688"/>
                <a:chExt cx="1200" cy="384"/>
              </a:xfrm>
            </p:grpSpPr>
            <p:sp>
              <p:nvSpPr>
                <p:cNvPr id="65546" name="Oval 23"/>
                <p:cNvSpPr>
                  <a:spLocks noChangeArrowheads="1"/>
                </p:cNvSpPr>
                <p:nvPr/>
              </p:nvSpPr>
              <p:spPr bwMode="auto">
                <a:xfrm>
                  <a:off x="912" y="2688"/>
                  <a:ext cx="338" cy="384"/>
                </a:xfrm>
                <a:prstGeom prst="ellipse">
                  <a:avLst/>
                </a:prstGeom>
                <a:noFill/>
                <a:ln w="28575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S(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itchFamily="18" charset="0"/>
                    </a:rPr>
                    <a:t>A</a:t>
                  </a:r>
                  <a:r>
                    <a:rPr kumimoji="1" lang="en-US" altLang="zh-CN" sz="2200" b="1">
                      <a:latin typeface="Times New Roman" pitchFamily="18" charset="0"/>
                    </a:rPr>
                    <a:t>)</a:t>
                  </a:r>
                </a:p>
              </p:txBody>
            </p:sp>
            <p:sp>
              <p:nvSpPr>
                <p:cNvPr id="65547" name="Line 24"/>
                <p:cNvSpPr>
                  <a:spLocks noChangeShapeType="1"/>
                </p:cNvSpPr>
                <p:nvPr/>
              </p:nvSpPr>
              <p:spPr bwMode="auto">
                <a:xfrm>
                  <a:off x="1281" y="2880"/>
                  <a:ext cx="493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48" name="Oval 25"/>
                <p:cNvSpPr>
                  <a:spLocks noChangeArrowheads="1"/>
                </p:cNvSpPr>
                <p:nvPr/>
              </p:nvSpPr>
              <p:spPr bwMode="auto">
                <a:xfrm>
                  <a:off x="1774" y="2688"/>
                  <a:ext cx="338" cy="384"/>
                </a:xfrm>
                <a:prstGeom prst="ellipse">
                  <a:avLst/>
                </a:prstGeom>
                <a:noFill/>
                <a:ln w="95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200" b="1">
                      <a:latin typeface="Times New Roman" pitchFamily="18" charset="0"/>
                    </a:rPr>
                    <a:t>D(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itchFamily="18" charset="0"/>
                    </a:rPr>
                    <a:t>A</a:t>
                  </a:r>
                  <a:r>
                    <a:rPr kumimoji="1" lang="en-US" altLang="zh-CN" sz="2200" b="1">
                      <a:latin typeface="Times New Roman" pitchFamily="18" charset="0"/>
                    </a:rPr>
                    <a:t>)</a:t>
                  </a:r>
                </a:p>
              </p:txBody>
            </p:sp>
          </p:grp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Stalls arising from RAW hazards</a:t>
            </a:r>
          </a:p>
        </p:txBody>
      </p:sp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304800" y="1905000"/>
          <a:ext cx="8445500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文档" r:id="rId4" imgW="8448840" imgH="3314880" progId="Word.Document.8">
                  <p:embed/>
                </p:oleObj>
              </mc:Choice>
              <mc:Fallback>
                <p:oleObj name="文档" r:id="rId4" imgW="8448840" imgH="331488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05000"/>
                        <a:ext cx="8445500" cy="3311525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WAW hazards</a:t>
            </a:r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304800" y="1676400"/>
          <a:ext cx="8555038" cy="424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文档" r:id="rId4" imgW="8562240" imgH="4248000" progId="Word.Document.8">
                  <p:embed/>
                </p:oleObj>
              </mc:Choice>
              <mc:Fallback>
                <p:oleObj name="文档" r:id="rId4" imgW="8562240" imgH="424800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76400"/>
                        <a:ext cx="8555038" cy="4249738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2171700" y="1766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Solving the WAW hazard 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smtClean="0">
                <a:solidFill>
                  <a:srgbClr val="0000FF"/>
                </a:solidFill>
              </a:rPr>
              <a:t>Stall an instruction </a:t>
            </a:r>
            <a:r>
              <a:rPr lang="en-US" altLang="zh-CN" sz="2400" smtClean="0"/>
              <a:t>that would "pass" another until after the earlier instruction reaches the MEM phase. </a:t>
            </a:r>
          </a:p>
          <a:p>
            <a:pPr eaLnBrk="1" hangingPunct="1"/>
            <a:r>
              <a:rPr lang="en-US" altLang="zh-CN" sz="2400" b="1" smtClean="0">
                <a:solidFill>
                  <a:srgbClr val="0000FF"/>
                </a:solidFill>
              </a:rPr>
              <a:t>Cancel the WB phase of the earlier instruction</a:t>
            </a:r>
          </a:p>
          <a:p>
            <a:pPr eaLnBrk="1" hangingPunct="1"/>
            <a:r>
              <a:rPr lang="en-US" altLang="zh-CN" sz="2400" smtClean="0"/>
              <a:t>Both of these can be done in ID, i.e. when LD is about to issue. </a:t>
            </a:r>
          </a:p>
          <a:p>
            <a:pPr eaLnBrk="1" hangingPunct="1"/>
            <a:r>
              <a:rPr lang="en-US" altLang="zh-CN" sz="2400" smtClean="0"/>
              <a:t>Since pure WAW hazards are not common, either method works. </a:t>
            </a:r>
          </a:p>
          <a:p>
            <a:pPr eaLnBrk="1" hangingPunct="1"/>
            <a:r>
              <a:rPr lang="en-US" altLang="zh-CN" sz="2400" smtClean="0"/>
              <a:t>Pick the one that simplest to implement.</a:t>
            </a:r>
            <a:r>
              <a:rPr lang="en-US" altLang="zh-CN" sz="2800" smtClean="0"/>
              <a:t> </a:t>
            </a:r>
          </a:p>
          <a:p>
            <a:pPr eaLnBrk="1" hangingPunct="1"/>
            <a:r>
              <a:rPr lang="en-US" altLang="zh-CN" sz="2400" smtClean="0"/>
              <a:t>The simplest solution for the MIPS pipeline is to hold the instruction in ID if it writes the same register as an instruction already issued.</a:t>
            </a:r>
            <a:r>
              <a:rPr lang="en-US" altLang="zh-CN" sz="2800" smtClean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other hazards  are possible ?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Hazards among FP instructions. </a:t>
            </a:r>
          </a:p>
          <a:p>
            <a:pPr eaLnBrk="1" hangingPunct="1"/>
            <a:r>
              <a:rPr lang="en-US" altLang="zh-CN" smtClean="0"/>
              <a:t>Hazards between an FP instruction and an integer instruction. </a:t>
            </a:r>
          </a:p>
          <a:p>
            <a:pPr lvl="1" eaLnBrk="1" hangingPunct="1"/>
            <a:r>
              <a:rPr lang="en-US" altLang="zh-CN" smtClean="0"/>
              <a:t>Since two register files exist, only FP loads and stores and FP register moves to integer registers involve hazards.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Checks are required in ID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Check for </a:t>
            </a:r>
            <a:r>
              <a:rPr lang="en-US" altLang="zh-CN" sz="2800" smtClean="0">
                <a:solidFill>
                  <a:srgbClr val="FF0000"/>
                </a:solidFill>
              </a:rPr>
              <a:t>structural hazards</a:t>
            </a:r>
            <a:r>
              <a:rPr lang="en-US" altLang="zh-CN" sz="2800" smtClean="0"/>
              <a:t> 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The divide unit  and Register write port.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Check for </a:t>
            </a:r>
            <a:r>
              <a:rPr lang="en-US" altLang="zh-CN" sz="2800" smtClean="0">
                <a:solidFill>
                  <a:srgbClr val="FF0000"/>
                </a:solidFill>
              </a:rPr>
              <a:t>RAW hazards</a:t>
            </a:r>
            <a:r>
              <a:rPr lang="en-US" altLang="zh-CN" sz="28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The CPU simply stalls the instruction at ID stage until: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smtClean="0"/>
              <a:t>Its </a:t>
            </a:r>
            <a:r>
              <a:rPr lang="en-US" altLang="zh-CN" sz="2000" smtClean="0">
                <a:solidFill>
                  <a:srgbClr val="0000FF"/>
                </a:solidFill>
              </a:rPr>
              <a:t>source registers are no longer listed as destinations</a:t>
            </a:r>
            <a:r>
              <a:rPr lang="en-US" altLang="zh-CN" sz="2000" smtClean="0"/>
              <a:t> in any of the execution pipeline registers (registers between stages of M and A) OR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smtClean="0"/>
              <a:t>Its </a:t>
            </a:r>
            <a:r>
              <a:rPr lang="en-US" altLang="zh-CN" sz="2000" smtClean="0">
                <a:solidFill>
                  <a:srgbClr val="0000FF"/>
                </a:solidFill>
              </a:rPr>
              <a:t>source registers are no longer listed as the destination of a load</a:t>
            </a:r>
            <a:r>
              <a:rPr lang="en-US" altLang="zh-CN" sz="2000" smtClean="0"/>
              <a:t> in the EX/MEM register.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Check for </a:t>
            </a:r>
            <a:r>
              <a:rPr lang="en-US" altLang="zh-CN" sz="2800" smtClean="0">
                <a:solidFill>
                  <a:srgbClr val="FF0000"/>
                </a:solidFill>
              </a:rPr>
              <a:t>WAW hazards</a:t>
            </a:r>
            <a:r>
              <a:rPr lang="en-US" altLang="zh-CN" sz="28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Check instructions in A1, ..., A4, Divide, or M1, ...,M7 for the same destination register (check pipeline registers.)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Stall instruction in ID if necessary</a:t>
            </a:r>
            <a:r>
              <a:rPr lang="en-US" altLang="zh-CN" sz="2000" smtClean="0"/>
              <a:t>.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1" y="142875"/>
            <a:ext cx="7858180" cy="90805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cs typeface="Times New Roman" pitchFamily="18" charset="0"/>
              </a:rPr>
              <a:t>Extending the MIPS pipeline to handle </a:t>
            </a:r>
            <a:r>
              <a:rPr lang="en-US" altLang="zh-CN" sz="2800" dirty="0" err="1" smtClean="0">
                <a:cs typeface="Times New Roman" pitchFamily="18" charset="0"/>
              </a:rPr>
              <a:t>MultiCycle</a:t>
            </a:r>
            <a:r>
              <a:rPr lang="en-US" altLang="zh-CN" sz="2800" dirty="0" smtClean="0">
                <a:cs typeface="Times New Roman" pitchFamily="18" charset="0"/>
              </a:rPr>
              <a:t> Operations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96975"/>
            <a:ext cx="8893175" cy="47244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Alternative resolutions to handle floating-point operations</a:t>
            </a:r>
          </a:p>
          <a:p>
            <a:pPr lvl="1" eaLnBrk="1" hangingPunct="1"/>
            <a:r>
              <a:rPr lang="en-US" altLang="zh-CN" smtClean="0"/>
              <a:t>Complete operation in 1 or 2 clock cycles,</a:t>
            </a:r>
          </a:p>
          <a:p>
            <a:pPr lvl="2" eaLnBrk="1" hangingPunct="1"/>
            <a:r>
              <a:rPr lang="en-US" altLang="zh-CN" smtClean="0"/>
              <a:t>Which means using a slow clock, </a:t>
            </a:r>
          </a:p>
          <a:p>
            <a:pPr lvl="2" eaLnBrk="1" hangingPunct="1"/>
            <a:r>
              <a:rPr lang="en-US" altLang="zh-CN" smtClean="0"/>
              <a:t>or/and  using enormous amounts of logic in FP units.</a:t>
            </a:r>
          </a:p>
          <a:p>
            <a:pPr lvl="1" eaLnBrk="1" hangingPunct="1"/>
            <a:r>
              <a:rPr lang="en-US" altLang="zh-CN" smtClean="0">
                <a:solidFill>
                  <a:srgbClr val="0000FF"/>
                </a:solidFill>
              </a:rPr>
              <a:t>Allow for a longer latency for operations</a:t>
            </a:r>
          </a:p>
          <a:p>
            <a:pPr lvl="2" eaLnBrk="1" hangingPunct="1"/>
            <a:r>
              <a:rPr lang="en-US" altLang="zh-CN" smtClean="0"/>
              <a:t>The </a:t>
            </a:r>
            <a:r>
              <a:rPr lang="en-US" altLang="zh-CN" smtClean="0">
                <a:solidFill>
                  <a:srgbClr val="FF0000"/>
                </a:solidFill>
              </a:rPr>
              <a:t>EX</a:t>
            </a:r>
            <a:r>
              <a:rPr lang="en-US" altLang="zh-CN" smtClean="0"/>
              <a:t> cycle may be repeated as many times as needed to complete the operation</a:t>
            </a:r>
          </a:p>
          <a:p>
            <a:pPr lvl="2" eaLnBrk="1" hangingPunct="1"/>
            <a:r>
              <a:rPr lang="en-US" altLang="zh-CN" smtClean="0"/>
              <a:t>There may be multiple FP units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Performance of MIPS FP pipeline</a:t>
            </a:r>
          </a:p>
        </p:txBody>
      </p:sp>
      <p:graphicFrame>
        <p:nvGraphicFramePr>
          <p:cNvPr id="6146" name="Object 1024"/>
          <p:cNvGraphicFramePr>
            <a:graphicFrameLocks noGrp="1" noChangeAspect="1"/>
          </p:cNvGraphicFramePr>
          <p:nvPr>
            <p:ph idx="1"/>
          </p:nvPr>
        </p:nvGraphicFramePr>
        <p:xfrm>
          <a:off x="395288" y="1706563"/>
          <a:ext cx="8302625" cy="400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Chart" r:id="rId3" imgW="8153400" imgH="3762451" progId="MSGraph.Chart.8">
                  <p:embed followColorScheme="full"/>
                </p:oleObj>
              </mc:Choice>
              <mc:Fallback>
                <p:oleObj name="Chart" r:id="rId3" imgW="8153400" imgH="3762451" progId="MSGraph.Chart.8">
                  <p:embed followColorScheme="full"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06563"/>
                        <a:ext cx="8302625" cy="400685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63500" dir="2212194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Performance of MIPS FP pipeline</a:t>
            </a:r>
          </a:p>
        </p:txBody>
      </p:sp>
      <p:graphicFrame>
        <p:nvGraphicFramePr>
          <p:cNvPr id="717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95288" y="1655763"/>
          <a:ext cx="8302625" cy="405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Chart" r:id="rId3" imgW="8162849" imgH="3810000" progId="MSGraph.Chart.8">
                  <p:embed followColorScheme="full"/>
                </p:oleObj>
              </mc:Choice>
              <mc:Fallback>
                <p:oleObj name="Chart" r:id="rId3" imgW="8162849" imgH="381000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655763"/>
                        <a:ext cx="8302625" cy="4054475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63500" dir="2212194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Makes Pipelines Hard to Implement?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357313"/>
            <a:ext cx="8643938" cy="4768850"/>
          </a:xfrm>
        </p:spPr>
        <p:txBody>
          <a:bodyPr/>
          <a:lstStyle/>
          <a:p>
            <a:pPr eaLnBrk="1" hangingPunct="1"/>
            <a:r>
              <a:rPr lang="en-US" altLang="zh-CN" smtClean="0"/>
              <a:t>Detecting and resolving hazards</a:t>
            </a:r>
          </a:p>
          <a:p>
            <a:pPr lvl="1" eaLnBrk="1" hangingPunct="1"/>
            <a:r>
              <a:rPr lang="en-US" altLang="zh-CN" smtClean="0"/>
              <a:t>OK. We have solved this problem for simple MIPS pipeline.</a:t>
            </a:r>
          </a:p>
          <a:p>
            <a:pPr eaLnBrk="1" hangingPunct="1"/>
            <a:r>
              <a:rPr lang="en-US" altLang="zh-CN" b="1" smtClean="0">
                <a:solidFill>
                  <a:srgbClr val="FD0128"/>
                </a:solidFill>
              </a:rPr>
              <a:t>Exceptions and Interrupts</a:t>
            </a:r>
          </a:p>
          <a:p>
            <a:pPr eaLnBrk="1" hangingPunct="1"/>
            <a:r>
              <a:rPr lang="en-US" altLang="zh-CN" b="1" smtClean="0">
                <a:solidFill>
                  <a:schemeClr val="hlink"/>
                </a:solidFill>
              </a:rPr>
              <a:t>Instruction Set complications</a:t>
            </a:r>
            <a:r>
              <a:rPr lang="en-US" altLang="zh-CN" b="1" smtClean="0"/>
              <a:t> </a:t>
            </a:r>
          </a:p>
          <a:p>
            <a:pPr lvl="1" eaLnBrk="1" hangingPunct="1"/>
            <a:r>
              <a:rPr lang="en-US" altLang="zh-CN" smtClean="0"/>
              <a:t>Very complex multicycle instructions are difficult to pipeline</a:t>
            </a:r>
          </a:p>
          <a:p>
            <a:pPr lvl="1" eaLnBrk="1" hangingPunct="1"/>
            <a:r>
              <a:rPr lang="en-US" altLang="zh-CN" smtClean="0"/>
              <a:t>Example:</a:t>
            </a:r>
          </a:p>
          <a:p>
            <a:pPr lvl="1" eaLnBrk="1" hangingPunct="1"/>
            <a:r>
              <a:rPr lang="en-US" altLang="zh-CN" smtClean="0"/>
              <a:t>stringMov from 0x1234, to 0x4000, 0x1000 bytes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0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Exception causes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I/O device requests </a:t>
            </a:r>
          </a:p>
          <a:p>
            <a:pPr eaLnBrk="1" hangingPunct="1"/>
            <a:r>
              <a:rPr lang="en-US" altLang="zh-CN" sz="2400" smtClean="0"/>
              <a:t>User OS service requests </a:t>
            </a:r>
          </a:p>
          <a:p>
            <a:pPr eaLnBrk="1" hangingPunct="1"/>
            <a:r>
              <a:rPr lang="en-US" altLang="zh-CN" sz="2400" smtClean="0"/>
              <a:t>Breakpoints </a:t>
            </a:r>
          </a:p>
          <a:p>
            <a:pPr eaLnBrk="1" hangingPunct="1"/>
            <a:r>
              <a:rPr lang="en-US" altLang="zh-CN" sz="2400" smtClean="0"/>
              <a:t>Integer arithmetic overflow/underflow </a:t>
            </a:r>
          </a:p>
          <a:p>
            <a:pPr eaLnBrk="1" hangingPunct="1"/>
            <a:r>
              <a:rPr lang="en-US" altLang="zh-CN" sz="2400" smtClean="0"/>
              <a:t>FP arithmetic anomaly </a:t>
            </a:r>
          </a:p>
          <a:p>
            <a:pPr eaLnBrk="1" hangingPunct="1"/>
            <a:r>
              <a:rPr lang="en-US" altLang="zh-CN" sz="2400" smtClean="0"/>
              <a:t>Page fault </a:t>
            </a:r>
          </a:p>
          <a:p>
            <a:pPr eaLnBrk="1" hangingPunct="1"/>
            <a:r>
              <a:rPr lang="en-US" altLang="zh-CN" sz="2400" smtClean="0"/>
              <a:t>Misaligned memory accesses </a:t>
            </a:r>
          </a:p>
          <a:p>
            <a:pPr eaLnBrk="1" hangingPunct="1"/>
            <a:r>
              <a:rPr lang="en-US" altLang="zh-CN" sz="2400" smtClean="0"/>
              <a:t>Memory protection violations </a:t>
            </a:r>
          </a:p>
          <a:p>
            <a:pPr eaLnBrk="1" hangingPunct="1"/>
            <a:r>
              <a:rPr lang="en-US" altLang="zh-CN" sz="2400" smtClean="0"/>
              <a:t>Hardware malfunctions </a:t>
            </a:r>
          </a:p>
          <a:p>
            <a:pPr eaLnBrk="1" hangingPunct="1"/>
            <a:r>
              <a:rPr lang="en-US" altLang="zh-CN" sz="2400" smtClean="0"/>
              <a:t>Undefined instructions</a:t>
            </a:r>
            <a:r>
              <a:rPr lang="en-US" altLang="zh-CN" sz="3600" smtClean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Exceptions and Interrupts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4438"/>
            <a:ext cx="8839200" cy="5033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Exceptions are </a:t>
            </a:r>
            <a:r>
              <a:rPr lang="en-US" altLang="zh-CN" sz="2800" b="1" i="1" smtClean="0">
                <a:solidFill>
                  <a:srgbClr val="FF0000"/>
                </a:solidFill>
              </a:rPr>
              <a:t>exceptional</a:t>
            </a:r>
            <a:r>
              <a:rPr lang="en-US" altLang="zh-CN" sz="2800" i="1" smtClean="0">
                <a:solidFill>
                  <a:srgbClr val="000000"/>
                </a:solidFill>
              </a:rPr>
              <a:t> </a:t>
            </a:r>
            <a:r>
              <a:rPr lang="en-US" altLang="zh-CN" sz="2800" smtClean="0">
                <a:solidFill>
                  <a:srgbClr val="000000"/>
                </a:solidFill>
              </a:rPr>
              <a:t>events that </a:t>
            </a:r>
            <a:r>
              <a:rPr lang="en-US" altLang="zh-CN" sz="2800" b="1" i="1" smtClean="0">
                <a:solidFill>
                  <a:srgbClr val="FF0000"/>
                </a:solidFill>
              </a:rPr>
              <a:t>disrupt</a:t>
            </a:r>
            <a:r>
              <a:rPr lang="en-US" altLang="zh-CN" sz="2800" i="1" smtClean="0">
                <a:solidFill>
                  <a:srgbClr val="000000"/>
                </a:solidFill>
              </a:rPr>
              <a:t> </a:t>
            </a:r>
            <a:r>
              <a:rPr lang="en-US" altLang="zh-CN" sz="2800" smtClean="0">
                <a:solidFill>
                  <a:srgbClr val="000000"/>
                </a:solidFill>
              </a:rPr>
              <a:t>the normal flow of a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Terminology varies between different machines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Examples of </a:t>
            </a:r>
            <a:r>
              <a:rPr lang="en-US" altLang="zh-CN" sz="2800" b="1" smtClean="0">
                <a:solidFill>
                  <a:srgbClr val="063DE9"/>
                </a:solidFill>
              </a:rPr>
              <a:t>Interrupts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User hitting the keyboard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Disk drive asking for attention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Arrival of a network packet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00"/>
                </a:solidFill>
              </a:rPr>
              <a:t>Examples of </a:t>
            </a:r>
            <a:r>
              <a:rPr lang="en-US" altLang="zh-CN" sz="2800" b="1" smtClean="0">
                <a:solidFill>
                  <a:srgbClr val="063DE9"/>
                </a:solidFill>
              </a:rPr>
              <a:t>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Divide by zero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Overflow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</a:rPr>
              <a:t>Page fault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Exception Flow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When an exception (or interrupt) occurs, control is transferred to the OS</a:t>
            </a:r>
          </a:p>
          <a:p>
            <a:pPr eaLnBrk="1" hangingPunct="1"/>
            <a:endParaRPr lang="en-US" altLang="zh-CN" smtClean="0"/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048000"/>
            <a:ext cx="6276975" cy="2362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Flow of Instructions During Exception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357313"/>
            <a:ext cx="8258175" cy="44672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Characterizing Exceptions and Interrupts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96975"/>
            <a:ext cx="8607425" cy="5018088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zh-CN" sz="2200" b="1" smtClean="0">
                <a:solidFill>
                  <a:srgbClr val="063DE9"/>
                </a:solidFill>
              </a:rPr>
              <a:t>Synchronous vs asynchronous events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200" b="1" smtClean="0">
                <a:solidFill>
                  <a:srgbClr val="000000"/>
                </a:solidFill>
              </a:rPr>
              <a:t>Synchronous events occur at the same place every time a program executes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200" b="1" smtClean="0">
                <a:solidFill>
                  <a:srgbClr val="000000"/>
                </a:solidFill>
              </a:rPr>
              <a:t>Asynchronous events are caused by external devices such as a keyboard, disk drive or mouse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200" b="1" smtClean="0">
                <a:solidFill>
                  <a:srgbClr val="000000"/>
                </a:solidFill>
              </a:rPr>
              <a:t>Asynchronous events can usually be </a:t>
            </a:r>
            <a:r>
              <a:rPr lang="en-US" altLang="zh-CN" sz="2200" b="1" smtClean="0"/>
              <a:t>handled</a:t>
            </a:r>
            <a:r>
              <a:rPr lang="en-US" altLang="zh-CN" sz="2200" b="1" smtClean="0">
                <a:solidFill>
                  <a:srgbClr val="FF0000"/>
                </a:solidFill>
              </a:rPr>
              <a:t> after the completion</a:t>
            </a:r>
            <a:r>
              <a:rPr lang="en-US" altLang="zh-CN" sz="2200" b="1" smtClean="0">
                <a:solidFill>
                  <a:srgbClr val="000000"/>
                </a:solidFill>
              </a:rPr>
              <a:t> of the current instruction, making them easier to handle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sz="2200" b="1" smtClean="0">
                <a:solidFill>
                  <a:srgbClr val="063DE9"/>
                </a:solidFill>
              </a:rPr>
              <a:t>User requested vs. coerced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200" b="1" smtClean="0">
                <a:solidFill>
                  <a:srgbClr val="000000"/>
                </a:solidFill>
              </a:rPr>
              <a:t>If a user asks for it, it is user requested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200" b="1" smtClean="0">
                <a:solidFill>
                  <a:srgbClr val="000000"/>
                </a:solidFill>
              </a:rPr>
              <a:t>Coerced are hardware events not under user control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200" b="1" smtClean="0">
                <a:solidFill>
                  <a:srgbClr val="000000"/>
                </a:solidFill>
              </a:rPr>
              <a:t>Coerced exceptions are harder to implement since they are </a:t>
            </a:r>
            <a:r>
              <a:rPr lang="en-US" altLang="zh-CN" sz="2200" b="1" smtClean="0">
                <a:solidFill>
                  <a:srgbClr val="FF0000"/>
                </a:solidFill>
              </a:rPr>
              <a:t>not predictable.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Characterizing Exceptions and Interrupts (continued)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smtClean="0">
                <a:solidFill>
                  <a:srgbClr val="063DE9"/>
                </a:solidFill>
              </a:rPr>
              <a:t>User maskable vs nonmaskable</a:t>
            </a:r>
          </a:p>
          <a:p>
            <a:pPr lvl="1" eaLnBrk="1" hangingPunct="1"/>
            <a:r>
              <a:rPr lang="en-US" altLang="zh-CN" sz="2000" b="1" smtClean="0">
                <a:solidFill>
                  <a:srgbClr val="000000"/>
                </a:solidFill>
              </a:rPr>
              <a:t>Can a user disable an exception from being detected?</a:t>
            </a:r>
          </a:p>
          <a:p>
            <a:pPr eaLnBrk="1" hangingPunct="1"/>
            <a:r>
              <a:rPr lang="en-US" altLang="zh-CN" sz="2400" b="1" smtClean="0">
                <a:solidFill>
                  <a:srgbClr val="FF0000"/>
                </a:solidFill>
              </a:rPr>
              <a:t>Within</a:t>
            </a:r>
            <a:r>
              <a:rPr lang="en-US" altLang="zh-CN" sz="2400" b="1" smtClean="0">
                <a:solidFill>
                  <a:srgbClr val="063DE9"/>
                </a:solidFill>
              </a:rPr>
              <a:t> vs. between instructions</a:t>
            </a:r>
          </a:p>
          <a:p>
            <a:pPr lvl="1" eaLnBrk="1" hangingPunct="1"/>
            <a:r>
              <a:rPr lang="en-US" altLang="zh-CN" sz="2000" b="1" smtClean="0">
                <a:solidFill>
                  <a:srgbClr val="000000"/>
                </a:solidFill>
              </a:rPr>
              <a:t>Does the event prevent the current instruction from completing?</a:t>
            </a:r>
          </a:p>
          <a:p>
            <a:pPr lvl="1" eaLnBrk="1" hangingPunct="1"/>
            <a:r>
              <a:rPr lang="en-US" altLang="zh-CN" sz="2000" b="1" smtClean="0"/>
              <a:t>Exceptions occurring within instructions are usually synchronous, since the instruction triggers the exception. </a:t>
            </a:r>
          </a:p>
          <a:p>
            <a:pPr lvl="1" eaLnBrk="1" hangingPunct="1"/>
            <a:r>
              <a:rPr lang="en-US" altLang="zh-CN" sz="2000" b="1" smtClean="0"/>
              <a:t>Within is more difficult to implement than between since the former must be restarted. </a:t>
            </a:r>
            <a:endParaRPr lang="en-US" altLang="zh-CN" sz="2000" b="1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400" b="1" smtClean="0">
                <a:solidFill>
                  <a:srgbClr val="FF0000"/>
                </a:solidFill>
              </a:rPr>
              <a:t>Resume</a:t>
            </a:r>
            <a:r>
              <a:rPr lang="en-US" altLang="zh-CN" sz="2400" b="1" smtClean="0">
                <a:solidFill>
                  <a:srgbClr val="063DE9"/>
                </a:solidFill>
              </a:rPr>
              <a:t> vs. terminate</a:t>
            </a:r>
          </a:p>
          <a:p>
            <a:pPr lvl="1" eaLnBrk="1" hangingPunct="1"/>
            <a:r>
              <a:rPr lang="en-US" altLang="zh-CN" sz="2000" b="1" smtClean="0">
                <a:solidFill>
                  <a:srgbClr val="000000"/>
                </a:solidFill>
              </a:rPr>
              <a:t>Can the event be handled (corrected) or must the program be terminated?</a:t>
            </a:r>
          </a:p>
          <a:p>
            <a:pPr lvl="1" eaLnBrk="1" hangingPunct="1"/>
            <a:r>
              <a:rPr lang="en-US" altLang="zh-CN" sz="2000" b="1" smtClean="0"/>
              <a:t>Restarting is harder (obviously), and is the more common case.</a:t>
            </a:r>
            <a:r>
              <a:rPr lang="en-US" altLang="zh-CN" sz="3200" b="1" smtClean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Types of Exceptions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pic>
        <p:nvPicPr>
          <p:cNvPr id="7680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1075"/>
            <a:ext cx="9144000" cy="51847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MIPS pipeline with FP units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686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1" y="0"/>
            <a:ext cx="8858280" cy="1428736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How to do when exception occurs ?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60519"/>
            <a:ext cx="8261350" cy="468312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Often, exception occurs while many instructions are </a:t>
            </a:r>
            <a:r>
              <a:rPr lang="en-US" altLang="zh-CN" smtClean="0">
                <a:solidFill>
                  <a:srgbClr val="063DE9"/>
                </a:solidFill>
              </a:rPr>
              <a:t>in flight</a:t>
            </a:r>
          </a:p>
          <a:p>
            <a:pPr lvl="1" eaLnBrk="1" hangingPunct="1"/>
            <a:r>
              <a:rPr lang="en-US" altLang="zh-CN" b="1" smtClean="0">
                <a:solidFill>
                  <a:srgbClr val="000000"/>
                </a:solidFill>
              </a:rPr>
              <a:t>Ex</a:t>
            </a:r>
            <a:r>
              <a:rPr lang="en-US" altLang="zh-CN" smtClean="0">
                <a:solidFill>
                  <a:srgbClr val="000000"/>
                </a:solidFill>
              </a:rPr>
              <a:t>: a page fault on a load instruction will occur in stage 4 of the MIPS pipe</a:t>
            </a:r>
          </a:p>
          <a:p>
            <a:pPr lvl="1" eaLnBrk="1" hangingPunct="1"/>
            <a:r>
              <a:rPr lang="en-US" altLang="zh-CN" smtClean="0">
                <a:solidFill>
                  <a:srgbClr val="0000FF"/>
                </a:solidFill>
              </a:rPr>
              <a:t>Pipeline must be safely shutdown</a:t>
            </a:r>
            <a:r>
              <a:rPr lang="en-US" altLang="zh-CN" smtClean="0">
                <a:solidFill>
                  <a:srgbClr val="000000"/>
                </a:solidFill>
              </a:rPr>
              <a:t> when exception occurs and then </a:t>
            </a:r>
            <a:r>
              <a:rPr lang="en-US" altLang="zh-CN" b="1" smtClean="0">
                <a:solidFill>
                  <a:srgbClr val="FD0128"/>
                </a:solidFill>
              </a:rPr>
              <a:t>restarted at the offending instruction</a:t>
            </a:r>
            <a:endParaRPr lang="en-US" altLang="zh-CN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Stopping and Restarting Execution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0000FF"/>
                </a:solidFill>
              </a:rPr>
              <a:t>Force a trap instruction into the pipeline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</a:rPr>
              <a:t>Until the trap is taken, </a:t>
            </a:r>
            <a:r>
              <a:rPr lang="en-US" altLang="zh-CN" sz="2400" b="1" smtClean="0">
                <a:solidFill>
                  <a:srgbClr val="0000FF"/>
                </a:solidFill>
              </a:rPr>
              <a:t>turn off all writes</a:t>
            </a:r>
            <a:r>
              <a:rPr lang="en-US" altLang="zh-CN" sz="2400" b="1" smtClean="0">
                <a:solidFill>
                  <a:srgbClr val="000000"/>
                </a:solidFill>
              </a:rPr>
              <a:t> for the faulting instruction and any instruction that issued after the faulting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smtClean="0">
                <a:solidFill>
                  <a:srgbClr val="000000"/>
                </a:solidFill>
              </a:rPr>
              <a:t>This prevents instructions from changing the state of the machine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</a:rPr>
              <a:t>When the trap is taken, </a:t>
            </a:r>
            <a:r>
              <a:rPr lang="en-US" altLang="zh-CN" sz="2400" b="1" smtClean="0">
                <a:solidFill>
                  <a:srgbClr val="0000FF"/>
                </a:solidFill>
              </a:rPr>
              <a:t>invoking the OS</a:t>
            </a:r>
            <a:r>
              <a:rPr lang="en-US" altLang="zh-CN" sz="2400" b="1" smtClean="0">
                <a:solidFill>
                  <a:srgbClr val="000000"/>
                </a:solidFill>
              </a:rPr>
              <a:t>, the OS saves the PC of the offending instruction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</a:rPr>
              <a:t>The OS fixes the exception (if possible) and then </a:t>
            </a:r>
            <a:r>
              <a:rPr lang="en-US" altLang="zh-CN" sz="2400" b="1" smtClean="0">
                <a:solidFill>
                  <a:srgbClr val="0000FF"/>
                </a:solidFill>
              </a:rPr>
              <a:t>restarts the machine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smtClean="0">
                <a:solidFill>
                  <a:srgbClr val="000000"/>
                </a:solidFill>
              </a:rPr>
              <a:t>Restarting usually means setting PC &lt;-- offending instruction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smtClean="0">
                <a:solidFill>
                  <a:srgbClr val="000000"/>
                </a:solidFill>
              </a:rPr>
              <a:t>Replays instruction(s)</a:t>
            </a:r>
            <a:endParaRPr lang="en-US" altLang="zh-CN" sz="2000" b="1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Precise Exceptions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4438"/>
            <a:ext cx="8534400" cy="5110162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If the pipeline can be stopped so that the instructions issued before the faulting instruction complete, then the pipeline is said to implement </a:t>
            </a:r>
            <a:r>
              <a:rPr lang="en-US" altLang="zh-CN" sz="2400" b="1" smtClean="0">
                <a:solidFill>
                  <a:srgbClr val="FF0000"/>
                </a:solidFill>
              </a:rPr>
              <a:t>precise exceptions</a:t>
            </a:r>
          </a:p>
          <a:p>
            <a:pPr lvl="1" eaLnBrk="1" hangingPunct="1"/>
            <a:r>
              <a:rPr lang="en-US" altLang="zh-CN" sz="2000" b="1" smtClean="0">
                <a:solidFill>
                  <a:srgbClr val="0000FF"/>
                </a:solidFill>
              </a:rPr>
              <a:t>All instructions before the faulting instruction complete</a:t>
            </a:r>
            <a:r>
              <a:rPr lang="en-US" altLang="zh-CN" sz="2000" b="1" smtClean="0"/>
              <a:t>  </a:t>
            </a:r>
          </a:p>
          <a:p>
            <a:pPr lvl="1" eaLnBrk="1" hangingPunct="1"/>
            <a:r>
              <a:rPr lang="en-US" altLang="zh-CN" sz="2000" b="1" smtClean="0"/>
              <a:t>And instructions following the faulting instruction, including the faulting instruction, </a:t>
            </a:r>
            <a:r>
              <a:rPr lang="en-US" altLang="zh-CN" sz="2000" b="1" smtClean="0">
                <a:solidFill>
                  <a:srgbClr val="0000FF"/>
                </a:solidFill>
              </a:rPr>
              <a:t>do not change the state</a:t>
            </a:r>
            <a:r>
              <a:rPr lang="en-US" altLang="zh-CN" sz="2000" b="1" smtClean="0"/>
              <a:t> of the machine. </a:t>
            </a:r>
          </a:p>
          <a:p>
            <a:pPr eaLnBrk="1" hangingPunct="1"/>
            <a:r>
              <a:rPr lang="en-US" altLang="zh-CN" sz="2400" smtClean="0"/>
              <a:t>Under this model, restarting is easy: </a:t>
            </a:r>
          </a:p>
          <a:p>
            <a:pPr lvl="1" eaLnBrk="1" hangingPunct="1"/>
            <a:r>
              <a:rPr lang="en-US" altLang="zh-CN" sz="2000" b="1" smtClean="0"/>
              <a:t>Simply re-execute the original faulting instruction. </a:t>
            </a:r>
          </a:p>
          <a:p>
            <a:pPr lvl="1" eaLnBrk="1" hangingPunct="1"/>
            <a:r>
              <a:rPr lang="en-US" altLang="zh-CN" sz="2000" b="1" smtClean="0"/>
              <a:t>Or, if it is not a resumable instruction, i.e. an integer overflow, start with the next instruction.</a:t>
            </a:r>
            <a:r>
              <a:rPr lang="en-US" altLang="zh-CN" sz="3200" b="1" smtClean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8621713" cy="9366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Imprecise Exceptions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2984"/>
            <a:ext cx="8839200" cy="51054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Difficult to do when some instructions take multiple cycles to complete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</a:rPr>
              <a:t>Some instructions may complete before an exception is detected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</a:rPr>
              <a:t>Example</a:t>
            </a:r>
          </a:p>
          <a:p>
            <a:pPr lvl="2" eaLnBrk="1" hangingPunct="1">
              <a:buFontTx/>
              <a:buNone/>
            </a:pPr>
            <a:r>
              <a:rPr lang="en-US" altLang="zh-CN" sz="2000" b="1" dirty="0" smtClean="0">
                <a:solidFill>
                  <a:srgbClr val="063DE9"/>
                </a:solidFill>
              </a:rPr>
              <a:t>Multiply </a:t>
            </a:r>
            <a:r>
              <a:rPr lang="en-US" altLang="zh-CN" sz="2000" b="1" dirty="0" err="1" smtClean="0">
                <a:solidFill>
                  <a:srgbClr val="063DE9"/>
                </a:solidFill>
              </a:rPr>
              <a:t>r1</a:t>
            </a:r>
            <a:r>
              <a:rPr lang="en-US" altLang="zh-CN" sz="2000" b="1" dirty="0" smtClean="0">
                <a:solidFill>
                  <a:srgbClr val="063DE9"/>
                </a:solidFill>
              </a:rPr>
              <a:t>, </a:t>
            </a:r>
            <a:r>
              <a:rPr lang="en-US" altLang="zh-CN" sz="2000" b="1" dirty="0" err="1" smtClean="0">
                <a:solidFill>
                  <a:srgbClr val="063DE9"/>
                </a:solidFill>
              </a:rPr>
              <a:t>r2</a:t>
            </a:r>
            <a:r>
              <a:rPr lang="en-US" altLang="zh-CN" sz="2000" b="1" dirty="0" smtClean="0">
                <a:solidFill>
                  <a:srgbClr val="063DE9"/>
                </a:solidFill>
              </a:rPr>
              <a:t>, </a:t>
            </a:r>
            <a:r>
              <a:rPr lang="en-US" altLang="zh-CN" sz="2000" b="1" dirty="0" err="1" smtClean="0">
                <a:solidFill>
                  <a:srgbClr val="063DE9"/>
                </a:solidFill>
              </a:rPr>
              <a:t>r3</a:t>
            </a:r>
            <a:r>
              <a:rPr lang="en-US" altLang="zh-CN" sz="2000" b="1" dirty="0" smtClean="0">
                <a:solidFill>
                  <a:srgbClr val="063DE9"/>
                </a:solidFill>
              </a:rPr>
              <a:t> ;      multiply takes 10 cycles</a:t>
            </a:r>
          </a:p>
          <a:p>
            <a:pPr lvl="2" eaLnBrk="1" hangingPunct="1">
              <a:buFontTx/>
              <a:buNone/>
            </a:pPr>
            <a:r>
              <a:rPr lang="en-US" altLang="zh-CN" sz="2000" b="1" dirty="0" smtClean="0">
                <a:solidFill>
                  <a:srgbClr val="063DE9"/>
                </a:solidFill>
              </a:rPr>
              <a:t>Add </a:t>
            </a:r>
            <a:r>
              <a:rPr lang="en-US" altLang="zh-CN" sz="2000" b="1" dirty="0" err="1" smtClean="0">
                <a:solidFill>
                  <a:srgbClr val="063DE9"/>
                </a:solidFill>
              </a:rPr>
              <a:t>r10,r11,r12</a:t>
            </a:r>
            <a:r>
              <a:rPr lang="en-US" altLang="zh-CN" sz="2000" b="1" dirty="0" smtClean="0">
                <a:solidFill>
                  <a:srgbClr val="063DE9"/>
                </a:solidFill>
              </a:rPr>
              <a:t> ;        add takes 5 cycles</a:t>
            </a:r>
            <a:endParaRPr lang="en-US" altLang="zh-CN" sz="2000" dirty="0" smtClean="0">
              <a:solidFill>
                <a:srgbClr val="063DE9"/>
              </a:solidFill>
            </a:endParaRP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</a:rPr>
              <a:t>Add will complete before multiply is done. If multiply overflows, then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</a:rPr>
              <a:t>an exception will be raised AFTER the add has updated the value in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R10</a:t>
            </a:r>
            <a:r>
              <a:rPr lang="en-US" altLang="zh-CN" sz="2400" dirty="0" smtClean="0">
                <a:solidFill>
                  <a:srgbClr val="000000"/>
                </a:solidFill>
              </a:rPr>
              <a:t>.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</a:rPr>
              <a:t>This is an imprecise exception.</a:t>
            </a:r>
            <a:endParaRPr lang="en-US" altLang="zh-CN" sz="3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Precise vs. Imprecise Exceptions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Some machines implement both modes: imprecise and precise exceptions</a:t>
            </a: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Special software instructions to guarantee precise exceptions</a:t>
            </a:r>
          </a:p>
          <a:p>
            <a:pPr lvl="1" eaLnBrk="1" hangingPunct="1"/>
            <a:r>
              <a:rPr lang="en-US" altLang="zh-CN" smtClean="0">
                <a:solidFill>
                  <a:srgbClr val="000000"/>
                </a:solidFill>
              </a:rPr>
              <a:t>Machine runs slower when one needs precise exceptions</a:t>
            </a:r>
          </a:p>
          <a:p>
            <a:pPr lvl="1" eaLnBrk="1" hangingPunct="1"/>
            <a:r>
              <a:rPr lang="en-US" altLang="zh-CN" smtClean="0"/>
              <a:t>In general, integer exceptions are precise, while FP exceptions may not be.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072494" cy="70487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Exceptions and the MIPS Architecture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143000"/>
            <a:ext cx="8534400" cy="50292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000000"/>
                </a:solidFill>
              </a:rPr>
              <a:t>Which stage can exceptions occur in?</a:t>
            </a:r>
          </a:p>
          <a:p>
            <a:pPr eaLnBrk="1" hangingPunct="1"/>
            <a:r>
              <a:rPr lang="en-US" altLang="zh-CN" sz="2800" u="sng" smtClean="0">
                <a:solidFill>
                  <a:srgbClr val="063DE9"/>
                </a:solidFill>
              </a:rPr>
              <a:t>Stage     Problem exceptions occurring</a:t>
            </a:r>
            <a:endParaRPr lang="en-US" altLang="zh-CN" sz="2800" smtClean="0">
              <a:solidFill>
                <a:srgbClr val="063DE9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IF 		page fault on instruction fetch; 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			misaligned memory access;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			memory protection violation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ID   	undefined or illegal opcode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EX 	  	arithmetic exception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MEM 	page fault on data fetch;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			misaligned 	memory access;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			memory-protection violation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WB 	none</a:t>
            </a:r>
            <a:endParaRPr lang="en-US" altLang="zh-CN" sz="240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358246" cy="70487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Multiple Exceptions in one clock cycle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302625" cy="20177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b="1" smtClean="0">
                <a:solidFill>
                  <a:srgbClr val="000000"/>
                </a:solidFill>
              </a:rPr>
              <a:t>In Clock Cycle 4, </a:t>
            </a:r>
            <a:r>
              <a:rPr lang="en-US" altLang="zh-CN" sz="2000" b="1" smtClean="0">
                <a:solidFill>
                  <a:srgbClr val="063DE9"/>
                </a:solidFill>
              </a:rPr>
              <a:t>LW </a:t>
            </a:r>
            <a:r>
              <a:rPr lang="en-US" altLang="zh-CN" sz="2000" b="1" smtClean="0">
                <a:solidFill>
                  <a:srgbClr val="000000"/>
                </a:solidFill>
              </a:rPr>
              <a:t>can have a data page fault while the </a:t>
            </a:r>
            <a:r>
              <a:rPr lang="en-US" altLang="zh-CN" sz="2000" b="1" smtClean="0">
                <a:solidFill>
                  <a:srgbClr val="063DE9"/>
                </a:solidFill>
              </a:rPr>
              <a:t>ADD </a:t>
            </a:r>
            <a:r>
              <a:rPr lang="en-US" altLang="zh-CN" sz="2000" b="1" smtClean="0">
                <a:solidFill>
                  <a:srgbClr val="000000"/>
                </a:solidFill>
              </a:rPr>
              <a:t>has an arithmetic exception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b="1" smtClean="0">
                <a:solidFill>
                  <a:srgbClr val="000000"/>
                </a:solidFill>
              </a:rPr>
              <a:t>Handled by servicing the page fault and then restarting the </a:t>
            </a:r>
            <a:r>
              <a:rPr lang="en-US" altLang="zh-CN" sz="2000" b="1" smtClean="0">
                <a:solidFill>
                  <a:srgbClr val="063DE9"/>
                </a:solidFill>
              </a:rPr>
              <a:t>LW </a:t>
            </a:r>
            <a:r>
              <a:rPr lang="en-US" altLang="zh-CN" sz="2000" b="1" smtClean="0">
                <a:solidFill>
                  <a:srgbClr val="000000"/>
                </a:solidFill>
              </a:rPr>
              <a:t>instruction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b="1" smtClean="0">
                <a:solidFill>
                  <a:srgbClr val="000000"/>
                </a:solidFill>
              </a:rPr>
              <a:t>The </a:t>
            </a:r>
            <a:r>
              <a:rPr lang="en-US" altLang="zh-CN" sz="2000" b="1" smtClean="0">
                <a:solidFill>
                  <a:srgbClr val="063DE9"/>
                </a:solidFill>
              </a:rPr>
              <a:t>ADD’s </a:t>
            </a:r>
            <a:r>
              <a:rPr lang="en-US" altLang="zh-CN" sz="2000" b="1" smtClean="0">
                <a:solidFill>
                  <a:srgbClr val="000000"/>
                </a:solidFill>
              </a:rPr>
              <a:t>arithmetic exception will occur again because the </a:t>
            </a:r>
            <a:r>
              <a:rPr lang="en-US" altLang="zh-CN" sz="2000" b="1" smtClean="0">
                <a:solidFill>
                  <a:srgbClr val="063DE9"/>
                </a:solidFill>
              </a:rPr>
              <a:t>ADD </a:t>
            </a:r>
            <a:r>
              <a:rPr lang="en-US" altLang="zh-CN" sz="2000" b="1" smtClean="0">
                <a:solidFill>
                  <a:srgbClr val="000000"/>
                </a:solidFill>
              </a:rPr>
              <a:t>instruction is restarted after the exception is handled</a:t>
            </a:r>
            <a:endParaRPr lang="en-US" altLang="zh-CN" sz="3600" smtClean="0"/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3429000"/>
            <a:ext cx="8172450" cy="228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0"/>
            <a:ext cx="8713818" cy="936625"/>
          </a:xfrm>
        </p:spPr>
        <p:txBody>
          <a:bodyPr/>
          <a:lstStyle/>
          <a:p>
            <a:pPr algn="l" eaLnBrk="1" hangingPunct="1"/>
            <a:r>
              <a:rPr lang="en-US" altLang="zh-CN" sz="3600" dirty="0" smtClean="0"/>
              <a:t>Multiple Exceptions out-of-order</a:t>
            </a:r>
            <a:r>
              <a:rPr lang="en-US" altLang="zh-CN" sz="3600" dirty="0" smtClean="0">
                <a:solidFill>
                  <a:srgbClr val="081D58"/>
                </a:solidFill>
              </a:rPr>
              <a:t> </a:t>
            </a:r>
            <a:endParaRPr lang="en-US" altLang="zh-CN" sz="3600" dirty="0" smtClean="0">
              <a:solidFill>
                <a:srgbClr val="00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268413"/>
            <a:ext cx="8302625" cy="1941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b="1" smtClean="0">
                <a:solidFill>
                  <a:srgbClr val="063DE9"/>
                </a:solidFill>
              </a:rPr>
              <a:t>ADD </a:t>
            </a:r>
            <a:r>
              <a:rPr lang="en-US" altLang="zh-CN" sz="2000" b="1" smtClean="0">
                <a:solidFill>
                  <a:srgbClr val="000000"/>
                </a:solidFill>
              </a:rPr>
              <a:t>causes an exception in the instruction fetch stage while </a:t>
            </a:r>
            <a:r>
              <a:rPr lang="en-US" altLang="zh-CN" sz="2000" b="1" smtClean="0">
                <a:solidFill>
                  <a:srgbClr val="063DE9"/>
                </a:solidFill>
              </a:rPr>
              <a:t>LW </a:t>
            </a:r>
            <a:r>
              <a:rPr lang="en-US" altLang="zh-CN" sz="2000" b="1" smtClean="0">
                <a:solidFill>
                  <a:srgbClr val="000000"/>
                </a:solidFill>
              </a:rPr>
              <a:t>causes an exception in the memory access stage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b="1" smtClean="0">
                <a:solidFill>
                  <a:srgbClr val="000000"/>
                </a:solidFill>
              </a:rPr>
              <a:t>If we implement precise exceptions, </a:t>
            </a:r>
            <a:r>
              <a:rPr lang="en-US" altLang="zh-CN" sz="2000" b="1" smtClean="0">
                <a:solidFill>
                  <a:srgbClr val="063DE9"/>
                </a:solidFill>
              </a:rPr>
              <a:t>LW </a:t>
            </a:r>
            <a:r>
              <a:rPr lang="en-US" altLang="zh-CN" sz="2000" b="1" smtClean="0">
                <a:solidFill>
                  <a:srgbClr val="000000"/>
                </a:solidFill>
              </a:rPr>
              <a:t>exception must be handled first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b="1" smtClean="0">
                <a:solidFill>
                  <a:srgbClr val="000000"/>
                </a:solidFill>
              </a:rPr>
              <a:t>This is done by having hardware post exceptions by order of instruction</a:t>
            </a:r>
            <a:endParaRPr lang="en-US" altLang="zh-CN" sz="3600" smtClean="0"/>
          </a:p>
        </p:txBody>
      </p:sp>
      <p:pic>
        <p:nvPicPr>
          <p:cNvPr id="8499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95288" y="3213100"/>
            <a:ext cx="8302625" cy="2365375"/>
          </a:xfrm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Exception ordering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12776"/>
            <a:ext cx="8261350" cy="4683125"/>
          </a:xfrm>
        </p:spPr>
        <p:txBody>
          <a:bodyPr/>
          <a:lstStyle/>
          <a:p>
            <a:pPr eaLnBrk="1" hangingPunct="1"/>
            <a:r>
              <a:rPr lang="en-US" altLang="zh-CN" sz="2400" b="1" dirty="0" smtClean="0"/>
              <a:t>When the instruction is about to exit the pipeline (MEM/WB), any pending exceptions for the instruction are examined. </a:t>
            </a:r>
          </a:p>
          <a:p>
            <a:pPr eaLnBrk="1" hangingPunct="1"/>
            <a:r>
              <a:rPr lang="en-US" altLang="zh-CN" sz="2400" b="1" dirty="0" smtClean="0"/>
              <a:t> If an instruction generates multiple exceptions, the exception occurring in the earliest stage takes precedence. </a:t>
            </a:r>
          </a:p>
          <a:p>
            <a:pPr eaLnBrk="1" hangingPunct="1"/>
            <a:r>
              <a:rPr lang="en-US" altLang="zh-CN" sz="2400" b="1" dirty="0" smtClean="0"/>
              <a:t>This is done by keeping an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exception vector</a:t>
            </a:r>
            <a:r>
              <a:rPr lang="en-US" altLang="zh-CN" sz="2400" b="1" dirty="0" smtClean="0"/>
              <a:t> for each instruction: </a:t>
            </a:r>
          </a:p>
          <a:p>
            <a:pPr lvl="1" eaLnBrk="1" hangingPunct="1"/>
            <a:r>
              <a:rPr lang="en-US" altLang="zh-CN" sz="2400" b="1" dirty="0" smtClean="0"/>
              <a:t>If an exception is posted, it is added to the vector and all writes that affect system state are disabled.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About Exceptions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142984"/>
            <a:ext cx="8786842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One of the single messiest parts of designing a modern CPU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It isn’t pretty, it’s easy to get wrong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It’s often not too elegant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It usually takes huge wads of special logic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Further complicated by modern CPU mechanisms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</a:rPr>
              <a:t>Deep pipes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</a:rPr>
              <a:t>Superscalar </a:t>
            </a:r>
            <a:r>
              <a:rPr lang="en-US" altLang="zh-CN" sz="2400" dirty="0" smtClean="0">
                <a:solidFill>
                  <a:srgbClr val="000000"/>
                </a:solidFill>
              </a:rPr>
              <a:t>--lots of instructions in flight in parallel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</a:rPr>
              <a:t>Out-of-order execution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>
                <a:solidFill>
                  <a:srgbClr val="000000"/>
                </a:solidFill>
              </a:rPr>
              <a:t> time order of exceptions </a:t>
            </a:r>
            <a:r>
              <a:rPr lang="en-US" altLang="zh-CN" sz="2000" dirty="0" smtClean="0">
                <a:solidFill>
                  <a:srgbClr val="000000"/>
                </a:solidFill>
                <a:sym typeface="Symbol" pitchFamily="18" charset="2"/>
              </a:rPr>
              <a:t></a:t>
            </a:r>
            <a:r>
              <a:rPr lang="en-US" altLang="zh-CN" sz="2000" dirty="0" smtClean="0">
                <a:solidFill>
                  <a:srgbClr val="000000"/>
                </a:solidFill>
              </a:rPr>
              <a:t> program order of the instructions on which the exceptions happened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Maintaining illusion of “sequential instruction execution” gets really complicated.</a:t>
            </a:r>
            <a:endParaRPr lang="en-US" altLang="zh-CN" sz="2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61913"/>
            <a:ext cx="8643968" cy="8128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Pipelining some of the FP units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Two terminologies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Latency</a:t>
            </a:r>
            <a:r>
              <a:rPr lang="en-US" altLang="zh-CN" smtClean="0"/>
              <a:t>----the number of intervening cycles between an instruction that produces a result and an instruction that uses the result.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Initiation interval</a:t>
            </a:r>
            <a:r>
              <a:rPr lang="en-US" altLang="zh-CN" smtClean="0"/>
              <a:t>----the number of cycles that must elapse between </a:t>
            </a:r>
            <a:r>
              <a:rPr lang="en-US" altLang="zh-CN" smtClean="0">
                <a:solidFill>
                  <a:srgbClr val="000000"/>
                </a:solidFill>
              </a:rPr>
              <a:t>instructions issue to the same unit.</a:t>
            </a:r>
            <a:r>
              <a:rPr lang="en-US" altLang="zh-CN" smtClean="0"/>
              <a:t> </a:t>
            </a:r>
          </a:p>
          <a:p>
            <a:pPr lvl="2" eaLnBrk="1" hangingPunct="1"/>
            <a:r>
              <a:rPr lang="en-US" altLang="zh-CN" smtClean="0"/>
              <a:t>For full pipelined units, initiation interval is 1</a:t>
            </a:r>
          </a:p>
          <a:p>
            <a:pPr lvl="2" eaLnBrk="1" hangingPunct="1"/>
            <a:r>
              <a:rPr lang="en-US" altLang="zh-CN" smtClean="0"/>
              <a:t>For unpipelined units, initiation interval is always the latency plus 1.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Instruction set complications-1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An instruction is </a:t>
            </a:r>
            <a:r>
              <a:rPr lang="en-US" altLang="zh-CN" sz="2800" smtClean="0">
                <a:solidFill>
                  <a:srgbClr val="0000FF"/>
                </a:solidFill>
              </a:rPr>
              <a:t>committed</a:t>
            </a:r>
            <a:r>
              <a:rPr lang="en-US" altLang="zh-CN" sz="2800" smtClean="0"/>
              <a:t> when it is guaranteed to complete. </a:t>
            </a:r>
          </a:p>
          <a:p>
            <a:pPr lvl="1" eaLnBrk="1" hangingPunct="1"/>
            <a:r>
              <a:rPr lang="en-US" altLang="zh-CN" sz="2400" smtClean="0"/>
              <a:t>On MIPS, all instructions are committed at the end of MEM. </a:t>
            </a:r>
          </a:p>
          <a:p>
            <a:pPr lvl="1" eaLnBrk="1" hangingPunct="1"/>
            <a:r>
              <a:rPr lang="en-US" altLang="zh-CN" sz="2400" smtClean="0">
                <a:solidFill>
                  <a:srgbClr val="0000FF"/>
                </a:solidFill>
              </a:rPr>
              <a:t>Since no updates occur before instructions commit, precise interrupts are straightforward.</a:t>
            </a:r>
            <a:r>
              <a:rPr lang="en-US" altLang="zh-CN" sz="2400" smtClean="0"/>
              <a:t> </a:t>
            </a:r>
          </a:p>
          <a:p>
            <a:pPr eaLnBrk="1" hangingPunct="1"/>
            <a:r>
              <a:rPr lang="en-US" altLang="zh-CN" sz="2800" smtClean="0"/>
              <a:t>In most RISC systems, each instruction writes only one result. </a:t>
            </a:r>
          </a:p>
          <a:p>
            <a:pPr lvl="1" eaLnBrk="1" hangingPunct="1"/>
            <a:r>
              <a:rPr lang="en-US" altLang="zh-CN" sz="2400" smtClean="0"/>
              <a:t>This means that the instruction can be cancelled any time before the instruction is committed, with no harm to the system state.</a:t>
            </a:r>
            <a:r>
              <a:rPr lang="en-US" altLang="zh-CN" sz="3200" smtClean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Instruction Set Complications-2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214422"/>
            <a:ext cx="8572528" cy="4683125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This is not true for many </a:t>
            </a:r>
            <a:r>
              <a:rPr lang="en-US" altLang="zh-CN" sz="2800" dirty="0" err="1" smtClean="0"/>
              <a:t>CISC</a:t>
            </a:r>
            <a:r>
              <a:rPr lang="en-US" altLang="zh-CN" sz="2800" dirty="0" smtClean="0"/>
              <a:t> machines, i.e. VAX </a:t>
            </a:r>
          </a:p>
          <a:p>
            <a:pPr lvl="1" eaLnBrk="1" hangingPunct="1"/>
            <a:r>
              <a:rPr lang="en-US" altLang="zh-CN" dirty="0" smtClean="0"/>
              <a:t>On these machines, the system </a:t>
            </a:r>
            <a:r>
              <a:rPr lang="en-US" altLang="zh-CN" dirty="0" smtClean="0">
                <a:solidFill>
                  <a:srgbClr val="0000FF"/>
                </a:solidFill>
              </a:rPr>
              <a:t>state may be modified</a:t>
            </a:r>
            <a:r>
              <a:rPr lang="en-US" altLang="zh-CN" dirty="0" smtClean="0"/>
              <a:t> well </a:t>
            </a:r>
            <a:r>
              <a:rPr lang="en-US" altLang="zh-CN" dirty="0" smtClean="0">
                <a:solidFill>
                  <a:srgbClr val="0000FF"/>
                </a:solidFill>
              </a:rPr>
              <a:t>before</a:t>
            </a:r>
            <a:r>
              <a:rPr lang="en-US" altLang="zh-CN" dirty="0" smtClean="0"/>
              <a:t> the instruction or its predecessors are </a:t>
            </a:r>
            <a:r>
              <a:rPr lang="en-US" altLang="zh-CN" dirty="0" smtClean="0">
                <a:solidFill>
                  <a:srgbClr val="0000FF"/>
                </a:solidFill>
              </a:rPr>
              <a:t>committed</a:t>
            </a:r>
            <a:r>
              <a:rPr lang="en-US" altLang="zh-CN" dirty="0" smtClean="0"/>
              <a:t>. </a:t>
            </a:r>
          </a:p>
          <a:p>
            <a:pPr lvl="1" eaLnBrk="1" hangingPunct="1"/>
            <a:r>
              <a:rPr lang="en-US" altLang="zh-CN" dirty="0" smtClean="0"/>
              <a:t> For example, if an instruction using  </a:t>
            </a:r>
            <a:r>
              <a:rPr lang="en-US" altLang="zh-CN" dirty="0" err="1" smtClean="0"/>
              <a:t>autoincrement</a:t>
            </a:r>
            <a:r>
              <a:rPr lang="en-US" altLang="zh-CN" dirty="0" smtClean="0"/>
              <a:t> mode is aborted because of an exception, then the machine state may have been altered. </a:t>
            </a:r>
          </a:p>
          <a:p>
            <a:pPr lvl="1" eaLnBrk="1" hangingPunct="1"/>
            <a:r>
              <a:rPr lang="en-US" altLang="zh-CN" dirty="0" smtClean="0"/>
              <a:t>This leads to an imprecise exception making it difficult to restart the instruction.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Instruction Set Complications-3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situation is worse for instructions that </a:t>
            </a:r>
            <a:r>
              <a:rPr lang="en-US" altLang="zh-CN" smtClean="0">
                <a:solidFill>
                  <a:srgbClr val="0000FF"/>
                </a:solidFill>
              </a:rPr>
              <a:t>access and write memory in multiple places. </a:t>
            </a:r>
          </a:p>
          <a:p>
            <a:pPr lvl="1" eaLnBrk="1" hangingPunct="1"/>
            <a:r>
              <a:rPr lang="en-US" altLang="zh-CN" smtClean="0"/>
              <a:t>These instructions can generate multiple faults. </a:t>
            </a:r>
          </a:p>
          <a:p>
            <a:pPr lvl="1" eaLnBrk="1" hangingPunct="1"/>
            <a:r>
              <a:rPr lang="en-US" altLang="zh-CN" smtClean="0"/>
              <a:t>Therefore, it becomes difficult to know where to resume.</a:t>
            </a:r>
          </a:p>
          <a:p>
            <a:pPr lvl="1" eaLnBrk="1" hangingPunct="1"/>
            <a:r>
              <a:rPr lang="en-US" altLang="zh-CN" smtClean="0"/>
              <a:t>This is usually solved by using general purpose registers as work registers (that are saved and restored.)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Instruction Set Complications-4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Odd bits of state</a:t>
            </a:r>
            <a:r>
              <a:rPr lang="en-US" altLang="zh-CN" smtClean="0"/>
              <a:t> that may create additional pipeline hazards or may require extra hardware to save and restore.</a:t>
            </a:r>
          </a:p>
          <a:p>
            <a:pPr lvl="1" eaLnBrk="1" hangingPunct="1"/>
            <a:r>
              <a:rPr lang="en-US" altLang="zh-CN" smtClean="0"/>
              <a:t>Example:  conditional codes</a:t>
            </a:r>
          </a:p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Multicycle operation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The general solution used by </a:t>
            </a:r>
            <a:r>
              <a:rPr lang="en-US" altLang="zh-CN" smtClean="0">
                <a:solidFill>
                  <a:srgbClr val="0000FF"/>
                </a:solidFill>
              </a:rPr>
              <a:t>more complex instruction set</a:t>
            </a:r>
            <a:r>
              <a:rPr lang="en-US" altLang="zh-CN" smtClean="0"/>
              <a:t> machines is to </a:t>
            </a:r>
            <a:r>
              <a:rPr lang="en-US" altLang="zh-CN" smtClean="0">
                <a:solidFill>
                  <a:srgbClr val="FF0000"/>
                </a:solidFill>
              </a:rPr>
              <a:t>pipeline the microcode.</a:t>
            </a:r>
          </a:p>
          <a:p>
            <a:pPr lvl="1" eaLnBrk="1" hangingPunct="1"/>
            <a:r>
              <a:rPr lang="en-US" altLang="zh-CN" smtClean="0"/>
              <a:t>In 1990s, all companies</a:t>
            </a:r>
            <a:r>
              <a:rPr lang="en-US" altLang="zh-CN" smtClean="0">
                <a:solidFill>
                  <a:srgbClr val="FF0000"/>
                </a:solidFill>
              </a:rPr>
              <a:t> moved to simpler ISA.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Maintaining precise Exception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Exceptions are difficult because instructions may now finish out of order 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Example   </a:t>
            </a:r>
            <a:r>
              <a:rPr lang="en-US" altLang="zh-CN" sz="2400" smtClean="0">
                <a:solidFill>
                  <a:srgbClr val="0000FF"/>
                </a:solidFill>
              </a:rPr>
              <a:t>DIVD    	F0, F2, F4</a:t>
            </a:r>
            <a:endParaRPr lang="en-US" altLang="zh-CN" sz="280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                  ADDD   	F10, F10, F8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                  SUBD     	F12, F12, F14</a:t>
            </a:r>
            <a:endParaRPr lang="en-US" altLang="zh-CN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ADDD and SUBD are expected to complete before DIVD .----Out-of-order completion</a:t>
            </a:r>
            <a:r>
              <a:rPr lang="en-US" altLang="zh-CN" sz="3200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Suppose SUBD  caused an arithmetic exception at a point where ADDD completed but DIVD has not.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The result is an imprecise exception . Fix here is to let pipeline drain.</a:t>
            </a:r>
            <a:r>
              <a:rPr lang="en-US" altLang="zh-CN" sz="3200" smtClean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worse case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Worse, suppose DIVD had an exception after ADDD completed. </a:t>
            </a:r>
          </a:p>
          <a:p>
            <a:pPr lvl="1" eaLnBrk="1" hangingPunct="1"/>
            <a:r>
              <a:rPr lang="en-US" altLang="zh-CN" smtClean="0"/>
              <a:t>Since ADDD destroys one of its operands, we can not restore the state to what it was before the DIVD instruction, even with software ! 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Handling exceptions– 1</a:t>
            </a:r>
            <a:r>
              <a:rPr lang="en-US" altLang="zh-CN" sz="4000" baseline="30000" dirty="0" smtClean="0"/>
              <a:t>st</a:t>
            </a:r>
            <a:r>
              <a:rPr lang="en-US" altLang="zh-CN" sz="4000" dirty="0" smtClean="0"/>
              <a:t> solution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46200"/>
            <a:ext cx="8302625" cy="4808538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Ignore the problem (imprecise exceptions): </a:t>
            </a:r>
          </a:p>
          <a:p>
            <a:pPr lvl="1" eaLnBrk="1" hangingPunct="1"/>
            <a:r>
              <a:rPr lang="en-US" altLang="zh-CN" smtClean="0"/>
              <a:t>This may be </a:t>
            </a:r>
            <a:r>
              <a:rPr lang="en-US" altLang="zh-CN" smtClean="0">
                <a:solidFill>
                  <a:srgbClr val="FF0000"/>
                </a:solidFill>
              </a:rPr>
              <a:t>fast and easy</a:t>
            </a:r>
            <a:r>
              <a:rPr lang="en-US" altLang="zh-CN" smtClean="0"/>
              <a:t>, but it's difficult to debug programs without precise exceptions. </a:t>
            </a:r>
          </a:p>
          <a:p>
            <a:pPr lvl="1" eaLnBrk="1" hangingPunct="1"/>
            <a:r>
              <a:rPr lang="en-US" altLang="zh-CN" smtClean="0"/>
              <a:t>Many modern CPUs, i.e. DEC Alpha 21064, IBM Power-1 and MIPS R800, provide a precise mode that allows only a single outstanding FP instruction at any time. </a:t>
            </a:r>
          </a:p>
          <a:p>
            <a:pPr lvl="1" eaLnBrk="1" hangingPunct="1"/>
            <a:r>
              <a:rPr lang="en-US" altLang="zh-CN" smtClean="0"/>
              <a:t>This mode is much slower than the imprecise mode, but it makes debugging possible</a:t>
            </a:r>
            <a:endParaRPr lang="en-US" altLang="zh-CN" sz="360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8715404" cy="928694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Handling exceptions– 2</a:t>
            </a:r>
            <a:r>
              <a:rPr lang="en-US" altLang="zh-CN" sz="4000" baseline="30000" dirty="0" smtClean="0"/>
              <a:t>nd</a:t>
            </a:r>
            <a:r>
              <a:rPr lang="en-US" altLang="zh-CN" sz="4000" dirty="0" smtClean="0"/>
              <a:t> solution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Buffer the results and delay commitment</a:t>
            </a:r>
          </a:p>
          <a:p>
            <a:pPr lvl="1" eaLnBrk="1" hangingPunct="1"/>
            <a:r>
              <a:rPr lang="en-US" altLang="zh-CN" smtClean="0"/>
              <a:t>In this case, the CPU doesn't actually make any state (register or memory) changes until the instruction is guaranteed to finish. </a:t>
            </a:r>
          </a:p>
          <a:p>
            <a:pPr lvl="1" eaLnBrk="1" hangingPunct="1"/>
            <a:r>
              <a:rPr lang="en-US" altLang="zh-CN" smtClean="0"/>
              <a:t>This becomes difficult when the difference in running time among operations is large. </a:t>
            </a:r>
          </a:p>
          <a:p>
            <a:pPr lvl="1" eaLnBrk="1" hangingPunct="1"/>
            <a:r>
              <a:rPr lang="en-US" altLang="zh-CN" smtClean="0"/>
              <a:t>Lots of intermediate results have to be buffered (and forwarded, if necessary).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42852"/>
            <a:ext cx="8820150" cy="936625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Variations of the 2</a:t>
            </a:r>
            <a:r>
              <a:rPr lang="en-US" altLang="zh-CN" sz="4000" baseline="30000" dirty="0" smtClean="0"/>
              <a:t>nd</a:t>
            </a:r>
            <a:r>
              <a:rPr lang="en-US" altLang="zh-CN" sz="4000" dirty="0" smtClean="0"/>
              <a:t> solution-1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96975"/>
            <a:ext cx="8893175" cy="47244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History file:</a:t>
            </a:r>
            <a:r>
              <a:rPr lang="en-US" altLang="zh-CN" smtClean="0"/>
              <a:t> </a:t>
            </a:r>
          </a:p>
          <a:p>
            <a:pPr lvl="1" eaLnBrk="1" hangingPunct="1"/>
            <a:r>
              <a:rPr lang="en-US" altLang="zh-CN" smtClean="0"/>
              <a:t>This technique </a:t>
            </a:r>
            <a:r>
              <a:rPr lang="en-US" altLang="zh-CN" smtClean="0">
                <a:solidFill>
                  <a:srgbClr val="0000FF"/>
                </a:solidFill>
              </a:rPr>
              <a:t>saves the original values of the registers</a:t>
            </a:r>
            <a:r>
              <a:rPr lang="en-US" altLang="zh-CN" smtClean="0"/>
              <a:t> that have been changed recently. </a:t>
            </a:r>
          </a:p>
          <a:p>
            <a:pPr lvl="1" eaLnBrk="1" hangingPunct="1"/>
            <a:r>
              <a:rPr lang="en-US" altLang="zh-CN" smtClean="0"/>
              <a:t>If an exception occurs, the original values can be retrieved from this cache . </a:t>
            </a:r>
          </a:p>
          <a:p>
            <a:pPr lvl="1" eaLnBrk="1" hangingPunct="1"/>
            <a:r>
              <a:rPr lang="en-US" altLang="zh-CN" smtClean="0"/>
              <a:t>Note that the file has to have enough entries for one register modification per cycle for the longest possible instruction.</a:t>
            </a:r>
          </a:p>
          <a:p>
            <a:pPr lvl="1" eaLnBrk="1" hangingPunct="1"/>
            <a:r>
              <a:rPr lang="en-US" altLang="zh-CN" smtClean="0"/>
              <a:t>Similar to the solution used for the VAX for autoincrement and autodecrement addressing.</a:t>
            </a:r>
            <a:r>
              <a:rPr lang="en-US" altLang="zh-CN" sz="3600" smtClean="0"/>
              <a:t>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Variations of the 2</a:t>
            </a:r>
            <a:r>
              <a:rPr lang="en-US" altLang="zh-CN" sz="4000" baseline="30000" dirty="0" smtClean="0"/>
              <a:t>nd</a:t>
            </a:r>
            <a:r>
              <a:rPr lang="en-US" altLang="zh-CN" sz="4000" dirty="0" smtClean="0"/>
              <a:t> solution-2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Future file:</a:t>
            </a:r>
            <a:r>
              <a:rPr lang="en-US" altLang="zh-CN" smtClean="0"/>
              <a:t> </a:t>
            </a:r>
          </a:p>
          <a:p>
            <a:pPr lvl="1" eaLnBrk="1" hangingPunct="1"/>
            <a:r>
              <a:rPr lang="en-US" altLang="zh-CN" smtClean="0"/>
              <a:t>This method stores the newer values for registers. </a:t>
            </a:r>
          </a:p>
          <a:p>
            <a:pPr lvl="1" eaLnBrk="1" hangingPunct="1"/>
            <a:r>
              <a:rPr lang="en-US" altLang="zh-CN" smtClean="0"/>
              <a:t>When all earlier instructions have completed, the main register file is updated from the future file. </a:t>
            </a:r>
          </a:p>
          <a:p>
            <a:pPr lvl="1" eaLnBrk="1" hangingPunct="1"/>
            <a:r>
              <a:rPr lang="en-US" altLang="zh-CN" smtClean="0"/>
              <a:t>On an exception, the main register file has the precise values for the interrupted state.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Latencies and initiation intervals for functional units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611188" y="1196975"/>
          <a:ext cx="817245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文档" r:id="rId4" imgW="7256160" imgH="4546440" progId="Word.Document.8">
                  <p:embed/>
                </p:oleObj>
              </mc:Choice>
              <mc:Fallback>
                <p:oleObj name="文档" r:id="rId4" imgW="7256160" imgH="454644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96975"/>
                        <a:ext cx="8172450" cy="47625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0"/>
            <a:ext cx="8713818" cy="936625"/>
          </a:xfrm>
        </p:spPr>
        <p:txBody>
          <a:bodyPr/>
          <a:lstStyle/>
          <a:p>
            <a:pPr algn="l" eaLnBrk="1" hangingPunct="1"/>
            <a:r>
              <a:rPr lang="en-US" altLang="zh-CN" sz="3600" dirty="0" smtClean="0"/>
              <a:t>Handling exceptions, 3</a:t>
            </a:r>
            <a:r>
              <a:rPr lang="en-US" altLang="zh-CN" sz="3600" baseline="30000" dirty="0" smtClean="0"/>
              <a:t>rd</a:t>
            </a:r>
            <a:r>
              <a:rPr lang="en-US" altLang="zh-CN" sz="3600" dirty="0" smtClean="0"/>
              <a:t> solution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4438"/>
            <a:ext cx="8839200" cy="49577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0000FF"/>
                </a:solidFill>
              </a:rPr>
              <a:t>Keep enough information for the trap handler to create a precise sequence for the exception:</a:t>
            </a:r>
            <a:r>
              <a:rPr lang="en-US" altLang="zh-CN" sz="28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The instructions in the pipeline and the corresponding PCs must be saved.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 After the exception, the software finishes any instructions that precede the latest instruction completed.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Technique is used in the SPARC architecture.</a:t>
            </a:r>
            <a:r>
              <a:rPr lang="en-US" altLang="zh-CN" sz="2000" dirty="0" smtClean="0"/>
              <a:t> </a:t>
            </a:r>
          </a:p>
        </p:txBody>
      </p:sp>
      <p:pic>
        <p:nvPicPr>
          <p:cNvPr id="98308" name="Picture 4" descr="chap3_7-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3500438"/>
            <a:ext cx="8534400" cy="1905000"/>
          </a:xfrm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71414"/>
            <a:ext cx="8621713" cy="936625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Handling exceptions, 4</a:t>
            </a:r>
            <a:r>
              <a:rPr lang="en-US" altLang="zh-CN" sz="4000" baseline="30000" dirty="0" smtClean="0"/>
              <a:t>th</a:t>
            </a:r>
            <a:r>
              <a:rPr lang="en-US" altLang="zh-CN" sz="4000" dirty="0" smtClean="0"/>
              <a:t> solution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000108"/>
            <a:ext cx="8261350" cy="4683125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0000FF"/>
                </a:solidFill>
              </a:rPr>
              <a:t>Allow instruction issue only if it is known that all previous instructions will complete without causing an exception.</a:t>
            </a:r>
          </a:p>
          <a:p>
            <a:pPr lvl="1" eaLnBrk="1" hangingPunct="1"/>
            <a:r>
              <a:rPr lang="en-US" altLang="zh-CN" sz="2400" dirty="0" smtClean="0"/>
              <a:t>The floating point function units must determine if an exception is possible early in the EX stage, first couple clocks, </a:t>
            </a:r>
          </a:p>
          <a:p>
            <a:pPr lvl="1" eaLnBrk="1" hangingPunct="1"/>
            <a:r>
              <a:rPr lang="en-US" altLang="zh-CN" sz="2400" dirty="0" smtClean="0"/>
              <a:t>In order to prevent the following instructions from completing. </a:t>
            </a:r>
          </a:p>
          <a:p>
            <a:pPr lvl="1" eaLnBrk="1" hangingPunct="1"/>
            <a:r>
              <a:rPr lang="en-US" altLang="zh-CN" sz="2400" dirty="0" smtClean="0"/>
              <a:t>Sometimes it requires stalling the pipeline in order to maintain precise interrupts. </a:t>
            </a:r>
          </a:p>
          <a:p>
            <a:pPr lvl="1" eaLnBrk="1" hangingPunct="1"/>
            <a:r>
              <a:rPr lang="en-US" altLang="zh-CN" sz="2400" dirty="0" smtClean="0"/>
              <a:t>The </a:t>
            </a:r>
            <a:r>
              <a:rPr lang="en-US" altLang="zh-CN" sz="2400" dirty="0" err="1" smtClean="0"/>
              <a:t>R4000</a:t>
            </a:r>
            <a:r>
              <a:rPr lang="en-US" altLang="zh-CN" sz="2400" dirty="0" smtClean="0"/>
              <a:t> and Pentium solution.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Guidelines for designing instruction sets for pipelining-1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0000FF"/>
                </a:solidFill>
              </a:rPr>
              <a:t>Avoid variable instruction lengths and running times</a:t>
            </a:r>
            <a:r>
              <a:rPr lang="en-US" altLang="zh-CN" sz="2800" smtClean="0"/>
              <a:t> whenever possible : </a:t>
            </a:r>
          </a:p>
          <a:p>
            <a:pPr lvl="1" eaLnBrk="1" hangingPunct="1"/>
            <a:r>
              <a:rPr lang="en-US" altLang="zh-CN" sz="2400" smtClean="0"/>
              <a:t>Variable length instructions complicate hazard detection and precise exception handling. </a:t>
            </a:r>
          </a:p>
          <a:p>
            <a:pPr lvl="1" eaLnBrk="1" hangingPunct="1"/>
            <a:r>
              <a:rPr lang="en-US" altLang="zh-CN" sz="2400" smtClean="0"/>
              <a:t>Sometimes it is worth it because of performance adv., i.e., caches . </a:t>
            </a:r>
          </a:p>
          <a:p>
            <a:pPr lvl="1" eaLnBrk="1" hangingPunct="1"/>
            <a:r>
              <a:rPr lang="en-US" altLang="zh-CN" sz="2400" smtClean="0"/>
              <a:t>Cause instruction running times to vary, when they miss. </a:t>
            </a:r>
          </a:p>
          <a:p>
            <a:pPr lvl="1" eaLnBrk="1" hangingPunct="1"/>
            <a:r>
              <a:rPr lang="en-US" altLang="zh-CN" sz="2400" smtClean="0"/>
              <a:t>Many times, the added complexity is delt with by freezing the pipeline.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Guidelines for designing instruction sets for pipelining-2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Avoid sophisticated addressing modes :</a:t>
            </a:r>
            <a:r>
              <a:rPr lang="en-US" altLang="zh-CN" smtClean="0"/>
              <a:t> </a:t>
            </a:r>
          </a:p>
          <a:p>
            <a:pPr lvl="1" eaLnBrk="1" hangingPunct="1"/>
            <a:r>
              <a:rPr lang="en-US" altLang="zh-CN" smtClean="0"/>
              <a:t>Addressing modes that update registers (post-autoincrement) complicates exceptions and hazard detection. </a:t>
            </a:r>
          </a:p>
          <a:p>
            <a:pPr lvl="1" eaLnBrk="1" hangingPunct="1"/>
            <a:r>
              <a:rPr lang="en-US" altLang="zh-CN" smtClean="0"/>
              <a:t>It also makes it harder to restart instructions. </a:t>
            </a:r>
          </a:p>
          <a:p>
            <a:pPr lvl="1" eaLnBrk="1" hangingPunct="1"/>
            <a:r>
              <a:rPr lang="en-US" altLang="zh-CN" smtClean="0"/>
              <a:t>Allowing addressing modes with multiple memory accesses also complicates pipelining.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Guidelines for designing instruction sets for pipelining-3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Don't allow self-modifying code</a:t>
            </a:r>
            <a:r>
              <a:rPr lang="en-US" altLang="zh-CN" smtClean="0"/>
              <a:t> </a:t>
            </a:r>
          </a:p>
          <a:p>
            <a:pPr lvl="1" eaLnBrk="1" hangingPunct="1"/>
            <a:r>
              <a:rPr lang="en-US" altLang="zh-CN" smtClean="0"/>
              <a:t>Since it is possible that the instruction being modified is already in the pipeline, the address being written must constantly be checked. </a:t>
            </a:r>
          </a:p>
          <a:p>
            <a:pPr lvl="1" eaLnBrk="1" hangingPunct="1"/>
            <a:r>
              <a:rPr lang="en-US" altLang="zh-CN" smtClean="0"/>
              <a:t>If it is found, then the pipeline must be flushed or the instruction updated ! </a:t>
            </a:r>
          </a:p>
          <a:p>
            <a:pPr lvl="1" eaLnBrk="1" hangingPunct="1"/>
            <a:r>
              <a:rPr lang="en-US" altLang="zh-CN" smtClean="0"/>
              <a:t>Even if it's not in the pipeline, it could be in the instruction cache.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Guidelines for designing instruction sets for pipelining-4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Avoid implicitly setting CCs in instructions</a:t>
            </a:r>
            <a:r>
              <a:rPr lang="en-US" altLang="zh-CN" smtClean="0"/>
              <a:t> </a:t>
            </a:r>
          </a:p>
          <a:p>
            <a:pPr lvl="1" eaLnBrk="1" hangingPunct="1"/>
            <a:r>
              <a:rPr lang="en-US" altLang="zh-CN" smtClean="0"/>
              <a:t>This makes it harder to avoid control hazards since it's impossible to determine if CCs are set on purpose or as a side effect. </a:t>
            </a:r>
          </a:p>
          <a:p>
            <a:pPr lvl="1" eaLnBrk="1" hangingPunct="1"/>
            <a:r>
              <a:rPr lang="en-US" altLang="zh-CN" smtClean="0"/>
              <a:t>For implementations that set the CC almost unconditionally : </a:t>
            </a:r>
          </a:p>
          <a:p>
            <a:pPr lvl="1" eaLnBrk="1" hangingPunct="1"/>
            <a:r>
              <a:rPr lang="en-US" altLang="zh-CN" smtClean="0"/>
              <a:t>Makes instruction reordering difficult since it is hard to find instructions that can be scheduled between the condition evaluation and the branch.</a:t>
            </a:r>
            <a:r>
              <a:rPr lang="en-US" altLang="zh-CN" sz="3600" smtClean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MIPS R4000 pipeline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IF</a:t>
            </a:r>
            <a:r>
              <a:rPr lang="zh-CN" altLang="en-US" sz="2400" smtClean="0"/>
              <a:t>－</a:t>
            </a:r>
            <a:r>
              <a:rPr lang="en-US" altLang="zh-CN" sz="2000" b="1" smtClean="0"/>
              <a:t>First half of instruction fetch. PC selection occurs. Cache access is initiated</a:t>
            </a:r>
            <a:r>
              <a:rPr lang="en-US" altLang="zh-CN" sz="200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IS</a:t>
            </a:r>
            <a:r>
              <a:rPr lang="zh-CN" altLang="en-US" sz="2400" smtClean="0"/>
              <a:t>－</a:t>
            </a:r>
            <a:r>
              <a:rPr lang="en-US" altLang="zh-CN" sz="2000" b="1" smtClean="0"/>
              <a:t>Second half of instruction fetch.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smtClean="0"/>
              <a:t>          </a:t>
            </a:r>
            <a:r>
              <a:rPr lang="zh-CN" altLang="en-US" sz="2000" b="1" smtClean="0"/>
              <a:t>－</a:t>
            </a:r>
            <a:r>
              <a:rPr lang="en-US" altLang="zh-CN" sz="1800" b="1" smtClean="0"/>
              <a:t>This allows the cache access to take two cycles.</a:t>
            </a:r>
            <a:r>
              <a:rPr lang="en-US" altLang="zh-CN" sz="18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RF</a:t>
            </a:r>
            <a:r>
              <a:rPr lang="zh-CN" altLang="en-US" sz="2400" smtClean="0"/>
              <a:t>－</a:t>
            </a:r>
            <a:r>
              <a:rPr lang="en-US" altLang="zh-CN" sz="2000" b="1" smtClean="0"/>
              <a:t>Decode and register fetch, hazard checking, I-cache hit detection.</a:t>
            </a:r>
            <a:r>
              <a:rPr lang="en-US" altLang="zh-CN" sz="20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EX</a:t>
            </a:r>
            <a:r>
              <a:rPr lang="zh-CN" altLang="en-US" sz="2400" smtClean="0"/>
              <a:t>－</a:t>
            </a:r>
            <a:r>
              <a:rPr lang="en-US" altLang="zh-CN" sz="2000" b="1" smtClean="0"/>
              <a:t>Execution: address calculation, ALU Ops, branch target calculation and condition evaluation</a:t>
            </a:r>
            <a:r>
              <a:rPr lang="en-US" altLang="zh-CN" sz="200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DF/DS/TC</a:t>
            </a:r>
            <a:r>
              <a:rPr lang="en-US" altLang="zh-CN" sz="2400" smtClean="0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smtClean="0"/>
              <a:t>－ </a:t>
            </a:r>
            <a:r>
              <a:rPr lang="en-US" altLang="zh-CN" sz="2000" b="1" smtClean="0"/>
              <a:t>Data fetched from cache in the first two cycles.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smtClean="0"/>
              <a:t>－ </a:t>
            </a:r>
            <a:r>
              <a:rPr lang="en-US" altLang="zh-CN" sz="2000" b="1" smtClean="0"/>
              <a:t>The third cycle involves checking a tag check to determine if the cache access was a hit.</a:t>
            </a:r>
            <a:r>
              <a:rPr lang="en-US" altLang="zh-CN" sz="20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WB</a:t>
            </a:r>
            <a:r>
              <a:rPr lang="zh-CN" altLang="en-US" sz="2400" smtClean="0"/>
              <a:t>－</a:t>
            </a:r>
            <a:r>
              <a:rPr lang="en-US" altLang="zh-CN" sz="2000" b="1" smtClean="0"/>
              <a:t>Write back result for loads and R-R operations</a:t>
            </a:r>
            <a:r>
              <a:rPr lang="en-US" altLang="zh-CN" sz="2000" smtClean="0"/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Possible stalls and delays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Load delay: two cycles</a:t>
            </a:r>
            <a:r>
              <a:rPr lang="en-US" altLang="zh-CN" smtClean="0"/>
              <a:t> </a:t>
            </a:r>
          </a:p>
          <a:p>
            <a:pPr lvl="1" eaLnBrk="1" hangingPunct="1"/>
            <a:r>
              <a:rPr lang="en-US" altLang="zh-CN" smtClean="0"/>
              <a:t>The delay might seem to be three cycles, since the tag isn't checked until the end of the TC cycle. </a:t>
            </a:r>
          </a:p>
          <a:p>
            <a:pPr lvl="1" eaLnBrk="1" hangingPunct="1"/>
            <a:r>
              <a:rPr lang="en-US" altLang="zh-CN" smtClean="0"/>
              <a:t>However, if TC indicates a miss, the data must be fetched from main memory and the pipeline is backed up to get the real value.</a:t>
            </a:r>
            <a:r>
              <a:rPr lang="en-US" altLang="zh-CN" sz="3600" smtClean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Load stalls</a:t>
            </a:r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/>
        </p:nvGraphicFramePr>
        <p:xfrm>
          <a:off x="611188" y="1268413"/>
          <a:ext cx="8218487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图片" r:id="rId3" imgW="4924440" imgH="2876400" progId="Word.Picture.8">
                  <p:embed/>
                </p:oleObj>
              </mc:Choice>
              <mc:Fallback>
                <p:oleObj name="图片" r:id="rId3" imgW="4924440" imgH="2876400" progId="Word.Pictur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268413"/>
                        <a:ext cx="8218487" cy="480060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r>
              <a:rPr lang="zh-CN" altLang="en-US" smtClean="0"/>
              <a:t>：</a:t>
            </a:r>
            <a:r>
              <a:rPr lang="en-US" altLang="zh-CN" smtClean="0"/>
              <a:t>load stalls</a:t>
            </a:r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609600" y="1600200"/>
          <a:ext cx="8061325" cy="331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文档" r:id="rId4" imgW="8062560" imgH="3333600" progId="Word.Document.8">
                  <p:embed/>
                </p:oleObj>
              </mc:Choice>
              <mc:Fallback>
                <p:oleObj name="文档" r:id="rId4" imgW="8062560" imgH="333360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8061325" cy="3316288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Pipeline supports multiple outstanding FP operations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2171700" y="1704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4400">
              <a:solidFill>
                <a:schemeClr val="tx2"/>
              </a:solidFill>
            </a:endParaRPr>
          </a:p>
        </p:txBody>
      </p:sp>
      <p:grpSp>
        <p:nvGrpSpPr>
          <p:cNvPr id="125956" name="组合 235"/>
          <p:cNvGrpSpPr>
            <a:grpSpLocks/>
          </p:cNvGrpSpPr>
          <p:nvPr/>
        </p:nvGrpSpPr>
        <p:grpSpPr bwMode="auto">
          <a:xfrm>
            <a:off x="214313" y="1571625"/>
            <a:ext cx="8643937" cy="4573588"/>
            <a:chOff x="428596" y="1071546"/>
            <a:chExt cx="8215370" cy="4572826"/>
          </a:xfrm>
        </p:grpSpPr>
        <p:cxnSp>
          <p:nvCxnSpPr>
            <p:cNvPr id="125957" name="直接连接符 236"/>
            <p:cNvCxnSpPr>
              <a:cxnSpLocks noChangeShapeType="1"/>
              <a:endCxn id="262" idx="3"/>
            </p:cNvCxnSpPr>
            <p:nvPr/>
          </p:nvCxnSpPr>
          <p:spPr bwMode="auto">
            <a:xfrm rot="10800000" flipH="1">
              <a:off x="428596" y="3429000"/>
              <a:ext cx="1357322" cy="1588"/>
            </a:xfrm>
            <a:prstGeom prst="line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5958" name="组合 108"/>
            <p:cNvGrpSpPr>
              <a:grpSpLocks/>
            </p:cNvGrpSpPr>
            <p:nvPr/>
          </p:nvGrpSpPr>
          <p:grpSpPr bwMode="auto">
            <a:xfrm>
              <a:off x="428596" y="1071546"/>
              <a:ext cx="8215370" cy="4572826"/>
              <a:chOff x="428596" y="1071546"/>
              <a:chExt cx="8215370" cy="4572826"/>
            </a:xfrm>
          </p:grpSpPr>
          <p:cxnSp>
            <p:nvCxnSpPr>
              <p:cNvPr id="125960" name="直接连接符 239"/>
              <p:cNvCxnSpPr>
                <a:cxnSpLocks noChangeShapeType="1"/>
                <a:stCxn id="270" idx="1"/>
                <a:endCxn id="273" idx="3"/>
              </p:cNvCxnSpPr>
              <p:nvPr/>
            </p:nvCxnSpPr>
            <p:spPr bwMode="auto">
              <a:xfrm rot="10800000" flipH="1">
                <a:off x="3500430" y="4051940"/>
                <a:ext cx="2643206" cy="1588"/>
              </a:xfrm>
              <a:prstGeom prst="line">
                <a:avLst/>
              </a:prstGeom>
              <a:noFill/>
              <a:ln w="9525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25961" name="组合 83"/>
              <p:cNvGrpSpPr>
                <a:grpSpLocks/>
              </p:cNvGrpSpPr>
              <p:nvPr/>
            </p:nvGrpSpPr>
            <p:grpSpPr bwMode="auto">
              <a:xfrm>
                <a:off x="428596" y="1071546"/>
                <a:ext cx="8215370" cy="4572826"/>
                <a:chOff x="428596" y="1071546"/>
                <a:chExt cx="8215370" cy="4572826"/>
              </a:xfrm>
            </p:grpSpPr>
            <p:cxnSp>
              <p:nvCxnSpPr>
                <p:cNvPr id="125980" name="直接连接符 259"/>
                <p:cNvCxnSpPr>
                  <a:cxnSpLocks noChangeShapeType="1"/>
                  <a:stCxn id="263" idx="3"/>
                  <a:endCxn id="269" idx="1"/>
                </p:cNvCxnSpPr>
                <p:nvPr/>
              </p:nvCxnSpPr>
              <p:spPr bwMode="auto">
                <a:xfrm>
                  <a:off x="3000364" y="2714620"/>
                  <a:ext cx="385765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61" name="矩形 3"/>
                <p:cNvSpPr/>
                <p:nvPr/>
              </p:nvSpPr>
              <p:spPr>
                <a:xfrm>
                  <a:off x="428596" y="2928612"/>
                  <a:ext cx="571832" cy="999958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kern="0" dirty="0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IF</a:t>
                  </a:r>
                  <a:endParaRPr lang="zh-CN" altLang="en-US" sz="2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>
                  <a:off x="1214676" y="2928612"/>
                  <a:ext cx="571833" cy="999958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kern="0" dirty="0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ID</a:t>
                  </a:r>
                  <a:endParaRPr lang="zh-CN" altLang="en-US" sz="2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>
                  <a:off x="2500166" y="2285782"/>
                  <a:ext cx="500919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M1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4" name="矩形 6"/>
                <p:cNvSpPr/>
                <p:nvPr/>
              </p:nvSpPr>
              <p:spPr>
                <a:xfrm>
                  <a:off x="3215334" y="2285782"/>
                  <a:ext cx="499411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M2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>
                  <a:off x="3928993" y="2285782"/>
                  <a:ext cx="499410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M3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>
                  <a:off x="4659248" y="2285782"/>
                  <a:ext cx="499410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M4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>
                  <a:off x="5398556" y="2285782"/>
                  <a:ext cx="500919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M5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>
                  <a:off x="6143899" y="2285782"/>
                  <a:ext cx="499410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M6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>
                  <a:off x="6857557" y="2285782"/>
                  <a:ext cx="500919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M7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>
                  <a:off x="3500496" y="3623821"/>
                  <a:ext cx="499410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A1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>
                  <a:off x="4214154" y="3623821"/>
                  <a:ext cx="500919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A2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72" name="矩形 271"/>
                <p:cNvSpPr/>
                <p:nvPr/>
              </p:nvSpPr>
              <p:spPr>
                <a:xfrm>
                  <a:off x="4929321" y="3623821"/>
                  <a:ext cx="499411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A3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73" name="矩形 272"/>
                <p:cNvSpPr/>
                <p:nvPr/>
              </p:nvSpPr>
              <p:spPr>
                <a:xfrm>
                  <a:off x="5642980" y="3623821"/>
                  <a:ext cx="500919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A4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74" name="矩形 273"/>
                <p:cNvSpPr/>
                <p:nvPr/>
              </p:nvSpPr>
              <p:spPr>
                <a:xfrm>
                  <a:off x="8072134" y="2785760"/>
                  <a:ext cx="571832" cy="999958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>
                      <a:solidFill>
                        <a:sysClr val="windowText" lastClr="000000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rPr>
                    <a:t>WB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275" name="矩形 274"/>
                <p:cNvSpPr/>
                <p:nvPr/>
              </p:nvSpPr>
              <p:spPr>
                <a:xfrm>
                  <a:off x="3928993" y="1071546"/>
                  <a:ext cx="499410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EX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>
                  <a:off x="5357818" y="1173129"/>
                  <a:ext cx="713659" cy="642831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MEM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cxnSp>
              <p:nvCxnSpPr>
                <p:cNvPr id="125997" name="直接箭头连接符 276"/>
                <p:cNvCxnSpPr>
                  <a:cxnSpLocks noChangeShapeType="1"/>
                  <a:endCxn id="275" idx="1"/>
                </p:cNvCxnSpPr>
                <p:nvPr/>
              </p:nvCxnSpPr>
              <p:spPr bwMode="auto">
                <a:xfrm>
                  <a:off x="2500298" y="1500174"/>
                  <a:ext cx="142876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5998" name="直接连接符 27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285852" y="2000240"/>
                  <a:ext cx="1714512" cy="714380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5999" name="直接箭头连接符 278"/>
                <p:cNvCxnSpPr>
                  <a:cxnSpLocks noChangeShapeType="1"/>
                  <a:stCxn id="275" idx="3"/>
                  <a:endCxn id="276" idx="1"/>
                </p:cNvCxnSpPr>
                <p:nvPr/>
              </p:nvCxnSpPr>
              <p:spPr bwMode="auto">
                <a:xfrm flipV="1">
                  <a:off x="4429124" y="1494935"/>
                  <a:ext cx="928694" cy="5239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00" name="直接连接符 279"/>
                <p:cNvCxnSpPr>
                  <a:cxnSpLocks noChangeShapeType="1"/>
                  <a:stCxn id="276" idx="3"/>
                </p:cNvCxnSpPr>
                <p:nvPr/>
              </p:nvCxnSpPr>
              <p:spPr bwMode="auto">
                <a:xfrm>
                  <a:off x="6072198" y="1494935"/>
                  <a:ext cx="1285884" cy="5239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01" name="直接箭头连接符 28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6929454" y="1928802"/>
                  <a:ext cx="1571636" cy="71438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02" name="直接箭头连接符 281"/>
                <p:cNvCxnSpPr>
                  <a:cxnSpLocks noChangeShapeType="1"/>
                  <a:stCxn id="262" idx="3"/>
                  <a:endCxn id="263" idx="1"/>
                </p:cNvCxnSpPr>
                <p:nvPr/>
              </p:nvCxnSpPr>
              <p:spPr bwMode="auto">
                <a:xfrm flipV="1">
                  <a:off x="1785918" y="2714620"/>
                  <a:ext cx="714380" cy="71438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03" name="直接箭头连接符 282"/>
                <p:cNvCxnSpPr>
                  <a:cxnSpLocks noChangeShapeType="1"/>
                  <a:stCxn id="269" idx="3"/>
                  <a:endCxn id="274" idx="1"/>
                </p:cNvCxnSpPr>
                <p:nvPr/>
              </p:nvCxnSpPr>
              <p:spPr bwMode="auto">
                <a:xfrm>
                  <a:off x="7358082" y="2714620"/>
                  <a:ext cx="714380" cy="571504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04" name="直接箭头连接符 283"/>
                <p:cNvCxnSpPr>
                  <a:cxnSpLocks noChangeShapeType="1"/>
                  <a:endCxn id="270" idx="1"/>
                </p:cNvCxnSpPr>
                <p:nvPr/>
              </p:nvCxnSpPr>
              <p:spPr bwMode="auto">
                <a:xfrm>
                  <a:off x="1785918" y="3551874"/>
                  <a:ext cx="1714512" cy="50006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05" name="直接连接符 28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64049" y="1750207"/>
                  <a:ext cx="500066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06" name="直接连接符 285"/>
                <p:cNvCxnSpPr>
                  <a:cxnSpLocks noChangeShapeType="1"/>
                </p:cNvCxnSpPr>
                <p:nvPr/>
              </p:nvCxnSpPr>
              <p:spPr bwMode="auto">
                <a:xfrm>
                  <a:off x="4714876" y="2000240"/>
                  <a:ext cx="1857388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07" name="直接箭头连接符 28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322231" y="1750207"/>
                  <a:ext cx="500066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08" name="直接箭头连接符 287"/>
                <p:cNvCxnSpPr>
                  <a:cxnSpLocks noChangeShapeType="1"/>
                  <a:stCxn id="273" idx="3"/>
                </p:cNvCxnSpPr>
                <p:nvPr/>
              </p:nvCxnSpPr>
              <p:spPr bwMode="auto">
                <a:xfrm flipV="1">
                  <a:off x="6143636" y="3429000"/>
                  <a:ext cx="1928826" cy="6229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89" name="矩形 288"/>
                <p:cNvSpPr/>
                <p:nvPr/>
              </p:nvSpPr>
              <p:spPr>
                <a:xfrm>
                  <a:off x="2429254" y="4999954"/>
                  <a:ext cx="5143470" cy="642830"/>
                </a:xfrm>
                <a:prstGeom prst="rect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DIV</a:t>
                  </a:r>
                  <a:endParaRPr lang="zh-CN" altLang="en-US" sz="1800" b="1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cxnSp>
              <p:nvCxnSpPr>
                <p:cNvPr id="126010" name="直接连接符 289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321703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11" name="直接连接符 29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535223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12" name="直接连接符 29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750331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13" name="直接连接符 29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963851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14" name="直接连接符 29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178959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15" name="直接连接符 29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392479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16" name="直接连接符 29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607587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17" name="直接连接符 29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821107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18" name="直接连接符 29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037009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19" name="直接连接符 29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250529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20" name="直接连接符 299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65637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21" name="直接连接符 30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79157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22" name="直接连接符 30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894265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23" name="直接连接符 30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107785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24" name="直接连接符 30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322893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25" name="直接连接符 30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536413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26" name="直接连接符 30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750726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27" name="直接连接符 30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964246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28" name="直接连接符 30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179354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29" name="直接连接符 30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392874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30" name="直接连接符 309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607982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31" name="直接连接符 31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821502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32" name="直接连接符 31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7036610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33" name="直接箭头连接符 312"/>
                <p:cNvCxnSpPr>
                  <a:cxnSpLocks noChangeShapeType="1"/>
                  <a:endCxn id="289" idx="1"/>
                </p:cNvCxnSpPr>
                <p:nvPr/>
              </p:nvCxnSpPr>
              <p:spPr bwMode="auto">
                <a:xfrm rot="16200000" flipH="1">
                  <a:off x="1303712" y="4196958"/>
                  <a:ext cx="1607355" cy="64294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034" name="直接箭头连接符 313"/>
                <p:cNvCxnSpPr>
                  <a:cxnSpLocks noChangeShapeType="1"/>
                  <a:stCxn id="289" idx="3"/>
                </p:cNvCxnSpPr>
                <p:nvPr/>
              </p:nvCxnSpPr>
              <p:spPr bwMode="auto">
                <a:xfrm flipV="1">
                  <a:off x="7572396" y="3571876"/>
                  <a:ext cx="500066" cy="175023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25962" name="直接连接符 241"/>
              <p:cNvCxnSpPr>
                <a:cxnSpLocks noChangeShapeType="1"/>
              </p:cNvCxnSpPr>
              <p:nvPr/>
            </p:nvCxnSpPr>
            <p:spPr bwMode="auto">
              <a:xfrm rot="5400000">
                <a:off x="1678761" y="2536025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963" name="直接连接符 242"/>
              <p:cNvCxnSpPr>
                <a:cxnSpLocks noChangeShapeType="1"/>
              </p:cNvCxnSpPr>
              <p:nvPr/>
            </p:nvCxnSpPr>
            <p:spPr bwMode="auto">
              <a:xfrm rot="5400000">
                <a:off x="1831161" y="3035297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964" name="直接连接符 243"/>
              <p:cNvCxnSpPr>
                <a:cxnSpLocks noChangeShapeType="1"/>
              </p:cNvCxnSpPr>
              <p:nvPr/>
            </p:nvCxnSpPr>
            <p:spPr bwMode="auto">
              <a:xfrm rot="5400000">
                <a:off x="1679555" y="3678239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965" name="直接连接符 244"/>
              <p:cNvCxnSpPr>
                <a:cxnSpLocks noChangeShapeType="1"/>
              </p:cNvCxnSpPr>
              <p:nvPr/>
            </p:nvCxnSpPr>
            <p:spPr bwMode="auto">
              <a:xfrm rot="5400000">
                <a:off x="1750993" y="4678371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966" name="直接连接符 245"/>
              <p:cNvCxnSpPr>
                <a:cxnSpLocks noChangeShapeType="1"/>
              </p:cNvCxnSpPr>
              <p:nvPr/>
            </p:nvCxnSpPr>
            <p:spPr bwMode="auto">
              <a:xfrm rot="5400000">
                <a:off x="2710167" y="2688425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967" name="直接连接符 246"/>
              <p:cNvCxnSpPr>
                <a:cxnSpLocks noChangeShapeType="1"/>
              </p:cNvCxnSpPr>
              <p:nvPr/>
            </p:nvCxnSpPr>
            <p:spPr bwMode="auto">
              <a:xfrm rot="5400000">
                <a:off x="3439787" y="2688425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968" name="直接连接符 247"/>
              <p:cNvCxnSpPr>
                <a:cxnSpLocks noChangeShapeType="1"/>
              </p:cNvCxnSpPr>
              <p:nvPr/>
            </p:nvCxnSpPr>
            <p:spPr bwMode="auto">
              <a:xfrm rot="5400000">
                <a:off x="4147817" y="2688425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969" name="直接连接符 248"/>
              <p:cNvCxnSpPr>
                <a:cxnSpLocks noChangeShapeType="1"/>
              </p:cNvCxnSpPr>
              <p:nvPr/>
            </p:nvCxnSpPr>
            <p:spPr bwMode="auto">
              <a:xfrm rot="5400000">
                <a:off x="4892677" y="2688425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970" name="直接连接符 249"/>
              <p:cNvCxnSpPr>
                <a:cxnSpLocks noChangeShapeType="1"/>
              </p:cNvCxnSpPr>
              <p:nvPr/>
            </p:nvCxnSpPr>
            <p:spPr bwMode="auto">
              <a:xfrm rot="5400000">
                <a:off x="4608513" y="1535099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971" name="直接连接符 250"/>
              <p:cNvCxnSpPr>
                <a:cxnSpLocks noChangeShapeType="1"/>
              </p:cNvCxnSpPr>
              <p:nvPr/>
            </p:nvCxnSpPr>
            <p:spPr bwMode="auto">
              <a:xfrm rot="5400000">
                <a:off x="5622297" y="2678107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972" name="直接连接符 251"/>
              <p:cNvCxnSpPr>
                <a:cxnSpLocks noChangeShapeType="1"/>
              </p:cNvCxnSpPr>
              <p:nvPr/>
            </p:nvCxnSpPr>
            <p:spPr bwMode="auto">
              <a:xfrm rot="5400000">
                <a:off x="6362395" y="2678107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973" name="直接连接符 252"/>
              <p:cNvCxnSpPr>
                <a:cxnSpLocks noChangeShapeType="1"/>
              </p:cNvCxnSpPr>
              <p:nvPr/>
            </p:nvCxnSpPr>
            <p:spPr bwMode="auto">
              <a:xfrm rot="5400000">
                <a:off x="7180281" y="1913245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974" name="直接连接符 253"/>
              <p:cNvCxnSpPr>
                <a:cxnSpLocks noChangeShapeType="1"/>
              </p:cNvCxnSpPr>
              <p:nvPr/>
            </p:nvCxnSpPr>
            <p:spPr bwMode="auto">
              <a:xfrm rot="5400000">
                <a:off x="3695059" y="4035429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975" name="直接连接符 254"/>
              <p:cNvCxnSpPr>
                <a:cxnSpLocks noChangeShapeType="1"/>
              </p:cNvCxnSpPr>
              <p:nvPr/>
            </p:nvCxnSpPr>
            <p:spPr bwMode="auto">
              <a:xfrm rot="5400000">
                <a:off x="4403089" y="4035429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976" name="直接连接符 255"/>
              <p:cNvCxnSpPr>
                <a:cxnSpLocks noChangeShapeType="1"/>
              </p:cNvCxnSpPr>
              <p:nvPr/>
            </p:nvCxnSpPr>
            <p:spPr bwMode="auto">
              <a:xfrm rot="5400000">
                <a:off x="5147949" y="4035429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977" name="直接连接符 256"/>
              <p:cNvCxnSpPr>
                <a:cxnSpLocks noChangeShapeType="1"/>
              </p:cNvCxnSpPr>
              <p:nvPr/>
            </p:nvCxnSpPr>
            <p:spPr bwMode="auto">
              <a:xfrm rot="5400000">
                <a:off x="7321569" y="2892421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978" name="直接连接符 257"/>
              <p:cNvCxnSpPr>
                <a:cxnSpLocks noChangeShapeType="1"/>
              </p:cNvCxnSpPr>
              <p:nvPr/>
            </p:nvCxnSpPr>
            <p:spPr bwMode="auto">
              <a:xfrm rot="5400000">
                <a:off x="7180281" y="3606801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979" name="直接连接符 258"/>
              <p:cNvCxnSpPr>
                <a:cxnSpLocks noChangeShapeType="1"/>
              </p:cNvCxnSpPr>
              <p:nvPr/>
            </p:nvCxnSpPr>
            <p:spPr bwMode="auto">
              <a:xfrm rot="5400000">
                <a:off x="7394595" y="4678371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25959" name="直接连接符 238"/>
            <p:cNvCxnSpPr>
              <a:cxnSpLocks noChangeShapeType="1"/>
            </p:cNvCxnSpPr>
            <p:nvPr/>
          </p:nvCxnSpPr>
          <p:spPr bwMode="auto">
            <a:xfrm rot="5400000">
              <a:off x="718793" y="3463925"/>
              <a:ext cx="785818" cy="1588"/>
            </a:xfrm>
            <a:prstGeom prst="line">
              <a:avLst/>
            </a:prstGeom>
            <a:noFill/>
            <a:ln w="57150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0151012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Branch delay: 3 cycles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0000FF"/>
                </a:solidFill>
              </a:rPr>
              <a:t>Branch delay: three cycles (including one branch delay slot)</a:t>
            </a:r>
          </a:p>
          <a:p>
            <a:pPr lvl="1" eaLnBrk="1" hangingPunct="1"/>
            <a:r>
              <a:rPr lang="en-US" altLang="zh-CN" sz="2400" dirty="0" smtClean="0"/>
              <a:t>The branch is resolved during EX, giving a 3 cycle delay. </a:t>
            </a:r>
          </a:p>
          <a:p>
            <a:pPr lvl="1" eaLnBrk="1" hangingPunct="1"/>
            <a:r>
              <a:rPr lang="en-US" altLang="zh-CN" sz="2400" dirty="0" smtClean="0"/>
              <a:t>The first cycle may be a regular branch delay slot (instruction always executed) or a branch-likely slot (instruction cancelled if branch not taken). </a:t>
            </a:r>
          </a:p>
          <a:p>
            <a:pPr lvl="1" eaLnBrk="1" hangingPunct="1"/>
            <a:r>
              <a:rPr lang="en-US" altLang="zh-CN" sz="2400" dirty="0" smtClean="0"/>
              <a:t>MIPS uses a predict-not-taken method presumably because it requires the least hardware.</a:t>
            </a:r>
            <a:r>
              <a:rPr lang="en-US" altLang="zh-CN" sz="3200" dirty="0" smtClean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Branch Delays</a:t>
            </a:r>
            <a:r>
              <a:rPr lang="zh-CN" altLang="en-US" smtClean="0"/>
              <a:t>： </a:t>
            </a:r>
            <a:r>
              <a:rPr lang="en-US" altLang="zh-CN" smtClean="0"/>
              <a:t>3 stalls</a:t>
            </a:r>
          </a:p>
        </p:txBody>
      </p:sp>
      <p:graphicFrame>
        <p:nvGraphicFramePr>
          <p:cNvPr id="10242" name="Object 1024"/>
          <p:cNvGraphicFramePr>
            <a:graphicFrameLocks noChangeAspect="1"/>
          </p:cNvGraphicFramePr>
          <p:nvPr/>
        </p:nvGraphicFramePr>
        <p:xfrm>
          <a:off x="395288" y="1125538"/>
          <a:ext cx="84582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图片" r:id="rId3" imgW="4943520" imgH="3171960" progId="Word.Picture.8">
                  <p:embed/>
                </p:oleObj>
              </mc:Choice>
              <mc:Fallback>
                <p:oleObj name="图片" r:id="rId3" imgW="4943520" imgH="3171960" progId="Word.Pictur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25538"/>
                        <a:ext cx="8458200" cy="487680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Pipeline status for branch latency</a:t>
            </a:r>
          </a:p>
        </p:txBody>
      </p:sp>
      <p:graphicFrame>
        <p:nvGraphicFramePr>
          <p:cNvPr id="11266" name="Object 1024"/>
          <p:cNvGraphicFramePr>
            <a:graphicFrameLocks noChangeAspect="1"/>
          </p:cNvGraphicFramePr>
          <p:nvPr/>
        </p:nvGraphicFramePr>
        <p:xfrm>
          <a:off x="468313" y="1196975"/>
          <a:ext cx="8007350" cy="493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文档" r:id="rId4" imgW="8089200" imgH="4990680" progId="Word.Document.8">
                  <p:embed/>
                </p:oleObj>
              </mc:Choice>
              <mc:Fallback>
                <p:oleObj name="文档" r:id="rId4" imgW="8089200" imgH="499068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96975"/>
                        <a:ext cx="8007350" cy="4938713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The FP 8-stage operational pipeline</a:t>
            </a:r>
          </a:p>
        </p:txBody>
      </p:sp>
      <p:graphicFrame>
        <p:nvGraphicFramePr>
          <p:cNvPr id="12290" name="Object 1024"/>
          <p:cNvGraphicFramePr>
            <a:graphicFrameLocks noGrp="1" noChangeAspect="1"/>
          </p:cNvGraphicFramePr>
          <p:nvPr>
            <p:ph idx="1"/>
          </p:nvPr>
        </p:nvGraphicFramePr>
        <p:xfrm>
          <a:off x="1309688" y="1598613"/>
          <a:ext cx="7010400" cy="431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文档" r:id="rId4" imgW="7009920" imgH="4311000" progId="Word.Document.8">
                  <p:embed/>
                </p:oleObj>
              </mc:Choice>
              <mc:Fallback>
                <p:oleObj name="文档" r:id="rId4" imgW="7009920" imgH="431100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1598613"/>
                        <a:ext cx="7010400" cy="431165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Latency and initiation intervals</a:t>
            </a:r>
          </a:p>
        </p:txBody>
      </p:sp>
      <p:graphicFrame>
        <p:nvGraphicFramePr>
          <p:cNvPr id="13314" name="Object 1024"/>
          <p:cNvGraphicFramePr>
            <a:graphicFrameLocks noChangeAspect="1"/>
          </p:cNvGraphicFramePr>
          <p:nvPr/>
        </p:nvGraphicFramePr>
        <p:xfrm>
          <a:off x="539750" y="1268413"/>
          <a:ext cx="8120063" cy="435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文档" r:id="rId4" imgW="8479080" imgH="4548960" progId="Word.Document.8">
                  <p:embed/>
                </p:oleObj>
              </mc:Choice>
              <mc:Fallback>
                <p:oleObj name="文档" r:id="rId4" imgW="8479080" imgH="454896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268413"/>
                        <a:ext cx="8120063" cy="435610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99190" dir="2388334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Structural hazards-1</a:t>
            </a:r>
          </a:p>
        </p:txBody>
      </p:sp>
      <p:graphicFrame>
        <p:nvGraphicFramePr>
          <p:cNvPr id="14338" name="Object 1024"/>
          <p:cNvGraphicFramePr>
            <a:graphicFrameLocks noGrp="1" noChangeAspect="1"/>
          </p:cNvGraphicFramePr>
          <p:nvPr>
            <p:ph idx="1"/>
          </p:nvPr>
        </p:nvGraphicFramePr>
        <p:xfrm>
          <a:off x="842963" y="1412875"/>
          <a:ext cx="7943850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文档" r:id="rId4" imgW="7954560" imgH="4690080" progId="Word.Document.8">
                  <p:embed/>
                </p:oleObj>
              </mc:Choice>
              <mc:Fallback>
                <p:oleObj name="文档" r:id="rId4" imgW="7954560" imgH="469008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1412875"/>
                        <a:ext cx="7943850" cy="4683125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Structural hazards-2</a:t>
            </a:r>
          </a:p>
        </p:txBody>
      </p:sp>
      <p:graphicFrame>
        <p:nvGraphicFramePr>
          <p:cNvPr id="15362" name="Object 1024"/>
          <p:cNvGraphicFramePr>
            <a:graphicFrameLocks noGrp="1" noChangeAspect="1"/>
          </p:cNvGraphicFramePr>
          <p:nvPr>
            <p:ph idx="1"/>
          </p:nvPr>
        </p:nvGraphicFramePr>
        <p:xfrm>
          <a:off x="803275" y="2463800"/>
          <a:ext cx="8023225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文档" r:id="rId4" imgW="8022600" imgH="2579040" progId="Word.Document.8">
                  <p:embed/>
                </p:oleObj>
              </mc:Choice>
              <mc:Fallback>
                <p:oleObj name="文档" r:id="rId4" imgW="8022600" imgH="257904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2463800"/>
                        <a:ext cx="8023225" cy="2579688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Structural hazards-3</a:t>
            </a:r>
          </a:p>
        </p:txBody>
      </p:sp>
      <p:graphicFrame>
        <p:nvGraphicFramePr>
          <p:cNvPr id="16386" name="Object 1024"/>
          <p:cNvGraphicFramePr>
            <a:graphicFrameLocks noGrp="1" noChangeAspect="1"/>
          </p:cNvGraphicFramePr>
          <p:nvPr>
            <p:ph idx="1"/>
          </p:nvPr>
        </p:nvGraphicFramePr>
        <p:xfrm>
          <a:off x="1006475" y="1412875"/>
          <a:ext cx="7615238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文档" r:id="rId4" imgW="8348400" imgH="5133960" progId="Word.Document.8">
                  <p:embed/>
                </p:oleObj>
              </mc:Choice>
              <mc:Fallback>
                <p:oleObj name="文档" r:id="rId4" imgW="8348400" imgH="513396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1412875"/>
                        <a:ext cx="7615238" cy="4683125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Structural hazards-4</a:t>
            </a:r>
          </a:p>
        </p:txBody>
      </p:sp>
      <p:graphicFrame>
        <p:nvGraphicFramePr>
          <p:cNvPr id="17410" name="Object 0"/>
          <p:cNvGraphicFramePr>
            <a:graphicFrameLocks noGrp="1" noChangeAspect="1"/>
          </p:cNvGraphicFramePr>
          <p:nvPr>
            <p:ph idx="1"/>
          </p:nvPr>
        </p:nvGraphicFramePr>
        <p:xfrm>
          <a:off x="395288" y="1795463"/>
          <a:ext cx="8302625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文档" r:id="rId4" imgW="8099280" imgH="2647800" progId="Word.Document.8">
                  <p:embed/>
                </p:oleObj>
              </mc:Choice>
              <mc:Fallback>
                <p:oleObj name="文档" r:id="rId4" imgW="8099280" imgH="2647800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95463"/>
                        <a:ext cx="8302625" cy="2714625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143932" cy="704872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Effects and Benefits of longer pipeline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 smtClean="0">
                <a:solidFill>
                  <a:srgbClr val="0000FF"/>
                </a:solidFill>
              </a:rPr>
              <a:t>Effects of longer pipeline</a:t>
            </a:r>
            <a:r>
              <a:rPr lang="en-US" altLang="zh-CN" sz="2800" dirty="0" smtClean="0"/>
              <a:t>: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dirty="0" smtClean="0"/>
              <a:t>the longer pipeline requires additional forwarding hardware.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dirty="0" smtClean="0"/>
              <a:t>more complex hazard detection to find dependencies</a:t>
            </a:r>
            <a:endParaRPr lang="en-US" altLang="zh-CN" sz="32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 smtClean="0">
                <a:solidFill>
                  <a:srgbClr val="0000FF"/>
                </a:solidFill>
              </a:rPr>
              <a:t>Benefits of longer pipeline</a:t>
            </a:r>
            <a:r>
              <a:rPr lang="en-US" altLang="zh-CN" sz="2800" dirty="0" smtClean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dirty="0" smtClean="0"/>
              <a:t>each stage may be shorter.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dirty="0" smtClean="0"/>
              <a:t>the clock cycle can be shorter, allowing more instructions to be issued in a fixed time.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dirty="0" smtClean="0"/>
              <a:t>Of course, the 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added stalls might eat up this benefit</a:t>
            </a:r>
            <a:r>
              <a:rPr lang="en-US" altLang="zh-CN" sz="2400" dirty="0" smtClean="0"/>
              <a:t>, but the hope is that at least some speedup will be left.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Specifications 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143000"/>
            <a:ext cx="8302625" cy="4886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Memory bandwidth:  </a:t>
            </a:r>
            <a:r>
              <a:rPr lang="en-US" altLang="zh-CN" sz="2000" b="1" smtClean="0"/>
              <a:t>double words/one 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New pipeline latches are required: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/>
              <a:t>M1/M2, M2/M3, M3/M4, M4/M5, M5/M6, M6/M7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/>
              <a:t>A1/A2, A2/A3, A3/A4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New connection registers are required: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/>
              <a:t>ID/EX, ID/M1, ID/A1, ID/DIV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/>
              <a:t>EX/MEM, M7/MEM, A4/MEM, DIV/MEM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Because the divider unit is </a:t>
            </a:r>
            <a:r>
              <a:rPr lang="en-US" altLang="zh-CN" sz="2000" smtClean="0">
                <a:solidFill>
                  <a:srgbClr val="0000FF"/>
                </a:solidFill>
              </a:rPr>
              <a:t>unpipelined,</a:t>
            </a:r>
            <a:r>
              <a:rPr lang="en-US" altLang="zh-CN" sz="2000" smtClean="0"/>
              <a:t> </a:t>
            </a:r>
            <a:r>
              <a:rPr lang="en-US" altLang="zh-CN" sz="2000" b="1" smtClean="0">
                <a:solidFill>
                  <a:srgbClr val="0000FF"/>
                </a:solidFill>
              </a:rPr>
              <a:t>structural hazards</a:t>
            </a:r>
            <a:r>
              <a:rPr lang="en-US" altLang="zh-CN" sz="2000" b="1" smtClean="0"/>
              <a:t> </a:t>
            </a:r>
            <a:r>
              <a:rPr lang="en-US" altLang="zh-CN" sz="2000" smtClean="0"/>
              <a:t>can occur.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Because the instructions have varying running times, the number of </a:t>
            </a:r>
            <a:r>
              <a:rPr lang="en-US" altLang="zh-CN" sz="2000" smtClean="0">
                <a:solidFill>
                  <a:srgbClr val="0000FF"/>
                </a:solidFill>
              </a:rPr>
              <a:t>register writes</a:t>
            </a:r>
            <a:r>
              <a:rPr lang="en-US" altLang="zh-CN" sz="2000" smtClean="0"/>
              <a:t> required in a cycle can be larger than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b="1" smtClean="0">
                <a:solidFill>
                  <a:srgbClr val="0000FF"/>
                </a:solidFill>
              </a:rPr>
              <a:t>New data hazards: </a:t>
            </a:r>
            <a:r>
              <a:rPr lang="en-US" altLang="zh-CN" sz="2000" b="1" smtClean="0">
                <a:solidFill>
                  <a:srgbClr val="FF0000"/>
                </a:solidFill>
              </a:rPr>
              <a:t>WAW</a:t>
            </a:r>
            <a:r>
              <a:rPr lang="en-US" altLang="zh-CN" sz="2000" smtClean="0"/>
              <a:t> is possible due to disorder WBs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Due to longer latency of operations, </a:t>
            </a:r>
            <a:r>
              <a:rPr lang="en-US" altLang="zh-CN" sz="2000" b="1" smtClean="0">
                <a:solidFill>
                  <a:srgbClr val="0000FF"/>
                </a:solidFill>
              </a:rPr>
              <a:t>stalls for RAW hazards will be more frequent.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/>
              <a:t>Problems with </a:t>
            </a:r>
            <a:r>
              <a:rPr lang="en-US" altLang="zh-CN" sz="2000" b="1" smtClean="0">
                <a:solidFill>
                  <a:srgbClr val="0000FF"/>
                </a:solidFill>
              </a:rPr>
              <a:t>exceptions</a:t>
            </a:r>
            <a:r>
              <a:rPr lang="en-US" altLang="zh-CN" sz="2000" smtClean="0"/>
              <a:t> resulting from disorder completion</a:t>
            </a:r>
            <a:r>
              <a:rPr lang="en-US" altLang="zh-CN" sz="2400" smtClean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Performance issues (integer only) 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The ideal CPI for the pipelined CPU is 1. </a:t>
            </a:r>
          </a:p>
          <a:p>
            <a:pPr eaLnBrk="1" hangingPunct="1"/>
            <a:r>
              <a:rPr lang="en-US" altLang="zh-CN" sz="2800" dirty="0" smtClean="0"/>
              <a:t>The biggest contributor to stalls is </a:t>
            </a:r>
            <a:r>
              <a:rPr lang="en-US" altLang="zh-CN" sz="2800" dirty="0" smtClean="0">
                <a:solidFill>
                  <a:srgbClr val="0000FF"/>
                </a:solidFill>
              </a:rPr>
              <a:t>branch stalls.</a:t>
            </a:r>
            <a:r>
              <a:rPr lang="en-US" altLang="zh-CN" sz="2800" dirty="0" smtClean="0"/>
              <a:t> </a:t>
            </a:r>
          </a:p>
          <a:p>
            <a:pPr eaLnBrk="1" hangingPunct="1"/>
            <a:r>
              <a:rPr lang="en-US" altLang="zh-CN" sz="2800" dirty="0" smtClean="0"/>
              <a:t>Load stalls contribute very little. </a:t>
            </a:r>
          </a:p>
          <a:p>
            <a:pPr lvl="1" eaLnBrk="1" hangingPunct="1"/>
            <a:r>
              <a:rPr lang="en-US" altLang="zh-CN" sz="2400" dirty="0" smtClean="0"/>
              <a:t>This is probably because the compiler can usually reorganize code to avoid stalling on loads. </a:t>
            </a:r>
          </a:p>
          <a:p>
            <a:pPr eaLnBrk="1" hangingPunct="1"/>
            <a:r>
              <a:rPr lang="en-US" altLang="zh-CN" sz="2800" dirty="0" smtClean="0"/>
              <a:t>Since load latency is two cycles, though, the job is harder than it might be on processors with a single-cycle latency.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Performance loss measurements</a:t>
            </a:r>
          </a:p>
        </p:txBody>
      </p:sp>
      <p:graphicFrame>
        <p:nvGraphicFramePr>
          <p:cNvPr id="1843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800100" y="1444625"/>
          <a:ext cx="802957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Chart" r:id="rId3" imgW="8029651" imgH="4619549" progId="MSGraph.Chart.8">
                  <p:embed followColorScheme="full"/>
                </p:oleObj>
              </mc:Choice>
              <mc:Fallback>
                <p:oleObj name="Chart" r:id="rId3" imgW="8029651" imgH="461954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444625"/>
                        <a:ext cx="8029575" cy="4619625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0"/>
            <a:ext cx="8607455" cy="1071563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Issuing in order and </a:t>
            </a:r>
            <a:br>
              <a:rPr lang="en-US" altLang="zh-CN" sz="3600" dirty="0" smtClean="0"/>
            </a:br>
            <a:r>
              <a:rPr lang="en-US" altLang="zh-CN" sz="3600" dirty="0" smtClean="0"/>
              <a:t>completion out of order</a:t>
            </a:r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0" y="1500188"/>
          <a:ext cx="9144000" cy="370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文档" r:id="rId3" imgW="8876520" imgH="3380400" progId="">
                  <p:embed/>
                </p:oleObj>
              </mc:Choice>
              <mc:Fallback>
                <p:oleObj name="文档" r:id="rId3" imgW="8876520" imgH="338040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00188"/>
                        <a:ext cx="9144000" cy="3700462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89803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7086600" cy="9906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Structural Hazards for the FP register write port</a:t>
            </a:r>
          </a:p>
        </p:txBody>
      </p:sp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0" y="1600200"/>
          <a:ext cx="9144000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文档" r:id="rId4" imgW="8498160" imgH="4152600" progId="Word.Document.8">
                  <p:embed/>
                </p:oleObj>
              </mc:Choice>
              <mc:Fallback>
                <p:oleObj name="文档" r:id="rId4" imgW="8498160" imgH="415260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0200"/>
                        <a:ext cx="9144000" cy="4340225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Eng_arch_05-06">
  <a:themeElements>
    <a:clrScheme name="1_Eng_arch_05-06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1_Eng_arch_05-06">
      <a:majorFont>
        <a:latin typeface="Comic Sans MS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80000"/>
          <a:buFont typeface="Wingding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80000"/>
          <a:buFont typeface="Wingding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1_Eng_arch_05-06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ng_arch_05-06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ng_arch_05-06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ng_arch_05-06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ng_arch_05-06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ng_arch_05-06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Arch_Lab</Template>
  <TotalTime>1386</TotalTime>
  <Words>3402</Words>
  <Application>Microsoft Office PowerPoint</Application>
  <PresentationFormat>全屏显示(4:3)</PresentationFormat>
  <Paragraphs>410</Paragraphs>
  <Slides>71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71</vt:i4>
      </vt:variant>
    </vt:vector>
  </HeadingPairs>
  <TitlesOfParts>
    <vt:vector size="91" baseType="lpstr">
      <vt:lpstr>Arial Unicode MS</vt:lpstr>
      <vt:lpstr>宋体</vt:lpstr>
      <vt:lpstr>Arial</vt:lpstr>
      <vt:lpstr>Calibri</vt:lpstr>
      <vt:lpstr>Comic Sans MS</vt:lpstr>
      <vt:lpstr>Impact</vt:lpstr>
      <vt:lpstr>Palatino</vt:lpstr>
      <vt:lpstr>Symbol</vt:lpstr>
      <vt:lpstr>Times New Roman</vt:lpstr>
      <vt:lpstr>Wingdings</vt:lpstr>
      <vt:lpstr>1_Default Design</vt:lpstr>
      <vt:lpstr>自定义设计方案</vt:lpstr>
      <vt:lpstr>母版2</vt:lpstr>
      <vt:lpstr>Default Design</vt:lpstr>
      <vt:lpstr>诗情画意</vt:lpstr>
      <vt:lpstr>1_诗情画意</vt:lpstr>
      <vt:lpstr>1_Eng_arch_05-06</vt:lpstr>
      <vt:lpstr>文档</vt:lpstr>
      <vt:lpstr>Chart</vt:lpstr>
      <vt:lpstr>图片</vt:lpstr>
      <vt:lpstr>Chapter3 Pipelining: Basic Concepts</vt:lpstr>
      <vt:lpstr>Extending the MIPS pipeline to handle MultiCycle Operations</vt:lpstr>
      <vt:lpstr>MIPS pipeline with FP units</vt:lpstr>
      <vt:lpstr>Pipelining some of the FP units</vt:lpstr>
      <vt:lpstr>Latencies and initiation intervals for functional units</vt:lpstr>
      <vt:lpstr>Pipeline supports multiple outstanding FP operations</vt:lpstr>
      <vt:lpstr>Specifications  </vt:lpstr>
      <vt:lpstr>Issuing in order and  completion out of order</vt:lpstr>
      <vt:lpstr>Structural Hazards for the FP register write port</vt:lpstr>
      <vt:lpstr>How to solve the write port conflict ?</vt:lpstr>
      <vt:lpstr>Types of data hazards </vt:lpstr>
      <vt:lpstr>RAW dependence</vt:lpstr>
      <vt:lpstr>WAW dependence</vt:lpstr>
      <vt:lpstr>WAR dependence</vt:lpstr>
      <vt:lpstr>Stalls arising from RAW hazards</vt:lpstr>
      <vt:lpstr>The WAW hazards</vt:lpstr>
      <vt:lpstr>Solving the WAW hazard </vt:lpstr>
      <vt:lpstr>What other hazards  are possible ? </vt:lpstr>
      <vt:lpstr>Checks are required in ID</vt:lpstr>
      <vt:lpstr>Performance of MIPS FP pipeline</vt:lpstr>
      <vt:lpstr>Performance of MIPS FP pipeline</vt:lpstr>
      <vt:lpstr>What Makes Pipelines Hard to Implement?</vt:lpstr>
      <vt:lpstr>Exception causes </vt:lpstr>
      <vt:lpstr>Exceptions and Interrupts</vt:lpstr>
      <vt:lpstr>Exception Flow</vt:lpstr>
      <vt:lpstr>Flow of Instructions During Exception</vt:lpstr>
      <vt:lpstr>Characterizing Exceptions and Interrupts</vt:lpstr>
      <vt:lpstr>Characterizing Exceptions and Interrupts (continued)</vt:lpstr>
      <vt:lpstr>Types of Exceptions</vt:lpstr>
      <vt:lpstr>How to do when exception occurs ?</vt:lpstr>
      <vt:lpstr>Stopping and Restarting Execution</vt:lpstr>
      <vt:lpstr>Precise Exceptions</vt:lpstr>
      <vt:lpstr>Imprecise Exceptions</vt:lpstr>
      <vt:lpstr>Precise vs. Imprecise Exceptions</vt:lpstr>
      <vt:lpstr>Exceptions and the MIPS Architecture</vt:lpstr>
      <vt:lpstr>Multiple Exceptions in one clock cycle</vt:lpstr>
      <vt:lpstr>Multiple Exceptions out-of-order </vt:lpstr>
      <vt:lpstr>Exception ordering</vt:lpstr>
      <vt:lpstr>About Exceptions</vt:lpstr>
      <vt:lpstr>Instruction set complications-1 </vt:lpstr>
      <vt:lpstr>Instruction Set Complications-2</vt:lpstr>
      <vt:lpstr>Instruction Set Complications-3</vt:lpstr>
      <vt:lpstr>Instruction Set Complications-4</vt:lpstr>
      <vt:lpstr>Maintaining precise Exception</vt:lpstr>
      <vt:lpstr>The worse case </vt:lpstr>
      <vt:lpstr>Handling exceptions– 1st solution </vt:lpstr>
      <vt:lpstr>Handling exceptions– 2nd solution</vt:lpstr>
      <vt:lpstr>Variations of the 2nd solution-1</vt:lpstr>
      <vt:lpstr>Variations of the 2nd solution-2</vt:lpstr>
      <vt:lpstr>Handling exceptions, 3rd solution</vt:lpstr>
      <vt:lpstr>Handling exceptions, 4th solution</vt:lpstr>
      <vt:lpstr>Guidelines for designing instruction sets for pipelining-1</vt:lpstr>
      <vt:lpstr>Guidelines for designing instruction sets for pipelining-2</vt:lpstr>
      <vt:lpstr>Guidelines for designing instruction sets for pipelining-3</vt:lpstr>
      <vt:lpstr>Guidelines for designing instruction sets for pipelining-4</vt:lpstr>
      <vt:lpstr>The MIPS R4000 pipeline</vt:lpstr>
      <vt:lpstr>Possible stalls and delays</vt:lpstr>
      <vt:lpstr>Load stalls</vt:lpstr>
      <vt:lpstr>Example：load stalls</vt:lpstr>
      <vt:lpstr>Branch delay: 3 cycles</vt:lpstr>
      <vt:lpstr>Branch Delays： 3 stalls</vt:lpstr>
      <vt:lpstr>Pipeline status for branch latency</vt:lpstr>
      <vt:lpstr>The FP 8-stage operational pipeline</vt:lpstr>
      <vt:lpstr>Latency and initiation intervals</vt:lpstr>
      <vt:lpstr>Structural hazards-1</vt:lpstr>
      <vt:lpstr>Structural hazards-2</vt:lpstr>
      <vt:lpstr>Structural hazards-3</vt:lpstr>
      <vt:lpstr>Structural hazards-4</vt:lpstr>
      <vt:lpstr>Effects and Benefits of longer pipeline</vt:lpstr>
      <vt:lpstr>Performance issues (integer only) </vt:lpstr>
      <vt:lpstr>Performance loss measurements</vt:lpstr>
    </vt:vector>
  </TitlesOfParts>
  <Company>Zhejiang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for pipelining</dc:title>
  <dc:creator>jiang xiaohong</dc:creator>
  <cp:lastModifiedBy>jiangxh</cp:lastModifiedBy>
  <cp:revision>30</cp:revision>
  <dcterms:created xsi:type="dcterms:W3CDTF">2003-04-16T06:14:29Z</dcterms:created>
  <dcterms:modified xsi:type="dcterms:W3CDTF">2019-10-21T05:16:01Z</dcterms:modified>
</cp:coreProperties>
</file>