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587" r:id="rId2"/>
    <p:sldId id="261" r:id="rId3"/>
    <p:sldId id="257" r:id="rId4"/>
    <p:sldId id="259" r:id="rId5"/>
    <p:sldId id="262" r:id="rId6"/>
    <p:sldId id="263" r:id="rId7"/>
    <p:sldId id="265" r:id="rId8"/>
    <p:sldId id="588" r:id="rId9"/>
    <p:sldId id="589" r:id="rId10"/>
    <p:sldId id="264" r:id="rId11"/>
    <p:sldId id="590" r:id="rId12"/>
    <p:sldId id="591" r:id="rId13"/>
    <p:sldId id="592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A2919-D660-4C20-84A4-8FB84A529F3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6EA0C-F644-4473-B779-755C9FE6A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1902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91338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06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748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97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305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967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961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0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604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53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8176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37447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2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023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F0E348-A65D-4332-9175-E40AE37ADED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AEA41-7C62-4755-B301-18F02AF6D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54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71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ware.intel.com/security-software-guidance/api-app/sites/default/files/Retpoline-A-Branch-Target-Injection-Mitigation.pdf" TargetMode="External"/><Relationship Id="rId3" Type="http://schemas.openxmlformats.org/officeDocument/2006/relationships/hyperlink" Target="https://spectreattack.com/spectre.pdf" TargetMode="External"/><Relationship Id="rId7" Type="http://schemas.openxmlformats.org/officeDocument/2006/relationships/hyperlink" Target="https://newsroom.intel.com/wp-content/uploads/sites/11/2018/01/Intel-Analysis-of-Speculative-Execution-Side-Channels.pdf" TargetMode="External"/><Relationship Id="rId2" Type="http://schemas.openxmlformats.org/officeDocument/2006/relationships/hyperlink" Target="https://meltdownattack.com/meltdow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system/files/conference/usenixsecurity18/sec18-van_bulck.pdf" TargetMode="External"/><Relationship Id="rId5" Type="http://schemas.openxmlformats.org/officeDocument/2006/relationships/hyperlink" Target="https://mlq.me/download/netspectre.pdf" TargetMode="External"/><Relationship Id="rId10" Type="http://schemas.openxmlformats.org/officeDocument/2006/relationships/hyperlink" Target="https://people.redhat.com/jcm/talks/FOSDEM_2018.pdf" TargetMode="External"/><Relationship Id="rId4" Type="http://schemas.openxmlformats.org/officeDocument/2006/relationships/hyperlink" Target="https://blogs.technet.microsoft.com/srd/2018/05/21/analysis-and-mitigation-of-speculative-store-bypass-cve-2018-3639/" TargetMode="External"/><Relationship Id="rId9" Type="http://schemas.openxmlformats.org/officeDocument/2006/relationships/hyperlink" Target="http://research.cs.wisc.edu/multifacet/papers/hill_mark_wisconsin_meltdown_spectr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Discussion: Meltdown &amp; </a:t>
            </a:r>
            <a:r>
              <a:rPr lang="en-US" altLang="zh-CN" sz="32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Spectre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9F56FE-840E-4DD8-BFFD-B9859D4B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Variants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DA1FF8-4B13-4F8B-90C1-E83C03C6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05689"/>
              </p:ext>
            </p:extLst>
          </p:nvPr>
        </p:nvGraphicFramePr>
        <p:xfrm>
          <a:off x="435130" y="893247"/>
          <a:ext cx="8273740" cy="46609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68435">
                  <a:extLst>
                    <a:ext uri="{9D8B030D-6E8A-4147-A177-3AD203B41FA5}">
                      <a16:colId xmlns:a16="http://schemas.microsoft.com/office/drawing/2014/main" val="375509743"/>
                    </a:ext>
                  </a:extLst>
                </a:gridCol>
                <a:gridCol w="1086458">
                  <a:extLst>
                    <a:ext uri="{9D8B030D-6E8A-4147-A177-3AD203B41FA5}">
                      <a16:colId xmlns:a16="http://schemas.microsoft.com/office/drawing/2014/main" val="1511576249"/>
                    </a:ext>
                  </a:extLst>
                </a:gridCol>
                <a:gridCol w="1470211">
                  <a:extLst>
                    <a:ext uri="{9D8B030D-6E8A-4147-A177-3AD203B41FA5}">
                      <a16:colId xmlns:a16="http://schemas.microsoft.com/office/drawing/2014/main" val="2776153276"/>
                    </a:ext>
                  </a:extLst>
                </a:gridCol>
                <a:gridCol w="3648636">
                  <a:extLst>
                    <a:ext uri="{9D8B030D-6E8A-4147-A177-3AD203B41FA5}">
                      <a16:colId xmlns:a16="http://schemas.microsoft.com/office/drawing/2014/main" val="3351115544"/>
                    </a:ext>
                  </a:extLst>
                </a:gridCol>
              </a:tblGrid>
              <a:tr h="319380">
                <a:tc>
                  <a:txBody>
                    <a:bodyPr/>
                    <a:lstStyle/>
                    <a:p>
                      <a:r>
                        <a:rPr lang="en-US" sz="1600"/>
                        <a:t>Vulnerability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CVE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Exploit name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 vulnerability name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2572943884"/>
                  </a:ext>
                </a:extLst>
              </a:tr>
              <a:tr h="1091526">
                <a:tc>
                  <a:txBody>
                    <a:bodyPr/>
                    <a:lstStyle/>
                    <a:p>
                      <a:r>
                        <a:rPr lang="en-US" sz="1600"/>
                        <a:t>Spectre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2017-5753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Variant 1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Bounds Check Bypass (BCB)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2602949750"/>
                  </a:ext>
                </a:extLst>
              </a:tr>
              <a:tr h="70545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Spectre</a:t>
                      </a:r>
                      <a:endParaRPr lang="en-US" sz="1600" dirty="0"/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2017-5715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Variant 2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Branch Target Injection (BTI)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3248075872"/>
                  </a:ext>
                </a:extLst>
              </a:tr>
              <a:tr h="512416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</a:t>
                      </a:r>
                      <a:r>
                        <a:rPr lang="en-US" sz="1600" b="1" dirty="0"/>
                        <a:t>-NG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2018-3640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Variant 3a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Rogue System Register Read (RSRE)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1921381603"/>
                  </a:ext>
                </a:extLst>
              </a:tr>
              <a:tr h="415898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</a:t>
                      </a:r>
                      <a:r>
                        <a:rPr lang="en-US" sz="1600" b="1" dirty="0"/>
                        <a:t>-NG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/>
                        <a:t>2018-3639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Variant 4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Speculative Store Bypass (SSB)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1938643331"/>
                  </a:ext>
                </a:extLst>
              </a:tr>
              <a:tr h="31938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</a:t>
                      </a:r>
                      <a:r>
                        <a:rPr lang="en-US" sz="1600" b="1" dirty="0"/>
                        <a:t>-NG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/>
                        <a:t>2018-3665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Lazy FP State Restore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3312986794"/>
                  </a:ext>
                </a:extLst>
              </a:tr>
              <a:tr h="512416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</a:t>
                      </a:r>
                      <a:r>
                        <a:rPr lang="en-US" sz="1600" b="1" dirty="0"/>
                        <a:t>-NG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/>
                        <a:t>2018-3693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Variant 1.1 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Bounds Check Bypass Store (BCBS)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1157010177"/>
                  </a:ext>
                </a:extLst>
              </a:tr>
              <a:tr h="512416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Variant 1.2 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Read-only protection bypass (RPB) 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2107292689"/>
                  </a:ext>
                </a:extLst>
              </a:tr>
              <a:tr h="222862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SpectreRSB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 marL="28255" marR="28255" marT="14128" marB="1412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</a:t>
                      </a:r>
                      <a:r>
                        <a:rPr lang="en-US" sz="1600" b="0" dirty="0" err="1"/>
                        <a:t>Mispredict</a:t>
                      </a:r>
                      <a:r>
                        <a:rPr lang="en-US" sz="1600" b="0" dirty="0"/>
                        <a:t> </a:t>
                      </a:r>
                    </a:p>
                  </a:txBody>
                  <a:tcPr marL="28255" marR="28255" marT="14128" marB="14128" anchor="ctr"/>
                </a:tc>
                <a:extLst>
                  <a:ext uri="{0D108BD9-81ED-4DB2-BD59-A6C34878D82A}">
                    <a16:rowId xmlns:a16="http://schemas.microsoft.com/office/drawing/2014/main" val="58544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617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E2EDB6-7130-4C0C-8D9D-7CE8F08E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082"/>
            <a:ext cx="7924800" cy="4765286"/>
          </a:xfrm>
        </p:spPr>
        <p:txBody>
          <a:bodyPr/>
          <a:lstStyle/>
          <a:p>
            <a:r>
              <a:rPr lang="en-US" altLang="zh-CN" dirty="0"/>
              <a:t>Meltdown: Kernel page-table isolations(KPTI)</a:t>
            </a:r>
          </a:p>
          <a:p>
            <a:pPr lvl="1"/>
            <a:r>
              <a:rPr lang="en-US" altLang="zh-CN" dirty="0"/>
              <a:t>Isolate the page table of kernel space and user space</a:t>
            </a:r>
          </a:p>
          <a:p>
            <a:pPr lvl="2"/>
            <a:r>
              <a:rPr lang="en-US" altLang="zh-CN" dirty="0"/>
              <a:t>Make speculative read of kernel memory not possible</a:t>
            </a:r>
          </a:p>
          <a:p>
            <a:pPr lvl="1"/>
            <a:r>
              <a:rPr lang="en-US" altLang="zh-CN" dirty="0"/>
              <a:t>Require TLB flush on every switch between kernel and user mode</a:t>
            </a:r>
          </a:p>
          <a:p>
            <a:pPr lvl="2"/>
            <a:r>
              <a:rPr lang="en-US" altLang="zh-CN" dirty="0"/>
              <a:t>Heavy performance cost</a:t>
            </a:r>
          </a:p>
          <a:p>
            <a:r>
              <a:rPr lang="en-US" altLang="zh-CN" dirty="0" err="1"/>
              <a:t>Spectre</a:t>
            </a:r>
            <a:endParaRPr lang="en-US" altLang="zh-CN" dirty="0"/>
          </a:p>
          <a:p>
            <a:pPr lvl="1"/>
            <a:r>
              <a:rPr lang="en-US" altLang="zh-CN" dirty="0"/>
              <a:t>Variant 1</a:t>
            </a:r>
          </a:p>
          <a:p>
            <a:pPr lvl="2"/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software in order to prevent speculative load on bound checks</a:t>
            </a:r>
          </a:p>
          <a:p>
            <a:pPr lvl="1"/>
            <a:r>
              <a:rPr lang="en-US" altLang="zh-CN" dirty="0"/>
              <a:t>Variant 2</a:t>
            </a:r>
          </a:p>
          <a:p>
            <a:pPr lvl="2"/>
            <a:r>
              <a:rPr lang="en-US" altLang="zh-CN" dirty="0" err="1"/>
              <a:t>Retpoline</a:t>
            </a:r>
            <a:r>
              <a:rPr lang="en-US" altLang="zh-CN" dirty="0"/>
              <a:t> (solution by Google)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E538E4-00F0-4115-818F-A8EB0329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Mitigations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6569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74112C-5910-4EEC-BEBC-5DE7144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Meltdown</a:t>
            </a:r>
          </a:p>
          <a:p>
            <a:pPr lvl="1"/>
            <a:r>
              <a:rPr lang="en-US" altLang="zh-CN" dirty="0"/>
              <a:t>Prevent out-of-order execution relies on the result of memory access before privilege check confirmed.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Spectre</a:t>
            </a:r>
            <a:endParaRPr lang="en-US" altLang="zh-CN" dirty="0"/>
          </a:p>
          <a:p>
            <a:pPr lvl="1"/>
            <a:r>
              <a:rPr lang="en-US" altLang="zh-CN" dirty="0"/>
              <a:t>Disable branch predictor?</a:t>
            </a:r>
          </a:p>
          <a:p>
            <a:pPr lvl="2"/>
            <a:r>
              <a:rPr lang="en-US" altLang="zh-CN" dirty="0"/>
              <a:t>Huge performance loss</a:t>
            </a:r>
          </a:p>
          <a:p>
            <a:pPr lvl="1"/>
            <a:r>
              <a:rPr lang="en-US" altLang="zh-CN" dirty="0"/>
              <a:t>Isolate predictor state from different applications</a:t>
            </a:r>
          </a:p>
          <a:p>
            <a:pPr lvl="1"/>
            <a:r>
              <a:rPr lang="en-US" altLang="zh-CN" dirty="0"/>
              <a:t>New instructions to restrict speculative execution behaviors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E2FCB5-C26C-43C2-A62B-EDDC28BE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Mitigations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829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9849A0-E6DD-43DE-879C-E788663E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115216"/>
            <a:ext cx="7924800" cy="4419600"/>
          </a:xfrm>
        </p:spPr>
        <p:txBody>
          <a:bodyPr/>
          <a:lstStyle/>
          <a:p>
            <a:r>
              <a:rPr lang="en-US" altLang="zh-CN" sz="1600" dirty="0"/>
              <a:t>Papers</a:t>
            </a:r>
            <a:endParaRPr lang="en-US" altLang="zh-CN" sz="1600" dirty="0">
              <a:hlinkClick r:id="rId2"/>
            </a:endParaRPr>
          </a:p>
          <a:p>
            <a:pPr lvl="1"/>
            <a:r>
              <a:rPr lang="en-US" altLang="zh-CN" sz="1400" dirty="0">
                <a:hlinkClick r:id="rId2"/>
              </a:rPr>
              <a:t>https://meltdownattack.com/meltdown.pdf</a:t>
            </a:r>
            <a:endParaRPr lang="en-US" altLang="zh-CN" sz="1400" dirty="0"/>
          </a:p>
          <a:p>
            <a:pPr lvl="1"/>
            <a:r>
              <a:rPr lang="en-US" altLang="zh-CN" sz="1400" dirty="0">
                <a:hlinkClick r:id="rId3"/>
              </a:rPr>
              <a:t>https://spectreattack.com/spectre.pdf</a:t>
            </a:r>
            <a:endParaRPr lang="en-US" altLang="zh-CN" sz="1400" dirty="0"/>
          </a:p>
          <a:p>
            <a:r>
              <a:rPr lang="en-US" altLang="zh-CN" sz="1600" dirty="0"/>
              <a:t>New variants recently discovered</a:t>
            </a:r>
          </a:p>
          <a:p>
            <a:pPr lvl="1"/>
            <a:r>
              <a:rPr lang="en-US" altLang="zh-CN" sz="1400" dirty="0"/>
              <a:t>Variant 4: </a:t>
            </a:r>
            <a:r>
              <a:rPr lang="en-US" altLang="zh-CN" sz="1400" dirty="0">
                <a:hlinkClick r:id="rId4"/>
              </a:rPr>
              <a:t>https://blogs.technet.microsoft.com/srd/2018/05/21/analysis-and-mitigation-of-speculative-store-bypass-cve-2018-3639/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NetSpectre</a:t>
            </a:r>
            <a:r>
              <a:rPr lang="en-US" altLang="zh-CN" sz="1400" dirty="0"/>
              <a:t>: </a:t>
            </a:r>
            <a:r>
              <a:rPr lang="en-US" altLang="zh-CN" sz="1400" dirty="0">
                <a:hlinkClick r:id="rId5"/>
              </a:rPr>
              <a:t>https://mlq.me/download/netspectre.pdf</a:t>
            </a:r>
            <a:endParaRPr lang="en-US" altLang="zh-CN" sz="1400" dirty="0"/>
          </a:p>
          <a:p>
            <a:pPr lvl="1"/>
            <a:r>
              <a:rPr lang="en-US" altLang="zh-CN" sz="1400" dirty="0"/>
              <a:t>Foreshadow: </a:t>
            </a:r>
            <a:r>
              <a:rPr lang="en-US" altLang="zh-CN" sz="1400" dirty="0">
                <a:hlinkClick r:id="rId6"/>
              </a:rPr>
              <a:t>https://www.usenix.org/system/files/conference/usenixsecurity18/sec18-van_bulck.pdf</a:t>
            </a:r>
            <a:endParaRPr lang="en-US" altLang="zh-CN" sz="1400" dirty="0"/>
          </a:p>
          <a:p>
            <a:r>
              <a:rPr lang="en-US" altLang="zh-CN" sz="1600" dirty="0"/>
              <a:t>Articles</a:t>
            </a:r>
          </a:p>
          <a:p>
            <a:pPr lvl="1"/>
            <a:r>
              <a:rPr lang="en-US" altLang="zh-CN" sz="1400" dirty="0"/>
              <a:t>Analysis from Intel:</a:t>
            </a:r>
            <a:r>
              <a:rPr lang="en-US" altLang="zh-CN" sz="1400" dirty="0">
                <a:hlinkClick r:id="rId7"/>
              </a:rPr>
              <a:t> https://newsroom.intel.com/wp-content/uploads/sites/11/2018/01/Intel-Analysis-of-Speculative-Execution-Side-Channels.pdf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Retpoline</a:t>
            </a:r>
            <a:r>
              <a:rPr lang="en-US" altLang="zh-CN" sz="1400" dirty="0"/>
              <a:t>: </a:t>
            </a:r>
            <a:r>
              <a:rPr lang="en-US" altLang="zh-CN" sz="1400" dirty="0">
                <a:hlinkClick r:id="rId8"/>
              </a:rPr>
              <a:t>https://software.intel.com/security-software-guidance/api-app/sites/default/files/Retpoline-A-Branch-Target-Injection-Mitigation.pdf</a:t>
            </a:r>
            <a:endParaRPr lang="en-US" altLang="zh-CN" sz="1400" dirty="0"/>
          </a:p>
          <a:p>
            <a:r>
              <a:rPr lang="en-US" altLang="zh-CN" sz="1600" dirty="0"/>
              <a:t>Discussions</a:t>
            </a:r>
          </a:p>
          <a:p>
            <a:pPr lvl="1"/>
            <a:r>
              <a:rPr lang="en-US" altLang="zh-CN" sz="1400" dirty="0">
                <a:hlinkClick r:id="rId9"/>
              </a:rPr>
              <a:t>http://research.cs.wisc.edu/multifacet/papers/hill_mark_wisconsin_meltdown_spectre.pdf</a:t>
            </a:r>
            <a:endParaRPr lang="en-US" altLang="zh-CN" sz="1400" dirty="0"/>
          </a:p>
          <a:p>
            <a:pPr lvl="1"/>
            <a:r>
              <a:rPr lang="en-US" altLang="zh-CN" sz="1400" dirty="0">
                <a:hlinkClick r:id="rId10"/>
              </a:rPr>
              <a:t>https://people.redhat.com/jcm/talks/FOSDEM_2018.pdf</a:t>
            </a:r>
            <a:endParaRPr lang="en-US" altLang="zh-CN" sz="1400" dirty="0"/>
          </a:p>
          <a:p>
            <a:pPr lvl="1"/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29669A-BD50-4969-BF1B-EE8E8AA8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301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4EA46E-6605-4345-97D6-EE750CDC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Optimization techniques in modern processors</a:t>
            </a:r>
          </a:p>
          <a:p>
            <a:pPr lvl="1"/>
            <a:r>
              <a:rPr lang="en-US" altLang="zh-CN" dirty="0"/>
              <a:t>Cache</a:t>
            </a:r>
          </a:p>
          <a:p>
            <a:r>
              <a:rPr lang="en-US" altLang="zh-CN" dirty="0"/>
              <a:t>Security vulnerabilities</a:t>
            </a:r>
          </a:p>
          <a:p>
            <a:pPr lvl="1"/>
            <a:r>
              <a:rPr lang="en-US" altLang="zh-CN" dirty="0"/>
              <a:t>Meltdown</a:t>
            </a:r>
          </a:p>
          <a:p>
            <a:pPr lvl="1"/>
            <a:r>
              <a:rPr lang="en-US" altLang="zh-CN" dirty="0" err="1"/>
              <a:t>Spectre</a:t>
            </a:r>
            <a:endParaRPr lang="en-US" altLang="zh-CN" dirty="0"/>
          </a:p>
          <a:p>
            <a:r>
              <a:rPr lang="en-US" altLang="zh-CN" dirty="0"/>
              <a:t>Mitigations</a:t>
            </a:r>
          </a:p>
          <a:p>
            <a:pPr lvl="1"/>
            <a:r>
              <a:rPr lang="en-US" altLang="zh-CN" dirty="0"/>
              <a:t>Software</a:t>
            </a:r>
          </a:p>
          <a:p>
            <a:pPr lvl="1"/>
            <a:r>
              <a:rPr lang="en-US" altLang="zh-CN" dirty="0"/>
              <a:t>Hardware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7D60E6-5CB2-4236-BC9F-907DD91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772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53FCD2-131D-4EAF-93D0-050C12F1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7"/>
            <a:ext cx="7903790" cy="4638691"/>
          </a:xfrm>
        </p:spPr>
        <p:txBody>
          <a:bodyPr/>
          <a:lstStyle/>
          <a:p>
            <a:r>
              <a:rPr lang="en-US" altLang="zh-CN" dirty="0"/>
              <a:t>Complicated optimization techniques are widely used in modern processors</a:t>
            </a:r>
          </a:p>
          <a:p>
            <a:pPr lvl="1"/>
            <a:r>
              <a:rPr lang="en-US" altLang="zh-CN" dirty="0"/>
              <a:t>Out-of-order execution</a:t>
            </a:r>
            <a:endParaRPr lang="zh-CN" altLang="en-US" dirty="0"/>
          </a:p>
          <a:p>
            <a:pPr lvl="2"/>
            <a:r>
              <a:rPr lang="en-US" altLang="zh-CN" dirty="0"/>
              <a:t>Processor executes instructions in an order governed by the availability of input data and units, rather than the original program.</a:t>
            </a:r>
          </a:p>
          <a:p>
            <a:pPr lvl="2"/>
            <a:r>
              <a:rPr lang="en-US" altLang="zh-CN" dirty="0"/>
              <a:t>If an instruction causes an exception, out-of-order executed code after this instruction in original program should be reverted.</a:t>
            </a:r>
          </a:p>
          <a:p>
            <a:pPr lvl="1"/>
            <a:r>
              <a:rPr lang="en-US" altLang="zh-CN" dirty="0"/>
              <a:t>Speculative execution</a:t>
            </a:r>
          </a:p>
          <a:p>
            <a:pPr lvl="2"/>
            <a:r>
              <a:rPr lang="en-US" altLang="zh-CN" dirty="0"/>
              <a:t>Predict the execution path and do the tasks before it is known whether it is actually needed.</a:t>
            </a:r>
          </a:p>
          <a:p>
            <a:pPr lvl="2"/>
            <a:r>
              <a:rPr lang="en-US" altLang="zh-CN" dirty="0"/>
              <a:t>Example: Branch prediction</a:t>
            </a:r>
          </a:p>
          <a:p>
            <a:pPr lvl="2"/>
            <a:r>
              <a:rPr lang="en-US" altLang="zh-CN" dirty="0"/>
              <a:t>If it turns out the prediction is incorrect, changes made by speculative-executed code should be reverted.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E83628-6CB7-4D45-BA4F-CC4A011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techniques in modern processors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9824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BC30D5-BAB2-4F1D-805E-176DB7C9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fundamentally provide faster access to frequently used data</a:t>
            </a:r>
          </a:p>
          <a:p>
            <a:pPr lvl="1"/>
            <a:r>
              <a:rPr lang="en-US" altLang="zh-CN" dirty="0"/>
              <a:t>Closer to execution core, less time for access</a:t>
            </a:r>
          </a:p>
          <a:p>
            <a:r>
              <a:rPr lang="en-US" altLang="zh-CN" dirty="0"/>
              <a:t>Difference in access time can be measured by software</a:t>
            </a:r>
          </a:p>
          <a:p>
            <a:pPr lvl="1"/>
            <a:r>
              <a:rPr lang="en-US" altLang="zh-CN" dirty="0"/>
              <a:t>Cached data will take fewer cycles to access</a:t>
            </a:r>
          </a:p>
          <a:p>
            <a:pPr lvl="1"/>
            <a:r>
              <a:rPr lang="en-US" altLang="zh-CN" dirty="0"/>
              <a:t>Measure access time precisely is possible on many architectures (e.g. RDTSC instruction on x86)</a:t>
            </a:r>
          </a:p>
          <a:p>
            <a:r>
              <a:rPr lang="en-US" altLang="zh-CN" dirty="0"/>
              <a:t>Thus, it is possible to determine whether a specific address is in the cache</a:t>
            </a:r>
          </a:p>
          <a:p>
            <a:pPr lvl="1"/>
            <a:r>
              <a:rPr lang="en-US" altLang="zh-CN" dirty="0"/>
              <a:t>By comparing the access time with known cached/not cached data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E1ABEF-9892-4693-99A0-A36DE479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535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C081D1-374F-4CBB-A085-258DA64F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7"/>
            <a:ext cx="4003924" cy="5284945"/>
          </a:xfrm>
        </p:spPr>
        <p:txBody>
          <a:bodyPr/>
          <a:lstStyle/>
          <a:p>
            <a:r>
              <a:rPr lang="en-US" altLang="zh-CN" dirty="0"/>
              <a:t>Meltdown</a:t>
            </a:r>
          </a:p>
          <a:p>
            <a:pPr lvl="1"/>
            <a:r>
              <a:rPr lang="en-US" altLang="zh-CN" dirty="0"/>
              <a:t>out-of-order execution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Relies on the design feature of processor’s MMU</a:t>
            </a:r>
          </a:p>
          <a:p>
            <a:pPr lvl="2"/>
            <a:r>
              <a:rPr lang="en-US" altLang="zh-CN" dirty="0"/>
              <a:t>All Intel x86 CPUs are affected</a:t>
            </a:r>
          </a:p>
          <a:p>
            <a:pPr lvl="2"/>
            <a:r>
              <a:rPr lang="en-US" altLang="zh-CN" dirty="0"/>
              <a:t>Some processors are not affected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FAE01B-83B3-4DCD-ADB9-E3D92B9E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Meltdown &amp; </a:t>
            </a:r>
            <a:r>
              <a:rPr lang="en-US" altLang="zh-CN" dirty="0" err="1"/>
              <a:t>Spectre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74A397BA-D084-4D1E-9B27-9818B5751575}"/>
              </a:ext>
            </a:extLst>
          </p:cNvPr>
          <p:cNvSpPr txBox="1">
            <a:spLocks/>
          </p:cNvSpPr>
          <p:nvPr/>
        </p:nvSpPr>
        <p:spPr>
          <a:xfrm>
            <a:off x="4613524" y="1345795"/>
            <a:ext cx="3962400" cy="50460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Spectre</a:t>
            </a:r>
            <a:endParaRPr lang="en-US" altLang="zh-CN" kern="0" dirty="0"/>
          </a:p>
          <a:p>
            <a:pPr lvl="1"/>
            <a:r>
              <a:rPr lang="en-US" altLang="zh-CN" kern="0" dirty="0"/>
              <a:t>speculative execution (mostly branch prediction)</a:t>
            </a:r>
          </a:p>
          <a:p>
            <a:pPr lvl="1"/>
            <a:r>
              <a:rPr lang="en-US" altLang="zh-CN" kern="0" dirty="0"/>
              <a:t>A more generalized idea</a:t>
            </a:r>
          </a:p>
          <a:p>
            <a:pPr lvl="2"/>
            <a:r>
              <a:rPr lang="en-US" altLang="zh-CN" kern="0" dirty="0"/>
              <a:t>Several attack variants discovered</a:t>
            </a:r>
          </a:p>
          <a:p>
            <a:pPr lvl="2"/>
            <a:endParaRPr lang="en-US" altLang="zh-CN" kern="0" dirty="0"/>
          </a:p>
          <a:p>
            <a:pPr lvl="1"/>
            <a:r>
              <a:rPr lang="en-US" altLang="zh-CN" kern="0" dirty="0"/>
              <a:t>Does not rely on a specific processor feature</a:t>
            </a:r>
          </a:p>
          <a:p>
            <a:pPr lvl="2"/>
            <a:r>
              <a:rPr lang="en-US" altLang="zh-CN" kern="0" dirty="0"/>
              <a:t>Almost every modern PC/mobile processor is affected</a:t>
            </a:r>
          </a:p>
          <a:p>
            <a:pPr lvl="2"/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481549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CB56F0-47B4-4681-B71F-E8B490B8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7"/>
            <a:ext cx="7924800" cy="4943491"/>
          </a:xfrm>
        </p:spPr>
        <p:txBody>
          <a:bodyPr/>
          <a:lstStyle/>
          <a:p>
            <a:r>
              <a:rPr lang="en-US" altLang="zh-CN" dirty="0"/>
              <a:t>Memory privilege check bypass</a:t>
            </a:r>
          </a:p>
          <a:p>
            <a:pPr lvl="1"/>
            <a:r>
              <a:rPr lang="en-US" altLang="zh-CN" dirty="0"/>
              <a:t>Allows an unauthorized process to read data from any memory address, even it have no permission</a:t>
            </a:r>
          </a:p>
          <a:p>
            <a:r>
              <a:rPr lang="en-US" altLang="zh-CN" dirty="0"/>
              <a:t>Exploits out-of-order execution</a:t>
            </a:r>
          </a:p>
          <a:p>
            <a:pPr lvl="1"/>
            <a:r>
              <a:rPr lang="en-US" altLang="zh-CN" dirty="0"/>
              <a:t>An instruction reads privileged memory, which will cause an exception</a:t>
            </a:r>
          </a:p>
          <a:p>
            <a:pPr lvl="1"/>
            <a:r>
              <a:rPr lang="en-US" altLang="zh-CN" dirty="0"/>
              <a:t>Out-of-order executed code after that should be reverted</a:t>
            </a:r>
          </a:p>
          <a:p>
            <a:pPr lvl="2"/>
            <a:r>
              <a:rPr lang="en-US" altLang="zh-CN" dirty="0"/>
              <a:t>However, the cache load operation is not reverted</a:t>
            </a:r>
          </a:p>
          <a:p>
            <a:pPr lvl="1"/>
            <a:r>
              <a:rPr lang="en-US" altLang="zh-CN" dirty="0"/>
              <a:t>An attacker could ‘convert’ the byte read from privileged memory to a cache load operation</a:t>
            </a:r>
          </a:p>
          <a:p>
            <a:pPr lvl="2"/>
            <a:r>
              <a:rPr lang="en-US" altLang="zh-CN" dirty="0"/>
              <a:t>By accessing a memory address that was calculated from the byte read from privileged memory</a:t>
            </a:r>
          </a:p>
          <a:p>
            <a:pPr lvl="2"/>
            <a:r>
              <a:rPr lang="en-US" altLang="zh-CN" dirty="0"/>
              <a:t>After exception, that byte can be recovered by finding which memory address was cached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9D12CE-3E03-4B03-ADEE-FB28B1CF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Meltdown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388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1D44E5-DA1D-4A63-B260-4DFEDFAA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</p:spPr>
        <p:txBody>
          <a:bodyPr/>
          <a:lstStyle/>
          <a:p>
            <a:r>
              <a:rPr lang="en-US" altLang="zh-CN" dirty="0"/>
              <a:t>Branch misprediction may leave observable side effects</a:t>
            </a:r>
          </a:p>
          <a:p>
            <a:pPr lvl="1"/>
            <a:r>
              <a:rPr lang="en-US" altLang="zh-CN" dirty="0"/>
              <a:t>For example: cache status</a:t>
            </a:r>
          </a:p>
          <a:p>
            <a:r>
              <a:rPr lang="en-US" altLang="zh-CN" dirty="0"/>
              <a:t>Branch prediction units can be “trained” to reliable outputs</a:t>
            </a:r>
          </a:p>
          <a:p>
            <a:pPr lvl="1"/>
            <a:r>
              <a:rPr lang="en-US" altLang="zh-CN" dirty="0"/>
              <a:t>Attacker can trick a program into a execution path that leak private data to cache status,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by cache</a:t>
            </a:r>
          </a:p>
          <a:p>
            <a:r>
              <a:rPr lang="en-US" altLang="zh-CN" dirty="0"/>
              <a:t>Several variants have been discovered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BCDE57-AA64-461A-A762-9CBBA7A4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Spectre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4907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216FC1-199A-4E6D-AB0B-7A4E032E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Sandbox/VMs are commonly used for running untrusted code</a:t>
            </a:r>
          </a:p>
          <a:p>
            <a:pPr lvl="1"/>
            <a:r>
              <a:rPr lang="en-US" altLang="zh-CN" dirty="0"/>
              <a:t>For example, JavaScript in web browser</a:t>
            </a:r>
          </a:p>
          <a:p>
            <a:pPr lvl="1"/>
            <a:r>
              <a:rPr lang="en-US" altLang="zh-CN" dirty="0"/>
              <a:t>Bound check ensures the code in VM can only access authorized memory regions</a:t>
            </a:r>
          </a:p>
          <a:p>
            <a:r>
              <a:rPr lang="en-US" altLang="zh-CN" dirty="0"/>
              <a:t> Bound check may be mis-predicted as success</a:t>
            </a:r>
          </a:p>
          <a:p>
            <a:pPr lvl="1"/>
            <a:r>
              <a:rPr lang="en-US" altLang="zh-CN" dirty="0"/>
              <a:t>The code after bound check may executed speculatively even the bound check is not success</a:t>
            </a:r>
          </a:p>
          <a:p>
            <a:pPr lvl="1"/>
            <a:r>
              <a:rPr lang="en-US" altLang="zh-CN" dirty="0"/>
              <a:t>Attacker can covert the out-of-bound data read to a cache load behavior, then extract data from cache state</a:t>
            </a:r>
          </a:p>
          <a:p>
            <a:r>
              <a:rPr lang="en-US" altLang="zh-CN" dirty="0"/>
              <a:t>Result: JavaScript in web browser can access private data without boundary limitations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228BF0-6D09-4A89-84BD-6AF1AB88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Spectre</a:t>
            </a:r>
            <a:r>
              <a:rPr lang="en-US" altLang="zh-CN" dirty="0"/>
              <a:t> Variant 1: Bounds Check Bypass</a:t>
            </a:r>
          </a:p>
        </p:txBody>
      </p:sp>
    </p:spTree>
    <p:extLst>
      <p:ext uri="{BB962C8B-B14F-4D97-AF65-F5344CB8AC3E}">
        <p14:creationId xmlns:p14="http://schemas.microsoft.com/office/powerpoint/2010/main" val="3313110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88061D-5B24-42E3-8A4C-853B334E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Indirect branch predictor</a:t>
            </a:r>
          </a:p>
          <a:p>
            <a:pPr lvl="1"/>
            <a:r>
              <a:rPr lang="en-US" altLang="zh-CN" dirty="0"/>
              <a:t>Indirect branch: branch target is not directly provided by instruction</a:t>
            </a:r>
          </a:p>
          <a:p>
            <a:pPr lvl="2"/>
            <a:r>
              <a:rPr lang="en-US" altLang="zh-CN" dirty="0"/>
              <a:t>For example: jump to the address in r1 register</a:t>
            </a:r>
          </a:p>
          <a:p>
            <a:pPr lvl="1"/>
            <a:r>
              <a:rPr lang="en-US" altLang="zh-CN" dirty="0"/>
              <a:t>Indirect branch predictor stores the history of branch target addresses, and use them to predict the target of next branch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Attack can “train” the result of indirect branch predictor</a:t>
            </a:r>
          </a:p>
          <a:p>
            <a:pPr lvl="1"/>
            <a:r>
              <a:rPr lang="en-US" altLang="zh-CN" dirty="0"/>
              <a:t>Train the speculative execution path to attacker’s code</a:t>
            </a:r>
          </a:p>
          <a:p>
            <a:pPr lvl="1"/>
            <a:r>
              <a:rPr lang="en-US" altLang="zh-CN" dirty="0"/>
              <a:t>Leak the private data to cache state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552D8A-C51A-4F30-8D30-148EC3F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Spectre</a:t>
            </a:r>
            <a:r>
              <a:rPr lang="en-US" altLang="zh-CN" dirty="0"/>
              <a:t> Variant 2: Branch Target Injection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307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385</TotalTime>
  <Words>946</Words>
  <Application>Microsoft Office PowerPoint</Application>
  <PresentationFormat>全屏显示(4:3)</PresentationFormat>
  <Paragraphs>152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Tahoma</vt:lpstr>
      <vt:lpstr>Wingdings</vt:lpstr>
      <vt:lpstr>射线</vt:lpstr>
      <vt:lpstr>Discussion: Meltdown &amp; Spectre</vt:lpstr>
      <vt:lpstr>TOC</vt:lpstr>
      <vt:lpstr>Optimization techniques in modern processors</vt:lpstr>
      <vt:lpstr>Cache</vt:lpstr>
      <vt:lpstr>Meltdown &amp; Spectre Overview</vt:lpstr>
      <vt:lpstr>Meltdown</vt:lpstr>
      <vt:lpstr>Spectre</vt:lpstr>
      <vt:lpstr>Spectre Variant 1: Bounds Check Bypass</vt:lpstr>
      <vt:lpstr>Spectre Variant 2: Branch Target Injection </vt:lpstr>
      <vt:lpstr>More Variants</vt:lpstr>
      <vt:lpstr>Software Mitigations </vt:lpstr>
      <vt:lpstr>Hardware Mitigations 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tianchu chen</dc:creator>
  <cp:lastModifiedBy>tianchu chen</cp:lastModifiedBy>
  <cp:revision>34</cp:revision>
  <dcterms:created xsi:type="dcterms:W3CDTF">2018-12-02T07:18:38Z</dcterms:created>
  <dcterms:modified xsi:type="dcterms:W3CDTF">2018-12-03T12:34:32Z</dcterms:modified>
</cp:coreProperties>
</file>