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3"/>
  </p:notesMasterIdLst>
  <p:sldIdLst>
    <p:sldId id="256" r:id="rId4"/>
    <p:sldId id="289" r:id="rId5"/>
    <p:sldId id="290" r:id="rId6"/>
    <p:sldId id="258" r:id="rId7"/>
    <p:sldId id="259" r:id="rId8"/>
    <p:sldId id="260" r:id="rId9"/>
    <p:sldId id="273" r:id="rId10"/>
    <p:sldId id="261" r:id="rId11"/>
    <p:sldId id="262" r:id="rId12"/>
    <p:sldId id="274" r:id="rId13"/>
    <p:sldId id="275" r:id="rId14"/>
    <p:sldId id="266" r:id="rId15"/>
    <p:sldId id="267" r:id="rId16"/>
    <p:sldId id="277" r:id="rId17"/>
    <p:sldId id="278" r:id="rId18"/>
    <p:sldId id="279" r:id="rId19"/>
    <p:sldId id="276" r:id="rId20"/>
    <p:sldId id="268" r:id="rId21"/>
    <p:sldId id="280" r:id="rId22"/>
    <p:sldId id="281" r:id="rId23"/>
    <p:sldId id="283" r:id="rId24"/>
    <p:sldId id="270" r:id="rId25"/>
    <p:sldId id="284" r:id="rId26"/>
    <p:sldId id="272" r:id="rId27"/>
    <p:sldId id="287" r:id="rId28"/>
    <p:sldId id="288" r:id="rId29"/>
    <p:sldId id="285" r:id="rId30"/>
    <p:sldId id="286" r:id="rId31"/>
    <p:sldId id="257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89"/>
            <p14:sldId id="290"/>
            <p14:sldId id="258"/>
            <p14:sldId id="259"/>
            <p14:sldId id="260"/>
            <p14:sldId id="273"/>
            <p14:sldId id="261"/>
            <p14:sldId id="262"/>
            <p14:sldId id="274"/>
            <p14:sldId id="275"/>
            <p14:sldId id="266"/>
            <p14:sldId id="267"/>
            <p14:sldId id="277"/>
            <p14:sldId id="278"/>
            <p14:sldId id="279"/>
            <p14:sldId id="276"/>
            <p14:sldId id="268"/>
            <p14:sldId id="280"/>
            <p14:sldId id="281"/>
            <p14:sldId id="283"/>
            <p14:sldId id="270"/>
            <p14:sldId id="284"/>
            <p14:sldId id="272"/>
            <p14:sldId id="287"/>
            <p14:sldId id="288"/>
            <p14:sldId id="285"/>
            <p14:sldId id="28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hao fan" initials="yf" lastIdx="3" clrIdx="0">
    <p:extLst>
      <p:ext uri="{19B8F6BF-5375-455C-9EA6-DF929625EA0E}">
        <p15:presenceInfo xmlns:p15="http://schemas.microsoft.com/office/powerpoint/2012/main" userId="72026f455ef200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91" d="100"/>
          <a:sy n="91" d="100"/>
        </p:scale>
        <p:origin x="69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7T12:41:18.195" idx="1">
    <p:pos x="3789" y="1622"/>
    <p:text>有[（1 &lt;&lt; ADDR_WIDTH）-1] = 31个元素的数组，每个32位</p:text>
    <p:extLst>
      <p:ext uri="{C676402C-5697-4E1C-873F-D02D1690AC5C}">
        <p15:threadingInfo xmlns:p15="http://schemas.microsoft.com/office/powerpoint/2012/main" timeZoneBias="-480"/>
      </p:ext>
    </p:extLst>
  </p:cm>
  <p:cm authorId="1" dt="2020-09-27T12:43:42.854" idx="2">
    <p:pos x="4233" y="2970"/>
    <p:text>保持不溢出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7T12:44:49.078" idx="3">
    <p:pos x="3710" y="2204"/>
    <p:text>溢出一定输出0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3058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FCC6A-5F82-4EE2-8E84-82B3008979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990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70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608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陈文智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000" b="1" dirty="0">
                <a:latin typeface="+mj-lt"/>
                <a:ea typeface="楷体_GB2312" pitchFamily="49" charset="-122"/>
              </a:rPr>
              <a:t>chenwz@zju.edu.cn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2494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1.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Single-cycle CPU Design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Output of CPU Controller(2)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zh-CN" dirty="0" err="1"/>
              <a:t>exe_a_src_ctrl</a:t>
            </a:r>
            <a:r>
              <a:rPr lang="en-US" altLang="zh-CN" dirty="0"/>
              <a:t>(</a:t>
            </a:r>
            <a:r>
              <a:rPr lang="en-US" altLang="zh-CN" dirty="0" err="1"/>
              <a:t>opa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sz="2200" dirty="0"/>
              <a:t>EXE_A_RS: </a:t>
            </a:r>
            <a:r>
              <a:rPr lang="en-US" altLang="zh-CN" sz="2200" dirty="0" err="1"/>
              <a:t>data_rs</a:t>
            </a:r>
            <a:endParaRPr lang="en-US" altLang="zh-CN" sz="2200" dirty="0"/>
          </a:p>
          <a:p>
            <a:pPr lvl="1"/>
            <a:r>
              <a:rPr lang="en-US" altLang="zh-CN" sz="2200" dirty="0"/>
              <a:t>EXE_A_LINK: </a:t>
            </a:r>
            <a:r>
              <a:rPr lang="en-US" altLang="zh-CN" sz="2200" dirty="0" err="1"/>
              <a:t>inst_addr_next</a:t>
            </a:r>
            <a:endParaRPr lang="en-US" altLang="zh-CN" sz="2200" dirty="0"/>
          </a:p>
          <a:p>
            <a:pPr lvl="1"/>
            <a:r>
              <a:rPr lang="en-US" altLang="zh-CN" sz="2200" dirty="0"/>
              <a:t>EXE_A_BRANCH: </a:t>
            </a:r>
            <a:r>
              <a:rPr lang="en-US" altLang="zh-CN" sz="2200" dirty="0" err="1"/>
              <a:t>inst_addr_next</a:t>
            </a:r>
            <a:endParaRPr lang="en-US" altLang="zh-CN" sz="2200" dirty="0"/>
          </a:p>
          <a:p>
            <a:endParaRPr lang="en-US" altLang="zh-CN" sz="2600" dirty="0"/>
          </a:p>
          <a:p>
            <a:r>
              <a:rPr lang="en-US" altLang="zh-CN" sz="2800" dirty="0" err="1"/>
              <a:t>exe_b_src_ctrl</a:t>
            </a:r>
            <a:r>
              <a:rPr lang="en-US" altLang="zh-CN" sz="2800" dirty="0"/>
              <a:t>(</a:t>
            </a:r>
            <a:r>
              <a:rPr lang="en-US" altLang="zh-CN" sz="2800" dirty="0" err="1"/>
              <a:t>opb</a:t>
            </a:r>
            <a:r>
              <a:rPr lang="en-US" altLang="zh-CN" sz="2800" dirty="0"/>
              <a:t>)</a:t>
            </a:r>
          </a:p>
          <a:p>
            <a:pPr lvl="1"/>
            <a:r>
              <a:rPr lang="en-US" altLang="zh-CN" sz="2200" dirty="0"/>
              <a:t>EXE_B_RT: </a:t>
            </a:r>
            <a:r>
              <a:rPr lang="en-US" altLang="zh-CN" sz="2200" dirty="0" err="1"/>
              <a:t>data_rt</a:t>
            </a:r>
            <a:endParaRPr lang="en-US" altLang="zh-CN" sz="2200" dirty="0"/>
          </a:p>
          <a:p>
            <a:pPr lvl="1"/>
            <a:r>
              <a:rPr lang="en-US" altLang="zh-CN" sz="2200" dirty="0"/>
              <a:t>EXE_B_IMM: </a:t>
            </a:r>
            <a:r>
              <a:rPr lang="en-US" altLang="zh-CN" sz="2200" dirty="0" err="1"/>
              <a:t>data_imm</a:t>
            </a:r>
            <a:endParaRPr lang="en-US" altLang="zh-CN" sz="2200" dirty="0"/>
          </a:p>
          <a:p>
            <a:pPr lvl="1"/>
            <a:r>
              <a:rPr lang="en-US" altLang="zh-CN" sz="2200" dirty="0"/>
              <a:t>EXE_B_LINK: 32'h0</a:t>
            </a:r>
          </a:p>
          <a:p>
            <a:pPr lvl="1"/>
            <a:r>
              <a:rPr lang="en-US" altLang="zh-CN" sz="2200" dirty="0"/>
              <a:t>EXE_B_BRANCH: {</a:t>
            </a:r>
            <a:r>
              <a:rPr lang="en-US" altLang="zh-CN" sz="2200" dirty="0" err="1"/>
              <a:t>data_imm</a:t>
            </a:r>
            <a:r>
              <a:rPr lang="en-US" altLang="zh-CN" sz="2200" dirty="0"/>
              <a:t>[29:0], 2'b0}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5911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err="1">
                <a:solidFill>
                  <a:srgbClr val="19A1FD"/>
                </a:solidFill>
                <a:latin typeface="+mn-lt"/>
                <a:ea typeface="宋体" charset="-122"/>
              </a:rPr>
              <a:t>Datapath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45" y="1340768"/>
            <a:ext cx="833437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56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Basic Units of Single-cycle CPU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CPU Controller</a:t>
            </a:r>
            <a:endParaRPr lang="zh-CN" altLang="en-US" sz="3200" dirty="0">
              <a:latin typeface="+mn-lt"/>
              <a:ea typeface="宋体" charset="-122"/>
            </a:endParaRPr>
          </a:p>
          <a:p>
            <a:pPr eaLnBrk="1" hangingPunct="1">
              <a:lnSpc>
                <a:spcPct val="11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ALU</a:t>
            </a:r>
          </a:p>
          <a:p>
            <a:pPr eaLnBrk="1" hangingPunct="1">
              <a:lnSpc>
                <a:spcPct val="11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Register file</a:t>
            </a:r>
          </a:p>
          <a:p>
            <a:pPr>
              <a:lnSpc>
                <a:spcPct val="11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Instruction </a:t>
            </a:r>
            <a:r>
              <a:rPr lang="en-US" altLang="zh-CN" sz="3200" dirty="0" err="1">
                <a:latin typeface="+mn-lt"/>
                <a:ea typeface="宋体" charset="-122"/>
              </a:rPr>
              <a:t>Mem</a:t>
            </a:r>
            <a:r>
              <a:rPr lang="en-US" altLang="zh-CN" sz="3200" dirty="0">
                <a:latin typeface="+mn-lt"/>
                <a:ea typeface="宋体" charset="-122"/>
              </a:rPr>
              <a:t>. and Data </a:t>
            </a:r>
            <a:r>
              <a:rPr lang="en-US" altLang="zh-CN" sz="3200" dirty="0" err="1">
                <a:latin typeface="+mn-lt"/>
                <a:ea typeface="宋体" charset="-122"/>
              </a:rPr>
              <a:t>Mem</a:t>
            </a:r>
            <a:r>
              <a:rPr lang="en-US" altLang="zh-CN" sz="3200" dirty="0">
                <a:latin typeface="+mn-lt"/>
                <a:ea typeface="宋体" charset="-122"/>
              </a:rPr>
              <a:t>.</a:t>
            </a:r>
          </a:p>
          <a:p>
            <a:pPr>
              <a:lnSpc>
                <a:spcPct val="11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others</a:t>
            </a:r>
            <a:r>
              <a:rPr lang="zh-CN" altLang="en-US" sz="3200" dirty="0">
                <a:latin typeface="+mn-lt"/>
                <a:ea typeface="宋体" charset="-122"/>
              </a:rPr>
              <a:t>：</a:t>
            </a:r>
            <a:r>
              <a:rPr lang="en-US" altLang="zh-CN" sz="3200" dirty="0">
                <a:latin typeface="+mn-lt"/>
                <a:ea typeface="宋体" charset="-122"/>
              </a:rPr>
              <a:t>Register, sign-extend Unit, shifter, multiplexer</a:t>
            </a:r>
            <a:endParaRPr lang="zh-CN" altLang="en-US" sz="32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93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Instruction Memory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412776"/>
            <a:ext cx="7200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parameter</a:t>
            </a:r>
          </a:p>
          <a:p>
            <a:r>
              <a:rPr lang="en-US" altLang="zh-CN" sz="2000" dirty="0"/>
              <a:t>		ADDR_WIDTH = 6;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[31:0] data [0:(1&lt;&lt;ADDR_WIDTH)-1];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initial	begin</a:t>
            </a:r>
          </a:p>
          <a:p>
            <a:r>
              <a:rPr lang="en-US" altLang="zh-CN" sz="2000" dirty="0"/>
              <a:t>		$</a:t>
            </a:r>
            <a:r>
              <a:rPr lang="en-US" altLang="zh-CN" sz="2000" dirty="0" err="1"/>
              <a:t>readmemh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inst_mem.hex</a:t>
            </a:r>
            <a:r>
              <a:rPr lang="en-US" altLang="zh-CN" sz="2000" dirty="0"/>
              <a:t>", data);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always @(*) begin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[31:ADDR_WIDTH] != 0)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dout</a:t>
            </a:r>
            <a:r>
              <a:rPr lang="en-US" altLang="zh-CN" sz="2000" dirty="0"/>
              <a:t> = 32'h0;</a:t>
            </a:r>
          </a:p>
          <a:p>
            <a:r>
              <a:rPr lang="en-US" altLang="zh-CN" sz="2000" dirty="0"/>
              <a:t>		else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dout</a:t>
            </a:r>
            <a:r>
              <a:rPr lang="en-US" altLang="zh-CN" sz="2000" dirty="0"/>
              <a:t> = data[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[ADDR_WIDTH-1:0]];</a:t>
            </a:r>
          </a:p>
          <a:p>
            <a:r>
              <a:rPr lang="en-US" altLang="zh-CN" sz="2000" dirty="0"/>
              <a:t>	end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2310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Data Memory(1)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9894" y="1628800"/>
            <a:ext cx="7200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parameter</a:t>
            </a:r>
          </a:p>
          <a:p>
            <a:r>
              <a:rPr lang="en-US" altLang="zh-CN" sz="2000" dirty="0"/>
              <a:t>		ADDR_WIDTH = 5;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>
                <a:highlight>
                  <a:srgbClr val="FFFF00"/>
                </a:highlight>
              </a:rPr>
              <a:t>reg</a:t>
            </a:r>
            <a:r>
              <a:rPr lang="en-US" altLang="zh-CN" sz="2000" dirty="0">
                <a:highlight>
                  <a:srgbClr val="FFFF00"/>
                </a:highlight>
              </a:rPr>
              <a:t> [31:0] data [0:(1&lt;&lt;ADDR_WIDTH)-1];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initial	begin</a:t>
            </a:r>
          </a:p>
          <a:p>
            <a:r>
              <a:rPr lang="en-US" altLang="zh-CN" sz="2000" dirty="0"/>
              <a:t>		$</a:t>
            </a:r>
            <a:r>
              <a:rPr lang="en-US" altLang="zh-CN" sz="2000" dirty="0" err="1"/>
              <a:t>readmemh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data_mem.hex</a:t>
            </a:r>
            <a:r>
              <a:rPr lang="en-US" altLang="zh-CN" sz="2000" dirty="0"/>
              <a:t>", data);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always @(</a:t>
            </a:r>
            <a:r>
              <a:rPr lang="en-US" altLang="zh-CN" sz="2000" dirty="0" err="1"/>
              <a:t>negedge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) begin</a:t>
            </a:r>
          </a:p>
          <a:p>
            <a:r>
              <a:rPr lang="en-US" altLang="zh-CN" sz="2000" dirty="0"/>
              <a:t>		if (we &amp;&amp; </a:t>
            </a:r>
            <a:r>
              <a:rPr lang="en-US" altLang="zh-CN" sz="2000" dirty="0" err="1">
                <a:highlight>
                  <a:srgbClr val="FFFF00"/>
                </a:highlight>
              </a:rPr>
              <a:t>addr</a:t>
            </a:r>
            <a:r>
              <a:rPr lang="en-US" altLang="zh-CN" sz="2000" dirty="0">
                <a:highlight>
                  <a:srgbClr val="FFFF00"/>
                </a:highlight>
              </a:rPr>
              <a:t>[31:ADDR_WIDTH]==0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			data[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[ADDR_WIDTH-1:0]] &lt;= din;</a:t>
            </a:r>
          </a:p>
          <a:p>
            <a:r>
              <a:rPr lang="en-US" altLang="zh-CN" sz="2000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50999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Data Memory(2)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9894" y="1628800"/>
            <a:ext cx="7200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[31:0] out;</a:t>
            </a:r>
          </a:p>
          <a:p>
            <a:r>
              <a:rPr lang="en-US" altLang="zh-CN" sz="2000" dirty="0"/>
              <a:t>	always @(</a:t>
            </a:r>
            <a:r>
              <a:rPr lang="en-US" altLang="zh-CN" sz="2000" dirty="0" err="1"/>
              <a:t>negedge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) begin</a:t>
            </a:r>
          </a:p>
          <a:p>
            <a:r>
              <a:rPr lang="en-US" altLang="zh-CN" sz="2000" dirty="0"/>
              <a:t>		out &lt;= data[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[ADDR_WIDTH-1:0]];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always @(*) begin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>
                <a:highlight>
                  <a:srgbClr val="FFFF00"/>
                </a:highlight>
              </a:rPr>
              <a:t>if (</a:t>
            </a:r>
            <a:r>
              <a:rPr lang="en-US" altLang="zh-CN" sz="2000" dirty="0" err="1">
                <a:highlight>
                  <a:srgbClr val="FFFF00"/>
                </a:highlight>
              </a:rPr>
              <a:t>addr</a:t>
            </a:r>
            <a:r>
              <a:rPr lang="en-US" altLang="zh-CN" sz="2000" dirty="0">
                <a:highlight>
                  <a:srgbClr val="FFFF00"/>
                </a:highlight>
              </a:rPr>
              <a:t>[31:ADDR_WIDTH] != 0)</a:t>
            </a:r>
          </a:p>
          <a:p>
            <a:r>
              <a:rPr lang="en-US" altLang="zh-CN" sz="2000" dirty="0">
                <a:highlight>
                  <a:srgbClr val="FFFF00"/>
                </a:highlight>
              </a:rPr>
              <a:t>			</a:t>
            </a:r>
            <a:r>
              <a:rPr lang="en-US" altLang="zh-CN" sz="2000" dirty="0" err="1">
                <a:highlight>
                  <a:srgbClr val="FFFF00"/>
                </a:highlight>
              </a:rPr>
              <a:t>dout</a:t>
            </a:r>
            <a:r>
              <a:rPr lang="en-US" altLang="zh-CN" sz="2000" dirty="0">
                <a:highlight>
                  <a:srgbClr val="FFFF00"/>
                </a:highlight>
              </a:rPr>
              <a:t> = 32'h0;</a:t>
            </a:r>
          </a:p>
          <a:p>
            <a:r>
              <a:rPr lang="en-US" altLang="zh-CN" sz="2000" dirty="0"/>
              <a:t>		else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dout</a:t>
            </a:r>
            <a:r>
              <a:rPr lang="en-US" altLang="zh-CN" sz="2000" dirty="0"/>
              <a:t> = out;</a:t>
            </a:r>
          </a:p>
          <a:p>
            <a:r>
              <a:rPr lang="en-US" altLang="zh-CN" sz="2000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282969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Register File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268760"/>
            <a:ext cx="842664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</a:t>
            </a:r>
            <a:r>
              <a:rPr lang="en-US" altLang="zh-CN" sz="2000" dirty="0" err="1">
                <a:highlight>
                  <a:srgbClr val="FFFF00"/>
                </a:highlight>
              </a:rPr>
              <a:t>reg</a:t>
            </a:r>
            <a:r>
              <a:rPr lang="en-US" altLang="zh-CN" sz="2000" dirty="0">
                <a:highlight>
                  <a:srgbClr val="FFFF00"/>
                </a:highlight>
              </a:rPr>
              <a:t> [31:0] </a:t>
            </a:r>
            <a:r>
              <a:rPr lang="en-US" altLang="zh-CN" sz="2000" dirty="0" err="1">
                <a:highlight>
                  <a:srgbClr val="FFFF00"/>
                </a:highlight>
              </a:rPr>
              <a:t>regfile</a:t>
            </a:r>
            <a:r>
              <a:rPr lang="en-US" altLang="zh-CN" sz="2000" dirty="0">
                <a:highlight>
                  <a:srgbClr val="FFFF00"/>
                </a:highlight>
              </a:rPr>
              <a:t> [1:31];  // $zero is always zero</a:t>
            </a:r>
          </a:p>
          <a:p>
            <a:r>
              <a:rPr lang="en-US" altLang="zh-CN" sz="2000" dirty="0"/>
              <a:t>	// write</a:t>
            </a:r>
          </a:p>
          <a:p>
            <a:r>
              <a:rPr lang="en-US" altLang="zh-CN" sz="2000" dirty="0"/>
              <a:t>	always @(</a:t>
            </a:r>
            <a:r>
              <a:rPr lang="en-US" altLang="zh-CN" sz="2000" dirty="0" err="1"/>
              <a:t>posedge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) begin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en_w</a:t>
            </a:r>
            <a:r>
              <a:rPr lang="en-US" altLang="zh-CN" sz="2000" dirty="0"/>
              <a:t> &amp;&amp; </a:t>
            </a:r>
            <a:r>
              <a:rPr lang="en-US" altLang="zh-CN" sz="2000" dirty="0" err="1"/>
              <a:t>addr_w</a:t>
            </a:r>
            <a:r>
              <a:rPr lang="en-US" altLang="zh-CN" sz="2000" dirty="0"/>
              <a:t> != 0)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regfile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addr_w</a:t>
            </a:r>
            <a:r>
              <a:rPr lang="en-US" altLang="zh-CN" sz="2000" dirty="0"/>
              <a:t>] &lt;= </a:t>
            </a:r>
            <a:r>
              <a:rPr lang="en-US" altLang="zh-CN" sz="2000" dirty="0" err="1"/>
              <a:t>data_w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// read</a:t>
            </a:r>
          </a:p>
          <a:p>
            <a:r>
              <a:rPr lang="en-US" altLang="zh-CN" sz="2000" dirty="0"/>
              <a:t>	always @(*) begin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data_a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addr_a</a:t>
            </a:r>
            <a:r>
              <a:rPr lang="en-US" altLang="zh-CN" sz="2000" dirty="0"/>
              <a:t> == 0 ? 0 : </a:t>
            </a:r>
            <a:r>
              <a:rPr lang="en-US" altLang="zh-CN" sz="2000" dirty="0" err="1"/>
              <a:t>regfile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addr_a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data_b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addr_b</a:t>
            </a:r>
            <a:r>
              <a:rPr lang="en-US" altLang="zh-CN" sz="2000" dirty="0"/>
              <a:t> == 0 ? 0 : </a:t>
            </a:r>
            <a:r>
              <a:rPr lang="en-US" altLang="zh-CN" sz="2000" dirty="0" err="1"/>
              <a:t>regfile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addr_b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// debug</a:t>
            </a:r>
          </a:p>
          <a:p>
            <a:r>
              <a:rPr lang="en-US" altLang="zh-CN" sz="2000" dirty="0"/>
              <a:t>	`</a:t>
            </a:r>
            <a:r>
              <a:rPr lang="en-US" altLang="zh-CN" sz="2000" dirty="0" err="1"/>
              <a:t>ifdef</a:t>
            </a:r>
            <a:r>
              <a:rPr lang="en-US" altLang="zh-CN" sz="2000" dirty="0"/>
              <a:t> DEBUG</a:t>
            </a:r>
          </a:p>
          <a:p>
            <a:r>
              <a:rPr lang="en-US" altLang="zh-CN" sz="2000" dirty="0"/>
              <a:t>	always @(*) begin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debug_data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debug_addr</a:t>
            </a:r>
            <a:r>
              <a:rPr lang="en-US" altLang="zh-CN" sz="2000" dirty="0"/>
              <a:t> == 0 ? 0 : </a:t>
            </a:r>
            <a:r>
              <a:rPr lang="en-US" altLang="zh-CN" sz="2000" dirty="0" err="1"/>
              <a:t>regfile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debug_addr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`</a:t>
            </a:r>
            <a:r>
              <a:rPr lang="en-US" altLang="zh-CN" sz="2000" dirty="0" err="1"/>
              <a:t>endif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239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Timing for single-cycle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Instruction </a:t>
            </a:r>
            <a:r>
              <a:rPr lang="en-US" altLang="zh-CN" dirty="0" err="1"/>
              <a:t>Mem</a:t>
            </a:r>
            <a:r>
              <a:rPr lang="en-US" altLang="zh-CN" dirty="0"/>
              <a:t>. Read: anytime</a:t>
            </a:r>
          </a:p>
          <a:p>
            <a:endParaRPr lang="en-US" altLang="zh-CN" dirty="0"/>
          </a:p>
          <a:p>
            <a:r>
              <a:rPr lang="en-US" altLang="zh-CN" dirty="0" err="1"/>
              <a:t>Regfile</a:t>
            </a:r>
            <a:r>
              <a:rPr lang="en-US" altLang="zh-CN" dirty="0"/>
              <a:t> Read: anytime</a:t>
            </a:r>
          </a:p>
          <a:p>
            <a:endParaRPr lang="en-US" altLang="zh-CN" dirty="0"/>
          </a:p>
          <a:p>
            <a:r>
              <a:rPr lang="en-US" altLang="zh-CN" dirty="0"/>
              <a:t>Data </a:t>
            </a:r>
            <a:r>
              <a:rPr lang="en-US" altLang="zh-CN" dirty="0" err="1"/>
              <a:t>Mem</a:t>
            </a:r>
            <a:r>
              <a:rPr lang="en-US" altLang="zh-CN" dirty="0"/>
              <a:t>. Read/Write: </a:t>
            </a:r>
            <a:r>
              <a:rPr lang="en-US" altLang="zh-CN" dirty="0" err="1"/>
              <a:t>Negtive</a:t>
            </a:r>
            <a:r>
              <a:rPr lang="en-US" altLang="zh-CN" dirty="0"/>
              <a:t> Edge</a:t>
            </a:r>
          </a:p>
          <a:p>
            <a:endParaRPr lang="en-US" altLang="zh-CN" dirty="0"/>
          </a:p>
          <a:p>
            <a:r>
              <a:rPr lang="en-US" altLang="zh-CN" dirty="0" err="1"/>
              <a:t>Regfile</a:t>
            </a:r>
            <a:r>
              <a:rPr lang="en-US" altLang="zh-CN" dirty="0"/>
              <a:t> Write: Positive Edge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57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SC CPU Diagram</a:t>
            </a:r>
            <a:endParaRPr lang="zh-CN" altLang="en-US" sz="40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15125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49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Simulation (1)</a:t>
            </a:r>
            <a:endParaRPr lang="zh-CN" altLang="en-US" sz="40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484784"/>
            <a:ext cx="8859837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80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B8E33-9BA4-47E6-ADB3-C3A5AB25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实验操作流程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7D1A8-D45F-4A44-992B-1EE688B7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阅读实验文档，理解单周期处理器的各个功能模块组成和内部实现方式。</a:t>
            </a:r>
            <a:endParaRPr lang="en-US" altLang="zh-CN" dirty="0"/>
          </a:p>
          <a:p>
            <a:r>
              <a:rPr lang="zh-CN" altLang="en-US" dirty="0"/>
              <a:t>补全各个功能模块源代码中的空缺部分。</a:t>
            </a:r>
            <a:endParaRPr lang="en-US" altLang="zh-CN" dirty="0"/>
          </a:p>
          <a:p>
            <a:r>
              <a:rPr lang="zh-CN" altLang="en-US" dirty="0"/>
              <a:t>对处理器进行仿真，检验处理器的仿真结果是否符合要求。</a:t>
            </a:r>
            <a:endParaRPr lang="en-US" altLang="zh-CN" dirty="0"/>
          </a:p>
          <a:p>
            <a:r>
              <a:rPr lang="zh-CN" altLang="en-US" dirty="0"/>
              <a:t>综合工程并下载至开发板，在单步执行的过程中检查调试屏幕的输出，检验处理器的执行过程是否正确。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244928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Simulation (2)</a:t>
            </a:r>
            <a:endParaRPr lang="zh-CN" altLang="en-US" sz="40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300163"/>
            <a:ext cx="9136063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363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Simulation (3)</a:t>
            </a:r>
            <a:endParaRPr lang="zh-CN" altLang="en-US" sz="40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7" y="1340768"/>
            <a:ext cx="8964487" cy="3858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597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Program for verification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340768"/>
            <a:ext cx="7704856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00000824 main:	and $1, $0, $0		# address of data[0]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34240050	</a:t>
            </a:r>
            <a:r>
              <a:rPr lang="en-US" altLang="zh-CN" sz="1800" dirty="0" err="1">
                <a:latin typeface="+mn-lt"/>
                <a:ea typeface="宋体" charset="-122"/>
              </a:rPr>
              <a:t>ori</a:t>
            </a:r>
            <a:r>
              <a:rPr lang="en-US" altLang="zh-CN" sz="1800" dirty="0">
                <a:latin typeface="+mn-lt"/>
                <a:ea typeface="宋体" charset="-122"/>
              </a:rPr>
              <a:t> $4, $1, 80		# address of data[0]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20050004 call:	</a:t>
            </a:r>
            <a:r>
              <a:rPr lang="en-US" altLang="zh-CN" sz="1800" dirty="0" err="1"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latin typeface="+mn-lt"/>
                <a:ea typeface="宋体" charset="-122"/>
              </a:rPr>
              <a:t> $5, $0, 4		# counter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0c00000a		</a:t>
            </a:r>
            <a:r>
              <a:rPr lang="en-US" altLang="zh-CN" sz="1800" dirty="0" err="1">
                <a:latin typeface="+mn-lt"/>
                <a:ea typeface="宋体" charset="-122"/>
              </a:rPr>
              <a:t>jal</a:t>
            </a:r>
            <a:r>
              <a:rPr lang="en-US" altLang="zh-CN" sz="1800" dirty="0">
                <a:latin typeface="+mn-lt"/>
                <a:ea typeface="宋体" charset="-122"/>
              </a:rPr>
              <a:t> sum			# call function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ac820000 return:	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r>
              <a:rPr lang="en-US" altLang="zh-CN" sz="1800" dirty="0">
                <a:latin typeface="+mn-lt"/>
                <a:ea typeface="宋体" charset="-122"/>
              </a:rPr>
              <a:t> $2, 0($4)		# store result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8c890000		</a:t>
            </a:r>
            <a:r>
              <a:rPr lang="en-US" altLang="zh-CN" sz="1800" dirty="0" err="1">
                <a:latin typeface="+mn-lt"/>
                <a:ea typeface="宋体" charset="-122"/>
              </a:rPr>
              <a:t>lw</a:t>
            </a:r>
            <a:r>
              <a:rPr lang="en-US" altLang="zh-CN" sz="1800" dirty="0">
                <a:latin typeface="+mn-lt"/>
                <a:ea typeface="宋体" charset="-122"/>
              </a:rPr>
              <a:t> $9, 0($4)		# check 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endParaRPr lang="en-US" altLang="zh-CN" sz="1800" dirty="0">
              <a:latin typeface="+mn-lt"/>
              <a:ea typeface="宋体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ac890004		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r>
              <a:rPr lang="en-US" altLang="zh-CN" sz="1800" dirty="0">
                <a:latin typeface="+mn-lt"/>
                <a:ea typeface="宋体" charset="-122"/>
              </a:rPr>
              <a:t> $9, 4($4)		# store result again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01244022	sub $8, $9, $4		# sub: $8 &lt;- $9 - $4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08000008 finish:	j finish			# dead loop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00000000	</a:t>
            </a:r>
            <a:r>
              <a:rPr lang="en-US" altLang="zh-CN" sz="1800" dirty="0" err="1">
                <a:latin typeface="+mn-lt"/>
                <a:ea typeface="宋体" charset="-122"/>
              </a:rPr>
              <a:t>nop</a:t>
            </a:r>
            <a:r>
              <a:rPr lang="en-US" altLang="zh-CN" sz="1800" dirty="0">
                <a:latin typeface="+mn-lt"/>
                <a:ea typeface="宋体" charset="-122"/>
              </a:rPr>
              <a:t>			# done</a:t>
            </a:r>
          </a:p>
        </p:txBody>
      </p:sp>
    </p:spTree>
    <p:extLst>
      <p:ext uri="{BB962C8B-B14F-4D97-AF65-F5344CB8AC3E}">
        <p14:creationId xmlns:p14="http://schemas.microsoft.com/office/powerpoint/2010/main" val="1911631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Program for verification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340768"/>
            <a:ext cx="6952258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00004020 sum:	add $8, $0, $0		# sum function entry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8c890000 loop:	</a:t>
            </a:r>
            <a:r>
              <a:rPr lang="en-US" altLang="zh-CN" sz="1800" dirty="0" err="1">
                <a:latin typeface="+mn-lt"/>
                <a:ea typeface="宋体" charset="-122"/>
              </a:rPr>
              <a:t>lw</a:t>
            </a:r>
            <a:r>
              <a:rPr lang="en-US" altLang="zh-CN" sz="1800" dirty="0">
                <a:latin typeface="+mn-lt"/>
                <a:ea typeface="宋体" charset="-122"/>
              </a:rPr>
              <a:t> $9, 0($4)		# load data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01094020	add $8, $8, $9		# sum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20a5ffff		</a:t>
            </a:r>
            <a:r>
              <a:rPr lang="en-US" altLang="zh-CN" sz="1800" dirty="0" err="1"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latin typeface="+mn-lt"/>
                <a:ea typeface="宋体" charset="-122"/>
              </a:rPr>
              <a:t> $5, $5, -1		# counter - 1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20840004	</a:t>
            </a:r>
            <a:r>
              <a:rPr lang="en-US" altLang="zh-CN" sz="1800" dirty="0" err="1"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latin typeface="+mn-lt"/>
                <a:ea typeface="宋体" charset="-122"/>
              </a:rPr>
              <a:t> $4, $4, 4		# address + 4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0005182a	</a:t>
            </a:r>
            <a:r>
              <a:rPr lang="en-US" altLang="zh-CN" sz="1800" dirty="0" err="1">
                <a:latin typeface="+mn-lt"/>
                <a:ea typeface="宋体" charset="-122"/>
              </a:rPr>
              <a:t>slt</a:t>
            </a:r>
            <a:r>
              <a:rPr lang="en-US" altLang="zh-CN" sz="1800" dirty="0">
                <a:latin typeface="+mn-lt"/>
                <a:ea typeface="宋体" charset="-122"/>
              </a:rPr>
              <a:t> $3, $0, $5		# finish?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1460fffa		</a:t>
            </a:r>
            <a:r>
              <a:rPr lang="en-US" altLang="zh-CN" sz="1800" dirty="0" err="1">
                <a:latin typeface="+mn-lt"/>
                <a:ea typeface="宋体" charset="-122"/>
              </a:rPr>
              <a:t>bne</a:t>
            </a:r>
            <a:r>
              <a:rPr lang="en-US" altLang="zh-CN" sz="1800" dirty="0">
                <a:latin typeface="+mn-lt"/>
                <a:ea typeface="宋体" charset="-122"/>
              </a:rPr>
              <a:t> $3, $0, loop		# finish?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01001025	or $2, $8, $0		# move result to $v0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03e00008	</a:t>
            </a:r>
            <a:r>
              <a:rPr lang="en-US" altLang="zh-CN" sz="1800" dirty="0" err="1">
                <a:latin typeface="+mn-lt"/>
                <a:ea typeface="宋体" charset="-122"/>
              </a:rPr>
              <a:t>jr</a:t>
            </a:r>
            <a:r>
              <a:rPr lang="en-US" altLang="zh-CN" sz="1800" dirty="0">
                <a:latin typeface="+mn-lt"/>
                <a:ea typeface="宋体" charset="-122"/>
              </a:rPr>
              <a:t> $</a:t>
            </a:r>
            <a:r>
              <a:rPr lang="en-US" altLang="zh-CN" sz="1800" dirty="0" err="1">
                <a:latin typeface="+mn-lt"/>
                <a:ea typeface="宋体" charset="-122"/>
              </a:rPr>
              <a:t>ra</a:t>
            </a:r>
            <a:r>
              <a:rPr lang="en-US" altLang="zh-CN" sz="1800" dirty="0">
                <a:latin typeface="+mn-lt"/>
                <a:ea typeface="宋体" charset="-122"/>
              </a:rPr>
              <a:t>			# return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00000000 	</a:t>
            </a:r>
            <a:r>
              <a:rPr lang="en-US" altLang="zh-CN" sz="1800" dirty="0" err="1">
                <a:latin typeface="+mn-lt"/>
                <a:ea typeface="宋体" charset="-122"/>
              </a:rPr>
              <a:t>nop</a:t>
            </a:r>
            <a:r>
              <a:rPr lang="en-US" altLang="zh-CN" sz="1800" dirty="0">
                <a:latin typeface="+mn-lt"/>
                <a:ea typeface="宋体" charset="-122"/>
              </a:rPr>
              <a:t>			# done</a:t>
            </a:r>
            <a:endParaRPr lang="zh-CN" altLang="en-US" sz="18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00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8280920" cy="4800600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  <a:r>
              <a:rPr lang="en-US" altLang="zh-CN" sz="2400" dirty="0">
                <a:latin typeface="+mn-lt"/>
                <a:ea typeface="宋体" charset="-122"/>
              </a:rPr>
              <a:t>Waveform Simulation of Single-cycle CPU</a:t>
            </a:r>
          </a:p>
          <a:p>
            <a:pPr eaLnBrk="1" hangingPunct="1">
              <a:buFont typeface="Arial" pitchFamily="34" charset="0"/>
              <a:buChar char="•"/>
            </a:pPr>
            <a:endParaRPr lang="en-US" altLang="zh-CN" sz="2400" dirty="0">
              <a:solidFill>
                <a:srgbClr val="19A1FD"/>
              </a:solidFill>
              <a:latin typeface="+mn-lt"/>
              <a:ea typeface="宋体" charset="-122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19A1FD"/>
                </a:solidFill>
                <a:latin typeface="+mn-lt"/>
                <a:ea typeface="宋体" charset="-122"/>
              </a:rPr>
              <a:t>CP 2:  </a:t>
            </a:r>
            <a:r>
              <a:rPr lang="en-US" altLang="zh-CN" sz="2400" dirty="0">
                <a:latin typeface="+mn-lt"/>
                <a:ea typeface="宋体" charset="-122"/>
              </a:rPr>
              <a:t>FPGA Implementation of Single-cycle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3251322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B85C3-F1BB-4891-AF23-A528391B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FPGA 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7B263-D5B1-4822-8E0D-6803ED2D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Project Settings</a:t>
            </a:r>
          </a:p>
          <a:p>
            <a:pPr lvl="1"/>
            <a:r>
              <a:rPr lang="en-US" altLang="zh-CN" dirty="0"/>
              <a:t>Top Module: </a:t>
            </a:r>
            <a:r>
              <a:rPr lang="en-US" altLang="zh-CN" dirty="0" err="1"/>
              <a:t>mips_top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A191D3-C917-41EC-8DE6-9939BD755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15562"/>
            <a:ext cx="6323809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62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883C4-8F2A-48BA-BB6D-8FC7322E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FPGA Implementation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866BED-0AC3-417D-8A8E-81B63E142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72816"/>
            <a:ext cx="7258260" cy="5390729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3EECFC-963A-46D9-BFE8-A9ADD246B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87" y="1484784"/>
            <a:ext cx="2880320" cy="237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53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83798-99A3-4800-8413-D83A412A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FPGA 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F5374-F8B5-4F81-A3DE-27B746DA2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VGA-based debugger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E58377-DD9D-414D-AC00-0460D566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57" y="2276872"/>
            <a:ext cx="7353043" cy="403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10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FC088-BF34-46CC-8AD9-5C938F41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FPGA 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3A3A6-0040-49ED-8691-344D5559B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Control</a:t>
            </a:r>
          </a:p>
          <a:p>
            <a:pPr lvl="1"/>
            <a:r>
              <a:rPr lang="en-US" altLang="zh-CN" dirty="0"/>
              <a:t>Enable Single Step: SW[0]</a:t>
            </a:r>
          </a:p>
          <a:p>
            <a:pPr lvl="1"/>
            <a:r>
              <a:rPr lang="en-US" altLang="zh-CN" dirty="0"/>
              <a:t>Step: BTNX4Y0</a:t>
            </a:r>
          </a:p>
          <a:p>
            <a:pPr lvl="1"/>
            <a:r>
              <a:rPr lang="en-US" altLang="zh-CN" dirty="0"/>
              <a:t>Reset: BTNRST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9B3635-B8E0-4AF4-AC13-F9EAF398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708920"/>
            <a:ext cx="6314657" cy="40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14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47EDC-63EC-4230-8DFF-E772C294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实验验收标准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E139A-D67B-4219-B15D-8100D2F3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仿真执行过程中，处理器的行为和内部控制信号均符合要求。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下载至开发板后的单步执行过程中，寄存器的变化过程和最终执行结果与测试程序相吻合。</a:t>
            </a:r>
          </a:p>
        </p:txBody>
      </p:sp>
    </p:spTree>
    <p:extLst>
      <p:ext uri="{BB962C8B-B14F-4D97-AF65-F5344CB8AC3E}">
        <p14:creationId xmlns:p14="http://schemas.microsoft.com/office/powerpoint/2010/main" val="367913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Precaution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28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Understand the principles of single-cycle CPU controller and master methods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single-cycle CPU controller design</a:t>
            </a: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Understand the principles of </a:t>
            </a:r>
            <a:r>
              <a:rPr lang="en-US" altLang="zh-CN" sz="2800" dirty="0" err="1">
                <a:latin typeface="+mn-lt"/>
                <a:ea typeface="宋体" charset="-122"/>
              </a:rPr>
              <a:t>datapath</a:t>
            </a:r>
            <a:r>
              <a:rPr lang="en-US" altLang="zh-CN" sz="2800" dirty="0">
                <a:latin typeface="+mn-lt"/>
                <a:ea typeface="宋体" charset="-122"/>
              </a:rPr>
              <a:t> and master methods of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charset="-122"/>
              </a:rPr>
              <a:t>datapath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 design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Understand the principles of single-cycle CPU and master methods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single-cycle CPU design</a:t>
            </a: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 methods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program verification of CPU</a:t>
            </a:r>
          </a:p>
        </p:txBody>
      </p:sp>
    </p:spTree>
    <p:extLst>
      <p:ext uri="{BB962C8B-B14F-4D97-AF65-F5344CB8AC3E}">
        <p14:creationId xmlns:p14="http://schemas.microsoft.com/office/powerpoint/2010/main" val="397900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Design the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CPU Controller</a:t>
            </a:r>
            <a:r>
              <a:rPr lang="en-US" altLang="zh-CN" sz="2800" dirty="0">
                <a:latin typeface="+mn-lt"/>
                <a:ea typeface="宋体" charset="-122"/>
              </a:rPr>
              <a:t>,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charset="-122"/>
              </a:rPr>
              <a:t>Datapath</a:t>
            </a:r>
            <a:r>
              <a:rPr lang="en-US" altLang="zh-CN" sz="2800" dirty="0">
                <a:latin typeface="+mn-lt"/>
                <a:ea typeface="宋体" charset="-122"/>
              </a:rPr>
              <a:t>,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 bring together</a:t>
            </a:r>
            <a:r>
              <a:rPr lang="en-US" altLang="zh-CN" sz="2800" dirty="0">
                <a:latin typeface="+mn-lt"/>
                <a:ea typeface="宋体" charset="-122"/>
              </a:rPr>
              <a:t> the basic units into Single-cycle CPU 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endParaRPr lang="en-US" altLang="zh-CN" sz="2800" dirty="0">
              <a:latin typeface="+mn-lt"/>
              <a:ea typeface="宋体" charset="-122"/>
            </a:endParaRP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Verify the Single-Cycle CPU with program</a:t>
            </a:r>
            <a:r>
              <a:rPr lang="en-US" altLang="zh-CN" sz="2800" dirty="0">
                <a:latin typeface="+mn-lt"/>
                <a:ea typeface="宋体" charset="-122"/>
              </a:rPr>
              <a:t> and observe the execution of program</a:t>
            </a:r>
          </a:p>
        </p:txBody>
      </p:sp>
    </p:spTree>
    <p:extLst>
      <p:ext uri="{BB962C8B-B14F-4D97-AF65-F5344CB8AC3E}">
        <p14:creationId xmlns:p14="http://schemas.microsoft.com/office/powerpoint/2010/main" val="283572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1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572379"/>
              </p:ext>
            </p:extLst>
          </p:nvPr>
        </p:nvGraphicFramePr>
        <p:xfrm>
          <a:off x="251521" y="260648"/>
          <a:ext cx="8641655" cy="6275252"/>
        </p:xfrm>
        <a:graphic>
          <a:graphicData uri="http://schemas.openxmlformats.org/drawingml/2006/table">
            <a:tbl>
              <a:tblPr/>
              <a:tblGrid>
                <a:gridCol w="71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8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8072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16 MIPS Instructions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Bit #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31..26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25..21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20..16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15..11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10..6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5..0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Operations 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R-type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op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sa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func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itchFamily="2" charset="-122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itchFamily="2" charset="-122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add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 = rs + rt;  with overflow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sub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100010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-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 with overflow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and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100100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&amp;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or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100101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|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sll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sa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 = rt &lt;&lt; sa;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srl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sa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000010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&gt;&gt;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sa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(logical);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slt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101010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&lt;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1; else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0;  &lt;(signed)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jr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PC=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I-type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op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immediate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itchFamily="2" charset="-122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itchFamily="2" charset="-122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addi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001000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sign_extend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 with overflow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andi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001100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&amp;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zero_extend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ori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001101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|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zero_extend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lw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100011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memory[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sign_extend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];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sw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101011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memory[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sign_extend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] &lt;--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beq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000100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 PC+=4 +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sign_extend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&lt;&lt;2; 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J-type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op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address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itchFamily="2" charset="-122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j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000010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address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 = (PC+4)[31..28],address&lt;&lt;2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jal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000011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address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 = (PC+4)[31..28],address&lt;&lt;2 ; $31 = PC+4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4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CPU Controller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7" y="1384895"/>
            <a:ext cx="833437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45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Output of CPU Controller(1)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zh-CN" dirty="0" err="1"/>
              <a:t>pc_src_ctrl</a:t>
            </a:r>
            <a:r>
              <a:rPr lang="en-US" altLang="zh-CN" dirty="0"/>
              <a:t>(</a:t>
            </a:r>
            <a:r>
              <a:rPr lang="en-US" altLang="zh-CN" dirty="0" err="1"/>
              <a:t>inst_addr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sz="2200" dirty="0"/>
              <a:t>Default: PC+4</a:t>
            </a:r>
          </a:p>
          <a:p>
            <a:pPr lvl="1"/>
            <a:r>
              <a:rPr lang="en-US" altLang="zh-CN" sz="2200" dirty="0"/>
              <a:t>PC_JUMP: {</a:t>
            </a:r>
            <a:r>
              <a:rPr lang="en-US" altLang="zh-CN" sz="2200" dirty="0" err="1"/>
              <a:t>inst_addr</a:t>
            </a:r>
            <a:r>
              <a:rPr lang="en-US" altLang="zh-CN" sz="2200" dirty="0"/>
              <a:t>[31:28], </a:t>
            </a:r>
            <a:r>
              <a:rPr lang="en-US" altLang="zh-CN" sz="2200" dirty="0" err="1"/>
              <a:t>inst_data</a:t>
            </a:r>
            <a:r>
              <a:rPr lang="en-US" altLang="zh-CN" sz="2200" dirty="0"/>
              <a:t>[25:0], 2'b0}</a:t>
            </a:r>
          </a:p>
          <a:p>
            <a:pPr lvl="1"/>
            <a:r>
              <a:rPr lang="en-US" altLang="zh-CN" sz="2200" dirty="0"/>
              <a:t>PC_JR: </a:t>
            </a:r>
            <a:r>
              <a:rPr lang="en-US" altLang="zh-CN" sz="2200" dirty="0" err="1"/>
              <a:t>data_rs</a:t>
            </a:r>
            <a:endParaRPr lang="en-US" altLang="zh-CN" sz="2200" dirty="0"/>
          </a:p>
          <a:p>
            <a:pPr lvl="1"/>
            <a:r>
              <a:rPr lang="en-US" altLang="zh-CN" sz="2200" dirty="0"/>
              <a:t>PC_BEQ: </a:t>
            </a:r>
            <a:r>
              <a:rPr lang="en-US" altLang="zh-CN" sz="2200" dirty="0" err="1"/>
              <a:t>alu_out</a:t>
            </a:r>
            <a:endParaRPr lang="en-US" altLang="zh-CN" sz="2200" dirty="0"/>
          </a:p>
          <a:p>
            <a:endParaRPr lang="en-US" altLang="zh-CN" sz="2600" dirty="0"/>
          </a:p>
          <a:p>
            <a:r>
              <a:rPr lang="en-US" altLang="zh-CN" sz="2600" dirty="0" err="1"/>
              <a:t>wb_addr_src_ctrl</a:t>
            </a:r>
            <a:r>
              <a:rPr lang="en-US" altLang="zh-CN" sz="2600" dirty="0"/>
              <a:t> (</a:t>
            </a:r>
            <a:r>
              <a:rPr lang="en-US" altLang="zh-CN" sz="2600" dirty="0" err="1"/>
              <a:t>regw_addr</a:t>
            </a:r>
            <a:r>
              <a:rPr lang="en-US" altLang="zh-CN" sz="2600" dirty="0"/>
              <a:t>)</a:t>
            </a:r>
          </a:p>
          <a:p>
            <a:pPr lvl="1"/>
            <a:r>
              <a:rPr lang="en-US" altLang="zh-CN" sz="2200" dirty="0"/>
              <a:t>WB_ADDR_RD: </a:t>
            </a:r>
            <a:r>
              <a:rPr lang="en-US" altLang="zh-CN" sz="2200" dirty="0" err="1"/>
              <a:t>addr_rd</a:t>
            </a:r>
            <a:endParaRPr lang="en-US" altLang="zh-CN" sz="2200" dirty="0"/>
          </a:p>
          <a:p>
            <a:pPr lvl="1"/>
            <a:r>
              <a:rPr lang="en-US" altLang="zh-CN" sz="2200" dirty="0"/>
              <a:t>WB_ADDR_RT: </a:t>
            </a:r>
            <a:r>
              <a:rPr lang="en-US" altLang="zh-CN" sz="2200" dirty="0" err="1"/>
              <a:t>addr_rt</a:t>
            </a:r>
            <a:endParaRPr lang="en-US" altLang="zh-CN" sz="2200" dirty="0"/>
          </a:p>
          <a:p>
            <a:pPr lvl="1"/>
            <a:r>
              <a:rPr lang="en-US" altLang="zh-CN" sz="2200" dirty="0"/>
              <a:t>WB_ADDR_LINK: GPR_RA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7614809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920</Words>
  <Application>Microsoft Office PowerPoint</Application>
  <PresentationFormat>全屏显示(4:3)</PresentationFormat>
  <Paragraphs>310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黑体</vt:lpstr>
      <vt:lpstr>华文细黑</vt:lpstr>
      <vt:lpstr>楷体</vt:lpstr>
      <vt:lpstr>楷体_GB2312</vt:lpstr>
      <vt:lpstr>宋体</vt:lpstr>
      <vt:lpstr>微软雅黑</vt:lpstr>
      <vt:lpstr>Arial</vt:lpstr>
      <vt:lpstr>Calibri</vt:lpstr>
      <vt:lpstr>Courier New</vt:lpstr>
      <vt:lpstr>Franklin Gothic Demi</vt:lpstr>
      <vt:lpstr>Times New Roman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实验操作流程</vt:lpstr>
      <vt:lpstr>实验验收标准</vt:lpstr>
      <vt:lpstr>Outline</vt:lpstr>
      <vt:lpstr>Experiment Purpose</vt:lpstr>
      <vt:lpstr>Experiment Task</vt:lpstr>
      <vt:lpstr>PowerPoint 演示文稿</vt:lpstr>
      <vt:lpstr>CPU Controller</vt:lpstr>
      <vt:lpstr>Output of CPU Controller(1)</vt:lpstr>
      <vt:lpstr>Output of CPU Controller(2)</vt:lpstr>
      <vt:lpstr>Datapath</vt:lpstr>
      <vt:lpstr>Basic Units of Single-cycle CPU</vt:lpstr>
      <vt:lpstr>Instruction Memory</vt:lpstr>
      <vt:lpstr>Data Memory(1)</vt:lpstr>
      <vt:lpstr>Data Memory(2)</vt:lpstr>
      <vt:lpstr>Register File</vt:lpstr>
      <vt:lpstr>Timing for single-cycle</vt:lpstr>
      <vt:lpstr>SC CPU Diagram</vt:lpstr>
      <vt:lpstr>Simulation (1)</vt:lpstr>
      <vt:lpstr>Simulation (2)</vt:lpstr>
      <vt:lpstr>Simulation (3)</vt:lpstr>
      <vt:lpstr>Program for verification (1)</vt:lpstr>
      <vt:lpstr>Program for verification (2)</vt:lpstr>
      <vt:lpstr>Checkpoints</vt:lpstr>
      <vt:lpstr>FPGA Implementation</vt:lpstr>
      <vt:lpstr>FPGA Implementation</vt:lpstr>
      <vt:lpstr>FPGA Implementation</vt:lpstr>
      <vt:lpstr>FPGA Implementation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yuanhao fan</cp:lastModifiedBy>
  <cp:revision>161</cp:revision>
  <dcterms:created xsi:type="dcterms:W3CDTF">2011-08-03T07:44:17Z</dcterms:created>
  <dcterms:modified xsi:type="dcterms:W3CDTF">2020-09-27T04:46:16Z</dcterms:modified>
</cp:coreProperties>
</file>