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4"/>
  </p:notesMasterIdLst>
  <p:sldIdLst>
    <p:sldId id="256" r:id="rId4"/>
    <p:sldId id="324" r:id="rId5"/>
    <p:sldId id="32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65" r:id="rId15"/>
    <p:sldId id="275" r:id="rId16"/>
    <p:sldId id="281" r:id="rId17"/>
    <p:sldId id="282" r:id="rId18"/>
    <p:sldId id="280" r:id="rId19"/>
    <p:sldId id="277" r:id="rId20"/>
    <p:sldId id="278" r:id="rId21"/>
    <p:sldId id="279" r:id="rId22"/>
    <p:sldId id="25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24"/>
            <p14:sldId id="325"/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  <p14:sldId id="265"/>
            <p14:sldId id="275"/>
            <p14:sldId id="281"/>
            <p14:sldId id="282"/>
            <p14:sldId id="280"/>
            <p14:sldId id="277"/>
            <p14:sldId id="278"/>
            <p14:sldId id="279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26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28489-FD78-4779-A4CA-57306D1332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912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陈文智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>
                <a:latin typeface="+mj-lt"/>
                <a:ea typeface="楷体_GB2312" pitchFamily="49" charset="-122"/>
              </a:rPr>
              <a:t>chenwz@</a:t>
            </a:r>
            <a:r>
              <a:rPr lang="en-US" altLang="zh-CN" sz="3000" b="1" dirty="0">
                <a:latin typeface="+mj-lt"/>
                <a:ea typeface="楷体_GB2312" pitchFamily="49" charset="-122"/>
              </a:rPr>
              <a:t>zju.edu.cn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4.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with forwarding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064896" cy="9543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latin typeface="+mn-lt"/>
                <a:ea typeface="宋体" charset="-122"/>
              </a:rPr>
              <a:t>Pipeline Forward to Avoid the Data hazard</a:t>
            </a:r>
          </a:p>
        </p:txBody>
      </p:sp>
      <p:graphicFrame>
        <p:nvGraphicFramePr>
          <p:cNvPr id="1126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315050"/>
              </p:ext>
            </p:extLst>
          </p:nvPr>
        </p:nvGraphicFramePr>
        <p:xfrm>
          <a:off x="1116013" y="1158577"/>
          <a:ext cx="6769100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Visio" r:id="rId3" imgW="7737863" imgH="6217920" progId="Visio.Drawing.11">
                  <p:embed/>
                </p:oleObj>
              </mc:Choice>
              <mc:Fallback>
                <p:oleObj name="Visio" r:id="rId3" imgW="7737863" imgH="62179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58577"/>
                        <a:ext cx="6769100" cy="543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53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>
          <a:xfrm>
            <a:off x="179512" y="314400"/>
            <a:ext cx="7992888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latin typeface="+mn-lt"/>
                <a:ea typeface="宋体" charset="-122"/>
              </a:rPr>
              <a:t>R/I/J</a:t>
            </a:r>
            <a:r>
              <a:rPr lang="en-US" altLang="zh-CN" sz="3600" dirty="0">
                <a:latin typeface="+mn-lt"/>
                <a:ea typeface="宋体" charset="-122"/>
              </a:rPr>
              <a:t>-Type After LW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966913"/>
            <a:ext cx="70008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>
                <a:latin typeface="+mn-lt"/>
                <a:ea typeface="宋体" charset="-122"/>
              </a:rPr>
              <a:t>Datapath with Bypass Unit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0" y="1812281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+mn-lt"/>
              <a:ea typeface="宋体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296574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3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+mn-lt"/>
                <a:ea typeface="宋体" charset="-122"/>
              </a:rPr>
              <a:t>Controller</a:t>
            </a:r>
            <a:endParaRPr lang="zh-CN" altLang="en-US" dirty="0">
              <a:latin typeface="+mn-lt"/>
              <a:ea typeface="宋体" charset="-122"/>
            </a:endParaRP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039311"/>
              </p:ext>
            </p:extLst>
          </p:nvPr>
        </p:nvGraphicFramePr>
        <p:xfrm>
          <a:off x="249238" y="1362075"/>
          <a:ext cx="8645525" cy="472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Picture" r:id="rId3" imgW="5276880" imgH="2886120" progId="Word.Picture.8">
                  <p:embed/>
                </p:oleObj>
              </mc:Choice>
              <mc:Fallback>
                <p:oleObj name="Picture" r:id="rId3" imgW="5276880" imgH="2886120" progId="Word.Picture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1362075"/>
                        <a:ext cx="8645525" cy="472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61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770485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00000824 main:	and $1, $0, $0		# address of data[0]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34240050	</a:t>
            </a:r>
            <a:r>
              <a:rPr lang="en-US" altLang="zh-CN" sz="1800" dirty="0" err="1">
                <a:latin typeface="+mn-lt"/>
                <a:ea typeface="宋体" charset="-122"/>
              </a:rPr>
              <a:t>ori</a:t>
            </a:r>
            <a:r>
              <a:rPr lang="en-US" altLang="zh-CN" sz="1800" dirty="0">
                <a:latin typeface="+mn-lt"/>
                <a:ea typeface="宋体" charset="-122"/>
              </a:rPr>
              <a:t> $4, $1, 80		# address of data[0]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20050004 call: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$5, $0, 4		# counter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0c00000a		</a:t>
            </a:r>
            <a:r>
              <a:rPr lang="en-US" altLang="zh-CN" sz="1800" dirty="0" err="1">
                <a:latin typeface="+mn-lt"/>
                <a:ea typeface="宋体" charset="-122"/>
              </a:rPr>
              <a:t>jal</a:t>
            </a:r>
            <a:r>
              <a:rPr lang="en-US" altLang="zh-CN" sz="1800" dirty="0">
                <a:latin typeface="+mn-lt"/>
                <a:ea typeface="宋体" charset="-122"/>
              </a:rPr>
              <a:t> sum			# call function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ac820000 return: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$2, 0($4)		# store result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	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check 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endParaRPr lang="en-US" altLang="zh-CN" sz="1800" dirty="0">
              <a:latin typeface="+mn-lt"/>
              <a:ea typeface="宋体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ac890004	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$9, 4($4)		# store result again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01244022	sub $8, $9, $4		# sub: $8 &lt;- $9 - $4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08000008 finish:	j finish			# dead loop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</a:p>
        </p:txBody>
      </p:sp>
    </p:spTree>
    <p:extLst>
      <p:ext uri="{BB962C8B-B14F-4D97-AF65-F5344CB8AC3E}">
        <p14:creationId xmlns:p14="http://schemas.microsoft.com/office/powerpoint/2010/main" val="217604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695225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00004020 sum:	add $8, $0, $0		# sum function entry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 loop: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load data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01094020	add $8, $8, $9		# sum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20a5ffff	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$5, $5, -1		# counter - 1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20840004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$4, $4, 4		# address + 4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0005182a	</a:t>
            </a:r>
            <a:r>
              <a:rPr lang="en-US" altLang="zh-CN" sz="1800" dirty="0" err="1">
                <a:latin typeface="+mn-lt"/>
                <a:ea typeface="宋体" charset="-122"/>
              </a:rPr>
              <a:t>slt</a:t>
            </a:r>
            <a:r>
              <a:rPr lang="en-US" altLang="zh-CN" sz="1800" dirty="0">
                <a:latin typeface="+mn-lt"/>
                <a:ea typeface="宋体" charset="-122"/>
              </a:rPr>
              <a:t> $3, $0, $5		# finish?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1460fffa		</a:t>
            </a:r>
            <a:r>
              <a:rPr lang="en-US" altLang="zh-CN" sz="1800" dirty="0" err="1">
                <a:latin typeface="+mn-lt"/>
                <a:ea typeface="宋体" charset="-122"/>
              </a:rPr>
              <a:t>bne</a:t>
            </a:r>
            <a:r>
              <a:rPr lang="en-US" altLang="zh-CN" sz="1800" dirty="0">
                <a:latin typeface="+mn-lt"/>
                <a:ea typeface="宋体" charset="-122"/>
              </a:rPr>
              <a:t> $3, $0, loop		# finish?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01001025	or $2, $8, $0		# move result to $v0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03e00008	</a:t>
            </a:r>
            <a:r>
              <a:rPr lang="en-US" altLang="zh-CN" sz="1800" dirty="0" err="1">
                <a:latin typeface="+mn-lt"/>
                <a:ea typeface="宋体" charset="-122"/>
              </a:rPr>
              <a:t>jr</a:t>
            </a:r>
            <a:r>
              <a:rPr lang="en-US" altLang="zh-CN" sz="1800" dirty="0">
                <a:latin typeface="+mn-lt"/>
                <a:ea typeface="宋体" charset="-122"/>
              </a:rPr>
              <a:t> $</a:t>
            </a:r>
            <a:r>
              <a:rPr lang="en-US" altLang="zh-CN" sz="1800" dirty="0" err="1">
                <a:latin typeface="+mn-lt"/>
                <a:ea typeface="宋体" charset="-122"/>
              </a:rPr>
              <a:t>ra</a:t>
            </a:r>
            <a:r>
              <a:rPr lang="en-US" altLang="zh-CN" sz="1800" dirty="0">
                <a:latin typeface="+mn-lt"/>
                <a:ea typeface="宋体" charset="-122"/>
              </a:rPr>
              <a:t>			# return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 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  <a:endParaRPr lang="zh-CN" altLang="en-US" sz="18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59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08912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  <a:r>
              <a:rPr lang="en-US" altLang="zh-CN" sz="2400" dirty="0">
                <a:latin typeface="+mn-lt"/>
                <a:ea typeface="宋体" charset="-122"/>
              </a:rPr>
              <a:t>Waveform Simulation of Pipelined CPU with forwarding</a:t>
            </a: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 typeface="Arial" pitchFamily="34" charset="0"/>
              <a:buChar char="•"/>
            </a:pPr>
            <a:endParaRPr lang="en-US" altLang="zh-CN" sz="24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 typeface="Arial" pitchFamily="34" charset="0"/>
              <a:buChar char="•"/>
            </a:pPr>
            <a:endParaRPr lang="en-US" altLang="zh-CN" sz="2400" dirty="0"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  <a:r>
              <a:rPr lang="en-US" altLang="zh-CN" sz="2400" dirty="0">
                <a:latin typeface="+mn-lt"/>
                <a:ea typeface="宋体" charset="-122"/>
              </a:rPr>
              <a:t>FPGA Implementation of Pipelined CPU with forwarding 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1682907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371128"/>
            <a:ext cx="63722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dirty="0">
                <a:solidFill>
                  <a:srgbClr val="336699"/>
                </a:solidFill>
                <a:latin typeface="+mn-lt"/>
                <a:ea typeface="宋体" charset="-122"/>
              </a:rPr>
              <a:t>Simulation (1)</a:t>
            </a:r>
          </a:p>
        </p:txBody>
      </p:sp>
      <p:sp>
        <p:nvSpPr>
          <p:cNvPr id="20483" name="Rectangle 63"/>
          <p:cNvSpPr>
            <a:spLocks noChangeArrowheads="1"/>
          </p:cNvSpPr>
          <p:nvPr/>
        </p:nvSpPr>
        <p:spPr bwMode="auto">
          <a:xfrm>
            <a:off x="0" y="6299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5" name="Picture 2" descr="F:\Univ Doc\计算机体系结构\2015-2016\arch_exps\exp4\sim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469318"/>
            <a:ext cx="8604448" cy="484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6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371128"/>
            <a:ext cx="63722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dirty="0">
                <a:solidFill>
                  <a:srgbClr val="336699"/>
                </a:solidFill>
                <a:latin typeface="+mn-lt"/>
                <a:ea typeface="宋体" charset="-122"/>
              </a:rPr>
              <a:t>Simulation (2)</a:t>
            </a:r>
          </a:p>
        </p:txBody>
      </p:sp>
      <p:sp>
        <p:nvSpPr>
          <p:cNvPr id="20483" name="Rectangle 63"/>
          <p:cNvSpPr>
            <a:spLocks noChangeArrowheads="1"/>
          </p:cNvSpPr>
          <p:nvPr/>
        </p:nvSpPr>
        <p:spPr bwMode="auto">
          <a:xfrm>
            <a:off x="0" y="6299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13314" name="Picture 2" descr="F:\Univ Doc\计算机体系结构\2015-2016\arch_exps\exp4\si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0" y="1412776"/>
            <a:ext cx="8532440" cy="479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2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32" y="371128"/>
            <a:ext cx="63722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dirty="0">
                <a:solidFill>
                  <a:srgbClr val="336699"/>
                </a:solidFill>
                <a:latin typeface="+mn-lt"/>
                <a:ea typeface="宋体" charset="-122"/>
              </a:rPr>
              <a:t>Simulation (3)</a:t>
            </a:r>
          </a:p>
        </p:txBody>
      </p:sp>
      <p:sp>
        <p:nvSpPr>
          <p:cNvPr id="20483" name="Rectangle 63"/>
          <p:cNvSpPr>
            <a:spLocks noChangeArrowheads="1"/>
          </p:cNvSpPr>
          <p:nvPr/>
        </p:nvSpPr>
        <p:spPr bwMode="auto">
          <a:xfrm>
            <a:off x="0" y="6299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12291" name="Picture 3" descr="F:\Univ Doc\计算机体系结构\2015-2016\arch_exps\exp4\sim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5"/>
            <a:ext cx="8496944" cy="477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8E33-9BA4-47E6-ADB3-C3A5AB25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7D1A8-D45F-4A44-992B-1EE688B7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阅读实验文档，理解支持</a:t>
            </a:r>
            <a:r>
              <a:rPr lang="en-US" altLang="zh-CN" dirty="0"/>
              <a:t>Forwarding</a:t>
            </a:r>
            <a:r>
              <a:rPr lang="zh-CN" altLang="en-US" dirty="0"/>
              <a:t>的流水线处理器的实现方式</a:t>
            </a:r>
            <a:endParaRPr lang="en-US" altLang="zh-CN" dirty="0"/>
          </a:p>
          <a:p>
            <a:r>
              <a:rPr lang="zh-CN" altLang="en-US" dirty="0"/>
              <a:t>以前一次实验为基础，为处理器增加</a:t>
            </a:r>
            <a:r>
              <a:rPr lang="en-US" altLang="zh-CN" dirty="0"/>
              <a:t>Forwarding</a:t>
            </a:r>
            <a:r>
              <a:rPr lang="zh-CN" altLang="en-US" dirty="0"/>
              <a:t>功能</a:t>
            </a:r>
            <a:endParaRPr lang="en-US" altLang="zh-CN" dirty="0"/>
          </a:p>
          <a:p>
            <a:r>
              <a:rPr lang="zh-CN" altLang="en-US" dirty="0"/>
              <a:t>对处理器进行仿真，检验处理器的仿真结果是否符合要求。</a:t>
            </a:r>
            <a:endParaRPr lang="en-US" altLang="zh-CN" dirty="0"/>
          </a:p>
          <a:p>
            <a:r>
              <a:rPr lang="zh-CN" altLang="en-US" dirty="0"/>
              <a:t>综合工程并下载至开发板，在单步执行的过程中检查调试屏幕的输出，检验处理器的执行过程是否正确。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244928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47EDC-63EC-4230-8DFF-E772C294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E139A-D67B-4219-B15D-8100D2F3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仿真执行过程中，处理器的行为和内部控制信号均符合要求。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下载至开发板后的单步执行过程中，寄存器的变化过程和最终执行结果与测试程序相吻合。</a:t>
            </a:r>
          </a:p>
        </p:txBody>
      </p:sp>
    </p:spTree>
    <p:extLst>
      <p:ext uri="{BB962C8B-B14F-4D97-AF65-F5344CB8AC3E}">
        <p14:creationId xmlns:p14="http://schemas.microsoft.com/office/powerpoint/2010/main" val="367913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Experiment Purpose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Experiment Task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Basic Principle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Operating Procedures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Precaution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Checkpoints</a:t>
            </a:r>
          </a:p>
          <a:p>
            <a:pPr eaLnBrk="1" hangingPunct="1">
              <a:lnSpc>
                <a:spcPct val="100000"/>
              </a:lnSpc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latin typeface="+mn-lt"/>
                <a:ea typeface="宋体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principles of Pipelined  CPU Bypass Unit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method of Pipelined Pipeline Forwarding Detection and Pipeline Forwards.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Condition In Which Pipeline Forwards.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program verification of Pipelined CPU with forwarding</a:t>
            </a:r>
          </a:p>
        </p:txBody>
      </p:sp>
    </p:spTree>
    <p:extLst>
      <p:ext uri="{BB962C8B-B14F-4D97-AF65-F5344CB8AC3E}">
        <p14:creationId xmlns:p14="http://schemas.microsoft.com/office/powerpoint/2010/main" val="246057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latin typeface="+mn-lt"/>
                <a:ea typeface="宋体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Design the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charset="-122"/>
              </a:rPr>
              <a:t>Bypass Unit</a:t>
            </a:r>
            <a:r>
              <a:rPr lang="en-US" altLang="zh-CN" sz="3200" dirty="0">
                <a:latin typeface="+mn-lt"/>
                <a:ea typeface="宋体" charset="-122"/>
              </a:rPr>
              <a:t> of </a:t>
            </a:r>
            <a:r>
              <a:rPr lang="en-US" altLang="zh-CN" sz="3200" dirty="0" err="1">
                <a:latin typeface="+mn-lt"/>
                <a:ea typeface="宋体" charset="-122"/>
              </a:rPr>
              <a:t>Datapath</a:t>
            </a:r>
            <a:r>
              <a:rPr lang="en-US" altLang="zh-CN" sz="3200" dirty="0">
                <a:latin typeface="+mn-lt"/>
                <a:ea typeface="宋体" charset="-122"/>
              </a:rPr>
              <a:t> of 5-stages Pipelined CPU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charset="-122"/>
              </a:rPr>
              <a:t>Modify</a:t>
            </a:r>
            <a:r>
              <a:rPr lang="en-US" altLang="zh-CN" sz="3200" dirty="0">
                <a:latin typeface="+mn-lt"/>
                <a:ea typeface="宋体" charset="-122"/>
              </a:rPr>
              <a:t> the CPU Controller</a:t>
            </a:r>
          </a:p>
          <a:p>
            <a:pPr lvl="1" eaLnBrk="1" hangingPunct="1">
              <a:lnSpc>
                <a:spcPct val="110000"/>
              </a:lnSpc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Conditions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in Which Pipeline Forwards.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3200">
                <a:solidFill>
                  <a:srgbClr val="FF0000"/>
                </a:solidFill>
                <a:latin typeface="+mn-lt"/>
                <a:ea typeface="宋体" charset="-122"/>
              </a:rPr>
              <a:t>Verify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charset="-122"/>
              </a:rPr>
              <a:t>the Pipeline CPU with program</a:t>
            </a:r>
            <a:r>
              <a:rPr lang="en-US" altLang="zh-CN" sz="3200" dirty="0">
                <a:latin typeface="+mn-lt"/>
                <a:ea typeface="宋体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76888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+mn-lt"/>
                <a:ea typeface="宋体" charset="-122"/>
              </a:rPr>
              <a:t>Data Hazard Stalls</a:t>
            </a: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Minimizing Data Hazard Stalls by Forwarding</a:t>
            </a:r>
            <a:r>
              <a:rPr lang="zh-CN" altLang="en-US" sz="3200" dirty="0">
                <a:latin typeface="+mn-lt"/>
                <a:ea typeface="宋体" charset="-122"/>
              </a:rPr>
              <a:t>： </a:t>
            </a:r>
            <a:r>
              <a:rPr lang="en-US" altLang="zh-CN" sz="3200" dirty="0">
                <a:latin typeface="+mn-lt"/>
                <a:ea typeface="宋体" charset="-122"/>
              </a:rPr>
              <a:t>In</a:t>
            </a:r>
            <a:r>
              <a:rPr lang="zh-CN" altLang="en-US" sz="3200" dirty="0">
                <a:latin typeface="+mn-lt"/>
                <a:ea typeface="宋体" charset="-122"/>
              </a:rPr>
              <a:t> </a:t>
            </a:r>
            <a:r>
              <a:rPr lang="en-US" altLang="zh-CN" sz="3200" dirty="0">
                <a:latin typeface="+mn-lt"/>
                <a:ea typeface="宋体" charset="-122"/>
              </a:rPr>
              <a:t>most cases, the problem can be resolved by forwarding, also called bypassing, short-circuiting.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Data Hazards Requiring Stalls: In some cases, data hazards can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charset="-122"/>
              </a:rPr>
              <a:t>NOT</a:t>
            </a:r>
            <a:r>
              <a:rPr lang="en-US" altLang="zh-CN" sz="3200" dirty="0">
                <a:latin typeface="+mn-lt"/>
                <a:ea typeface="宋体" charset="-122"/>
              </a:rPr>
              <a:t> be handled by bypassing.(</a:t>
            </a:r>
            <a:r>
              <a:rPr lang="en-US" altLang="zh-CN" sz="3200" dirty="0">
                <a:solidFill>
                  <a:srgbClr val="336699"/>
                </a:solidFill>
                <a:latin typeface="+mn-lt"/>
                <a:ea typeface="宋体" charset="-122"/>
              </a:rPr>
              <a:t>Next topic</a:t>
            </a:r>
            <a:r>
              <a:rPr lang="en-US" altLang="zh-CN" sz="3200" dirty="0">
                <a:latin typeface="+mn-lt"/>
                <a:ea typeface="宋体" charset="-122"/>
              </a:rPr>
              <a:t>)</a:t>
            </a:r>
            <a:endParaRPr lang="zh-CN" altLang="en-US" sz="32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45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>
                <a:latin typeface="+mn-lt"/>
                <a:ea typeface="宋体" charset="-122"/>
              </a:rPr>
              <a:t>Instruction Demo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0" y="165035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+mn-lt"/>
              <a:ea typeface="宋体" charset="-122"/>
            </a:endParaRPr>
          </a:p>
        </p:txBody>
      </p:sp>
      <p:graphicFrame>
        <p:nvGraphicFramePr>
          <p:cNvPr id="922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297171"/>
              </p:ext>
            </p:extLst>
          </p:nvPr>
        </p:nvGraphicFramePr>
        <p:xfrm>
          <a:off x="1042988" y="1024781"/>
          <a:ext cx="7056437" cy="571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3" imgW="7675164" imgH="6217920" progId="Visio.Drawing.11">
                  <p:embed/>
                </p:oleObj>
              </mc:Choice>
              <mc:Fallback>
                <p:oleObj name="Visio" r:id="rId3" imgW="7675164" imgH="62179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024781"/>
                        <a:ext cx="7056437" cy="571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50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+mn-lt"/>
                <a:ea typeface="宋体" charset="-122"/>
              </a:rPr>
              <a:t>Data Hazard Causes Stalls</a:t>
            </a:r>
            <a:endParaRPr lang="zh-CN" altLang="en-US" sz="3600">
              <a:latin typeface="+mn-lt"/>
              <a:ea typeface="宋体" charset="-122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161225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latin typeface="+mn-lt"/>
              <a:ea typeface="宋体" charset="-122"/>
            </a:endParaRPr>
          </a:p>
        </p:txBody>
      </p:sp>
      <p:graphicFrame>
        <p:nvGraphicFramePr>
          <p:cNvPr id="10244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70732"/>
              </p:ext>
            </p:extLst>
          </p:nvPr>
        </p:nvGraphicFramePr>
        <p:xfrm>
          <a:off x="682625" y="1017588"/>
          <a:ext cx="7777163" cy="557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Visio" r:id="rId3" imgW="8333264" imgH="5977698" progId="Visio.Drawing.11">
                  <p:embed/>
                </p:oleObj>
              </mc:Choice>
              <mc:Fallback>
                <p:oleObj name="Visio" r:id="rId3" imgW="8333264" imgH="5977698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017588"/>
                        <a:ext cx="7777163" cy="557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35884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351</Words>
  <Application>Microsoft Office PowerPoint</Application>
  <PresentationFormat>全屏显示(4:3)</PresentationFormat>
  <Paragraphs>71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自定义设计方案</vt:lpstr>
      <vt:lpstr>实验室PPT模版2013 beta1</vt:lpstr>
      <vt:lpstr>1_自定义设计方案</vt:lpstr>
      <vt:lpstr>Visio</vt:lpstr>
      <vt:lpstr>Picture</vt:lpstr>
      <vt:lpstr>Computer Architecture Experiment</vt:lpstr>
      <vt:lpstr>实验操作流程</vt:lpstr>
      <vt:lpstr>实验验收标准</vt:lpstr>
      <vt:lpstr>Outline</vt:lpstr>
      <vt:lpstr>Experiment Purpose</vt:lpstr>
      <vt:lpstr>Experiment Task</vt:lpstr>
      <vt:lpstr>Data Hazard Stalls</vt:lpstr>
      <vt:lpstr>Instruction Demo</vt:lpstr>
      <vt:lpstr>Data Hazard Causes Stalls</vt:lpstr>
      <vt:lpstr>Pipeline Forward to Avoid the Data hazard</vt:lpstr>
      <vt:lpstr>R/I/J-Type After LW</vt:lpstr>
      <vt:lpstr>Datapath with Bypass Unit</vt:lpstr>
      <vt:lpstr>Controller</vt:lpstr>
      <vt:lpstr>Program for verification (1)</vt:lpstr>
      <vt:lpstr>Program for verification (2)</vt:lpstr>
      <vt:lpstr>Checkpoints</vt:lpstr>
      <vt:lpstr>Simulation (1)</vt:lpstr>
      <vt:lpstr>Simulation (2)</vt:lpstr>
      <vt:lpstr>Simulation (3)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yuanhao fan</cp:lastModifiedBy>
  <cp:revision>156</cp:revision>
  <cp:lastPrinted>2015-04-14T00:11:49Z</cp:lastPrinted>
  <dcterms:created xsi:type="dcterms:W3CDTF">2011-08-03T07:44:17Z</dcterms:created>
  <dcterms:modified xsi:type="dcterms:W3CDTF">2020-11-01T11:56:42Z</dcterms:modified>
</cp:coreProperties>
</file>