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0"/>
  </p:notesMasterIdLst>
  <p:sldIdLst>
    <p:sldId id="256" r:id="rId4"/>
    <p:sldId id="324" r:id="rId5"/>
    <p:sldId id="32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86" r:id="rId19"/>
    <p:sldId id="287" r:id="rId20"/>
    <p:sldId id="288" r:id="rId21"/>
    <p:sldId id="289" r:id="rId22"/>
    <p:sldId id="281" r:id="rId23"/>
    <p:sldId id="282" r:id="rId24"/>
    <p:sldId id="274" r:id="rId25"/>
    <p:sldId id="283" r:id="rId26"/>
    <p:sldId id="284" r:id="rId27"/>
    <p:sldId id="285" r:id="rId28"/>
    <p:sldId id="257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324"/>
            <p14:sldId id="325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86"/>
            <p14:sldId id="287"/>
            <p14:sldId id="288"/>
            <p14:sldId id="289"/>
            <p14:sldId id="281"/>
            <p14:sldId id="282"/>
            <p14:sldId id="274"/>
            <p14:sldId id="283"/>
            <p14:sldId id="284"/>
            <p14:sldId id="285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64" y="-43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3058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28489-FD78-4779-A4CA-57306D1332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4015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70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608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陈文智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000" b="1" dirty="0">
                <a:latin typeface="+mj-lt"/>
                <a:ea typeface="楷体_GB2312" pitchFamily="49" charset="-122"/>
              </a:rPr>
              <a:t>chenwz@zju.edu.cn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2494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4.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Pipelined CPU resolving </a:t>
            </a:r>
          </a:p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control hazard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97768"/>
            <a:ext cx="8028384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Methods of resolving Control hazards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Freeze or flush the pipeline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Predict-not-taken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Predict-taken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Delayed branch</a:t>
            </a:r>
            <a:endParaRPr lang="zh-CN" altLang="en-US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55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Freeze method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516784"/>
              </p:ext>
            </p:extLst>
          </p:nvPr>
        </p:nvGraphicFramePr>
        <p:xfrm>
          <a:off x="611560" y="1484784"/>
          <a:ext cx="7922270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Visio" r:id="rId3" imgW="10954893" imgH="5543702" progId="Visio.Drawing.11">
                  <p:embed/>
                </p:oleObj>
              </mc:Choice>
              <mc:Fallback>
                <p:oleObj name="Visio" r:id="rId3" imgW="10954893" imgH="5543702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484784"/>
                        <a:ext cx="7922270" cy="437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597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ea typeface="宋体" charset="-122"/>
              </a:rPr>
              <a:t>Predict-not-taken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212756"/>
              </p:ext>
            </p:extLst>
          </p:nvPr>
        </p:nvGraphicFramePr>
        <p:xfrm>
          <a:off x="611560" y="1510630"/>
          <a:ext cx="7993137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Visio" r:id="rId3" imgW="10972800" imgH="5543788" progId="Visio.Drawing.11">
                  <p:embed/>
                </p:oleObj>
              </mc:Choice>
              <mc:Fallback>
                <p:oleObj name="Visio" r:id="rId3" imgW="10972800" imgH="5543788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510630"/>
                        <a:ext cx="7993137" cy="443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95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Predict-taken method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47800"/>
            <a:ext cx="7890842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60% of branch result is taken</a:t>
            </a:r>
            <a:endParaRPr lang="zh-CN" altLang="en-US" sz="3200" dirty="0"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Bring forward calculation of branch condition from MEM Stage to EX Stage, stall reduce from 3-cycle to 2-cycle.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Then bring forward from EX to ID, stall reduce from 2-cycle  to 1-cycle.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1-cycle stall</a:t>
            </a:r>
            <a:r>
              <a:rPr lang="zh-CN" altLang="en-US" sz="3200" dirty="0">
                <a:latin typeface="+mn-lt"/>
                <a:ea typeface="宋体" charset="-122"/>
              </a:rPr>
              <a:t> </a:t>
            </a:r>
            <a:r>
              <a:rPr lang="en-US" altLang="zh-CN" sz="3200" dirty="0">
                <a:latin typeface="+mn-lt"/>
                <a:ea typeface="宋体" charset="-122"/>
              </a:rPr>
              <a:t>may be used for 1 delay slot</a:t>
            </a:r>
            <a:endParaRPr lang="zh-CN" altLang="en-US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736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Original </a:t>
            </a:r>
            <a:r>
              <a:rPr lang="en-US" altLang="zh-CN" sz="4400" dirty="0" err="1">
                <a:solidFill>
                  <a:srgbClr val="19A1FD"/>
                </a:solidFill>
                <a:latin typeface="+mn-lt"/>
                <a:ea typeface="宋体" charset="-122"/>
              </a:rPr>
              <a:t>Datapath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215064" cy="534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712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81742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4000" dirty="0" err="1">
                <a:solidFill>
                  <a:srgbClr val="19A1FD"/>
                </a:solidFill>
                <a:latin typeface="+mn-lt"/>
                <a:ea typeface="宋体" charset="-122"/>
              </a:rPr>
              <a:t>Datapath</a:t>
            </a:r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 resolving Control Hazards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18584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268760"/>
            <a:ext cx="816292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04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>
          <a:xfrm>
            <a:off x="179512" y="314400"/>
            <a:ext cx="7992888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latin typeface="+mn-lt"/>
                <a:ea typeface="宋体" charset="-122"/>
              </a:rPr>
              <a:t>SW After LW/R-Type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966913"/>
            <a:ext cx="70008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57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70384"/>
            <a:ext cx="7632848" cy="9543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 dirty="0">
                <a:latin typeface="+mn-lt"/>
                <a:ea typeface="宋体" charset="-122"/>
              </a:rPr>
              <a:t>Condition in Which Bypass Unit doesn’t work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97" y="1714500"/>
            <a:ext cx="7849643" cy="3946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081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latin typeface="+mn-lt"/>
                <a:ea typeface="宋体" charset="-122"/>
              </a:rPr>
              <a:t>Pipeline stalls at ID Stage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303362"/>
            <a:ext cx="823912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181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632848" cy="9543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400" dirty="0" err="1">
                <a:solidFill>
                  <a:srgbClr val="19A1FD"/>
                </a:solidFill>
                <a:latin typeface="+mn-lt"/>
                <a:ea typeface="宋体" charset="-122"/>
              </a:rPr>
              <a:t>load_stall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 &amp;&amp;</a:t>
            </a:r>
            <a:r>
              <a:rPr lang="en-US" altLang="zh-CN" sz="4400" dirty="0" err="1">
                <a:solidFill>
                  <a:srgbClr val="19A1FD"/>
                </a:solidFill>
                <a:latin typeface="+mn-lt"/>
                <a:ea typeface="宋体" charset="-122"/>
              </a:rPr>
              <a:t>fwd_m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 in Controller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47800"/>
            <a:ext cx="8712968" cy="4800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 err="1">
                <a:latin typeface="+mn-lt"/>
                <a:ea typeface="宋体" charset="-122"/>
              </a:rPr>
              <a:t>load_stall</a:t>
            </a:r>
            <a:r>
              <a:rPr lang="en-US" altLang="zh-CN" sz="2800" dirty="0">
                <a:latin typeface="+mn-lt"/>
                <a:ea typeface="宋体" charset="-122"/>
              </a:rPr>
              <a:t> = 1</a:t>
            </a:r>
          </a:p>
          <a:p>
            <a:pPr lvl="1">
              <a:buFontTx/>
              <a:buChar char="•"/>
            </a:pPr>
            <a:r>
              <a:rPr lang="en-US" altLang="zh-CN" sz="2400" dirty="0" err="1">
                <a:latin typeface="+mn-lt"/>
                <a:ea typeface="宋体" charset="-122"/>
              </a:rPr>
              <a:t>rs_used</a:t>
            </a:r>
            <a:r>
              <a:rPr lang="en-US" altLang="zh-CN" sz="2400" dirty="0">
                <a:latin typeface="+mn-lt"/>
                <a:ea typeface="宋体" charset="-122"/>
              </a:rPr>
              <a:t>&amp;&amp; </a:t>
            </a:r>
            <a:r>
              <a:rPr lang="en-US" altLang="zh-CN" sz="2400" dirty="0" err="1">
                <a:latin typeface="+mn-lt"/>
                <a:ea typeface="宋体" charset="-122"/>
              </a:rPr>
              <a:t>regw_addr_exe</a:t>
            </a:r>
            <a:r>
              <a:rPr lang="en-US" altLang="zh-CN" sz="2400" dirty="0">
                <a:latin typeface="+mn-lt"/>
                <a:ea typeface="宋体" charset="-122"/>
              </a:rPr>
              <a:t> == </a:t>
            </a:r>
            <a:r>
              <a:rPr lang="en-US" altLang="zh-CN" sz="2400" dirty="0" err="1">
                <a:latin typeface="+mn-lt"/>
                <a:ea typeface="宋体" charset="-122"/>
              </a:rPr>
              <a:t>addr_rs</a:t>
            </a:r>
            <a:r>
              <a:rPr lang="en-US" altLang="zh-CN" sz="2400" dirty="0">
                <a:latin typeface="+mn-lt"/>
                <a:ea typeface="宋体" charset="-122"/>
              </a:rPr>
              <a:t> &amp;&amp;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+mn-lt"/>
                <a:ea typeface="宋体" charset="-122"/>
              </a:rPr>
              <a:t>		 </a:t>
            </a:r>
            <a:r>
              <a:rPr lang="en-US" altLang="zh-CN" sz="2400" dirty="0" err="1">
                <a:latin typeface="+mn-lt"/>
                <a:ea typeface="宋体" charset="-122"/>
              </a:rPr>
              <a:t>wb_wen_exe</a:t>
            </a:r>
            <a:r>
              <a:rPr lang="en-US" altLang="zh-CN" sz="2400" dirty="0">
                <a:latin typeface="+mn-lt"/>
                <a:ea typeface="宋体" charset="-122"/>
              </a:rPr>
              <a:t> &amp;&amp; </a:t>
            </a:r>
            <a:r>
              <a:rPr lang="en-US" altLang="zh-CN" sz="2400" dirty="0" err="1">
                <a:latin typeface="+mn-lt"/>
                <a:ea typeface="宋体" charset="-122"/>
              </a:rPr>
              <a:t>is_load_exe</a:t>
            </a:r>
            <a:endParaRPr lang="en-US" altLang="zh-CN" sz="2400" dirty="0">
              <a:latin typeface="+mn-lt"/>
              <a:ea typeface="宋体" charset="-122"/>
            </a:endParaRPr>
          </a:p>
          <a:p>
            <a:pPr lvl="1">
              <a:buFontTx/>
              <a:buChar char="•"/>
            </a:pPr>
            <a:r>
              <a:rPr lang="en-US" altLang="zh-CN" sz="2400" dirty="0" err="1">
                <a:latin typeface="+mn-lt"/>
                <a:ea typeface="宋体" charset="-122"/>
              </a:rPr>
              <a:t>rt_used</a:t>
            </a:r>
            <a:r>
              <a:rPr lang="en-US" altLang="zh-CN" sz="2400" dirty="0">
                <a:latin typeface="+mn-lt"/>
                <a:ea typeface="宋体" charset="-122"/>
              </a:rPr>
              <a:t>&amp;&amp;</a:t>
            </a:r>
            <a:r>
              <a:rPr lang="en-US" altLang="zh-CN" sz="2400" dirty="0" err="1">
                <a:latin typeface="+mn-lt"/>
                <a:ea typeface="宋体" charset="-122"/>
              </a:rPr>
              <a:t>regw_addr_exe</a:t>
            </a:r>
            <a:r>
              <a:rPr lang="en-US" altLang="zh-CN" sz="2400" dirty="0">
                <a:latin typeface="+mn-lt"/>
                <a:ea typeface="宋体" charset="-122"/>
              </a:rPr>
              <a:t> == </a:t>
            </a:r>
            <a:r>
              <a:rPr lang="en-US" altLang="zh-CN" sz="2400" dirty="0" err="1">
                <a:latin typeface="+mn-lt"/>
                <a:ea typeface="宋体" charset="-122"/>
              </a:rPr>
              <a:t>addr_rt</a:t>
            </a:r>
            <a:r>
              <a:rPr lang="en-US" altLang="zh-CN" sz="2400" dirty="0">
                <a:latin typeface="+mn-lt"/>
                <a:ea typeface="宋体" charset="-122"/>
              </a:rPr>
              <a:t> &amp;&amp; 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+mn-lt"/>
                <a:ea typeface="宋体" charset="-122"/>
              </a:rPr>
              <a:t>		</a:t>
            </a:r>
            <a:r>
              <a:rPr lang="en-US" altLang="zh-CN" sz="2400" dirty="0" err="1">
                <a:latin typeface="+mn-lt"/>
                <a:ea typeface="宋体" charset="-122"/>
              </a:rPr>
              <a:t>wb_wen_exe</a:t>
            </a:r>
            <a:r>
              <a:rPr lang="en-US" altLang="zh-CN" sz="2400" dirty="0">
                <a:latin typeface="+mn-lt"/>
                <a:ea typeface="宋体" charset="-122"/>
              </a:rPr>
              <a:t>&amp;&amp;</a:t>
            </a:r>
            <a:r>
              <a:rPr lang="en-US" altLang="zh-CN" sz="2400" dirty="0" err="1">
                <a:latin typeface="+mn-lt"/>
                <a:ea typeface="宋体" charset="-122"/>
              </a:rPr>
              <a:t>is_load_exe</a:t>
            </a:r>
            <a:r>
              <a:rPr lang="en-US" altLang="zh-CN" sz="2400" dirty="0">
                <a:latin typeface="+mn-lt"/>
                <a:ea typeface="宋体" charset="-122"/>
              </a:rPr>
              <a:t>&amp;&amp;~</a:t>
            </a:r>
            <a:r>
              <a:rPr lang="en-US" altLang="zh-CN" sz="2400" dirty="0" err="1">
                <a:latin typeface="+mn-lt"/>
                <a:ea typeface="宋体" charset="-122"/>
              </a:rPr>
              <a:t>is_store</a:t>
            </a:r>
            <a:endParaRPr lang="en-US" altLang="zh-CN" sz="2400" dirty="0">
              <a:latin typeface="+mn-lt"/>
              <a:ea typeface="宋体" charset="-122"/>
            </a:endParaRPr>
          </a:p>
          <a:p>
            <a:pPr>
              <a:buFontTx/>
              <a:buChar char="•"/>
            </a:pPr>
            <a:r>
              <a:rPr lang="en-US" altLang="zh-CN" sz="2800" dirty="0" err="1">
                <a:latin typeface="+mn-lt"/>
                <a:ea typeface="宋体" charset="-122"/>
              </a:rPr>
              <a:t>fwd_m</a:t>
            </a:r>
            <a:r>
              <a:rPr lang="en-US" altLang="zh-CN" sz="2800" dirty="0">
                <a:latin typeface="+mn-lt"/>
                <a:ea typeface="宋体" charset="-122"/>
              </a:rPr>
              <a:t> = 1</a:t>
            </a:r>
          </a:p>
          <a:p>
            <a:pPr lvl="1">
              <a:buFontTx/>
              <a:buChar char="•"/>
            </a:pPr>
            <a:r>
              <a:rPr lang="en-US" altLang="zh-CN" sz="2400" dirty="0" err="1">
                <a:latin typeface="+mn-lt"/>
                <a:ea typeface="宋体" charset="-122"/>
              </a:rPr>
              <a:t>rt_used</a:t>
            </a:r>
            <a:r>
              <a:rPr lang="en-US" altLang="zh-CN" sz="2400" dirty="0">
                <a:latin typeface="+mn-lt"/>
                <a:ea typeface="宋体" charset="-122"/>
              </a:rPr>
              <a:t>&amp;&amp;</a:t>
            </a:r>
            <a:r>
              <a:rPr lang="en-US" altLang="zh-CN" sz="2400" dirty="0" err="1">
                <a:latin typeface="+mn-lt"/>
                <a:ea typeface="宋体" charset="-122"/>
              </a:rPr>
              <a:t>regw_addr_exe</a:t>
            </a:r>
            <a:r>
              <a:rPr lang="en-US" altLang="zh-CN" sz="2400" dirty="0">
                <a:latin typeface="+mn-lt"/>
                <a:ea typeface="宋体" charset="-122"/>
              </a:rPr>
              <a:t> == </a:t>
            </a:r>
            <a:r>
              <a:rPr lang="en-US" altLang="zh-CN" sz="2400" dirty="0" err="1">
                <a:latin typeface="+mn-lt"/>
                <a:ea typeface="宋体" charset="-122"/>
              </a:rPr>
              <a:t>addr_rt</a:t>
            </a:r>
            <a:r>
              <a:rPr lang="en-US" altLang="zh-CN" sz="2400" dirty="0">
                <a:latin typeface="+mn-lt"/>
                <a:ea typeface="宋体" charset="-122"/>
              </a:rPr>
              <a:t> &amp;&amp;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+mn-lt"/>
                <a:ea typeface="宋体" charset="-122"/>
              </a:rPr>
              <a:t>		 </a:t>
            </a:r>
            <a:r>
              <a:rPr lang="en-US" altLang="zh-CN" sz="2400" dirty="0" err="1">
                <a:latin typeface="+mn-lt"/>
                <a:ea typeface="宋体" charset="-122"/>
              </a:rPr>
              <a:t>wb_wen_exe</a:t>
            </a:r>
            <a:r>
              <a:rPr lang="en-US" altLang="zh-CN" sz="2400" dirty="0">
                <a:latin typeface="+mn-lt"/>
                <a:ea typeface="宋体" charset="-122"/>
              </a:rPr>
              <a:t>&amp;&amp;</a:t>
            </a:r>
            <a:r>
              <a:rPr lang="en-US" altLang="zh-CN" sz="2400" dirty="0" err="1">
                <a:latin typeface="+mn-lt"/>
                <a:ea typeface="宋体" charset="-122"/>
              </a:rPr>
              <a:t>is_load_exe</a:t>
            </a:r>
            <a:r>
              <a:rPr lang="en-US" altLang="zh-CN" sz="2400" dirty="0">
                <a:latin typeface="+mn-lt"/>
                <a:ea typeface="宋体" charset="-122"/>
              </a:rPr>
              <a:t>&amp;&amp;</a:t>
            </a:r>
            <a:r>
              <a:rPr lang="en-US" altLang="zh-CN" sz="2400" dirty="0" err="1">
                <a:latin typeface="+mn-lt"/>
                <a:ea typeface="宋体" charset="-122"/>
              </a:rPr>
              <a:t>is_store</a:t>
            </a:r>
            <a:endParaRPr lang="en-US" altLang="zh-CN" sz="2400" dirty="0">
              <a:latin typeface="+mn-lt"/>
              <a:ea typeface="宋体" charset="-122"/>
            </a:endParaRPr>
          </a:p>
          <a:p>
            <a:pPr lvl="1">
              <a:buFontTx/>
              <a:buChar char="•"/>
            </a:pPr>
            <a:endParaRPr lang="zh-CN" altLang="en-US" sz="24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63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B8E33-9BA4-47E6-ADB3-C3A5AB25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实验操作流程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7D1A8-D45F-4A44-992B-1EE688B7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阅读实验文档，理解处理器中的控制竞争问题的多种解决方案</a:t>
            </a:r>
            <a:endParaRPr lang="en-US" altLang="zh-CN" dirty="0"/>
          </a:p>
          <a:p>
            <a:r>
              <a:rPr lang="zh-CN" altLang="en-US" dirty="0"/>
              <a:t>以前一次实验为基础，通过</a:t>
            </a:r>
            <a:r>
              <a:rPr lang="en-US" altLang="zh-CN" dirty="0"/>
              <a:t>predict-not-taken</a:t>
            </a:r>
            <a:r>
              <a:rPr lang="zh-CN" altLang="en-US" dirty="0"/>
              <a:t>和</a:t>
            </a:r>
            <a:r>
              <a:rPr lang="en-US" altLang="zh-CN" dirty="0"/>
              <a:t>delay-slot</a:t>
            </a:r>
            <a:r>
              <a:rPr lang="zh-CN" altLang="en-US" dirty="0"/>
              <a:t>的方法解决控制竞争</a:t>
            </a:r>
            <a:endParaRPr lang="en-US" altLang="zh-CN" dirty="0"/>
          </a:p>
          <a:p>
            <a:r>
              <a:rPr lang="zh-CN" altLang="en-US" dirty="0"/>
              <a:t>对处理器进行仿真，检验处理器的仿真结果是否符合要求。</a:t>
            </a:r>
            <a:endParaRPr lang="en-US" altLang="zh-CN" dirty="0"/>
          </a:p>
          <a:p>
            <a:r>
              <a:rPr lang="zh-CN" altLang="en-US" dirty="0"/>
              <a:t>综合工程并下载至开发板，在单步执行的过程中检查调试屏幕的输出，检验处理器的执行过程是否正确。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244928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Program for verification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340768"/>
            <a:ext cx="7704856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00000824 main:	and $1, $0, $0		# address of data[0]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34240050	</a:t>
            </a:r>
            <a:r>
              <a:rPr lang="en-US" altLang="zh-CN" sz="1800" dirty="0" err="1">
                <a:latin typeface="+mn-lt"/>
                <a:ea typeface="宋体" charset="-122"/>
              </a:rPr>
              <a:t>ori</a:t>
            </a:r>
            <a:r>
              <a:rPr lang="en-US" altLang="zh-CN" sz="1800" dirty="0">
                <a:latin typeface="+mn-lt"/>
                <a:ea typeface="宋体" charset="-122"/>
              </a:rPr>
              <a:t> $4, $1, 80		# address of data[0]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0c00000a	 call:	</a:t>
            </a:r>
            <a:r>
              <a:rPr lang="en-US" altLang="zh-CN" sz="1800" dirty="0" err="1">
                <a:solidFill>
                  <a:srgbClr val="FF0000"/>
                </a:solidFill>
                <a:latin typeface="+mn-lt"/>
                <a:ea typeface="宋体" charset="-122"/>
              </a:rPr>
              <a:t>jal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 sum			# call function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36699"/>
                </a:solidFill>
                <a:latin typeface="+mn-lt"/>
                <a:ea typeface="宋体" charset="-122"/>
              </a:rPr>
              <a:t>20050004 	</a:t>
            </a:r>
            <a:r>
              <a:rPr lang="en-US" altLang="zh-CN" sz="1800" dirty="0" err="1">
                <a:solidFill>
                  <a:srgbClr val="336699"/>
                </a:solidFill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solidFill>
                  <a:srgbClr val="336699"/>
                </a:solidFill>
                <a:latin typeface="+mn-lt"/>
                <a:ea typeface="宋体" charset="-122"/>
              </a:rPr>
              <a:t> $5, $0, 4		# counter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ac820000 return:	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r>
              <a:rPr lang="en-US" altLang="zh-CN" sz="1800" dirty="0">
                <a:latin typeface="+mn-lt"/>
                <a:ea typeface="宋体" charset="-122"/>
              </a:rPr>
              <a:t> $2, 0($4)		# store result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8c890000		</a:t>
            </a:r>
            <a:r>
              <a:rPr lang="en-US" altLang="zh-CN" sz="1800" dirty="0" err="1">
                <a:latin typeface="+mn-lt"/>
                <a:ea typeface="宋体" charset="-122"/>
              </a:rPr>
              <a:t>lw</a:t>
            </a:r>
            <a:r>
              <a:rPr lang="en-US" altLang="zh-CN" sz="1800" dirty="0">
                <a:latin typeface="+mn-lt"/>
                <a:ea typeface="宋体" charset="-122"/>
              </a:rPr>
              <a:t> $9, 0($4)		# check 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endParaRPr lang="en-US" altLang="zh-CN" sz="1800" dirty="0">
              <a:latin typeface="+mn-lt"/>
              <a:ea typeface="宋体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ac890004		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r>
              <a:rPr lang="en-US" altLang="zh-CN" sz="1800" dirty="0">
                <a:latin typeface="+mn-lt"/>
                <a:ea typeface="宋体" charset="-122"/>
              </a:rPr>
              <a:t> $9, 4($4)		# store result again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01244022	sub $8, $9, $4		# sub: $8 &lt;- $9 - $4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08000008 finish:	j finish			# dead loop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00000000	</a:t>
            </a:r>
            <a:r>
              <a:rPr lang="en-US" altLang="zh-CN" sz="1800" dirty="0" err="1">
                <a:latin typeface="+mn-lt"/>
                <a:ea typeface="宋体" charset="-122"/>
              </a:rPr>
              <a:t>nop</a:t>
            </a:r>
            <a:r>
              <a:rPr lang="en-US" altLang="zh-CN" sz="1800" dirty="0">
                <a:latin typeface="+mn-lt"/>
                <a:ea typeface="宋体" charset="-122"/>
              </a:rPr>
              <a:t>			# done</a:t>
            </a:r>
          </a:p>
        </p:txBody>
      </p:sp>
    </p:spTree>
    <p:extLst>
      <p:ext uri="{BB962C8B-B14F-4D97-AF65-F5344CB8AC3E}">
        <p14:creationId xmlns:p14="http://schemas.microsoft.com/office/powerpoint/2010/main" val="596299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Program for verification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287016"/>
            <a:ext cx="6952258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00004020 sum:	add $8, $0, $0		# sum function entry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8c890000 loop:	</a:t>
            </a:r>
            <a:r>
              <a:rPr lang="en-US" altLang="zh-CN" sz="1800" dirty="0" err="1">
                <a:latin typeface="+mn-lt"/>
                <a:ea typeface="宋体" charset="-122"/>
              </a:rPr>
              <a:t>lw</a:t>
            </a:r>
            <a:r>
              <a:rPr lang="en-US" altLang="zh-CN" sz="1800" dirty="0">
                <a:latin typeface="+mn-lt"/>
                <a:ea typeface="宋体" charset="-122"/>
              </a:rPr>
              <a:t> $9, 0($4)		# load data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01094020	add $8, $8, $9		# sum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20a5ffff		</a:t>
            </a:r>
            <a:r>
              <a:rPr lang="en-US" altLang="zh-CN" sz="1800" dirty="0" err="1"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latin typeface="+mn-lt"/>
                <a:ea typeface="宋体" charset="-122"/>
              </a:rPr>
              <a:t> $5, $5, -1		# counter - 1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0005182a	</a:t>
            </a:r>
            <a:r>
              <a:rPr lang="en-US" altLang="zh-CN" sz="1800" dirty="0" err="1">
                <a:solidFill>
                  <a:srgbClr val="FF0000"/>
                </a:solidFill>
                <a:latin typeface="+mn-lt"/>
                <a:ea typeface="宋体" charset="-122"/>
              </a:rPr>
              <a:t>slt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 $3, $0, $5		# finish?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1460fffb		</a:t>
            </a:r>
            <a:r>
              <a:rPr lang="en-US" altLang="zh-CN" sz="1800" dirty="0" err="1">
                <a:solidFill>
                  <a:srgbClr val="FF0000"/>
                </a:solidFill>
                <a:latin typeface="+mn-lt"/>
                <a:ea typeface="宋体" charset="-122"/>
              </a:rPr>
              <a:t>bne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 $3, $0, loop		# finish?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36699"/>
                </a:solidFill>
                <a:latin typeface="+mn-lt"/>
                <a:ea typeface="宋体" charset="-122"/>
              </a:rPr>
              <a:t>20840004	</a:t>
            </a:r>
            <a:r>
              <a:rPr lang="en-US" altLang="zh-CN" sz="1800" dirty="0" err="1">
                <a:solidFill>
                  <a:srgbClr val="336699"/>
                </a:solidFill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solidFill>
                  <a:srgbClr val="336699"/>
                </a:solidFill>
                <a:latin typeface="+mn-lt"/>
                <a:ea typeface="宋体" charset="-122"/>
              </a:rPr>
              <a:t> $4, $4, 4		# address + 4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03e00008	</a:t>
            </a:r>
            <a:r>
              <a:rPr lang="en-US" altLang="zh-CN" sz="1800" dirty="0" err="1">
                <a:solidFill>
                  <a:srgbClr val="FF0000"/>
                </a:solidFill>
                <a:latin typeface="+mn-lt"/>
                <a:ea typeface="宋体" charset="-122"/>
              </a:rPr>
              <a:t>jr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 $</a:t>
            </a:r>
            <a:r>
              <a:rPr lang="en-US" altLang="zh-CN" sz="1800" dirty="0" err="1">
                <a:solidFill>
                  <a:srgbClr val="FF0000"/>
                </a:solidFill>
                <a:latin typeface="+mn-lt"/>
                <a:ea typeface="宋体" charset="-122"/>
              </a:rPr>
              <a:t>ra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			# return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36699"/>
                </a:solidFill>
                <a:latin typeface="+mn-lt"/>
                <a:ea typeface="宋体" charset="-122"/>
              </a:rPr>
              <a:t>01001025	or $2, $8, $0		# move result to $v0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00000000 	</a:t>
            </a:r>
            <a:r>
              <a:rPr lang="en-US" altLang="zh-CN" sz="1800" dirty="0" err="1">
                <a:latin typeface="+mn-lt"/>
                <a:ea typeface="宋体" charset="-122"/>
              </a:rPr>
              <a:t>nop</a:t>
            </a:r>
            <a:r>
              <a:rPr lang="en-US" altLang="zh-CN" sz="1800" dirty="0">
                <a:latin typeface="+mn-lt"/>
                <a:ea typeface="宋体" charset="-122"/>
              </a:rPr>
              <a:t>			# done</a:t>
            </a:r>
            <a:endParaRPr lang="zh-CN" altLang="en-US" sz="18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214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352928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the Pipelined CPU with the verification program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FPGA Implementation of the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2135446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032" y="371128"/>
            <a:ext cx="6372200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dirty="0">
                <a:solidFill>
                  <a:srgbClr val="336699"/>
                </a:solidFill>
                <a:latin typeface="+mn-lt"/>
                <a:ea typeface="宋体" charset="-122"/>
              </a:rPr>
              <a:t>Simulation (1)</a:t>
            </a:r>
          </a:p>
        </p:txBody>
      </p:sp>
      <p:sp>
        <p:nvSpPr>
          <p:cNvPr id="20483" name="Rectangle 63"/>
          <p:cNvSpPr>
            <a:spLocks noChangeArrowheads="1"/>
          </p:cNvSpPr>
          <p:nvPr/>
        </p:nvSpPr>
        <p:spPr bwMode="auto">
          <a:xfrm>
            <a:off x="0" y="6299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latin typeface="Times New Roman" pitchFamily="18" charset="0"/>
              <a:ea typeface="宋体" charset="-122"/>
            </a:endParaRPr>
          </a:p>
        </p:txBody>
      </p:sp>
      <p:pic>
        <p:nvPicPr>
          <p:cNvPr id="7170" name="Picture 2" descr="F:\Univ Doc\计算机体系结构\2015-2016\arch_exps\exp5\sim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408274"/>
            <a:ext cx="8712969" cy="490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463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032" y="371128"/>
            <a:ext cx="6372200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dirty="0">
                <a:solidFill>
                  <a:srgbClr val="336699"/>
                </a:solidFill>
                <a:latin typeface="+mn-lt"/>
                <a:ea typeface="宋体" charset="-122"/>
              </a:rPr>
              <a:t>Simulation (2)</a:t>
            </a:r>
          </a:p>
        </p:txBody>
      </p:sp>
      <p:sp>
        <p:nvSpPr>
          <p:cNvPr id="20483" name="Rectangle 63"/>
          <p:cNvSpPr>
            <a:spLocks noChangeArrowheads="1"/>
          </p:cNvSpPr>
          <p:nvPr/>
        </p:nvSpPr>
        <p:spPr bwMode="auto">
          <a:xfrm>
            <a:off x="0" y="6299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latin typeface="Times New Roman" pitchFamily="18" charset="0"/>
              <a:ea typeface="宋体" charset="-122"/>
            </a:endParaRPr>
          </a:p>
        </p:txBody>
      </p:sp>
      <p:pic>
        <p:nvPicPr>
          <p:cNvPr id="8194" name="Picture 2" descr="F:\Univ Doc\计算机体系结构\2015-2016\arch_exps\exp5\sim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1388309"/>
            <a:ext cx="8748464" cy="492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50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032" y="371128"/>
            <a:ext cx="6372200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dirty="0">
                <a:solidFill>
                  <a:srgbClr val="336699"/>
                </a:solidFill>
                <a:latin typeface="+mn-lt"/>
                <a:ea typeface="宋体" charset="-122"/>
              </a:rPr>
              <a:t>Simulation (3)</a:t>
            </a:r>
          </a:p>
        </p:txBody>
      </p:sp>
      <p:sp>
        <p:nvSpPr>
          <p:cNvPr id="20483" name="Rectangle 63"/>
          <p:cNvSpPr>
            <a:spLocks noChangeArrowheads="1"/>
          </p:cNvSpPr>
          <p:nvPr/>
        </p:nvSpPr>
        <p:spPr bwMode="auto">
          <a:xfrm>
            <a:off x="0" y="6299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latin typeface="Times New Roman" pitchFamily="18" charset="0"/>
              <a:ea typeface="宋体" charset="-122"/>
            </a:endParaRPr>
          </a:p>
        </p:txBody>
      </p:sp>
      <p:pic>
        <p:nvPicPr>
          <p:cNvPr id="9218" name="Picture 2" descr="F:\Univ Doc\计算机体系结构\2015-2016\arch_exps\exp5\sim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340768"/>
            <a:ext cx="8820472" cy="496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404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47EDC-63EC-4230-8DFF-E772C294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实验验收标准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E139A-D67B-4219-B15D-8100D2F3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仿真执行过程中，处理器的行为和内部控制信号均符合要求。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下载至开发板后的单步执行过程中，寄存器的变化过程和最终执行结果与测试程序相吻合。</a:t>
            </a:r>
          </a:p>
        </p:txBody>
      </p:sp>
    </p:spTree>
    <p:extLst>
      <p:ext uri="{BB962C8B-B14F-4D97-AF65-F5344CB8AC3E}">
        <p14:creationId xmlns:p14="http://schemas.microsoft.com/office/powerpoint/2010/main" val="367913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Precaution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Experiment Purpose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8089776" cy="510324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reason why and when Control Hazards arise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methods of resolving Control Hazards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lang="en-US" altLang="zh-CN" sz="2600" dirty="0">
                <a:solidFill>
                  <a:srgbClr val="FF0000"/>
                </a:solidFill>
                <a:latin typeface="+mn-lt"/>
                <a:ea typeface="宋体" charset="-122"/>
              </a:rPr>
              <a:t>Freeze or flush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lang="en-US" altLang="zh-CN" sz="2600" dirty="0">
                <a:solidFill>
                  <a:srgbClr val="FF0000"/>
                </a:solidFill>
                <a:latin typeface="+mn-lt"/>
                <a:ea typeface="宋体" charset="-122"/>
              </a:rPr>
              <a:t>Predict-not-taken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lang="en-US" altLang="zh-CN" sz="2600" dirty="0">
                <a:solidFill>
                  <a:srgbClr val="FF0000"/>
                </a:solidFill>
                <a:latin typeface="+mn-lt"/>
                <a:ea typeface="宋体" charset="-122"/>
              </a:rPr>
              <a:t>Predict-taken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lang="en-US" altLang="zh-CN" sz="2600" dirty="0">
                <a:solidFill>
                  <a:srgbClr val="FF0000"/>
                </a:solidFill>
                <a:latin typeface="+mn-lt"/>
                <a:ea typeface="宋体" charset="-122"/>
              </a:rPr>
              <a:t>Delayed-branch 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 the methods of 1-cycle stall of Predict-not-taken</a:t>
            </a:r>
            <a:r>
              <a:rPr lang="en-US" altLang="zh-CN" sz="2800" dirty="0">
                <a:latin typeface="+mn-lt"/>
                <a:ea typeface="宋体" charset="-122"/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Predict-taken branch.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 the Condition In Which Bypass Unit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doesn’t Work </a:t>
            </a:r>
            <a:r>
              <a:rPr lang="en-US" altLang="zh-CN" sz="2800" dirty="0">
                <a:latin typeface="+mn-lt"/>
                <a:ea typeface="宋体" charset="-122"/>
              </a:rPr>
              <a:t>and the Pipeline stalls.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 methods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program verification of Pipelined CPU resolving control hazards</a:t>
            </a:r>
          </a:p>
        </p:txBody>
      </p:sp>
    </p:spTree>
    <p:extLst>
      <p:ext uri="{BB962C8B-B14F-4D97-AF65-F5344CB8AC3E}">
        <p14:creationId xmlns:p14="http://schemas.microsoft.com/office/powerpoint/2010/main" val="174815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Experiment Task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Improve the design of </a:t>
            </a:r>
            <a:r>
              <a:rPr lang="en-US" altLang="zh-CN" sz="3200" dirty="0" err="1">
                <a:latin typeface="+mn-lt"/>
                <a:ea typeface="宋体" charset="-122"/>
              </a:rPr>
              <a:t>Datapath</a:t>
            </a:r>
            <a:r>
              <a:rPr lang="en-US" altLang="zh-CN" sz="3200" dirty="0">
                <a:latin typeface="+mn-lt"/>
                <a:ea typeface="宋体" charset="-122"/>
              </a:rPr>
              <a:t> of 5-stages Pipelined CPU to implement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charset="-122"/>
              </a:rPr>
              <a:t>1-cycle stall</a:t>
            </a:r>
            <a:r>
              <a:rPr lang="en-US" altLang="zh-CN" sz="3200" dirty="0">
                <a:latin typeface="+mn-lt"/>
                <a:ea typeface="宋体" charset="-122"/>
              </a:rPr>
              <a:t> when CPU takes Predict-taken policy.</a:t>
            </a: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Bring forward calculation of condition &amp; branch address</a:t>
            </a: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Bring forward bypass unit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charset="-122"/>
              </a:rPr>
              <a:t>Verify the Pipeline CPU with program</a:t>
            </a:r>
            <a:r>
              <a:rPr lang="en-US" altLang="zh-CN" sz="3200" dirty="0">
                <a:latin typeface="+mn-lt"/>
                <a:ea typeface="宋体" charset="-122"/>
              </a:rPr>
              <a:t> and observe the execution of program</a:t>
            </a:r>
          </a:p>
        </p:txBody>
      </p:sp>
    </p:spTree>
    <p:extLst>
      <p:ext uri="{BB962C8B-B14F-4D97-AF65-F5344CB8AC3E}">
        <p14:creationId xmlns:p14="http://schemas.microsoft.com/office/powerpoint/2010/main" val="167309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Control Hazard Definition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>
                <a:latin typeface="+mn-lt"/>
                <a:ea typeface="宋体" charset="-122"/>
              </a:rPr>
              <a:t>Control Hazards arise from the pipelining of branches and other instructions that change the PC. 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Control hazards can cause a greater performance loss for our MIPS pipeline than do data hazards.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Reducing Pipeline Branch Penalties.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endParaRPr lang="en-US" altLang="zh-CN" sz="28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48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Instruction Demo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6965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1026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484028"/>
              </p:ext>
            </p:extLst>
          </p:nvPr>
        </p:nvGraphicFramePr>
        <p:xfrm>
          <a:off x="935224" y="1339714"/>
          <a:ext cx="7273552" cy="5194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isio" r:id="rId3" imgW="5260848" imgH="4540910" progId="Visio.Drawing.11">
                  <p:embed/>
                </p:oleObj>
              </mc:Choice>
              <mc:Fallback>
                <p:oleObj name="Visio" r:id="rId3" imgW="5260848" imgH="454091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224" y="1339714"/>
                        <a:ext cx="7273552" cy="51943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676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Execution result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354754"/>
              </p:ext>
            </p:extLst>
          </p:nvPr>
        </p:nvGraphicFramePr>
        <p:xfrm>
          <a:off x="539552" y="1556792"/>
          <a:ext cx="7849691" cy="414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Visio" r:id="rId3" imgW="12018264" imgH="5720080" progId="Visio.Drawing.11">
                  <p:embed/>
                </p:oleObj>
              </mc:Choice>
              <mc:Fallback>
                <p:oleObj name="Visio" r:id="rId3" imgW="12018264" imgH="57200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556792"/>
                        <a:ext cx="7849691" cy="414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694703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484</Words>
  <Application>Microsoft Office PowerPoint</Application>
  <PresentationFormat>全屏显示(4:3)</PresentationFormat>
  <Paragraphs>100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黑体</vt:lpstr>
      <vt:lpstr>华文细黑</vt:lpstr>
      <vt:lpstr>楷体</vt:lpstr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自定义设计方案</vt:lpstr>
      <vt:lpstr>实验室PPT模版2013 beta1</vt:lpstr>
      <vt:lpstr>1_自定义设计方案</vt:lpstr>
      <vt:lpstr>Visio</vt:lpstr>
      <vt:lpstr>Computer Architecture Experiment</vt:lpstr>
      <vt:lpstr>实验操作流程</vt:lpstr>
      <vt:lpstr>实验验收标准</vt:lpstr>
      <vt:lpstr>Outline</vt:lpstr>
      <vt:lpstr>Experiment Purpose</vt:lpstr>
      <vt:lpstr>Experiment Task</vt:lpstr>
      <vt:lpstr>Control Hazard Definition</vt:lpstr>
      <vt:lpstr>Instruction Demo</vt:lpstr>
      <vt:lpstr>Execution result</vt:lpstr>
      <vt:lpstr>Methods of resolving Control hazards</vt:lpstr>
      <vt:lpstr>Freeze method</vt:lpstr>
      <vt:lpstr>Predict-not-taken</vt:lpstr>
      <vt:lpstr>Predict-taken method</vt:lpstr>
      <vt:lpstr>Original Datapath</vt:lpstr>
      <vt:lpstr>Datapath resolving Control Hazards</vt:lpstr>
      <vt:lpstr>SW After LW/R-Type</vt:lpstr>
      <vt:lpstr>Condition in Which Bypass Unit doesn’t work</vt:lpstr>
      <vt:lpstr>Pipeline stalls at ID Stage</vt:lpstr>
      <vt:lpstr>load_stall &amp;&amp;fwd_m in Controller</vt:lpstr>
      <vt:lpstr>Program for verification (1)</vt:lpstr>
      <vt:lpstr>Program for verification (2)</vt:lpstr>
      <vt:lpstr>Checkpoints</vt:lpstr>
      <vt:lpstr>Simulation (1)</vt:lpstr>
      <vt:lpstr>Simulation (2)</vt:lpstr>
      <vt:lpstr>Simulation (3)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yuanhao fan</cp:lastModifiedBy>
  <cp:revision>146</cp:revision>
  <dcterms:created xsi:type="dcterms:W3CDTF">2011-08-03T07:44:17Z</dcterms:created>
  <dcterms:modified xsi:type="dcterms:W3CDTF">2020-12-21T18:29:46Z</dcterms:modified>
</cp:coreProperties>
</file>