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587" r:id="rId2"/>
    <p:sldId id="517" r:id="rId3"/>
    <p:sldId id="518" r:id="rId4"/>
    <p:sldId id="519" r:id="rId5"/>
    <p:sldId id="520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85" r:id="rId28"/>
    <p:sldId id="543" r:id="rId29"/>
    <p:sldId id="544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86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1" r:id="rId58"/>
    <p:sldId id="572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3" r:id="rId70"/>
    <p:sldId id="584" r:id="rId71"/>
    <p:sldId id="588" r:id="rId72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hao fan" initials="yf" lastIdx="23" clrIdx="0">
    <p:extLst>
      <p:ext uri="{19B8F6BF-5375-455C-9EA6-DF929625EA0E}">
        <p15:presenceInfo xmlns:p15="http://schemas.microsoft.com/office/powerpoint/2012/main" userId="72026f455ef200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712" autoAdjust="0"/>
  </p:normalViewPr>
  <p:slideViewPr>
    <p:cSldViewPr>
      <p:cViewPr varScale="1">
        <p:scale>
          <a:sx n="87" d="100"/>
          <a:sy n="87" d="100"/>
        </p:scale>
        <p:origin x="79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43" d="100"/>
          <a:sy n="43" d="100"/>
        </p:scale>
        <p:origin x="-152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5:01:04.189" idx="1">
    <p:pos x="2160" y="1556"/>
    <p:text>word在block中，critical word first表示首先将需要的word取回，之后再在传回block的时候继续执行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2T14:35:17.999" idx="9">
    <p:pos x="110" y="1744"/>
    <p:text>新代码将i=0和i=1/2的情况分开。</p:text>
    <p:extLst>
      <p:ext uri="{C676402C-5697-4E1C-873F-D02D1690AC5C}">
        <p15:threadingInfo xmlns:p15="http://schemas.microsoft.com/office/powerpoint/2012/main" timeZoneBias="-480"/>
      </p:ext>
    </p:extLst>
  </p:cm>
  <p:cm authorId="1" dt="2020-12-22T14:37:08.974" idx="10">
    <p:pos x="2176" y="3147"/>
    <p:text>第一次循环[for (i = 0......)已经将b预取完了，所以在i = 1-2的循环就已经不需要预取b了</p:text>
    <p:extLst>
      <p:ext uri="{C676402C-5697-4E1C-873F-D02D1690AC5C}">
        <p15:threadingInfo xmlns:p15="http://schemas.microsoft.com/office/powerpoint/2012/main" timeZoneBias="-480"/>
      </p:ext>
    </p:extLst>
  </p:cm>
  <p:cm authorId="1" dt="2020-12-22T14:39:04.554" idx="1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2T14:49:57.306" idx="12">
    <p:pos x="692" y="3002"/>
    <p:text>因为Miss产生的时钟周期非常长，所以通过增加指令减少失配是划算的</p:text>
    <p:extLst>
      <p:ext uri="{C676402C-5697-4E1C-873F-D02D1690AC5C}">
        <p15:threadingInfo xmlns:p15="http://schemas.microsoft.com/office/powerpoint/2012/main" timeZoneBias="-480"/>
      </p:ext>
    </p:extLst>
  </p:cm>
  <p:cm authorId="1" dt="2020-12-22T14:58:24.891" idx="13">
    <p:pos x="2761" y="2455"/>
    <p:text>我们问prefetch也是需要从磁盘mem中选取的过程，这个过程应该也需要100个时钟周期，那么为啥这些时钟周期不算？</p:text>
    <p:extLst>
      <p:ext uri="{C676402C-5697-4E1C-873F-D02D1690AC5C}">
        <p15:threadingInfo xmlns:p15="http://schemas.microsoft.com/office/powerpoint/2012/main" timeZoneBias="-480"/>
      </p:ext>
    </p:extLst>
  </p:cm>
  <p:cm authorId="1" dt="2020-12-22T15:02:01.103" idx="14">
    <p:pos x="2761" y="2591"/>
    <p:text>一句话的回答：我们没有干等着这一百个时钟周期。
具体而言，我们发出了这个prefetch指令之后，不等fetch结果，直接继续执行，那么在100个时钟周期之后，我们也差不多过了7个循环，a[0][j+7]正好被读取，于是可以顺利的进行下去</p:text>
    <p:extLst>
      <p:ext uri="{C676402C-5697-4E1C-873F-D02D1690AC5C}">
        <p15:threadingInfo xmlns:p15="http://schemas.microsoft.com/office/powerpoint/2012/main" timeZoneBias="-480">
          <p15:parentCm authorId="1" idx="13"/>
        </p15:threadingInfo>
      </p:ext>
    </p:extLst>
  </p:cm>
  <p:cm authorId="1" dt="2020-12-22T15:03:25.979" idx="15">
    <p:pos x="2761" y="2727"/>
    <p:text>这也解释了为啥i+7是“7”，循环七次正好一个Miss penalty</p:text>
    <p:extLst>
      <p:ext uri="{C676402C-5697-4E1C-873F-D02D1690AC5C}">
        <p15:threadingInfo xmlns:p15="http://schemas.microsoft.com/office/powerpoint/2012/main" timeZoneBias="-480">
          <p15:parentCm authorId="1" idx="13"/>
        </p15:threadingInfo>
      </p:ext>
    </p:extLst>
  </p:cm>
  <p:cm authorId="1" dt="2021-01-22T23:58:28.687" idx="21">
    <p:pos x="2901" y="3394"/>
    <p:text>11 = 7 + 4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2T15:37:42.854" idx="16">
    <p:pos x="925" y="2564"/>
    <p:text>不妨把cache作为$</p:text>
    <p:extLst>
      <p:ext uri="{C676402C-5697-4E1C-873F-D02D1690AC5C}">
        <p15:threadingInfo xmlns:p15="http://schemas.microsoft.com/office/powerpoint/2012/main" timeZoneBias="-480"/>
      </p:ext>
    </p:extLst>
  </p:cm>
  <p:cm authorId="1" dt="2021-01-23T00:04:11.548" idx="22">
    <p:pos x="925" y="2700"/>
    <p:text>因为读音一样</p:text>
    <p:extLst>
      <p:ext uri="{C676402C-5697-4E1C-873F-D02D1690AC5C}">
        <p15:threadingInfo xmlns:p15="http://schemas.microsoft.com/office/powerpoint/2012/main" timeZoneBias="-480">
          <p15:parentCm authorId="1" idx="16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2T15:42:11.008" idx="17">
    <p:pos x="5530" y="597"/>
    <p:text>pipeline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3T00:09:00.260" idx="23">
    <p:pos x="10" y="10"/>
    <p:text>MP： Miss Penalty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5:03:23.042" idx="2">
    <p:pos x="3423" y="554"/>
    <p:text>64B 8字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2T22:13:17.644" idx="18">
    <p:pos x="4668" y="2596"/>
    <p:text>如果是绕写的话，那么即使没有lw r1 1024(r0) 直接lw r1 512(r0)， 也会有失配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5:14:35.820" idx="3">
    <p:pos x="10" y="10"/>
    <p:text>从buffer到memory的写从一个字变成很多字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5:17:19.030" idx="4">
    <p:pos x="2624" y="1860"/>
    <p:text>一种回收站机制，替换出去的block先放置在victim cache中，不是直接放到main_memory中，这样下次有Miss的时候，可以先从victim cache 中寻找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5:34:26.560" idx="5">
    <p:pos x="3323" y="1395"/>
    <p:text>冷启动失陪，第一次读取的时候，必定是失配的</p:text>
    <p:extLst>
      <p:ext uri="{C676402C-5697-4E1C-873F-D02D1690AC5C}">
        <p15:threadingInfo xmlns:p15="http://schemas.microsoft.com/office/powerpoint/2012/main" timeZoneBias="-480"/>
      </p:ext>
    </p:extLst>
  </p:cm>
  <p:cm authorId="1" dt="2020-12-08T15:35:03.984" idx="6">
    <p:pos x="3854" y="2043"/>
    <p:text>容量不够（比较针对全关联的）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2T22:43:10.691" idx="19">
    <p:pos x="4148" y="2238"/>
    <p:text>里面那层 N+N是读y的第i行和z的第j列，外面的第一个N是指x的第i行的每个j(共N个)都先来这么一波，第二+N表示这波结束之后Nx[i][j]每个J的赋值操作，最外面的*N就是i从零到N了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2T22:58:06.184" idx="20">
    <p:pos x="5551" y="2746"/>
    <p:text>先理解外面的两层N/B，这就是k,j的两层循环，然后里面的BN + BN 是y,z在一个小的B*B矩阵中需要便利的次数，外面的B*B是写x的次数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2T14:29:07.350" idx="7">
    <p:pos x="3739" y="1501"/>
    <p:text>j是第二个下标，而数组是按照行列排列，第二个下标有局部性</p:text>
    <p:extLst>
      <p:ext uri="{C676402C-5697-4E1C-873F-D02D1690AC5C}">
        <p15:threadingInfo xmlns:p15="http://schemas.microsoft.com/office/powerpoint/2012/main" timeZoneBias="-480"/>
      </p:ext>
    </p:extLst>
  </p:cm>
  <p:cm authorId="1" dt="2020-12-22T14:30:11.114" idx="8">
    <p:pos x="5105" y="2763"/>
    <p:text>j在b里面是第一个下标，因此没有局部性，第一次读取取来了b[0][0]和b[0][1]但是我们需要访问的下一个是b[1][0]于是继续失配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E76174CC-4308-448C-8B6B-16E4135F3843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75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647986A2-0915-4FD5-9834-23BD2F5A80BD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61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r>
              <a:rPr lang="en-US"/>
              <a:t>Intuitive Model by Mark Hill</a:t>
            </a:r>
          </a:p>
          <a:p>
            <a:endParaRPr lang="en-US"/>
          </a:p>
        </p:txBody>
      </p:sp>
      <p:sp>
        <p:nvSpPr>
          <p:cNvPr id="89190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90508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r>
              <a:rPr lang="en-US"/>
              <a:t>Ask which affected?</a:t>
            </a:r>
          </a:p>
          <a:p>
            <a:br>
              <a:rPr lang="en-US"/>
            </a:br>
            <a:r>
              <a:rPr lang="en-US"/>
              <a:t>Block size</a:t>
            </a:r>
          </a:p>
          <a:p>
            <a:r>
              <a:rPr lang="en-US"/>
              <a:t>1) Compulsory</a:t>
            </a:r>
          </a:p>
          <a:p>
            <a:r>
              <a:rPr lang="en-US"/>
              <a:t>2) More subtle, will change mapping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89702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7322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58098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02942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8443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913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47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70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46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812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963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2029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9240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71218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3538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235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26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9504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4619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05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comments" Target="../comments/commen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comments" Target="../comments/commen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comments" Target="../comments/comment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1069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>
          <a:xfrm>
            <a:off x="771356" y="914400"/>
            <a:ext cx="7924800" cy="2438400"/>
          </a:xfrm>
        </p:spPr>
        <p:txBody>
          <a:bodyPr/>
          <a:lstStyle/>
          <a:p>
            <a:endParaRPr lang="en-US" altLang="zh-CN" i="1" dirty="0">
              <a:ea typeface="宋体" pitchFamily="2" charset="-122"/>
            </a:endParaRPr>
          </a:p>
          <a:p>
            <a:r>
              <a:rPr lang="en-US" altLang="zh-CN" dirty="0"/>
              <a:t>Giving Priority to Read Misses over Writes</a:t>
            </a:r>
            <a:endParaRPr lang="en-US" altLang="zh-CN" i="1" dirty="0">
              <a:ea typeface="宋体" pitchFamily="2" charset="-122"/>
            </a:endParaRPr>
          </a:p>
          <a:p>
            <a:pPr lvl="1"/>
            <a:r>
              <a:rPr lang="en-US" altLang="zh-CN" i="1" dirty="0">
                <a:ea typeface="宋体" pitchFamily="2" charset="-122"/>
              </a:rPr>
              <a:t>If a system has a write buffer, writes can be delayed to come after reads.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i="1" dirty="0">
                <a:ea typeface="宋体" pitchFamily="2" charset="-122"/>
              </a:rPr>
              <a:t>The system must, however, be careful to check the write buffer to see if the value being read is about to be written.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/>
          <a:lstStyle/>
          <a:p>
            <a:r>
              <a:rPr lang="en-US" dirty="0"/>
              <a:t>Third Miss Penalty Reduction Technique: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762000" y="4003675"/>
            <a:ext cx="7772400" cy="2152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Write-through</a:t>
            </a:r>
            <a:r>
              <a:rPr lang="en-US" sz="2400" dirty="0">
                <a:latin typeface="+mn-lt"/>
              </a:rPr>
              <a:t> w/ write buffers =&gt; RAW conflicts with main memory reads on cache misses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If simply wait for write buffer to empty, might increase read miss penalty (old MIPS 1000 by 50% )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Check write buffer contents before read;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if no conflicts, let the memory access continue</a:t>
            </a: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auto">
          <a:xfrm>
            <a:off x="381000" y="1773237"/>
            <a:ext cx="8534400" cy="2162175"/>
          </a:xfrm>
          <a:prstGeom prst="rect">
            <a:avLst/>
          </a:prstGeom>
          <a:solidFill>
            <a:srgbClr val="C0D2F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Write-back</a:t>
            </a:r>
            <a:r>
              <a:rPr lang="en-US" sz="2400" dirty="0">
                <a:latin typeface="+mn-lt"/>
              </a:rPr>
              <a:t> want buffer to hold displaced blocks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Read miss replacing dirty block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Normal: Write dirty block to memory, and then do the read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Instead copy the dirty block to a write buffer, then do the read, and then do the write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CPU stall less since restarts as soon as do read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6" grpId="0" animBg="1" autoUpdateAnimBg="0"/>
      <p:bldP spid="88371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2590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dirty="0">
                <a:solidFill>
                  <a:schemeClr val="hlink"/>
                </a:solidFill>
              </a:rPr>
              <a:t>Assume:</a:t>
            </a:r>
            <a:r>
              <a:rPr lang="en-US" dirty="0"/>
              <a:t>  </a:t>
            </a:r>
            <a:r>
              <a:rPr lang="en-US" sz="2000" dirty="0"/>
              <a:t>Code sequence following: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SW R3, 512(R0)		; M[512]</a:t>
            </a:r>
            <a:r>
              <a:rPr lang="en-US" altLang="zh-CN" sz="2000" dirty="0">
                <a:ea typeface="宋体" pitchFamily="2" charset="-122"/>
              </a:rPr>
              <a:t>←R3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LW R1, 1024(R0)		; </a:t>
            </a:r>
            <a:r>
              <a:rPr lang="en-US" altLang="zh-CN" sz="2000" dirty="0">
                <a:ea typeface="宋体" pitchFamily="2" charset="-122"/>
              </a:rPr>
              <a:t>R1←</a:t>
            </a:r>
            <a:r>
              <a:rPr lang="en-US" sz="2000" dirty="0"/>
              <a:t>M[1024]</a:t>
            </a:r>
            <a:r>
              <a:rPr lang="en-US" altLang="zh-CN" sz="2000" dirty="0">
                <a:ea typeface="宋体" pitchFamily="2" charset="-122"/>
              </a:rPr>
              <a:t> 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LW R2, 512(R0)		; </a:t>
            </a:r>
            <a:r>
              <a:rPr lang="en-US" altLang="zh-CN" sz="2000" dirty="0">
                <a:ea typeface="宋体" pitchFamily="2" charset="-122"/>
              </a:rPr>
              <a:t>R2←</a:t>
            </a:r>
            <a:r>
              <a:rPr lang="en-US" sz="2000" dirty="0"/>
              <a:t>M[512]</a:t>
            </a:r>
            <a:r>
              <a:rPr lang="en-US" altLang="zh-CN" sz="2000" dirty="0">
                <a:ea typeface="宋体" pitchFamily="2" charset="-122"/>
              </a:rPr>
              <a:t> 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Direct-mapped, write-through cache that maps 512 and 1024 to the same block, and a four-word write buffer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Will the value in R2 always be equal to the value in R3?</a:t>
            </a:r>
            <a:endParaRPr lang="zh-CN" altLang="en-US" dirty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780"/>
            <a:ext cx="7734300" cy="1143000"/>
          </a:xfrm>
          <a:noFill/>
          <a:ln/>
        </p:spPr>
        <p:txBody>
          <a:bodyPr lIns="90488" rIns="90488"/>
          <a:lstStyle/>
          <a:p>
            <a:r>
              <a:rPr lang="en-US" sz="2400" dirty="0"/>
              <a:t>Example10: Giving Priority to Read Misses over Writes</a:t>
            </a:r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152400" y="3427981"/>
            <a:ext cx="8382000" cy="3417888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200" dirty="0">
                <a:solidFill>
                  <a:schemeClr val="hlink"/>
                </a:solidFill>
                <a:latin typeface="Arial" pitchFamily="34" charset="0"/>
              </a:rPr>
              <a:t>Answer: </a:t>
            </a:r>
            <a:r>
              <a:rPr lang="en-US" sz="2200" b="0" dirty="0">
                <a:latin typeface="Arial" pitchFamily="34" charset="0"/>
              </a:rPr>
              <a:t> </a:t>
            </a:r>
            <a:r>
              <a:rPr lang="en-US" sz="2000" b="0" dirty="0">
                <a:latin typeface="Arial" pitchFamily="34" charset="0"/>
              </a:rPr>
              <a:t>There is a read-after-write data hazard in memory.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Let’s follow a cache access to see the danger.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The data in R3 are placed into the write buffer after the store.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The following load uses the same cache index and is therefore a miss.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The second load instruction tries to put the value in location 512 into register R2;  this also results in a miss.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If the </a:t>
            </a:r>
            <a:r>
              <a:rPr lang="en-US" sz="2000" b="0" dirty="0">
                <a:solidFill>
                  <a:schemeClr val="hlink"/>
                </a:solidFill>
                <a:latin typeface="Arial" pitchFamily="34" charset="0"/>
              </a:rPr>
              <a:t>write buffer</a:t>
            </a:r>
            <a:r>
              <a:rPr lang="en-US" sz="2000" b="0" dirty="0">
                <a:latin typeface="Arial" pitchFamily="34" charset="0"/>
              </a:rPr>
              <a:t> </a:t>
            </a:r>
            <a:r>
              <a:rPr lang="en-US" sz="2000" b="0" dirty="0">
                <a:solidFill>
                  <a:schemeClr val="hlink"/>
                </a:solidFill>
                <a:latin typeface="Arial" pitchFamily="34" charset="0"/>
              </a:rPr>
              <a:t>hasn’t completed</a:t>
            </a:r>
            <a:r>
              <a:rPr lang="en-US" sz="2000" b="0" dirty="0">
                <a:latin typeface="Arial" pitchFamily="34" charset="0"/>
              </a:rPr>
              <a:t> writing to location 512 in memory, the read of location 512 will put the old, wrong value into the cache block, and then into R2. Without proper precautions,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Comic Sans MS" pitchFamily="66" charset="0"/>
              </a:rPr>
              <a:t>R3 would not be equal to R2!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 autoUpdateAnimBg="0" advAuto="0"/>
      <p:bldP spid="88474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Merging write Buffer</a:t>
            </a: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One word writes replaces with multiword writes, and it improves </a:t>
            </a:r>
            <a:r>
              <a:rPr lang="en-US" altLang="zh-CN" i="1" dirty="0" err="1">
                <a:ea typeface="宋体" pitchFamily="2" charset="-122"/>
              </a:rPr>
              <a:t>buffers’s</a:t>
            </a:r>
            <a:r>
              <a:rPr lang="en-US" altLang="zh-CN" i="1" dirty="0">
                <a:ea typeface="宋体" pitchFamily="2" charset="-122"/>
              </a:rPr>
              <a:t> efficiency.</a:t>
            </a:r>
            <a:endParaRPr lang="en-US" altLang="zh-CN" b="1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In write-through</a:t>
            </a:r>
            <a:r>
              <a:rPr lang="en-US" altLang="zh-CN" i="1" dirty="0">
                <a:ea typeface="宋体" pitchFamily="2" charset="-122"/>
              </a:rPr>
              <a:t> , if the buffer contains other modified </a:t>
            </a:r>
            <a:r>
              <a:rPr lang="en-US" altLang="zh-CN" i="1" dirty="0" err="1">
                <a:ea typeface="宋体" pitchFamily="2" charset="-122"/>
              </a:rPr>
              <a:t>blocks,the</a:t>
            </a:r>
            <a:r>
              <a:rPr lang="en-US" altLang="zh-CN" i="1" dirty="0">
                <a:ea typeface="宋体" pitchFamily="2" charset="-122"/>
              </a:rPr>
              <a:t> addresses can be checked to see if the address of this new data matches the address of a valid write buffer </a:t>
            </a:r>
            <a:r>
              <a:rPr lang="en-US" altLang="zh-CN" i="1" dirty="0" err="1">
                <a:ea typeface="宋体" pitchFamily="2" charset="-122"/>
              </a:rPr>
              <a:t>entry.If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so,</a:t>
            </a:r>
            <a:r>
              <a:rPr lang="en-US" altLang="zh-CN" i="1" dirty="0" err="1">
                <a:solidFill>
                  <a:schemeClr val="hlink"/>
                </a:solidFill>
                <a:ea typeface="宋体" pitchFamily="2" charset="-122"/>
              </a:rPr>
              <a:t>the</a:t>
            </a: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 new data are combined with that entry.</a:t>
            </a:r>
          </a:p>
          <a:p>
            <a:pPr lvl="1">
              <a:lnSpc>
                <a:spcPct val="80000"/>
              </a:lnSpc>
            </a:pPr>
            <a:endParaRPr lang="en-US" altLang="zh-CN" i="1" dirty="0">
              <a:solidFill>
                <a:schemeClr val="hlink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The optimization also reduces stalls due to the write buffer being full.</a:t>
            </a:r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/>
          <a:lstStyle/>
          <a:p>
            <a:r>
              <a:rPr lang="en-US" sz="2800" dirty="0"/>
              <a:t>Fourth Miss Penalty Reduction Technique: </a:t>
            </a:r>
            <a:endParaRPr lang="zh-CN" altLang="en-US" sz="2800" dirty="0">
              <a:ea typeface="宋体" pitchFamily="2" charset="-122"/>
            </a:endParaRPr>
          </a:p>
        </p:txBody>
      </p:sp>
      <p:grpSp>
        <p:nvGrpSpPr>
          <p:cNvPr id="885764" name="Group 4"/>
          <p:cNvGrpSpPr>
            <a:grpSpLocks/>
          </p:cNvGrpSpPr>
          <p:nvPr/>
        </p:nvGrpSpPr>
        <p:grpSpPr bwMode="auto">
          <a:xfrm>
            <a:off x="626740" y="2348880"/>
            <a:ext cx="7696200" cy="4038600"/>
            <a:chOff x="480" y="942"/>
            <a:chExt cx="4848" cy="2544"/>
          </a:xfrm>
        </p:grpSpPr>
        <p:sp>
          <p:nvSpPr>
            <p:cNvPr id="885765" name="Rectangle 5"/>
            <p:cNvSpPr>
              <a:spLocks noChangeArrowheads="1"/>
            </p:cNvSpPr>
            <p:nvPr/>
          </p:nvSpPr>
          <p:spPr bwMode="auto">
            <a:xfrm>
              <a:off x="480" y="942"/>
              <a:ext cx="4848" cy="2544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88576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958"/>
              <a:ext cx="4742" cy="2477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Victim Caches</a:t>
            </a:r>
          </a:p>
          <a:p>
            <a:pPr lvl="1"/>
            <a:r>
              <a:rPr lang="en-US" altLang="zh-CN" dirty="0"/>
              <a:t>A victim cache is a small (usually, but not necessarily) fully-associative cache that holds a few of the most recently replaced blocks or victims from the main cache. </a:t>
            </a:r>
          </a:p>
          <a:p>
            <a:pPr lvl="1"/>
            <a:r>
              <a:rPr lang="en-US" altLang="zh-CN" dirty="0"/>
              <a:t>This cache is checked on a miss data before going to next lower-level memory(main memory).</a:t>
            </a:r>
          </a:p>
          <a:p>
            <a:pPr lvl="2"/>
            <a:r>
              <a:rPr lang="en-US" altLang="zh-CN" dirty="0"/>
              <a:t>to see if they have the desired</a:t>
            </a:r>
          </a:p>
          <a:p>
            <a:pPr lvl="2"/>
            <a:r>
              <a:rPr lang="en-US" altLang="zh-CN" dirty="0"/>
              <a:t>If found, the victim block and the cache block are swapped. </a:t>
            </a:r>
          </a:p>
          <a:p>
            <a:pPr lvl="2"/>
            <a:r>
              <a:rPr lang="en-US" altLang="zh-CN" dirty="0"/>
              <a:t>The AMD Athlon has a victim caches with 8 entries. </a:t>
            </a:r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Miss Penalty Reduction Technique: </a:t>
            </a:r>
            <a:endParaRPr lang="zh-CN" altLang="en-US" dirty="0"/>
          </a:p>
        </p:txBody>
      </p:sp>
      <p:graphicFrame>
        <p:nvGraphicFramePr>
          <p:cNvPr id="886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30486"/>
              </p:ext>
            </p:extLst>
          </p:nvPr>
        </p:nvGraphicFramePr>
        <p:xfrm>
          <a:off x="1259632" y="1143793"/>
          <a:ext cx="5638800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42" name="位图图像" r:id="rId3" imgW="3977985" imgH="3223539" progId="Paint.Picture">
                  <p:embed/>
                </p:oleObj>
              </mc:Choice>
              <mc:Fallback>
                <p:oleObj name="位图图像" r:id="rId3" imgW="3977985" imgH="322353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43793"/>
                        <a:ext cx="5638800" cy="45704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2001838"/>
            <a:ext cx="4248150" cy="3962400"/>
          </a:xfrm>
          <a:noFill/>
          <a:ln/>
        </p:spPr>
        <p:txBody>
          <a:bodyPr lIns="90488" rIns="90488"/>
          <a:lstStyle/>
          <a:p>
            <a:pPr marL="228600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2000" dirty="0">
                <a:solidFill>
                  <a:schemeClr val="hlink"/>
                </a:solidFill>
              </a:rPr>
              <a:t>How to combine fast hit time of direct mapped yet still avoid conflict misses? </a:t>
            </a:r>
            <a:endParaRPr lang="en-US" sz="2000" dirty="0"/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600" dirty="0"/>
              <a:t>Add buffer to place data discarded from cache</a:t>
            </a:r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600" dirty="0" err="1"/>
              <a:t>Jouppi</a:t>
            </a:r>
            <a:r>
              <a:rPr lang="en-US" sz="1600" dirty="0"/>
              <a:t> [1990]: 4-entry victim cache removed 20% to 95% of conflicts for a 4 KB direct mapped data cache</a:t>
            </a:r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600" dirty="0"/>
              <a:t>Used in Alpha, HP machines</a:t>
            </a:r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28270"/>
            <a:ext cx="7162800" cy="838200"/>
          </a:xfrm>
          <a:noFill/>
          <a:ln/>
        </p:spPr>
        <p:txBody>
          <a:bodyPr lIns="90488" rIns="90488"/>
          <a:lstStyle/>
          <a:p>
            <a:r>
              <a:rPr lang="en-US" dirty="0"/>
              <a:t>How to combine victim Cache</a:t>
            </a:r>
          </a:p>
        </p:txBody>
      </p:sp>
      <p:grpSp>
        <p:nvGrpSpPr>
          <p:cNvPr id="887812" name="Group 4"/>
          <p:cNvGrpSpPr>
            <a:grpSpLocks/>
          </p:cNvGrpSpPr>
          <p:nvPr/>
        </p:nvGrpSpPr>
        <p:grpSpPr bwMode="auto">
          <a:xfrm>
            <a:off x="4343400" y="1828800"/>
            <a:ext cx="4495800" cy="4554538"/>
            <a:chOff x="2628" y="1019"/>
            <a:chExt cx="2832" cy="2869"/>
          </a:xfrm>
        </p:grpSpPr>
        <p:sp>
          <p:nvSpPr>
            <p:cNvPr id="887813" name="Rectangle 5"/>
            <p:cNvSpPr>
              <a:spLocks noChangeArrowheads="1"/>
            </p:cNvSpPr>
            <p:nvPr/>
          </p:nvSpPr>
          <p:spPr bwMode="auto">
            <a:xfrm>
              <a:off x="3997" y="3573"/>
              <a:ext cx="90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To Next Lower Level In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4" name="Rectangle 6"/>
            <p:cNvSpPr>
              <a:spLocks noChangeArrowheads="1"/>
            </p:cNvSpPr>
            <p:nvPr/>
          </p:nvSpPr>
          <p:spPr bwMode="auto">
            <a:xfrm>
              <a:off x="4262" y="3675"/>
              <a:ext cx="37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Hierarchy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5" name="Rectangle 7"/>
            <p:cNvSpPr>
              <a:spLocks noChangeArrowheads="1"/>
            </p:cNvSpPr>
            <p:nvPr/>
          </p:nvSpPr>
          <p:spPr bwMode="auto">
            <a:xfrm>
              <a:off x="3619" y="1019"/>
              <a:ext cx="1841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16" name="Rectangle 8"/>
            <p:cNvSpPr>
              <a:spLocks noChangeArrowheads="1"/>
            </p:cNvSpPr>
            <p:nvPr/>
          </p:nvSpPr>
          <p:spPr bwMode="auto">
            <a:xfrm>
              <a:off x="4133" y="1396"/>
              <a:ext cx="44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rgbClr val="000000"/>
                  </a:solidFill>
                  <a:latin typeface="Arial" pitchFamily="34" charset="0"/>
                </a:rPr>
                <a:t>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7" name="Rectangle 9"/>
            <p:cNvSpPr>
              <a:spLocks noChangeArrowheads="1"/>
            </p:cNvSpPr>
            <p:nvPr/>
          </p:nvSpPr>
          <p:spPr bwMode="auto">
            <a:xfrm>
              <a:off x="3237" y="1019"/>
              <a:ext cx="382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18" name="Rectangle 10"/>
            <p:cNvSpPr>
              <a:spLocks noChangeArrowheads="1"/>
            </p:cNvSpPr>
            <p:nvPr/>
          </p:nvSpPr>
          <p:spPr bwMode="auto">
            <a:xfrm>
              <a:off x="3282" y="1421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TAGS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9" name="Line 11"/>
            <p:cNvSpPr>
              <a:spLocks noChangeShapeType="1"/>
            </p:cNvSpPr>
            <p:nvPr/>
          </p:nvSpPr>
          <p:spPr bwMode="auto">
            <a:xfrm>
              <a:off x="2918" y="1019"/>
              <a:ext cx="1" cy="1289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0" name="Rectangle 12"/>
            <p:cNvSpPr>
              <a:spLocks noChangeArrowheads="1"/>
            </p:cNvSpPr>
            <p:nvPr/>
          </p:nvSpPr>
          <p:spPr bwMode="auto">
            <a:xfrm>
              <a:off x="3520" y="242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1" name="Rectangle 13"/>
            <p:cNvSpPr>
              <a:spLocks noChangeArrowheads="1"/>
            </p:cNvSpPr>
            <p:nvPr/>
          </p:nvSpPr>
          <p:spPr bwMode="auto">
            <a:xfrm>
              <a:off x="3588" y="2479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2" name="Rectangle 14"/>
            <p:cNvSpPr>
              <a:spLocks noChangeArrowheads="1"/>
            </p:cNvSpPr>
            <p:nvPr/>
          </p:nvSpPr>
          <p:spPr bwMode="auto">
            <a:xfrm>
              <a:off x="2628" y="242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3" name="Rectangle 15"/>
            <p:cNvSpPr>
              <a:spLocks noChangeArrowheads="1"/>
            </p:cNvSpPr>
            <p:nvPr/>
          </p:nvSpPr>
          <p:spPr bwMode="auto">
            <a:xfrm>
              <a:off x="2685" y="250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4" name="Rectangle 16"/>
            <p:cNvSpPr>
              <a:spLocks noChangeArrowheads="1"/>
            </p:cNvSpPr>
            <p:nvPr/>
          </p:nvSpPr>
          <p:spPr bwMode="auto">
            <a:xfrm>
              <a:off x="3520" y="268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5" name="Rectangle 17"/>
            <p:cNvSpPr>
              <a:spLocks noChangeArrowheads="1"/>
            </p:cNvSpPr>
            <p:nvPr/>
          </p:nvSpPr>
          <p:spPr bwMode="auto">
            <a:xfrm>
              <a:off x="3588" y="273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6" name="Rectangle 18"/>
            <p:cNvSpPr>
              <a:spLocks noChangeArrowheads="1"/>
            </p:cNvSpPr>
            <p:nvPr/>
          </p:nvSpPr>
          <p:spPr bwMode="auto">
            <a:xfrm>
              <a:off x="2628" y="268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7" name="Rectangle 19"/>
            <p:cNvSpPr>
              <a:spLocks noChangeArrowheads="1"/>
            </p:cNvSpPr>
            <p:nvPr/>
          </p:nvSpPr>
          <p:spPr bwMode="auto">
            <a:xfrm>
              <a:off x="2685" y="276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8" name="Rectangle 20"/>
            <p:cNvSpPr>
              <a:spLocks noChangeArrowheads="1"/>
            </p:cNvSpPr>
            <p:nvPr/>
          </p:nvSpPr>
          <p:spPr bwMode="auto">
            <a:xfrm>
              <a:off x="3520" y="293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9" name="Rectangle 21"/>
            <p:cNvSpPr>
              <a:spLocks noChangeArrowheads="1"/>
            </p:cNvSpPr>
            <p:nvPr/>
          </p:nvSpPr>
          <p:spPr bwMode="auto">
            <a:xfrm>
              <a:off x="3588" y="2990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0" name="Rectangle 22"/>
            <p:cNvSpPr>
              <a:spLocks noChangeArrowheads="1"/>
            </p:cNvSpPr>
            <p:nvPr/>
          </p:nvSpPr>
          <p:spPr bwMode="auto">
            <a:xfrm>
              <a:off x="2628" y="293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1" name="Rectangle 23"/>
            <p:cNvSpPr>
              <a:spLocks noChangeArrowheads="1"/>
            </p:cNvSpPr>
            <p:nvPr/>
          </p:nvSpPr>
          <p:spPr bwMode="auto">
            <a:xfrm>
              <a:off x="2685" y="301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2" name="Rectangle 24"/>
            <p:cNvSpPr>
              <a:spLocks noChangeArrowheads="1"/>
            </p:cNvSpPr>
            <p:nvPr/>
          </p:nvSpPr>
          <p:spPr bwMode="auto">
            <a:xfrm>
              <a:off x="3520" y="319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3" name="Rectangle 25"/>
            <p:cNvSpPr>
              <a:spLocks noChangeArrowheads="1"/>
            </p:cNvSpPr>
            <p:nvPr/>
          </p:nvSpPr>
          <p:spPr bwMode="auto">
            <a:xfrm>
              <a:off x="3588" y="324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4" name="Rectangle 26"/>
            <p:cNvSpPr>
              <a:spLocks noChangeArrowheads="1"/>
            </p:cNvSpPr>
            <p:nvPr/>
          </p:nvSpPr>
          <p:spPr bwMode="auto">
            <a:xfrm>
              <a:off x="2628" y="319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5" name="Rectangle 27"/>
            <p:cNvSpPr>
              <a:spLocks noChangeArrowheads="1"/>
            </p:cNvSpPr>
            <p:nvPr/>
          </p:nvSpPr>
          <p:spPr bwMode="auto">
            <a:xfrm>
              <a:off x="2685" y="327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6" name="Freeform 28"/>
            <p:cNvSpPr>
              <a:spLocks/>
            </p:cNvSpPr>
            <p:nvPr/>
          </p:nvSpPr>
          <p:spPr bwMode="auto">
            <a:xfrm>
              <a:off x="2868" y="2304"/>
              <a:ext cx="83" cy="125"/>
            </a:xfrm>
            <a:custGeom>
              <a:avLst/>
              <a:gdLst>
                <a:gd name="T0" fmla="*/ 83 w 83"/>
                <a:gd name="T1" fmla="*/ 0 h 125"/>
                <a:gd name="T2" fmla="*/ 41 w 83"/>
                <a:gd name="T3" fmla="*/ 125 h 125"/>
                <a:gd name="T4" fmla="*/ 0 w 83"/>
                <a:gd name="T5" fmla="*/ 0 h 125"/>
                <a:gd name="T6" fmla="*/ 83 w 8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25">
                  <a:moveTo>
                    <a:pt x="83" y="0"/>
                  </a:moveTo>
                  <a:lnTo>
                    <a:pt x="41" y="125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7" name="Line 29"/>
            <p:cNvSpPr>
              <a:spLocks noChangeShapeType="1"/>
            </p:cNvSpPr>
            <p:nvPr/>
          </p:nvSpPr>
          <p:spPr bwMode="auto">
            <a:xfrm>
              <a:off x="2918" y="1529"/>
              <a:ext cx="204" cy="1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8" name="Freeform 30"/>
            <p:cNvSpPr>
              <a:spLocks/>
            </p:cNvSpPr>
            <p:nvPr/>
          </p:nvSpPr>
          <p:spPr bwMode="auto">
            <a:xfrm>
              <a:off x="3112" y="1487"/>
              <a:ext cx="125" cy="84"/>
            </a:xfrm>
            <a:custGeom>
              <a:avLst/>
              <a:gdLst>
                <a:gd name="T0" fmla="*/ 0 w 125"/>
                <a:gd name="T1" fmla="*/ 0 h 84"/>
                <a:gd name="T2" fmla="*/ 125 w 125"/>
                <a:gd name="T3" fmla="*/ 42 h 84"/>
                <a:gd name="T4" fmla="*/ 0 w 125"/>
                <a:gd name="T5" fmla="*/ 84 h 84"/>
                <a:gd name="T6" fmla="*/ 0 w 125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4">
                  <a:moveTo>
                    <a:pt x="0" y="0"/>
                  </a:moveTo>
                  <a:lnTo>
                    <a:pt x="125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9" name="AutoShape 31"/>
            <p:cNvSpPr>
              <a:spLocks noChangeArrowheads="1"/>
            </p:cNvSpPr>
            <p:nvPr/>
          </p:nvSpPr>
          <p:spPr bwMode="auto">
            <a:xfrm>
              <a:off x="3732" y="1968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7840" name="AutoShape 32"/>
            <p:cNvSpPr>
              <a:spLocks noChangeArrowheads="1"/>
            </p:cNvSpPr>
            <p:nvPr/>
          </p:nvSpPr>
          <p:spPr bwMode="auto">
            <a:xfrm>
              <a:off x="3732" y="3456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7841" name="AutoShape 33"/>
            <p:cNvSpPr>
              <a:spLocks noChangeArrowheads="1"/>
            </p:cNvSpPr>
            <p:nvPr/>
          </p:nvSpPr>
          <p:spPr bwMode="auto">
            <a:xfrm>
              <a:off x="4980" y="1968"/>
              <a:ext cx="192" cy="1776"/>
            </a:xfrm>
            <a:prstGeom prst="upArrow">
              <a:avLst>
                <a:gd name="adj1" fmla="val 50000"/>
                <a:gd name="adj2" fmla="val 1130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800350"/>
            <a:ext cx="8458200" cy="3067050"/>
          </a:xfrm>
          <a:noFill/>
          <a:ln/>
        </p:spPr>
        <p:txBody>
          <a:bodyPr lIns="90488" rIns="90488"/>
          <a:lstStyle/>
          <a:p>
            <a:pPr lvl="1">
              <a:buFontTx/>
              <a:buNone/>
            </a:pPr>
            <a:r>
              <a:rPr lang="en-US" sz="2600"/>
              <a:t>1. Reduce penalty via Multilevel Caches</a:t>
            </a:r>
          </a:p>
          <a:p>
            <a:pPr lvl="1">
              <a:buFontTx/>
              <a:buNone/>
            </a:pPr>
            <a:r>
              <a:rPr lang="en-US" sz="2600"/>
              <a:t>2. Reduce penalty via Critical Word First </a:t>
            </a:r>
          </a:p>
          <a:p>
            <a:pPr lvl="1">
              <a:buFontTx/>
              <a:buNone/>
            </a:pPr>
            <a:r>
              <a:rPr lang="en-US" sz="2600"/>
              <a:t>3. Reduce penalty via Read Misses over Writes</a:t>
            </a:r>
          </a:p>
          <a:p>
            <a:pPr lvl="1">
              <a:buFontTx/>
              <a:buNone/>
            </a:pPr>
            <a:r>
              <a:rPr lang="en-US" sz="2600"/>
              <a:t>4. Reducing penalty via Merging write Buffer</a:t>
            </a:r>
          </a:p>
          <a:p>
            <a:pPr lvl="1">
              <a:buFontTx/>
              <a:buNone/>
            </a:pPr>
            <a:r>
              <a:rPr lang="en-US" sz="2600"/>
              <a:t>5. Reducing penalty via Victim Caches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7724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Summary: Miss Penalty Reduction</a:t>
            </a:r>
          </a:p>
        </p:txBody>
      </p:sp>
      <p:graphicFrame>
        <p:nvGraphicFramePr>
          <p:cNvPr id="88883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91" name="Equation" r:id="rId3" imgW="6657840" imgH="409320" progId="Equation.3">
                  <p:embed/>
                </p:oleObj>
              </mc:Choice>
              <mc:Fallback>
                <p:oleObj name="Equation" r:id="rId3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7" name="Oval 5"/>
          <p:cNvSpPr>
            <a:spLocks noChangeArrowheads="1"/>
          </p:cNvSpPr>
          <p:nvPr/>
        </p:nvSpPr>
        <p:spPr bwMode="auto">
          <a:xfrm>
            <a:off x="5638800" y="1752600"/>
            <a:ext cx="1524000" cy="5334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86800" cy="3505200"/>
          </a:xfrm>
          <a:noFill/>
          <a:ln/>
        </p:spPr>
        <p:txBody>
          <a:bodyPr lIns="90488" rIns="90488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1.Reduce the miss penalty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		</a:t>
            </a:r>
            <a:r>
              <a:rPr lang="en-US" altLang="zh-CN" dirty="0">
                <a:ea typeface="宋体" pitchFamily="2" charset="-122"/>
              </a:rPr>
              <a:t>        	</a:t>
            </a:r>
            <a:endParaRPr lang="en-US" dirty="0">
              <a:ea typeface="宋体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600" b="1" dirty="0"/>
              <a:t>2. Reduce the miss rate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3. Reduce the miss penalty and miss rate via parallelism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 			</a:t>
            </a:r>
            <a:r>
              <a:rPr lang="en-US" altLang="zh-CN" dirty="0">
                <a:ea typeface="宋体" pitchFamily="2" charset="-122"/>
              </a:rPr>
              <a:t>	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4. Reduce the time to hit in the cache. </a:t>
            </a:r>
            <a:r>
              <a:rPr lang="en-US" altLang="zh-CN" b="0" dirty="0">
                <a:ea typeface="宋体" pitchFamily="2" charset="-122"/>
              </a:rPr>
              <a:t>	 </a:t>
            </a:r>
            <a:endParaRPr lang="en-US" b="0" dirty="0">
              <a:ea typeface="宋体" pitchFamily="2" charset="-122"/>
            </a:endParaRPr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1628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5.5 Reducing  miss rate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3340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dirty="0"/>
              <a:t>Classifying Misses: 3 Cs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Compulsory</a:t>
            </a:r>
            <a:r>
              <a:rPr lang="en-US" dirty="0"/>
              <a:t>—The first access to a block is not in the cache, so the block must be brought into the cache. Also called </a:t>
            </a:r>
            <a:r>
              <a:rPr lang="en-US" i="1" dirty="0">
                <a:solidFill>
                  <a:schemeClr val="hlink"/>
                </a:solidFill>
              </a:rPr>
              <a:t>cold start misses</a:t>
            </a:r>
            <a:r>
              <a:rPr lang="en-US" dirty="0"/>
              <a:t> or </a:t>
            </a:r>
            <a:r>
              <a:rPr lang="en-US" i="1" dirty="0">
                <a:solidFill>
                  <a:schemeClr val="hlink"/>
                </a:solidFill>
              </a:rPr>
              <a:t>first reference misses</a:t>
            </a: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(Misses in even an Infinite Cache)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Capacity</a:t>
            </a:r>
            <a:r>
              <a:rPr lang="en-US" sz="2000" dirty="0"/>
              <a:t>—If the cache cannot contain all the blocks needed during execution of a program, </a:t>
            </a:r>
            <a:r>
              <a:rPr lang="en-US" sz="2000" dirty="0">
                <a:solidFill>
                  <a:schemeClr val="hlink"/>
                </a:solidFill>
              </a:rPr>
              <a:t>capacity misses </a:t>
            </a:r>
            <a:r>
              <a:rPr lang="en-US" sz="2000" dirty="0"/>
              <a:t>will occur due to blocks being discarded and later retrieved.</a:t>
            </a:r>
            <a:br>
              <a:rPr lang="en-US" sz="2000" dirty="0"/>
            </a:br>
            <a:r>
              <a:rPr lang="en-US" sz="2000" i="1" dirty="0"/>
              <a:t>(Misses in Fully Associative Size X Cache)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Conflict</a:t>
            </a:r>
            <a:r>
              <a:rPr lang="en-US" sz="1600" dirty="0"/>
              <a:t>—</a:t>
            </a:r>
            <a:r>
              <a:rPr lang="en-US" sz="2000" dirty="0"/>
              <a:t>If block-placement strategy is set associative or direct mapped, conflict misses (in addition to compulsory &amp; capacity misses) will occur because a block can be discarded and later retrieved if too many blocks map to its set. Also called </a:t>
            </a:r>
            <a:r>
              <a:rPr lang="en-US" sz="2000" i="1" dirty="0">
                <a:solidFill>
                  <a:schemeClr val="hlink"/>
                </a:solidFill>
              </a:rPr>
              <a:t>collision misses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chemeClr val="hlink"/>
                </a:solidFill>
              </a:rPr>
              <a:t>interference misses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i="1" dirty="0"/>
              <a:t>(Misses in N-way Associative, Size X Cache)</a:t>
            </a:r>
          </a:p>
          <a:p>
            <a:pPr>
              <a:lnSpc>
                <a:spcPct val="80000"/>
              </a:lnSpc>
            </a:pPr>
            <a:r>
              <a:rPr lang="en-US" dirty="0"/>
              <a:t>4th “C”: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Coherence</a:t>
            </a:r>
            <a:r>
              <a:rPr lang="en-US" sz="1600" dirty="0"/>
              <a:t> </a:t>
            </a:r>
            <a:r>
              <a:rPr lang="en-US" sz="2000" dirty="0"/>
              <a:t>- Misses caused by cache coherence.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7972"/>
            <a:ext cx="71628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Where do misses come from?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en-US"/>
              <a:t>3Cs Absolute Miss Rate (SPEC92)</a:t>
            </a:r>
          </a:p>
        </p:txBody>
      </p:sp>
      <p:pic>
        <p:nvPicPr>
          <p:cNvPr id="89293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4" y="1484784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2932" name="Rectangle 4"/>
          <p:cNvSpPr>
            <a:spLocks noChangeArrowheads="1"/>
          </p:cNvSpPr>
          <p:nvPr/>
        </p:nvSpPr>
        <p:spPr bwMode="auto">
          <a:xfrm>
            <a:off x="5046663" y="2322513"/>
            <a:ext cx="1327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>
            <a:off x="3968750" y="2254250"/>
            <a:ext cx="1130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5245100" y="2692400"/>
            <a:ext cx="31115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en-US"/>
              <a:t>3Cs Relative Miss Rate</a:t>
            </a:r>
          </a:p>
        </p:txBody>
      </p:sp>
      <p:pic>
        <p:nvPicPr>
          <p:cNvPr id="8939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8145463" cy="551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3956" name="Rectangle 4"/>
          <p:cNvSpPr>
            <a:spLocks noChangeArrowheads="1"/>
          </p:cNvSpPr>
          <p:nvPr/>
        </p:nvSpPr>
        <p:spPr bwMode="auto">
          <a:xfrm>
            <a:off x="7599363" y="2303463"/>
            <a:ext cx="1327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893957" name="Rectangle 5"/>
          <p:cNvSpPr>
            <a:spLocks noChangeArrowheads="1"/>
          </p:cNvSpPr>
          <p:nvPr/>
        </p:nvSpPr>
        <p:spPr bwMode="auto">
          <a:xfrm>
            <a:off x="74613" y="5740400"/>
            <a:ext cx="340677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latin typeface="Arial" pitchFamily="34" charset="0"/>
              </a:rPr>
              <a:t>Flaws: for fixed block size</a:t>
            </a:r>
          </a:p>
          <a:p>
            <a:pPr algn="l"/>
            <a:r>
              <a:rPr lang="en-US" sz="2000">
                <a:latin typeface="Arial" pitchFamily="34" charset="0"/>
              </a:rPr>
              <a:t>Good: insight =&gt; invention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1.Reduce the miss penalty </a:t>
            </a:r>
          </a:p>
          <a:p>
            <a:pPr marL="0" indent="0">
              <a:buNone/>
            </a:pPr>
            <a:r>
              <a:rPr lang="en-US" altLang="zh-CN" dirty="0"/>
              <a:t>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Reduce the time to hit in the cache. </a:t>
            </a:r>
            <a:r>
              <a:rPr lang="en-US" altLang="zh-CN" dirty="0"/>
              <a:t>	 </a:t>
            </a:r>
            <a:endParaRPr lang="en-US" dirty="0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Reducing Cache miss penalty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reduce cache miss rate, we have to eliminate some of the misses due to the three C's.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cannot reduce capacity misses much except by making the cache larger.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can, however, reduce the conflict misses and compulsory misses in several ways: </a:t>
            </a:r>
          </a:p>
          <a:p>
            <a:endParaRPr lang="zh-CN" altLang="en-US" dirty="0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Reducing Cache Miss Rate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build="p" autoUpdateAnimBg="0" advAuto="100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total cache size not changed.</a:t>
            </a:r>
          </a:p>
          <a:p>
            <a:r>
              <a:rPr lang="en-US" dirty="0"/>
              <a:t>What happens if:</a:t>
            </a:r>
          </a:p>
          <a:p>
            <a:pPr lvl="1"/>
            <a:r>
              <a:rPr lang="en-US" dirty="0"/>
              <a:t>Change Block Size</a:t>
            </a:r>
          </a:p>
          <a:p>
            <a:pPr lvl="1"/>
            <a:r>
              <a:rPr lang="en-US" dirty="0"/>
              <a:t>Change Associativity</a:t>
            </a:r>
          </a:p>
          <a:p>
            <a:pPr lvl="1"/>
            <a:r>
              <a:rPr lang="en-US" dirty="0"/>
              <a:t>Change Compiler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of 3Cs is obviously affected?</a:t>
            </a:r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Organization?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Larger Block Size (fixed </a:t>
            </a:r>
            <a:r>
              <a:rPr lang="en-US" altLang="zh-CN" dirty="0" err="1"/>
              <a:t>size&amp;assoc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Larger blocks decrease the compulsory miss rate by taking advantage of spatial locality. </a:t>
            </a:r>
          </a:p>
          <a:p>
            <a:pPr lvl="1"/>
            <a:r>
              <a:rPr lang="en-US" altLang="zh-CN" dirty="0"/>
              <a:t>Drawback: curve is U-shaped </a:t>
            </a:r>
          </a:p>
          <a:p>
            <a:pPr lvl="1"/>
            <a:r>
              <a:rPr lang="en-US" altLang="zh-CN" dirty="0"/>
              <a:t>However, they may increase the miss penalty by requiring more data to be fetched per miss. </a:t>
            </a:r>
          </a:p>
          <a:p>
            <a:pPr lvl="1"/>
            <a:r>
              <a:rPr lang="en-US" altLang="zh-CN" dirty="0"/>
              <a:t>In addition, they will almost certainly increase conflict misses since fewer blocks can be stored in the cache. </a:t>
            </a:r>
          </a:p>
          <a:p>
            <a:pPr lvl="2"/>
            <a:r>
              <a:rPr lang="en-US" altLang="zh-CN" dirty="0"/>
              <a:t>And maybe even capacity misses in small caches</a:t>
            </a:r>
          </a:p>
          <a:p>
            <a:pPr lvl="1"/>
            <a:r>
              <a:rPr lang="en-US" altLang="zh-CN" dirty="0"/>
              <a:t>Trade-off </a:t>
            </a:r>
          </a:p>
          <a:p>
            <a:pPr lvl="2"/>
            <a:r>
              <a:rPr lang="en-US" altLang="zh-CN" dirty="0"/>
              <a:t>Trying to minimize both the miss rate and the miss penalty.</a:t>
            </a:r>
          </a:p>
          <a:p>
            <a:pPr lvl="2"/>
            <a:r>
              <a:rPr lang="en-US" altLang="zh-CN" dirty="0"/>
              <a:t>The selection of block size depends on both the latency and bandwidth of lower-level memory</a:t>
            </a:r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Miss Rate Reduction Technique</a:t>
            </a:r>
            <a:endParaRPr lang="en-US" dirty="0"/>
          </a:p>
        </p:txBody>
      </p:sp>
      <p:graphicFrame>
        <p:nvGraphicFramePr>
          <p:cNvPr id="8980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46347"/>
              </p:ext>
            </p:extLst>
          </p:nvPr>
        </p:nvGraphicFramePr>
        <p:xfrm>
          <a:off x="1182143" y="1700808"/>
          <a:ext cx="6862762" cy="3352802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5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15.05%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8.57%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3.94%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2.04%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13.34%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7.24%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2.87%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1.35%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0.70%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13.76%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7.00%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0.51%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16.64%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7.78%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2.77%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1.02%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22.01%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9.51%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3.29%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1.15%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90" name="Rectangle 18"/>
          <p:cNvSpPr>
            <a:spLocks noGrp="1" noChangeArrowheads="1"/>
          </p:cNvSpPr>
          <p:nvPr>
            <p:ph type="title"/>
          </p:nvPr>
        </p:nvSpPr>
        <p:spPr>
          <a:xfrm>
            <a:off x="762000" y="139612"/>
            <a:ext cx="7162800" cy="762000"/>
          </a:xfrm>
          <a:noFill/>
          <a:ln/>
        </p:spPr>
        <p:txBody>
          <a:bodyPr lIns="90488" rIns="90488"/>
          <a:lstStyle/>
          <a:p>
            <a:r>
              <a:rPr lang="en-US" altLang="zh-CN" sz="2800" dirty="0">
                <a:ea typeface="宋体" pitchFamily="2" charset="-122"/>
              </a:rPr>
              <a:t>The performance curve is U-shaped </a:t>
            </a:r>
            <a:endParaRPr lang="en-US" sz="2800" dirty="0">
              <a:ea typeface="宋体" pitchFamily="2" charset="-122"/>
            </a:endParaRPr>
          </a:p>
        </p:txBody>
      </p:sp>
      <p:grpSp>
        <p:nvGrpSpPr>
          <p:cNvPr id="899074" name="Group 2"/>
          <p:cNvGrpSpPr>
            <a:grpSpLocks/>
          </p:cNvGrpSpPr>
          <p:nvPr/>
        </p:nvGrpSpPr>
        <p:grpSpPr bwMode="auto">
          <a:xfrm>
            <a:off x="76200" y="2360613"/>
            <a:ext cx="4038600" cy="3659187"/>
            <a:chOff x="0" y="1392"/>
            <a:chExt cx="2544" cy="2305"/>
          </a:xfrm>
        </p:grpSpPr>
        <p:sp>
          <p:nvSpPr>
            <p:cNvPr id="899075" name="Text Box 3"/>
            <p:cNvSpPr txBox="1">
              <a:spLocks noChangeArrowheads="1"/>
            </p:cNvSpPr>
            <p:nvPr/>
          </p:nvSpPr>
          <p:spPr bwMode="auto">
            <a:xfrm>
              <a:off x="0" y="3120"/>
              <a:ext cx="86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Reduced </a:t>
              </a:r>
            </a:p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compulsory</a:t>
              </a:r>
            </a:p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misses</a:t>
              </a:r>
            </a:p>
          </p:txBody>
        </p:sp>
        <p:sp>
          <p:nvSpPr>
            <p:cNvPr id="899076" name="Oval 4"/>
            <p:cNvSpPr>
              <a:spLocks noChangeArrowheads="1"/>
            </p:cNvSpPr>
            <p:nvPr/>
          </p:nvSpPr>
          <p:spPr bwMode="auto">
            <a:xfrm rot="842773">
              <a:off x="816" y="1392"/>
              <a:ext cx="1728" cy="48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9077" name="Line 5"/>
            <p:cNvSpPr>
              <a:spLocks noChangeShapeType="1"/>
            </p:cNvSpPr>
            <p:nvPr/>
          </p:nvSpPr>
          <p:spPr bwMode="auto">
            <a:xfrm flipH="1">
              <a:off x="480" y="1872"/>
              <a:ext cx="864" cy="1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9078" name="Group 6"/>
          <p:cNvGrpSpPr>
            <a:grpSpLocks/>
          </p:cNvGrpSpPr>
          <p:nvPr/>
        </p:nvGrpSpPr>
        <p:grpSpPr bwMode="auto">
          <a:xfrm>
            <a:off x="5114925" y="1600200"/>
            <a:ext cx="3876675" cy="4953000"/>
            <a:chOff x="3120" y="912"/>
            <a:chExt cx="2442" cy="3120"/>
          </a:xfrm>
        </p:grpSpPr>
        <p:sp>
          <p:nvSpPr>
            <p:cNvPr id="899079" name="Text Box 7"/>
            <p:cNvSpPr txBox="1">
              <a:spLocks noChangeArrowheads="1"/>
            </p:cNvSpPr>
            <p:nvPr/>
          </p:nvSpPr>
          <p:spPr bwMode="auto">
            <a:xfrm>
              <a:off x="4752" y="3455"/>
              <a:ext cx="81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Increased</a:t>
              </a:r>
            </a:p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Conflict</a:t>
              </a:r>
            </a:p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Misses</a:t>
              </a:r>
            </a:p>
          </p:txBody>
        </p:sp>
        <p:sp>
          <p:nvSpPr>
            <p:cNvPr id="899080" name="Oval 8"/>
            <p:cNvSpPr>
              <a:spLocks noChangeArrowheads="1"/>
            </p:cNvSpPr>
            <p:nvPr/>
          </p:nvSpPr>
          <p:spPr bwMode="auto">
            <a:xfrm rot="-1613275">
              <a:off x="3120" y="912"/>
              <a:ext cx="1968" cy="482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9081" name="Line 9"/>
            <p:cNvSpPr>
              <a:spLocks noChangeShapeType="1"/>
            </p:cNvSpPr>
            <p:nvPr/>
          </p:nvSpPr>
          <p:spPr bwMode="auto">
            <a:xfrm>
              <a:off x="4416" y="1250"/>
              <a:ext cx="768" cy="220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9082" name="Text Box 10"/>
          <p:cNvSpPr txBox="1">
            <a:spLocks noChangeArrowheads="1"/>
          </p:cNvSpPr>
          <p:nvPr/>
        </p:nvSpPr>
        <p:spPr bwMode="auto">
          <a:xfrm>
            <a:off x="685800" y="59436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What else drives up block size?</a:t>
            </a: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4114800" y="5638800"/>
            <a:ext cx="210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Block Size (bytes)  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4" name="Rectangle 12"/>
          <p:cNvSpPr>
            <a:spLocks noChangeArrowheads="1"/>
          </p:cNvSpPr>
          <p:nvPr/>
        </p:nvSpPr>
        <p:spPr bwMode="auto">
          <a:xfrm rot="-5400000">
            <a:off x="-189707" y="2856707"/>
            <a:ext cx="1141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Miss Rate </a:t>
            </a:r>
          </a:p>
        </p:txBody>
      </p:sp>
      <p:sp>
        <p:nvSpPr>
          <p:cNvPr id="899085" name="Rectangle 13"/>
          <p:cNvSpPr>
            <a:spLocks noChangeArrowheads="1"/>
          </p:cNvSpPr>
          <p:nvPr/>
        </p:nvSpPr>
        <p:spPr bwMode="auto">
          <a:xfrm>
            <a:off x="8636000" y="144780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6" name="Rectangle 14"/>
          <p:cNvSpPr>
            <a:spLocks noChangeArrowheads="1"/>
          </p:cNvSpPr>
          <p:nvPr/>
        </p:nvSpPr>
        <p:spPr bwMode="auto">
          <a:xfrm>
            <a:off x="8636000" y="327660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4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7" name="Rectangle 15"/>
          <p:cNvSpPr>
            <a:spLocks noChangeArrowheads="1"/>
          </p:cNvSpPr>
          <p:nvPr/>
        </p:nvSpPr>
        <p:spPr bwMode="auto">
          <a:xfrm>
            <a:off x="8509000" y="419100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16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8" name="Rectangle 16"/>
          <p:cNvSpPr>
            <a:spLocks noChangeArrowheads="1"/>
          </p:cNvSpPr>
          <p:nvPr/>
        </p:nvSpPr>
        <p:spPr bwMode="auto">
          <a:xfrm>
            <a:off x="8509000" y="449580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64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9" name="Rectangle 17"/>
          <p:cNvSpPr>
            <a:spLocks noChangeArrowheads="1"/>
          </p:cNvSpPr>
          <p:nvPr/>
        </p:nvSpPr>
        <p:spPr bwMode="auto">
          <a:xfrm>
            <a:off x="8413750" y="48006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256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899091" name="Group 19"/>
          <p:cNvGrpSpPr>
            <a:grpSpLocks/>
          </p:cNvGrpSpPr>
          <p:nvPr/>
        </p:nvGrpSpPr>
        <p:grpSpPr bwMode="auto">
          <a:xfrm>
            <a:off x="944563" y="799916"/>
            <a:ext cx="7513637" cy="4838884"/>
            <a:chOff x="927" y="575"/>
            <a:chExt cx="4145" cy="2819"/>
          </a:xfrm>
        </p:grpSpPr>
        <p:grpSp>
          <p:nvGrpSpPr>
            <p:cNvPr id="899092" name="Group 20"/>
            <p:cNvGrpSpPr>
              <a:grpSpLocks/>
            </p:cNvGrpSpPr>
            <p:nvPr/>
          </p:nvGrpSpPr>
          <p:grpSpPr bwMode="auto">
            <a:xfrm>
              <a:off x="1288" y="592"/>
              <a:ext cx="3622" cy="2039"/>
              <a:chOff x="1143" y="573"/>
              <a:chExt cx="2893" cy="1700"/>
            </a:xfrm>
          </p:grpSpPr>
          <p:sp>
            <p:nvSpPr>
              <p:cNvPr id="899093" name="Line 21"/>
              <p:cNvSpPr>
                <a:spLocks noChangeShapeType="1"/>
              </p:cNvSpPr>
              <p:nvPr/>
            </p:nvSpPr>
            <p:spPr bwMode="auto">
              <a:xfrm>
                <a:off x="114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4" name="Line 22"/>
              <p:cNvSpPr>
                <a:spLocks noChangeShapeType="1"/>
              </p:cNvSpPr>
              <p:nvPr/>
            </p:nvSpPr>
            <p:spPr bwMode="auto">
              <a:xfrm>
                <a:off x="120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5" name="Line 23"/>
              <p:cNvSpPr>
                <a:spLocks noChangeShapeType="1"/>
              </p:cNvSpPr>
              <p:nvPr/>
            </p:nvSpPr>
            <p:spPr bwMode="auto">
              <a:xfrm>
                <a:off x="127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6" name="Line 24"/>
              <p:cNvSpPr>
                <a:spLocks noChangeShapeType="1"/>
              </p:cNvSpPr>
              <p:nvPr/>
            </p:nvSpPr>
            <p:spPr bwMode="auto">
              <a:xfrm>
                <a:off x="133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7" name="Line 25"/>
              <p:cNvSpPr>
                <a:spLocks noChangeShapeType="1"/>
              </p:cNvSpPr>
              <p:nvPr/>
            </p:nvSpPr>
            <p:spPr bwMode="auto">
              <a:xfrm>
                <a:off x="139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8" name="Line 26"/>
              <p:cNvSpPr>
                <a:spLocks noChangeShapeType="1"/>
              </p:cNvSpPr>
              <p:nvPr/>
            </p:nvSpPr>
            <p:spPr bwMode="auto">
              <a:xfrm>
                <a:off x="146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9" name="Line 27"/>
              <p:cNvSpPr>
                <a:spLocks noChangeShapeType="1"/>
              </p:cNvSpPr>
              <p:nvPr/>
            </p:nvSpPr>
            <p:spPr bwMode="auto">
              <a:xfrm>
                <a:off x="152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0" name="Line 28"/>
              <p:cNvSpPr>
                <a:spLocks noChangeShapeType="1"/>
              </p:cNvSpPr>
              <p:nvPr/>
            </p:nvSpPr>
            <p:spPr bwMode="auto">
              <a:xfrm>
                <a:off x="159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1" name="Line 29"/>
              <p:cNvSpPr>
                <a:spLocks noChangeShapeType="1"/>
              </p:cNvSpPr>
              <p:nvPr/>
            </p:nvSpPr>
            <p:spPr bwMode="auto">
              <a:xfrm>
                <a:off x="165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2" name="Line 30"/>
              <p:cNvSpPr>
                <a:spLocks noChangeShapeType="1"/>
              </p:cNvSpPr>
              <p:nvPr/>
            </p:nvSpPr>
            <p:spPr bwMode="auto">
              <a:xfrm>
                <a:off x="171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3" name="Line 31"/>
              <p:cNvSpPr>
                <a:spLocks noChangeShapeType="1"/>
              </p:cNvSpPr>
              <p:nvPr/>
            </p:nvSpPr>
            <p:spPr bwMode="auto">
              <a:xfrm>
                <a:off x="178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4" name="Line 32"/>
              <p:cNvSpPr>
                <a:spLocks noChangeShapeType="1"/>
              </p:cNvSpPr>
              <p:nvPr/>
            </p:nvSpPr>
            <p:spPr bwMode="auto">
              <a:xfrm>
                <a:off x="184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5" name="Line 33"/>
              <p:cNvSpPr>
                <a:spLocks noChangeShapeType="1"/>
              </p:cNvSpPr>
              <p:nvPr/>
            </p:nvSpPr>
            <p:spPr bwMode="auto">
              <a:xfrm>
                <a:off x="1911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6" name="Line 34"/>
              <p:cNvSpPr>
                <a:spLocks noChangeShapeType="1"/>
              </p:cNvSpPr>
              <p:nvPr/>
            </p:nvSpPr>
            <p:spPr bwMode="auto">
              <a:xfrm>
                <a:off x="1975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7" name="Line 35"/>
              <p:cNvSpPr>
                <a:spLocks noChangeShapeType="1"/>
              </p:cNvSpPr>
              <p:nvPr/>
            </p:nvSpPr>
            <p:spPr bwMode="auto">
              <a:xfrm>
                <a:off x="2039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8" name="Line 36"/>
              <p:cNvSpPr>
                <a:spLocks noChangeShapeType="1"/>
              </p:cNvSpPr>
              <p:nvPr/>
            </p:nvSpPr>
            <p:spPr bwMode="auto">
              <a:xfrm>
                <a:off x="2103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9" name="Line 37"/>
              <p:cNvSpPr>
                <a:spLocks noChangeShapeType="1"/>
              </p:cNvSpPr>
              <p:nvPr/>
            </p:nvSpPr>
            <p:spPr bwMode="auto">
              <a:xfrm>
                <a:off x="2167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0" name="Line 38"/>
              <p:cNvSpPr>
                <a:spLocks noChangeShapeType="1"/>
              </p:cNvSpPr>
              <p:nvPr/>
            </p:nvSpPr>
            <p:spPr bwMode="auto">
              <a:xfrm>
                <a:off x="2231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1" name="Line 39"/>
              <p:cNvSpPr>
                <a:spLocks noChangeShapeType="1"/>
              </p:cNvSpPr>
              <p:nvPr/>
            </p:nvSpPr>
            <p:spPr bwMode="auto">
              <a:xfrm>
                <a:off x="229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2" name="Line 40"/>
              <p:cNvSpPr>
                <a:spLocks noChangeShapeType="1"/>
              </p:cNvSpPr>
              <p:nvPr/>
            </p:nvSpPr>
            <p:spPr bwMode="auto">
              <a:xfrm>
                <a:off x="236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3" name="Line 41"/>
              <p:cNvSpPr>
                <a:spLocks noChangeShapeType="1"/>
              </p:cNvSpPr>
              <p:nvPr/>
            </p:nvSpPr>
            <p:spPr bwMode="auto">
              <a:xfrm>
                <a:off x="2424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4" name="Line 42"/>
              <p:cNvSpPr>
                <a:spLocks noChangeShapeType="1"/>
              </p:cNvSpPr>
              <p:nvPr/>
            </p:nvSpPr>
            <p:spPr bwMode="auto">
              <a:xfrm>
                <a:off x="2488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5" name="Line 43"/>
              <p:cNvSpPr>
                <a:spLocks noChangeShapeType="1"/>
              </p:cNvSpPr>
              <p:nvPr/>
            </p:nvSpPr>
            <p:spPr bwMode="auto">
              <a:xfrm>
                <a:off x="2552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6" name="Line 44"/>
              <p:cNvSpPr>
                <a:spLocks noChangeShapeType="1"/>
              </p:cNvSpPr>
              <p:nvPr/>
            </p:nvSpPr>
            <p:spPr bwMode="auto">
              <a:xfrm>
                <a:off x="261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7" name="Line 45"/>
              <p:cNvSpPr>
                <a:spLocks noChangeShapeType="1"/>
              </p:cNvSpPr>
              <p:nvPr/>
            </p:nvSpPr>
            <p:spPr bwMode="auto">
              <a:xfrm>
                <a:off x="268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8" name="Line 46"/>
              <p:cNvSpPr>
                <a:spLocks noChangeShapeType="1"/>
              </p:cNvSpPr>
              <p:nvPr/>
            </p:nvSpPr>
            <p:spPr bwMode="auto">
              <a:xfrm>
                <a:off x="2744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9" name="Line 47"/>
              <p:cNvSpPr>
                <a:spLocks noChangeShapeType="1"/>
              </p:cNvSpPr>
              <p:nvPr/>
            </p:nvSpPr>
            <p:spPr bwMode="auto">
              <a:xfrm>
                <a:off x="2808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0" name="Line 48"/>
              <p:cNvSpPr>
                <a:spLocks noChangeShapeType="1"/>
              </p:cNvSpPr>
              <p:nvPr/>
            </p:nvSpPr>
            <p:spPr bwMode="auto">
              <a:xfrm>
                <a:off x="2872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1" name="Line 49"/>
              <p:cNvSpPr>
                <a:spLocks noChangeShapeType="1"/>
              </p:cNvSpPr>
              <p:nvPr/>
            </p:nvSpPr>
            <p:spPr bwMode="auto">
              <a:xfrm>
                <a:off x="293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2" name="Line 50"/>
              <p:cNvSpPr>
                <a:spLocks noChangeShapeType="1"/>
              </p:cNvSpPr>
              <p:nvPr/>
            </p:nvSpPr>
            <p:spPr bwMode="auto">
              <a:xfrm>
                <a:off x="300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3" name="Line 51"/>
              <p:cNvSpPr>
                <a:spLocks noChangeShapeType="1"/>
              </p:cNvSpPr>
              <p:nvPr/>
            </p:nvSpPr>
            <p:spPr bwMode="auto">
              <a:xfrm>
                <a:off x="3064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4" name="Line 52"/>
              <p:cNvSpPr>
                <a:spLocks noChangeShapeType="1"/>
              </p:cNvSpPr>
              <p:nvPr/>
            </p:nvSpPr>
            <p:spPr bwMode="auto">
              <a:xfrm>
                <a:off x="3128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5" name="Line 53"/>
              <p:cNvSpPr>
                <a:spLocks noChangeShapeType="1"/>
              </p:cNvSpPr>
              <p:nvPr/>
            </p:nvSpPr>
            <p:spPr bwMode="auto">
              <a:xfrm>
                <a:off x="3192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6" name="Line 54"/>
              <p:cNvSpPr>
                <a:spLocks noChangeShapeType="1"/>
              </p:cNvSpPr>
              <p:nvPr/>
            </p:nvSpPr>
            <p:spPr bwMode="auto">
              <a:xfrm>
                <a:off x="3256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7" name="Line 55"/>
              <p:cNvSpPr>
                <a:spLocks noChangeShapeType="1"/>
              </p:cNvSpPr>
              <p:nvPr/>
            </p:nvSpPr>
            <p:spPr bwMode="auto">
              <a:xfrm>
                <a:off x="3320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8" name="Line 56"/>
              <p:cNvSpPr>
                <a:spLocks noChangeShapeType="1"/>
              </p:cNvSpPr>
              <p:nvPr/>
            </p:nvSpPr>
            <p:spPr bwMode="auto">
              <a:xfrm>
                <a:off x="3384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9" name="Line 57"/>
              <p:cNvSpPr>
                <a:spLocks noChangeShapeType="1"/>
              </p:cNvSpPr>
              <p:nvPr/>
            </p:nvSpPr>
            <p:spPr bwMode="auto">
              <a:xfrm>
                <a:off x="344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0" name="Line 58"/>
              <p:cNvSpPr>
                <a:spLocks noChangeShapeType="1"/>
              </p:cNvSpPr>
              <p:nvPr/>
            </p:nvSpPr>
            <p:spPr bwMode="auto">
              <a:xfrm>
                <a:off x="351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1" name="Line 59"/>
              <p:cNvSpPr>
                <a:spLocks noChangeShapeType="1"/>
              </p:cNvSpPr>
              <p:nvPr/>
            </p:nvSpPr>
            <p:spPr bwMode="auto">
              <a:xfrm>
                <a:off x="357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2" name="Line 60"/>
              <p:cNvSpPr>
                <a:spLocks noChangeShapeType="1"/>
              </p:cNvSpPr>
              <p:nvPr/>
            </p:nvSpPr>
            <p:spPr bwMode="auto">
              <a:xfrm>
                <a:off x="364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3" name="Line 61"/>
              <p:cNvSpPr>
                <a:spLocks noChangeShapeType="1"/>
              </p:cNvSpPr>
              <p:nvPr/>
            </p:nvSpPr>
            <p:spPr bwMode="auto">
              <a:xfrm>
                <a:off x="370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4" name="Line 62"/>
              <p:cNvSpPr>
                <a:spLocks noChangeShapeType="1"/>
              </p:cNvSpPr>
              <p:nvPr/>
            </p:nvSpPr>
            <p:spPr bwMode="auto">
              <a:xfrm>
                <a:off x="376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5" name="Line 63"/>
              <p:cNvSpPr>
                <a:spLocks noChangeShapeType="1"/>
              </p:cNvSpPr>
              <p:nvPr/>
            </p:nvSpPr>
            <p:spPr bwMode="auto">
              <a:xfrm>
                <a:off x="383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6" name="Line 64"/>
              <p:cNvSpPr>
                <a:spLocks noChangeShapeType="1"/>
              </p:cNvSpPr>
              <p:nvPr/>
            </p:nvSpPr>
            <p:spPr bwMode="auto">
              <a:xfrm>
                <a:off x="389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7" name="Line 65"/>
              <p:cNvSpPr>
                <a:spLocks noChangeShapeType="1"/>
              </p:cNvSpPr>
              <p:nvPr/>
            </p:nvSpPr>
            <p:spPr bwMode="auto">
              <a:xfrm>
                <a:off x="396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8" name="Line 66"/>
              <p:cNvSpPr>
                <a:spLocks noChangeShapeType="1"/>
              </p:cNvSpPr>
              <p:nvPr/>
            </p:nvSpPr>
            <p:spPr bwMode="auto">
              <a:xfrm>
                <a:off x="4025" y="2272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9" name="Line 67"/>
              <p:cNvSpPr>
                <a:spLocks noChangeShapeType="1"/>
              </p:cNvSpPr>
              <p:nvPr/>
            </p:nvSpPr>
            <p:spPr bwMode="auto">
              <a:xfrm>
                <a:off x="114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0" name="Line 68"/>
              <p:cNvSpPr>
                <a:spLocks noChangeShapeType="1"/>
              </p:cNvSpPr>
              <p:nvPr/>
            </p:nvSpPr>
            <p:spPr bwMode="auto">
              <a:xfrm>
                <a:off x="120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1" name="Line 69"/>
              <p:cNvSpPr>
                <a:spLocks noChangeShapeType="1"/>
              </p:cNvSpPr>
              <p:nvPr/>
            </p:nvSpPr>
            <p:spPr bwMode="auto">
              <a:xfrm>
                <a:off x="127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2" name="Line 70"/>
              <p:cNvSpPr>
                <a:spLocks noChangeShapeType="1"/>
              </p:cNvSpPr>
              <p:nvPr/>
            </p:nvSpPr>
            <p:spPr bwMode="auto">
              <a:xfrm>
                <a:off x="133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3" name="Line 71"/>
              <p:cNvSpPr>
                <a:spLocks noChangeShapeType="1"/>
              </p:cNvSpPr>
              <p:nvPr/>
            </p:nvSpPr>
            <p:spPr bwMode="auto">
              <a:xfrm>
                <a:off x="139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4" name="Line 72"/>
              <p:cNvSpPr>
                <a:spLocks noChangeShapeType="1"/>
              </p:cNvSpPr>
              <p:nvPr/>
            </p:nvSpPr>
            <p:spPr bwMode="auto">
              <a:xfrm>
                <a:off x="146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5" name="Line 73"/>
              <p:cNvSpPr>
                <a:spLocks noChangeShapeType="1"/>
              </p:cNvSpPr>
              <p:nvPr/>
            </p:nvSpPr>
            <p:spPr bwMode="auto">
              <a:xfrm>
                <a:off x="152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6" name="Line 74"/>
              <p:cNvSpPr>
                <a:spLocks noChangeShapeType="1"/>
              </p:cNvSpPr>
              <p:nvPr/>
            </p:nvSpPr>
            <p:spPr bwMode="auto">
              <a:xfrm>
                <a:off x="159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7" name="Line 75"/>
              <p:cNvSpPr>
                <a:spLocks noChangeShapeType="1"/>
              </p:cNvSpPr>
              <p:nvPr/>
            </p:nvSpPr>
            <p:spPr bwMode="auto">
              <a:xfrm>
                <a:off x="165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8" name="Line 76"/>
              <p:cNvSpPr>
                <a:spLocks noChangeShapeType="1"/>
              </p:cNvSpPr>
              <p:nvPr/>
            </p:nvSpPr>
            <p:spPr bwMode="auto">
              <a:xfrm>
                <a:off x="171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9" name="Line 77"/>
              <p:cNvSpPr>
                <a:spLocks noChangeShapeType="1"/>
              </p:cNvSpPr>
              <p:nvPr/>
            </p:nvSpPr>
            <p:spPr bwMode="auto">
              <a:xfrm>
                <a:off x="178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0" name="Line 78"/>
              <p:cNvSpPr>
                <a:spLocks noChangeShapeType="1"/>
              </p:cNvSpPr>
              <p:nvPr/>
            </p:nvSpPr>
            <p:spPr bwMode="auto">
              <a:xfrm>
                <a:off x="184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1" name="Line 79"/>
              <p:cNvSpPr>
                <a:spLocks noChangeShapeType="1"/>
              </p:cNvSpPr>
              <p:nvPr/>
            </p:nvSpPr>
            <p:spPr bwMode="auto">
              <a:xfrm>
                <a:off x="1911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2" name="Line 80"/>
              <p:cNvSpPr>
                <a:spLocks noChangeShapeType="1"/>
              </p:cNvSpPr>
              <p:nvPr/>
            </p:nvSpPr>
            <p:spPr bwMode="auto">
              <a:xfrm>
                <a:off x="1975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3" name="Line 81"/>
              <p:cNvSpPr>
                <a:spLocks noChangeShapeType="1"/>
              </p:cNvSpPr>
              <p:nvPr/>
            </p:nvSpPr>
            <p:spPr bwMode="auto">
              <a:xfrm>
                <a:off x="2039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4" name="Line 82"/>
              <p:cNvSpPr>
                <a:spLocks noChangeShapeType="1"/>
              </p:cNvSpPr>
              <p:nvPr/>
            </p:nvSpPr>
            <p:spPr bwMode="auto">
              <a:xfrm>
                <a:off x="2103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5" name="Line 83"/>
              <p:cNvSpPr>
                <a:spLocks noChangeShapeType="1"/>
              </p:cNvSpPr>
              <p:nvPr/>
            </p:nvSpPr>
            <p:spPr bwMode="auto">
              <a:xfrm>
                <a:off x="2167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6" name="Line 84"/>
              <p:cNvSpPr>
                <a:spLocks noChangeShapeType="1"/>
              </p:cNvSpPr>
              <p:nvPr/>
            </p:nvSpPr>
            <p:spPr bwMode="auto">
              <a:xfrm>
                <a:off x="2231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7" name="Line 85"/>
              <p:cNvSpPr>
                <a:spLocks noChangeShapeType="1"/>
              </p:cNvSpPr>
              <p:nvPr/>
            </p:nvSpPr>
            <p:spPr bwMode="auto">
              <a:xfrm>
                <a:off x="229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8" name="Line 86"/>
              <p:cNvSpPr>
                <a:spLocks noChangeShapeType="1"/>
              </p:cNvSpPr>
              <p:nvPr/>
            </p:nvSpPr>
            <p:spPr bwMode="auto">
              <a:xfrm>
                <a:off x="236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9" name="Line 87"/>
              <p:cNvSpPr>
                <a:spLocks noChangeShapeType="1"/>
              </p:cNvSpPr>
              <p:nvPr/>
            </p:nvSpPr>
            <p:spPr bwMode="auto">
              <a:xfrm>
                <a:off x="2424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0" name="Line 88"/>
              <p:cNvSpPr>
                <a:spLocks noChangeShapeType="1"/>
              </p:cNvSpPr>
              <p:nvPr/>
            </p:nvSpPr>
            <p:spPr bwMode="auto">
              <a:xfrm>
                <a:off x="2488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1" name="Line 89"/>
              <p:cNvSpPr>
                <a:spLocks noChangeShapeType="1"/>
              </p:cNvSpPr>
              <p:nvPr/>
            </p:nvSpPr>
            <p:spPr bwMode="auto">
              <a:xfrm>
                <a:off x="2552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2" name="Line 90"/>
              <p:cNvSpPr>
                <a:spLocks noChangeShapeType="1"/>
              </p:cNvSpPr>
              <p:nvPr/>
            </p:nvSpPr>
            <p:spPr bwMode="auto">
              <a:xfrm>
                <a:off x="261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3" name="Line 91"/>
              <p:cNvSpPr>
                <a:spLocks noChangeShapeType="1"/>
              </p:cNvSpPr>
              <p:nvPr/>
            </p:nvSpPr>
            <p:spPr bwMode="auto">
              <a:xfrm>
                <a:off x="268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4" name="Line 92"/>
              <p:cNvSpPr>
                <a:spLocks noChangeShapeType="1"/>
              </p:cNvSpPr>
              <p:nvPr/>
            </p:nvSpPr>
            <p:spPr bwMode="auto">
              <a:xfrm>
                <a:off x="2744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5" name="Line 93"/>
              <p:cNvSpPr>
                <a:spLocks noChangeShapeType="1"/>
              </p:cNvSpPr>
              <p:nvPr/>
            </p:nvSpPr>
            <p:spPr bwMode="auto">
              <a:xfrm>
                <a:off x="2808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6" name="Line 94"/>
              <p:cNvSpPr>
                <a:spLocks noChangeShapeType="1"/>
              </p:cNvSpPr>
              <p:nvPr/>
            </p:nvSpPr>
            <p:spPr bwMode="auto">
              <a:xfrm>
                <a:off x="2872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7" name="Line 95"/>
              <p:cNvSpPr>
                <a:spLocks noChangeShapeType="1"/>
              </p:cNvSpPr>
              <p:nvPr/>
            </p:nvSpPr>
            <p:spPr bwMode="auto">
              <a:xfrm>
                <a:off x="293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8" name="Line 96"/>
              <p:cNvSpPr>
                <a:spLocks noChangeShapeType="1"/>
              </p:cNvSpPr>
              <p:nvPr/>
            </p:nvSpPr>
            <p:spPr bwMode="auto">
              <a:xfrm>
                <a:off x="300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9" name="Line 97"/>
              <p:cNvSpPr>
                <a:spLocks noChangeShapeType="1"/>
              </p:cNvSpPr>
              <p:nvPr/>
            </p:nvSpPr>
            <p:spPr bwMode="auto">
              <a:xfrm>
                <a:off x="3064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0" name="Line 98"/>
              <p:cNvSpPr>
                <a:spLocks noChangeShapeType="1"/>
              </p:cNvSpPr>
              <p:nvPr/>
            </p:nvSpPr>
            <p:spPr bwMode="auto">
              <a:xfrm>
                <a:off x="3128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1" name="Line 99"/>
              <p:cNvSpPr>
                <a:spLocks noChangeShapeType="1"/>
              </p:cNvSpPr>
              <p:nvPr/>
            </p:nvSpPr>
            <p:spPr bwMode="auto">
              <a:xfrm>
                <a:off x="3192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2" name="Line 100"/>
              <p:cNvSpPr>
                <a:spLocks noChangeShapeType="1"/>
              </p:cNvSpPr>
              <p:nvPr/>
            </p:nvSpPr>
            <p:spPr bwMode="auto">
              <a:xfrm>
                <a:off x="3256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3" name="Line 101"/>
              <p:cNvSpPr>
                <a:spLocks noChangeShapeType="1"/>
              </p:cNvSpPr>
              <p:nvPr/>
            </p:nvSpPr>
            <p:spPr bwMode="auto">
              <a:xfrm>
                <a:off x="3320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4" name="Line 102"/>
              <p:cNvSpPr>
                <a:spLocks noChangeShapeType="1"/>
              </p:cNvSpPr>
              <p:nvPr/>
            </p:nvSpPr>
            <p:spPr bwMode="auto">
              <a:xfrm>
                <a:off x="3384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5" name="Line 103"/>
              <p:cNvSpPr>
                <a:spLocks noChangeShapeType="1"/>
              </p:cNvSpPr>
              <p:nvPr/>
            </p:nvSpPr>
            <p:spPr bwMode="auto">
              <a:xfrm>
                <a:off x="344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6" name="Line 104"/>
              <p:cNvSpPr>
                <a:spLocks noChangeShapeType="1"/>
              </p:cNvSpPr>
              <p:nvPr/>
            </p:nvSpPr>
            <p:spPr bwMode="auto">
              <a:xfrm>
                <a:off x="351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7" name="Line 105"/>
              <p:cNvSpPr>
                <a:spLocks noChangeShapeType="1"/>
              </p:cNvSpPr>
              <p:nvPr/>
            </p:nvSpPr>
            <p:spPr bwMode="auto">
              <a:xfrm>
                <a:off x="357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8" name="Line 106"/>
              <p:cNvSpPr>
                <a:spLocks noChangeShapeType="1"/>
              </p:cNvSpPr>
              <p:nvPr/>
            </p:nvSpPr>
            <p:spPr bwMode="auto">
              <a:xfrm>
                <a:off x="364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9" name="Line 107"/>
              <p:cNvSpPr>
                <a:spLocks noChangeShapeType="1"/>
              </p:cNvSpPr>
              <p:nvPr/>
            </p:nvSpPr>
            <p:spPr bwMode="auto">
              <a:xfrm>
                <a:off x="370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0" name="Line 108"/>
              <p:cNvSpPr>
                <a:spLocks noChangeShapeType="1"/>
              </p:cNvSpPr>
              <p:nvPr/>
            </p:nvSpPr>
            <p:spPr bwMode="auto">
              <a:xfrm>
                <a:off x="376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1" name="Line 109"/>
              <p:cNvSpPr>
                <a:spLocks noChangeShapeType="1"/>
              </p:cNvSpPr>
              <p:nvPr/>
            </p:nvSpPr>
            <p:spPr bwMode="auto">
              <a:xfrm>
                <a:off x="383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2" name="Line 110"/>
              <p:cNvSpPr>
                <a:spLocks noChangeShapeType="1"/>
              </p:cNvSpPr>
              <p:nvPr/>
            </p:nvSpPr>
            <p:spPr bwMode="auto">
              <a:xfrm>
                <a:off x="389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3" name="Line 111"/>
              <p:cNvSpPr>
                <a:spLocks noChangeShapeType="1"/>
              </p:cNvSpPr>
              <p:nvPr/>
            </p:nvSpPr>
            <p:spPr bwMode="auto">
              <a:xfrm>
                <a:off x="396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4" name="Line 112"/>
              <p:cNvSpPr>
                <a:spLocks noChangeShapeType="1"/>
              </p:cNvSpPr>
              <p:nvPr/>
            </p:nvSpPr>
            <p:spPr bwMode="auto">
              <a:xfrm>
                <a:off x="4025" y="1847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5" name="Line 113"/>
              <p:cNvSpPr>
                <a:spLocks noChangeShapeType="1"/>
              </p:cNvSpPr>
              <p:nvPr/>
            </p:nvSpPr>
            <p:spPr bwMode="auto">
              <a:xfrm>
                <a:off x="114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6" name="Line 114"/>
              <p:cNvSpPr>
                <a:spLocks noChangeShapeType="1"/>
              </p:cNvSpPr>
              <p:nvPr/>
            </p:nvSpPr>
            <p:spPr bwMode="auto">
              <a:xfrm>
                <a:off x="120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7" name="Line 115"/>
              <p:cNvSpPr>
                <a:spLocks noChangeShapeType="1"/>
              </p:cNvSpPr>
              <p:nvPr/>
            </p:nvSpPr>
            <p:spPr bwMode="auto">
              <a:xfrm>
                <a:off x="127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8" name="Line 116"/>
              <p:cNvSpPr>
                <a:spLocks noChangeShapeType="1"/>
              </p:cNvSpPr>
              <p:nvPr/>
            </p:nvSpPr>
            <p:spPr bwMode="auto">
              <a:xfrm>
                <a:off x="133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9" name="Line 117"/>
              <p:cNvSpPr>
                <a:spLocks noChangeShapeType="1"/>
              </p:cNvSpPr>
              <p:nvPr/>
            </p:nvSpPr>
            <p:spPr bwMode="auto">
              <a:xfrm>
                <a:off x="139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0" name="Line 118"/>
              <p:cNvSpPr>
                <a:spLocks noChangeShapeType="1"/>
              </p:cNvSpPr>
              <p:nvPr/>
            </p:nvSpPr>
            <p:spPr bwMode="auto">
              <a:xfrm>
                <a:off x="146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1" name="Line 119"/>
              <p:cNvSpPr>
                <a:spLocks noChangeShapeType="1"/>
              </p:cNvSpPr>
              <p:nvPr/>
            </p:nvSpPr>
            <p:spPr bwMode="auto">
              <a:xfrm>
                <a:off x="152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2" name="Line 120"/>
              <p:cNvSpPr>
                <a:spLocks noChangeShapeType="1"/>
              </p:cNvSpPr>
              <p:nvPr/>
            </p:nvSpPr>
            <p:spPr bwMode="auto">
              <a:xfrm>
                <a:off x="159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3" name="Line 121"/>
              <p:cNvSpPr>
                <a:spLocks noChangeShapeType="1"/>
              </p:cNvSpPr>
              <p:nvPr/>
            </p:nvSpPr>
            <p:spPr bwMode="auto">
              <a:xfrm>
                <a:off x="165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4" name="Line 122"/>
              <p:cNvSpPr>
                <a:spLocks noChangeShapeType="1"/>
              </p:cNvSpPr>
              <p:nvPr/>
            </p:nvSpPr>
            <p:spPr bwMode="auto">
              <a:xfrm>
                <a:off x="171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5" name="Line 123"/>
              <p:cNvSpPr>
                <a:spLocks noChangeShapeType="1"/>
              </p:cNvSpPr>
              <p:nvPr/>
            </p:nvSpPr>
            <p:spPr bwMode="auto">
              <a:xfrm>
                <a:off x="178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6" name="Line 124"/>
              <p:cNvSpPr>
                <a:spLocks noChangeShapeType="1"/>
              </p:cNvSpPr>
              <p:nvPr/>
            </p:nvSpPr>
            <p:spPr bwMode="auto">
              <a:xfrm>
                <a:off x="184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7" name="Line 125"/>
              <p:cNvSpPr>
                <a:spLocks noChangeShapeType="1"/>
              </p:cNvSpPr>
              <p:nvPr/>
            </p:nvSpPr>
            <p:spPr bwMode="auto">
              <a:xfrm>
                <a:off x="1911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8" name="Line 126"/>
              <p:cNvSpPr>
                <a:spLocks noChangeShapeType="1"/>
              </p:cNvSpPr>
              <p:nvPr/>
            </p:nvSpPr>
            <p:spPr bwMode="auto">
              <a:xfrm>
                <a:off x="1975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9" name="Line 127"/>
              <p:cNvSpPr>
                <a:spLocks noChangeShapeType="1"/>
              </p:cNvSpPr>
              <p:nvPr/>
            </p:nvSpPr>
            <p:spPr bwMode="auto">
              <a:xfrm>
                <a:off x="2039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0" name="Line 128"/>
              <p:cNvSpPr>
                <a:spLocks noChangeShapeType="1"/>
              </p:cNvSpPr>
              <p:nvPr/>
            </p:nvSpPr>
            <p:spPr bwMode="auto">
              <a:xfrm>
                <a:off x="2103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1" name="Line 129"/>
              <p:cNvSpPr>
                <a:spLocks noChangeShapeType="1"/>
              </p:cNvSpPr>
              <p:nvPr/>
            </p:nvSpPr>
            <p:spPr bwMode="auto">
              <a:xfrm>
                <a:off x="2167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2" name="Line 130"/>
              <p:cNvSpPr>
                <a:spLocks noChangeShapeType="1"/>
              </p:cNvSpPr>
              <p:nvPr/>
            </p:nvSpPr>
            <p:spPr bwMode="auto">
              <a:xfrm>
                <a:off x="2231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3" name="Line 131"/>
              <p:cNvSpPr>
                <a:spLocks noChangeShapeType="1"/>
              </p:cNvSpPr>
              <p:nvPr/>
            </p:nvSpPr>
            <p:spPr bwMode="auto">
              <a:xfrm>
                <a:off x="229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4" name="Line 132"/>
              <p:cNvSpPr>
                <a:spLocks noChangeShapeType="1"/>
              </p:cNvSpPr>
              <p:nvPr/>
            </p:nvSpPr>
            <p:spPr bwMode="auto">
              <a:xfrm>
                <a:off x="236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5" name="Line 133"/>
              <p:cNvSpPr>
                <a:spLocks noChangeShapeType="1"/>
              </p:cNvSpPr>
              <p:nvPr/>
            </p:nvSpPr>
            <p:spPr bwMode="auto">
              <a:xfrm>
                <a:off x="2424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6" name="Line 134"/>
              <p:cNvSpPr>
                <a:spLocks noChangeShapeType="1"/>
              </p:cNvSpPr>
              <p:nvPr/>
            </p:nvSpPr>
            <p:spPr bwMode="auto">
              <a:xfrm>
                <a:off x="2488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7" name="Line 135"/>
              <p:cNvSpPr>
                <a:spLocks noChangeShapeType="1"/>
              </p:cNvSpPr>
              <p:nvPr/>
            </p:nvSpPr>
            <p:spPr bwMode="auto">
              <a:xfrm>
                <a:off x="2552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8" name="Line 136"/>
              <p:cNvSpPr>
                <a:spLocks noChangeShapeType="1"/>
              </p:cNvSpPr>
              <p:nvPr/>
            </p:nvSpPr>
            <p:spPr bwMode="auto">
              <a:xfrm>
                <a:off x="261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9" name="Line 137"/>
              <p:cNvSpPr>
                <a:spLocks noChangeShapeType="1"/>
              </p:cNvSpPr>
              <p:nvPr/>
            </p:nvSpPr>
            <p:spPr bwMode="auto">
              <a:xfrm>
                <a:off x="268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0" name="Line 138"/>
              <p:cNvSpPr>
                <a:spLocks noChangeShapeType="1"/>
              </p:cNvSpPr>
              <p:nvPr/>
            </p:nvSpPr>
            <p:spPr bwMode="auto">
              <a:xfrm>
                <a:off x="2744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1" name="Line 139"/>
              <p:cNvSpPr>
                <a:spLocks noChangeShapeType="1"/>
              </p:cNvSpPr>
              <p:nvPr/>
            </p:nvSpPr>
            <p:spPr bwMode="auto">
              <a:xfrm>
                <a:off x="2808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2" name="Line 140"/>
              <p:cNvSpPr>
                <a:spLocks noChangeShapeType="1"/>
              </p:cNvSpPr>
              <p:nvPr/>
            </p:nvSpPr>
            <p:spPr bwMode="auto">
              <a:xfrm>
                <a:off x="2872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3" name="Line 141"/>
              <p:cNvSpPr>
                <a:spLocks noChangeShapeType="1"/>
              </p:cNvSpPr>
              <p:nvPr/>
            </p:nvSpPr>
            <p:spPr bwMode="auto">
              <a:xfrm>
                <a:off x="293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4" name="Line 142"/>
              <p:cNvSpPr>
                <a:spLocks noChangeShapeType="1"/>
              </p:cNvSpPr>
              <p:nvPr/>
            </p:nvSpPr>
            <p:spPr bwMode="auto">
              <a:xfrm>
                <a:off x="300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5" name="Line 143"/>
              <p:cNvSpPr>
                <a:spLocks noChangeShapeType="1"/>
              </p:cNvSpPr>
              <p:nvPr/>
            </p:nvSpPr>
            <p:spPr bwMode="auto">
              <a:xfrm>
                <a:off x="3064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6" name="Line 144"/>
              <p:cNvSpPr>
                <a:spLocks noChangeShapeType="1"/>
              </p:cNvSpPr>
              <p:nvPr/>
            </p:nvSpPr>
            <p:spPr bwMode="auto">
              <a:xfrm>
                <a:off x="3128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7" name="Line 145"/>
              <p:cNvSpPr>
                <a:spLocks noChangeShapeType="1"/>
              </p:cNvSpPr>
              <p:nvPr/>
            </p:nvSpPr>
            <p:spPr bwMode="auto">
              <a:xfrm>
                <a:off x="3192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8" name="Line 146"/>
              <p:cNvSpPr>
                <a:spLocks noChangeShapeType="1"/>
              </p:cNvSpPr>
              <p:nvPr/>
            </p:nvSpPr>
            <p:spPr bwMode="auto">
              <a:xfrm>
                <a:off x="3256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9" name="Line 147"/>
              <p:cNvSpPr>
                <a:spLocks noChangeShapeType="1"/>
              </p:cNvSpPr>
              <p:nvPr/>
            </p:nvSpPr>
            <p:spPr bwMode="auto">
              <a:xfrm>
                <a:off x="3320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0" name="Line 148"/>
              <p:cNvSpPr>
                <a:spLocks noChangeShapeType="1"/>
              </p:cNvSpPr>
              <p:nvPr/>
            </p:nvSpPr>
            <p:spPr bwMode="auto">
              <a:xfrm>
                <a:off x="3384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1" name="Line 149"/>
              <p:cNvSpPr>
                <a:spLocks noChangeShapeType="1"/>
              </p:cNvSpPr>
              <p:nvPr/>
            </p:nvSpPr>
            <p:spPr bwMode="auto">
              <a:xfrm>
                <a:off x="344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2" name="Line 150"/>
              <p:cNvSpPr>
                <a:spLocks noChangeShapeType="1"/>
              </p:cNvSpPr>
              <p:nvPr/>
            </p:nvSpPr>
            <p:spPr bwMode="auto">
              <a:xfrm>
                <a:off x="351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3" name="Line 151"/>
              <p:cNvSpPr>
                <a:spLocks noChangeShapeType="1"/>
              </p:cNvSpPr>
              <p:nvPr/>
            </p:nvSpPr>
            <p:spPr bwMode="auto">
              <a:xfrm>
                <a:off x="357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4" name="Line 152"/>
              <p:cNvSpPr>
                <a:spLocks noChangeShapeType="1"/>
              </p:cNvSpPr>
              <p:nvPr/>
            </p:nvSpPr>
            <p:spPr bwMode="auto">
              <a:xfrm>
                <a:off x="364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5" name="Line 153"/>
              <p:cNvSpPr>
                <a:spLocks noChangeShapeType="1"/>
              </p:cNvSpPr>
              <p:nvPr/>
            </p:nvSpPr>
            <p:spPr bwMode="auto">
              <a:xfrm>
                <a:off x="370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6" name="Line 154"/>
              <p:cNvSpPr>
                <a:spLocks noChangeShapeType="1"/>
              </p:cNvSpPr>
              <p:nvPr/>
            </p:nvSpPr>
            <p:spPr bwMode="auto">
              <a:xfrm>
                <a:off x="376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7" name="Line 155"/>
              <p:cNvSpPr>
                <a:spLocks noChangeShapeType="1"/>
              </p:cNvSpPr>
              <p:nvPr/>
            </p:nvSpPr>
            <p:spPr bwMode="auto">
              <a:xfrm>
                <a:off x="383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8" name="Line 156"/>
              <p:cNvSpPr>
                <a:spLocks noChangeShapeType="1"/>
              </p:cNvSpPr>
              <p:nvPr/>
            </p:nvSpPr>
            <p:spPr bwMode="auto">
              <a:xfrm>
                <a:off x="389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9" name="Line 157"/>
              <p:cNvSpPr>
                <a:spLocks noChangeShapeType="1"/>
              </p:cNvSpPr>
              <p:nvPr/>
            </p:nvSpPr>
            <p:spPr bwMode="auto">
              <a:xfrm>
                <a:off x="396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0" name="Line 158"/>
              <p:cNvSpPr>
                <a:spLocks noChangeShapeType="1"/>
              </p:cNvSpPr>
              <p:nvPr/>
            </p:nvSpPr>
            <p:spPr bwMode="auto">
              <a:xfrm>
                <a:off x="4025" y="1422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1" name="Line 159"/>
              <p:cNvSpPr>
                <a:spLocks noChangeShapeType="1"/>
              </p:cNvSpPr>
              <p:nvPr/>
            </p:nvSpPr>
            <p:spPr bwMode="auto">
              <a:xfrm>
                <a:off x="114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2" name="Line 160"/>
              <p:cNvSpPr>
                <a:spLocks noChangeShapeType="1"/>
              </p:cNvSpPr>
              <p:nvPr/>
            </p:nvSpPr>
            <p:spPr bwMode="auto">
              <a:xfrm>
                <a:off x="120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3" name="Line 161"/>
              <p:cNvSpPr>
                <a:spLocks noChangeShapeType="1"/>
              </p:cNvSpPr>
              <p:nvPr/>
            </p:nvSpPr>
            <p:spPr bwMode="auto">
              <a:xfrm>
                <a:off x="127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4" name="Line 162"/>
              <p:cNvSpPr>
                <a:spLocks noChangeShapeType="1"/>
              </p:cNvSpPr>
              <p:nvPr/>
            </p:nvSpPr>
            <p:spPr bwMode="auto">
              <a:xfrm>
                <a:off x="133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5" name="Line 163"/>
              <p:cNvSpPr>
                <a:spLocks noChangeShapeType="1"/>
              </p:cNvSpPr>
              <p:nvPr/>
            </p:nvSpPr>
            <p:spPr bwMode="auto">
              <a:xfrm>
                <a:off x="139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6" name="Line 164"/>
              <p:cNvSpPr>
                <a:spLocks noChangeShapeType="1"/>
              </p:cNvSpPr>
              <p:nvPr/>
            </p:nvSpPr>
            <p:spPr bwMode="auto">
              <a:xfrm>
                <a:off x="146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7" name="Line 165"/>
              <p:cNvSpPr>
                <a:spLocks noChangeShapeType="1"/>
              </p:cNvSpPr>
              <p:nvPr/>
            </p:nvSpPr>
            <p:spPr bwMode="auto">
              <a:xfrm>
                <a:off x="152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8" name="Line 166"/>
              <p:cNvSpPr>
                <a:spLocks noChangeShapeType="1"/>
              </p:cNvSpPr>
              <p:nvPr/>
            </p:nvSpPr>
            <p:spPr bwMode="auto">
              <a:xfrm>
                <a:off x="159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9" name="Line 167"/>
              <p:cNvSpPr>
                <a:spLocks noChangeShapeType="1"/>
              </p:cNvSpPr>
              <p:nvPr/>
            </p:nvSpPr>
            <p:spPr bwMode="auto">
              <a:xfrm>
                <a:off x="165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0" name="Line 168"/>
              <p:cNvSpPr>
                <a:spLocks noChangeShapeType="1"/>
              </p:cNvSpPr>
              <p:nvPr/>
            </p:nvSpPr>
            <p:spPr bwMode="auto">
              <a:xfrm>
                <a:off x="171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1" name="Line 169"/>
              <p:cNvSpPr>
                <a:spLocks noChangeShapeType="1"/>
              </p:cNvSpPr>
              <p:nvPr/>
            </p:nvSpPr>
            <p:spPr bwMode="auto">
              <a:xfrm>
                <a:off x="178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2" name="Line 170"/>
              <p:cNvSpPr>
                <a:spLocks noChangeShapeType="1"/>
              </p:cNvSpPr>
              <p:nvPr/>
            </p:nvSpPr>
            <p:spPr bwMode="auto">
              <a:xfrm>
                <a:off x="184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3" name="Line 171"/>
              <p:cNvSpPr>
                <a:spLocks noChangeShapeType="1"/>
              </p:cNvSpPr>
              <p:nvPr/>
            </p:nvSpPr>
            <p:spPr bwMode="auto">
              <a:xfrm>
                <a:off x="1911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4" name="Line 172"/>
              <p:cNvSpPr>
                <a:spLocks noChangeShapeType="1"/>
              </p:cNvSpPr>
              <p:nvPr/>
            </p:nvSpPr>
            <p:spPr bwMode="auto">
              <a:xfrm>
                <a:off x="1975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5" name="Line 173"/>
              <p:cNvSpPr>
                <a:spLocks noChangeShapeType="1"/>
              </p:cNvSpPr>
              <p:nvPr/>
            </p:nvSpPr>
            <p:spPr bwMode="auto">
              <a:xfrm>
                <a:off x="2039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6" name="Line 174"/>
              <p:cNvSpPr>
                <a:spLocks noChangeShapeType="1"/>
              </p:cNvSpPr>
              <p:nvPr/>
            </p:nvSpPr>
            <p:spPr bwMode="auto">
              <a:xfrm>
                <a:off x="2103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7" name="Line 175"/>
              <p:cNvSpPr>
                <a:spLocks noChangeShapeType="1"/>
              </p:cNvSpPr>
              <p:nvPr/>
            </p:nvSpPr>
            <p:spPr bwMode="auto">
              <a:xfrm>
                <a:off x="2167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8" name="Line 176"/>
              <p:cNvSpPr>
                <a:spLocks noChangeShapeType="1"/>
              </p:cNvSpPr>
              <p:nvPr/>
            </p:nvSpPr>
            <p:spPr bwMode="auto">
              <a:xfrm>
                <a:off x="2231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9" name="Line 177"/>
              <p:cNvSpPr>
                <a:spLocks noChangeShapeType="1"/>
              </p:cNvSpPr>
              <p:nvPr/>
            </p:nvSpPr>
            <p:spPr bwMode="auto">
              <a:xfrm>
                <a:off x="229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0" name="Line 178"/>
              <p:cNvSpPr>
                <a:spLocks noChangeShapeType="1"/>
              </p:cNvSpPr>
              <p:nvPr/>
            </p:nvSpPr>
            <p:spPr bwMode="auto">
              <a:xfrm>
                <a:off x="236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1" name="Line 179"/>
              <p:cNvSpPr>
                <a:spLocks noChangeShapeType="1"/>
              </p:cNvSpPr>
              <p:nvPr/>
            </p:nvSpPr>
            <p:spPr bwMode="auto">
              <a:xfrm>
                <a:off x="2424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2" name="Line 180"/>
              <p:cNvSpPr>
                <a:spLocks noChangeShapeType="1"/>
              </p:cNvSpPr>
              <p:nvPr/>
            </p:nvSpPr>
            <p:spPr bwMode="auto">
              <a:xfrm>
                <a:off x="2488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3" name="Line 181"/>
              <p:cNvSpPr>
                <a:spLocks noChangeShapeType="1"/>
              </p:cNvSpPr>
              <p:nvPr/>
            </p:nvSpPr>
            <p:spPr bwMode="auto">
              <a:xfrm>
                <a:off x="2552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4" name="Line 182"/>
              <p:cNvSpPr>
                <a:spLocks noChangeShapeType="1"/>
              </p:cNvSpPr>
              <p:nvPr/>
            </p:nvSpPr>
            <p:spPr bwMode="auto">
              <a:xfrm>
                <a:off x="261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5" name="Line 183"/>
              <p:cNvSpPr>
                <a:spLocks noChangeShapeType="1"/>
              </p:cNvSpPr>
              <p:nvPr/>
            </p:nvSpPr>
            <p:spPr bwMode="auto">
              <a:xfrm>
                <a:off x="268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6" name="Line 184"/>
              <p:cNvSpPr>
                <a:spLocks noChangeShapeType="1"/>
              </p:cNvSpPr>
              <p:nvPr/>
            </p:nvSpPr>
            <p:spPr bwMode="auto">
              <a:xfrm>
                <a:off x="2744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7" name="Line 185"/>
              <p:cNvSpPr>
                <a:spLocks noChangeShapeType="1"/>
              </p:cNvSpPr>
              <p:nvPr/>
            </p:nvSpPr>
            <p:spPr bwMode="auto">
              <a:xfrm>
                <a:off x="2808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8" name="Line 186"/>
              <p:cNvSpPr>
                <a:spLocks noChangeShapeType="1"/>
              </p:cNvSpPr>
              <p:nvPr/>
            </p:nvSpPr>
            <p:spPr bwMode="auto">
              <a:xfrm>
                <a:off x="2872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9" name="Line 187"/>
              <p:cNvSpPr>
                <a:spLocks noChangeShapeType="1"/>
              </p:cNvSpPr>
              <p:nvPr/>
            </p:nvSpPr>
            <p:spPr bwMode="auto">
              <a:xfrm>
                <a:off x="293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0" name="Line 188"/>
              <p:cNvSpPr>
                <a:spLocks noChangeShapeType="1"/>
              </p:cNvSpPr>
              <p:nvPr/>
            </p:nvSpPr>
            <p:spPr bwMode="auto">
              <a:xfrm>
                <a:off x="300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1" name="Line 189"/>
              <p:cNvSpPr>
                <a:spLocks noChangeShapeType="1"/>
              </p:cNvSpPr>
              <p:nvPr/>
            </p:nvSpPr>
            <p:spPr bwMode="auto">
              <a:xfrm>
                <a:off x="3064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2" name="Line 190"/>
              <p:cNvSpPr>
                <a:spLocks noChangeShapeType="1"/>
              </p:cNvSpPr>
              <p:nvPr/>
            </p:nvSpPr>
            <p:spPr bwMode="auto">
              <a:xfrm>
                <a:off x="3128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3" name="Line 191"/>
              <p:cNvSpPr>
                <a:spLocks noChangeShapeType="1"/>
              </p:cNvSpPr>
              <p:nvPr/>
            </p:nvSpPr>
            <p:spPr bwMode="auto">
              <a:xfrm>
                <a:off x="3192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4" name="Line 192"/>
              <p:cNvSpPr>
                <a:spLocks noChangeShapeType="1"/>
              </p:cNvSpPr>
              <p:nvPr/>
            </p:nvSpPr>
            <p:spPr bwMode="auto">
              <a:xfrm>
                <a:off x="3256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5" name="Line 193"/>
              <p:cNvSpPr>
                <a:spLocks noChangeShapeType="1"/>
              </p:cNvSpPr>
              <p:nvPr/>
            </p:nvSpPr>
            <p:spPr bwMode="auto">
              <a:xfrm>
                <a:off x="3320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6" name="Line 194"/>
              <p:cNvSpPr>
                <a:spLocks noChangeShapeType="1"/>
              </p:cNvSpPr>
              <p:nvPr/>
            </p:nvSpPr>
            <p:spPr bwMode="auto">
              <a:xfrm>
                <a:off x="3384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7" name="Line 195"/>
              <p:cNvSpPr>
                <a:spLocks noChangeShapeType="1"/>
              </p:cNvSpPr>
              <p:nvPr/>
            </p:nvSpPr>
            <p:spPr bwMode="auto">
              <a:xfrm>
                <a:off x="344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8" name="Line 196"/>
              <p:cNvSpPr>
                <a:spLocks noChangeShapeType="1"/>
              </p:cNvSpPr>
              <p:nvPr/>
            </p:nvSpPr>
            <p:spPr bwMode="auto">
              <a:xfrm>
                <a:off x="351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9" name="Line 197"/>
              <p:cNvSpPr>
                <a:spLocks noChangeShapeType="1"/>
              </p:cNvSpPr>
              <p:nvPr/>
            </p:nvSpPr>
            <p:spPr bwMode="auto">
              <a:xfrm>
                <a:off x="357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0" name="Line 198"/>
              <p:cNvSpPr>
                <a:spLocks noChangeShapeType="1"/>
              </p:cNvSpPr>
              <p:nvPr/>
            </p:nvSpPr>
            <p:spPr bwMode="auto">
              <a:xfrm>
                <a:off x="364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1" name="Line 199"/>
              <p:cNvSpPr>
                <a:spLocks noChangeShapeType="1"/>
              </p:cNvSpPr>
              <p:nvPr/>
            </p:nvSpPr>
            <p:spPr bwMode="auto">
              <a:xfrm>
                <a:off x="370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2" name="Line 200"/>
              <p:cNvSpPr>
                <a:spLocks noChangeShapeType="1"/>
              </p:cNvSpPr>
              <p:nvPr/>
            </p:nvSpPr>
            <p:spPr bwMode="auto">
              <a:xfrm>
                <a:off x="376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3" name="Line 201"/>
              <p:cNvSpPr>
                <a:spLocks noChangeShapeType="1"/>
              </p:cNvSpPr>
              <p:nvPr/>
            </p:nvSpPr>
            <p:spPr bwMode="auto">
              <a:xfrm>
                <a:off x="383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4" name="Line 202"/>
              <p:cNvSpPr>
                <a:spLocks noChangeShapeType="1"/>
              </p:cNvSpPr>
              <p:nvPr/>
            </p:nvSpPr>
            <p:spPr bwMode="auto">
              <a:xfrm>
                <a:off x="389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5" name="Line 203"/>
              <p:cNvSpPr>
                <a:spLocks noChangeShapeType="1"/>
              </p:cNvSpPr>
              <p:nvPr/>
            </p:nvSpPr>
            <p:spPr bwMode="auto">
              <a:xfrm>
                <a:off x="396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6" name="Line 204"/>
              <p:cNvSpPr>
                <a:spLocks noChangeShapeType="1"/>
              </p:cNvSpPr>
              <p:nvPr/>
            </p:nvSpPr>
            <p:spPr bwMode="auto">
              <a:xfrm>
                <a:off x="4025" y="998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7" name="Line 205"/>
              <p:cNvSpPr>
                <a:spLocks noChangeShapeType="1"/>
              </p:cNvSpPr>
              <p:nvPr/>
            </p:nvSpPr>
            <p:spPr bwMode="auto">
              <a:xfrm>
                <a:off x="114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8" name="Line 206"/>
              <p:cNvSpPr>
                <a:spLocks noChangeShapeType="1"/>
              </p:cNvSpPr>
              <p:nvPr/>
            </p:nvSpPr>
            <p:spPr bwMode="auto">
              <a:xfrm>
                <a:off x="120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9" name="Line 207"/>
              <p:cNvSpPr>
                <a:spLocks noChangeShapeType="1"/>
              </p:cNvSpPr>
              <p:nvPr/>
            </p:nvSpPr>
            <p:spPr bwMode="auto">
              <a:xfrm>
                <a:off x="1271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0" name="Line 208"/>
              <p:cNvSpPr>
                <a:spLocks noChangeShapeType="1"/>
              </p:cNvSpPr>
              <p:nvPr/>
            </p:nvSpPr>
            <p:spPr bwMode="auto">
              <a:xfrm>
                <a:off x="1335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1" name="Line 209"/>
              <p:cNvSpPr>
                <a:spLocks noChangeShapeType="1"/>
              </p:cNvSpPr>
              <p:nvPr/>
            </p:nvSpPr>
            <p:spPr bwMode="auto">
              <a:xfrm>
                <a:off x="1399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2" name="Line 210"/>
              <p:cNvSpPr>
                <a:spLocks noChangeShapeType="1"/>
              </p:cNvSpPr>
              <p:nvPr/>
            </p:nvSpPr>
            <p:spPr bwMode="auto">
              <a:xfrm>
                <a:off x="146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3" name="Line 211"/>
              <p:cNvSpPr>
                <a:spLocks noChangeShapeType="1"/>
              </p:cNvSpPr>
              <p:nvPr/>
            </p:nvSpPr>
            <p:spPr bwMode="auto">
              <a:xfrm>
                <a:off x="152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4" name="Line 212"/>
              <p:cNvSpPr>
                <a:spLocks noChangeShapeType="1"/>
              </p:cNvSpPr>
              <p:nvPr/>
            </p:nvSpPr>
            <p:spPr bwMode="auto">
              <a:xfrm>
                <a:off x="1591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5" name="Line 213"/>
              <p:cNvSpPr>
                <a:spLocks noChangeShapeType="1"/>
              </p:cNvSpPr>
              <p:nvPr/>
            </p:nvSpPr>
            <p:spPr bwMode="auto">
              <a:xfrm>
                <a:off x="1655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6" name="Line 214"/>
              <p:cNvSpPr>
                <a:spLocks noChangeShapeType="1"/>
              </p:cNvSpPr>
              <p:nvPr/>
            </p:nvSpPr>
            <p:spPr bwMode="auto">
              <a:xfrm>
                <a:off x="1719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7" name="Line 215"/>
              <p:cNvSpPr>
                <a:spLocks noChangeShapeType="1"/>
              </p:cNvSpPr>
              <p:nvPr/>
            </p:nvSpPr>
            <p:spPr bwMode="auto">
              <a:xfrm>
                <a:off x="178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8" name="Line 216"/>
              <p:cNvSpPr>
                <a:spLocks noChangeShapeType="1"/>
              </p:cNvSpPr>
              <p:nvPr/>
            </p:nvSpPr>
            <p:spPr bwMode="auto">
              <a:xfrm>
                <a:off x="184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9" name="Line 217"/>
              <p:cNvSpPr>
                <a:spLocks noChangeShapeType="1"/>
              </p:cNvSpPr>
              <p:nvPr/>
            </p:nvSpPr>
            <p:spPr bwMode="auto">
              <a:xfrm>
                <a:off x="1911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0" name="Line 218"/>
              <p:cNvSpPr>
                <a:spLocks noChangeShapeType="1"/>
              </p:cNvSpPr>
              <p:nvPr/>
            </p:nvSpPr>
            <p:spPr bwMode="auto">
              <a:xfrm>
                <a:off x="1975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1" name="Line 219"/>
              <p:cNvSpPr>
                <a:spLocks noChangeShapeType="1"/>
              </p:cNvSpPr>
              <p:nvPr/>
            </p:nvSpPr>
            <p:spPr bwMode="auto">
              <a:xfrm>
                <a:off x="2039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2" name="Line 220"/>
              <p:cNvSpPr>
                <a:spLocks noChangeShapeType="1"/>
              </p:cNvSpPr>
              <p:nvPr/>
            </p:nvSpPr>
            <p:spPr bwMode="auto">
              <a:xfrm>
                <a:off x="2103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9293" name="Line 221"/>
            <p:cNvSpPr>
              <a:spLocks noChangeShapeType="1"/>
            </p:cNvSpPr>
            <p:nvPr/>
          </p:nvSpPr>
          <p:spPr bwMode="auto">
            <a:xfrm>
              <a:off x="2570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4" name="Line 222"/>
            <p:cNvSpPr>
              <a:spLocks noChangeShapeType="1"/>
            </p:cNvSpPr>
            <p:nvPr/>
          </p:nvSpPr>
          <p:spPr bwMode="auto">
            <a:xfrm>
              <a:off x="2650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5" name="Line 223"/>
            <p:cNvSpPr>
              <a:spLocks noChangeShapeType="1"/>
            </p:cNvSpPr>
            <p:nvPr/>
          </p:nvSpPr>
          <p:spPr bwMode="auto">
            <a:xfrm>
              <a:off x="273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6" name="Line 224"/>
            <p:cNvSpPr>
              <a:spLocks noChangeShapeType="1"/>
            </p:cNvSpPr>
            <p:nvPr/>
          </p:nvSpPr>
          <p:spPr bwMode="auto">
            <a:xfrm>
              <a:off x="281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7" name="Line 225"/>
            <p:cNvSpPr>
              <a:spLocks noChangeShapeType="1"/>
            </p:cNvSpPr>
            <p:nvPr/>
          </p:nvSpPr>
          <p:spPr bwMode="auto">
            <a:xfrm>
              <a:off x="289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8" name="Line 226"/>
            <p:cNvSpPr>
              <a:spLocks noChangeShapeType="1"/>
            </p:cNvSpPr>
            <p:nvPr/>
          </p:nvSpPr>
          <p:spPr bwMode="auto">
            <a:xfrm>
              <a:off x="297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9" name="Line 227"/>
            <p:cNvSpPr>
              <a:spLocks noChangeShapeType="1"/>
            </p:cNvSpPr>
            <p:nvPr/>
          </p:nvSpPr>
          <p:spPr bwMode="auto">
            <a:xfrm>
              <a:off x="305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0" name="Line 228"/>
            <p:cNvSpPr>
              <a:spLocks noChangeShapeType="1"/>
            </p:cNvSpPr>
            <p:nvPr/>
          </p:nvSpPr>
          <p:spPr bwMode="auto">
            <a:xfrm>
              <a:off x="3132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1" name="Line 229"/>
            <p:cNvSpPr>
              <a:spLocks noChangeShapeType="1"/>
            </p:cNvSpPr>
            <p:nvPr/>
          </p:nvSpPr>
          <p:spPr bwMode="auto">
            <a:xfrm>
              <a:off x="3212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2" name="Line 230"/>
            <p:cNvSpPr>
              <a:spLocks noChangeShapeType="1"/>
            </p:cNvSpPr>
            <p:nvPr/>
          </p:nvSpPr>
          <p:spPr bwMode="auto">
            <a:xfrm>
              <a:off x="329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3" name="Line 231"/>
            <p:cNvSpPr>
              <a:spLocks noChangeShapeType="1"/>
            </p:cNvSpPr>
            <p:nvPr/>
          </p:nvSpPr>
          <p:spPr bwMode="auto">
            <a:xfrm>
              <a:off x="337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4" name="Line 232"/>
            <p:cNvSpPr>
              <a:spLocks noChangeShapeType="1"/>
            </p:cNvSpPr>
            <p:nvPr/>
          </p:nvSpPr>
          <p:spPr bwMode="auto">
            <a:xfrm>
              <a:off x="345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5" name="Line 233"/>
            <p:cNvSpPr>
              <a:spLocks noChangeShapeType="1"/>
            </p:cNvSpPr>
            <p:nvPr/>
          </p:nvSpPr>
          <p:spPr bwMode="auto">
            <a:xfrm>
              <a:off x="353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6" name="Line 234"/>
            <p:cNvSpPr>
              <a:spLocks noChangeShapeType="1"/>
            </p:cNvSpPr>
            <p:nvPr/>
          </p:nvSpPr>
          <p:spPr bwMode="auto">
            <a:xfrm>
              <a:off x="361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7" name="Line 235"/>
            <p:cNvSpPr>
              <a:spLocks noChangeShapeType="1"/>
            </p:cNvSpPr>
            <p:nvPr/>
          </p:nvSpPr>
          <p:spPr bwMode="auto">
            <a:xfrm>
              <a:off x="369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8" name="Line 236"/>
            <p:cNvSpPr>
              <a:spLocks noChangeShapeType="1"/>
            </p:cNvSpPr>
            <p:nvPr/>
          </p:nvSpPr>
          <p:spPr bwMode="auto">
            <a:xfrm>
              <a:off x="377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9" name="Line 237"/>
            <p:cNvSpPr>
              <a:spLocks noChangeShapeType="1"/>
            </p:cNvSpPr>
            <p:nvPr/>
          </p:nvSpPr>
          <p:spPr bwMode="auto">
            <a:xfrm>
              <a:off x="385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0" name="Line 238"/>
            <p:cNvSpPr>
              <a:spLocks noChangeShapeType="1"/>
            </p:cNvSpPr>
            <p:nvPr/>
          </p:nvSpPr>
          <p:spPr bwMode="auto">
            <a:xfrm>
              <a:off x="393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1" name="Line 239"/>
            <p:cNvSpPr>
              <a:spLocks noChangeShapeType="1"/>
            </p:cNvSpPr>
            <p:nvPr/>
          </p:nvSpPr>
          <p:spPr bwMode="auto">
            <a:xfrm>
              <a:off x="401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2" name="Line 240"/>
            <p:cNvSpPr>
              <a:spLocks noChangeShapeType="1"/>
            </p:cNvSpPr>
            <p:nvPr/>
          </p:nvSpPr>
          <p:spPr bwMode="auto">
            <a:xfrm>
              <a:off x="409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3" name="Line 241"/>
            <p:cNvSpPr>
              <a:spLocks noChangeShapeType="1"/>
            </p:cNvSpPr>
            <p:nvPr/>
          </p:nvSpPr>
          <p:spPr bwMode="auto">
            <a:xfrm>
              <a:off x="417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4" name="Line 242"/>
            <p:cNvSpPr>
              <a:spLocks noChangeShapeType="1"/>
            </p:cNvSpPr>
            <p:nvPr/>
          </p:nvSpPr>
          <p:spPr bwMode="auto">
            <a:xfrm>
              <a:off x="425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5" name="Line 243"/>
            <p:cNvSpPr>
              <a:spLocks noChangeShapeType="1"/>
            </p:cNvSpPr>
            <p:nvPr/>
          </p:nvSpPr>
          <p:spPr bwMode="auto">
            <a:xfrm>
              <a:off x="433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6" name="Line 244"/>
            <p:cNvSpPr>
              <a:spLocks noChangeShapeType="1"/>
            </p:cNvSpPr>
            <p:nvPr/>
          </p:nvSpPr>
          <p:spPr bwMode="auto">
            <a:xfrm>
              <a:off x="441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7" name="Line 245"/>
            <p:cNvSpPr>
              <a:spLocks noChangeShapeType="1"/>
            </p:cNvSpPr>
            <p:nvPr/>
          </p:nvSpPr>
          <p:spPr bwMode="auto">
            <a:xfrm>
              <a:off x="449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8" name="Line 246"/>
            <p:cNvSpPr>
              <a:spLocks noChangeShapeType="1"/>
            </p:cNvSpPr>
            <p:nvPr/>
          </p:nvSpPr>
          <p:spPr bwMode="auto">
            <a:xfrm>
              <a:off x="457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9" name="Line 247"/>
            <p:cNvSpPr>
              <a:spLocks noChangeShapeType="1"/>
            </p:cNvSpPr>
            <p:nvPr/>
          </p:nvSpPr>
          <p:spPr bwMode="auto">
            <a:xfrm>
              <a:off x="465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0" name="Line 248"/>
            <p:cNvSpPr>
              <a:spLocks noChangeShapeType="1"/>
            </p:cNvSpPr>
            <p:nvPr/>
          </p:nvSpPr>
          <p:spPr bwMode="auto">
            <a:xfrm>
              <a:off x="473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1" name="Line 249"/>
            <p:cNvSpPr>
              <a:spLocks noChangeShapeType="1"/>
            </p:cNvSpPr>
            <p:nvPr/>
          </p:nvSpPr>
          <p:spPr bwMode="auto">
            <a:xfrm>
              <a:off x="4816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2" name="Line 250"/>
            <p:cNvSpPr>
              <a:spLocks noChangeShapeType="1"/>
            </p:cNvSpPr>
            <p:nvPr/>
          </p:nvSpPr>
          <p:spPr bwMode="auto">
            <a:xfrm>
              <a:off x="4896" y="592"/>
              <a:ext cx="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3" name="Line 251"/>
            <p:cNvSpPr>
              <a:spLocks noChangeShapeType="1"/>
            </p:cNvSpPr>
            <p:nvPr/>
          </p:nvSpPr>
          <p:spPr bwMode="auto">
            <a:xfrm flipV="1">
              <a:off x="1288" y="592"/>
              <a:ext cx="1" cy="254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4" name="Line 252"/>
            <p:cNvSpPr>
              <a:spLocks noChangeShapeType="1"/>
            </p:cNvSpPr>
            <p:nvPr/>
          </p:nvSpPr>
          <p:spPr bwMode="auto">
            <a:xfrm>
              <a:off x="1248" y="3139"/>
              <a:ext cx="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5" name="Line 253"/>
            <p:cNvSpPr>
              <a:spLocks noChangeShapeType="1"/>
            </p:cNvSpPr>
            <p:nvPr/>
          </p:nvSpPr>
          <p:spPr bwMode="auto">
            <a:xfrm>
              <a:off x="1248" y="2630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6" name="Line 254"/>
            <p:cNvSpPr>
              <a:spLocks noChangeShapeType="1"/>
            </p:cNvSpPr>
            <p:nvPr/>
          </p:nvSpPr>
          <p:spPr bwMode="auto">
            <a:xfrm>
              <a:off x="1248" y="2120"/>
              <a:ext cx="93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7" name="Line 255"/>
            <p:cNvSpPr>
              <a:spLocks noChangeShapeType="1"/>
            </p:cNvSpPr>
            <p:nvPr/>
          </p:nvSpPr>
          <p:spPr bwMode="auto">
            <a:xfrm>
              <a:off x="1248" y="1610"/>
              <a:ext cx="93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8" name="Line 256"/>
            <p:cNvSpPr>
              <a:spLocks noChangeShapeType="1"/>
            </p:cNvSpPr>
            <p:nvPr/>
          </p:nvSpPr>
          <p:spPr bwMode="auto">
            <a:xfrm>
              <a:off x="1248" y="1102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9" name="Line 257"/>
            <p:cNvSpPr>
              <a:spLocks noChangeShapeType="1"/>
            </p:cNvSpPr>
            <p:nvPr/>
          </p:nvSpPr>
          <p:spPr bwMode="auto">
            <a:xfrm>
              <a:off x="1248" y="592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0" name="Line 258"/>
            <p:cNvSpPr>
              <a:spLocks noChangeShapeType="1"/>
            </p:cNvSpPr>
            <p:nvPr/>
          </p:nvSpPr>
          <p:spPr bwMode="auto">
            <a:xfrm>
              <a:off x="1296" y="3139"/>
              <a:ext cx="36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1" name="Line 259"/>
            <p:cNvSpPr>
              <a:spLocks noChangeShapeType="1"/>
            </p:cNvSpPr>
            <p:nvPr/>
          </p:nvSpPr>
          <p:spPr bwMode="auto">
            <a:xfrm flipV="1">
              <a:off x="1288" y="3120"/>
              <a:ext cx="1" cy="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2" name="Line 260"/>
            <p:cNvSpPr>
              <a:spLocks noChangeShapeType="1"/>
            </p:cNvSpPr>
            <p:nvPr/>
          </p:nvSpPr>
          <p:spPr bwMode="auto">
            <a:xfrm flipV="1">
              <a:off x="2196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3" name="Line 261"/>
            <p:cNvSpPr>
              <a:spLocks noChangeShapeType="1"/>
            </p:cNvSpPr>
            <p:nvPr/>
          </p:nvSpPr>
          <p:spPr bwMode="auto">
            <a:xfrm flipV="1">
              <a:off x="3105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4" name="Line 262"/>
            <p:cNvSpPr>
              <a:spLocks noChangeShapeType="1"/>
            </p:cNvSpPr>
            <p:nvPr/>
          </p:nvSpPr>
          <p:spPr bwMode="auto">
            <a:xfrm flipV="1">
              <a:off x="4001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5" name="Line 263"/>
            <p:cNvSpPr>
              <a:spLocks noChangeShapeType="1"/>
            </p:cNvSpPr>
            <p:nvPr/>
          </p:nvSpPr>
          <p:spPr bwMode="auto">
            <a:xfrm flipV="1">
              <a:off x="4910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6" name="Line 264"/>
            <p:cNvSpPr>
              <a:spLocks noChangeShapeType="1"/>
            </p:cNvSpPr>
            <p:nvPr/>
          </p:nvSpPr>
          <p:spPr bwMode="auto">
            <a:xfrm>
              <a:off x="1288" y="1601"/>
              <a:ext cx="908" cy="1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7" name="Line 265"/>
            <p:cNvSpPr>
              <a:spLocks noChangeShapeType="1"/>
            </p:cNvSpPr>
            <p:nvPr/>
          </p:nvSpPr>
          <p:spPr bwMode="auto">
            <a:xfrm flipV="1">
              <a:off x="2196" y="1735"/>
              <a:ext cx="909" cy="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8" name="Line 266"/>
            <p:cNvSpPr>
              <a:spLocks noChangeShapeType="1"/>
            </p:cNvSpPr>
            <p:nvPr/>
          </p:nvSpPr>
          <p:spPr bwMode="auto">
            <a:xfrm flipV="1">
              <a:off x="3105" y="1445"/>
              <a:ext cx="896" cy="2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9" name="Line 267"/>
            <p:cNvSpPr>
              <a:spLocks noChangeShapeType="1"/>
            </p:cNvSpPr>
            <p:nvPr/>
          </p:nvSpPr>
          <p:spPr bwMode="auto">
            <a:xfrm flipV="1">
              <a:off x="4001" y="894"/>
              <a:ext cx="909" cy="5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0" name="Line 268"/>
            <p:cNvSpPr>
              <a:spLocks noChangeShapeType="1"/>
            </p:cNvSpPr>
            <p:nvPr/>
          </p:nvSpPr>
          <p:spPr bwMode="auto">
            <a:xfrm>
              <a:off x="1288" y="2266"/>
              <a:ext cx="908" cy="1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1" name="Line 269"/>
            <p:cNvSpPr>
              <a:spLocks noChangeShapeType="1"/>
            </p:cNvSpPr>
            <p:nvPr/>
          </p:nvSpPr>
          <p:spPr bwMode="auto">
            <a:xfrm>
              <a:off x="2196" y="2401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2" name="Line 270"/>
            <p:cNvSpPr>
              <a:spLocks noChangeShapeType="1"/>
            </p:cNvSpPr>
            <p:nvPr/>
          </p:nvSpPr>
          <p:spPr bwMode="auto">
            <a:xfrm flipV="1">
              <a:off x="3105" y="2349"/>
              <a:ext cx="896" cy="7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3" name="Line 271"/>
            <p:cNvSpPr>
              <a:spLocks noChangeShapeType="1"/>
            </p:cNvSpPr>
            <p:nvPr/>
          </p:nvSpPr>
          <p:spPr bwMode="auto">
            <a:xfrm flipV="1">
              <a:off x="4001" y="2172"/>
              <a:ext cx="909" cy="1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4" name="Line 272"/>
            <p:cNvSpPr>
              <a:spLocks noChangeShapeType="1"/>
            </p:cNvSpPr>
            <p:nvPr/>
          </p:nvSpPr>
          <p:spPr bwMode="auto">
            <a:xfrm>
              <a:off x="1288" y="2733"/>
              <a:ext cx="908" cy="1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5" name="Line 273"/>
            <p:cNvSpPr>
              <a:spLocks noChangeShapeType="1"/>
            </p:cNvSpPr>
            <p:nvPr/>
          </p:nvSpPr>
          <p:spPr bwMode="auto">
            <a:xfrm>
              <a:off x="2196" y="2849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6" name="Line 274"/>
            <p:cNvSpPr>
              <a:spLocks noChangeShapeType="1"/>
            </p:cNvSpPr>
            <p:nvPr/>
          </p:nvSpPr>
          <p:spPr bwMode="auto">
            <a:xfrm flipV="1">
              <a:off x="3105" y="2858"/>
              <a:ext cx="896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7" name="Line 275"/>
            <p:cNvSpPr>
              <a:spLocks noChangeShapeType="1"/>
            </p:cNvSpPr>
            <p:nvPr/>
          </p:nvSpPr>
          <p:spPr bwMode="auto">
            <a:xfrm flipV="1">
              <a:off x="4001" y="2807"/>
              <a:ext cx="909" cy="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8" name="Line 276"/>
            <p:cNvSpPr>
              <a:spLocks noChangeShapeType="1"/>
            </p:cNvSpPr>
            <p:nvPr/>
          </p:nvSpPr>
          <p:spPr bwMode="auto">
            <a:xfrm>
              <a:off x="1288" y="2931"/>
              <a:ext cx="908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9" name="Line 277"/>
            <p:cNvSpPr>
              <a:spLocks noChangeShapeType="1"/>
            </p:cNvSpPr>
            <p:nvPr/>
          </p:nvSpPr>
          <p:spPr bwMode="auto">
            <a:xfrm>
              <a:off x="2196" y="3005"/>
              <a:ext cx="909" cy="3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0" name="Line 278"/>
            <p:cNvSpPr>
              <a:spLocks noChangeShapeType="1"/>
            </p:cNvSpPr>
            <p:nvPr/>
          </p:nvSpPr>
          <p:spPr bwMode="auto">
            <a:xfrm>
              <a:off x="3105" y="3036"/>
              <a:ext cx="8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1" name="Line 279"/>
            <p:cNvSpPr>
              <a:spLocks noChangeShapeType="1"/>
            </p:cNvSpPr>
            <p:nvPr/>
          </p:nvSpPr>
          <p:spPr bwMode="auto">
            <a:xfrm flipV="1">
              <a:off x="4001" y="3025"/>
              <a:ext cx="909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2" name="Line 280"/>
            <p:cNvSpPr>
              <a:spLocks noChangeShapeType="1"/>
            </p:cNvSpPr>
            <p:nvPr/>
          </p:nvSpPr>
          <p:spPr bwMode="auto">
            <a:xfrm>
              <a:off x="1288" y="3025"/>
              <a:ext cx="908" cy="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3" name="Line 281"/>
            <p:cNvSpPr>
              <a:spLocks noChangeShapeType="1"/>
            </p:cNvSpPr>
            <p:nvPr/>
          </p:nvSpPr>
          <p:spPr bwMode="auto">
            <a:xfrm>
              <a:off x="2196" y="3067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4" name="Line 282"/>
            <p:cNvSpPr>
              <a:spLocks noChangeShapeType="1"/>
            </p:cNvSpPr>
            <p:nvPr/>
          </p:nvSpPr>
          <p:spPr bwMode="auto">
            <a:xfrm>
              <a:off x="3105" y="3087"/>
              <a:ext cx="8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5" name="Line 283"/>
            <p:cNvSpPr>
              <a:spLocks noChangeShapeType="1"/>
            </p:cNvSpPr>
            <p:nvPr/>
          </p:nvSpPr>
          <p:spPr bwMode="auto">
            <a:xfrm>
              <a:off x="4001" y="3087"/>
              <a:ext cx="9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6" name="Rectangle 284"/>
            <p:cNvSpPr>
              <a:spLocks noChangeArrowheads="1"/>
            </p:cNvSpPr>
            <p:nvPr/>
          </p:nvSpPr>
          <p:spPr bwMode="auto">
            <a:xfrm>
              <a:off x="1254" y="1576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7" name="Rectangle 285"/>
            <p:cNvSpPr>
              <a:spLocks noChangeArrowheads="1"/>
            </p:cNvSpPr>
            <p:nvPr/>
          </p:nvSpPr>
          <p:spPr bwMode="auto">
            <a:xfrm>
              <a:off x="2162" y="1752"/>
              <a:ext cx="69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8" name="Rectangle 286"/>
            <p:cNvSpPr>
              <a:spLocks noChangeArrowheads="1"/>
            </p:cNvSpPr>
            <p:nvPr/>
          </p:nvSpPr>
          <p:spPr bwMode="auto">
            <a:xfrm>
              <a:off x="3071" y="1710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9" name="Rectangle 287"/>
            <p:cNvSpPr>
              <a:spLocks noChangeArrowheads="1"/>
            </p:cNvSpPr>
            <p:nvPr/>
          </p:nvSpPr>
          <p:spPr bwMode="auto">
            <a:xfrm>
              <a:off x="3967" y="1420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0" name="Rectangle 288"/>
            <p:cNvSpPr>
              <a:spLocks noChangeArrowheads="1"/>
            </p:cNvSpPr>
            <p:nvPr/>
          </p:nvSpPr>
          <p:spPr bwMode="auto">
            <a:xfrm>
              <a:off x="4876" y="869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1" name="Rectangle 289"/>
            <p:cNvSpPr>
              <a:spLocks noChangeArrowheads="1"/>
            </p:cNvSpPr>
            <p:nvPr/>
          </p:nvSpPr>
          <p:spPr bwMode="auto">
            <a:xfrm>
              <a:off x="1254" y="2240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2" name="Rectangle 290"/>
            <p:cNvSpPr>
              <a:spLocks noChangeArrowheads="1"/>
            </p:cNvSpPr>
            <p:nvPr/>
          </p:nvSpPr>
          <p:spPr bwMode="auto">
            <a:xfrm>
              <a:off x="2162" y="2376"/>
              <a:ext cx="69" cy="50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3" name="Rectangle 291"/>
            <p:cNvSpPr>
              <a:spLocks noChangeArrowheads="1"/>
            </p:cNvSpPr>
            <p:nvPr/>
          </p:nvSpPr>
          <p:spPr bwMode="auto">
            <a:xfrm>
              <a:off x="3071" y="2396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4" name="Rectangle 292"/>
            <p:cNvSpPr>
              <a:spLocks noChangeArrowheads="1"/>
            </p:cNvSpPr>
            <p:nvPr/>
          </p:nvSpPr>
          <p:spPr bwMode="auto">
            <a:xfrm>
              <a:off x="3967" y="2324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5" name="Rectangle 293"/>
            <p:cNvSpPr>
              <a:spLocks noChangeArrowheads="1"/>
            </p:cNvSpPr>
            <p:nvPr/>
          </p:nvSpPr>
          <p:spPr bwMode="auto">
            <a:xfrm>
              <a:off x="4876" y="2147"/>
              <a:ext cx="68" cy="50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6" name="Rectangle 294"/>
            <p:cNvSpPr>
              <a:spLocks noChangeArrowheads="1"/>
            </p:cNvSpPr>
            <p:nvPr/>
          </p:nvSpPr>
          <p:spPr bwMode="auto">
            <a:xfrm>
              <a:off x="1254" y="2708"/>
              <a:ext cx="68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7" name="Rectangle 295"/>
            <p:cNvSpPr>
              <a:spLocks noChangeArrowheads="1"/>
            </p:cNvSpPr>
            <p:nvPr/>
          </p:nvSpPr>
          <p:spPr bwMode="auto">
            <a:xfrm>
              <a:off x="2162" y="2823"/>
              <a:ext cx="69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8" name="Rectangle 296"/>
            <p:cNvSpPr>
              <a:spLocks noChangeArrowheads="1"/>
            </p:cNvSpPr>
            <p:nvPr/>
          </p:nvSpPr>
          <p:spPr bwMode="auto">
            <a:xfrm>
              <a:off x="3071" y="2844"/>
              <a:ext cx="68" cy="50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9" name="Rectangle 297"/>
            <p:cNvSpPr>
              <a:spLocks noChangeArrowheads="1"/>
            </p:cNvSpPr>
            <p:nvPr/>
          </p:nvSpPr>
          <p:spPr bwMode="auto">
            <a:xfrm>
              <a:off x="3967" y="2833"/>
              <a:ext cx="68" cy="50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0" name="Rectangle 298"/>
            <p:cNvSpPr>
              <a:spLocks noChangeArrowheads="1"/>
            </p:cNvSpPr>
            <p:nvPr/>
          </p:nvSpPr>
          <p:spPr bwMode="auto">
            <a:xfrm>
              <a:off x="4876" y="2781"/>
              <a:ext cx="68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1" name="Rectangle 299"/>
            <p:cNvSpPr>
              <a:spLocks noChangeArrowheads="1"/>
            </p:cNvSpPr>
            <p:nvPr/>
          </p:nvSpPr>
          <p:spPr bwMode="auto">
            <a:xfrm>
              <a:off x="1254" y="2906"/>
              <a:ext cx="68" cy="51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2" name="Rectangle 300"/>
            <p:cNvSpPr>
              <a:spLocks noChangeArrowheads="1"/>
            </p:cNvSpPr>
            <p:nvPr/>
          </p:nvSpPr>
          <p:spPr bwMode="auto">
            <a:xfrm>
              <a:off x="2162" y="2979"/>
              <a:ext cx="69" cy="51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3" name="Rectangle 301"/>
            <p:cNvSpPr>
              <a:spLocks noChangeArrowheads="1"/>
            </p:cNvSpPr>
            <p:nvPr/>
          </p:nvSpPr>
          <p:spPr bwMode="auto">
            <a:xfrm>
              <a:off x="3071" y="3011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4" name="Rectangle 302"/>
            <p:cNvSpPr>
              <a:spLocks noChangeArrowheads="1"/>
            </p:cNvSpPr>
            <p:nvPr/>
          </p:nvSpPr>
          <p:spPr bwMode="auto">
            <a:xfrm>
              <a:off x="3967" y="3011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5" name="Rectangle 303"/>
            <p:cNvSpPr>
              <a:spLocks noChangeArrowheads="1"/>
            </p:cNvSpPr>
            <p:nvPr/>
          </p:nvSpPr>
          <p:spPr bwMode="auto">
            <a:xfrm>
              <a:off x="4876" y="3000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6" name="Rectangle 304"/>
            <p:cNvSpPr>
              <a:spLocks noChangeArrowheads="1"/>
            </p:cNvSpPr>
            <p:nvPr/>
          </p:nvSpPr>
          <p:spPr bwMode="auto">
            <a:xfrm>
              <a:off x="1254" y="3000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7" name="Rectangle 305"/>
            <p:cNvSpPr>
              <a:spLocks noChangeArrowheads="1"/>
            </p:cNvSpPr>
            <p:nvPr/>
          </p:nvSpPr>
          <p:spPr bwMode="auto">
            <a:xfrm>
              <a:off x="2162" y="3042"/>
              <a:ext cx="69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8" name="Rectangle 306"/>
            <p:cNvSpPr>
              <a:spLocks noChangeArrowheads="1"/>
            </p:cNvSpPr>
            <p:nvPr/>
          </p:nvSpPr>
          <p:spPr bwMode="auto">
            <a:xfrm>
              <a:off x="3071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9" name="Rectangle 307"/>
            <p:cNvSpPr>
              <a:spLocks noChangeArrowheads="1"/>
            </p:cNvSpPr>
            <p:nvPr/>
          </p:nvSpPr>
          <p:spPr bwMode="auto">
            <a:xfrm>
              <a:off x="3967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80" name="Rectangle 308"/>
            <p:cNvSpPr>
              <a:spLocks noChangeArrowheads="1"/>
            </p:cNvSpPr>
            <p:nvPr/>
          </p:nvSpPr>
          <p:spPr bwMode="auto">
            <a:xfrm>
              <a:off x="4876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81" name="Rectangle 309"/>
            <p:cNvSpPr>
              <a:spLocks noChangeArrowheads="1"/>
            </p:cNvSpPr>
            <p:nvPr/>
          </p:nvSpPr>
          <p:spPr bwMode="auto">
            <a:xfrm>
              <a:off x="1070" y="303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2" name="Rectangle 310"/>
            <p:cNvSpPr>
              <a:spLocks noChangeArrowheads="1"/>
            </p:cNvSpPr>
            <p:nvPr/>
          </p:nvSpPr>
          <p:spPr bwMode="auto">
            <a:xfrm>
              <a:off x="1070" y="2526"/>
              <a:ext cx="21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5%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3" name="Rectangle 311"/>
            <p:cNvSpPr>
              <a:spLocks noChangeArrowheads="1"/>
            </p:cNvSpPr>
            <p:nvPr/>
          </p:nvSpPr>
          <p:spPr bwMode="auto">
            <a:xfrm>
              <a:off x="927" y="2006"/>
              <a:ext cx="28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4" name="Rectangle 312"/>
            <p:cNvSpPr>
              <a:spLocks noChangeArrowheads="1"/>
            </p:cNvSpPr>
            <p:nvPr/>
          </p:nvSpPr>
          <p:spPr bwMode="auto">
            <a:xfrm>
              <a:off x="927" y="1497"/>
              <a:ext cx="28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15%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5" name="Rectangle 313"/>
            <p:cNvSpPr>
              <a:spLocks noChangeArrowheads="1"/>
            </p:cNvSpPr>
            <p:nvPr/>
          </p:nvSpPr>
          <p:spPr bwMode="auto">
            <a:xfrm>
              <a:off x="927" y="988"/>
              <a:ext cx="28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6" name="Rectangle 314"/>
            <p:cNvSpPr>
              <a:spLocks noChangeArrowheads="1"/>
            </p:cNvSpPr>
            <p:nvPr/>
          </p:nvSpPr>
          <p:spPr bwMode="auto">
            <a:xfrm>
              <a:off x="927" y="575"/>
              <a:ext cx="28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25%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899387" name="Rectangle 315"/>
            <p:cNvSpPr>
              <a:spLocks noChangeArrowheads="1"/>
            </p:cNvSpPr>
            <p:nvPr/>
          </p:nvSpPr>
          <p:spPr bwMode="auto">
            <a:xfrm rot="21600000">
              <a:off x="1254" y="3216"/>
              <a:ext cx="1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16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8" name="Rectangle 316"/>
            <p:cNvSpPr>
              <a:spLocks noChangeArrowheads="1"/>
            </p:cNvSpPr>
            <p:nvPr/>
          </p:nvSpPr>
          <p:spPr bwMode="auto">
            <a:xfrm rot="21600000">
              <a:off x="2164" y="3216"/>
              <a:ext cx="1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32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9" name="Rectangle 317"/>
            <p:cNvSpPr>
              <a:spLocks noChangeArrowheads="1"/>
            </p:cNvSpPr>
            <p:nvPr/>
          </p:nvSpPr>
          <p:spPr bwMode="auto">
            <a:xfrm rot="21600000">
              <a:off x="3059" y="3216"/>
              <a:ext cx="1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64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90" name="Rectangle 318"/>
            <p:cNvSpPr>
              <a:spLocks noChangeArrowheads="1"/>
            </p:cNvSpPr>
            <p:nvPr/>
          </p:nvSpPr>
          <p:spPr bwMode="auto">
            <a:xfrm rot="21600000">
              <a:off x="3999" y="321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128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91" name="Rectangle 319"/>
            <p:cNvSpPr>
              <a:spLocks noChangeArrowheads="1"/>
            </p:cNvSpPr>
            <p:nvPr/>
          </p:nvSpPr>
          <p:spPr bwMode="auto">
            <a:xfrm rot="21600000">
              <a:off x="4862" y="321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256</a:t>
              </a: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685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hlink"/>
                </a:solidFill>
              </a:rPr>
              <a:t>Assume: </a:t>
            </a:r>
            <a:r>
              <a:rPr lang="en-US" sz="2600" dirty="0"/>
              <a:t>actual miss rates shows in</a:t>
            </a:r>
            <a:r>
              <a:rPr lang="en-US" altLang="zh-CN" sz="2600" dirty="0">
                <a:ea typeface="宋体" pitchFamily="2" charset="-122"/>
              </a:rPr>
              <a:t> the table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57884"/>
            <a:ext cx="7162800" cy="1143000"/>
          </a:xfrm>
        </p:spPr>
        <p:txBody>
          <a:bodyPr/>
          <a:lstStyle/>
          <a:p>
            <a:r>
              <a:rPr lang="en-US" dirty="0"/>
              <a:t>Example11: Larger Block Size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900100" name="Group 4"/>
          <p:cNvGraphicFramePr>
            <a:graphicFrameLocks noGrp="1"/>
          </p:cNvGraphicFramePr>
          <p:nvPr/>
        </p:nvGraphicFramePr>
        <p:xfrm>
          <a:off x="2286000" y="1981200"/>
          <a:ext cx="6623050" cy="2794002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15.05%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8.57%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3.94%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2.04%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13.34%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7.24%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2.87%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1.35%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0.70%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13.76%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0.51%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16.64%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7.78%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2.77%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22.01%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9.51%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3.29%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1.15%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0153" name="Rectangle 57"/>
          <p:cNvSpPr>
            <a:spLocks noChangeArrowheads="1"/>
          </p:cNvSpPr>
          <p:nvPr/>
        </p:nvSpPr>
        <p:spPr bwMode="auto">
          <a:xfrm>
            <a:off x="228600" y="4876800"/>
            <a:ext cx="845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Memory system overhead: 80 CLK</a:t>
            </a:r>
          </a:p>
          <a:p>
            <a:pPr marL="285750" indent="-285750" algn="l">
              <a:buSzPct val="100000"/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Delivering time: 16 bytes/2 CLK</a:t>
            </a:r>
          </a:p>
          <a:p>
            <a:pPr marL="285750" indent="-285750" algn="l">
              <a:buSzPct val="100000"/>
            </a:pP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Which block size has the smallest average memory access time for each cache size in above table?</a:t>
            </a:r>
          </a:p>
        </p:txBody>
      </p:sp>
      <p:sp>
        <p:nvSpPr>
          <p:cNvPr id="900154" name="Rectangle 58"/>
          <p:cNvSpPr>
            <a:spLocks noChangeArrowheads="1"/>
          </p:cNvSpPr>
          <p:nvPr/>
        </p:nvSpPr>
        <p:spPr bwMode="auto">
          <a:xfrm>
            <a:off x="4800600" y="4953000"/>
            <a:ext cx="434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1600">
                <a:latin typeface="Comic Sans MS" pitchFamily="66" charset="0"/>
                <a:ea typeface="宋体" pitchFamily="2" charset="-122"/>
              </a:rPr>
              <a:t>This equals that it can supply 16 bytes in 82 CLK, 32 bytes in 84 CLK and so on.</a:t>
            </a:r>
          </a:p>
        </p:txBody>
      </p:sp>
      <p:sp>
        <p:nvSpPr>
          <p:cNvPr id="900155" name="Text Box 59"/>
          <p:cNvSpPr txBox="1">
            <a:spLocks noChangeArrowheads="1"/>
          </p:cNvSpPr>
          <p:nvPr/>
        </p:nvSpPr>
        <p:spPr bwMode="auto">
          <a:xfrm>
            <a:off x="152400" y="2955925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Hit time: 1CLK independent of block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0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0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0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53" grpId="0" autoUpdateAnimBg="0"/>
      <p:bldP spid="900154" grpId="0" autoUpdateAnimBg="0"/>
      <p:bldP spid="90015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2667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>
                <a:solidFill>
                  <a:schemeClr val="hlink"/>
                </a:solidFill>
              </a:rPr>
              <a:t>Answer: </a:t>
            </a:r>
            <a:r>
              <a:rPr lang="en-US" sz="2200"/>
              <a:t>Average memory access time is: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Average memory access time＝Hit time + Miss rate</a:t>
            </a:r>
            <a:r>
              <a:rPr lang="en-US" altLang="zh-CN" sz="2000">
                <a:ea typeface="宋体" pitchFamily="2" charset="-122"/>
              </a:rPr>
              <a:t>×Miss penalty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16-byte block in 1KB cache is</a:t>
            </a: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Average memory access time＝1 + (15.05% </a:t>
            </a:r>
            <a:r>
              <a:rPr lang="en-US" altLang="zh-CN" sz="2000">
                <a:ea typeface="宋体" pitchFamily="2" charset="-122"/>
              </a:rPr>
              <a:t>×82)＝13.314 CLK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256-byte block in 256KB cache is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Average memory access time＝1 + (0.49% </a:t>
            </a:r>
            <a:r>
              <a:rPr lang="en-US" altLang="zh-CN" sz="2000">
                <a:ea typeface="宋体" pitchFamily="2" charset="-122"/>
              </a:rPr>
              <a:t>×112)＝1.549 CLK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itchFamily="2" charset="-122"/>
              </a:rPr>
              <a:t>All average memory access times are calculated showing in following table</a:t>
            </a:r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467600" cy="762000"/>
          </a:xfrm>
        </p:spPr>
        <p:txBody>
          <a:bodyPr/>
          <a:lstStyle/>
          <a:p>
            <a:r>
              <a:rPr lang="en-US" dirty="0"/>
              <a:t>Example11: Larger Block Size-2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901178" name="Group 58"/>
          <p:cNvGraphicFramePr>
            <a:graphicFrameLocks noGrp="1"/>
          </p:cNvGraphicFramePr>
          <p:nvPr/>
        </p:nvGraphicFramePr>
        <p:xfrm>
          <a:off x="1600200" y="3759200"/>
          <a:ext cx="6726238" cy="2794002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Miss penalty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8.027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4.231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1.894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3.411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2.134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1.588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7.160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3.323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1.933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1.449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8.469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3.659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1.979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1.470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11.651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4.685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2.288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1.549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Larger Caches</a:t>
            </a:r>
            <a:endParaRPr lang="en-US" sz="22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Old rule of thumb:</a:t>
            </a:r>
            <a:r>
              <a:rPr lang="en-US" sz="1800" dirty="0"/>
              <a:t> 2 x size =&gt; 25% cut in miss rate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What does it reduce?</a:t>
            </a:r>
          </a:p>
        </p:txBody>
      </p:sp>
      <p:sp>
        <p:nvSpPr>
          <p:cNvPr id="902155" name="Rectangle 11"/>
          <p:cNvSpPr>
            <a:spLocks noGrp="1" noChangeArrowheads="1"/>
          </p:cNvSpPr>
          <p:nvPr>
            <p:ph type="title"/>
          </p:nvPr>
        </p:nvSpPr>
        <p:spPr>
          <a:xfrm>
            <a:off x="584200" y="-76200"/>
            <a:ext cx="7162800" cy="114300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Second Miss Rate Reduction Technique</a:t>
            </a:r>
            <a:endParaRPr lang="en-US" dirty="0"/>
          </a:p>
        </p:txBody>
      </p:sp>
      <p:pic>
        <p:nvPicPr>
          <p:cNvPr id="90214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2148" name="Group 4"/>
          <p:cNvGrpSpPr>
            <a:grpSpLocks/>
          </p:cNvGrpSpPr>
          <p:nvPr/>
        </p:nvGrpSpPr>
        <p:grpSpPr bwMode="auto">
          <a:xfrm>
            <a:off x="1905000" y="2286000"/>
            <a:ext cx="990600" cy="2209800"/>
            <a:chOff x="1200" y="1440"/>
            <a:chExt cx="624" cy="1392"/>
          </a:xfrm>
        </p:grpSpPr>
        <p:sp>
          <p:nvSpPr>
            <p:cNvPr id="902149" name="Line 5"/>
            <p:cNvSpPr>
              <a:spLocks noChangeShapeType="1"/>
            </p:cNvSpPr>
            <p:nvPr/>
          </p:nvSpPr>
          <p:spPr bwMode="auto">
            <a:xfrm flipV="1">
              <a:off x="1776" y="1440"/>
              <a:ext cx="0" cy="13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2150" name="Line 6"/>
            <p:cNvSpPr>
              <a:spLocks noChangeShapeType="1"/>
            </p:cNvSpPr>
            <p:nvPr/>
          </p:nvSpPr>
          <p:spPr bwMode="auto">
            <a:xfrm flipH="1">
              <a:off x="1200" y="1440"/>
              <a:ext cx="62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02151" name="Group 7"/>
          <p:cNvGrpSpPr>
            <a:grpSpLocks/>
          </p:cNvGrpSpPr>
          <p:nvPr/>
        </p:nvGrpSpPr>
        <p:grpSpPr bwMode="auto">
          <a:xfrm>
            <a:off x="2057400" y="2819400"/>
            <a:ext cx="1676400" cy="1752600"/>
            <a:chOff x="1296" y="1776"/>
            <a:chExt cx="1056" cy="1104"/>
          </a:xfrm>
        </p:grpSpPr>
        <p:sp>
          <p:nvSpPr>
            <p:cNvPr id="902152" name="Line 8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2153" name="Line 9"/>
            <p:cNvSpPr>
              <a:spLocks noChangeShapeType="1"/>
            </p:cNvSpPr>
            <p:nvPr/>
          </p:nvSpPr>
          <p:spPr bwMode="auto">
            <a:xfrm flipH="1">
              <a:off x="1296" y="1776"/>
              <a:ext cx="105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2154" name="Rectangle 10"/>
          <p:cNvSpPr>
            <a:spLocks noChangeArrowheads="1"/>
          </p:cNvSpPr>
          <p:nvPr/>
        </p:nvSpPr>
        <p:spPr bwMode="auto">
          <a:xfrm>
            <a:off x="5791200" y="1828800"/>
            <a:ext cx="2620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Cache Size</a:t>
            </a:r>
            <a:endParaRPr lang="zh-CN" altLang="en-US" sz="3600">
              <a:solidFill>
                <a:schemeClr val="hlink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Drawback</a:t>
            </a:r>
          </a:p>
          <a:p>
            <a:pPr lvl="1"/>
            <a:r>
              <a:rPr lang="en-US" altLang="zh-CN" dirty="0"/>
              <a:t>Longer hit time. </a:t>
            </a:r>
          </a:p>
          <a:p>
            <a:pPr lvl="1"/>
            <a:r>
              <a:rPr lang="en-US" altLang="zh-CN" dirty="0"/>
              <a:t>Higher cost.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Huge Caches =&gt; Working Sets</a:t>
            </a:r>
          </a:p>
        </p:txBody>
      </p:sp>
      <p:graphicFrame>
        <p:nvGraphicFramePr>
          <p:cNvPr id="903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97579"/>
              </p:ext>
            </p:extLst>
          </p:nvPr>
        </p:nvGraphicFramePr>
        <p:xfrm>
          <a:off x="381000" y="1905000"/>
          <a:ext cx="6430963" cy="432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5" name="Chart" r:id="rId3" imgW="7512741" imgH="5048458" progId="MSGraph.Chart.8">
                  <p:embed followColorScheme="full"/>
                </p:oleObj>
              </mc:Choice>
              <mc:Fallback>
                <p:oleObj name="Chart" r:id="rId3" imgW="7512741" imgH="5048458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6430963" cy="4325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3172" name="Group 4"/>
          <p:cNvGrpSpPr>
            <a:grpSpLocks/>
          </p:cNvGrpSpPr>
          <p:nvPr/>
        </p:nvGrpSpPr>
        <p:grpSpPr bwMode="auto">
          <a:xfrm>
            <a:off x="5029200" y="1676400"/>
            <a:ext cx="3889375" cy="3613150"/>
            <a:chOff x="2304" y="1104"/>
            <a:chExt cx="2450" cy="2276"/>
          </a:xfrm>
        </p:grpSpPr>
        <p:sp>
          <p:nvSpPr>
            <p:cNvPr id="903173" name="Line 5"/>
            <p:cNvSpPr>
              <a:spLocks noChangeShapeType="1"/>
            </p:cNvSpPr>
            <p:nvPr/>
          </p:nvSpPr>
          <p:spPr bwMode="auto">
            <a:xfrm flipH="1">
              <a:off x="3066" y="1348"/>
              <a:ext cx="152" cy="1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4" name="Freeform 6"/>
            <p:cNvSpPr>
              <a:spLocks/>
            </p:cNvSpPr>
            <p:nvPr/>
          </p:nvSpPr>
          <p:spPr bwMode="auto">
            <a:xfrm>
              <a:off x="3041" y="1488"/>
              <a:ext cx="39" cy="38"/>
            </a:xfrm>
            <a:custGeom>
              <a:avLst/>
              <a:gdLst>
                <a:gd name="T0" fmla="*/ 39 w 39"/>
                <a:gd name="T1" fmla="*/ 15 h 38"/>
                <a:gd name="T2" fmla="*/ 0 w 39"/>
                <a:gd name="T3" fmla="*/ 38 h 38"/>
                <a:gd name="T4" fmla="*/ 23 w 39"/>
                <a:gd name="T5" fmla="*/ 0 h 38"/>
                <a:gd name="T6" fmla="*/ 39 w 39"/>
                <a:gd name="T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39" y="15"/>
                  </a:moveTo>
                  <a:lnTo>
                    <a:pt x="0" y="38"/>
                  </a:lnTo>
                  <a:lnTo>
                    <a:pt x="23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5" name="Line 7"/>
            <p:cNvSpPr>
              <a:spLocks noChangeShapeType="1"/>
            </p:cNvSpPr>
            <p:nvPr/>
          </p:nvSpPr>
          <p:spPr bwMode="auto">
            <a:xfrm flipH="1">
              <a:off x="4151" y="2008"/>
              <a:ext cx="152" cy="1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6" name="Freeform 8"/>
            <p:cNvSpPr>
              <a:spLocks/>
            </p:cNvSpPr>
            <p:nvPr/>
          </p:nvSpPr>
          <p:spPr bwMode="auto">
            <a:xfrm>
              <a:off x="4124" y="2147"/>
              <a:ext cx="41" cy="40"/>
            </a:xfrm>
            <a:custGeom>
              <a:avLst/>
              <a:gdLst>
                <a:gd name="T0" fmla="*/ 39 w 41"/>
                <a:gd name="T1" fmla="*/ 17 h 40"/>
                <a:gd name="T2" fmla="*/ 0 w 41"/>
                <a:gd name="T3" fmla="*/ 40 h 40"/>
                <a:gd name="T4" fmla="*/ 23 w 41"/>
                <a:gd name="T5" fmla="*/ 0 h 40"/>
                <a:gd name="T6" fmla="*/ 41 w 41"/>
                <a:gd name="T7" fmla="*/ 17 h 40"/>
                <a:gd name="T8" fmla="*/ 39 w 41"/>
                <a:gd name="T9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39" y="17"/>
                  </a:moveTo>
                  <a:lnTo>
                    <a:pt x="0" y="40"/>
                  </a:lnTo>
                  <a:lnTo>
                    <a:pt x="23" y="0"/>
                  </a:lnTo>
                  <a:lnTo>
                    <a:pt x="41" y="1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7" name="Line 9"/>
            <p:cNvSpPr>
              <a:spLocks noChangeShapeType="1"/>
            </p:cNvSpPr>
            <p:nvPr/>
          </p:nvSpPr>
          <p:spPr bwMode="auto">
            <a:xfrm flipV="1">
              <a:off x="2402" y="1104"/>
              <a:ext cx="2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8" name="Freeform 10"/>
            <p:cNvSpPr>
              <a:spLocks/>
            </p:cNvSpPr>
            <p:nvPr/>
          </p:nvSpPr>
          <p:spPr bwMode="auto">
            <a:xfrm>
              <a:off x="2400" y="2154"/>
              <a:ext cx="42" cy="54"/>
            </a:xfrm>
            <a:custGeom>
              <a:avLst/>
              <a:gdLst>
                <a:gd name="T0" fmla="*/ 42 w 42"/>
                <a:gd name="T1" fmla="*/ 54 h 54"/>
                <a:gd name="T2" fmla="*/ 42 w 42"/>
                <a:gd name="T3" fmla="*/ 46 h 54"/>
                <a:gd name="T4" fmla="*/ 38 w 42"/>
                <a:gd name="T5" fmla="*/ 41 h 54"/>
                <a:gd name="T6" fmla="*/ 36 w 42"/>
                <a:gd name="T7" fmla="*/ 33 h 54"/>
                <a:gd name="T8" fmla="*/ 33 w 42"/>
                <a:gd name="T9" fmla="*/ 27 h 54"/>
                <a:gd name="T10" fmla="*/ 29 w 42"/>
                <a:gd name="T11" fmla="*/ 21 h 54"/>
                <a:gd name="T12" fmla="*/ 23 w 42"/>
                <a:gd name="T13" fmla="*/ 16 h 54"/>
                <a:gd name="T14" fmla="*/ 19 w 42"/>
                <a:gd name="T15" fmla="*/ 12 h 54"/>
                <a:gd name="T16" fmla="*/ 13 w 42"/>
                <a:gd name="T17" fmla="*/ 8 h 54"/>
                <a:gd name="T18" fmla="*/ 6 w 42"/>
                <a:gd name="T19" fmla="*/ 4 h 54"/>
                <a:gd name="T20" fmla="*/ 0 w 42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4">
                  <a:moveTo>
                    <a:pt x="42" y="54"/>
                  </a:moveTo>
                  <a:lnTo>
                    <a:pt x="42" y="46"/>
                  </a:lnTo>
                  <a:lnTo>
                    <a:pt x="38" y="41"/>
                  </a:lnTo>
                  <a:lnTo>
                    <a:pt x="36" y="33"/>
                  </a:lnTo>
                  <a:lnTo>
                    <a:pt x="33" y="27"/>
                  </a:lnTo>
                  <a:lnTo>
                    <a:pt x="29" y="21"/>
                  </a:lnTo>
                  <a:lnTo>
                    <a:pt x="23" y="16"/>
                  </a:lnTo>
                  <a:lnTo>
                    <a:pt x="19" y="12"/>
                  </a:lnTo>
                  <a:lnTo>
                    <a:pt x="13" y="8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9" name="Freeform 11"/>
            <p:cNvSpPr>
              <a:spLocks/>
            </p:cNvSpPr>
            <p:nvPr/>
          </p:nvSpPr>
          <p:spPr bwMode="auto">
            <a:xfrm>
              <a:off x="2400" y="2124"/>
              <a:ext cx="94" cy="84"/>
            </a:xfrm>
            <a:custGeom>
              <a:avLst/>
              <a:gdLst>
                <a:gd name="T0" fmla="*/ 0 w 94"/>
                <a:gd name="T1" fmla="*/ 0 h 84"/>
                <a:gd name="T2" fmla="*/ 4 w 94"/>
                <a:gd name="T3" fmla="*/ 0 h 84"/>
                <a:gd name="T4" fmla="*/ 6 w 94"/>
                <a:gd name="T5" fmla="*/ 0 h 84"/>
                <a:gd name="T6" fmla="*/ 10 w 94"/>
                <a:gd name="T7" fmla="*/ 0 h 84"/>
                <a:gd name="T8" fmla="*/ 12 w 94"/>
                <a:gd name="T9" fmla="*/ 0 h 84"/>
                <a:gd name="T10" fmla="*/ 15 w 94"/>
                <a:gd name="T11" fmla="*/ 1 h 84"/>
                <a:gd name="T12" fmla="*/ 17 w 94"/>
                <a:gd name="T13" fmla="*/ 1 h 84"/>
                <a:gd name="T14" fmla="*/ 21 w 94"/>
                <a:gd name="T15" fmla="*/ 1 h 84"/>
                <a:gd name="T16" fmla="*/ 23 w 94"/>
                <a:gd name="T17" fmla="*/ 1 h 84"/>
                <a:gd name="T18" fmla="*/ 27 w 94"/>
                <a:gd name="T19" fmla="*/ 3 h 84"/>
                <a:gd name="T20" fmla="*/ 29 w 94"/>
                <a:gd name="T21" fmla="*/ 3 h 84"/>
                <a:gd name="T22" fmla="*/ 40 w 94"/>
                <a:gd name="T23" fmla="*/ 7 h 84"/>
                <a:gd name="T24" fmla="*/ 50 w 94"/>
                <a:gd name="T25" fmla="*/ 13 h 84"/>
                <a:gd name="T26" fmla="*/ 58 w 94"/>
                <a:gd name="T27" fmla="*/ 19 h 84"/>
                <a:gd name="T28" fmla="*/ 65 w 94"/>
                <a:gd name="T29" fmla="*/ 26 h 84"/>
                <a:gd name="T30" fmla="*/ 73 w 94"/>
                <a:gd name="T31" fmla="*/ 34 h 84"/>
                <a:gd name="T32" fmla="*/ 81 w 94"/>
                <a:gd name="T33" fmla="*/ 42 h 84"/>
                <a:gd name="T34" fmla="*/ 86 w 94"/>
                <a:gd name="T35" fmla="*/ 51 h 84"/>
                <a:gd name="T36" fmla="*/ 90 w 94"/>
                <a:gd name="T37" fmla="*/ 63 h 84"/>
                <a:gd name="T38" fmla="*/ 92 w 94"/>
                <a:gd name="T39" fmla="*/ 72 h 84"/>
                <a:gd name="T40" fmla="*/ 94 w 94"/>
                <a:gd name="T4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84">
                  <a:moveTo>
                    <a:pt x="0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40" y="7"/>
                  </a:lnTo>
                  <a:lnTo>
                    <a:pt x="50" y="13"/>
                  </a:lnTo>
                  <a:lnTo>
                    <a:pt x="58" y="19"/>
                  </a:lnTo>
                  <a:lnTo>
                    <a:pt x="65" y="26"/>
                  </a:lnTo>
                  <a:lnTo>
                    <a:pt x="73" y="34"/>
                  </a:lnTo>
                  <a:lnTo>
                    <a:pt x="81" y="42"/>
                  </a:lnTo>
                  <a:lnTo>
                    <a:pt x="86" y="51"/>
                  </a:lnTo>
                  <a:lnTo>
                    <a:pt x="90" y="63"/>
                  </a:lnTo>
                  <a:lnTo>
                    <a:pt x="92" y="72"/>
                  </a:lnTo>
                  <a:lnTo>
                    <a:pt x="94" y="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0" name="Freeform 12"/>
            <p:cNvSpPr>
              <a:spLocks/>
            </p:cNvSpPr>
            <p:nvPr/>
          </p:nvSpPr>
          <p:spPr bwMode="auto">
            <a:xfrm>
              <a:off x="2400" y="2091"/>
              <a:ext cx="148" cy="117"/>
            </a:xfrm>
            <a:custGeom>
              <a:avLst/>
              <a:gdLst>
                <a:gd name="T0" fmla="*/ 0 w 148"/>
                <a:gd name="T1" fmla="*/ 2 h 117"/>
                <a:gd name="T2" fmla="*/ 4 w 148"/>
                <a:gd name="T3" fmla="*/ 2 h 117"/>
                <a:gd name="T4" fmla="*/ 10 w 148"/>
                <a:gd name="T5" fmla="*/ 2 h 117"/>
                <a:gd name="T6" fmla="*/ 13 w 148"/>
                <a:gd name="T7" fmla="*/ 0 h 117"/>
                <a:gd name="T8" fmla="*/ 17 w 148"/>
                <a:gd name="T9" fmla="*/ 0 h 117"/>
                <a:gd name="T10" fmla="*/ 21 w 148"/>
                <a:gd name="T11" fmla="*/ 0 h 117"/>
                <a:gd name="T12" fmla="*/ 27 w 148"/>
                <a:gd name="T13" fmla="*/ 0 h 117"/>
                <a:gd name="T14" fmla="*/ 31 w 148"/>
                <a:gd name="T15" fmla="*/ 0 h 117"/>
                <a:gd name="T16" fmla="*/ 35 w 148"/>
                <a:gd name="T17" fmla="*/ 2 h 117"/>
                <a:gd name="T18" fmla="*/ 40 w 148"/>
                <a:gd name="T19" fmla="*/ 2 h 117"/>
                <a:gd name="T20" fmla="*/ 44 w 148"/>
                <a:gd name="T21" fmla="*/ 2 h 117"/>
                <a:gd name="T22" fmla="*/ 61 w 148"/>
                <a:gd name="T23" fmla="*/ 8 h 117"/>
                <a:gd name="T24" fmla="*/ 75 w 148"/>
                <a:gd name="T25" fmla="*/ 13 h 117"/>
                <a:gd name="T26" fmla="*/ 90 w 148"/>
                <a:gd name="T27" fmla="*/ 21 h 117"/>
                <a:gd name="T28" fmla="*/ 102 w 148"/>
                <a:gd name="T29" fmla="*/ 31 h 117"/>
                <a:gd name="T30" fmla="*/ 113 w 148"/>
                <a:gd name="T31" fmla="*/ 42 h 117"/>
                <a:gd name="T32" fmla="*/ 125 w 148"/>
                <a:gd name="T33" fmla="*/ 56 h 117"/>
                <a:gd name="T34" fmla="*/ 132 w 148"/>
                <a:gd name="T35" fmla="*/ 69 h 117"/>
                <a:gd name="T36" fmla="*/ 140 w 148"/>
                <a:gd name="T37" fmla="*/ 84 h 117"/>
                <a:gd name="T38" fmla="*/ 144 w 148"/>
                <a:gd name="T39" fmla="*/ 100 h 117"/>
                <a:gd name="T40" fmla="*/ 148 w 148"/>
                <a:gd name="T4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17">
                  <a:moveTo>
                    <a:pt x="0" y="2"/>
                  </a:moveTo>
                  <a:lnTo>
                    <a:pt x="4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5" y="2"/>
                  </a:lnTo>
                  <a:lnTo>
                    <a:pt x="40" y="2"/>
                  </a:lnTo>
                  <a:lnTo>
                    <a:pt x="44" y="2"/>
                  </a:lnTo>
                  <a:lnTo>
                    <a:pt x="61" y="8"/>
                  </a:lnTo>
                  <a:lnTo>
                    <a:pt x="75" y="13"/>
                  </a:lnTo>
                  <a:lnTo>
                    <a:pt x="90" y="21"/>
                  </a:lnTo>
                  <a:lnTo>
                    <a:pt x="102" y="31"/>
                  </a:lnTo>
                  <a:lnTo>
                    <a:pt x="113" y="42"/>
                  </a:lnTo>
                  <a:lnTo>
                    <a:pt x="125" y="56"/>
                  </a:lnTo>
                  <a:lnTo>
                    <a:pt x="132" y="69"/>
                  </a:lnTo>
                  <a:lnTo>
                    <a:pt x="140" y="84"/>
                  </a:lnTo>
                  <a:lnTo>
                    <a:pt x="144" y="100"/>
                  </a:lnTo>
                  <a:lnTo>
                    <a:pt x="148" y="117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1" name="Freeform 13"/>
            <p:cNvSpPr>
              <a:spLocks/>
            </p:cNvSpPr>
            <p:nvPr/>
          </p:nvSpPr>
          <p:spPr bwMode="auto">
            <a:xfrm>
              <a:off x="2400" y="2058"/>
              <a:ext cx="200" cy="150"/>
            </a:xfrm>
            <a:custGeom>
              <a:avLst/>
              <a:gdLst>
                <a:gd name="T0" fmla="*/ 0 w 200"/>
                <a:gd name="T1" fmla="*/ 4 h 150"/>
                <a:gd name="T2" fmla="*/ 6 w 200"/>
                <a:gd name="T3" fmla="*/ 4 h 150"/>
                <a:gd name="T4" fmla="*/ 12 w 200"/>
                <a:gd name="T5" fmla="*/ 2 h 150"/>
                <a:gd name="T6" fmla="*/ 17 w 200"/>
                <a:gd name="T7" fmla="*/ 2 h 150"/>
                <a:gd name="T8" fmla="*/ 23 w 200"/>
                <a:gd name="T9" fmla="*/ 0 h 150"/>
                <a:gd name="T10" fmla="*/ 29 w 200"/>
                <a:gd name="T11" fmla="*/ 0 h 150"/>
                <a:gd name="T12" fmla="*/ 35 w 200"/>
                <a:gd name="T13" fmla="*/ 0 h 150"/>
                <a:gd name="T14" fmla="*/ 42 w 200"/>
                <a:gd name="T15" fmla="*/ 0 h 150"/>
                <a:gd name="T16" fmla="*/ 48 w 200"/>
                <a:gd name="T17" fmla="*/ 0 h 150"/>
                <a:gd name="T18" fmla="*/ 54 w 200"/>
                <a:gd name="T19" fmla="*/ 0 h 150"/>
                <a:gd name="T20" fmla="*/ 60 w 200"/>
                <a:gd name="T21" fmla="*/ 2 h 150"/>
                <a:gd name="T22" fmla="*/ 83 w 200"/>
                <a:gd name="T23" fmla="*/ 6 h 150"/>
                <a:gd name="T24" fmla="*/ 102 w 200"/>
                <a:gd name="T25" fmla="*/ 14 h 150"/>
                <a:gd name="T26" fmla="*/ 121 w 200"/>
                <a:gd name="T27" fmla="*/ 23 h 150"/>
                <a:gd name="T28" fmla="*/ 138 w 200"/>
                <a:gd name="T29" fmla="*/ 37 h 150"/>
                <a:gd name="T30" fmla="*/ 156 w 200"/>
                <a:gd name="T31" fmla="*/ 50 h 150"/>
                <a:gd name="T32" fmla="*/ 169 w 200"/>
                <a:gd name="T33" fmla="*/ 67 h 150"/>
                <a:gd name="T34" fmla="*/ 180 w 200"/>
                <a:gd name="T35" fmla="*/ 87 h 150"/>
                <a:gd name="T36" fmla="*/ 190 w 200"/>
                <a:gd name="T37" fmla="*/ 106 h 150"/>
                <a:gd name="T38" fmla="*/ 196 w 200"/>
                <a:gd name="T39" fmla="*/ 127 h 150"/>
                <a:gd name="T40" fmla="*/ 200 w 200"/>
                <a:gd name="T4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0" h="150">
                  <a:moveTo>
                    <a:pt x="0" y="4"/>
                  </a:moveTo>
                  <a:lnTo>
                    <a:pt x="6" y="4"/>
                  </a:lnTo>
                  <a:lnTo>
                    <a:pt x="12" y="2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2"/>
                  </a:lnTo>
                  <a:lnTo>
                    <a:pt x="83" y="6"/>
                  </a:lnTo>
                  <a:lnTo>
                    <a:pt x="102" y="14"/>
                  </a:lnTo>
                  <a:lnTo>
                    <a:pt x="121" y="23"/>
                  </a:lnTo>
                  <a:lnTo>
                    <a:pt x="138" y="37"/>
                  </a:lnTo>
                  <a:lnTo>
                    <a:pt x="156" y="50"/>
                  </a:lnTo>
                  <a:lnTo>
                    <a:pt x="169" y="67"/>
                  </a:lnTo>
                  <a:lnTo>
                    <a:pt x="180" y="87"/>
                  </a:lnTo>
                  <a:lnTo>
                    <a:pt x="190" y="106"/>
                  </a:lnTo>
                  <a:lnTo>
                    <a:pt x="196" y="127"/>
                  </a:lnTo>
                  <a:lnTo>
                    <a:pt x="200" y="15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2" name="Freeform 14"/>
            <p:cNvSpPr>
              <a:spLocks/>
            </p:cNvSpPr>
            <p:nvPr/>
          </p:nvSpPr>
          <p:spPr bwMode="auto">
            <a:xfrm>
              <a:off x="2400" y="2024"/>
              <a:ext cx="252" cy="184"/>
            </a:xfrm>
            <a:custGeom>
              <a:avLst/>
              <a:gdLst>
                <a:gd name="T0" fmla="*/ 0 w 252"/>
                <a:gd name="T1" fmla="*/ 7 h 184"/>
                <a:gd name="T2" fmla="*/ 8 w 252"/>
                <a:gd name="T3" fmla="*/ 5 h 184"/>
                <a:gd name="T4" fmla="*/ 15 w 252"/>
                <a:gd name="T5" fmla="*/ 5 h 184"/>
                <a:gd name="T6" fmla="*/ 21 w 252"/>
                <a:gd name="T7" fmla="*/ 4 h 184"/>
                <a:gd name="T8" fmla="*/ 29 w 252"/>
                <a:gd name="T9" fmla="*/ 2 h 184"/>
                <a:gd name="T10" fmla="*/ 36 w 252"/>
                <a:gd name="T11" fmla="*/ 2 h 184"/>
                <a:gd name="T12" fmla="*/ 44 w 252"/>
                <a:gd name="T13" fmla="*/ 0 h 184"/>
                <a:gd name="T14" fmla="*/ 52 w 252"/>
                <a:gd name="T15" fmla="*/ 0 h 184"/>
                <a:gd name="T16" fmla="*/ 60 w 252"/>
                <a:gd name="T17" fmla="*/ 0 h 184"/>
                <a:gd name="T18" fmla="*/ 67 w 252"/>
                <a:gd name="T19" fmla="*/ 0 h 184"/>
                <a:gd name="T20" fmla="*/ 75 w 252"/>
                <a:gd name="T21" fmla="*/ 2 h 184"/>
                <a:gd name="T22" fmla="*/ 104 w 252"/>
                <a:gd name="T23" fmla="*/ 5 h 184"/>
                <a:gd name="T24" fmla="*/ 129 w 252"/>
                <a:gd name="T25" fmla="*/ 15 h 184"/>
                <a:gd name="T26" fmla="*/ 154 w 252"/>
                <a:gd name="T27" fmla="*/ 27 h 184"/>
                <a:gd name="T28" fmla="*/ 175 w 252"/>
                <a:gd name="T29" fmla="*/ 42 h 184"/>
                <a:gd name="T30" fmla="*/ 196 w 252"/>
                <a:gd name="T31" fmla="*/ 59 h 184"/>
                <a:gd name="T32" fmla="*/ 213 w 252"/>
                <a:gd name="T33" fmla="*/ 80 h 184"/>
                <a:gd name="T34" fmla="*/ 228 w 252"/>
                <a:gd name="T35" fmla="*/ 103 h 184"/>
                <a:gd name="T36" fmla="*/ 238 w 252"/>
                <a:gd name="T37" fmla="*/ 128 h 184"/>
                <a:gd name="T38" fmla="*/ 248 w 252"/>
                <a:gd name="T39" fmla="*/ 155 h 184"/>
                <a:gd name="T40" fmla="*/ 252 w 252"/>
                <a:gd name="T4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184">
                  <a:moveTo>
                    <a:pt x="0" y="7"/>
                  </a:moveTo>
                  <a:lnTo>
                    <a:pt x="8" y="5"/>
                  </a:lnTo>
                  <a:lnTo>
                    <a:pt x="15" y="5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5" y="2"/>
                  </a:lnTo>
                  <a:lnTo>
                    <a:pt x="104" y="5"/>
                  </a:lnTo>
                  <a:lnTo>
                    <a:pt x="129" y="15"/>
                  </a:lnTo>
                  <a:lnTo>
                    <a:pt x="154" y="27"/>
                  </a:lnTo>
                  <a:lnTo>
                    <a:pt x="175" y="42"/>
                  </a:lnTo>
                  <a:lnTo>
                    <a:pt x="196" y="59"/>
                  </a:lnTo>
                  <a:lnTo>
                    <a:pt x="213" y="80"/>
                  </a:lnTo>
                  <a:lnTo>
                    <a:pt x="228" y="103"/>
                  </a:lnTo>
                  <a:lnTo>
                    <a:pt x="238" y="128"/>
                  </a:lnTo>
                  <a:lnTo>
                    <a:pt x="248" y="155"/>
                  </a:lnTo>
                  <a:lnTo>
                    <a:pt x="252" y="1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3" name="Freeform 15"/>
            <p:cNvSpPr>
              <a:spLocks/>
            </p:cNvSpPr>
            <p:nvPr/>
          </p:nvSpPr>
          <p:spPr bwMode="auto">
            <a:xfrm>
              <a:off x="2400" y="1991"/>
              <a:ext cx="303" cy="217"/>
            </a:xfrm>
            <a:custGeom>
              <a:avLst/>
              <a:gdLst>
                <a:gd name="T0" fmla="*/ 0 w 303"/>
                <a:gd name="T1" fmla="*/ 10 h 217"/>
                <a:gd name="T2" fmla="*/ 10 w 303"/>
                <a:gd name="T3" fmla="*/ 8 h 217"/>
                <a:gd name="T4" fmla="*/ 17 w 303"/>
                <a:gd name="T5" fmla="*/ 6 h 217"/>
                <a:gd name="T6" fmla="*/ 27 w 303"/>
                <a:gd name="T7" fmla="*/ 4 h 217"/>
                <a:gd name="T8" fmla="*/ 35 w 303"/>
                <a:gd name="T9" fmla="*/ 2 h 217"/>
                <a:gd name="T10" fmla="*/ 44 w 303"/>
                <a:gd name="T11" fmla="*/ 0 h 217"/>
                <a:gd name="T12" fmla="*/ 54 w 303"/>
                <a:gd name="T13" fmla="*/ 0 h 217"/>
                <a:gd name="T14" fmla="*/ 63 w 303"/>
                <a:gd name="T15" fmla="*/ 0 h 217"/>
                <a:gd name="T16" fmla="*/ 71 w 303"/>
                <a:gd name="T17" fmla="*/ 0 h 217"/>
                <a:gd name="T18" fmla="*/ 81 w 303"/>
                <a:gd name="T19" fmla="*/ 0 h 217"/>
                <a:gd name="T20" fmla="*/ 90 w 303"/>
                <a:gd name="T21" fmla="*/ 0 h 217"/>
                <a:gd name="T22" fmla="*/ 125 w 303"/>
                <a:gd name="T23" fmla="*/ 6 h 217"/>
                <a:gd name="T24" fmla="*/ 156 w 303"/>
                <a:gd name="T25" fmla="*/ 15 h 217"/>
                <a:gd name="T26" fmla="*/ 184 w 303"/>
                <a:gd name="T27" fmla="*/ 29 h 217"/>
                <a:gd name="T28" fmla="*/ 211 w 303"/>
                <a:gd name="T29" fmla="*/ 46 h 217"/>
                <a:gd name="T30" fmla="*/ 236 w 303"/>
                <a:gd name="T31" fmla="*/ 69 h 217"/>
                <a:gd name="T32" fmla="*/ 257 w 303"/>
                <a:gd name="T33" fmla="*/ 94 h 217"/>
                <a:gd name="T34" fmla="*/ 275 w 303"/>
                <a:gd name="T35" fmla="*/ 121 h 217"/>
                <a:gd name="T36" fmla="*/ 288 w 303"/>
                <a:gd name="T37" fmla="*/ 150 h 217"/>
                <a:gd name="T38" fmla="*/ 298 w 303"/>
                <a:gd name="T39" fmla="*/ 182 h 217"/>
                <a:gd name="T40" fmla="*/ 303 w 303"/>
                <a:gd name="T4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217">
                  <a:moveTo>
                    <a:pt x="0" y="10"/>
                  </a:moveTo>
                  <a:lnTo>
                    <a:pt x="10" y="8"/>
                  </a:lnTo>
                  <a:lnTo>
                    <a:pt x="17" y="6"/>
                  </a:lnTo>
                  <a:lnTo>
                    <a:pt x="27" y="4"/>
                  </a:lnTo>
                  <a:lnTo>
                    <a:pt x="35" y="2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125" y="6"/>
                  </a:lnTo>
                  <a:lnTo>
                    <a:pt x="156" y="15"/>
                  </a:lnTo>
                  <a:lnTo>
                    <a:pt x="184" y="29"/>
                  </a:lnTo>
                  <a:lnTo>
                    <a:pt x="211" y="46"/>
                  </a:lnTo>
                  <a:lnTo>
                    <a:pt x="236" y="69"/>
                  </a:lnTo>
                  <a:lnTo>
                    <a:pt x="257" y="94"/>
                  </a:lnTo>
                  <a:lnTo>
                    <a:pt x="275" y="121"/>
                  </a:lnTo>
                  <a:lnTo>
                    <a:pt x="288" y="150"/>
                  </a:lnTo>
                  <a:lnTo>
                    <a:pt x="298" y="182"/>
                  </a:lnTo>
                  <a:lnTo>
                    <a:pt x="303" y="217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4" name="Freeform 16"/>
            <p:cNvSpPr>
              <a:spLocks/>
            </p:cNvSpPr>
            <p:nvPr/>
          </p:nvSpPr>
          <p:spPr bwMode="auto">
            <a:xfrm>
              <a:off x="2400" y="1956"/>
              <a:ext cx="355" cy="252"/>
            </a:xfrm>
            <a:custGeom>
              <a:avLst/>
              <a:gdLst>
                <a:gd name="T0" fmla="*/ 0 w 355"/>
                <a:gd name="T1" fmla="*/ 16 h 252"/>
                <a:gd name="T2" fmla="*/ 12 w 355"/>
                <a:gd name="T3" fmla="*/ 12 h 252"/>
                <a:gd name="T4" fmla="*/ 21 w 355"/>
                <a:gd name="T5" fmla="*/ 8 h 252"/>
                <a:gd name="T6" fmla="*/ 31 w 355"/>
                <a:gd name="T7" fmla="*/ 6 h 252"/>
                <a:gd name="T8" fmla="*/ 40 w 355"/>
                <a:gd name="T9" fmla="*/ 4 h 252"/>
                <a:gd name="T10" fmla="*/ 52 w 355"/>
                <a:gd name="T11" fmla="*/ 2 h 252"/>
                <a:gd name="T12" fmla="*/ 63 w 355"/>
                <a:gd name="T13" fmla="*/ 0 h 252"/>
                <a:gd name="T14" fmla="*/ 73 w 355"/>
                <a:gd name="T15" fmla="*/ 0 h 252"/>
                <a:gd name="T16" fmla="*/ 84 w 355"/>
                <a:gd name="T17" fmla="*/ 0 h 252"/>
                <a:gd name="T18" fmla="*/ 94 w 355"/>
                <a:gd name="T19" fmla="*/ 0 h 252"/>
                <a:gd name="T20" fmla="*/ 106 w 355"/>
                <a:gd name="T21" fmla="*/ 0 h 252"/>
                <a:gd name="T22" fmla="*/ 146 w 355"/>
                <a:gd name="T23" fmla="*/ 6 h 252"/>
                <a:gd name="T24" fmla="*/ 182 w 355"/>
                <a:gd name="T25" fmla="*/ 18 h 252"/>
                <a:gd name="T26" fmla="*/ 217 w 355"/>
                <a:gd name="T27" fmla="*/ 33 h 252"/>
                <a:gd name="T28" fmla="*/ 248 w 355"/>
                <a:gd name="T29" fmla="*/ 54 h 252"/>
                <a:gd name="T30" fmla="*/ 276 w 355"/>
                <a:gd name="T31" fmla="*/ 79 h 252"/>
                <a:gd name="T32" fmla="*/ 301 w 355"/>
                <a:gd name="T33" fmla="*/ 108 h 252"/>
                <a:gd name="T34" fmla="*/ 323 w 355"/>
                <a:gd name="T35" fmla="*/ 139 h 252"/>
                <a:gd name="T36" fmla="*/ 338 w 355"/>
                <a:gd name="T37" fmla="*/ 175 h 252"/>
                <a:gd name="T38" fmla="*/ 349 w 355"/>
                <a:gd name="T39" fmla="*/ 212 h 252"/>
                <a:gd name="T40" fmla="*/ 355 w 355"/>
                <a:gd name="T4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" h="252">
                  <a:moveTo>
                    <a:pt x="0" y="16"/>
                  </a:moveTo>
                  <a:lnTo>
                    <a:pt x="12" y="12"/>
                  </a:lnTo>
                  <a:lnTo>
                    <a:pt x="21" y="8"/>
                  </a:lnTo>
                  <a:lnTo>
                    <a:pt x="31" y="6"/>
                  </a:lnTo>
                  <a:lnTo>
                    <a:pt x="40" y="4"/>
                  </a:lnTo>
                  <a:lnTo>
                    <a:pt x="52" y="2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84" y="0"/>
                  </a:lnTo>
                  <a:lnTo>
                    <a:pt x="94" y="0"/>
                  </a:lnTo>
                  <a:lnTo>
                    <a:pt x="106" y="0"/>
                  </a:lnTo>
                  <a:lnTo>
                    <a:pt x="146" y="6"/>
                  </a:lnTo>
                  <a:lnTo>
                    <a:pt x="182" y="18"/>
                  </a:lnTo>
                  <a:lnTo>
                    <a:pt x="217" y="33"/>
                  </a:lnTo>
                  <a:lnTo>
                    <a:pt x="248" y="54"/>
                  </a:lnTo>
                  <a:lnTo>
                    <a:pt x="276" y="79"/>
                  </a:lnTo>
                  <a:lnTo>
                    <a:pt x="301" y="108"/>
                  </a:lnTo>
                  <a:lnTo>
                    <a:pt x="323" y="139"/>
                  </a:lnTo>
                  <a:lnTo>
                    <a:pt x="338" y="175"/>
                  </a:lnTo>
                  <a:lnTo>
                    <a:pt x="349" y="212"/>
                  </a:lnTo>
                  <a:lnTo>
                    <a:pt x="355" y="252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5" name="Freeform 17"/>
            <p:cNvSpPr>
              <a:spLocks/>
            </p:cNvSpPr>
            <p:nvPr/>
          </p:nvSpPr>
          <p:spPr bwMode="auto">
            <a:xfrm>
              <a:off x="2400" y="1922"/>
              <a:ext cx="407" cy="284"/>
            </a:xfrm>
            <a:custGeom>
              <a:avLst/>
              <a:gdLst>
                <a:gd name="T0" fmla="*/ 0 w 407"/>
                <a:gd name="T1" fmla="*/ 19 h 284"/>
                <a:gd name="T2" fmla="*/ 12 w 407"/>
                <a:gd name="T3" fmla="*/ 15 h 284"/>
                <a:gd name="T4" fmla="*/ 23 w 407"/>
                <a:gd name="T5" fmla="*/ 11 h 284"/>
                <a:gd name="T6" fmla="*/ 35 w 407"/>
                <a:gd name="T7" fmla="*/ 8 h 284"/>
                <a:gd name="T8" fmla="*/ 48 w 407"/>
                <a:gd name="T9" fmla="*/ 6 h 284"/>
                <a:gd name="T10" fmla="*/ 60 w 407"/>
                <a:gd name="T11" fmla="*/ 4 h 284"/>
                <a:gd name="T12" fmla="*/ 71 w 407"/>
                <a:gd name="T13" fmla="*/ 2 h 284"/>
                <a:gd name="T14" fmla="*/ 84 w 407"/>
                <a:gd name="T15" fmla="*/ 0 h 284"/>
                <a:gd name="T16" fmla="*/ 96 w 407"/>
                <a:gd name="T17" fmla="*/ 0 h 284"/>
                <a:gd name="T18" fmla="*/ 109 w 407"/>
                <a:gd name="T19" fmla="*/ 0 h 284"/>
                <a:gd name="T20" fmla="*/ 121 w 407"/>
                <a:gd name="T21" fmla="*/ 0 h 284"/>
                <a:gd name="T22" fmla="*/ 167 w 407"/>
                <a:gd name="T23" fmla="*/ 6 h 284"/>
                <a:gd name="T24" fmla="*/ 209 w 407"/>
                <a:gd name="T25" fmla="*/ 19 h 284"/>
                <a:gd name="T26" fmla="*/ 248 w 407"/>
                <a:gd name="T27" fmla="*/ 36 h 284"/>
                <a:gd name="T28" fmla="*/ 284 w 407"/>
                <a:gd name="T29" fmla="*/ 59 h 284"/>
                <a:gd name="T30" fmla="*/ 317 w 407"/>
                <a:gd name="T31" fmla="*/ 88 h 284"/>
                <a:gd name="T32" fmla="*/ 346 w 407"/>
                <a:gd name="T33" fmla="*/ 121 h 284"/>
                <a:gd name="T34" fmla="*/ 371 w 407"/>
                <a:gd name="T35" fmla="*/ 157 h 284"/>
                <a:gd name="T36" fmla="*/ 388 w 407"/>
                <a:gd name="T37" fmla="*/ 198 h 284"/>
                <a:gd name="T38" fmla="*/ 401 w 407"/>
                <a:gd name="T39" fmla="*/ 240 h 284"/>
                <a:gd name="T40" fmla="*/ 407 w 407"/>
                <a:gd name="T4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284">
                  <a:moveTo>
                    <a:pt x="0" y="19"/>
                  </a:moveTo>
                  <a:lnTo>
                    <a:pt x="12" y="15"/>
                  </a:lnTo>
                  <a:lnTo>
                    <a:pt x="23" y="11"/>
                  </a:lnTo>
                  <a:lnTo>
                    <a:pt x="35" y="8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71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109" y="0"/>
                  </a:lnTo>
                  <a:lnTo>
                    <a:pt x="121" y="0"/>
                  </a:lnTo>
                  <a:lnTo>
                    <a:pt x="167" y="6"/>
                  </a:lnTo>
                  <a:lnTo>
                    <a:pt x="209" y="19"/>
                  </a:lnTo>
                  <a:lnTo>
                    <a:pt x="248" y="36"/>
                  </a:lnTo>
                  <a:lnTo>
                    <a:pt x="284" y="59"/>
                  </a:lnTo>
                  <a:lnTo>
                    <a:pt x="317" y="88"/>
                  </a:lnTo>
                  <a:lnTo>
                    <a:pt x="346" y="121"/>
                  </a:lnTo>
                  <a:lnTo>
                    <a:pt x="371" y="157"/>
                  </a:lnTo>
                  <a:lnTo>
                    <a:pt x="388" y="198"/>
                  </a:lnTo>
                  <a:lnTo>
                    <a:pt x="401" y="240"/>
                  </a:lnTo>
                  <a:lnTo>
                    <a:pt x="407" y="2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6" name="Freeform 18"/>
            <p:cNvSpPr>
              <a:spLocks/>
            </p:cNvSpPr>
            <p:nvPr/>
          </p:nvSpPr>
          <p:spPr bwMode="auto">
            <a:xfrm>
              <a:off x="2402" y="1887"/>
              <a:ext cx="457" cy="319"/>
            </a:xfrm>
            <a:custGeom>
              <a:avLst/>
              <a:gdLst>
                <a:gd name="T0" fmla="*/ 0 w 457"/>
                <a:gd name="T1" fmla="*/ 23 h 319"/>
                <a:gd name="T2" fmla="*/ 11 w 457"/>
                <a:gd name="T3" fmla="*/ 18 h 319"/>
                <a:gd name="T4" fmla="*/ 25 w 457"/>
                <a:gd name="T5" fmla="*/ 14 h 319"/>
                <a:gd name="T6" fmla="*/ 38 w 457"/>
                <a:gd name="T7" fmla="*/ 10 h 319"/>
                <a:gd name="T8" fmla="*/ 52 w 457"/>
                <a:gd name="T9" fmla="*/ 8 h 319"/>
                <a:gd name="T10" fmla="*/ 65 w 457"/>
                <a:gd name="T11" fmla="*/ 6 h 319"/>
                <a:gd name="T12" fmla="*/ 79 w 457"/>
                <a:gd name="T13" fmla="*/ 4 h 319"/>
                <a:gd name="T14" fmla="*/ 92 w 457"/>
                <a:gd name="T15" fmla="*/ 2 h 319"/>
                <a:gd name="T16" fmla="*/ 106 w 457"/>
                <a:gd name="T17" fmla="*/ 0 h 319"/>
                <a:gd name="T18" fmla="*/ 121 w 457"/>
                <a:gd name="T19" fmla="*/ 0 h 319"/>
                <a:gd name="T20" fmla="*/ 134 w 457"/>
                <a:gd name="T21" fmla="*/ 2 h 319"/>
                <a:gd name="T22" fmla="*/ 186 w 457"/>
                <a:gd name="T23" fmla="*/ 8 h 319"/>
                <a:gd name="T24" fmla="*/ 234 w 457"/>
                <a:gd name="T25" fmla="*/ 21 h 319"/>
                <a:gd name="T26" fmla="*/ 278 w 457"/>
                <a:gd name="T27" fmla="*/ 41 h 319"/>
                <a:gd name="T28" fmla="*/ 319 w 457"/>
                <a:gd name="T29" fmla="*/ 68 h 319"/>
                <a:gd name="T30" fmla="*/ 357 w 457"/>
                <a:gd name="T31" fmla="*/ 98 h 319"/>
                <a:gd name="T32" fmla="*/ 388 w 457"/>
                <a:gd name="T33" fmla="*/ 135 h 319"/>
                <a:gd name="T34" fmla="*/ 415 w 457"/>
                <a:gd name="T35" fmla="*/ 177 h 319"/>
                <a:gd name="T36" fmla="*/ 436 w 457"/>
                <a:gd name="T37" fmla="*/ 221 h 319"/>
                <a:gd name="T38" fmla="*/ 451 w 457"/>
                <a:gd name="T39" fmla="*/ 269 h 319"/>
                <a:gd name="T40" fmla="*/ 457 w 457"/>
                <a:gd name="T4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7" h="319">
                  <a:moveTo>
                    <a:pt x="0" y="23"/>
                  </a:moveTo>
                  <a:lnTo>
                    <a:pt x="11" y="18"/>
                  </a:lnTo>
                  <a:lnTo>
                    <a:pt x="25" y="14"/>
                  </a:lnTo>
                  <a:lnTo>
                    <a:pt x="38" y="10"/>
                  </a:lnTo>
                  <a:lnTo>
                    <a:pt x="52" y="8"/>
                  </a:lnTo>
                  <a:lnTo>
                    <a:pt x="65" y="6"/>
                  </a:lnTo>
                  <a:lnTo>
                    <a:pt x="79" y="4"/>
                  </a:lnTo>
                  <a:lnTo>
                    <a:pt x="92" y="2"/>
                  </a:lnTo>
                  <a:lnTo>
                    <a:pt x="106" y="0"/>
                  </a:lnTo>
                  <a:lnTo>
                    <a:pt x="121" y="0"/>
                  </a:lnTo>
                  <a:lnTo>
                    <a:pt x="134" y="2"/>
                  </a:lnTo>
                  <a:lnTo>
                    <a:pt x="186" y="8"/>
                  </a:lnTo>
                  <a:lnTo>
                    <a:pt x="234" y="21"/>
                  </a:lnTo>
                  <a:lnTo>
                    <a:pt x="278" y="41"/>
                  </a:lnTo>
                  <a:lnTo>
                    <a:pt x="319" y="68"/>
                  </a:lnTo>
                  <a:lnTo>
                    <a:pt x="357" y="98"/>
                  </a:lnTo>
                  <a:lnTo>
                    <a:pt x="388" y="135"/>
                  </a:lnTo>
                  <a:lnTo>
                    <a:pt x="415" y="177"/>
                  </a:lnTo>
                  <a:lnTo>
                    <a:pt x="436" y="221"/>
                  </a:lnTo>
                  <a:lnTo>
                    <a:pt x="451" y="269"/>
                  </a:lnTo>
                  <a:lnTo>
                    <a:pt x="457" y="319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7" name="Freeform 19"/>
            <p:cNvSpPr>
              <a:spLocks/>
            </p:cNvSpPr>
            <p:nvPr/>
          </p:nvSpPr>
          <p:spPr bwMode="auto">
            <a:xfrm>
              <a:off x="2402" y="1855"/>
              <a:ext cx="509" cy="351"/>
            </a:xfrm>
            <a:custGeom>
              <a:avLst/>
              <a:gdLst>
                <a:gd name="T0" fmla="*/ 0 w 509"/>
                <a:gd name="T1" fmla="*/ 25 h 351"/>
                <a:gd name="T2" fmla="*/ 13 w 509"/>
                <a:gd name="T3" fmla="*/ 19 h 351"/>
                <a:gd name="T4" fmla="*/ 27 w 509"/>
                <a:gd name="T5" fmla="*/ 15 h 351"/>
                <a:gd name="T6" fmla="*/ 42 w 509"/>
                <a:gd name="T7" fmla="*/ 11 h 351"/>
                <a:gd name="T8" fmla="*/ 58 w 509"/>
                <a:gd name="T9" fmla="*/ 7 h 351"/>
                <a:gd name="T10" fmla="*/ 73 w 509"/>
                <a:gd name="T11" fmla="*/ 4 h 351"/>
                <a:gd name="T12" fmla="*/ 88 w 509"/>
                <a:gd name="T13" fmla="*/ 2 h 351"/>
                <a:gd name="T14" fmla="*/ 104 w 509"/>
                <a:gd name="T15" fmla="*/ 0 h 351"/>
                <a:gd name="T16" fmla="*/ 119 w 509"/>
                <a:gd name="T17" fmla="*/ 0 h 351"/>
                <a:gd name="T18" fmla="*/ 134 w 509"/>
                <a:gd name="T19" fmla="*/ 0 h 351"/>
                <a:gd name="T20" fmla="*/ 150 w 509"/>
                <a:gd name="T21" fmla="*/ 0 h 351"/>
                <a:gd name="T22" fmla="*/ 207 w 509"/>
                <a:gd name="T23" fmla="*/ 5 h 351"/>
                <a:gd name="T24" fmla="*/ 259 w 509"/>
                <a:gd name="T25" fmla="*/ 21 h 351"/>
                <a:gd name="T26" fmla="*/ 309 w 509"/>
                <a:gd name="T27" fmla="*/ 42 h 351"/>
                <a:gd name="T28" fmla="*/ 355 w 509"/>
                <a:gd name="T29" fmla="*/ 71 h 351"/>
                <a:gd name="T30" fmla="*/ 397 w 509"/>
                <a:gd name="T31" fmla="*/ 107 h 351"/>
                <a:gd name="T32" fmla="*/ 432 w 509"/>
                <a:gd name="T33" fmla="*/ 148 h 351"/>
                <a:gd name="T34" fmla="*/ 463 w 509"/>
                <a:gd name="T35" fmla="*/ 192 h 351"/>
                <a:gd name="T36" fmla="*/ 486 w 509"/>
                <a:gd name="T37" fmla="*/ 242 h 351"/>
                <a:gd name="T38" fmla="*/ 501 w 509"/>
                <a:gd name="T39" fmla="*/ 295 h 351"/>
                <a:gd name="T40" fmla="*/ 509 w 509"/>
                <a:gd name="T4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9" h="351">
                  <a:moveTo>
                    <a:pt x="0" y="25"/>
                  </a:moveTo>
                  <a:lnTo>
                    <a:pt x="13" y="19"/>
                  </a:lnTo>
                  <a:lnTo>
                    <a:pt x="27" y="15"/>
                  </a:lnTo>
                  <a:lnTo>
                    <a:pt x="42" y="11"/>
                  </a:lnTo>
                  <a:lnTo>
                    <a:pt x="58" y="7"/>
                  </a:lnTo>
                  <a:lnTo>
                    <a:pt x="73" y="4"/>
                  </a:lnTo>
                  <a:lnTo>
                    <a:pt x="88" y="2"/>
                  </a:lnTo>
                  <a:lnTo>
                    <a:pt x="104" y="0"/>
                  </a:lnTo>
                  <a:lnTo>
                    <a:pt x="119" y="0"/>
                  </a:lnTo>
                  <a:lnTo>
                    <a:pt x="134" y="0"/>
                  </a:lnTo>
                  <a:lnTo>
                    <a:pt x="150" y="0"/>
                  </a:lnTo>
                  <a:lnTo>
                    <a:pt x="207" y="5"/>
                  </a:lnTo>
                  <a:lnTo>
                    <a:pt x="259" y="21"/>
                  </a:lnTo>
                  <a:lnTo>
                    <a:pt x="309" y="42"/>
                  </a:lnTo>
                  <a:lnTo>
                    <a:pt x="355" y="71"/>
                  </a:lnTo>
                  <a:lnTo>
                    <a:pt x="397" y="107"/>
                  </a:lnTo>
                  <a:lnTo>
                    <a:pt x="432" y="148"/>
                  </a:lnTo>
                  <a:lnTo>
                    <a:pt x="463" y="192"/>
                  </a:lnTo>
                  <a:lnTo>
                    <a:pt x="486" y="242"/>
                  </a:lnTo>
                  <a:lnTo>
                    <a:pt x="501" y="295"/>
                  </a:lnTo>
                  <a:lnTo>
                    <a:pt x="509" y="351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8" name="Freeform 20"/>
            <p:cNvSpPr>
              <a:spLocks/>
            </p:cNvSpPr>
            <p:nvPr/>
          </p:nvSpPr>
          <p:spPr bwMode="auto">
            <a:xfrm>
              <a:off x="2402" y="1820"/>
              <a:ext cx="561" cy="386"/>
            </a:xfrm>
            <a:custGeom>
              <a:avLst/>
              <a:gdLst>
                <a:gd name="T0" fmla="*/ 0 w 561"/>
                <a:gd name="T1" fmla="*/ 29 h 386"/>
                <a:gd name="T2" fmla="*/ 15 w 561"/>
                <a:gd name="T3" fmla="*/ 23 h 386"/>
                <a:gd name="T4" fmla="*/ 31 w 561"/>
                <a:gd name="T5" fmla="*/ 17 h 386"/>
                <a:gd name="T6" fmla="*/ 46 w 561"/>
                <a:gd name="T7" fmla="*/ 14 h 386"/>
                <a:gd name="T8" fmla="*/ 63 w 561"/>
                <a:gd name="T9" fmla="*/ 10 h 386"/>
                <a:gd name="T10" fmla="*/ 79 w 561"/>
                <a:gd name="T11" fmla="*/ 6 h 386"/>
                <a:gd name="T12" fmla="*/ 96 w 561"/>
                <a:gd name="T13" fmla="*/ 4 h 386"/>
                <a:gd name="T14" fmla="*/ 113 w 561"/>
                <a:gd name="T15" fmla="*/ 2 h 386"/>
                <a:gd name="T16" fmla="*/ 130 w 561"/>
                <a:gd name="T17" fmla="*/ 0 h 386"/>
                <a:gd name="T18" fmla="*/ 148 w 561"/>
                <a:gd name="T19" fmla="*/ 0 h 386"/>
                <a:gd name="T20" fmla="*/ 165 w 561"/>
                <a:gd name="T21" fmla="*/ 0 h 386"/>
                <a:gd name="T22" fmla="*/ 228 w 561"/>
                <a:gd name="T23" fmla="*/ 6 h 386"/>
                <a:gd name="T24" fmla="*/ 286 w 561"/>
                <a:gd name="T25" fmla="*/ 23 h 386"/>
                <a:gd name="T26" fmla="*/ 342 w 561"/>
                <a:gd name="T27" fmla="*/ 46 h 386"/>
                <a:gd name="T28" fmla="*/ 392 w 561"/>
                <a:gd name="T29" fmla="*/ 79 h 386"/>
                <a:gd name="T30" fmla="*/ 438 w 561"/>
                <a:gd name="T31" fmla="*/ 117 h 386"/>
                <a:gd name="T32" fmla="*/ 478 w 561"/>
                <a:gd name="T33" fmla="*/ 161 h 386"/>
                <a:gd name="T34" fmla="*/ 511 w 561"/>
                <a:gd name="T35" fmla="*/ 211 h 386"/>
                <a:gd name="T36" fmla="*/ 536 w 561"/>
                <a:gd name="T37" fmla="*/ 265 h 386"/>
                <a:gd name="T38" fmla="*/ 553 w 561"/>
                <a:gd name="T39" fmla="*/ 325 h 386"/>
                <a:gd name="T40" fmla="*/ 561 w 561"/>
                <a:gd name="T41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1" h="386">
                  <a:moveTo>
                    <a:pt x="0" y="29"/>
                  </a:moveTo>
                  <a:lnTo>
                    <a:pt x="15" y="23"/>
                  </a:lnTo>
                  <a:lnTo>
                    <a:pt x="31" y="17"/>
                  </a:lnTo>
                  <a:lnTo>
                    <a:pt x="46" y="14"/>
                  </a:lnTo>
                  <a:lnTo>
                    <a:pt x="63" y="10"/>
                  </a:lnTo>
                  <a:lnTo>
                    <a:pt x="79" y="6"/>
                  </a:lnTo>
                  <a:lnTo>
                    <a:pt x="96" y="4"/>
                  </a:lnTo>
                  <a:lnTo>
                    <a:pt x="113" y="2"/>
                  </a:lnTo>
                  <a:lnTo>
                    <a:pt x="130" y="0"/>
                  </a:lnTo>
                  <a:lnTo>
                    <a:pt x="148" y="0"/>
                  </a:lnTo>
                  <a:lnTo>
                    <a:pt x="165" y="0"/>
                  </a:lnTo>
                  <a:lnTo>
                    <a:pt x="228" y="6"/>
                  </a:lnTo>
                  <a:lnTo>
                    <a:pt x="286" y="23"/>
                  </a:lnTo>
                  <a:lnTo>
                    <a:pt x="342" y="46"/>
                  </a:lnTo>
                  <a:lnTo>
                    <a:pt x="392" y="79"/>
                  </a:lnTo>
                  <a:lnTo>
                    <a:pt x="438" y="117"/>
                  </a:lnTo>
                  <a:lnTo>
                    <a:pt x="478" y="161"/>
                  </a:lnTo>
                  <a:lnTo>
                    <a:pt x="511" y="211"/>
                  </a:lnTo>
                  <a:lnTo>
                    <a:pt x="536" y="265"/>
                  </a:lnTo>
                  <a:lnTo>
                    <a:pt x="553" y="325"/>
                  </a:lnTo>
                  <a:lnTo>
                    <a:pt x="561" y="386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9" name="Freeform 21"/>
            <p:cNvSpPr>
              <a:spLocks/>
            </p:cNvSpPr>
            <p:nvPr/>
          </p:nvSpPr>
          <p:spPr bwMode="auto">
            <a:xfrm>
              <a:off x="2402" y="1786"/>
              <a:ext cx="614" cy="420"/>
            </a:xfrm>
            <a:custGeom>
              <a:avLst/>
              <a:gdLst>
                <a:gd name="T0" fmla="*/ 0 w 614"/>
                <a:gd name="T1" fmla="*/ 32 h 420"/>
                <a:gd name="T2" fmla="*/ 17 w 614"/>
                <a:gd name="T3" fmla="*/ 26 h 420"/>
                <a:gd name="T4" fmla="*/ 33 w 614"/>
                <a:gd name="T5" fmla="*/ 21 h 420"/>
                <a:gd name="T6" fmla="*/ 52 w 614"/>
                <a:gd name="T7" fmla="*/ 15 h 420"/>
                <a:gd name="T8" fmla="*/ 69 w 614"/>
                <a:gd name="T9" fmla="*/ 11 h 420"/>
                <a:gd name="T10" fmla="*/ 86 w 614"/>
                <a:gd name="T11" fmla="*/ 7 h 420"/>
                <a:gd name="T12" fmla="*/ 106 w 614"/>
                <a:gd name="T13" fmla="*/ 3 h 420"/>
                <a:gd name="T14" fmla="*/ 125 w 614"/>
                <a:gd name="T15" fmla="*/ 2 h 420"/>
                <a:gd name="T16" fmla="*/ 142 w 614"/>
                <a:gd name="T17" fmla="*/ 0 h 420"/>
                <a:gd name="T18" fmla="*/ 161 w 614"/>
                <a:gd name="T19" fmla="*/ 0 h 420"/>
                <a:gd name="T20" fmla="*/ 180 w 614"/>
                <a:gd name="T21" fmla="*/ 0 h 420"/>
                <a:gd name="T22" fmla="*/ 250 w 614"/>
                <a:gd name="T23" fmla="*/ 7 h 420"/>
                <a:gd name="T24" fmla="*/ 313 w 614"/>
                <a:gd name="T25" fmla="*/ 25 h 420"/>
                <a:gd name="T26" fmla="*/ 374 w 614"/>
                <a:gd name="T27" fmla="*/ 50 h 420"/>
                <a:gd name="T28" fmla="*/ 428 w 614"/>
                <a:gd name="T29" fmla="*/ 84 h 420"/>
                <a:gd name="T30" fmla="*/ 478 w 614"/>
                <a:gd name="T31" fmla="*/ 126 h 420"/>
                <a:gd name="T32" fmla="*/ 522 w 614"/>
                <a:gd name="T33" fmla="*/ 174 h 420"/>
                <a:gd name="T34" fmla="*/ 557 w 614"/>
                <a:gd name="T35" fmla="*/ 230 h 420"/>
                <a:gd name="T36" fmla="*/ 586 w 614"/>
                <a:gd name="T37" fmla="*/ 290 h 420"/>
                <a:gd name="T38" fmla="*/ 605 w 614"/>
                <a:gd name="T39" fmla="*/ 353 h 420"/>
                <a:gd name="T40" fmla="*/ 614 w 614"/>
                <a:gd name="T4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4" h="420">
                  <a:moveTo>
                    <a:pt x="0" y="32"/>
                  </a:moveTo>
                  <a:lnTo>
                    <a:pt x="17" y="26"/>
                  </a:lnTo>
                  <a:lnTo>
                    <a:pt x="33" y="21"/>
                  </a:lnTo>
                  <a:lnTo>
                    <a:pt x="52" y="15"/>
                  </a:lnTo>
                  <a:lnTo>
                    <a:pt x="69" y="11"/>
                  </a:lnTo>
                  <a:lnTo>
                    <a:pt x="86" y="7"/>
                  </a:lnTo>
                  <a:lnTo>
                    <a:pt x="106" y="3"/>
                  </a:lnTo>
                  <a:lnTo>
                    <a:pt x="125" y="2"/>
                  </a:lnTo>
                  <a:lnTo>
                    <a:pt x="142" y="0"/>
                  </a:lnTo>
                  <a:lnTo>
                    <a:pt x="161" y="0"/>
                  </a:lnTo>
                  <a:lnTo>
                    <a:pt x="180" y="0"/>
                  </a:lnTo>
                  <a:lnTo>
                    <a:pt x="250" y="7"/>
                  </a:lnTo>
                  <a:lnTo>
                    <a:pt x="313" y="25"/>
                  </a:lnTo>
                  <a:lnTo>
                    <a:pt x="374" y="50"/>
                  </a:lnTo>
                  <a:lnTo>
                    <a:pt x="428" y="84"/>
                  </a:lnTo>
                  <a:lnTo>
                    <a:pt x="478" y="126"/>
                  </a:lnTo>
                  <a:lnTo>
                    <a:pt x="522" y="174"/>
                  </a:lnTo>
                  <a:lnTo>
                    <a:pt x="557" y="230"/>
                  </a:lnTo>
                  <a:lnTo>
                    <a:pt x="586" y="290"/>
                  </a:lnTo>
                  <a:lnTo>
                    <a:pt x="605" y="353"/>
                  </a:lnTo>
                  <a:lnTo>
                    <a:pt x="614" y="42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0" name="Freeform 22"/>
            <p:cNvSpPr>
              <a:spLocks/>
            </p:cNvSpPr>
            <p:nvPr/>
          </p:nvSpPr>
          <p:spPr bwMode="auto">
            <a:xfrm>
              <a:off x="2402" y="1751"/>
              <a:ext cx="666" cy="455"/>
            </a:xfrm>
            <a:custGeom>
              <a:avLst/>
              <a:gdLst>
                <a:gd name="T0" fmla="*/ 0 w 666"/>
                <a:gd name="T1" fmla="*/ 37 h 455"/>
                <a:gd name="T2" fmla="*/ 17 w 666"/>
                <a:gd name="T3" fmla="*/ 29 h 455"/>
                <a:gd name="T4" fmla="*/ 36 w 666"/>
                <a:gd name="T5" fmla="*/ 23 h 455"/>
                <a:gd name="T6" fmla="*/ 56 w 666"/>
                <a:gd name="T7" fmla="*/ 17 h 455"/>
                <a:gd name="T8" fmla="*/ 75 w 666"/>
                <a:gd name="T9" fmla="*/ 13 h 455"/>
                <a:gd name="T10" fmla="*/ 94 w 666"/>
                <a:gd name="T11" fmla="*/ 8 h 455"/>
                <a:gd name="T12" fmla="*/ 115 w 666"/>
                <a:gd name="T13" fmla="*/ 6 h 455"/>
                <a:gd name="T14" fmla="*/ 134 w 666"/>
                <a:gd name="T15" fmla="*/ 2 h 455"/>
                <a:gd name="T16" fmla="*/ 155 w 666"/>
                <a:gd name="T17" fmla="*/ 2 h 455"/>
                <a:gd name="T18" fmla="*/ 175 w 666"/>
                <a:gd name="T19" fmla="*/ 0 h 455"/>
                <a:gd name="T20" fmla="*/ 196 w 666"/>
                <a:gd name="T21" fmla="*/ 0 h 455"/>
                <a:gd name="T22" fmla="*/ 271 w 666"/>
                <a:gd name="T23" fmla="*/ 8 h 455"/>
                <a:gd name="T24" fmla="*/ 340 w 666"/>
                <a:gd name="T25" fmla="*/ 27 h 455"/>
                <a:gd name="T26" fmla="*/ 405 w 666"/>
                <a:gd name="T27" fmla="*/ 54 h 455"/>
                <a:gd name="T28" fmla="*/ 465 w 666"/>
                <a:gd name="T29" fmla="*/ 92 h 455"/>
                <a:gd name="T30" fmla="*/ 518 w 666"/>
                <a:gd name="T31" fmla="*/ 136 h 455"/>
                <a:gd name="T32" fmla="*/ 566 w 666"/>
                <a:gd name="T33" fmla="*/ 190 h 455"/>
                <a:gd name="T34" fmla="*/ 605 w 666"/>
                <a:gd name="T35" fmla="*/ 248 h 455"/>
                <a:gd name="T36" fmla="*/ 635 w 666"/>
                <a:gd name="T37" fmla="*/ 313 h 455"/>
                <a:gd name="T38" fmla="*/ 655 w 666"/>
                <a:gd name="T39" fmla="*/ 382 h 455"/>
                <a:gd name="T40" fmla="*/ 666 w 666"/>
                <a:gd name="T4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6" h="455">
                  <a:moveTo>
                    <a:pt x="0" y="37"/>
                  </a:moveTo>
                  <a:lnTo>
                    <a:pt x="17" y="29"/>
                  </a:lnTo>
                  <a:lnTo>
                    <a:pt x="36" y="23"/>
                  </a:lnTo>
                  <a:lnTo>
                    <a:pt x="56" y="17"/>
                  </a:lnTo>
                  <a:lnTo>
                    <a:pt x="75" y="13"/>
                  </a:lnTo>
                  <a:lnTo>
                    <a:pt x="94" y="8"/>
                  </a:lnTo>
                  <a:lnTo>
                    <a:pt x="115" y="6"/>
                  </a:lnTo>
                  <a:lnTo>
                    <a:pt x="134" y="2"/>
                  </a:lnTo>
                  <a:lnTo>
                    <a:pt x="155" y="2"/>
                  </a:lnTo>
                  <a:lnTo>
                    <a:pt x="175" y="0"/>
                  </a:lnTo>
                  <a:lnTo>
                    <a:pt x="196" y="0"/>
                  </a:lnTo>
                  <a:lnTo>
                    <a:pt x="271" y="8"/>
                  </a:lnTo>
                  <a:lnTo>
                    <a:pt x="340" y="27"/>
                  </a:lnTo>
                  <a:lnTo>
                    <a:pt x="405" y="54"/>
                  </a:lnTo>
                  <a:lnTo>
                    <a:pt x="465" y="92"/>
                  </a:lnTo>
                  <a:lnTo>
                    <a:pt x="518" y="136"/>
                  </a:lnTo>
                  <a:lnTo>
                    <a:pt x="566" y="190"/>
                  </a:lnTo>
                  <a:lnTo>
                    <a:pt x="605" y="248"/>
                  </a:lnTo>
                  <a:lnTo>
                    <a:pt x="635" y="313"/>
                  </a:lnTo>
                  <a:lnTo>
                    <a:pt x="655" y="382"/>
                  </a:lnTo>
                  <a:lnTo>
                    <a:pt x="666" y="455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1" name="Rectangle 23"/>
            <p:cNvSpPr>
              <a:spLocks noChangeArrowheads="1"/>
            </p:cNvSpPr>
            <p:nvPr/>
          </p:nvSpPr>
          <p:spPr bwMode="auto">
            <a:xfrm>
              <a:off x="2404" y="2471"/>
              <a:ext cx="2216" cy="1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2" name="Freeform 24"/>
            <p:cNvSpPr>
              <a:spLocks/>
            </p:cNvSpPr>
            <p:nvPr/>
          </p:nvSpPr>
          <p:spPr bwMode="auto">
            <a:xfrm>
              <a:off x="2404" y="2317"/>
              <a:ext cx="2216" cy="154"/>
            </a:xfrm>
            <a:custGeom>
              <a:avLst/>
              <a:gdLst>
                <a:gd name="T0" fmla="*/ 0 w 2216"/>
                <a:gd name="T1" fmla="*/ 152 h 154"/>
                <a:gd name="T2" fmla="*/ 2216 w 2216"/>
                <a:gd name="T3" fmla="*/ 154 h 154"/>
                <a:gd name="T4" fmla="*/ 2216 w 2216"/>
                <a:gd name="T5" fmla="*/ 0 h 154"/>
                <a:gd name="T6" fmla="*/ 0 w 2216"/>
                <a:gd name="T7" fmla="*/ 0 h 154"/>
                <a:gd name="T8" fmla="*/ 0 w 2216"/>
                <a:gd name="T9" fmla="*/ 154 h 154"/>
                <a:gd name="T10" fmla="*/ 0 w 2216"/>
                <a:gd name="T11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6" h="154">
                  <a:moveTo>
                    <a:pt x="0" y="152"/>
                  </a:moveTo>
                  <a:lnTo>
                    <a:pt x="2216" y="154"/>
                  </a:lnTo>
                  <a:lnTo>
                    <a:pt x="2216" y="0"/>
                  </a:lnTo>
                  <a:lnTo>
                    <a:pt x="0" y="0"/>
                  </a:lnTo>
                  <a:lnTo>
                    <a:pt x="0" y="15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3" name="Freeform 25"/>
            <p:cNvSpPr>
              <a:spLocks/>
            </p:cNvSpPr>
            <p:nvPr/>
          </p:nvSpPr>
          <p:spPr bwMode="auto">
            <a:xfrm>
              <a:off x="2404" y="2317"/>
              <a:ext cx="2216" cy="154"/>
            </a:xfrm>
            <a:custGeom>
              <a:avLst/>
              <a:gdLst>
                <a:gd name="T0" fmla="*/ 0 w 2216"/>
                <a:gd name="T1" fmla="*/ 152 h 154"/>
                <a:gd name="T2" fmla="*/ 2216 w 2216"/>
                <a:gd name="T3" fmla="*/ 154 h 154"/>
                <a:gd name="T4" fmla="*/ 2216 w 2216"/>
                <a:gd name="T5" fmla="*/ 0 h 154"/>
                <a:gd name="T6" fmla="*/ 0 w 2216"/>
                <a:gd name="T7" fmla="*/ 0 h 154"/>
                <a:gd name="T8" fmla="*/ 0 w 2216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6" h="154">
                  <a:moveTo>
                    <a:pt x="0" y="152"/>
                  </a:moveTo>
                  <a:lnTo>
                    <a:pt x="2216" y="154"/>
                  </a:lnTo>
                  <a:lnTo>
                    <a:pt x="2216" y="0"/>
                  </a:lnTo>
                  <a:lnTo>
                    <a:pt x="0" y="0"/>
                  </a:lnTo>
                  <a:lnTo>
                    <a:pt x="0" y="154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4" name="Line 26"/>
            <p:cNvSpPr>
              <a:spLocks noChangeShapeType="1"/>
            </p:cNvSpPr>
            <p:nvPr/>
          </p:nvSpPr>
          <p:spPr bwMode="auto">
            <a:xfrm flipH="1">
              <a:off x="2408" y="2202"/>
              <a:ext cx="169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5" name="Freeform 27"/>
            <p:cNvSpPr>
              <a:spLocks/>
            </p:cNvSpPr>
            <p:nvPr/>
          </p:nvSpPr>
          <p:spPr bwMode="auto">
            <a:xfrm>
              <a:off x="2404" y="2316"/>
              <a:ext cx="2216" cy="1"/>
            </a:xfrm>
            <a:custGeom>
              <a:avLst/>
              <a:gdLst>
                <a:gd name="T0" fmla="*/ 0 w 2216"/>
                <a:gd name="T1" fmla="*/ 2216 w 2216"/>
                <a:gd name="T2" fmla="*/ 0 w 2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216">
                  <a:moveTo>
                    <a:pt x="0" y="0"/>
                  </a:moveTo>
                  <a:lnTo>
                    <a:pt x="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6" name="Line 28"/>
            <p:cNvSpPr>
              <a:spLocks noChangeShapeType="1"/>
            </p:cNvSpPr>
            <p:nvPr/>
          </p:nvSpPr>
          <p:spPr bwMode="auto">
            <a:xfrm>
              <a:off x="2404" y="2316"/>
              <a:ext cx="22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7" name="Freeform 29"/>
            <p:cNvSpPr>
              <a:spLocks/>
            </p:cNvSpPr>
            <p:nvPr/>
          </p:nvSpPr>
          <p:spPr bwMode="auto">
            <a:xfrm>
              <a:off x="2404" y="2479"/>
              <a:ext cx="2216" cy="2"/>
            </a:xfrm>
            <a:custGeom>
              <a:avLst/>
              <a:gdLst>
                <a:gd name="T0" fmla="*/ 0 w 2216"/>
                <a:gd name="T1" fmla="*/ 0 h 2"/>
                <a:gd name="T2" fmla="*/ 2216 w 2216"/>
                <a:gd name="T3" fmla="*/ 2 h 2"/>
                <a:gd name="T4" fmla="*/ 0 w 221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6" h="2">
                  <a:moveTo>
                    <a:pt x="0" y="0"/>
                  </a:moveTo>
                  <a:lnTo>
                    <a:pt x="22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8" name="Line 30"/>
            <p:cNvSpPr>
              <a:spLocks noChangeShapeType="1"/>
            </p:cNvSpPr>
            <p:nvPr/>
          </p:nvSpPr>
          <p:spPr bwMode="auto">
            <a:xfrm>
              <a:off x="2404" y="2479"/>
              <a:ext cx="2216" cy="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9" name="Freeform 31"/>
            <p:cNvSpPr>
              <a:spLocks/>
            </p:cNvSpPr>
            <p:nvPr/>
          </p:nvSpPr>
          <p:spPr bwMode="auto">
            <a:xfrm>
              <a:off x="2402" y="1173"/>
              <a:ext cx="2218" cy="1419"/>
            </a:xfrm>
            <a:custGeom>
              <a:avLst/>
              <a:gdLst>
                <a:gd name="T0" fmla="*/ 0 w 2218"/>
                <a:gd name="T1" fmla="*/ 0 h 1419"/>
                <a:gd name="T2" fmla="*/ 2 w 2218"/>
                <a:gd name="T3" fmla="*/ 1419 h 1419"/>
                <a:gd name="T4" fmla="*/ 2218 w 2218"/>
                <a:gd name="T5" fmla="*/ 1419 h 1419"/>
                <a:gd name="T6" fmla="*/ 2218 w 2218"/>
                <a:gd name="T7" fmla="*/ 1029 h 1419"/>
                <a:gd name="T8" fmla="*/ 1705 w 2218"/>
                <a:gd name="T9" fmla="*/ 1029 h 1419"/>
                <a:gd name="T10" fmla="*/ 1532 w 2218"/>
                <a:gd name="T11" fmla="*/ 463 h 1419"/>
                <a:gd name="T12" fmla="*/ 614 w 2218"/>
                <a:gd name="T13" fmla="*/ 373 h 1419"/>
                <a:gd name="T14" fmla="*/ 566 w 2218"/>
                <a:gd name="T15" fmla="*/ 102 h 1419"/>
                <a:gd name="T16" fmla="*/ 2 w 2218"/>
                <a:gd name="T17" fmla="*/ 0 h 1419"/>
                <a:gd name="T18" fmla="*/ 2 w 2218"/>
                <a:gd name="T19" fmla="*/ 0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8" h="1419">
                  <a:moveTo>
                    <a:pt x="0" y="0"/>
                  </a:moveTo>
                  <a:lnTo>
                    <a:pt x="2" y="1419"/>
                  </a:lnTo>
                  <a:lnTo>
                    <a:pt x="2218" y="1419"/>
                  </a:lnTo>
                  <a:lnTo>
                    <a:pt x="2218" y="1029"/>
                  </a:lnTo>
                  <a:lnTo>
                    <a:pt x="1705" y="1029"/>
                  </a:lnTo>
                  <a:lnTo>
                    <a:pt x="1532" y="463"/>
                  </a:lnTo>
                  <a:lnTo>
                    <a:pt x="614" y="373"/>
                  </a:lnTo>
                  <a:lnTo>
                    <a:pt x="566" y="10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0" name="Freeform 32"/>
            <p:cNvSpPr>
              <a:spLocks/>
            </p:cNvSpPr>
            <p:nvPr/>
          </p:nvSpPr>
          <p:spPr bwMode="auto">
            <a:xfrm>
              <a:off x="2408" y="2202"/>
              <a:ext cx="2212" cy="127"/>
            </a:xfrm>
            <a:custGeom>
              <a:avLst/>
              <a:gdLst>
                <a:gd name="T0" fmla="*/ 0 w 2212"/>
                <a:gd name="T1" fmla="*/ 125 h 127"/>
                <a:gd name="T2" fmla="*/ 2212 w 2212"/>
                <a:gd name="T3" fmla="*/ 127 h 127"/>
                <a:gd name="T4" fmla="*/ 2212 w 2212"/>
                <a:gd name="T5" fmla="*/ 0 h 127"/>
                <a:gd name="T6" fmla="*/ 0 w 2212"/>
                <a:gd name="T7" fmla="*/ 0 h 127"/>
                <a:gd name="T8" fmla="*/ 0 w 2212"/>
                <a:gd name="T9" fmla="*/ 127 h 127"/>
                <a:gd name="T10" fmla="*/ 0 w 2212"/>
                <a:gd name="T11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2" h="127">
                  <a:moveTo>
                    <a:pt x="0" y="125"/>
                  </a:moveTo>
                  <a:lnTo>
                    <a:pt x="2212" y="127"/>
                  </a:lnTo>
                  <a:lnTo>
                    <a:pt x="2212" y="0"/>
                  </a:lnTo>
                  <a:lnTo>
                    <a:pt x="0" y="0"/>
                  </a:lnTo>
                  <a:lnTo>
                    <a:pt x="0" y="127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1" name="Freeform 33"/>
            <p:cNvSpPr>
              <a:spLocks/>
            </p:cNvSpPr>
            <p:nvPr/>
          </p:nvSpPr>
          <p:spPr bwMode="auto">
            <a:xfrm>
              <a:off x="2408" y="2202"/>
              <a:ext cx="2212" cy="127"/>
            </a:xfrm>
            <a:custGeom>
              <a:avLst/>
              <a:gdLst>
                <a:gd name="T0" fmla="*/ 0 w 2212"/>
                <a:gd name="T1" fmla="*/ 125 h 127"/>
                <a:gd name="T2" fmla="*/ 2212 w 2212"/>
                <a:gd name="T3" fmla="*/ 127 h 127"/>
                <a:gd name="T4" fmla="*/ 2212 w 2212"/>
                <a:gd name="T5" fmla="*/ 0 h 127"/>
                <a:gd name="T6" fmla="*/ 0 w 2212"/>
                <a:gd name="T7" fmla="*/ 0 h 127"/>
                <a:gd name="T8" fmla="*/ 0 w 2212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2" h="127">
                  <a:moveTo>
                    <a:pt x="0" y="125"/>
                  </a:moveTo>
                  <a:lnTo>
                    <a:pt x="2212" y="127"/>
                  </a:lnTo>
                  <a:lnTo>
                    <a:pt x="2212" y="0"/>
                  </a:lnTo>
                  <a:lnTo>
                    <a:pt x="0" y="0"/>
                  </a:lnTo>
                  <a:lnTo>
                    <a:pt x="0" y="1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2" name="Freeform 34"/>
            <p:cNvSpPr>
              <a:spLocks/>
            </p:cNvSpPr>
            <p:nvPr/>
          </p:nvSpPr>
          <p:spPr bwMode="auto">
            <a:xfrm>
              <a:off x="2895" y="2221"/>
              <a:ext cx="1233" cy="71"/>
            </a:xfrm>
            <a:custGeom>
              <a:avLst/>
              <a:gdLst>
                <a:gd name="T0" fmla="*/ 0 w 1233"/>
                <a:gd name="T1" fmla="*/ 70 h 71"/>
                <a:gd name="T2" fmla="*/ 1233 w 1233"/>
                <a:gd name="T3" fmla="*/ 71 h 71"/>
                <a:gd name="T4" fmla="*/ 1233 w 1233"/>
                <a:gd name="T5" fmla="*/ 0 h 71"/>
                <a:gd name="T6" fmla="*/ 0 w 1233"/>
                <a:gd name="T7" fmla="*/ 0 h 71"/>
                <a:gd name="T8" fmla="*/ 0 w 1233"/>
                <a:gd name="T9" fmla="*/ 71 h 71"/>
                <a:gd name="T10" fmla="*/ 0 w 1233"/>
                <a:gd name="T11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3" h="71">
                  <a:moveTo>
                    <a:pt x="0" y="70"/>
                  </a:moveTo>
                  <a:lnTo>
                    <a:pt x="1233" y="71"/>
                  </a:lnTo>
                  <a:lnTo>
                    <a:pt x="1233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3" name="Freeform 35"/>
            <p:cNvSpPr>
              <a:spLocks/>
            </p:cNvSpPr>
            <p:nvPr/>
          </p:nvSpPr>
          <p:spPr bwMode="auto">
            <a:xfrm>
              <a:off x="2895" y="2221"/>
              <a:ext cx="1233" cy="71"/>
            </a:xfrm>
            <a:custGeom>
              <a:avLst/>
              <a:gdLst>
                <a:gd name="T0" fmla="*/ 0 w 1233"/>
                <a:gd name="T1" fmla="*/ 70 h 71"/>
                <a:gd name="T2" fmla="*/ 1233 w 1233"/>
                <a:gd name="T3" fmla="*/ 71 h 71"/>
                <a:gd name="T4" fmla="*/ 1233 w 1233"/>
                <a:gd name="T5" fmla="*/ 0 h 71"/>
                <a:gd name="T6" fmla="*/ 0 w 1233"/>
                <a:gd name="T7" fmla="*/ 0 h 71"/>
                <a:gd name="T8" fmla="*/ 0 w 123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3" h="71">
                  <a:moveTo>
                    <a:pt x="0" y="70"/>
                  </a:moveTo>
                  <a:lnTo>
                    <a:pt x="1233" y="71"/>
                  </a:lnTo>
                  <a:lnTo>
                    <a:pt x="123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4" name="Freeform 36"/>
            <p:cNvSpPr>
              <a:spLocks/>
            </p:cNvSpPr>
            <p:nvPr/>
          </p:nvSpPr>
          <p:spPr bwMode="auto">
            <a:xfrm>
              <a:off x="2552" y="1740"/>
              <a:ext cx="731" cy="167"/>
            </a:xfrm>
            <a:custGeom>
              <a:avLst/>
              <a:gdLst>
                <a:gd name="T0" fmla="*/ 729 w 731"/>
                <a:gd name="T1" fmla="*/ 0 h 167"/>
                <a:gd name="T2" fmla="*/ 0 w 731"/>
                <a:gd name="T3" fmla="*/ 1 h 167"/>
                <a:gd name="T4" fmla="*/ 0 w 731"/>
                <a:gd name="T5" fmla="*/ 86 h 167"/>
                <a:gd name="T6" fmla="*/ 80 w 731"/>
                <a:gd name="T7" fmla="*/ 86 h 167"/>
                <a:gd name="T8" fmla="*/ 80 w 731"/>
                <a:gd name="T9" fmla="*/ 167 h 167"/>
                <a:gd name="T10" fmla="*/ 643 w 731"/>
                <a:gd name="T11" fmla="*/ 167 h 167"/>
                <a:gd name="T12" fmla="*/ 643 w 731"/>
                <a:gd name="T13" fmla="*/ 86 h 167"/>
                <a:gd name="T14" fmla="*/ 731 w 731"/>
                <a:gd name="T15" fmla="*/ 86 h 167"/>
                <a:gd name="T16" fmla="*/ 731 w 731"/>
                <a:gd name="T17" fmla="*/ 1 h 167"/>
                <a:gd name="T18" fmla="*/ 731 w 731"/>
                <a:gd name="T19" fmla="*/ 1 h 167"/>
                <a:gd name="T20" fmla="*/ 729 w 731"/>
                <a:gd name="T2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1" h="167">
                  <a:moveTo>
                    <a:pt x="729" y="0"/>
                  </a:moveTo>
                  <a:lnTo>
                    <a:pt x="0" y="1"/>
                  </a:lnTo>
                  <a:lnTo>
                    <a:pt x="0" y="86"/>
                  </a:lnTo>
                  <a:lnTo>
                    <a:pt x="80" y="86"/>
                  </a:lnTo>
                  <a:lnTo>
                    <a:pt x="80" y="167"/>
                  </a:lnTo>
                  <a:lnTo>
                    <a:pt x="643" y="167"/>
                  </a:lnTo>
                  <a:lnTo>
                    <a:pt x="643" y="86"/>
                  </a:lnTo>
                  <a:lnTo>
                    <a:pt x="731" y="86"/>
                  </a:lnTo>
                  <a:lnTo>
                    <a:pt x="731" y="1"/>
                  </a:lnTo>
                  <a:lnTo>
                    <a:pt x="731" y="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5" name="Freeform 37"/>
            <p:cNvSpPr>
              <a:spLocks/>
            </p:cNvSpPr>
            <p:nvPr/>
          </p:nvSpPr>
          <p:spPr bwMode="auto">
            <a:xfrm>
              <a:off x="2552" y="1740"/>
              <a:ext cx="731" cy="167"/>
            </a:xfrm>
            <a:custGeom>
              <a:avLst/>
              <a:gdLst>
                <a:gd name="T0" fmla="*/ 729 w 731"/>
                <a:gd name="T1" fmla="*/ 0 h 167"/>
                <a:gd name="T2" fmla="*/ 0 w 731"/>
                <a:gd name="T3" fmla="*/ 1 h 167"/>
                <a:gd name="T4" fmla="*/ 0 w 731"/>
                <a:gd name="T5" fmla="*/ 86 h 167"/>
                <a:gd name="T6" fmla="*/ 80 w 731"/>
                <a:gd name="T7" fmla="*/ 86 h 167"/>
                <a:gd name="T8" fmla="*/ 80 w 731"/>
                <a:gd name="T9" fmla="*/ 167 h 167"/>
                <a:gd name="T10" fmla="*/ 643 w 731"/>
                <a:gd name="T11" fmla="*/ 167 h 167"/>
                <a:gd name="T12" fmla="*/ 643 w 731"/>
                <a:gd name="T13" fmla="*/ 86 h 167"/>
                <a:gd name="T14" fmla="*/ 731 w 731"/>
                <a:gd name="T15" fmla="*/ 86 h 167"/>
                <a:gd name="T16" fmla="*/ 731 w 731"/>
                <a:gd name="T17" fmla="*/ 1 h 167"/>
                <a:gd name="T18" fmla="*/ 731 w 731"/>
                <a:gd name="T19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1" h="167">
                  <a:moveTo>
                    <a:pt x="729" y="0"/>
                  </a:moveTo>
                  <a:lnTo>
                    <a:pt x="0" y="1"/>
                  </a:lnTo>
                  <a:lnTo>
                    <a:pt x="0" y="86"/>
                  </a:lnTo>
                  <a:lnTo>
                    <a:pt x="80" y="86"/>
                  </a:lnTo>
                  <a:lnTo>
                    <a:pt x="80" y="167"/>
                  </a:lnTo>
                  <a:lnTo>
                    <a:pt x="643" y="167"/>
                  </a:lnTo>
                  <a:lnTo>
                    <a:pt x="643" y="86"/>
                  </a:lnTo>
                  <a:lnTo>
                    <a:pt x="731" y="86"/>
                  </a:lnTo>
                  <a:lnTo>
                    <a:pt x="731" y="1"/>
                  </a:lnTo>
                  <a:lnTo>
                    <a:pt x="731" y="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6" name="Rectangle 38"/>
            <p:cNvSpPr>
              <a:spLocks noChangeArrowheads="1"/>
            </p:cNvSpPr>
            <p:nvPr/>
          </p:nvSpPr>
          <p:spPr bwMode="auto">
            <a:xfrm>
              <a:off x="2999" y="1271"/>
              <a:ext cx="46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First working set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07" name="Rectangle 39"/>
            <p:cNvSpPr>
              <a:spLocks noChangeArrowheads="1"/>
            </p:cNvSpPr>
            <p:nvPr/>
          </p:nvSpPr>
          <p:spPr bwMode="auto">
            <a:xfrm>
              <a:off x="2559" y="1745"/>
              <a:ext cx="67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Capacity-generated traf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08" name="Rectangle 40"/>
            <p:cNvSpPr>
              <a:spLocks noChangeArrowheads="1"/>
            </p:cNvSpPr>
            <p:nvPr/>
          </p:nvSpPr>
          <p:spPr bwMode="auto">
            <a:xfrm>
              <a:off x="3226" y="1745"/>
              <a:ext cx="6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09" name="Rectangle 41"/>
            <p:cNvSpPr>
              <a:spLocks noChangeArrowheads="1"/>
            </p:cNvSpPr>
            <p:nvPr/>
          </p:nvSpPr>
          <p:spPr bwMode="auto">
            <a:xfrm>
              <a:off x="2652" y="1818"/>
              <a:ext cx="5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(including conflicts)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0" name="Rectangle 42"/>
            <p:cNvSpPr>
              <a:spLocks noChangeArrowheads="1"/>
            </p:cNvSpPr>
            <p:nvPr/>
          </p:nvSpPr>
          <p:spPr bwMode="auto">
            <a:xfrm>
              <a:off x="4059" y="1931"/>
              <a:ext cx="56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Second working set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1" name="Rectangle 43"/>
            <p:cNvSpPr>
              <a:spLocks noChangeArrowheads="1"/>
            </p:cNvSpPr>
            <p:nvPr/>
          </p:nvSpPr>
          <p:spPr bwMode="auto">
            <a:xfrm rot="16200000">
              <a:off x="2209" y="127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pitchFamily="34" charset="0"/>
                </a:rPr>
                <a:t>Data traf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2" name="Rectangle 44"/>
            <p:cNvSpPr>
              <a:spLocks noChangeArrowheads="1"/>
            </p:cNvSpPr>
            <p:nvPr/>
          </p:nvSpPr>
          <p:spPr bwMode="auto">
            <a:xfrm rot="16200000">
              <a:off x="2311" y="1101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3" name="Rectangle 45"/>
            <p:cNvSpPr>
              <a:spLocks noChangeArrowheads="1"/>
            </p:cNvSpPr>
            <p:nvPr/>
          </p:nvSpPr>
          <p:spPr bwMode="auto">
            <a:xfrm>
              <a:off x="2911" y="2219"/>
              <a:ext cx="124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Other capacity-independent communication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4" name="Freeform 46"/>
            <p:cNvSpPr>
              <a:spLocks/>
            </p:cNvSpPr>
            <p:nvPr/>
          </p:nvSpPr>
          <p:spPr bwMode="auto">
            <a:xfrm>
              <a:off x="3085" y="2502"/>
              <a:ext cx="853" cy="75"/>
            </a:xfrm>
            <a:custGeom>
              <a:avLst/>
              <a:gdLst>
                <a:gd name="T0" fmla="*/ 0 w 853"/>
                <a:gd name="T1" fmla="*/ 73 h 75"/>
                <a:gd name="T2" fmla="*/ 853 w 853"/>
                <a:gd name="T3" fmla="*/ 75 h 75"/>
                <a:gd name="T4" fmla="*/ 853 w 853"/>
                <a:gd name="T5" fmla="*/ 0 h 75"/>
                <a:gd name="T6" fmla="*/ 0 w 853"/>
                <a:gd name="T7" fmla="*/ 0 h 75"/>
                <a:gd name="T8" fmla="*/ 0 w 853"/>
                <a:gd name="T9" fmla="*/ 75 h 75"/>
                <a:gd name="T10" fmla="*/ 0 w 853"/>
                <a:gd name="T11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3" h="75">
                  <a:moveTo>
                    <a:pt x="0" y="73"/>
                  </a:moveTo>
                  <a:lnTo>
                    <a:pt x="853" y="75"/>
                  </a:lnTo>
                  <a:lnTo>
                    <a:pt x="853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15" name="Freeform 47"/>
            <p:cNvSpPr>
              <a:spLocks/>
            </p:cNvSpPr>
            <p:nvPr/>
          </p:nvSpPr>
          <p:spPr bwMode="auto">
            <a:xfrm>
              <a:off x="3085" y="2502"/>
              <a:ext cx="853" cy="75"/>
            </a:xfrm>
            <a:custGeom>
              <a:avLst/>
              <a:gdLst>
                <a:gd name="T0" fmla="*/ 0 w 853"/>
                <a:gd name="T1" fmla="*/ 73 h 75"/>
                <a:gd name="T2" fmla="*/ 853 w 853"/>
                <a:gd name="T3" fmla="*/ 75 h 75"/>
                <a:gd name="T4" fmla="*/ 853 w 853"/>
                <a:gd name="T5" fmla="*/ 0 h 75"/>
                <a:gd name="T6" fmla="*/ 0 w 853"/>
                <a:gd name="T7" fmla="*/ 0 h 75"/>
                <a:gd name="T8" fmla="*/ 0 w 853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75">
                  <a:moveTo>
                    <a:pt x="0" y="73"/>
                  </a:moveTo>
                  <a:lnTo>
                    <a:pt x="853" y="75"/>
                  </a:lnTo>
                  <a:lnTo>
                    <a:pt x="853" y="0"/>
                  </a:lnTo>
                  <a:lnTo>
                    <a:pt x="0" y="0"/>
                  </a:lnTo>
                  <a:lnTo>
                    <a:pt x="0" y="7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16" name="Rectangle 48"/>
            <p:cNvSpPr>
              <a:spLocks noChangeArrowheads="1"/>
            </p:cNvSpPr>
            <p:nvPr/>
          </p:nvSpPr>
          <p:spPr bwMode="auto">
            <a:xfrm>
              <a:off x="3105" y="2499"/>
              <a:ext cx="77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Cold-start (compulsory) traf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7" name="Rectangle 49"/>
            <p:cNvSpPr>
              <a:spLocks noChangeArrowheads="1"/>
            </p:cNvSpPr>
            <p:nvPr/>
          </p:nvSpPr>
          <p:spPr bwMode="auto">
            <a:xfrm>
              <a:off x="3878" y="2499"/>
              <a:ext cx="6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8" name="Rectangle 50"/>
            <p:cNvSpPr>
              <a:spLocks noChangeArrowheads="1"/>
            </p:cNvSpPr>
            <p:nvPr/>
          </p:nvSpPr>
          <p:spPr bwMode="auto">
            <a:xfrm>
              <a:off x="3706" y="2602"/>
              <a:ext cx="10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pitchFamily="34" charset="0"/>
                </a:rPr>
                <a:t>Replication capacity (cache size)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9" name="Line 51"/>
            <p:cNvSpPr>
              <a:spLocks noChangeShapeType="1"/>
            </p:cNvSpPr>
            <p:nvPr/>
          </p:nvSpPr>
          <p:spPr bwMode="auto">
            <a:xfrm>
              <a:off x="2408" y="2327"/>
              <a:ext cx="34" cy="1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0" name="Line 52"/>
            <p:cNvSpPr>
              <a:spLocks noChangeShapeType="1"/>
            </p:cNvSpPr>
            <p:nvPr/>
          </p:nvSpPr>
          <p:spPr bwMode="auto">
            <a:xfrm>
              <a:off x="244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1" name="Line 53"/>
            <p:cNvSpPr>
              <a:spLocks noChangeShapeType="1"/>
            </p:cNvSpPr>
            <p:nvPr/>
          </p:nvSpPr>
          <p:spPr bwMode="auto">
            <a:xfrm>
              <a:off x="248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2" name="Line 54"/>
            <p:cNvSpPr>
              <a:spLocks noChangeShapeType="1"/>
            </p:cNvSpPr>
            <p:nvPr/>
          </p:nvSpPr>
          <p:spPr bwMode="auto">
            <a:xfrm>
              <a:off x="2523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3" name="Line 55"/>
            <p:cNvSpPr>
              <a:spLocks noChangeShapeType="1"/>
            </p:cNvSpPr>
            <p:nvPr/>
          </p:nvSpPr>
          <p:spPr bwMode="auto">
            <a:xfrm>
              <a:off x="256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4" name="Line 56"/>
            <p:cNvSpPr>
              <a:spLocks noChangeShapeType="1"/>
            </p:cNvSpPr>
            <p:nvPr/>
          </p:nvSpPr>
          <p:spPr bwMode="auto">
            <a:xfrm>
              <a:off x="2602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5" name="Line 57"/>
            <p:cNvSpPr>
              <a:spLocks noChangeShapeType="1"/>
            </p:cNvSpPr>
            <p:nvPr/>
          </p:nvSpPr>
          <p:spPr bwMode="auto">
            <a:xfrm>
              <a:off x="2640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6" name="Line 58"/>
            <p:cNvSpPr>
              <a:spLocks noChangeShapeType="1"/>
            </p:cNvSpPr>
            <p:nvPr/>
          </p:nvSpPr>
          <p:spPr bwMode="auto">
            <a:xfrm>
              <a:off x="267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7" name="Line 59"/>
            <p:cNvSpPr>
              <a:spLocks noChangeShapeType="1"/>
            </p:cNvSpPr>
            <p:nvPr/>
          </p:nvSpPr>
          <p:spPr bwMode="auto">
            <a:xfrm>
              <a:off x="271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8" name="Line 60"/>
            <p:cNvSpPr>
              <a:spLocks noChangeShapeType="1"/>
            </p:cNvSpPr>
            <p:nvPr/>
          </p:nvSpPr>
          <p:spPr bwMode="auto">
            <a:xfrm>
              <a:off x="275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9" name="Line 61"/>
            <p:cNvSpPr>
              <a:spLocks noChangeShapeType="1"/>
            </p:cNvSpPr>
            <p:nvPr/>
          </p:nvSpPr>
          <p:spPr bwMode="auto">
            <a:xfrm>
              <a:off x="2794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0" name="Line 62"/>
            <p:cNvSpPr>
              <a:spLocks noChangeShapeType="1"/>
            </p:cNvSpPr>
            <p:nvPr/>
          </p:nvSpPr>
          <p:spPr bwMode="auto">
            <a:xfrm>
              <a:off x="283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1" name="Line 63"/>
            <p:cNvSpPr>
              <a:spLocks noChangeShapeType="1"/>
            </p:cNvSpPr>
            <p:nvPr/>
          </p:nvSpPr>
          <p:spPr bwMode="auto">
            <a:xfrm>
              <a:off x="287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2" name="Line 64"/>
            <p:cNvSpPr>
              <a:spLocks noChangeShapeType="1"/>
            </p:cNvSpPr>
            <p:nvPr/>
          </p:nvSpPr>
          <p:spPr bwMode="auto">
            <a:xfrm>
              <a:off x="2911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3" name="Line 65"/>
            <p:cNvSpPr>
              <a:spLocks noChangeShapeType="1"/>
            </p:cNvSpPr>
            <p:nvPr/>
          </p:nvSpPr>
          <p:spPr bwMode="auto">
            <a:xfrm>
              <a:off x="2949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4" name="Line 66"/>
            <p:cNvSpPr>
              <a:spLocks noChangeShapeType="1"/>
            </p:cNvSpPr>
            <p:nvPr/>
          </p:nvSpPr>
          <p:spPr bwMode="auto">
            <a:xfrm>
              <a:off x="2988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5" name="Line 67"/>
            <p:cNvSpPr>
              <a:spLocks noChangeShapeType="1"/>
            </p:cNvSpPr>
            <p:nvPr/>
          </p:nvSpPr>
          <p:spPr bwMode="auto">
            <a:xfrm>
              <a:off x="3026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6" name="Line 68"/>
            <p:cNvSpPr>
              <a:spLocks noChangeShapeType="1"/>
            </p:cNvSpPr>
            <p:nvPr/>
          </p:nvSpPr>
          <p:spPr bwMode="auto">
            <a:xfrm>
              <a:off x="306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7" name="Line 69"/>
            <p:cNvSpPr>
              <a:spLocks noChangeShapeType="1"/>
            </p:cNvSpPr>
            <p:nvPr/>
          </p:nvSpPr>
          <p:spPr bwMode="auto">
            <a:xfrm>
              <a:off x="3105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8" name="Line 70"/>
            <p:cNvSpPr>
              <a:spLocks noChangeShapeType="1"/>
            </p:cNvSpPr>
            <p:nvPr/>
          </p:nvSpPr>
          <p:spPr bwMode="auto">
            <a:xfrm>
              <a:off x="314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9" name="Line 71"/>
            <p:cNvSpPr>
              <a:spLocks noChangeShapeType="1"/>
            </p:cNvSpPr>
            <p:nvPr/>
          </p:nvSpPr>
          <p:spPr bwMode="auto">
            <a:xfrm>
              <a:off x="318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0" name="Line 72"/>
            <p:cNvSpPr>
              <a:spLocks noChangeShapeType="1"/>
            </p:cNvSpPr>
            <p:nvPr/>
          </p:nvSpPr>
          <p:spPr bwMode="auto">
            <a:xfrm>
              <a:off x="322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1" name="Line 73"/>
            <p:cNvSpPr>
              <a:spLocks noChangeShapeType="1"/>
            </p:cNvSpPr>
            <p:nvPr/>
          </p:nvSpPr>
          <p:spPr bwMode="auto">
            <a:xfrm>
              <a:off x="325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2" name="Line 74"/>
            <p:cNvSpPr>
              <a:spLocks noChangeShapeType="1"/>
            </p:cNvSpPr>
            <p:nvPr/>
          </p:nvSpPr>
          <p:spPr bwMode="auto">
            <a:xfrm>
              <a:off x="329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3" name="Line 75"/>
            <p:cNvSpPr>
              <a:spLocks noChangeShapeType="1"/>
            </p:cNvSpPr>
            <p:nvPr/>
          </p:nvSpPr>
          <p:spPr bwMode="auto">
            <a:xfrm>
              <a:off x="333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4" name="Line 76"/>
            <p:cNvSpPr>
              <a:spLocks noChangeShapeType="1"/>
            </p:cNvSpPr>
            <p:nvPr/>
          </p:nvSpPr>
          <p:spPr bwMode="auto">
            <a:xfrm>
              <a:off x="3373" y="2329"/>
              <a:ext cx="37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5" name="Line 77"/>
            <p:cNvSpPr>
              <a:spLocks noChangeShapeType="1"/>
            </p:cNvSpPr>
            <p:nvPr/>
          </p:nvSpPr>
          <p:spPr bwMode="auto">
            <a:xfrm>
              <a:off x="341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6" name="Line 78"/>
            <p:cNvSpPr>
              <a:spLocks noChangeShapeType="1"/>
            </p:cNvSpPr>
            <p:nvPr/>
          </p:nvSpPr>
          <p:spPr bwMode="auto">
            <a:xfrm>
              <a:off x="345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7" name="Line 79"/>
            <p:cNvSpPr>
              <a:spLocks noChangeShapeType="1"/>
            </p:cNvSpPr>
            <p:nvPr/>
          </p:nvSpPr>
          <p:spPr bwMode="auto">
            <a:xfrm>
              <a:off x="3491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8" name="Line 80"/>
            <p:cNvSpPr>
              <a:spLocks noChangeShapeType="1"/>
            </p:cNvSpPr>
            <p:nvPr/>
          </p:nvSpPr>
          <p:spPr bwMode="auto">
            <a:xfrm>
              <a:off x="3529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9" name="Line 81"/>
            <p:cNvSpPr>
              <a:spLocks noChangeShapeType="1"/>
            </p:cNvSpPr>
            <p:nvPr/>
          </p:nvSpPr>
          <p:spPr bwMode="auto">
            <a:xfrm>
              <a:off x="3567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0" name="Line 82"/>
            <p:cNvSpPr>
              <a:spLocks noChangeShapeType="1"/>
            </p:cNvSpPr>
            <p:nvPr/>
          </p:nvSpPr>
          <p:spPr bwMode="auto">
            <a:xfrm>
              <a:off x="3606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1" name="Line 83"/>
            <p:cNvSpPr>
              <a:spLocks noChangeShapeType="1"/>
            </p:cNvSpPr>
            <p:nvPr/>
          </p:nvSpPr>
          <p:spPr bwMode="auto">
            <a:xfrm>
              <a:off x="3644" y="2329"/>
              <a:ext cx="37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2" name="Line 84"/>
            <p:cNvSpPr>
              <a:spLocks noChangeShapeType="1"/>
            </p:cNvSpPr>
            <p:nvPr/>
          </p:nvSpPr>
          <p:spPr bwMode="auto">
            <a:xfrm>
              <a:off x="3685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3" name="Line 85"/>
            <p:cNvSpPr>
              <a:spLocks noChangeShapeType="1"/>
            </p:cNvSpPr>
            <p:nvPr/>
          </p:nvSpPr>
          <p:spPr bwMode="auto">
            <a:xfrm>
              <a:off x="3723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4" name="Line 86"/>
            <p:cNvSpPr>
              <a:spLocks noChangeShapeType="1"/>
            </p:cNvSpPr>
            <p:nvPr/>
          </p:nvSpPr>
          <p:spPr bwMode="auto">
            <a:xfrm>
              <a:off x="376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5" name="Line 87"/>
            <p:cNvSpPr>
              <a:spLocks noChangeShapeType="1"/>
            </p:cNvSpPr>
            <p:nvPr/>
          </p:nvSpPr>
          <p:spPr bwMode="auto">
            <a:xfrm>
              <a:off x="380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6" name="Line 88"/>
            <p:cNvSpPr>
              <a:spLocks noChangeShapeType="1"/>
            </p:cNvSpPr>
            <p:nvPr/>
          </p:nvSpPr>
          <p:spPr bwMode="auto">
            <a:xfrm>
              <a:off x="383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7" name="Line 89"/>
            <p:cNvSpPr>
              <a:spLocks noChangeShapeType="1"/>
            </p:cNvSpPr>
            <p:nvPr/>
          </p:nvSpPr>
          <p:spPr bwMode="auto">
            <a:xfrm>
              <a:off x="387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8" name="Line 90"/>
            <p:cNvSpPr>
              <a:spLocks noChangeShapeType="1"/>
            </p:cNvSpPr>
            <p:nvPr/>
          </p:nvSpPr>
          <p:spPr bwMode="auto">
            <a:xfrm>
              <a:off x="3915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9" name="Line 91"/>
            <p:cNvSpPr>
              <a:spLocks noChangeShapeType="1"/>
            </p:cNvSpPr>
            <p:nvPr/>
          </p:nvSpPr>
          <p:spPr bwMode="auto">
            <a:xfrm>
              <a:off x="395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0" name="Line 92"/>
            <p:cNvSpPr>
              <a:spLocks noChangeShapeType="1"/>
            </p:cNvSpPr>
            <p:nvPr/>
          </p:nvSpPr>
          <p:spPr bwMode="auto">
            <a:xfrm>
              <a:off x="399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1" name="Line 93"/>
            <p:cNvSpPr>
              <a:spLocks noChangeShapeType="1"/>
            </p:cNvSpPr>
            <p:nvPr/>
          </p:nvSpPr>
          <p:spPr bwMode="auto">
            <a:xfrm>
              <a:off x="403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2" name="Line 94"/>
            <p:cNvSpPr>
              <a:spLocks noChangeShapeType="1"/>
            </p:cNvSpPr>
            <p:nvPr/>
          </p:nvSpPr>
          <p:spPr bwMode="auto">
            <a:xfrm>
              <a:off x="4070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3" name="Line 95"/>
            <p:cNvSpPr>
              <a:spLocks noChangeShapeType="1"/>
            </p:cNvSpPr>
            <p:nvPr/>
          </p:nvSpPr>
          <p:spPr bwMode="auto">
            <a:xfrm>
              <a:off x="4109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4" name="Line 96"/>
            <p:cNvSpPr>
              <a:spLocks noChangeShapeType="1"/>
            </p:cNvSpPr>
            <p:nvPr/>
          </p:nvSpPr>
          <p:spPr bwMode="auto">
            <a:xfrm>
              <a:off x="4147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5" name="Line 97"/>
            <p:cNvSpPr>
              <a:spLocks noChangeShapeType="1"/>
            </p:cNvSpPr>
            <p:nvPr/>
          </p:nvSpPr>
          <p:spPr bwMode="auto">
            <a:xfrm>
              <a:off x="4186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6" name="Line 98"/>
            <p:cNvSpPr>
              <a:spLocks noChangeShapeType="1"/>
            </p:cNvSpPr>
            <p:nvPr/>
          </p:nvSpPr>
          <p:spPr bwMode="auto">
            <a:xfrm>
              <a:off x="422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7" name="Line 99"/>
            <p:cNvSpPr>
              <a:spLocks noChangeShapeType="1"/>
            </p:cNvSpPr>
            <p:nvPr/>
          </p:nvSpPr>
          <p:spPr bwMode="auto">
            <a:xfrm>
              <a:off x="426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8" name="Line 100"/>
            <p:cNvSpPr>
              <a:spLocks noChangeShapeType="1"/>
            </p:cNvSpPr>
            <p:nvPr/>
          </p:nvSpPr>
          <p:spPr bwMode="auto">
            <a:xfrm>
              <a:off x="4303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9" name="Line 101"/>
            <p:cNvSpPr>
              <a:spLocks noChangeShapeType="1"/>
            </p:cNvSpPr>
            <p:nvPr/>
          </p:nvSpPr>
          <p:spPr bwMode="auto">
            <a:xfrm>
              <a:off x="434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0" name="Line 102"/>
            <p:cNvSpPr>
              <a:spLocks noChangeShapeType="1"/>
            </p:cNvSpPr>
            <p:nvPr/>
          </p:nvSpPr>
          <p:spPr bwMode="auto">
            <a:xfrm>
              <a:off x="438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1" name="Line 103"/>
            <p:cNvSpPr>
              <a:spLocks noChangeShapeType="1"/>
            </p:cNvSpPr>
            <p:nvPr/>
          </p:nvSpPr>
          <p:spPr bwMode="auto">
            <a:xfrm>
              <a:off x="441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2" name="Line 104"/>
            <p:cNvSpPr>
              <a:spLocks noChangeShapeType="1"/>
            </p:cNvSpPr>
            <p:nvPr/>
          </p:nvSpPr>
          <p:spPr bwMode="auto">
            <a:xfrm>
              <a:off x="445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3" name="Line 105"/>
            <p:cNvSpPr>
              <a:spLocks noChangeShapeType="1"/>
            </p:cNvSpPr>
            <p:nvPr/>
          </p:nvSpPr>
          <p:spPr bwMode="auto">
            <a:xfrm>
              <a:off x="449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4" name="Line 106"/>
            <p:cNvSpPr>
              <a:spLocks noChangeShapeType="1"/>
            </p:cNvSpPr>
            <p:nvPr/>
          </p:nvSpPr>
          <p:spPr bwMode="auto">
            <a:xfrm>
              <a:off x="453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5" name="Line 107"/>
            <p:cNvSpPr>
              <a:spLocks noChangeShapeType="1"/>
            </p:cNvSpPr>
            <p:nvPr/>
          </p:nvSpPr>
          <p:spPr bwMode="auto">
            <a:xfrm>
              <a:off x="457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6" name="Freeform 108"/>
            <p:cNvSpPr>
              <a:spLocks/>
            </p:cNvSpPr>
            <p:nvPr/>
          </p:nvSpPr>
          <p:spPr bwMode="auto">
            <a:xfrm>
              <a:off x="3153" y="2365"/>
              <a:ext cx="716" cy="79"/>
            </a:xfrm>
            <a:custGeom>
              <a:avLst/>
              <a:gdLst>
                <a:gd name="T0" fmla="*/ 0 w 716"/>
                <a:gd name="T1" fmla="*/ 77 h 79"/>
                <a:gd name="T2" fmla="*/ 716 w 716"/>
                <a:gd name="T3" fmla="*/ 79 h 79"/>
                <a:gd name="T4" fmla="*/ 716 w 716"/>
                <a:gd name="T5" fmla="*/ 0 h 79"/>
                <a:gd name="T6" fmla="*/ 2 w 716"/>
                <a:gd name="T7" fmla="*/ 0 h 79"/>
                <a:gd name="T8" fmla="*/ 2 w 716"/>
                <a:gd name="T9" fmla="*/ 79 h 79"/>
                <a:gd name="T10" fmla="*/ 0 w 716"/>
                <a:gd name="T11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6" h="79">
                  <a:moveTo>
                    <a:pt x="0" y="77"/>
                  </a:moveTo>
                  <a:lnTo>
                    <a:pt x="716" y="79"/>
                  </a:lnTo>
                  <a:lnTo>
                    <a:pt x="716" y="0"/>
                  </a:lnTo>
                  <a:lnTo>
                    <a:pt x="2" y="0"/>
                  </a:lnTo>
                  <a:lnTo>
                    <a:pt x="2" y="79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7" name="Freeform 109"/>
            <p:cNvSpPr>
              <a:spLocks/>
            </p:cNvSpPr>
            <p:nvPr/>
          </p:nvSpPr>
          <p:spPr bwMode="auto">
            <a:xfrm>
              <a:off x="3153" y="2365"/>
              <a:ext cx="716" cy="79"/>
            </a:xfrm>
            <a:custGeom>
              <a:avLst/>
              <a:gdLst>
                <a:gd name="T0" fmla="*/ 0 w 716"/>
                <a:gd name="T1" fmla="*/ 77 h 79"/>
                <a:gd name="T2" fmla="*/ 716 w 716"/>
                <a:gd name="T3" fmla="*/ 79 h 79"/>
                <a:gd name="T4" fmla="*/ 716 w 716"/>
                <a:gd name="T5" fmla="*/ 0 h 79"/>
                <a:gd name="T6" fmla="*/ 2 w 716"/>
                <a:gd name="T7" fmla="*/ 0 h 79"/>
                <a:gd name="T8" fmla="*/ 2 w 716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6" h="79">
                  <a:moveTo>
                    <a:pt x="0" y="77"/>
                  </a:moveTo>
                  <a:lnTo>
                    <a:pt x="716" y="79"/>
                  </a:lnTo>
                  <a:lnTo>
                    <a:pt x="716" y="0"/>
                  </a:lnTo>
                  <a:lnTo>
                    <a:pt x="2" y="0"/>
                  </a:lnTo>
                  <a:lnTo>
                    <a:pt x="2" y="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8" name="Rectangle 110"/>
            <p:cNvSpPr>
              <a:spLocks noChangeArrowheads="1"/>
            </p:cNvSpPr>
            <p:nvPr/>
          </p:nvSpPr>
          <p:spPr bwMode="auto">
            <a:xfrm>
              <a:off x="3178" y="2367"/>
              <a:ext cx="14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Inher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79" name="Rectangle 111"/>
            <p:cNvSpPr>
              <a:spLocks noChangeArrowheads="1"/>
            </p:cNvSpPr>
            <p:nvPr/>
          </p:nvSpPr>
          <p:spPr bwMode="auto">
            <a:xfrm>
              <a:off x="3322" y="2367"/>
              <a:ext cx="54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ent communication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80" name="Text Box 112"/>
            <p:cNvSpPr txBox="1">
              <a:spLocks noChangeArrowheads="1"/>
            </p:cNvSpPr>
            <p:nvPr/>
          </p:nvSpPr>
          <p:spPr bwMode="auto">
            <a:xfrm>
              <a:off x="2400" y="2976"/>
              <a:ext cx="22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Example LU Decomposition</a:t>
              </a:r>
            </a:p>
            <a:p>
              <a:r>
                <a:rPr lang="en-US">
                  <a:latin typeface="Comic Sans MS" pitchFamily="66" charset="0"/>
                </a:rPr>
                <a:t>from NAS Parallel Benchmarks</a:t>
              </a: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Higher Associativity</a:t>
            </a:r>
            <a:endParaRPr lang="en-US" altLang="zh-CN" sz="2200" i="1" dirty="0">
              <a:solidFill>
                <a:srgbClr val="000000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Conflict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misses can be a problem for caches with low associativity (especially direct-mapped). </a:t>
            </a:r>
            <a:endParaRPr lang="en-US" altLang="zh-CN" sz="18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With higher associativity decreasing Conflict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misses to improve miss rate</a:t>
            </a:r>
          </a:p>
          <a:p>
            <a:pPr lvl="1">
              <a:lnSpc>
                <a:spcPct val="80000"/>
              </a:lnSpc>
            </a:pPr>
            <a:endParaRPr lang="en-US" altLang="zh-CN" sz="1800" i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Cache rule of thumb </a:t>
            </a:r>
            <a:endParaRPr lang="en-US" altLang="zh-CN" sz="22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chemeClr val="hlink"/>
                </a:solidFill>
                <a:ea typeface="宋体" pitchFamily="2" charset="-122"/>
              </a:rPr>
              <a:t>2:1 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rule of thumb</a:t>
            </a:r>
            <a:r>
              <a:rPr lang="zh-CN" altLang="en-US" sz="220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a direct-mapped cache of size N has the same miss rate as a 2-way set-associative cache of size N/2.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Eight-way set associative is for practical purposes as effective in reducing misses for these sized cache as fully associative.</a:t>
            </a:r>
            <a:endParaRPr lang="zh-CN" altLang="en-US" sz="1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Third Miss Rate Reduction Technique: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Multilevel Caches</a:t>
            </a:r>
          </a:p>
          <a:p>
            <a:pPr lvl="1"/>
            <a:r>
              <a:rPr lang="en-US" altLang="zh-CN" dirty="0"/>
              <a:t>This method focuses on the interface between the cache and main memory. </a:t>
            </a:r>
          </a:p>
          <a:p>
            <a:pPr lvl="1"/>
            <a:r>
              <a:rPr lang="en-US" altLang="zh-CN" dirty="0"/>
              <a:t>We can add an second-level cache between main memory and a small, fast first-level cache. </a:t>
            </a:r>
          </a:p>
          <a:p>
            <a:pPr lvl="2"/>
            <a:r>
              <a:rPr lang="en-US" altLang="zh-CN" dirty="0"/>
              <a:t>This helps satisfy the desire to make the cache fast and large. </a:t>
            </a:r>
          </a:p>
          <a:p>
            <a:pPr lvl="1"/>
            <a:r>
              <a:rPr lang="en-US" altLang="zh-CN" dirty="0"/>
              <a:t>The first –level cache allows: </a:t>
            </a:r>
          </a:p>
          <a:p>
            <a:pPr lvl="2"/>
            <a:r>
              <a:rPr lang="en-US" altLang="zh-CN" dirty="0"/>
              <a:t>The smaller first-level cache is fast enough to match the clock cycle time of the fast CPU and to fit on the chip with the CPU, thereby lessening the hits time.</a:t>
            </a:r>
          </a:p>
          <a:p>
            <a:pPr lvl="1"/>
            <a:r>
              <a:rPr lang="en-US" altLang="zh-CN" dirty="0"/>
              <a:t>The second-level cache allows: </a:t>
            </a:r>
          </a:p>
          <a:p>
            <a:pPr lvl="2"/>
            <a:r>
              <a:rPr lang="en-US" altLang="zh-CN" dirty="0"/>
              <a:t>The larger second-level can be large enough to capture many memory accesses that would go to main memory, thereby lessening the effective miss penalty. </a:t>
            </a:r>
          </a:p>
          <a:p>
            <a:endParaRPr lang="en-US" altLang="zh-CN" dirty="0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610" y="295264"/>
            <a:ext cx="7903790" cy="505343"/>
          </a:xfrm>
        </p:spPr>
        <p:txBody>
          <a:bodyPr/>
          <a:lstStyle/>
          <a:p>
            <a:r>
              <a:rPr lang="en-US" dirty="0"/>
              <a:t>First Miss Penalty Reduction Technique: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1143000"/>
          </a:xfrm>
          <a:noFill/>
          <a:ln/>
        </p:spPr>
        <p:txBody>
          <a:bodyPr lIns="90488" rIns="90488"/>
          <a:lstStyle/>
          <a:p>
            <a:r>
              <a:rPr lang="en-US"/>
              <a:t>Associativity</a:t>
            </a:r>
          </a:p>
        </p:txBody>
      </p:sp>
      <p:pic>
        <p:nvPicPr>
          <p:cNvPr id="9052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5220" name="Rectangle 4"/>
          <p:cNvSpPr>
            <a:spLocks noChangeArrowheads="1"/>
          </p:cNvSpPr>
          <p:nvPr/>
        </p:nvSpPr>
        <p:spPr bwMode="auto">
          <a:xfrm>
            <a:off x="4684713" y="1497013"/>
            <a:ext cx="13144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905221" name="Line 5"/>
          <p:cNvSpPr>
            <a:spLocks noChangeShapeType="1"/>
          </p:cNvSpPr>
          <p:nvPr/>
        </p:nvSpPr>
        <p:spPr bwMode="auto">
          <a:xfrm>
            <a:off x="3606800" y="1428750"/>
            <a:ext cx="1130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2" name="Line 6"/>
          <p:cNvSpPr>
            <a:spLocks noChangeShapeType="1"/>
          </p:cNvSpPr>
          <p:nvPr/>
        </p:nvSpPr>
        <p:spPr bwMode="auto">
          <a:xfrm>
            <a:off x="4883150" y="1866900"/>
            <a:ext cx="31115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3" name="Line 7"/>
          <p:cNvSpPr>
            <a:spLocks noChangeShapeType="1"/>
          </p:cNvSpPr>
          <p:nvPr/>
        </p:nvSpPr>
        <p:spPr bwMode="auto">
          <a:xfrm flipV="1">
            <a:off x="3581400" y="2711450"/>
            <a:ext cx="0" cy="174625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4" name="Line 8"/>
          <p:cNvSpPr>
            <a:spLocks noChangeShapeType="1"/>
          </p:cNvSpPr>
          <p:nvPr/>
        </p:nvSpPr>
        <p:spPr bwMode="auto">
          <a:xfrm flipH="1">
            <a:off x="1993900" y="2774950"/>
            <a:ext cx="16129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5" name="Line 9"/>
          <p:cNvSpPr>
            <a:spLocks noChangeShapeType="1"/>
          </p:cNvSpPr>
          <p:nvPr/>
        </p:nvSpPr>
        <p:spPr bwMode="auto">
          <a:xfrm>
            <a:off x="3581400" y="3200400"/>
            <a:ext cx="457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Beware: Execution time is only final measure!</a:t>
            </a:r>
          </a:p>
          <a:p>
            <a:r>
              <a:rPr lang="en-US" dirty="0"/>
              <a:t>Why is cycle time tied to hit time?</a:t>
            </a:r>
          </a:p>
          <a:p>
            <a:pPr lvl="1"/>
            <a:endParaRPr lang="en-US" dirty="0"/>
          </a:p>
          <a:p>
            <a:r>
              <a:rPr lang="en-US" dirty="0"/>
              <a:t>Will Clock Cycle time increase?</a:t>
            </a:r>
          </a:p>
          <a:p>
            <a:pPr lvl="1"/>
            <a:r>
              <a:rPr lang="en-US" dirty="0"/>
              <a:t>Hill [1988] suggested hit time for 2-way vs. 1-way </a:t>
            </a:r>
            <a:br>
              <a:rPr lang="en-US" dirty="0"/>
            </a:br>
            <a:r>
              <a:rPr lang="en-US" dirty="0"/>
              <a:t>external cache +10%, </a:t>
            </a:r>
            <a:br>
              <a:rPr lang="en-US" dirty="0"/>
            </a:br>
            <a:r>
              <a:rPr lang="en-US" dirty="0"/>
              <a:t>internal + 2% </a:t>
            </a:r>
          </a:p>
          <a:p>
            <a:pPr lvl="1"/>
            <a:r>
              <a:rPr lang="en-US" dirty="0"/>
              <a:t>suggested big and dumb caches</a:t>
            </a:r>
          </a:p>
          <a:p>
            <a:endParaRPr lang="en-US" dirty="0"/>
          </a:p>
          <a:p>
            <a:r>
              <a:rPr lang="en-US" dirty="0"/>
              <a:t>Effective cycle time of </a:t>
            </a:r>
            <a:r>
              <a:rPr lang="en-US" dirty="0" err="1"/>
              <a:t>assoc</a:t>
            </a:r>
            <a:endParaRPr lang="en-US" dirty="0"/>
          </a:p>
          <a:p>
            <a:pPr lvl="1"/>
            <a:r>
              <a:rPr lang="en-US" dirty="0" err="1"/>
              <a:t>pzrbski</a:t>
            </a:r>
            <a:r>
              <a:rPr lang="en-US" dirty="0"/>
              <a:t> ISCA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Associativity vs Cycle Time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200" dirty="0"/>
              <a:t>Assume: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Clock Cycle time</a:t>
            </a:r>
            <a:r>
              <a:rPr lang="en-US" baseline="-25000" dirty="0"/>
              <a:t>2-way</a:t>
            </a:r>
            <a:r>
              <a:rPr lang="en-US" dirty="0"/>
              <a:t> = 1.36</a:t>
            </a:r>
            <a:r>
              <a:rPr lang="en-US" altLang="zh-CN" dirty="0">
                <a:ea typeface="宋体" pitchFamily="2" charset="-122"/>
              </a:rPr>
              <a:t>×</a:t>
            </a:r>
            <a:r>
              <a:rPr lang="en-US" dirty="0"/>
              <a:t>Clock Cycle time</a:t>
            </a:r>
            <a:r>
              <a:rPr lang="en-US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 Clock Cycle time</a:t>
            </a:r>
            <a:r>
              <a:rPr lang="en-US" sz="2000" baseline="-25000" dirty="0"/>
              <a:t>4-way</a:t>
            </a:r>
            <a:r>
              <a:rPr lang="en-US" sz="2000" dirty="0"/>
              <a:t> = 1.44</a:t>
            </a:r>
            <a:r>
              <a:rPr lang="en-US" altLang="zh-CN" sz="2000" dirty="0">
                <a:ea typeface="宋体" pitchFamily="2" charset="-122"/>
              </a:rPr>
              <a:t>×</a:t>
            </a:r>
            <a:r>
              <a:rPr lang="en-US" sz="2000" dirty="0"/>
              <a:t>Clock Cycle time</a:t>
            </a:r>
            <a:r>
              <a:rPr lang="en-US" sz="2000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 Clock Cycle time</a:t>
            </a:r>
            <a:r>
              <a:rPr lang="en-US" sz="2000" baseline="-25000" dirty="0"/>
              <a:t>8-way</a:t>
            </a:r>
            <a:r>
              <a:rPr lang="en-US" sz="2000" dirty="0"/>
              <a:t> = 1.52</a:t>
            </a:r>
            <a:r>
              <a:rPr lang="en-US" altLang="zh-CN" sz="2000" dirty="0">
                <a:ea typeface="宋体" pitchFamily="2" charset="-122"/>
              </a:rPr>
              <a:t>×</a:t>
            </a:r>
            <a:r>
              <a:rPr lang="en-US" sz="2000" dirty="0"/>
              <a:t>Clock Cycle time</a:t>
            </a:r>
            <a:r>
              <a:rPr lang="en-US" sz="2000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aseline="-25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Hit time: 1 CLK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Miss </a:t>
            </a:r>
            <a:r>
              <a:rPr lang="en-US" altLang="zh-CN" dirty="0" err="1">
                <a:ea typeface="宋体" pitchFamily="2" charset="-122"/>
              </a:rPr>
              <a:t>penalty</a:t>
            </a:r>
            <a:r>
              <a:rPr lang="en-US" altLang="zh-CN" baseline="-25000" dirty="0" err="1">
                <a:ea typeface="宋体" pitchFamily="2" charset="-122"/>
              </a:rPr>
              <a:t>direct</a:t>
            </a:r>
            <a:r>
              <a:rPr lang="en-US" altLang="zh-CN" baseline="-25000" dirty="0">
                <a:ea typeface="宋体" pitchFamily="2" charset="-122"/>
              </a:rPr>
              <a:t>-mapped</a:t>
            </a:r>
            <a:r>
              <a:rPr lang="en-US" altLang="zh-CN" dirty="0">
                <a:ea typeface="宋体" pitchFamily="2" charset="-122"/>
              </a:rPr>
              <a:t>:</a:t>
            </a:r>
            <a:r>
              <a:rPr lang="en-US" altLang="zh-CN" baseline="-250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25 CLK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L2 cache that never </a:t>
            </a:r>
            <a:r>
              <a:rPr lang="en-US" altLang="zh-CN" dirty="0" err="1">
                <a:ea typeface="宋体" pitchFamily="2" charset="-122"/>
              </a:rPr>
              <a:t>misses,and</a:t>
            </a:r>
            <a:r>
              <a:rPr lang="en-US" altLang="zh-CN" dirty="0">
                <a:ea typeface="宋体" pitchFamily="2" charset="-122"/>
              </a:rPr>
              <a:t> that the penalty need not rounded to integral number of clock cycle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Using Figure 5.14(p424) for miss rates, which cache sizes each of these three statements true?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8-way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4-way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4-way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2-way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2-way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1-way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28600"/>
            <a:ext cx="7162800" cy="609600"/>
          </a:xfrm>
        </p:spPr>
        <p:txBody>
          <a:bodyPr/>
          <a:lstStyle/>
          <a:p>
            <a:r>
              <a:rPr lang="en-US"/>
              <a:t>Example12: </a:t>
            </a:r>
            <a:r>
              <a:rPr lang="en-US" altLang="zh-CN" sz="2800">
                <a:ea typeface="宋体" pitchFamily="2" charset="-122"/>
              </a:rPr>
              <a:t>Higher Associativity</a:t>
            </a:r>
            <a:endParaRPr lang="zh-CN" altLang="en-US" sz="22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43950" cy="5486400"/>
          </a:xfrm>
          <a:noFill/>
          <a:ln/>
        </p:spPr>
        <p:txBody>
          <a:bodyPr lIns="90488" rIns="90488"/>
          <a:lstStyle/>
          <a:p>
            <a:pPr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itchFamily="2" charset="-122"/>
              </a:rPr>
              <a:t>Answer: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8-way 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		     ＝Hit time</a:t>
            </a:r>
            <a:r>
              <a:rPr lang="en-US" altLang="zh-CN" sz="2000" baseline="-25000">
                <a:ea typeface="宋体" pitchFamily="2" charset="-122"/>
              </a:rPr>
              <a:t>8-way</a:t>
            </a:r>
            <a:r>
              <a:rPr lang="en-US" altLang="zh-CN" sz="2000">
                <a:ea typeface="宋体" pitchFamily="2" charset="-122"/>
              </a:rPr>
              <a:t> + Miss rate</a:t>
            </a:r>
            <a:r>
              <a:rPr lang="en-US" altLang="zh-CN" sz="2000" baseline="-25000">
                <a:ea typeface="宋体" pitchFamily="2" charset="-122"/>
              </a:rPr>
              <a:t>8-way</a:t>
            </a:r>
            <a:r>
              <a:rPr lang="en-US" altLang="zh-CN" sz="2000">
                <a:ea typeface="宋体" pitchFamily="2" charset="-122"/>
              </a:rPr>
              <a:t>×Miss penalty</a:t>
            </a:r>
            <a:r>
              <a:rPr lang="en-US" altLang="zh-CN" sz="2000" baseline="-25000">
                <a:ea typeface="宋体" pitchFamily="2" charset="-122"/>
              </a:rPr>
              <a:t>8-way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		      ＝1.52 + Miss rate</a:t>
            </a:r>
            <a:r>
              <a:rPr lang="en-US" altLang="zh-CN" sz="2000" baseline="-25000">
                <a:ea typeface="宋体" pitchFamily="2" charset="-122"/>
              </a:rPr>
              <a:t>8-way</a:t>
            </a:r>
            <a:r>
              <a:rPr lang="en-US" altLang="zh-CN" sz="2000">
                <a:ea typeface="宋体" pitchFamily="2" charset="-122"/>
              </a:rPr>
              <a:t>×25</a:t>
            </a:r>
            <a:endParaRPr lang="en-US" altLang="zh-CN" sz="2000" baseline="-2500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4-way </a:t>
            </a:r>
            <a:r>
              <a:rPr lang="en-US" altLang="zh-CN" sz="2000">
                <a:ea typeface="宋体" pitchFamily="2" charset="-122"/>
              </a:rPr>
              <a:t>＝ 1.44 + Miss rate</a:t>
            </a:r>
            <a:r>
              <a:rPr lang="en-US" altLang="zh-CN" sz="2000" baseline="-25000">
                <a:ea typeface="宋体" pitchFamily="2" charset="-122"/>
              </a:rPr>
              <a:t>4-way</a:t>
            </a:r>
            <a:r>
              <a:rPr lang="en-US" altLang="zh-CN" sz="2000">
                <a:ea typeface="宋体" pitchFamily="2" charset="-122"/>
              </a:rPr>
              <a:t>×25</a:t>
            </a:r>
            <a:endParaRPr lang="en-US" altLang="zh-CN" sz="2000" baseline="-2500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2-way </a:t>
            </a:r>
            <a:r>
              <a:rPr lang="en-US" altLang="zh-CN" sz="2000">
                <a:ea typeface="宋体" pitchFamily="2" charset="-122"/>
              </a:rPr>
              <a:t>＝ 1.36 + Miss rate</a:t>
            </a:r>
            <a:r>
              <a:rPr lang="en-US" altLang="zh-CN" sz="2000" baseline="-25000">
                <a:ea typeface="宋体" pitchFamily="2" charset="-122"/>
              </a:rPr>
              <a:t>2-way</a:t>
            </a:r>
            <a:r>
              <a:rPr lang="en-US" altLang="zh-CN" sz="2000">
                <a:ea typeface="宋体" pitchFamily="2" charset="-122"/>
              </a:rPr>
              <a:t>×25</a:t>
            </a:r>
            <a:r>
              <a:rPr lang="en-US" sz="2000"/>
              <a:t> 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1-way </a:t>
            </a:r>
            <a:r>
              <a:rPr lang="en-US" altLang="zh-CN" sz="2000">
                <a:ea typeface="宋体" pitchFamily="2" charset="-122"/>
              </a:rPr>
              <a:t>＝ 1.00 + Miss rate</a:t>
            </a:r>
            <a:r>
              <a:rPr lang="en-US" altLang="zh-CN" sz="2000" baseline="-25000">
                <a:ea typeface="宋体" pitchFamily="2" charset="-122"/>
              </a:rPr>
              <a:t>1-way</a:t>
            </a:r>
            <a:r>
              <a:rPr lang="en-US" altLang="zh-CN" sz="2000">
                <a:ea typeface="宋体" pitchFamily="2" charset="-122"/>
              </a:rPr>
              <a:t>×25</a:t>
            </a:r>
            <a:r>
              <a:rPr lang="en-US" sz="2000"/>
              <a:t> 	</a:t>
            </a:r>
          </a:p>
          <a:p>
            <a:pPr>
              <a:buFontTx/>
              <a:buNone/>
            </a:pPr>
            <a:r>
              <a:rPr lang="en-US" sz="2000"/>
              <a:t>The miss penalty the same time in each case, so we leave it as 25 clock cycles, then the average memory access time for a 4KB direct-mapped cache is: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solidFill>
                  <a:schemeClr val="hlink"/>
                </a:solidFill>
                <a:ea typeface="宋体" pitchFamily="2" charset="-122"/>
              </a:rPr>
              <a:t>1-way 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＝ 1.00 + 0.098×25＝3.44</a:t>
            </a:r>
            <a:endParaRPr lang="en-US" sz="20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2000"/>
              <a:t>for a 512KB, 8-way set-associative cache is: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solidFill>
                  <a:schemeClr val="hlink"/>
                </a:solidFill>
                <a:ea typeface="宋体" pitchFamily="2" charset="-122"/>
              </a:rPr>
              <a:t>8-way 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＝ 1.52 + 0.006×25＝1.66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All results shows in above table: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9072" y="246411"/>
            <a:ext cx="7162800" cy="609600"/>
          </a:xfrm>
          <a:noFill/>
          <a:ln/>
        </p:spPr>
        <p:txBody>
          <a:bodyPr lIns="90488" rIns="90488"/>
          <a:lstStyle/>
          <a:p>
            <a:r>
              <a:rPr lang="en-US" dirty="0"/>
              <a:t>Example12: </a:t>
            </a:r>
            <a:r>
              <a:rPr lang="en-US" altLang="zh-CN" sz="2800" dirty="0">
                <a:ea typeface="宋体" pitchFamily="2" charset="-122"/>
              </a:rPr>
              <a:t>Higher Associativity-2</a:t>
            </a:r>
            <a:endParaRPr lang="en-US" sz="2800" dirty="0">
              <a:ea typeface="宋体" pitchFamily="2" charset="-122"/>
            </a:endParaRPr>
          </a:p>
        </p:txBody>
      </p:sp>
      <p:graphicFrame>
        <p:nvGraphicFramePr>
          <p:cNvPr id="908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5924"/>
              </p:ext>
            </p:extLst>
          </p:nvPr>
        </p:nvGraphicFramePr>
        <p:xfrm>
          <a:off x="611560" y="1577971"/>
          <a:ext cx="7391400" cy="4137029"/>
        </p:xfrm>
        <a:graphic>
          <a:graphicData uri="http://schemas.openxmlformats.org/drawingml/2006/table">
            <a:tbl>
              <a:tblPr/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size(KB)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Associativity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3.44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3.25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3.22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3.28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2.69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2.58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2.62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2.33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2.53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2.06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2.30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2.37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1.92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2.24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2.18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2.25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1.52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1.84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1.92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256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1.32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1.66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1.74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1.82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512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1.20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1.59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1.66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063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Red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means A.M.A.T.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improved by more associativity)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Way Prediction and Pseudo-Associative Cache</a:t>
            </a:r>
          </a:p>
          <a:p>
            <a:pPr lvl="1"/>
            <a:r>
              <a:rPr lang="en-US" altLang="zh-CN" dirty="0"/>
              <a:t>Using two Technique reduces conflict misses and yet maintains hit speed of direct-mapped cache</a:t>
            </a:r>
          </a:p>
          <a:p>
            <a:pPr lvl="2"/>
            <a:r>
              <a:rPr lang="en-US" dirty="0"/>
              <a:t>Predictive bit</a:t>
            </a:r>
          </a:p>
          <a:p>
            <a:pPr lvl="2"/>
            <a:r>
              <a:rPr lang="en-US" dirty="0"/>
              <a:t>Pseudo-Associative</a:t>
            </a:r>
          </a:p>
          <a:p>
            <a:pPr lvl="1"/>
            <a:r>
              <a:rPr lang="en-US" dirty="0"/>
              <a:t>Way Prediction</a:t>
            </a:r>
            <a:endParaRPr lang="en-US" altLang="zh-CN" dirty="0"/>
          </a:p>
          <a:p>
            <a:pPr lvl="2"/>
            <a:r>
              <a:rPr lang="en-US" altLang="zh-CN" dirty="0"/>
              <a:t>Extra bits are kept in the cache to predict the way, or block within the set of the next cache access.</a:t>
            </a:r>
          </a:p>
          <a:p>
            <a:pPr lvl="2"/>
            <a:r>
              <a:rPr lang="en-US" altLang="zh-CN" dirty="0"/>
              <a:t>The Alpha 21264 user uses way prediction in its two-way set-associative instruction cache.</a:t>
            </a:r>
          </a:p>
          <a:p>
            <a:pPr lvl="3"/>
            <a:r>
              <a:rPr lang="en-US" dirty="0"/>
              <a:t>If the predictor i</a:t>
            </a:r>
            <a:r>
              <a:rPr lang="en-US" altLang="zh-CN" dirty="0"/>
              <a:t>s</a:t>
            </a:r>
            <a:r>
              <a:rPr lang="en-US" dirty="0"/>
              <a:t> correct, the instruction cache latency is 1 clock cycle.</a:t>
            </a:r>
          </a:p>
          <a:p>
            <a:pPr lvl="3"/>
            <a:r>
              <a:rPr lang="en-US" dirty="0"/>
              <a:t>If not, it tries the other block, changes the way predictor, and has a latency of 3 clock cycles.</a:t>
            </a:r>
          </a:p>
          <a:p>
            <a:pPr lvl="3"/>
            <a:r>
              <a:rPr lang="en-US" dirty="0"/>
              <a:t>Simulation using SPEC95 suggested set prediction accuracy is excess of 85%, so way prediction saves pipeline stage in more than 85% of the instruction fetches.</a:t>
            </a:r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Fourth Miss Rate Reduction Technique:</a:t>
            </a:r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9" name="Rectangle 3"/>
          <p:cNvSpPr>
            <a:spLocks noGrp="1" noChangeArrowheads="1"/>
          </p:cNvSpPr>
          <p:nvPr>
            <p:ph idx="1"/>
          </p:nvPr>
        </p:nvSpPr>
        <p:spPr>
          <a:xfrm>
            <a:off x="661629" y="890588"/>
            <a:ext cx="7924800" cy="4419600"/>
          </a:xfrm>
        </p:spPr>
        <p:txBody>
          <a:bodyPr/>
          <a:lstStyle/>
          <a:p>
            <a:r>
              <a:rPr lang="en-US" dirty="0"/>
              <a:t>How to combine fast hit time of Direct Mapped and have the lower conflict misses of 2-way SA cache? </a:t>
            </a:r>
          </a:p>
          <a:p>
            <a:r>
              <a:rPr lang="en-US" dirty="0"/>
              <a:t>Divide cache: on a miss, check other half of cache to see if there, if so have a pseudo-hit  (slow hit)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Drawback: CPU pipeline is hard if hit takes 1 or 2 cycles</a:t>
            </a:r>
          </a:p>
          <a:p>
            <a:pPr lvl="1"/>
            <a:r>
              <a:rPr lang="en-US" dirty="0"/>
              <a:t>Better for caches not tied directly to  processor (L2)</a:t>
            </a:r>
          </a:p>
          <a:p>
            <a:pPr lvl="1"/>
            <a:r>
              <a:rPr lang="en-US" dirty="0"/>
              <a:t>Used in MIPS R1000 L2 cache, similar in UltraSPARC</a:t>
            </a:r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Pseudo-Associative Cache (column associative)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4266841" y="4336665"/>
            <a:ext cx="714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Time</a:t>
            </a:r>
          </a:p>
        </p:txBody>
      </p:sp>
      <p:grpSp>
        <p:nvGrpSpPr>
          <p:cNvPr id="910341" name="Group 5"/>
          <p:cNvGrpSpPr>
            <a:grpSpLocks/>
          </p:cNvGrpSpPr>
          <p:nvPr/>
        </p:nvGrpSpPr>
        <p:grpSpPr bwMode="auto">
          <a:xfrm>
            <a:off x="908050" y="2845594"/>
            <a:ext cx="7327900" cy="1323975"/>
            <a:chOff x="788" y="1968"/>
            <a:chExt cx="4616" cy="834"/>
          </a:xfrm>
        </p:grpSpPr>
        <p:sp>
          <p:nvSpPr>
            <p:cNvPr id="910342" name="Rectangle 6"/>
            <p:cNvSpPr>
              <a:spLocks noChangeArrowheads="1"/>
            </p:cNvSpPr>
            <p:nvPr/>
          </p:nvSpPr>
          <p:spPr bwMode="auto">
            <a:xfrm>
              <a:off x="863" y="1968"/>
              <a:ext cx="6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Hit Time</a:t>
              </a:r>
            </a:p>
          </p:txBody>
        </p:sp>
        <p:sp>
          <p:nvSpPr>
            <p:cNvPr id="910343" name="Rectangle 7"/>
            <p:cNvSpPr>
              <a:spLocks noChangeArrowheads="1"/>
            </p:cNvSpPr>
            <p:nvPr/>
          </p:nvSpPr>
          <p:spPr bwMode="auto">
            <a:xfrm>
              <a:off x="827" y="2316"/>
              <a:ext cx="12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Pseudo Hit Time</a:t>
              </a:r>
            </a:p>
          </p:txBody>
        </p:sp>
        <p:sp>
          <p:nvSpPr>
            <p:cNvPr id="910344" name="Rectangle 8"/>
            <p:cNvSpPr>
              <a:spLocks noChangeArrowheads="1"/>
            </p:cNvSpPr>
            <p:nvPr/>
          </p:nvSpPr>
          <p:spPr bwMode="auto">
            <a:xfrm>
              <a:off x="3059" y="2292"/>
              <a:ext cx="9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Miss Penalty</a:t>
              </a:r>
            </a:p>
          </p:txBody>
        </p:sp>
        <p:sp>
          <p:nvSpPr>
            <p:cNvPr id="910345" name="Line 9"/>
            <p:cNvSpPr>
              <a:spLocks noChangeShapeType="1"/>
            </p:cNvSpPr>
            <p:nvPr/>
          </p:nvSpPr>
          <p:spPr bwMode="auto">
            <a:xfrm>
              <a:off x="812" y="2262"/>
              <a:ext cx="7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6" name="Line 10"/>
            <p:cNvSpPr>
              <a:spLocks noChangeShapeType="1"/>
            </p:cNvSpPr>
            <p:nvPr/>
          </p:nvSpPr>
          <p:spPr bwMode="auto">
            <a:xfrm>
              <a:off x="788" y="2562"/>
              <a:ext cx="135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7" name="Line 11"/>
            <p:cNvSpPr>
              <a:spLocks noChangeShapeType="1"/>
            </p:cNvSpPr>
            <p:nvPr/>
          </p:nvSpPr>
          <p:spPr bwMode="auto">
            <a:xfrm>
              <a:off x="2132" y="2562"/>
              <a:ext cx="30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8" name="Line 12"/>
            <p:cNvSpPr>
              <a:spLocks noChangeShapeType="1"/>
            </p:cNvSpPr>
            <p:nvPr/>
          </p:nvSpPr>
          <p:spPr bwMode="auto">
            <a:xfrm>
              <a:off x="788" y="2802"/>
              <a:ext cx="4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7924800" cy="4419600"/>
          </a:xfrm>
        </p:spPr>
        <p:txBody>
          <a:bodyPr/>
          <a:lstStyle/>
          <a:p>
            <a:r>
              <a:rPr lang="en-US" altLang="zh-CN" dirty="0"/>
              <a:t>Compiler Optimizations</a:t>
            </a:r>
          </a:p>
          <a:p>
            <a:pPr lvl="1"/>
            <a:r>
              <a:rPr lang="en-US" dirty="0"/>
              <a:t>The techniques reduces miss rates without any hardware changes and reorders instruction sequence with compiler.</a:t>
            </a:r>
          </a:p>
          <a:p>
            <a:pPr lvl="1"/>
            <a:r>
              <a:rPr lang="en-US" dirty="0"/>
              <a:t>Instructions</a:t>
            </a:r>
          </a:p>
          <a:p>
            <a:pPr lvl="2"/>
            <a:r>
              <a:rPr lang="en-US" dirty="0"/>
              <a:t>Reorder procedures in memory so as to reduce conflict misses</a:t>
            </a:r>
          </a:p>
          <a:p>
            <a:pPr lvl="2"/>
            <a:r>
              <a:rPr lang="en-US" dirty="0"/>
              <a:t>Profiling to look at conflicts(using tools they developed)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Merging Arrays: improve spatial locality by single array of compound elements vs. 2 arrays</a:t>
            </a:r>
          </a:p>
          <a:p>
            <a:pPr lvl="2"/>
            <a:r>
              <a:rPr lang="en-US" dirty="0"/>
              <a:t>Loop Interchange: change nesting of loops to access data in order stored in memory</a:t>
            </a:r>
          </a:p>
          <a:p>
            <a:pPr lvl="2"/>
            <a:r>
              <a:rPr lang="en-US" dirty="0"/>
              <a:t>Loop Fusion: Combine 2 independent loops that have same looping and some variables overlap</a:t>
            </a:r>
          </a:p>
          <a:p>
            <a:pPr lvl="2"/>
            <a:r>
              <a:rPr lang="en-US" dirty="0"/>
              <a:t>Blocking: Improve temporal locality by accessing “blocks” of data repeatedly vs. going down whole columns or rows</a:t>
            </a:r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Fifth Miss Rate Reduction Technique: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>
          <a:xfrm>
            <a:off x="1238250" y="2057400"/>
            <a:ext cx="7162800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/* Before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for (k = 0; k &lt; 100; k = k+1)</a:t>
            </a:r>
            <a:endParaRPr lang="en-US" sz="18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	for (j = 0; j &lt; 100;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	for (i = 0; i &lt; 5000; i = i+1)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	x[i][j] = 2 * x[i][j];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/* After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for (k = 0; k &lt; 100; k = k+1)</a:t>
            </a:r>
            <a:endParaRPr lang="en-US" sz="180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800" u="sng">
                <a:solidFill>
                  <a:schemeClr val="hlink"/>
                </a:solidFill>
                <a:latin typeface="Courier New" pitchFamily="49" charset="0"/>
              </a:rPr>
              <a:t>for (i = 0; i &lt; 5000; i = i+1)</a:t>
            </a:r>
            <a:endParaRPr lang="en-US" sz="180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</a:t>
            </a:r>
            <a:r>
              <a:rPr lang="en-US" sz="1800" u="sng">
                <a:solidFill>
                  <a:schemeClr val="hlink"/>
                </a:solidFill>
                <a:latin typeface="Courier New" pitchFamily="49" charset="0"/>
              </a:rPr>
              <a:t>for (j = 0; j &lt; 100; j = j+1)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	x[i][j] = 2 * x[i][j];</a:t>
            </a:r>
            <a:br>
              <a:rPr lang="en-US" sz="1800">
                <a:latin typeface="Courier New" pitchFamily="49" charset="0"/>
              </a:rPr>
            </a:b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Sequential accesses instead of striding through memory every 100 words; 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90500"/>
            <a:ext cx="7162800" cy="6858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①</a:t>
            </a:r>
            <a:r>
              <a:rPr lang="en-US" dirty="0"/>
              <a:t>Loop Interchange</a:t>
            </a:r>
          </a:p>
        </p:txBody>
      </p:sp>
      <p:sp>
        <p:nvSpPr>
          <p:cNvPr id="912388" name="Arc 4"/>
          <p:cNvSpPr>
            <a:spLocks/>
          </p:cNvSpPr>
          <p:nvPr/>
        </p:nvSpPr>
        <p:spPr bwMode="auto">
          <a:xfrm rot="10920000">
            <a:off x="1581150" y="4645025"/>
            <a:ext cx="622300" cy="354013"/>
          </a:xfrm>
          <a:custGeom>
            <a:avLst/>
            <a:gdLst>
              <a:gd name="G0" fmla="+- 55 0 0"/>
              <a:gd name="G1" fmla="+- 21600 0 0"/>
              <a:gd name="G2" fmla="+- 21600 0 0"/>
              <a:gd name="T0" fmla="*/ 0 w 21655"/>
              <a:gd name="T1" fmla="*/ 0 h 21600"/>
              <a:gd name="T2" fmla="*/ 21655 w 21655"/>
              <a:gd name="T3" fmla="*/ 21600 h 21600"/>
              <a:gd name="T4" fmla="*/ 55 w 216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5" h="21600" fill="none" extrusionOk="0">
                <a:moveTo>
                  <a:pt x="0" y="0"/>
                </a:moveTo>
                <a:cubicBezTo>
                  <a:pt x="18" y="0"/>
                  <a:pt x="36" y="-1"/>
                  <a:pt x="55" y="0"/>
                </a:cubicBezTo>
                <a:cubicBezTo>
                  <a:pt x="11984" y="0"/>
                  <a:pt x="21655" y="9670"/>
                  <a:pt x="21655" y="21600"/>
                </a:cubicBezTo>
              </a:path>
              <a:path w="21655" h="21600" stroke="0" extrusionOk="0">
                <a:moveTo>
                  <a:pt x="0" y="0"/>
                </a:moveTo>
                <a:cubicBezTo>
                  <a:pt x="18" y="0"/>
                  <a:pt x="36" y="-1"/>
                  <a:pt x="55" y="0"/>
                </a:cubicBezTo>
                <a:cubicBezTo>
                  <a:pt x="11984" y="0"/>
                  <a:pt x="21655" y="9670"/>
                  <a:pt x="21655" y="21600"/>
                </a:cubicBezTo>
                <a:lnTo>
                  <a:pt x="55" y="2160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2389" name="Rectangle 5"/>
          <p:cNvSpPr>
            <a:spLocks noChangeArrowheads="1"/>
          </p:cNvSpPr>
          <p:nvPr/>
        </p:nvSpPr>
        <p:spPr bwMode="auto">
          <a:xfrm>
            <a:off x="304800" y="1066800"/>
            <a:ext cx="86106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0" i="1" dirty="0">
                <a:solidFill>
                  <a:srgbClr val="000000"/>
                </a:solidFill>
                <a:latin typeface="+mn-lt"/>
                <a:ea typeface="宋体" pitchFamily="2" charset="-122"/>
              </a:rPr>
              <a:t>By switching the order in which loops execute, misses can be reduced due to improvements in spatial locality.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2" name="Rectangle 4"/>
          <p:cNvSpPr>
            <a:spLocks noGrp="1" noChangeArrowheads="1"/>
          </p:cNvSpPr>
          <p:nvPr>
            <p:ph idx="1"/>
          </p:nvPr>
        </p:nvSpPr>
        <p:spPr>
          <a:xfrm>
            <a:off x="163513" y="1085850"/>
            <a:ext cx="7696200" cy="531495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/>
              <a:t>/*</a:t>
            </a:r>
            <a:r>
              <a:rPr lang="en-US" sz="2000">
                <a:solidFill>
                  <a:schemeClr val="hlink"/>
                </a:solidFill>
              </a:rPr>
              <a:t> Before</a:t>
            </a:r>
            <a:r>
              <a:rPr lang="en-US" sz="2000"/>
              <a:t> */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for (</a:t>
            </a:r>
            <a:r>
              <a:rPr lang="en-US" sz="2000" u="sng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 = 0; i &lt; N; i = i+1)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2000">
                <a:latin typeface="Courier New" pitchFamily="49" charset="0"/>
              </a:rPr>
              <a:t> (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 = 0; j &lt; N; j = j+1)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{r = 0;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 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2000">
                <a:latin typeface="Courier New" pitchFamily="49" charset="0"/>
              </a:rPr>
              <a:t> (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 = 0; k &lt; N; k = k+1)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	r = r + y[</a:t>
            </a:r>
            <a:r>
              <a:rPr lang="en-US" sz="2000" u="sng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]*z[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 x[</a:t>
            </a:r>
            <a:r>
              <a:rPr lang="en-US" sz="2000" u="sng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 = r;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};</a:t>
            </a: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Two Inner Loops: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Write N elements of 1 row  of X[ ]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Read N elements of 1 row of Y[ ] repeatedly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Read all NxN elements of Z[ ]</a:t>
            </a:r>
            <a:endParaRPr lang="en-US">
              <a:ea typeface="宋体" pitchFamily="2" charset="-122"/>
            </a:endParaRP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Capacity Misses a function of N &amp; Cache Size: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2N</a:t>
            </a:r>
            <a:r>
              <a:rPr lang="en-US" baseline="30000"/>
              <a:t>3 </a:t>
            </a:r>
            <a:r>
              <a:rPr lang="en-US"/>
              <a:t>+ N</a:t>
            </a:r>
            <a:r>
              <a:rPr lang="en-US" baseline="30000"/>
              <a:t>2</a:t>
            </a:r>
            <a:r>
              <a:rPr lang="en-US"/>
              <a:t> =&gt; (assuming no conflict; otherwise …)</a:t>
            </a: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Idea: compute on BxB submatrix that fits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8534400" cy="800100"/>
          </a:xfrm>
          <a:noFill/>
          <a:ln/>
        </p:spPr>
        <p:txBody>
          <a:bodyPr lIns="90488" rIns="90488"/>
          <a:lstStyle/>
          <a:p>
            <a:r>
              <a:rPr lang="en-US" altLang="zh-CN">
                <a:ea typeface="宋体" pitchFamily="2" charset="-122"/>
              </a:rPr>
              <a:t>② Unoptimized Matrix Multiplication</a:t>
            </a:r>
            <a:r>
              <a:rPr lang="en-US" altLang="zh-CN" i="1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 </a:t>
            </a:r>
            <a:endParaRPr lang="en-US" i="1">
              <a:solidFill>
                <a:srgbClr val="000000"/>
              </a:solidFill>
              <a:latin typeface="Palatino" pitchFamily="18" charset="0"/>
            </a:endParaRPr>
          </a:p>
        </p:txBody>
      </p:sp>
      <p:graphicFrame>
        <p:nvGraphicFramePr>
          <p:cNvPr id="913410" name="Object 2"/>
          <p:cNvGraphicFramePr>
            <a:graphicFrameLocks noChangeAspect="1"/>
          </p:cNvGraphicFramePr>
          <p:nvPr/>
        </p:nvGraphicFramePr>
        <p:xfrm>
          <a:off x="4953000" y="1066800"/>
          <a:ext cx="41148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77" name="位图图像" r:id="rId3" imgW="5357324" imgH="1958510" progId="Paint.Picture">
                  <p:embed/>
                </p:oleObj>
              </mc:Choice>
              <mc:Fallback>
                <p:oleObj name="位图图像" r:id="rId3" imgW="5357324" imgH="19585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41148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6553200" y="3124200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y[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][</a:t>
            </a:r>
            <a:r>
              <a:rPr lang="en-US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>
                <a:latin typeface="Courier New" pitchFamily="49" charset="0"/>
              </a:rPr>
              <a:t>]</a:t>
            </a:r>
            <a:endParaRPr lang="zh-CN" altLang="en-US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893050" y="320040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z[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5" name="Rectangle 7"/>
          <p:cNvSpPr>
            <a:spLocks noChangeArrowheads="1"/>
          </p:cNvSpPr>
          <p:nvPr/>
        </p:nvSpPr>
        <p:spPr bwMode="auto">
          <a:xfrm>
            <a:off x="5029200" y="312420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x[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6" name="Line 8"/>
          <p:cNvSpPr>
            <a:spLocks noChangeShapeType="1"/>
          </p:cNvSpPr>
          <p:nvPr/>
        </p:nvSpPr>
        <p:spPr bwMode="auto">
          <a:xfrm flipH="1" flipV="1">
            <a:off x="5410200" y="1524000"/>
            <a:ext cx="228600" cy="1676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417" name="Line 9"/>
          <p:cNvSpPr>
            <a:spLocks noChangeShapeType="1"/>
          </p:cNvSpPr>
          <p:nvPr/>
        </p:nvSpPr>
        <p:spPr bwMode="auto">
          <a:xfrm flipH="1" flipV="1">
            <a:off x="6934200" y="1600200"/>
            <a:ext cx="228600" cy="1676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418" name="Line 10"/>
          <p:cNvSpPr>
            <a:spLocks noChangeShapeType="1"/>
          </p:cNvSpPr>
          <p:nvPr/>
        </p:nvSpPr>
        <p:spPr bwMode="auto">
          <a:xfrm flipH="1" flipV="1">
            <a:off x="8382000" y="16764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419" name="Rectangle 11"/>
          <p:cNvSpPr>
            <a:spLocks noChangeArrowheads="1"/>
          </p:cNvSpPr>
          <p:nvPr/>
        </p:nvSpPr>
        <p:spPr bwMode="auto">
          <a:xfrm>
            <a:off x="5349912" y="3509963"/>
            <a:ext cx="3695242" cy="76944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+mn-lt"/>
              </a:rPr>
              <a:t>((N+N)N+N)N=2N</a:t>
            </a:r>
            <a:r>
              <a:rPr lang="en-US" sz="2200" baseline="30000" dirty="0">
                <a:latin typeface="+mn-lt"/>
              </a:rPr>
              <a:t>3 </a:t>
            </a:r>
            <a:r>
              <a:rPr lang="en-US" sz="2200" dirty="0">
                <a:latin typeface="+mn-lt"/>
              </a:rPr>
              <a:t>+</a:t>
            </a:r>
            <a:r>
              <a:rPr lang="en-US" sz="2200" baseline="300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N</a:t>
            </a:r>
            <a:r>
              <a:rPr lang="en-US" sz="2200" baseline="30000" dirty="0">
                <a:latin typeface="+mn-lt"/>
              </a:rPr>
              <a:t>2</a:t>
            </a:r>
          </a:p>
          <a:p>
            <a:r>
              <a:rPr lang="en-US" sz="2200" dirty="0">
                <a:latin typeface="+mn-lt"/>
              </a:rPr>
              <a:t>Accessed For N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operations</a:t>
            </a:r>
            <a:endParaRPr lang="en-US" altLang="zh-CN" sz="2200" dirty="0">
              <a:latin typeface="+mn-lt"/>
              <a:ea typeface="宋体" pitchFamily="2" charset="-122"/>
            </a:endParaRPr>
          </a:p>
        </p:txBody>
      </p:sp>
      <p:sp>
        <p:nvSpPr>
          <p:cNvPr id="913420" name="AutoShape 12"/>
          <p:cNvSpPr>
            <a:spLocks/>
          </p:cNvSpPr>
          <p:nvPr/>
        </p:nvSpPr>
        <p:spPr bwMode="auto">
          <a:xfrm rot="3007294">
            <a:off x="4267200" y="297180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421" name="Line 13"/>
          <p:cNvSpPr>
            <a:spLocks noChangeShapeType="1"/>
          </p:cNvSpPr>
          <p:nvPr/>
        </p:nvSpPr>
        <p:spPr bwMode="auto">
          <a:xfrm rot="1769030" flipV="1">
            <a:off x="4713288" y="3770313"/>
            <a:ext cx="663575" cy="650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9" grpId="0" animBg="1"/>
      <p:bldP spid="913420" grpId="0" animBg="1"/>
      <p:bldP spid="9134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267700" cy="54102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altLang="zh-CN" sz="2000" i="1">
                <a:solidFill>
                  <a:schemeClr val="hlink"/>
                </a:solidFill>
                <a:ea typeface="宋体" pitchFamily="2" charset="-122"/>
              </a:rPr>
              <a:t>Matrix multiplication is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1800" i="1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000" i="1">
                <a:solidFill>
                  <a:schemeClr val="hlink"/>
                </a:solidFill>
                <a:ea typeface="宋体" pitchFamily="2" charset="-122"/>
              </a:rPr>
              <a:t>performed by multiplying the 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2000" i="1">
                <a:solidFill>
                  <a:schemeClr val="hlink"/>
                </a:solidFill>
                <a:ea typeface="宋体" pitchFamily="2" charset="-122"/>
              </a:rPr>
              <a:t>submatrices first. </a:t>
            </a:r>
            <a:endParaRPr lang="en-US" altLang="zh-CN" sz="200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/*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After </a:t>
            </a:r>
            <a:r>
              <a:rPr lang="en-US" sz="1800">
                <a:latin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for (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 = 0;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 &lt; N;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+B)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for (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 = 0;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 &lt; N;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+B)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 = 0; i &lt; N; i = i+1)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(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 &lt; min(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+B-1,N);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{r = 0;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(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 &lt; min(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+B-1,N);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	r = r + y[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]*z[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 x[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] = x[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] + r;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};</a:t>
            </a:r>
            <a:br>
              <a:rPr lang="en-US" sz="1800">
                <a:latin typeface="Courier New" pitchFamily="49" charset="0"/>
              </a:rPr>
            </a:b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1800">
                <a:ea typeface="宋体" pitchFamily="2" charset="-122"/>
              </a:rPr>
              <a:t>Y benefits from </a:t>
            </a:r>
            <a:r>
              <a:rPr lang="en-US" altLang="zh-CN" sz="1800">
                <a:solidFill>
                  <a:schemeClr val="hlink"/>
                </a:solidFill>
                <a:ea typeface="宋体" pitchFamily="2" charset="-122"/>
              </a:rPr>
              <a:t>spatial</a:t>
            </a:r>
            <a:r>
              <a:rPr lang="en-US" altLang="zh-CN" sz="1800">
                <a:ea typeface="宋体" pitchFamily="2" charset="-122"/>
              </a:rPr>
              <a:t> locality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1800">
                <a:ea typeface="宋体" pitchFamily="2" charset="-122"/>
              </a:rPr>
              <a:t>Z benefits from </a:t>
            </a:r>
            <a:r>
              <a:rPr lang="en-US" altLang="zh-CN" sz="1800">
                <a:solidFill>
                  <a:schemeClr val="hlink"/>
                </a:solidFill>
                <a:ea typeface="宋体" pitchFamily="2" charset="-122"/>
              </a:rPr>
              <a:t>temporal</a:t>
            </a:r>
            <a:r>
              <a:rPr lang="en-US" altLang="zh-CN" sz="1800">
                <a:ea typeface="宋体" pitchFamily="2" charset="-122"/>
              </a:rPr>
              <a:t> locality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/>
              <a:t>Capacity Misses from 2N</a:t>
            </a:r>
            <a:r>
              <a:rPr lang="en-US" sz="2000" baseline="30000"/>
              <a:t>3</a:t>
            </a:r>
            <a:r>
              <a:rPr lang="en-US" sz="2000"/>
              <a:t> + N</a:t>
            </a:r>
            <a:r>
              <a:rPr lang="en-US" sz="2000" baseline="30000"/>
              <a:t>2</a:t>
            </a:r>
            <a:r>
              <a:rPr lang="en-US" sz="2000"/>
              <a:t> to </a:t>
            </a:r>
            <a:r>
              <a:rPr lang="en-US" sz="2000">
                <a:solidFill>
                  <a:schemeClr val="hlink"/>
                </a:solidFill>
              </a:rPr>
              <a:t>2N</a:t>
            </a:r>
            <a:r>
              <a:rPr lang="en-US" sz="2000" baseline="30000">
                <a:solidFill>
                  <a:schemeClr val="hlink"/>
                </a:solidFill>
              </a:rPr>
              <a:t>3</a:t>
            </a:r>
            <a:r>
              <a:rPr lang="en-US" sz="2000">
                <a:solidFill>
                  <a:schemeClr val="hlink"/>
                </a:solidFill>
              </a:rPr>
              <a:t>/B+N</a:t>
            </a:r>
            <a:r>
              <a:rPr lang="en-US" sz="2000" baseline="30000">
                <a:solidFill>
                  <a:schemeClr val="hlink"/>
                </a:solidFill>
              </a:rPr>
              <a:t>2</a:t>
            </a:r>
            <a:endParaRPr lang="en-US" sz="2000"/>
          </a:p>
        </p:txBody>
      </p:sp>
      <p:sp>
        <p:nvSpPr>
          <p:cNvPr id="914440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Blocking </a:t>
            </a:r>
            <a:r>
              <a:rPr lang="en-US" altLang="zh-CN" dirty="0">
                <a:ea typeface="宋体" pitchFamily="2" charset="-122"/>
              </a:rPr>
              <a:t>optimized Matrix Multiplication</a:t>
            </a:r>
            <a:r>
              <a:rPr lang="en-US" altLang="zh-CN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 </a:t>
            </a:r>
            <a:endParaRPr lang="en-US" i="1" dirty="0">
              <a:solidFill>
                <a:srgbClr val="000000"/>
              </a:solidFill>
              <a:latin typeface="Palatino" pitchFamily="18" charset="0"/>
            </a:endParaRPr>
          </a:p>
        </p:txBody>
      </p:sp>
      <p:grpSp>
        <p:nvGrpSpPr>
          <p:cNvPr id="914435" name="Group 3"/>
          <p:cNvGrpSpPr>
            <a:grpSpLocks/>
          </p:cNvGrpSpPr>
          <p:nvPr/>
        </p:nvGrpSpPr>
        <p:grpSpPr bwMode="auto">
          <a:xfrm>
            <a:off x="4330700" y="914400"/>
            <a:ext cx="4813300" cy="2103438"/>
            <a:chOff x="2728" y="480"/>
            <a:chExt cx="3032" cy="1325"/>
          </a:xfrm>
        </p:grpSpPr>
        <p:graphicFrame>
          <p:nvGraphicFramePr>
            <p:cNvPr id="914436" name="Object 4"/>
            <p:cNvGraphicFramePr>
              <a:graphicFrameLocks noChangeAspect="1"/>
            </p:cNvGraphicFramePr>
            <p:nvPr/>
          </p:nvGraphicFramePr>
          <p:xfrm>
            <a:off x="2728" y="480"/>
            <a:ext cx="3032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98" name="位图图像" r:id="rId3" imgW="5357324" imgH="1600339" progId="Paint.Picture">
                    <p:embed/>
                  </p:oleObj>
                </mc:Choice>
                <mc:Fallback>
                  <p:oleObj name="位图图像" r:id="rId3" imgW="5357324" imgH="160033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480"/>
                          <a:ext cx="3032" cy="100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4437" name="Rectangle 5"/>
            <p:cNvSpPr>
              <a:spLocks noChangeArrowheads="1"/>
            </p:cNvSpPr>
            <p:nvPr/>
          </p:nvSpPr>
          <p:spPr bwMode="auto">
            <a:xfrm>
              <a:off x="4105" y="1536"/>
              <a:ext cx="3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latin typeface="Comic Sans MS" pitchFamily="66" charset="0"/>
                </a:rPr>
                <a:t>BN</a:t>
              </a:r>
              <a:endParaRPr lang="zh-CN" altLang="en-US" sz="2200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14438" name="Rectangle 6"/>
            <p:cNvSpPr>
              <a:spLocks noChangeArrowheads="1"/>
            </p:cNvSpPr>
            <p:nvPr/>
          </p:nvSpPr>
          <p:spPr bwMode="auto">
            <a:xfrm>
              <a:off x="5040" y="1536"/>
              <a:ext cx="5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latin typeface="Comic Sans MS" pitchFamily="66" charset="0"/>
                </a:rPr>
                <a:t>B</a:t>
              </a:r>
              <a:r>
                <a:rPr lang="en-US" altLang="zh-CN" sz="2200">
                  <a:latin typeface="Comic Sans MS" pitchFamily="66" charset="0"/>
                  <a:ea typeface="宋体" pitchFamily="2" charset="-122"/>
                </a:rPr>
                <a:t>×</a:t>
              </a:r>
              <a:r>
                <a:rPr lang="en-US" sz="2200">
                  <a:latin typeface="Comic Sans MS" pitchFamily="66" charset="0"/>
                </a:rPr>
                <a:t>B</a:t>
              </a:r>
              <a:endParaRPr lang="zh-CN" altLang="en-US" sz="2200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14439" name="Rectangle 7"/>
            <p:cNvSpPr>
              <a:spLocks noChangeArrowheads="1"/>
            </p:cNvSpPr>
            <p:nvPr/>
          </p:nvSpPr>
          <p:spPr bwMode="auto">
            <a:xfrm>
              <a:off x="3055" y="1536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BN</a:t>
              </a:r>
            </a:p>
          </p:txBody>
        </p:sp>
      </p:grpSp>
      <p:sp>
        <p:nvSpPr>
          <p:cNvPr id="914441" name="Rectangle 9"/>
          <p:cNvSpPr>
            <a:spLocks noChangeArrowheads="1"/>
          </p:cNvSpPr>
          <p:nvPr/>
        </p:nvSpPr>
        <p:spPr bwMode="auto">
          <a:xfrm rot="21234373">
            <a:off x="4391821" y="4589808"/>
            <a:ext cx="4392549" cy="76944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+mn-lt"/>
              </a:rPr>
              <a:t>(BN+BN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  <a:r>
              <a:rPr lang="en-US" sz="2200" dirty="0">
                <a:latin typeface="+mn-lt"/>
              </a:rPr>
              <a:t>+B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)</a:t>
            </a:r>
            <a:r>
              <a:rPr lang="en-US" altLang="zh-CN" sz="2200" dirty="0">
                <a:latin typeface="+mn-lt"/>
                <a:ea typeface="宋体" pitchFamily="2" charset="-122"/>
              </a:rPr>
              <a:t>×(</a:t>
            </a:r>
            <a:r>
              <a:rPr lang="en-US" sz="2200" dirty="0">
                <a:latin typeface="+mn-lt"/>
              </a:rPr>
              <a:t>N/B)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=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2N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3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/B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+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N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2</a:t>
            </a:r>
          </a:p>
          <a:p>
            <a:r>
              <a:rPr lang="en-US" sz="2200" dirty="0">
                <a:latin typeface="+mn-lt"/>
              </a:rPr>
              <a:t>Accessed For N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operations</a:t>
            </a:r>
            <a:endParaRPr lang="en-US" altLang="zh-CN" sz="2200" dirty="0">
              <a:latin typeface="+mn-lt"/>
              <a:ea typeface="宋体" pitchFamily="2" charset="-122"/>
            </a:endParaRPr>
          </a:p>
        </p:txBody>
      </p:sp>
      <p:sp>
        <p:nvSpPr>
          <p:cNvPr id="914442" name="Rectangle 10"/>
          <p:cNvSpPr>
            <a:spLocks noChangeArrowheads="1"/>
          </p:cNvSpPr>
          <p:nvPr/>
        </p:nvSpPr>
        <p:spPr bwMode="auto">
          <a:xfrm>
            <a:off x="5562600" y="2895600"/>
            <a:ext cx="2937022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</a:rPr>
              <a:t>B called </a:t>
            </a:r>
            <a:r>
              <a:rPr lang="en-US" sz="2000" i="1" dirty="0">
                <a:solidFill>
                  <a:schemeClr val="hlink"/>
                </a:solidFill>
                <a:latin typeface="+mn-lt"/>
              </a:rPr>
              <a:t>Blocking Factor</a:t>
            </a:r>
            <a:endParaRPr lang="en-US" altLang="zh-CN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400" cy="51054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The performance of a two-level cache is calculated in a similar way to the performance for a single level cache.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L2 Equations</a:t>
            </a:r>
            <a:endParaRPr lang="en-US" sz="1800" dirty="0">
              <a:solidFill>
                <a:schemeClr val="hlink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dirty="0"/>
              <a:t>	AMAT = Hit Time</a:t>
            </a:r>
            <a:r>
              <a:rPr lang="en-US" sz="1800" baseline="-25000" dirty="0"/>
              <a:t>L1</a:t>
            </a:r>
            <a:r>
              <a:rPr lang="en-US" sz="1800" dirty="0"/>
              <a:t> + Miss Rate</a:t>
            </a:r>
            <a:r>
              <a:rPr lang="en-US" sz="1800" baseline="-25000" dirty="0"/>
              <a:t>L1</a:t>
            </a:r>
            <a:r>
              <a:rPr lang="en-US" sz="1800" dirty="0"/>
              <a:t> x Miss Penalty</a:t>
            </a:r>
            <a:r>
              <a:rPr lang="en-US" sz="1800" baseline="-25000" dirty="0"/>
              <a:t>L1</a:t>
            </a:r>
            <a:br>
              <a:rPr lang="en-US" sz="1800" baseline="-25000" dirty="0"/>
            </a:br>
            <a:endParaRPr lang="en-US" sz="1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dirty="0"/>
              <a:t>	Miss Penalty</a:t>
            </a:r>
            <a:r>
              <a:rPr lang="en-US" sz="1800" baseline="-25000" dirty="0"/>
              <a:t>L1</a:t>
            </a:r>
            <a:r>
              <a:rPr lang="en-US" sz="1800" dirty="0"/>
              <a:t> = Hit Time</a:t>
            </a:r>
            <a:r>
              <a:rPr lang="en-US" sz="1800" baseline="-25000" dirty="0"/>
              <a:t>L2</a:t>
            </a:r>
            <a:r>
              <a:rPr lang="en-US" sz="1800" dirty="0"/>
              <a:t> + Miss Rate</a:t>
            </a:r>
            <a:r>
              <a:rPr lang="en-US" sz="1800" baseline="-25000" dirty="0"/>
              <a:t>L2</a:t>
            </a:r>
            <a:r>
              <a:rPr lang="en-US" sz="1800" dirty="0"/>
              <a:t> x Miss Penalty</a:t>
            </a:r>
            <a:r>
              <a:rPr lang="en-US" sz="1800" baseline="-25000" dirty="0"/>
              <a:t>L2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AMAT = Hit Time</a:t>
            </a:r>
            <a:r>
              <a:rPr lang="en-US" sz="1800" baseline="-25000" dirty="0"/>
              <a:t>L1</a:t>
            </a:r>
            <a:r>
              <a:rPr lang="en-US" sz="1800" dirty="0"/>
              <a:t> +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		    </a:t>
            </a:r>
            <a:r>
              <a:rPr lang="en-US" sz="1800" u="sng" dirty="0">
                <a:solidFill>
                  <a:schemeClr val="hlink"/>
                </a:solidFill>
              </a:rPr>
              <a:t>Miss Rate</a:t>
            </a:r>
            <a:r>
              <a:rPr lang="en-US" sz="1800" u="sng" baseline="-25000" dirty="0">
                <a:solidFill>
                  <a:schemeClr val="hlink"/>
                </a:solidFill>
              </a:rPr>
              <a:t>L1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x (Hit Time</a:t>
            </a:r>
            <a:r>
              <a:rPr lang="en-US" sz="1800" baseline="-25000" dirty="0"/>
              <a:t>L2</a:t>
            </a:r>
            <a:r>
              <a:rPr lang="en-US" sz="1800" dirty="0"/>
              <a:t> +</a:t>
            </a:r>
            <a:r>
              <a:rPr lang="en-US" sz="1800" u="sng" dirty="0">
                <a:solidFill>
                  <a:schemeClr val="hlink"/>
                </a:solidFill>
              </a:rPr>
              <a:t> Miss Rate</a:t>
            </a:r>
            <a:r>
              <a:rPr lang="en-US" sz="1800" u="sng" baseline="-25000" dirty="0">
                <a:solidFill>
                  <a:schemeClr val="hlink"/>
                </a:solidFill>
              </a:rPr>
              <a:t>L2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x Miss Penalty</a:t>
            </a:r>
            <a:r>
              <a:rPr lang="en-US" sz="1800" baseline="-25000" dirty="0"/>
              <a:t>L2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Definitions:</a:t>
            </a:r>
            <a:endParaRPr lang="en-US" sz="18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chemeClr val="hlink"/>
                </a:solidFill>
              </a:rPr>
              <a:t>Local miss rate</a:t>
            </a:r>
            <a:r>
              <a:rPr lang="en-US" dirty="0"/>
              <a:t>— misses in this cache divided by the total number of memory accesses</a:t>
            </a:r>
            <a:r>
              <a:rPr lang="en-US" i="1" dirty="0">
                <a:solidFill>
                  <a:schemeClr val="hlink"/>
                </a:solidFill>
              </a:rPr>
              <a:t> to this cache</a:t>
            </a:r>
            <a:r>
              <a:rPr lang="en-US" dirty="0"/>
              <a:t> (Miss rate</a:t>
            </a:r>
            <a:r>
              <a:rPr lang="en-US" baseline="-25000" dirty="0"/>
              <a:t>L2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chemeClr val="hlink"/>
                </a:solidFill>
              </a:rPr>
              <a:t>Global miss rate</a:t>
            </a:r>
            <a:r>
              <a:rPr lang="en-US" dirty="0"/>
              <a:t>—misses in this cache divided by the total number of memory accesses </a:t>
            </a:r>
            <a:r>
              <a:rPr lang="en-US" i="1" dirty="0">
                <a:solidFill>
                  <a:schemeClr val="hlink"/>
                </a:solidFill>
              </a:rPr>
              <a:t>generated by the CPU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Global Miss Rate is what matters</a:t>
            </a:r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1763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Parameter about Multilevel cache</a:t>
            </a:r>
          </a:p>
        </p:txBody>
      </p:sp>
      <p:grpSp>
        <p:nvGrpSpPr>
          <p:cNvPr id="876548" name="Group 4"/>
          <p:cNvGrpSpPr>
            <a:grpSpLocks/>
          </p:cNvGrpSpPr>
          <p:nvPr/>
        </p:nvGrpSpPr>
        <p:grpSpPr bwMode="auto">
          <a:xfrm>
            <a:off x="2895600" y="3048000"/>
            <a:ext cx="5638800" cy="2057400"/>
            <a:chOff x="1536" y="1824"/>
            <a:chExt cx="3552" cy="1296"/>
          </a:xfrm>
        </p:grpSpPr>
        <p:graphicFrame>
          <p:nvGraphicFramePr>
            <p:cNvPr id="876549" name="Object 5"/>
            <p:cNvGraphicFramePr>
              <a:graphicFrameLocks noChangeAspect="1"/>
            </p:cNvGraphicFramePr>
            <p:nvPr/>
          </p:nvGraphicFramePr>
          <p:xfrm>
            <a:off x="1680" y="1824"/>
            <a:ext cx="3408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657" name="Equation" r:id="rId3" imgW="2819160" imgH="927000" progId="Equation.3">
                    <p:embed/>
                  </p:oleObj>
                </mc:Choice>
                <mc:Fallback>
                  <p:oleObj name="Equation" r:id="rId3" imgW="2819160" imgH="927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24"/>
                          <a:ext cx="3408" cy="960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6550" name="Line 6"/>
            <p:cNvSpPr>
              <a:spLocks noChangeShapeType="1"/>
            </p:cNvSpPr>
            <p:nvPr/>
          </p:nvSpPr>
          <p:spPr bwMode="auto">
            <a:xfrm flipH="1">
              <a:off x="1536" y="2592"/>
              <a:ext cx="672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6551" name="Group 7"/>
          <p:cNvGrpSpPr>
            <a:grpSpLocks/>
          </p:cNvGrpSpPr>
          <p:nvPr/>
        </p:nvGrpSpPr>
        <p:grpSpPr bwMode="auto">
          <a:xfrm>
            <a:off x="1692275" y="1196975"/>
            <a:ext cx="6477000" cy="2057400"/>
            <a:chOff x="960" y="1056"/>
            <a:chExt cx="4080" cy="1296"/>
          </a:xfrm>
        </p:grpSpPr>
        <p:sp>
          <p:nvSpPr>
            <p:cNvPr id="876552" name="Rectangle 8"/>
            <p:cNvSpPr>
              <a:spLocks noChangeArrowheads="1"/>
            </p:cNvSpPr>
            <p:nvPr/>
          </p:nvSpPr>
          <p:spPr bwMode="auto">
            <a:xfrm>
              <a:off x="960" y="1056"/>
              <a:ext cx="4080" cy="748"/>
            </a:xfrm>
            <a:prstGeom prst="rect">
              <a:avLst/>
            </a:prstGeom>
            <a:solidFill>
              <a:srgbClr val="C0D2F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400" i="1" dirty="0">
                  <a:latin typeface="Times" pitchFamily="18" charset="0"/>
                  <a:ea typeface="宋体" pitchFamily="2" charset="-122"/>
                </a:rPr>
                <a:t>So the </a:t>
              </a:r>
              <a:r>
                <a:rPr lang="en-US" altLang="zh-CN" sz="2400" i="1" dirty="0">
                  <a:solidFill>
                    <a:schemeClr val="hlink"/>
                  </a:solidFill>
                  <a:latin typeface="Times" pitchFamily="18" charset="0"/>
                  <a:ea typeface="宋体" pitchFamily="2" charset="-122"/>
                </a:rPr>
                <a:t>miss penalty for level 1</a:t>
              </a:r>
              <a:r>
                <a:rPr lang="en-US" altLang="zh-CN" sz="2400" i="1" dirty="0">
                  <a:latin typeface="Times" pitchFamily="18" charset="0"/>
                  <a:ea typeface="宋体" pitchFamily="2" charset="-122"/>
                </a:rPr>
                <a:t> is calculated using the hit time, miss rate, and miss penalty for the level 2 cache.</a:t>
              </a:r>
              <a:r>
                <a:rPr lang="en-US" altLang="zh-CN" sz="2400" dirty="0">
                  <a:latin typeface="Times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876553" name="Line 9"/>
            <p:cNvSpPr>
              <a:spLocks noChangeShapeType="1"/>
            </p:cNvSpPr>
            <p:nvPr/>
          </p:nvSpPr>
          <p:spPr bwMode="auto">
            <a:xfrm flipH="1">
              <a:off x="2880" y="1632"/>
              <a:ext cx="96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6554" name="Group 10"/>
          <p:cNvGrpSpPr>
            <a:grpSpLocks/>
          </p:cNvGrpSpPr>
          <p:nvPr/>
        </p:nvGrpSpPr>
        <p:grpSpPr bwMode="auto">
          <a:xfrm>
            <a:off x="152400" y="2500313"/>
            <a:ext cx="8829675" cy="2774950"/>
            <a:chOff x="198" y="1623"/>
            <a:chExt cx="5562" cy="1748"/>
          </a:xfrm>
        </p:grpSpPr>
        <p:sp>
          <p:nvSpPr>
            <p:cNvPr id="876555" name="Text Box 11"/>
            <p:cNvSpPr txBox="1">
              <a:spLocks noChangeArrowheads="1"/>
            </p:cNvSpPr>
            <p:nvPr/>
          </p:nvSpPr>
          <p:spPr bwMode="auto">
            <a:xfrm>
              <a:off x="198" y="1623"/>
              <a:ext cx="5562" cy="174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dirty="0">
                  <a:ea typeface="宋体" pitchFamily="2" charset="-122"/>
                </a:rPr>
                <a:t>Using the terms above, the global miss for the first-level cache is still just Miss rate</a:t>
              </a:r>
              <a:r>
                <a:rPr lang="en-US" altLang="zh-CN" sz="2200" baseline="-25000" dirty="0">
                  <a:ea typeface="宋体" pitchFamily="2" charset="-122"/>
                </a:rPr>
                <a:t>L1</a:t>
              </a:r>
              <a:r>
                <a:rPr lang="en-US" altLang="zh-CN" sz="2200" dirty="0">
                  <a:ea typeface="宋体" pitchFamily="2" charset="-122"/>
                </a:rPr>
                <a:t>, but for the second-level cache it is : </a:t>
              </a: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</p:txBody>
        </p:sp>
        <p:graphicFrame>
          <p:nvGraphicFramePr>
            <p:cNvPr id="876556" name="Object 12"/>
            <p:cNvGraphicFramePr>
              <a:graphicFrameLocks noChangeAspect="1"/>
            </p:cNvGraphicFramePr>
            <p:nvPr/>
          </p:nvGraphicFramePr>
          <p:xfrm>
            <a:off x="240" y="2112"/>
            <a:ext cx="5520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658" name="Equation" r:id="rId5" imgW="4876560" imgH="927000" progId="Equation.3">
                    <p:embed/>
                  </p:oleObj>
                </mc:Choice>
                <mc:Fallback>
                  <p:oleObj name="Equation" r:id="rId5" imgW="4876560" imgH="927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112"/>
                          <a:ext cx="5520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7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7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uiExpand="1" build="p" autoUpdateAnimBg="0" advAuto="1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>
                <a:ea typeface="宋体" pitchFamily="2" charset="-122"/>
              </a:rPr>
              <a:t>N;J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>
                <a:ea typeface="宋体" pitchFamily="2" charset="-122"/>
              </a:rPr>
              <a:t>B;K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B;jjN/B;KKN/B; SO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For x[I,J]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(N*B)</a:t>
            </a:r>
          </a:p>
          <a:p>
            <a:r>
              <a:rPr lang="en-US" altLang="zh-CN">
                <a:ea typeface="宋体" pitchFamily="2" charset="-122"/>
              </a:rPr>
              <a:t>For y[I,K]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(N*B)</a:t>
            </a:r>
          </a:p>
          <a:p>
            <a:r>
              <a:rPr lang="en-US" altLang="zh-CN">
                <a:ea typeface="宋体" pitchFamily="2" charset="-122"/>
              </a:rPr>
              <a:t>For z[K,J]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(B*B)</a:t>
            </a:r>
          </a:p>
          <a:p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/>
          <p:cNvSpPr>
            <a:spLocks noGrp="1" noChangeArrowheads="1"/>
          </p:cNvSpPr>
          <p:nvPr>
            <p:ph idx="1"/>
          </p:nvPr>
        </p:nvSpPr>
        <p:spPr>
          <a:xfrm>
            <a:off x="651124" y="1052736"/>
            <a:ext cx="7924800" cy="4419600"/>
          </a:xfrm>
        </p:spPr>
        <p:txBody>
          <a:bodyPr/>
          <a:lstStyle/>
          <a:p>
            <a:r>
              <a:rPr lang="en-US" dirty="0"/>
              <a:t>Conflict misses in caches not FA vs. Blocking size</a:t>
            </a:r>
          </a:p>
          <a:p>
            <a:pPr lvl="1"/>
            <a:r>
              <a:rPr lang="en-US" dirty="0"/>
              <a:t>Lam et al [1991] a blocking factor of 24 had a fifth the  misses vs. 48 despite both fit in cache</a:t>
            </a:r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Conflict Misses by Blocking</a:t>
            </a:r>
          </a:p>
        </p:txBody>
      </p:sp>
      <p:graphicFrame>
        <p:nvGraphicFramePr>
          <p:cNvPr id="915460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206652"/>
              </p:ext>
            </p:extLst>
          </p:nvPr>
        </p:nvGraphicFramePr>
        <p:xfrm>
          <a:off x="539552" y="1772816"/>
          <a:ext cx="75184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15" name="Chart" r:id="rId3" imgW="5648040" imgH="3581280" progId="Excel.Chart.8">
                  <p:embed followColorScheme="full"/>
                </p:oleObj>
              </mc:Choice>
              <mc:Fallback>
                <p:oleObj name="Chart" r:id="rId3" imgW="5648040" imgH="3581280" progId="Excel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2816"/>
                        <a:ext cx="7518400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219200"/>
            <a:ext cx="8153400" cy="49530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/* Before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for (i = 0; i &lt; N; i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</a:t>
            </a:r>
            <a:r>
              <a:rPr lang="en-US" sz="1800" u="sng">
                <a:solidFill>
                  <a:schemeClr val="accent1"/>
                </a:solidFill>
                <a:latin typeface="Courier New" pitchFamily="49" charset="0"/>
              </a:rPr>
              <a:t>a[i][j]</a:t>
            </a:r>
            <a:r>
              <a:rPr lang="en-US" sz="1800" u="sng">
                <a:latin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</a:rPr>
              <a:t>= 1/b[i][j] * </a:t>
            </a:r>
            <a:r>
              <a:rPr lang="en-US" sz="1800" u="sng">
                <a:solidFill>
                  <a:schemeClr val="accent1"/>
                </a:solidFill>
                <a:latin typeface="Courier New" pitchFamily="49" charset="0"/>
              </a:rPr>
              <a:t>c[i][j]</a:t>
            </a:r>
            <a:r>
              <a:rPr lang="en-US" sz="180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for (i = 0; i &lt; N; i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	d[i][j] = </a:t>
            </a:r>
            <a:r>
              <a:rPr lang="en-US" sz="1800" u="sng">
                <a:solidFill>
                  <a:schemeClr val="accent1"/>
                </a:solidFill>
                <a:latin typeface="Courier New" pitchFamily="49" charset="0"/>
              </a:rPr>
              <a:t>a[i][j]</a:t>
            </a:r>
            <a:r>
              <a:rPr lang="en-US" sz="1800" u="sng">
                <a:latin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</a:rPr>
              <a:t>+ </a:t>
            </a:r>
            <a:r>
              <a:rPr lang="en-US" sz="1800" u="sng">
                <a:solidFill>
                  <a:schemeClr val="accent1"/>
                </a:solidFill>
                <a:latin typeface="Courier New" pitchFamily="49" charset="0"/>
              </a:rPr>
              <a:t>c[i][j]</a:t>
            </a:r>
            <a:r>
              <a:rPr lang="en-US" sz="180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/* After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for (i = 0; i &lt; N; i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{	</a:t>
            </a:r>
            <a:r>
              <a:rPr lang="en-US" sz="1800" u="sng">
                <a:solidFill>
                  <a:schemeClr val="hlink"/>
                </a:solidFill>
                <a:latin typeface="Courier New" pitchFamily="49" charset="0"/>
              </a:rPr>
              <a:t>a[i][j] = 1/b[i][j] * c[i][j]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800" u="sng">
                <a:solidFill>
                  <a:schemeClr val="hlink"/>
                </a:solidFill>
                <a:latin typeface="Courier New" pitchFamily="49" charset="0"/>
              </a:rPr>
              <a:t>d[i][j] = a[i][j] + c[i][j]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;</a:t>
            </a:r>
            <a:endParaRPr lang="en-US" altLang="zh-CN" sz="1800">
              <a:solidFill>
                <a:schemeClr val="hlink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}</a:t>
            </a:r>
            <a:br>
              <a:rPr lang="en-US" sz="1800">
                <a:solidFill>
                  <a:schemeClr val="hlink"/>
                </a:solidFill>
                <a:latin typeface="Courier New" pitchFamily="49" charset="0"/>
              </a:rPr>
            </a:b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2 misses per access to 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 &amp;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 vs. one miss per access; improve spatial locality</a:t>
            </a:r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78904"/>
            <a:ext cx="7162800" cy="7620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③</a:t>
            </a:r>
            <a:r>
              <a:rPr lang="en-US" dirty="0"/>
              <a:t>Loop Fusion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162800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Before: 2 sequential arrays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[SIZE];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int key[SIZE];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/* After: 1 array of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stuctures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struct merge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int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val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int key;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struct merge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merged_array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[SIZE];</a:t>
            </a: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Reducing conflicts between </a:t>
            </a:r>
            <a:r>
              <a:rPr lang="en-US" dirty="0" err="1"/>
              <a:t>val</a:t>
            </a:r>
            <a:r>
              <a:rPr lang="en-US" dirty="0"/>
              <a:t> &amp; key; </a:t>
            </a:r>
            <a:br>
              <a:rPr lang="en-US" dirty="0"/>
            </a:br>
            <a:r>
              <a:rPr lang="en-US" dirty="0"/>
              <a:t>improve spatial locality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7162800" cy="7620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④</a:t>
            </a:r>
            <a:r>
              <a:rPr lang="en-US" dirty="0"/>
              <a:t>Merging Arrays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Summary of Compiler Optimizations to Reduce Cache Misses (by hand)</a:t>
            </a:r>
          </a:p>
        </p:txBody>
      </p:sp>
      <p:graphicFrame>
        <p:nvGraphicFramePr>
          <p:cNvPr id="918530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898547"/>
              </p:ext>
            </p:extLst>
          </p:nvPr>
        </p:nvGraphicFramePr>
        <p:xfrm>
          <a:off x="270124" y="618613"/>
          <a:ext cx="8686800" cy="600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87" name="Chart" r:id="rId3" imgW="6524280" imgH="4514760" progId="Excel.Chart.8">
                  <p:embed followColorScheme="full"/>
                </p:oleObj>
              </mc:Choice>
              <mc:Fallback>
                <p:oleObj name="Chart" r:id="rId3" imgW="6524280" imgH="4514760" progId="Excel.Chart.8">
                  <p:embed followColorScheme="full"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24" y="618613"/>
                        <a:ext cx="8686800" cy="600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>
          <a:xfrm>
            <a:off x="640619" y="3068960"/>
            <a:ext cx="7924800" cy="4419600"/>
          </a:xfrm>
        </p:spPr>
        <p:txBody>
          <a:bodyPr/>
          <a:lstStyle/>
          <a:p>
            <a:r>
              <a:rPr lang="en-US" dirty="0"/>
              <a:t>3 Cs: Compulsory, Capacity, Conflict</a:t>
            </a:r>
          </a:p>
          <a:p>
            <a:pPr lvl="1"/>
            <a:r>
              <a:rPr lang="en-US" dirty="0"/>
              <a:t>1. Larger cache</a:t>
            </a:r>
          </a:p>
          <a:p>
            <a:pPr lvl="1"/>
            <a:r>
              <a:rPr lang="en-US" dirty="0"/>
              <a:t>2. Reduce Misses via Larger Block Size</a:t>
            </a:r>
          </a:p>
          <a:p>
            <a:pPr lvl="1"/>
            <a:r>
              <a:rPr lang="en-US" dirty="0"/>
              <a:t>3. Reduce Misses via Higher Associativity</a:t>
            </a:r>
          </a:p>
          <a:p>
            <a:pPr lvl="1"/>
            <a:r>
              <a:rPr lang="en-US" dirty="0"/>
              <a:t>4. Reducing Misses via Pseudo-Associativity</a:t>
            </a:r>
          </a:p>
          <a:p>
            <a:pPr lvl="1"/>
            <a:r>
              <a:rPr lang="en-US" dirty="0"/>
              <a:t>5. Reducing Misses by Compiler Optimizations</a:t>
            </a:r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Miss Rate Reduction</a:t>
            </a:r>
          </a:p>
        </p:txBody>
      </p:sp>
      <p:graphicFrame>
        <p:nvGraphicFramePr>
          <p:cNvPr id="91955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422685"/>
              </p:ext>
            </p:extLst>
          </p:nvPr>
        </p:nvGraphicFramePr>
        <p:xfrm>
          <a:off x="139700" y="17399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612" name="Equation" r:id="rId3" imgW="6657840" imgH="409320" progId="Equation.3">
                  <p:embed/>
                </p:oleObj>
              </mc:Choice>
              <mc:Fallback>
                <p:oleObj name="Equation" r:id="rId3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17399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7" name="Oval 5"/>
          <p:cNvSpPr>
            <a:spLocks noChangeArrowheads="1"/>
          </p:cNvSpPr>
          <p:nvPr/>
        </p:nvSpPr>
        <p:spPr bwMode="auto">
          <a:xfrm>
            <a:off x="4572000" y="1828800"/>
            <a:ext cx="1079500" cy="355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1.Reduce the miss penalty</a:t>
            </a:r>
          </a:p>
          <a:p>
            <a:pPr marL="0" indent="0">
              <a:buNone/>
            </a:pPr>
            <a:r>
              <a:rPr lang="en-US" altLang="zh-CN" dirty="0"/>
              <a:t>	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Reduce the time to hit in the cache. </a:t>
            </a:r>
            <a:r>
              <a:rPr lang="en-US" altLang="zh-CN" dirty="0"/>
              <a:t>	 </a:t>
            </a:r>
            <a:endParaRPr lang="en-US" dirty="0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5.6  Reduce Cache Miss Penalty or Miss Rate via Parallelism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Nonblocking Caches to Reduce Stalls on Cache Misses</a:t>
            </a:r>
          </a:p>
          <a:p>
            <a:pPr lvl="1"/>
            <a:r>
              <a:rPr lang="en-US" altLang="zh-CN" dirty="0"/>
              <a:t>Reducing Miss Penalty</a:t>
            </a:r>
          </a:p>
          <a:p>
            <a:pPr lvl="1"/>
            <a:r>
              <a:rPr lang="en-US" altLang="zh-CN" dirty="0"/>
              <a:t>A nonblocking(Lockup-free cache) </a:t>
            </a:r>
            <a:r>
              <a:rPr lang="en-US" altLang="zh-CN" dirty="0" err="1"/>
              <a:t>cache,allows</a:t>
            </a:r>
            <a:r>
              <a:rPr lang="en-US" altLang="zh-CN" dirty="0"/>
              <a:t> The cache to continues to supply hits while processing read misses ( hit under miss , hit under multiple miss ). </a:t>
            </a:r>
          </a:p>
          <a:p>
            <a:pPr lvl="1"/>
            <a:r>
              <a:rPr lang="en-US" altLang="zh-CN" dirty="0"/>
              <a:t>Complex caches can even have multiple outstanding misses ( miss under miss ). It will further lower effective miss penalty</a:t>
            </a:r>
          </a:p>
          <a:p>
            <a:pPr lvl="1"/>
            <a:r>
              <a:rPr lang="en-US" altLang="zh-CN" dirty="0"/>
              <a:t>Nonblocking, in conjunction with out-of-order execution, can allow the CPU to continue executing instructions after a data cache miss. </a:t>
            </a:r>
            <a:endParaRPr lang="zh-CN" altLang="en-US" dirty="0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Miss Penalty/Rate Reduction Technique: 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34000"/>
            <a:ext cx="8686800" cy="1143000"/>
          </a:xfrm>
        </p:spPr>
        <p:txBody>
          <a:bodyPr/>
          <a:lstStyle/>
          <a:p>
            <a:pPr algn="dist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These data were collected for an 8-KB direct-mapped data cache with 32-byte blocks and a 16-clock-cycle miss penalty, which today would imply a second-level cache. These data were generated using the VLIW Multiflow Compiler, which scheduled loads away from use [Farkas and Jouppi 1994]				   	.</a:t>
            </a:r>
            <a:endParaRPr lang="zh-CN" altLang="en-US" sz="2000" i="1">
              <a:ea typeface="宋体" pitchFamily="2" charset="-122"/>
            </a:endParaRPr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593" y="483657"/>
            <a:ext cx="8458200" cy="1066800"/>
          </a:xfrm>
        </p:spPr>
        <p:txBody>
          <a:bodyPr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Ratio of the average memory stall time for a blocking cache to hit-under-miss schemes as the number of outstanding misses is varied for 18 SPEC92 programs.</a:t>
            </a:r>
          </a:p>
        </p:txBody>
      </p:sp>
      <p:graphicFrame>
        <p:nvGraphicFramePr>
          <p:cNvPr id="922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2591"/>
              </p:ext>
            </p:extLst>
          </p:nvPr>
        </p:nvGraphicFramePr>
        <p:xfrm>
          <a:off x="572866" y="1447800"/>
          <a:ext cx="5029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90" name="位图图像" r:id="rId3" imgW="4991533" imgH="3292125" progId="Paint.Picture">
                  <p:embed/>
                </p:oleObj>
              </mc:Choice>
              <mc:Fallback>
                <p:oleObj name="位图图像" r:id="rId3" imgW="4991533" imgH="329212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66" y="1447800"/>
                        <a:ext cx="50292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9" name="Rectangle 5"/>
          <p:cNvSpPr>
            <a:spLocks noChangeArrowheads="1"/>
          </p:cNvSpPr>
          <p:nvPr/>
        </p:nvSpPr>
        <p:spPr bwMode="auto">
          <a:xfrm>
            <a:off x="5562600" y="1219200"/>
            <a:ext cx="320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0">
                <a:latin typeface="Arial" pitchFamily="34" charset="0"/>
                <a:ea typeface="宋体" pitchFamily="2" charset="-122"/>
              </a:rPr>
              <a:t>The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hit-under-64-misses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line allows one miss for every register in the machine.</a:t>
            </a:r>
            <a:endParaRPr lang="zh-CN" altLang="en-US" sz="2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0" name="Rectangle 6"/>
          <p:cNvSpPr>
            <a:spLocks noChangeArrowheads="1"/>
          </p:cNvSpPr>
          <p:nvPr/>
        </p:nvSpPr>
        <p:spPr bwMode="auto">
          <a:xfrm>
            <a:off x="5562600" y="2574925"/>
            <a:ext cx="3505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The first 14 programs are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floating-point programs: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the average for hit under 1 miss is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76%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, for 2 misses is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51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%, and for 64 misses is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39%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.</a:t>
            </a:r>
            <a:endParaRPr lang="zh-CN" altLang="en-US" sz="2000" b="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5562600" y="4175125"/>
            <a:ext cx="365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0">
                <a:latin typeface="Arial" pitchFamily="34" charset="0"/>
                <a:ea typeface="宋体" pitchFamily="2" charset="-122"/>
              </a:rPr>
              <a:t>The final four are integer prog-</a:t>
            </a:r>
          </a:p>
          <a:p>
            <a:pPr algn="l"/>
            <a:r>
              <a:rPr lang="en-US" altLang="zh-CN" sz="2000" b="0">
                <a:latin typeface="Arial" pitchFamily="34" charset="0"/>
                <a:ea typeface="宋体" pitchFamily="2" charset="-122"/>
              </a:rPr>
              <a:t>rams, and the three averages are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78%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, and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78%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, </a:t>
            </a:r>
            <a:endParaRPr lang="zh-CN" altLang="en-US" sz="2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 rot="-5400000">
            <a:off x="-1874043" y="3017043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Ratio of the average memory stall time</a:t>
            </a:r>
          </a:p>
        </p:txBody>
      </p:sp>
      <p:sp>
        <p:nvSpPr>
          <p:cNvPr id="922633" name="Line 9"/>
          <p:cNvSpPr>
            <a:spLocks noChangeShapeType="1"/>
          </p:cNvSpPr>
          <p:nvPr/>
        </p:nvSpPr>
        <p:spPr bwMode="auto">
          <a:xfrm>
            <a:off x="5562600" y="2500313"/>
            <a:ext cx="35052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34" name="Line 10"/>
          <p:cNvSpPr>
            <a:spLocks noChangeShapeType="1"/>
          </p:cNvSpPr>
          <p:nvPr/>
        </p:nvSpPr>
        <p:spPr bwMode="auto">
          <a:xfrm>
            <a:off x="5481638" y="4191000"/>
            <a:ext cx="35052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35" name="Line 11"/>
          <p:cNvSpPr>
            <a:spLocks noChangeShapeType="1"/>
          </p:cNvSpPr>
          <p:nvPr/>
        </p:nvSpPr>
        <p:spPr bwMode="auto">
          <a:xfrm flipV="1">
            <a:off x="990600" y="5257800"/>
            <a:ext cx="80010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382000" cy="2971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itchFamily="2" charset="-122"/>
              </a:rPr>
              <a:t>Assume: </a:t>
            </a:r>
            <a:r>
              <a:rPr lang="en-US" altLang="zh-CN" sz="2000">
                <a:ea typeface="宋体" pitchFamily="2" charset="-122"/>
              </a:rPr>
              <a:t>For the cache described in Figure 5.23；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Miss rates for 8KB: 11.4% for fp-DM cache</a:t>
            </a:r>
          </a:p>
          <a:p>
            <a:pPr>
              <a:buFontTx/>
              <a:buNone/>
            </a:pPr>
            <a:r>
              <a:rPr lang="zh-CN" altLang="en-US" sz="2000">
                <a:ea typeface="宋体" pitchFamily="2" charset="-122"/>
              </a:rPr>
              <a:t>				    10.7% </a:t>
            </a:r>
            <a:r>
              <a:rPr lang="en-US" altLang="zh-CN" sz="2000">
                <a:ea typeface="宋体" pitchFamily="2" charset="-122"/>
              </a:rPr>
              <a:t>for 2-way cache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Miss rates for 8KB: 7.4% for int-DM cache</a:t>
            </a:r>
          </a:p>
          <a:p>
            <a:pPr>
              <a:buFontTx/>
              <a:buNone/>
            </a:pPr>
            <a:r>
              <a:rPr lang="zh-CN" altLang="en-US" sz="2000">
                <a:ea typeface="宋体" pitchFamily="2" charset="-122"/>
              </a:rPr>
              <a:t>				    6.0% </a:t>
            </a:r>
            <a:r>
              <a:rPr lang="en-US" altLang="zh-CN" sz="2000">
                <a:ea typeface="宋体" pitchFamily="2" charset="-122"/>
              </a:rPr>
              <a:t>for 2-way cache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	①　which is more important for floating-point programs: 	2-way or hit under one miss?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	②　What about integer programs?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8592" y="215746"/>
            <a:ext cx="7162800" cy="5334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sz="2900" dirty="0">
                <a:ea typeface="宋体" pitchFamily="2" charset="-122"/>
              </a:rPr>
              <a:t>Nonblocking</a:t>
            </a:r>
            <a:endParaRPr lang="zh-CN" altLang="en-US" sz="2900" dirty="0">
              <a:ea typeface="宋体" pitchFamily="2" charset="-122"/>
            </a:endParaRPr>
          </a:p>
        </p:txBody>
      </p:sp>
      <p:sp>
        <p:nvSpPr>
          <p:cNvPr id="923652" name="Rectangle 4"/>
          <p:cNvSpPr>
            <a:spLocks noChangeArrowheads="1"/>
          </p:cNvSpPr>
          <p:nvPr/>
        </p:nvSpPr>
        <p:spPr bwMode="auto">
          <a:xfrm>
            <a:off x="685800" y="3810000"/>
            <a:ext cx="784860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8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Answer: 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numbers for Figure 5.23 were based on a miss penalty of 16 clock cycles. Although this is low for a miss penalty, let’s stick with it for consistency. For floating-point programs the average memory stall times are: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DM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11.4% 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*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1.84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2-way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10.7%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1.71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memory stalls of two-way are thus 1.71/1.84 or 93% of  direct-mapped cache.</a:t>
            </a:r>
            <a:endParaRPr lang="zh-CN" altLang="en-US" sz="200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23653" name="Rectangle 5"/>
          <p:cNvSpPr>
            <a:spLocks noChangeArrowheads="1"/>
          </p:cNvSpPr>
          <p:nvPr/>
        </p:nvSpPr>
        <p:spPr bwMode="auto">
          <a:xfrm>
            <a:off x="685800" y="1414463"/>
            <a:ext cx="8077200" cy="15573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The caption of Figure 5.23 says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 under one miss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reduces the average memory stall time to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76%(&lt;93%)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of a blocking cache.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Hence, so for floating-point programs the direct-mapped data cache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supporting hit under one miss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gives better performance than a two-way set-associative cache that blocks on a miss.</a:t>
            </a:r>
          </a:p>
        </p:txBody>
      </p:sp>
      <p:sp>
        <p:nvSpPr>
          <p:cNvPr id="923654" name="Rectangle 6"/>
          <p:cNvSpPr>
            <a:spLocks noChangeArrowheads="1"/>
          </p:cNvSpPr>
          <p:nvPr/>
        </p:nvSpPr>
        <p:spPr bwMode="auto">
          <a:xfrm>
            <a:off x="685800" y="3025775"/>
            <a:ext cx="8153400" cy="3298825"/>
          </a:xfrm>
          <a:prstGeom prst="rect">
            <a:avLst/>
          </a:prstGeom>
          <a:solidFill>
            <a:srgbClr val="C0D2F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For integer programs the calculation is: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DM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7.4%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1.18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2-way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6.0%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0.96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memory stalls of two-way are thus 0.96/1.18 or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(=81%)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of  direct-mapped cache.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caption of Figure 5.23 says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 under one miss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reduces the average memory stall time to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of a blocking cache, so the two options give about the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same performance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for integer programs.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One advantage of hit under miss is that it cannot affect the hit time, as associativity can.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utoUpdateAnimBg="0"/>
      <p:bldP spid="923653" grpId="0" animBg="1" autoUpdateAnimBg="0"/>
      <p:bldP spid="92365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400" cy="51054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This local miss rate is large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for second-level</a:t>
            </a:r>
            <a:r>
              <a:rPr lang="en-US" altLang="zh-CN" dirty="0">
                <a:ea typeface="宋体" pitchFamily="2" charset="-122"/>
              </a:rPr>
              <a:t> caches before the first-level cache skims the cream of the memory accesses. This is why the global miss rate is more useful measure: It indicates what fraction of the memory accesses that leave the CPU go all the way to memory.</a:t>
            </a:r>
          </a:p>
          <a:p>
            <a:r>
              <a:rPr lang="en-US" altLang="zh-CN" dirty="0">
                <a:ea typeface="宋体" pitchFamily="2" charset="-122"/>
              </a:rPr>
              <a:t>Here is a place where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the misses per instruction</a:t>
            </a:r>
            <a:r>
              <a:rPr lang="en-US" altLang="zh-CN" dirty="0">
                <a:ea typeface="宋体" pitchFamily="2" charset="-122"/>
              </a:rPr>
              <a:t> metric shines. Instead of confusion about local or global miss rates, we just expand memory stalls per instruction to add the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impact of a second-level cache</a:t>
            </a:r>
            <a:r>
              <a:rPr lang="en-US" altLang="zh-CN" dirty="0">
                <a:ea typeface="宋体" pitchFamily="2" charset="-122"/>
              </a:rPr>
              <a:t>: </a:t>
            </a:r>
          </a:p>
          <a:p>
            <a:pPr>
              <a:buFontTx/>
              <a:buNone/>
            </a:pPr>
            <a:r>
              <a:rPr lang="en-US" dirty="0"/>
              <a:t>Average memory stalls per instruction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altLang="zh-CN" dirty="0">
                <a:ea typeface="宋体" pitchFamily="2" charset="-122"/>
              </a:rPr>
              <a:t>＝</a:t>
            </a:r>
            <a:r>
              <a:rPr lang="en-US" dirty="0"/>
              <a:t>Misses per instruction</a:t>
            </a:r>
            <a:r>
              <a:rPr lang="en-US" baseline="-25000" dirty="0"/>
              <a:t>L1 </a:t>
            </a:r>
            <a:r>
              <a:rPr lang="en-US" dirty="0"/>
              <a:t>x Hit time</a:t>
            </a:r>
            <a:r>
              <a:rPr lang="en-US" baseline="-25000" dirty="0"/>
              <a:t>L2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/>
              <a:t>			  + Misses per instruction</a:t>
            </a:r>
            <a:r>
              <a:rPr lang="en-US" baseline="-25000" dirty="0"/>
              <a:t>L2  </a:t>
            </a:r>
            <a:r>
              <a:rPr lang="en-US" dirty="0"/>
              <a:t>x Miss penalty</a:t>
            </a:r>
            <a:r>
              <a:rPr lang="en-US" baseline="-25000" dirty="0"/>
              <a:t>L2</a:t>
            </a:r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Memory stall per instruction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52736"/>
            <a:ext cx="7924800" cy="4419600"/>
          </a:xfrm>
        </p:spPr>
        <p:txBody>
          <a:bodyPr/>
          <a:lstStyle/>
          <a:p>
            <a:r>
              <a:rPr lang="en-US" altLang="zh-CN" dirty="0"/>
              <a:t>Hardware Prefetching of Instructions and data </a:t>
            </a:r>
          </a:p>
          <a:p>
            <a:pPr lvl="1"/>
            <a:r>
              <a:rPr lang="en-US" altLang="zh-CN" dirty="0"/>
              <a:t>Reducing Misses</a:t>
            </a:r>
          </a:p>
          <a:p>
            <a:pPr lvl="1"/>
            <a:r>
              <a:rPr lang="en-US" altLang="zh-CN" dirty="0"/>
              <a:t>The act of getting data from memory before it is actually needed by the CPU. </a:t>
            </a:r>
          </a:p>
          <a:p>
            <a:pPr lvl="1"/>
            <a:r>
              <a:rPr lang="en-US" altLang="zh-CN" dirty="0"/>
              <a:t>This reduces compulsory misses by retrieving the data before it is requested. </a:t>
            </a:r>
          </a:p>
          <a:p>
            <a:pPr lvl="1"/>
            <a:r>
              <a:rPr lang="en-US" altLang="zh-CN" dirty="0"/>
              <a:t>Of course, this may increase other misses by removing useful blocks from the cache. </a:t>
            </a:r>
          </a:p>
          <a:p>
            <a:pPr lvl="2"/>
            <a:r>
              <a:rPr lang="en-US" altLang="zh-CN" dirty="0"/>
              <a:t>Thus, many caches hold prefetched blocks in a special buffer until they are actually needed. </a:t>
            </a:r>
          </a:p>
          <a:p>
            <a:pPr lvl="1"/>
            <a:r>
              <a:rPr lang="en-US" dirty="0"/>
              <a:t>E.g., Instruction Prefetching</a:t>
            </a:r>
          </a:p>
          <a:p>
            <a:pPr lvl="2"/>
            <a:r>
              <a:rPr lang="en-US" dirty="0"/>
              <a:t>Alpha 21064 fetches 2 blocks on a miss</a:t>
            </a:r>
          </a:p>
          <a:p>
            <a:pPr lvl="2"/>
            <a:r>
              <a:rPr lang="en-US" dirty="0"/>
              <a:t>Extra block placed in “stream buffer”</a:t>
            </a:r>
          </a:p>
          <a:p>
            <a:pPr lvl="2"/>
            <a:r>
              <a:rPr lang="en-US" dirty="0"/>
              <a:t>On miss check stream buffer</a:t>
            </a:r>
          </a:p>
          <a:p>
            <a:pPr lvl="1"/>
            <a:r>
              <a:rPr lang="en-US" dirty="0"/>
              <a:t>Prefetching relies on having extra memory bandwidth that can be used without penalty</a:t>
            </a:r>
            <a:endParaRPr lang="zh-CN" altLang="en-US" dirty="0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Second Miss Penalty/Rate Reduction Technique: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Compiler-controlled prefetch</a:t>
            </a:r>
          </a:p>
          <a:p>
            <a:pPr lvl="1"/>
            <a:r>
              <a:rPr lang="en-US" dirty="0"/>
              <a:t>Reducing Misses </a:t>
            </a:r>
          </a:p>
          <a:p>
            <a:pPr lvl="1"/>
            <a:r>
              <a:rPr lang="en-US" dirty="0"/>
              <a:t>The compiler inserts prefetch instructions to request the data before they are needed </a:t>
            </a:r>
          </a:p>
          <a:p>
            <a:pPr lvl="1"/>
            <a:r>
              <a:rPr lang="en-US" dirty="0"/>
              <a:t>Data Prefetch Load data into register (HP PA-RISC loads)</a:t>
            </a:r>
          </a:p>
          <a:p>
            <a:pPr lvl="2"/>
            <a:r>
              <a:rPr lang="en-US" dirty="0"/>
              <a:t>Cache Prefetch: load into cache (MIPS IV, PowerPC, SPARC v. 9)</a:t>
            </a:r>
          </a:p>
          <a:p>
            <a:pPr lvl="2"/>
            <a:r>
              <a:rPr lang="en-US" dirty="0"/>
              <a:t>Special prefetching instructions cannot cause faults; a form of speculative execution</a:t>
            </a:r>
          </a:p>
          <a:p>
            <a:pPr lvl="1"/>
            <a:r>
              <a:rPr lang="en-US" dirty="0"/>
              <a:t>Prefetching comes in two flavors:</a:t>
            </a:r>
          </a:p>
          <a:p>
            <a:pPr lvl="2"/>
            <a:r>
              <a:rPr lang="en-US" dirty="0"/>
              <a:t>Binding prefetch: Requests load directly into register.</a:t>
            </a:r>
          </a:p>
          <a:p>
            <a:pPr lvl="3"/>
            <a:r>
              <a:rPr lang="en-US" dirty="0"/>
              <a:t>Must be correct address and register!</a:t>
            </a:r>
          </a:p>
          <a:p>
            <a:pPr lvl="2"/>
            <a:r>
              <a:rPr lang="en-US" dirty="0"/>
              <a:t>Non-Binding prefetch: Load into cache.  </a:t>
            </a:r>
          </a:p>
          <a:p>
            <a:pPr lvl="3"/>
            <a:r>
              <a:rPr lang="en-US" dirty="0"/>
              <a:t>Can be incorrect. Faults?</a:t>
            </a:r>
          </a:p>
          <a:p>
            <a:pPr lvl="1"/>
            <a:r>
              <a:rPr lang="en-US" dirty="0"/>
              <a:t>Issuing Prefetch Instructions takes time</a:t>
            </a:r>
          </a:p>
          <a:p>
            <a:pPr lvl="2"/>
            <a:r>
              <a:rPr lang="en-US" dirty="0"/>
              <a:t>Is cost of prefetch issues &lt; savings in reduced misses?</a:t>
            </a:r>
          </a:p>
          <a:p>
            <a:pPr lvl="2"/>
            <a:r>
              <a:rPr lang="en-US" dirty="0"/>
              <a:t>Higher superscalar reduces difficulty of issue bandwidth</a:t>
            </a:r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 Miss Penalty/Rate Reduction Technique: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xfrm>
            <a:off x="436612" y="836712"/>
            <a:ext cx="84582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Assume: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	cache sizes: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8-KB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		blocks sizes: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16-byte</a:t>
            </a: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		 data cache strategy: direct-mapped 、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write-			　back cache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、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write allocate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The elements of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a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and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are 8 bytes long since  they are double-precision floating-point arrays.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a array:  3 rows and 100 columns</a:t>
            </a:r>
            <a:endParaRPr lang="en-US" altLang="zh-CN" sz="2000" b="0" dirty="0">
              <a:latin typeface="Courier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b array: 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101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rows and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columns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they are not in the cache at the start of the program.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For the code below: </a:t>
            </a:r>
            <a:endParaRPr lang="en-US" altLang="zh-CN" sz="2000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First determine which accesses are likely to cause data cache misses.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Next, insert prefetch instructions to reduce misses.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Finally, calculate the number of prefetch instructions executed and the misses avoided due to prefetching.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for (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=0;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&lt;3;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=i+1)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             for ( j=0; j&lt;100; j=j+1)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                    a[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][j] = b[j][0] </a:t>
            </a:r>
            <a:r>
              <a:rPr lang="en-US" altLang="zh-CN" sz="2000" b="0" dirty="0">
                <a:ea typeface="宋体" pitchFamily="2" charset="-122"/>
                <a:sym typeface="Symbol" pitchFamily="18" charset="2"/>
              </a:rPr>
              <a:t> b[j+1][0]</a:t>
            </a:r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788" y="227112"/>
            <a:ext cx="8229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41457"/>
            <a:ext cx="8763000" cy="5486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Answer: </a:t>
            </a:r>
            <a:r>
              <a:rPr lang="en-US" altLang="zh-CN" sz="2000" b="0" dirty="0">
                <a:ea typeface="宋体" pitchFamily="2" charset="-122"/>
              </a:rPr>
              <a:t> 	 </a:t>
            </a:r>
            <a:r>
              <a:rPr lang="en-US" altLang="zh-CN" sz="2000" b="0" dirty="0">
                <a:solidFill>
                  <a:schemeClr val="hlink"/>
                </a:solidFill>
                <a:ea typeface="宋体" pitchFamily="2" charset="-122"/>
              </a:rPr>
              <a:t>First determine which accesses are likely to cause data cache misses.</a:t>
            </a:r>
            <a:r>
              <a:rPr lang="en-US" altLang="zh-CN" sz="2000" b="0" dirty="0"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ea typeface="宋体" pitchFamily="2" charset="-122"/>
              </a:rPr>
              <a:t>16 Byte/block， 8 Byte/element，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2 elements/block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ea typeface="宋体" pitchFamily="2" charset="-122"/>
              </a:rPr>
              <a:t>Elements of a are written 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in the order</a:t>
            </a:r>
            <a:r>
              <a:rPr lang="en-US" altLang="zh-CN" sz="1800" b="0" dirty="0">
                <a:ea typeface="宋体" pitchFamily="2" charset="-122"/>
              </a:rPr>
              <a:t> that they are stored in memory, so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a will benefit from spatial locality: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Arial" pitchFamily="34" charset="0"/>
                <a:ea typeface="宋体" pitchFamily="2" charset="-122"/>
              </a:rPr>
              <a:t>The even values of</a:t>
            </a:r>
            <a:r>
              <a:rPr lang="en-US" altLang="zh-CN" sz="18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800" b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j </a:t>
            </a:r>
            <a:r>
              <a:rPr lang="en-US" altLang="zh-CN" sz="1800" b="0" dirty="0">
                <a:latin typeface="Arial" pitchFamily="34" charset="0"/>
                <a:ea typeface="宋体" pitchFamily="2" charset="-122"/>
              </a:rPr>
              <a:t>will miss and the odd values will hit. Since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A[I][J]:  3</a:t>
            </a:r>
            <a:r>
              <a:rPr lang="en-US" altLang="zh-CN" sz="2000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000" b="0" dirty="0">
                <a:ea typeface="宋体" pitchFamily="2" charset="-122"/>
              </a:rPr>
              <a:t>100 accesses will lead to: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Since the accesses are not in the order it is stored. The array 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b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does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not benefit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from spatial locality.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The array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does benefit twice from temporal locality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: the same elements are accessed for each iteration of </a:t>
            </a:r>
            <a:r>
              <a:rPr lang="en-US" altLang="zh-CN" sz="2000" b="0" dirty="0" err="1">
                <a:latin typeface="Courier" charset="0"/>
                <a:ea typeface="宋体" pitchFamily="2" charset="-122"/>
              </a:rPr>
              <a:t>i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, and each iteration of 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j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uses the same value of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as the last iteration.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800" b="0" dirty="0">
                <a:ea typeface="宋体" pitchFamily="2" charset="-122"/>
              </a:rPr>
              <a:t>		</a:t>
            </a:r>
            <a:r>
              <a:rPr lang="en-US" altLang="zh-CN" sz="2000" b="0" dirty="0">
                <a:ea typeface="宋体" pitchFamily="2" charset="-122"/>
              </a:rPr>
              <a:t>j=0        B[0][0]、B[1][0]       2		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accesses first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		j=1        B[1][0]、B[2][0]       1	   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accesses next from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j=1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to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j=99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200" b="0" dirty="0">
                <a:ea typeface="宋体" pitchFamily="2" charset="-122"/>
              </a:rPr>
              <a:t>		 	2+99=101</a:t>
            </a:r>
            <a:r>
              <a:rPr lang="zh-CN" altLang="en-US" sz="2200" b="0" dirty="0">
                <a:ea typeface="宋体" pitchFamily="2" charset="-122"/>
              </a:rPr>
              <a:t> </a:t>
            </a:r>
            <a:r>
              <a:rPr lang="en-US" altLang="zh-CN" sz="2200" b="0" dirty="0">
                <a:ea typeface="宋体" pitchFamily="2" charset="-122"/>
              </a:rPr>
              <a:t>misses</a:t>
            </a:r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prefetch-2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7748" name="Group 4"/>
          <p:cNvGrpSpPr>
            <a:grpSpLocks/>
          </p:cNvGrpSpPr>
          <p:nvPr/>
        </p:nvGrpSpPr>
        <p:grpSpPr bwMode="auto">
          <a:xfrm>
            <a:off x="1371600" y="3276600"/>
            <a:ext cx="3124200" cy="833438"/>
            <a:chOff x="2352" y="2496"/>
            <a:chExt cx="1824" cy="433"/>
          </a:xfrm>
        </p:grpSpPr>
        <p:sp>
          <p:nvSpPr>
            <p:cNvPr id="927749" name="Rectangle 5"/>
            <p:cNvSpPr>
              <a:spLocks noChangeArrowheads="1"/>
            </p:cNvSpPr>
            <p:nvPr/>
          </p:nvSpPr>
          <p:spPr bwMode="auto">
            <a:xfrm>
              <a:off x="2352" y="2592"/>
              <a:ext cx="182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200">
                  <a:latin typeface="Times New Roman" pitchFamily="18" charset="0"/>
                  <a:ea typeface="宋体" pitchFamily="2" charset="-122"/>
                </a:rPr>
                <a:t>3 * -------- =150   </a:t>
              </a:r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Misses</a:t>
              </a:r>
            </a:p>
          </p:txBody>
        </p:sp>
        <p:sp>
          <p:nvSpPr>
            <p:cNvPr id="927750" name="Rectangle 6"/>
            <p:cNvSpPr>
              <a:spLocks noChangeArrowheads="1"/>
            </p:cNvSpPr>
            <p:nvPr/>
          </p:nvSpPr>
          <p:spPr bwMode="auto">
            <a:xfrm>
              <a:off x="2496" y="2496"/>
              <a:ext cx="76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0">
                  <a:latin typeface="Times New Roman" pitchFamily="18" charset="0"/>
                  <a:ea typeface="宋体" pitchFamily="2" charset="-122"/>
                </a:rPr>
                <a:t>100</a:t>
              </a:r>
              <a:endParaRPr lang="zh-CN" altLang="en-US" sz="2200" b="0">
                <a:latin typeface="Symbol" pitchFamily="18" charset="2"/>
                <a:ea typeface="宋体" pitchFamily="2" charset="-122"/>
              </a:endParaRPr>
            </a:p>
          </p:txBody>
        </p:sp>
        <p:sp>
          <p:nvSpPr>
            <p:cNvPr id="927751" name="Rectangle 7"/>
            <p:cNvSpPr>
              <a:spLocks noChangeArrowheads="1"/>
            </p:cNvSpPr>
            <p:nvPr/>
          </p:nvSpPr>
          <p:spPr bwMode="auto">
            <a:xfrm>
              <a:off x="2783" y="2708"/>
              <a:ext cx="18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200" b="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927752" name="Rectangle 8"/>
          <p:cNvSpPr>
            <a:spLocks noChangeArrowheads="1"/>
          </p:cNvSpPr>
          <p:nvPr/>
        </p:nvSpPr>
        <p:spPr bwMode="auto">
          <a:xfrm>
            <a:off x="5334000" y="2971800"/>
            <a:ext cx="3810000" cy="922338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for ( i=0; i&lt;3; i=i+1)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     for ( j=0; j&lt;100; j=j+1)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          a[i][j] = b[j][0] </a:t>
            </a: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 b[j+1][0]</a:t>
            </a:r>
          </a:p>
        </p:txBody>
      </p:sp>
      <p:sp>
        <p:nvSpPr>
          <p:cNvPr id="927753" name="Rectangle 9"/>
          <p:cNvSpPr>
            <a:spLocks noChangeArrowheads="1"/>
          </p:cNvSpPr>
          <p:nvPr/>
        </p:nvSpPr>
        <p:spPr bwMode="auto">
          <a:xfrm>
            <a:off x="2286000" y="4419600"/>
            <a:ext cx="4000500" cy="4270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0">
                <a:latin typeface="Comic Sans MS" pitchFamily="66" charset="0"/>
                <a:ea typeface="宋体" pitchFamily="2" charset="-122"/>
              </a:rPr>
              <a:t>Total misses: 150 + 101 ＝251</a:t>
            </a:r>
            <a:endParaRPr lang="zh-CN" altLang="en-US" sz="2200" b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2" grpId="0" animBg="1" autoUpdateAnimBg="0"/>
      <p:bldP spid="927753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700808"/>
            <a:ext cx="59436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Next, insert </a:t>
            </a:r>
            <a:r>
              <a:rPr lang="en-US" altLang="zh-CN" sz="2000" b="0" dirty="0" err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prefetch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instructions to reduce misses.</a:t>
            </a: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This revise code </a:t>
            </a:r>
            <a:r>
              <a:rPr lang="en-US" altLang="zh-CN" sz="2000" dirty="0" err="1">
                <a:latin typeface="CG Omega" pitchFamily="34" charset="0"/>
                <a:ea typeface="宋体" pitchFamily="2" charset="-122"/>
              </a:rPr>
              <a:t>prefetched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CG Omega" pitchFamily="34" charset="0"/>
                <a:ea typeface="宋体" pitchFamily="2" charset="-122"/>
              </a:rPr>
              <a:t>a[I][7] through a[I][99]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 and </a:t>
            </a:r>
            <a:r>
              <a:rPr lang="en-US" altLang="zh-CN" sz="2000" dirty="0">
                <a:solidFill>
                  <a:schemeClr val="hlink"/>
                </a:solidFill>
                <a:latin typeface="CG Omega" pitchFamily="34" charset="0"/>
                <a:ea typeface="宋体" pitchFamily="2" charset="-122"/>
              </a:rPr>
              <a:t>b[7][0] through b[100][0]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.</a:t>
            </a:r>
            <a:endParaRPr lang="en-US" altLang="zh-CN" u="sng" dirty="0">
              <a:latin typeface="Courier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u="sng" dirty="0">
                <a:latin typeface="Courier" charset="0"/>
                <a:ea typeface="宋体" pitchFamily="2" charset="-122"/>
              </a:rPr>
              <a:t>for (j = 0; j &lt; 100; j = j+1)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(b[j+7][0]);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b(j,0) for 7 iterations later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(a[0][j+7]);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a(0,j) for 7 iterations later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a[0][j] = b[j][0] * b[j+1][0];};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for (i = 1; i &lt; 3; i = i+1)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for (j = 0; j &lt; 100; j = j+1)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(a[i][j+7]);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a(</a:t>
            </a:r>
            <a:r>
              <a:rPr lang="en-US" altLang="zh-CN" sz="2000" u="sng" dirty="0" err="1">
                <a:latin typeface="Courier" charset="0"/>
                <a:ea typeface="宋体" pitchFamily="2" charset="-122"/>
              </a:rPr>
              <a:t>i,j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) for +7 iterations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a[i][j] = b[j][0] *b[j+1][0];}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prefetch-3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8772" name="Group 4"/>
          <p:cNvGrpSpPr>
            <a:grpSpLocks/>
          </p:cNvGrpSpPr>
          <p:nvPr/>
        </p:nvGrpSpPr>
        <p:grpSpPr bwMode="auto">
          <a:xfrm>
            <a:off x="2895600" y="1981200"/>
            <a:ext cx="5562600" cy="2286000"/>
            <a:chOff x="1824" y="1248"/>
            <a:chExt cx="3504" cy="1440"/>
          </a:xfrm>
        </p:grpSpPr>
        <p:sp>
          <p:nvSpPr>
            <p:cNvPr id="928773" name="Text Box 5"/>
            <p:cNvSpPr txBox="1">
              <a:spLocks noChangeArrowheads="1"/>
            </p:cNvSpPr>
            <p:nvPr/>
          </p:nvSpPr>
          <p:spPr bwMode="auto">
            <a:xfrm>
              <a:off x="3360" y="1248"/>
              <a:ext cx="1968" cy="44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7 misses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b[0][0], b[1][0], …, b[6][0]</a:t>
              </a:r>
            </a:p>
          </p:txBody>
        </p:sp>
        <p:sp>
          <p:nvSpPr>
            <p:cNvPr id="928774" name="Line 6"/>
            <p:cNvSpPr>
              <a:spLocks noChangeShapeType="1"/>
            </p:cNvSpPr>
            <p:nvPr/>
          </p:nvSpPr>
          <p:spPr bwMode="auto">
            <a:xfrm flipH="1">
              <a:off x="1824" y="1584"/>
              <a:ext cx="1584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8775" name="Group 7"/>
          <p:cNvGrpSpPr>
            <a:grpSpLocks/>
          </p:cNvGrpSpPr>
          <p:nvPr/>
        </p:nvGrpSpPr>
        <p:grpSpPr bwMode="auto">
          <a:xfrm>
            <a:off x="1676400" y="3124200"/>
            <a:ext cx="7239000" cy="1066800"/>
            <a:chOff x="1056" y="1968"/>
            <a:chExt cx="4560" cy="672"/>
          </a:xfrm>
        </p:grpSpPr>
        <p:sp>
          <p:nvSpPr>
            <p:cNvPr id="928776" name="Text Box 8"/>
            <p:cNvSpPr txBox="1">
              <a:spLocks noChangeArrowheads="1"/>
            </p:cNvSpPr>
            <p:nvPr/>
          </p:nvSpPr>
          <p:spPr bwMode="auto">
            <a:xfrm>
              <a:off x="3504" y="1968"/>
              <a:ext cx="2112" cy="63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a[0][0], a[0][2], …, a[0][6]</a:t>
              </a:r>
            </a:p>
          </p:txBody>
        </p:sp>
        <p:sp>
          <p:nvSpPr>
            <p:cNvPr id="928777" name="Line 9"/>
            <p:cNvSpPr>
              <a:spLocks noChangeShapeType="1"/>
            </p:cNvSpPr>
            <p:nvPr/>
          </p:nvSpPr>
          <p:spPr bwMode="auto">
            <a:xfrm flipH="1">
              <a:off x="1056" y="2112"/>
              <a:ext cx="2448" cy="528"/>
            </a:xfrm>
            <a:prstGeom prst="line">
              <a:avLst/>
            </a:prstGeom>
            <a:noFill/>
            <a:ln w="28575">
              <a:solidFill>
                <a:srgbClr val="FF899D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8778" name="Group 10"/>
          <p:cNvGrpSpPr>
            <a:grpSpLocks/>
          </p:cNvGrpSpPr>
          <p:nvPr/>
        </p:nvGrpSpPr>
        <p:grpSpPr bwMode="auto">
          <a:xfrm>
            <a:off x="1835696" y="4343399"/>
            <a:ext cx="6858000" cy="1997075"/>
            <a:chOff x="1296" y="2640"/>
            <a:chExt cx="4320" cy="1258"/>
          </a:xfrm>
        </p:grpSpPr>
        <p:sp>
          <p:nvSpPr>
            <p:cNvPr id="928779" name="Text Box 11"/>
            <p:cNvSpPr txBox="1">
              <a:spLocks noChangeArrowheads="1"/>
            </p:cNvSpPr>
            <p:nvPr/>
          </p:nvSpPr>
          <p:spPr bwMode="auto">
            <a:xfrm>
              <a:off x="3504" y="2640"/>
              <a:ext cx="2112" cy="63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a[1][0], a[1][2], …, a[1][6]</a:t>
              </a:r>
            </a:p>
          </p:txBody>
        </p:sp>
        <p:sp>
          <p:nvSpPr>
            <p:cNvPr id="928780" name="Line 12"/>
            <p:cNvSpPr>
              <a:spLocks noChangeShapeType="1"/>
            </p:cNvSpPr>
            <p:nvPr/>
          </p:nvSpPr>
          <p:spPr bwMode="auto">
            <a:xfrm flipH="1">
              <a:off x="1296" y="3264"/>
              <a:ext cx="2256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8781" name="Text Box 13"/>
            <p:cNvSpPr txBox="1">
              <a:spLocks noChangeArrowheads="1"/>
            </p:cNvSpPr>
            <p:nvPr/>
          </p:nvSpPr>
          <p:spPr bwMode="auto">
            <a:xfrm>
              <a:off x="3456" y="3264"/>
              <a:ext cx="2112" cy="63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a[2][0], a[2][2], …, a[2][6]</a:t>
              </a:r>
            </a:p>
          </p:txBody>
        </p:sp>
      </p:grp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1066800" y="2362200"/>
            <a:ext cx="6889750" cy="1006475"/>
          </a:xfrm>
          <a:prstGeom prst="rect">
            <a:avLst/>
          </a:prstGeom>
          <a:solidFill>
            <a:srgbClr val="D3FF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000">
                <a:ea typeface="宋体" pitchFamily="2" charset="-122"/>
              </a:rPr>
              <a:t>Expense 400 prefetch instructions</a:t>
            </a:r>
          </a:p>
          <a:p>
            <a:pPr algn="l"/>
            <a:r>
              <a:rPr lang="en-US" altLang="zh-CN" sz="3000">
                <a:ea typeface="宋体" pitchFamily="2" charset="-122"/>
              </a:rPr>
              <a:t>Total misses 7+4×3＝19</a:t>
            </a:r>
          </a:p>
        </p:txBody>
      </p:sp>
      <p:sp>
        <p:nvSpPr>
          <p:cNvPr id="928783" name="Rectangle 15"/>
          <p:cNvSpPr>
            <a:spLocks noChangeArrowheads="1"/>
          </p:cNvSpPr>
          <p:nvPr/>
        </p:nvSpPr>
        <p:spPr bwMode="auto">
          <a:xfrm>
            <a:off x="209899" y="1937266"/>
            <a:ext cx="8915400" cy="2314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SzPct val="100000"/>
            </a:pPr>
            <a:endParaRPr lang="en-US" altLang="zh-CN" sz="2600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buSzPct val="100000"/>
            </a:pPr>
            <a:r>
              <a:rPr lang="en-US" altLang="zh-CN" sz="26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Finally, calculate the number of </a:t>
            </a:r>
            <a:r>
              <a:rPr lang="en-US" altLang="zh-CN" sz="2600" b="0" dirty="0" err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prefetch</a:t>
            </a:r>
            <a:r>
              <a:rPr lang="en-US" altLang="zh-CN" sz="26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instructions executed and the misses avoided due to prefetching.</a:t>
            </a:r>
          </a:p>
          <a:p>
            <a:pPr algn="l">
              <a:lnSpc>
                <a:spcPct val="80000"/>
              </a:lnSpc>
              <a:buSzPct val="100000"/>
            </a:pPr>
            <a:r>
              <a:rPr lang="en-US" altLang="zh-CN" sz="26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algn="l">
              <a:lnSpc>
                <a:spcPct val="80000"/>
              </a:lnSpc>
              <a:buSzPct val="100000"/>
            </a:pPr>
            <a:r>
              <a:rPr lang="en-US" altLang="zh-CN" sz="2600" b="0" dirty="0">
                <a:latin typeface="Arial" pitchFamily="34" charset="0"/>
                <a:ea typeface="宋体" pitchFamily="2" charset="-122"/>
              </a:rPr>
              <a:t>The improving performance of decreased cache misses is:	251－19＝232</a:t>
            </a:r>
          </a:p>
          <a:p>
            <a:pPr algn="l">
              <a:lnSpc>
                <a:spcPct val="80000"/>
              </a:lnSpc>
              <a:buSzPct val="100000"/>
            </a:pPr>
            <a:endParaRPr lang="en-US" altLang="zh-CN" sz="2600" b="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2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2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2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82" grpId="0" animBg="1" autoUpdateAnimBg="0"/>
      <p:bldP spid="92878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Assume: Here are the key loop times ignoring cache misses: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		     </a:t>
            </a:r>
            <a:r>
              <a:rPr lang="en-US" altLang="zh-CN" b="0" dirty="0">
                <a:latin typeface="Arial" pitchFamily="34" charset="0"/>
                <a:ea typeface="宋体" pitchFamily="2" charset="-122"/>
              </a:rPr>
              <a:t>The original loop takes 7 clock cycles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The first prefetch loop takes 9 CLK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The second prefetch loop takes 8 CLK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 A miss takes 100 CLK</a:t>
            </a:r>
            <a:endParaRPr lang="en-US" altLang="zh-CN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How much time it taken that saved in the example? 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Answer  </a:t>
            </a:r>
            <a:r>
              <a:rPr lang="en-US" altLang="zh-CN" sz="2200" b="0" dirty="0">
                <a:latin typeface="Arial" pitchFamily="34" charset="0"/>
                <a:ea typeface="宋体" pitchFamily="2" charset="-122"/>
              </a:rPr>
              <a:t>original doubly nested loop executing without cache miss: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3×100 ×7＝2100		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Plus cache miss time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		2100 + 251 ×100＝27200 CLK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After prefetch: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First iteration:	</a:t>
            </a:r>
            <a:r>
              <a:rPr lang="zh-CN" altLang="en-US" b="0" dirty="0">
                <a:ea typeface="宋体" pitchFamily="2" charset="-122"/>
              </a:rPr>
              <a:t>100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9 + 11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100＝2000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ea typeface="宋体" pitchFamily="2" charset="-122"/>
              </a:rPr>
              <a:t>Second </a:t>
            </a:r>
            <a:r>
              <a:rPr lang="en-US" altLang="zh-CN" b="0" dirty="0">
                <a:latin typeface="Arial" pitchFamily="34" charset="0"/>
                <a:ea typeface="宋体" pitchFamily="2" charset="-122"/>
              </a:rPr>
              <a:t>iteration: 	</a:t>
            </a:r>
            <a:r>
              <a:rPr lang="zh-CN" altLang="en-US" b="0" dirty="0">
                <a:ea typeface="宋体" pitchFamily="2" charset="-122"/>
              </a:rPr>
              <a:t>200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8 +  8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100＝2400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ea typeface="宋体" pitchFamily="2" charset="-122"/>
              </a:rPr>
              <a:t>Total time:		2000 + 2400＝4400 CLK</a:t>
            </a:r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prefetch-4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9796" name="Group 4"/>
          <p:cNvGrpSpPr>
            <a:grpSpLocks/>
          </p:cNvGrpSpPr>
          <p:nvPr/>
        </p:nvGrpSpPr>
        <p:grpSpPr bwMode="auto">
          <a:xfrm>
            <a:off x="1104900" y="1988840"/>
            <a:ext cx="7467600" cy="3378200"/>
            <a:chOff x="768" y="1776"/>
            <a:chExt cx="4704" cy="2128"/>
          </a:xfrm>
        </p:grpSpPr>
        <p:sp>
          <p:nvSpPr>
            <p:cNvPr id="929797" name="Text Box 5"/>
            <p:cNvSpPr txBox="1">
              <a:spLocks noChangeArrowheads="1"/>
            </p:cNvSpPr>
            <p:nvPr/>
          </p:nvSpPr>
          <p:spPr bwMode="auto">
            <a:xfrm>
              <a:off x="768" y="1776"/>
              <a:ext cx="4704" cy="2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If we assume that prefetches are completely Overlapped with the rest of the execution, then the prefetch code is faster:</a:t>
              </a:r>
            </a:p>
            <a:p>
              <a:pPr algn="l">
                <a:spcBef>
                  <a:spcPct val="50000"/>
                </a:spcBef>
              </a:pPr>
              <a:endParaRPr lang="en-US" altLang="zh-CN" sz="24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4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400" dirty="0">
                <a:ea typeface="宋体" pitchFamily="2" charset="-122"/>
              </a:endParaRPr>
            </a:p>
          </p:txBody>
        </p:sp>
        <p:grpSp>
          <p:nvGrpSpPr>
            <p:cNvPr id="929798" name="Group 6"/>
            <p:cNvGrpSpPr>
              <a:grpSpLocks/>
            </p:cNvGrpSpPr>
            <p:nvPr/>
          </p:nvGrpSpPr>
          <p:grpSpPr bwMode="auto">
            <a:xfrm>
              <a:off x="1968" y="2736"/>
              <a:ext cx="1968" cy="530"/>
              <a:chOff x="1488" y="2832"/>
              <a:chExt cx="1968" cy="530"/>
            </a:xfrm>
          </p:grpSpPr>
          <p:sp>
            <p:nvSpPr>
              <p:cNvPr id="929799" name="Rectangle 7"/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latin typeface="Times New Roman" pitchFamily="18" charset="0"/>
                    <a:ea typeface="宋体" pitchFamily="2" charset="-122"/>
                  </a:rPr>
                  <a:t>-------- ＝6.2 </a:t>
                </a: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times</a:t>
                </a:r>
              </a:p>
            </p:txBody>
          </p:sp>
          <p:sp>
            <p:nvSpPr>
              <p:cNvPr id="929800" name="Rectangle 8"/>
              <p:cNvSpPr>
                <a:spLocks noChangeArrowheads="1"/>
              </p:cNvSpPr>
              <p:nvPr/>
            </p:nvSpPr>
            <p:spPr bwMode="auto">
              <a:xfrm>
                <a:off x="1691" y="2832"/>
                <a:ext cx="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  <a:ea typeface="宋体" pitchFamily="2" charset="-122"/>
                  </a:rPr>
                  <a:t>27200</a:t>
                </a:r>
                <a:endParaRPr lang="zh-CN" altLang="en-US" sz="2400" b="0">
                  <a:latin typeface="Symbol" pitchFamily="18" charset="2"/>
                  <a:ea typeface="宋体" pitchFamily="2" charset="-122"/>
                </a:endParaRPr>
              </a:p>
            </p:txBody>
          </p:sp>
          <p:sp>
            <p:nvSpPr>
              <p:cNvPr id="929801" name="Rectangle 9"/>
              <p:cNvSpPr>
                <a:spLocks noChangeArrowheads="1"/>
              </p:cNvSpPr>
              <p:nvPr/>
            </p:nvSpPr>
            <p:spPr bwMode="auto">
              <a:xfrm>
                <a:off x="1853" y="3074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0">
                    <a:latin typeface="Times New Roman" pitchFamily="18" charset="0"/>
                    <a:ea typeface="宋体" pitchFamily="2" charset="-122"/>
                  </a:rPr>
                  <a:t>4400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2743200"/>
            <a:ext cx="9067800" cy="3067050"/>
          </a:xfrm>
          <a:noFill/>
          <a:ln/>
        </p:spPr>
        <p:txBody>
          <a:bodyPr lIns="90488" rIns="90488"/>
          <a:lstStyle/>
          <a:p>
            <a:pPr marL="0" indent="0">
              <a:buNone/>
            </a:pPr>
            <a:r>
              <a:rPr lang="en-US" sz="2800" dirty="0"/>
              <a:t>1. Reduce Miss penalty via </a:t>
            </a:r>
            <a:r>
              <a:rPr lang="en-US" altLang="zh-CN" sz="2800" dirty="0">
                <a:ea typeface="宋体" pitchFamily="2" charset="-122"/>
              </a:rPr>
              <a:t>Nonblocking Caches </a:t>
            </a:r>
          </a:p>
          <a:p>
            <a:pPr marL="457200" indent="-457200">
              <a:buFontTx/>
              <a:buAutoNum type="arabicPeriod"/>
            </a:pPr>
            <a:endParaRPr lang="en-US" sz="2800" dirty="0"/>
          </a:p>
          <a:p>
            <a:pPr marL="457200" indent="-457200">
              <a:buFontTx/>
              <a:buNone/>
            </a:pPr>
            <a:r>
              <a:rPr lang="en-US" sz="2800" dirty="0"/>
              <a:t>2. Reduce Misses via </a:t>
            </a:r>
            <a:r>
              <a:rPr lang="en-US" altLang="zh-CN" sz="2800" dirty="0">
                <a:ea typeface="宋体" pitchFamily="2" charset="-122"/>
              </a:rPr>
              <a:t>Hardware Prefetching</a:t>
            </a:r>
            <a:r>
              <a:rPr lang="en-US" altLang="zh-CN" sz="1800" dirty="0">
                <a:ea typeface="宋体" pitchFamily="2" charset="-122"/>
              </a:rPr>
              <a:t> </a:t>
            </a:r>
            <a:endParaRPr lang="en-US" sz="2800" dirty="0"/>
          </a:p>
          <a:p>
            <a:pPr marL="457200" indent="-457200">
              <a:buFontTx/>
              <a:buNone/>
            </a:pPr>
            <a:endParaRPr lang="en-US" sz="2800" dirty="0"/>
          </a:p>
          <a:p>
            <a:pPr marL="457200" indent="-457200">
              <a:buFontTx/>
              <a:buNone/>
            </a:pPr>
            <a:r>
              <a:rPr lang="en-US" sz="2800" dirty="0"/>
              <a:t>3. Reduce Misses via </a:t>
            </a:r>
            <a:r>
              <a:rPr lang="en-US" altLang="zh-CN" sz="2800" dirty="0">
                <a:ea typeface="宋体" pitchFamily="2" charset="-122"/>
              </a:rPr>
              <a:t>Compiler-controlled prefetch</a:t>
            </a:r>
            <a:endParaRPr lang="en-US" sz="2800" dirty="0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0480"/>
            <a:ext cx="7924800" cy="1143000"/>
          </a:xfrm>
          <a:noFill/>
          <a:ln/>
        </p:spPr>
        <p:txBody>
          <a:bodyPr lIns="90488" rIns="90488"/>
          <a:lstStyle/>
          <a:p>
            <a:r>
              <a:rPr lang="en-US" sz="2000" dirty="0"/>
              <a:t>Summary: Reduce Cache Miss Penalty or Miss Rate via Parallelism</a:t>
            </a:r>
          </a:p>
        </p:txBody>
      </p:sp>
      <p:graphicFrame>
        <p:nvGraphicFramePr>
          <p:cNvPr id="93082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70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76" name="Equation" r:id="rId3" imgW="6657840" imgH="409320" progId="Equation.3">
                  <p:embed/>
                </p:oleObj>
              </mc:Choice>
              <mc:Fallback>
                <p:oleObj name="Equation" r:id="rId3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21" name="Oval 5"/>
          <p:cNvSpPr>
            <a:spLocks noChangeArrowheads="1"/>
          </p:cNvSpPr>
          <p:nvPr/>
        </p:nvSpPr>
        <p:spPr bwMode="auto">
          <a:xfrm>
            <a:off x="4572000" y="1752600"/>
            <a:ext cx="2514600" cy="4572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1.Reduce the miss penalty</a:t>
            </a:r>
          </a:p>
          <a:p>
            <a:pPr marL="0" indent="0">
              <a:buNone/>
            </a:pPr>
            <a:r>
              <a:rPr lang="en-US" altLang="zh-CN" dirty="0"/>
              <a:t>	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 				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Reduce the time to hit in the cache. </a:t>
            </a:r>
            <a:r>
              <a:rPr lang="en-US" altLang="zh-CN" b="1" dirty="0"/>
              <a:t>	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 Reducing Hit Time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and Simple Caches</a:t>
            </a:r>
          </a:p>
          <a:p>
            <a:pPr lvl="1"/>
            <a:r>
              <a:rPr lang="en-US" altLang="zh-CN" dirty="0"/>
              <a:t>Using small and Direct-mapped cache</a:t>
            </a:r>
          </a:p>
          <a:p>
            <a:pPr lvl="1"/>
            <a:r>
              <a:rPr lang="en-US" altLang="zh-CN" dirty="0"/>
              <a:t>The less hardware that is necessary to implement a cache, the shorter the critical path through the hardware. </a:t>
            </a:r>
          </a:p>
          <a:p>
            <a:pPr lvl="1"/>
            <a:r>
              <a:rPr lang="en-US" altLang="zh-CN" dirty="0"/>
              <a:t>Direct-mapped is faster than set associative for both reads and writes. </a:t>
            </a:r>
          </a:p>
          <a:p>
            <a:pPr lvl="1"/>
            <a:r>
              <a:rPr lang="en-US" altLang="zh-CN" dirty="0"/>
              <a:t>Fitting the cache on the chip with the CPU is also very important for fast access times. </a:t>
            </a:r>
            <a:endParaRPr lang="en-US" dirty="0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Hit Time Reduction Technique: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Avoiding Address Translation during Indexing of the Cache</a:t>
            </a:r>
          </a:p>
          <a:p>
            <a:pPr lvl="1"/>
            <a:r>
              <a:rPr lang="en-US" altLang="zh-CN" dirty="0"/>
              <a:t>The CPU uses virtual addresses that must be mapped to a physical address</a:t>
            </a:r>
          </a:p>
          <a:p>
            <a:pPr lvl="1"/>
            <a:r>
              <a:rPr lang="en-US" altLang="zh-CN" dirty="0"/>
              <a:t>The cache may either use virtual or physical addresses. </a:t>
            </a:r>
          </a:p>
          <a:p>
            <a:pPr lvl="2"/>
            <a:r>
              <a:rPr lang="en-US" altLang="zh-CN" dirty="0"/>
              <a:t>A cache that indexes by virtual addresses is called a virtual cache , as opposed to a physical cache . </a:t>
            </a:r>
          </a:p>
          <a:p>
            <a:pPr lvl="1"/>
            <a:r>
              <a:rPr lang="en-US" altLang="zh-CN" dirty="0"/>
              <a:t>Address translation can be done in parallel with cache access, so penalties for misses are reduced as well. </a:t>
            </a:r>
          </a:p>
          <a:p>
            <a:pPr lvl="2"/>
            <a:r>
              <a:rPr lang="en-US" altLang="zh-CN" dirty="0"/>
              <a:t>Avoid address translation during indexing </a:t>
            </a:r>
          </a:p>
          <a:p>
            <a:pPr lvl="1"/>
            <a:r>
              <a:rPr lang="en-US" altLang="zh-CN" dirty="0"/>
              <a:t>A virtual cache reduces hit time since a translation from a virtual address to a physical address is not necessary on hits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Hit Time Reduction Technique: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915400" cy="31242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Assume(p414):</a:t>
            </a:r>
            <a:r>
              <a:rPr lang="en-US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L1 cache: Misses:   40 misses/1000 memory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	Hit time: 1 clock cycles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	Memory references per instruction: 1.5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L2 cache: 20 misses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 			Miss penalty: 100 clock cycles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	     Hit time: 10 clock cycles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What is the average memory access time and average stall cycles per instruction </a:t>
            </a:r>
            <a:r>
              <a:rPr lang="en-US" sz="2000" dirty="0"/>
              <a:t>(Ignore the impact write) </a:t>
            </a:r>
            <a:r>
              <a:rPr lang="en-US" dirty="0">
                <a:solidFill>
                  <a:schemeClr val="hlink"/>
                </a:solidFill>
              </a:rPr>
              <a:t>?</a:t>
            </a:r>
            <a:endParaRPr lang="en-US" sz="3200" dirty="0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5250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Example7: </a:t>
            </a:r>
            <a:r>
              <a:rPr lang="en-US" sz="3200" dirty="0"/>
              <a:t>Multilevel cache</a:t>
            </a:r>
          </a:p>
        </p:txBody>
      </p:sp>
      <p:grpSp>
        <p:nvGrpSpPr>
          <p:cNvPr id="879620" name="Group 4"/>
          <p:cNvGrpSpPr>
            <a:grpSpLocks/>
          </p:cNvGrpSpPr>
          <p:nvPr/>
        </p:nvGrpSpPr>
        <p:grpSpPr bwMode="auto">
          <a:xfrm>
            <a:off x="0" y="4114800"/>
            <a:ext cx="9220200" cy="2362200"/>
            <a:chOff x="0" y="2592"/>
            <a:chExt cx="5808" cy="1488"/>
          </a:xfrm>
        </p:grpSpPr>
        <p:sp>
          <p:nvSpPr>
            <p:cNvPr id="879621" name="Rectangle 5"/>
            <p:cNvSpPr>
              <a:spLocks noChangeArrowheads="1"/>
            </p:cNvSpPr>
            <p:nvPr/>
          </p:nvSpPr>
          <p:spPr bwMode="auto">
            <a:xfrm>
              <a:off x="0" y="2592"/>
              <a:ext cx="5808" cy="1488"/>
            </a:xfrm>
            <a:prstGeom prst="rect">
              <a:avLst/>
            </a:prstGeom>
            <a:solidFill>
              <a:srgbClr val="BBFF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dirty="0">
                  <a:solidFill>
                    <a:schemeClr val="hlink"/>
                  </a:solidFill>
                  <a:latin typeface="+mn-lt"/>
                </a:rPr>
                <a:t>Answer: </a:t>
              </a:r>
              <a:r>
                <a:rPr lang="en-US" sz="2400" dirty="0">
                  <a:latin typeface="+mn-lt"/>
                </a:rPr>
                <a:t>Calculating Miss rate for local and global.</a:t>
              </a: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000" dirty="0" err="1">
                  <a:latin typeface="+mn-lt"/>
                </a:rPr>
                <a:t>AMAT</a:t>
              </a:r>
              <a:r>
                <a:rPr lang="en-US" altLang="zh-CN" sz="2000" dirty="0" err="1">
                  <a:latin typeface="+mn-lt"/>
                  <a:ea typeface="宋体" pitchFamily="2" charset="-122"/>
                </a:rPr>
                <a:t>＝Hit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L1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+Miss rate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L1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×(Hit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+Miss rate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×Miss penalty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 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)</a:t>
              </a: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	    ＝1+4% ×(10+50% ×100)＝1+4% ×60＝3.4 clock cycle</a:t>
              </a:r>
              <a:endParaRPr lang="en-US" sz="2000" dirty="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879622" name="Object 6"/>
            <p:cNvGraphicFramePr>
              <a:graphicFrameLocks noChangeAspect="1"/>
            </p:cNvGraphicFramePr>
            <p:nvPr/>
          </p:nvGraphicFramePr>
          <p:xfrm>
            <a:off x="336" y="2844"/>
            <a:ext cx="4752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677" name="Equation" r:id="rId3" imgW="5765760" imgH="927000" progId="Equation.3">
                    <p:embed/>
                  </p:oleObj>
                </mc:Choice>
                <mc:Fallback>
                  <p:oleObj name="Equation" r:id="rId3" imgW="5765760" imgH="927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844"/>
                          <a:ext cx="4752" cy="744"/>
                        </a:xfrm>
                        <a:prstGeom prst="rect">
                          <a:avLst/>
                        </a:prstGeom>
                        <a:solidFill>
                          <a:srgbClr val="BBFFBB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9623" name="Rectangle 7"/>
          <p:cNvSpPr>
            <a:spLocks noChangeArrowheads="1"/>
          </p:cNvSpPr>
          <p:nvPr/>
        </p:nvSpPr>
        <p:spPr bwMode="auto">
          <a:xfrm>
            <a:off x="114300" y="990600"/>
            <a:ext cx="8915400" cy="43434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Misses number Per 1000 instructions: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		L1</a:t>
            </a:r>
            <a:r>
              <a:rPr lang="en-US" altLang="zh-CN" sz="2000" dirty="0">
                <a:latin typeface="+mn-lt"/>
                <a:ea typeface="宋体" pitchFamily="2" charset="-122"/>
              </a:rPr>
              <a:t>(global)</a:t>
            </a:r>
            <a:r>
              <a:rPr lang="en-US" sz="2000" dirty="0">
                <a:latin typeface="+mn-lt"/>
                <a:ea typeface="宋体" pitchFamily="2" charset="-122"/>
              </a:rPr>
              <a:t>:	1.5 </a:t>
            </a:r>
            <a:r>
              <a:rPr lang="en-US" altLang="zh-CN" sz="2000" dirty="0">
                <a:latin typeface="+mn-lt"/>
                <a:ea typeface="宋体" pitchFamily="2" charset="-122"/>
              </a:rPr>
              <a:t>× 4% ×1000＝60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		L2(global): 	1.5  × 2% ×1000＝30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i="1" dirty="0">
                <a:latin typeface="+mn-lt"/>
                <a:ea typeface="宋体" pitchFamily="2" charset="-122"/>
              </a:rPr>
              <a:t>Form average memory stalls per instruction for distributed uniformly: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Form average memory stalls per instruction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	＝Misses per instruction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L1(global)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 ×Hit time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L2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+Misses per instruction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L2(global)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baseline="-25000" dirty="0">
                <a:latin typeface="+mn-lt"/>
                <a:ea typeface="宋体" pitchFamily="2" charset="-122"/>
              </a:rPr>
              <a:t>	   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×Miss penalty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L2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＝(60/1000) ×10+(30/1000) ×100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			       ＝0.060 ×10+0.030 ×100＝3.6 clock cycles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	</a:t>
            </a:r>
            <a:r>
              <a:rPr lang="en-US" altLang="zh-CN" sz="2200" i="1" dirty="0">
                <a:latin typeface="+mn-lt"/>
                <a:ea typeface="宋体" pitchFamily="2" charset="-122"/>
              </a:rPr>
              <a:t>if we subtract the L1 hit time from AMAT and then multiply by the average number of memory references per </a:t>
            </a:r>
            <a:r>
              <a:rPr lang="en-US" altLang="zh-CN" sz="2200" i="1" dirty="0" err="1">
                <a:latin typeface="+mn-lt"/>
                <a:ea typeface="宋体" pitchFamily="2" charset="-122"/>
              </a:rPr>
              <a:t>instruction,we</a:t>
            </a:r>
            <a:r>
              <a:rPr lang="en-US" altLang="zh-CN" sz="2200" i="1" dirty="0">
                <a:latin typeface="+mn-lt"/>
                <a:ea typeface="宋体" pitchFamily="2" charset="-122"/>
              </a:rPr>
              <a:t> get the same average memory stalls per instruction: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200" i="1" dirty="0">
                <a:latin typeface="+mn-lt"/>
                <a:ea typeface="宋体" pitchFamily="2" charset="-122"/>
              </a:rPr>
              <a:t>		</a:t>
            </a:r>
            <a:r>
              <a:rPr lang="en-US" altLang="zh-CN" sz="2200" dirty="0">
                <a:latin typeface="+mn-lt"/>
                <a:ea typeface="宋体" pitchFamily="2" charset="-122"/>
              </a:rPr>
              <a:t>(3.4-1.0) </a:t>
            </a:r>
            <a:r>
              <a:rPr lang="en-US" altLang="zh-CN" sz="2000" dirty="0">
                <a:latin typeface="+mn-lt"/>
                <a:ea typeface="宋体" pitchFamily="2" charset="-122"/>
              </a:rPr>
              <a:t>×1.5＝2.4 ×1.5＝3.6 clock cycles</a:t>
            </a:r>
            <a:endParaRPr lang="en-US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3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3603290"/>
            <a:ext cx="7924800" cy="4419600"/>
          </a:xfrm>
        </p:spPr>
        <p:txBody>
          <a:bodyPr/>
          <a:lstStyle/>
          <a:p>
            <a:r>
              <a:rPr lang="en-US" dirty="0"/>
              <a:t>Page table is a large data structure in memory</a:t>
            </a:r>
          </a:p>
          <a:p>
            <a:r>
              <a:rPr lang="en-US" dirty="0"/>
              <a:t>Two memory accesses for every load, store, or instruction fetch!</a:t>
            </a:r>
          </a:p>
          <a:p>
            <a:r>
              <a:rPr lang="en-US" dirty="0"/>
              <a:t>Virtually addressed cache?</a:t>
            </a:r>
          </a:p>
          <a:p>
            <a:pPr lvl="1"/>
            <a:r>
              <a:rPr lang="en-US" dirty="0"/>
              <a:t>synonym problem</a:t>
            </a:r>
          </a:p>
          <a:p>
            <a:r>
              <a:rPr lang="en-US" dirty="0"/>
              <a:t>Cache the address translations?</a:t>
            </a:r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virtual address to a physical address</a:t>
            </a:r>
            <a:endParaRPr lang="en-US"/>
          </a:p>
        </p:txBody>
      </p:sp>
      <p:grpSp>
        <p:nvGrpSpPr>
          <p:cNvPr id="934916" name="Group 4"/>
          <p:cNvGrpSpPr>
            <a:grpSpLocks/>
          </p:cNvGrpSpPr>
          <p:nvPr/>
        </p:nvGrpSpPr>
        <p:grpSpPr bwMode="auto">
          <a:xfrm>
            <a:off x="1115616" y="1268760"/>
            <a:ext cx="6565900" cy="1795463"/>
            <a:chOff x="632" y="885"/>
            <a:chExt cx="4136" cy="1131"/>
          </a:xfrm>
        </p:grpSpPr>
        <p:sp>
          <p:nvSpPr>
            <p:cNvPr id="934917" name="Line 5"/>
            <p:cNvSpPr>
              <a:spLocks noChangeShapeType="1"/>
            </p:cNvSpPr>
            <p:nvPr/>
          </p:nvSpPr>
          <p:spPr bwMode="auto">
            <a:xfrm>
              <a:off x="664" y="1109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18" name="Line 6"/>
            <p:cNvSpPr>
              <a:spLocks noChangeShapeType="1"/>
            </p:cNvSpPr>
            <p:nvPr/>
          </p:nvSpPr>
          <p:spPr bwMode="auto">
            <a:xfrm>
              <a:off x="1288" y="1117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19" name="Line 7"/>
            <p:cNvSpPr>
              <a:spLocks noChangeShapeType="1"/>
            </p:cNvSpPr>
            <p:nvPr/>
          </p:nvSpPr>
          <p:spPr bwMode="auto">
            <a:xfrm flipH="1">
              <a:off x="632" y="1725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0" name="Rectangle 8"/>
            <p:cNvSpPr>
              <a:spLocks noChangeArrowheads="1"/>
            </p:cNvSpPr>
            <p:nvPr/>
          </p:nvSpPr>
          <p:spPr bwMode="auto">
            <a:xfrm>
              <a:off x="696" y="1341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934921" name="Rectangle 9"/>
            <p:cNvSpPr>
              <a:spLocks noChangeArrowheads="1"/>
            </p:cNvSpPr>
            <p:nvPr/>
          </p:nvSpPr>
          <p:spPr bwMode="auto">
            <a:xfrm>
              <a:off x="1704" y="933"/>
              <a:ext cx="672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Trans-</a:t>
              </a:r>
            </a:p>
            <a:p>
              <a:r>
                <a:rPr lang="en-US">
                  <a:latin typeface="Comic Sans MS" pitchFamily="66" charset="0"/>
                </a:rPr>
                <a:t>lation</a:t>
              </a:r>
            </a:p>
          </p:txBody>
        </p:sp>
        <p:sp>
          <p:nvSpPr>
            <p:cNvPr id="934922" name="Rectangle 10"/>
            <p:cNvSpPr>
              <a:spLocks noChangeArrowheads="1"/>
            </p:cNvSpPr>
            <p:nvPr/>
          </p:nvSpPr>
          <p:spPr bwMode="auto">
            <a:xfrm>
              <a:off x="2856" y="1133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Cache</a:t>
              </a:r>
            </a:p>
          </p:txBody>
        </p:sp>
        <p:sp>
          <p:nvSpPr>
            <p:cNvPr id="934923" name="Rectangle 11"/>
            <p:cNvSpPr>
              <a:spLocks noChangeArrowheads="1"/>
            </p:cNvSpPr>
            <p:nvPr/>
          </p:nvSpPr>
          <p:spPr bwMode="auto">
            <a:xfrm>
              <a:off x="4096" y="885"/>
              <a:ext cx="672" cy="8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Main</a:t>
              </a:r>
            </a:p>
            <a:p>
              <a:r>
                <a:rPr lang="en-US"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934924" name="Line 12"/>
            <p:cNvSpPr>
              <a:spLocks noChangeShapeType="1"/>
            </p:cNvSpPr>
            <p:nvPr/>
          </p:nvSpPr>
          <p:spPr bwMode="auto">
            <a:xfrm>
              <a:off x="1296" y="1221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5" name="Line 13"/>
            <p:cNvSpPr>
              <a:spLocks noChangeShapeType="1"/>
            </p:cNvSpPr>
            <p:nvPr/>
          </p:nvSpPr>
          <p:spPr bwMode="auto">
            <a:xfrm>
              <a:off x="2376" y="1221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6" name="Line 14"/>
            <p:cNvSpPr>
              <a:spLocks noChangeShapeType="1"/>
            </p:cNvSpPr>
            <p:nvPr/>
          </p:nvSpPr>
          <p:spPr bwMode="auto">
            <a:xfrm>
              <a:off x="3536" y="1205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7" name="Line 15"/>
            <p:cNvSpPr>
              <a:spLocks noChangeShapeType="1"/>
            </p:cNvSpPr>
            <p:nvPr/>
          </p:nvSpPr>
          <p:spPr bwMode="auto">
            <a:xfrm flipH="1">
              <a:off x="3952" y="1613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8" name="Line 16"/>
            <p:cNvSpPr>
              <a:spLocks noChangeShapeType="1"/>
            </p:cNvSpPr>
            <p:nvPr/>
          </p:nvSpPr>
          <p:spPr bwMode="auto">
            <a:xfrm>
              <a:off x="3960" y="1621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9" name="Line 17"/>
            <p:cNvSpPr>
              <a:spLocks noChangeShapeType="1"/>
            </p:cNvSpPr>
            <p:nvPr/>
          </p:nvSpPr>
          <p:spPr bwMode="auto">
            <a:xfrm flipH="1">
              <a:off x="1440" y="1989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0" name="Line 18"/>
            <p:cNvSpPr>
              <a:spLocks noChangeShapeType="1"/>
            </p:cNvSpPr>
            <p:nvPr/>
          </p:nvSpPr>
          <p:spPr bwMode="auto">
            <a:xfrm flipV="1">
              <a:off x="1448" y="1645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1" name="Line 19"/>
            <p:cNvSpPr>
              <a:spLocks noChangeShapeType="1"/>
            </p:cNvSpPr>
            <p:nvPr/>
          </p:nvSpPr>
          <p:spPr bwMode="auto">
            <a:xfrm flipH="1">
              <a:off x="1280" y="1653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2" name="Line 20"/>
            <p:cNvSpPr>
              <a:spLocks noChangeShapeType="1"/>
            </p:cNvSpPr>
            <p:nvPr/>
          </p:nvSpPr>
          <p:spPr bwMode="auto">
            <a:xfrm flipV="1">
              <a:off x="3696" y="1621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3" name="Line 21"/>
            <p:cNvSpPr>
              <a:spLocks noChangeShapeType="1"/>
            </p:cNvSpPr>
            <p:nvPr/>
          </p:nvSpPr>
          <p:spPr bwMode="auto">
            <a:xfrm flipH="1">
              <a:off x="3528" y="1629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4" name="Line 22"/>
            <p:cNvSpPr>
              <a:spLocks noChangeShapeType="1"/>
            </p:cNvSpPr>
            <p:nvPr/>
          </p:nvSpPr>
          <p:spPr bwMode="auto">
            <a:xfrm flipH="1">
              <a:off x="2688" y="161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5" name="Line 23"/>
            <p:cNvSpPr>
              <a:spLocks noChangeShapeType="1"/>
            </p:cNvSpPr>
            <p:nvPr/>
          </p:nvSpPr>
          <p:spPr bwMode="auto">
            <a:xfrm>
              <a:off x="2688" y="1605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6" name="Oval 24"/>
            <p:cNvSpPr>
              <a:spLocks noChangeArrowheads="1"/>
            </p:cNvSpPr>
            <p:nvPr/>
          </p:nvSpPr>
          <p:spPr bwMode="auto">
            <a:xfrm>
              <a:off x="3696" y="1965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7" name="Rectangle 25"/>
            <p:cNvSpPr>
              <a:spLocks noChangeArrowheads="1"/>
            </p:cNvSpPr>
            <p:nvPr/>
          </p:nvSpPr>
          <p:spPr bwMode="auto">
            <a:xfrm>
              <a:off x="1312" y="1053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VA</a:t>
              </a:r>
            </a:p>
          </p:txBody>
        </p:sp>
        <p:sp>
          <p:nvSpPr>
            <p:cNvPr id="934938" name="Rectangle 26"/>
            <p:cNvSpPr>
              <a:spLocks noChangeArrowheads="1"/>
            </p:cNvSpPr>
            <p:nvPr/>
          </p:nvSpPr>
          <p:spPr bwMode="auto">
            <a:xfrm>
              <a:off x="2392" y="1053"/>
              <a:ext cx="2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PA</a:t>
              </a:r>
            </a:p>
          </p:txBody>
        </p:sp>
        <p:sp>
          <p:nvSpPr>
            <p:cNvPr id="934939" name="Rectangle 27"/>
            <p:cNvSpPr>
              <a:spLocks noChangeArrowheads="1"/>
            </p:cNvSpPr>
            <p:nvPr/>
          </p:nvSpPr>
          <p:spPr bwMode="auto">
            <a:xfrm>
              <a:off x="3568" y="1037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4940" name="Rectangle 28"/>
            <p:cNvSpPr>
              <a:spLocks noChangeArrowheads="1"/>
            </p:cNvSpPr>
            <p:nvPr/>
          </p:nvSpPr>
          <p:spPr bwMode="auto">
            <a:xfrm>
              <a:off x="2440" y="1661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4941" name="Rectangle 29"/>
            <p:cNvSpPr>
              <a:spLocks noChangeArrowheads="1"/>
            </p:cNvSpPr>
            <p:nvPr/>
          </p:nvSpPr>
          <p:spPr bwMode="auto">
            <a:xfrm>
              <a:off x="1848" y="1837"/>
              <a:ext cx="39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TLBs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776666" y="1433538"/>
            <a:ext cx="7636706" cy="83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A way to speed up translation is to use a special cache of recently</a:t>
            </a: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      used page table entries  --  this has many names, but the most</a:t>
            </a: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      frequently used is </a:t>
            </a:r>
            <a:r>
              <a:rPr lang="en-US" sz="2000" i="1" dirty="0">
                <a:latin typeface="+mn-lt"/>
              </a:rPr>
              <a:t>Translation Lookaside Buffer</a:t>
            </a:r>
            <a:r>
              <a:rPr lang="en-US" sz="2000" dirty="0">
                <a:latin typeface="+mn-lt"/>
              </a:rPr>
              <a:t> or </a:t>
            </a:r>
            <a:r>
              <a:rPr lang="en-US" sz="2000" i="1" dirty="0">
                <a:latin typeface="+mn-lt"/>
              </a:rPr>
              <a:t>TLB</a:t>
            </a:r>
          </a:p>
        </p:txBody>
      </p:sp>
      <p:grpSp>
        <p:nvGrpSpPr>
          <p:cNvPr id="935940" name="Group 4"/>
          <p:cNvGrpSpPr>
            <a:grpSpLocks/>
          </p:cNvGrpSpPr>
          <p:nvPr/>
        </p:nvGrpSpPr>
        <p:grpSpPr bwMode="auto">
          <a:xfrm>
            <a:off x="1143000" y="2590800"/>
            <a:ext cx="6904038" cy="1460500"/>
            <a:chOff x="792" y="1224"/>
            <a:chExt cx="4349" cy="920"/>
          </a:xfrm>
        </p:grpSpPr>
        <p:sp>
          <p:nvSpPr>
            <p:cNvPr id="935941" name="Rectangle 5"/>
            <p:cNvSpPr>
              <a:spLocks noChangeArrowheads="1"/>
            </p:cNvSpPr>
            <p:nvPr/>
          </p:nvSpPr>
          <p:spPr bwMode="auto">
            <a:xfrm>
              <a:off x="792" y="1224"/>
              <a:ext cx="4312" cy="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2" name="Rectangle 6"/>
            <p:cNvSpPr>
              <a:spLocks noChangeArrowheads="1"/>
            </p:cNvSpPr>
            <p:nvPr/>
          </p:nvSpPr>
          <p:spPr bwMode="auto">
            <a:xfrm>
              <a:off x="792" y="1240"/>
              <a:ext cx="434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dirty="0">
                  <a:latin typeface="Arial" pitchFamily="34" charset="0"/>
                </a:rPr>
                <a:t>Virtual Address    Physical Address      Dirty    Ref   Valid     Access</a:t>
              </a:r>
            </a:p>
          </p:txBody>
        </p:sp>
        <p:sp>
          <p:nvSpPr>
            <p:cNvPr id="935943" name="Line 7"/>
            <p:cNvSpPr>
              <a:spLocks noChangeShapeType="1"/>
            </p:cNvSpPr>
            <p:nvPr/>
          </p:nvSpPr>
          <p:spPr bwMode="auto">
            <a:xfrm>
              <a:off x="1944" y="1224"/>
              <a:ext cx="0" cy="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4" name="Line 8"/>
            <p:cNvSpPr>
              <a:spLocks noChangeShapeType="1"/>
            </p:cNvSpPr>
            <p:nvPr/>
          </p:nvSpPr>
          <p:spPr bwMode="auto">
            <a:xfrm>
              <a:off x="3272" y="1256"/>
              <a:ext cx="0" cy="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5" name="Line 9"/>
            <p:cNvSpPr>
              <a:spLocks noChangeShapeType="1"/>
            </p:cNvSpPr>
            <p:nvPr/>
          </p:nvSpPr>
          <p:spPr bwMode="auto">
            <a:xfrm>
              <a:off x="3712" y="1224"/>
              <a:ext cx="0" cy="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6" name="Line 10"/>
            <p:cNvSpPr>
              <a:spLocks noChangeShapeType="1"/>
            </p:cNvSpPr>
            <p:nvPr/>
          </p:nvSpPr>
          <p:spPr bwMode="auto">
            <a:xfrm>
              <a:off x="4072" y="1224"/>
              <a:ext cx="0" cy="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7" name="Line 11"/>
            <p:cNvSpPr>
              <a:spLocks noChangeShapeType="1"/>
            </p:cNvSpPr>
            <p:nvPr/>
          </p:nvSpPr>
          <p:spPr bwMode="auto">
            <a:xfrm>
              <a:off x="4544" y="1224"/>
              <a:ext cx="0" cy="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8" name="Line 12"/>
            <p:cNvSpPr>
              <a:spLocks noChangeShapeType="1"/>
            </p:cNvSpPr>
            <p:nvPr/>
          </p:nvSpPr>
          <p:spPr bwMode="auto">
            <a:xfrm>
              <a:off x="816" y="1392"/>
              <a:ext cx="4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5949" name="Rectangle 13"/>
          <p:cNvSpPr>
            <a:spLocks noChangeArrowheads="1"/>
          </p:cNvSpPr>
          <p:nvPr/>
        </p:nvSpPr>
        <p:spPr bwMode="auto">
          <a:xfrm>
            <a:off x="609600" y="4572000"/>
            <a:ext cx="7162800" cy="109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Really just a cache on the page table mappings</a:t>
            </a:r>
          </a:p>
          <a:p>
            <a:pPr algn="l">
              <a:lnSpc>
                <a:spcPct val="85000"/>
              </a:lnSpc>
            </a:pPr>
            <a:endParaRPr lang="en-US" sz="2000" dirty="0">
              <a:latin typeface="+mn-lt"/>
            </a:endParaRP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TLB access time comparable to cache access time</a:t>
            </a: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      (much less than main memory access time)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Look-Aside Buffers</a:t>
            </a:r>
          </a:p>
        </p:txBody>
      </p:sp>
      <p:sp>
        <p:nvSpPr>
          <p:cNvPr id="936963" name="Rectangle 3"/>
          <p:cNvSpPr>
            <a:spLocks noChangeArrowheads="1"/>
          </p:cNvSpPr>
          <p:nvPr/>
        </p:nvSpPr>
        <p:spPr bwMode="auto">
          <a:xfrm>
            <a:off x="806450" y="1193800"/>
            <a:ext cx="7566174" cy="16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Just like any other cache, the TLB can be organized as fully associative,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set associative, or direct mapped</a:t>
            </a:r>
          </a:p>
          <a:p>
            <a:pPr algn="l">
              <a:lnSpc>
                <a:spcPct val="85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TLBs are usually small, typically not more than 128 - 256 entries even on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high end machines.  This permits fully associative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lookup on these machines.  Most mid-range machines use small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n-way set associative organizations.</a:t>
            </a:r>
          </a:p>
        </p:txBody>
      </p:sp>
      <p:grpSp>
        <p:nvGrpSpPr>
          <p:cNvPr id="936964" name="Group 4"/>
          <p:cNvGrpSpPr>
            <a:grpSpLocks/>
          </p:cNvGrpSpPr>
          <p:nvPr/>
        </p:nvGrpSpPr>
        <p:grpSpPr bwMode="auto">
          <a:xfrm>
            <a:off x="1447800" y="3048000"/>
            <a:ext cx="6565900" cy="3319463"/>
            <a:chOff x="1216" y="2112"/>
            <a:chExt cx="4136" cy="2091"/>
          </a:xfrm>
        </p:grpSpPr>
        <p:sp>
          <p:nvSpPr>
            <p:cNvPr id="936965" name="Line 5"/>
            <p:cNvSpPr>
              <a:spLocks noChangeShapeType="1"/>
            </p:cNvSpPr>
            <p:nvPr/>
          </p:nvSpPr>
          <p:spPr bwMode="auto">
            <a:xfrm>
              <a:off x="1248" y="231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6" name="Line 6"/>
            <p:cNvSpPr>
              <a:spLocks noChangeShapeType="1"/>
            </p:cNvSpPr>
            <p:nvPr/>
          </p:nvSpPr>
          <p:spPr bwMode="auto">
            <a:xfrm>
              <a:off x="1872" y="2320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7" name="Line 7"/>
            <p:cNvSpPr>
              <a:spLocks noChangeShapeType="1"/>
            </p:cNvSpPr>
            <p:nvPr/>
          </p:nvSpPr>
          <p:spPr bwMode="auto">
            <a:xfrm flipH="1">
              <a:off x="1216" y="2928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8" name="Rectangle 8"/>
            <p:cNvSpPr>
              <a:spLocks noChangeArrowheads="1"/>
            </p:cNvSpPr>
            <p:nvPr/>
          </p:nvSpPr>
          <p:spPr bwMode="auto">
            <a:xfrm>
              <a:off x="1280" y="2544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936969" name="Rectangle 9"/>
            <p:cNvSpPr>
              <a:spLocks noChangeArrowheads="1"/>
            </p:cNvSpPr>
            <p:nvPr/>
          </p:nvSpPr>
          <p:spPr bwMode="auto">
            <a:xfrm>
              <a:off x="2288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TLB</a:t>
              </a:r>
            </a:p>
            <a:p>
              <a:r>
                <a:rPr lang="en-US">
                  <a:latin typeface="Comic Sans MS" pitchFamily="66" charset="0"/>
                </a:rPr>
                <a:t>Lookup</a:t>
              </a:r>
            </a:p>
          </p:txBody>
        </p:sp>
        <p:sp>
          <p:nvSpPr>
            <p:cNvPr id="936970" name="Rectangle 10"/>
            <p:cNvSpPr>
              <a:spLocks noChangeArrowheads="1"/>
            </p:cNvSpPr>
            <p:nvPr/>
          </p:nvSpPr>
          <p:spPr bwMode="auto">
            <a:xfrm>
              <a:off x="3440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Cache</a:t>
              </a:r>
            </a:p>
          </p:txBody>
        </p:sp>
        <p:sp>
          <p:nvSpPr>
            <p:cNvPr id="936971" name="Rectangle 11"/>
            <p:cNvSpPr>
              <a:spLocks noChangeArrowheads="1"/>
            </p:cNvSpPr>
            <p:nvPr/>
          </p:nvSpPr>
          <p:spPr bwMode="auto">
            <a:xfrm>
              <a:off x="4680" y="2344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Main</a:t>
              </a:r>
            </a:p>
            <a:p>
              <a:r>
                <a:rPr lang="en-US"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936972" name="Line 12"/>
            <p:cNvSpPr>
              <a:spLocks noChangeShapeType="1"/>
            </p:cNvSpPr>
            <p:nvPr/>
          </p:nvSpPr>
          <p:spPr bwMode="auto">
            <a:xfrm>
              <a:off x="1880" y="2424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3" name="Line 13"/>
            <p:cNvSpPr>
              <a:spLocks noChangeShapeType="1"/>
            </p:cNvSpPr>
            <p:nvPr/>
          </p:nvSpPr>
          <p:spPr bwMode="auto">
            <a:xfrm>
              <a:off x="2960" y="2424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4" name="Line 14"/>
            <p:cNvSpPr>
              <a:spLocks noChangeShapeType="1"/>
            </p:cNvSpPr>
            <p:nvPr/>
          </p:nvSpPr>
          <p:spPr bwMode="auto">
            <a:xfrm>
              <a:off x="4120" y="2408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5" name="Line 15"/>
            <p:cNvSpPr>
              <a:spLocks noChangeShapeType="1"/>
            </p:cNvSpPr>
            <p:nvPr/>
          </p:nvSpPr>
          <p:spPr bwMode="auto">
            <a:xfrm flipH="1">
              <a:off x="4536" y="281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6" name="Line 16"/>
            <p:cNvSpPr>
              <a:spLocks noChangeShapeType="1"/>
            </p:cNvSpPr>
            <p:nvPr/>
          </p:nvSpPr>
          <p:spPr bwMode="auto">
            <a:xfrm flipH="1">
              <a:off x="4528" y="2824"/>
              <a:ext cx="24" cy="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7" name="Line 17"/>
            <p:cNvSpPr>
              <a:spLocks noChangeShapeType="1"/>
            </p:cNvSpPr>
            <p:nvPr/>
          </p:nvSpPr>
          <p:spPr bwMode="auto">
            <a:xfrm flipH="1">
              <a:off x="2032" y="3944"/>
              <a:ext cx="124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8" name="Line 18"/>
            <p:cNvSpPr>
              <a:spLocks noChangeShapeType="1"/>
            </p:cNvSpPr>
            <p:nvPr/>
          </p:nvSpPr>
          <p:spPr bwMode="auto">
            <a:xfrm flipV="1">
              <a:off x="2024" y="2848"/>
              <a:ext cx="8" cy="10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9" name="Line 19"/>
            <p:cNvSpPr>
              <a:spLocks noChangeShapeType="1"/>
            </p:cNvSpPr>
            <p:nvPr/>
          </p:nvSpPr>
          <p:spPr bwMode="auto">
            <a:xfrm flipH="1">
              <a:off x="1864" y="285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0" name="Line 20"/>
            <p:cNvSpPr>
              <a:spLocks noChangeShapeType="1"/>
            </p:cNvSpPr>
            <p:nvPr/>
          </p:nvSpPr>
          <p:spPr bwMode="auto">
            <a:xfrm flipV="1">
              <a:off x="4272" y="2824"/>
              <a:ext cx="8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1" name="Line 21"/>
            <p:cNvSpPr>
              <a:spLocks noChangeShapeType="1"/>
            </p:cNvSpPr>
            <p:nvPr/>
          </p:nvSpPr>
          <p:spPr bwMode="auto">
            <a:xfrm flipH="1">
              <a:off x="4112" y="2832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2" name="Line 22"/>
            <p:cNvSpPr>
              <a:spLocks noChangeShapeType="1"/>
            </p:cNvSpPr>
            <p:nvPr/>
          </p:nvSpPr>
          <p:spPr bwMode="auto">
            <a:xfrm flipH="1">
              <a:off x="3272" y="2816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3" name="Line 23"/>
            <p:cNvSpPr>
              <a:spLocks noChangeShapeType="1"/>
            </p:cNvSpPr>
            <p:nvPr/>
          </p:nvSpPr>
          <p:spPr bwMode="auto">
            <a:xfrm flipH="1">
              <a:off x="3264" y="2824"/>
              <a:ext cx="24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4" name="Oval 24"/>
            <p:cNvSpPr>
              <a:spLocks noChangeArrowheads="1"/>
            </p:cNvSpPr>
            <p:nvPr/>
          </p:nvSpPr>
          <p:spPr bwMode="auto">
            <a:xfrm>
              <a:off x="4264" y="3936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5" name="Rectangle 25"/>
            <p:cNvSpPr>
              <a:spLocks noChangeArrowheads="1"/>
            </p:cNvSpPr>
            <p:nvPr/>
          </p:nvSpPr>
          <p:spPr bwMode="auto">
            <a:xfrm>
              <a:off x="1896" y="2256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VA</a:t>
              </a:r>
            </a:p>
          </p:txBody>
        </p:sp>
        <p:sp>
          <p:nvSpPr>
            <p:cNvPr id="936986" name="Rectangle 26"/>
            <p:cNvSpPr>
              <a:spLocks noChangeArrowheads="1"/>
            </p:cNvSpPr>
            <p:nvPr/>
          </p:nvSpPr>
          <p:spPr bwMode="auto">
            <a:xfrm>
              <a:off x="2976" y="2256"/>
              <a:ext cx="2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PA</a:t>
              </a:r>
            </a:p>
          </p:txBody>
        </p:sp>
        <p:sp>
          <p:nvSpPr>
            <p:cNvPr id="936987" name="Rectangle 27"/>
            <p:cNvSpPr>
              <a:spLocks noChangeArrowheads="1"/>
            </p:cNvSpPr>
            <p:nvPr/>
          </p:nvSpPr>
          <p:spPr bwMode="auto">
            <a:xfrm>
              <a:off x="4152" y="2240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6988" name="Rectangle 28"/>
            <p:cNvSpPr>
              <a:spLocks noChangeArrowheads="1"/>
            </p:cNvSpPr>
            <p:nvPr/>
          </p:nvSpPr>
          <p:spPr bwMode="auto">
            <a:xfrm>
              <a:off x="3376" y="2952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6989" name="Rectangle 29"/>
            <p:cNvSpPr>
              <a:spLocks noChangeArrowheads="1"/>
            </p:cNvSpPr>
            <p:nvPr/>
          </p:nvSpPr>
          <p:spPr bwMode="auto">
            <a:xfrm>
              <a:off x="3616" y="3760"/>
              <a:ext cx="39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  <p:sp>
          <p:nvSpPr>
            <p:cNvPr id="936990" name="Rectangle 30"/>
            <p:cNvSpPr>
              <a:spLocks noChangeArrowheads="1"/>
            </p:cNvSpPr>
            <p:nvPr/>
          </p:nvSpPr>
          <p:spPr bwMode="auto">
            <a:xfrm>
              <a:off x="2288" y="320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Trans-</a:t>
              </a:r>
            </a:p>
            <a:p>
              <a:r>
                <a:rPr lang="en-US">
                  <a:latin typeface="Comic Sans MS" pitchFamily="66" charset="0"/>
                </a:rPr>
                <a:t>lation</a:t>
              </a:r>
            </a:p>
          </p:txBody>
        </p:sp>
        <p:sp>
          <p:nvSpPr>
            <p:cNvPr id="936991" name="Rectangle 31"/>
            <p:cNvSpPr>
              <a:spLocks noChangeArrowheads="1"/>
            </p:cNvSpPr>
            <p:nvPr/>
          </p:nvSpPr>
          <p:spPr bwMode="auto">
            <a:xfrm>
              <a:off x="2976" y="2112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6992" name="Line 32"/>
            <p:cNvSpPr>
              <a:spLocks noChangeShapeType="1"/>
            </p:cNvSpPr>
            <p:nvPr/>
          </p:nvSpPr>
          <p:spPr bwMode="auto">
            <a:xfrm>
              <a:off x="2616" y="2920"/>
              <a:ext cx="0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3" name="Rectangle 33"/>
            <p:cNvSpPr>
              <a:spLocks noChangeArrowheads="1"/>
            </p:cNvSpPr>
            <p:nvPr/>
          </p:nvSpPr>
          <p:spPr bwMode="auto">
            <a:xfrm>
              <a:off x="2200" y="2952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6994" name="Line 34"/>
            <p:cNvSpPr>
              <a:spLocks noChangeShapeType="1"/>
            </p:cNvSpPr>
            <p:nvPr/>
          </p:nvSpPr>
          <p:spPr bwMode="auto">
            <a:xfrm>
              <a:off x="2624" y="3800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5" name="Line 35"/>
            <p:cNvSpPr>
              <a:spLocks noChangeShapeType="1"/>
            </p:cNvSpPr>
            <p:nvPr/>
          </p:nvSpPr>
          <p:spPr bwMode="auto">
            <a:xfrm>
              <a:off x="2632" y="3864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6" name="Line 36"/>
            <p:cNvSpPr>
              <a:spLocks noChangeShapeType="1"/>
            </p:cNvSpPr>
            <p:nvPr/>
          </p:nvSpPr>
          <p:spPr bwMode="auto">
            <a:xfrm flipV="1">
              <a:off x="3056" y="2416"/>
              <a:ext cx="0" cy="1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7" name="Line 37"/>
            <p:cNvSpPr>
              <a:spLocks noChangeShapeType="1"/>
            </p:cNvSpPr>
            <p:nvPr/>
          </p:nvSpPr>
          <p:spPr bwMode="auto">
            <a:xfrm flipH="1">
              <a:off x="3264" y="3944"/>
              <a:ext cx="1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8" name="Rectangle 38"/>
            <p:cNvSpPr>
              <a:spLocks noChangeArrowheads="1"/>
            </p:cNvSpPr>
            <p:nvPr/>
          </p:nvSpPr>
          <p:spPr bwMode="auto">
            <a:xfrm>
              <a:off x="4872" y="4024"/>
              <a:ext cx="38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20 t</a:t>
              </a:r>
            </a:p>
          </p:txBody>
        </p:sp>
        <p:sp>
          <p:nvSpPr>
            <p:cNvPr id="936999" name="Rectangle 39"/>
            <p:cNvSpPr>
              <a:spLocks noChangeArrowheads="1"/>
            </p:cNvSpPr>
            <p:nvPr/>
          </p:nvSpPr>
          <p:spPr bwMode="auto">
            <a:xfrm>
              <a:off x="3744" y="4016"/>
              <a:ext cx="14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  <p:sp>
          <p:nvSpPr>
            <p:cNvPr id="937000" name="Rectangle 40"/>
            <p:cNvSpPr>
              <a:spLocks noChangeArrowheads="1"/>
            </p:cNvSpPr>
            <p:nvPr/>
          </p:nvSpPr>
          <p:spPr bwMode="auto">
            <a:xfrm>
              <a:off x="2432" y="4024"/>
              <a:ext cx="4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1/2 t</a:t>
              </a:r>
            </a:p>
          </p:txBody>
        </p:sp>
      </p:grpSp>
      <p:sp>
        <p:nvSpPr>
          <p:cNvPr id="937001" name="Rectangle 41"/>
          <p:cNvSpPr>
            <a:spLocks noChangeArrowheads="1"/>
          </p:cNvSpPr>
          <p:nvPr/>
        </p:nvSpPr>
        <p:spPr bwMode="auto">
          <a:xfrm>
            <a:off x="368300" y="4635500"/>
            <a:ext cx="1252459" cy="52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i="1" dirty="0">
                <a:latin typeface="+mn-lt"/>
              </a:rPr>
              <a:t>Translation</a:t>
            </a:r>
          </a:p>
          <a:p>
            <a:pPr algn="l">
              <a:lnSpc>
                <a:spcPct val="85000"/>
              </a:lnSpc>
            </a:pPr>
            <a:r>
              <a:rPr lang="en-US" i="1" dirty="0">
                <a:latin typeface="+mn-lt"/>
              </a:rPr>
              <a:t>with a TLB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1285" y="-29611"/>
            <a:ext cx="8115300" cy="1143000"/>
          </a:xfrm>
          <a:noFill/>
          <a:ln/>
        </p:spPr>
        <p:txBody>
          <a:bodyPr lIns="90488" rIns="90488"/>
          <a:lstStyle/>
          <a:p>
            <a:r>
              <a:rPr lang="en-US" sz="3000" dirty="0"/>
              <a:t>Fast hits by Avoiding Address Translation </a:t>
            </a:r>
          </a:p>
        </p:txBody>
      </p:sp>
      <p:sp>
        <p:nvSpPr>
          <p:cNvPr id="937987" name="Rectangle 3"/>
          <p:cNvSpPr>
            <a:spLocks noChangeArrowheads="1"/>
          </p:cNvSpPr>
          <p:nvPr/>
        </p:nvSpPr>
        <p:spPr bwMode="auto">
          <a:xfrm>
            <a:off x="984250" y="18415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984250" y="2908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984250" y="39370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 dirty="0">
                <a:latin typeface="Arial" pitchFamily="34" charset="0"/>
              </a:rPr>
              <a:t>$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984250" y="50038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7991" name="Line 7"/>
          <p:cNvSpPr>
            <a:spLocks noChangeShapeType="1"/>
          </p:cNvSpPr>
          <p:nvPr/>
        </p:nvSpPr>
        <p:spPr bwMode="auto">
          <a:xfrm>
            <a:off x="1390650" y="24320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2" name="Line 8"/>
          <p:cNvSpPr>
            <a:spLocks noChangeShapeType="1"/>
          </p:cNvSpPr>
          <p:nvPr/>
        </p:nvSpPr>
        <p:spPr bwMode="auto">
          <a:xfrm>
            <a:off x="1390650" y="34798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3" name="Line 9"/>
          <p:cNvSpPr>
            <a:spLocks noChangeShapeType="1"/>
          </p:cNvSpPr>
          <p:nvPr/>
        </p:nvSpPr>
        <p:spPr bwMode="auto">
          <a:xfrm>
            <a:off x="1390650" y="45275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4" name="Rectangle 10"/>
          <p:cNvSpPr>
            <a:spLocks noChangeArrowheads="1"/>
          </p:cNvSpPr>
          <p:nvPr/>
        </p:nvSpPr>
        <p:spPr bwMode="auto">
          <a:xfrm>
            <a:off x="1560513" y="25050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7995" name="Rectangle 11"/>
          <p:cNvSpPr>
            <a:spLocks noChangeArrowheads="1"/>
          </p:cNvSpPr>
          <p:nvPr/>
        </p:nvSpPr>
        <p:spPr bwMode="auto">
          <a:xfrm>
            <a:off x="1560513" y="34956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7996" name="Rectangle 12"/>
          <p:cNvSpPr>
            <a:spLocks noChangeArrowheads="1"/>
          </p:cNvSpPr>
          <p:nvPr/>
        </p:nvSpPr>
        <p:spPr bwMode="auto">
          <a:xfrm>
            <a:off x="1579563" y="454342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7997" name="Rectangle 13"/>
          <p:cNvSpPr>
            <a:spLocks noChangeArrowheads="1"/>
          </p:cNvSpPr>
          <p:nvPr/>
        </p:nvSpPr>
        <p:spPr bwMode="auto">
          <a:xfrm>
            <a:off x="608013" y="5743575"/>
            <a:ext cx="1527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Conventional</a:t>
            </a:r>
          </a:p>
          <a:p>
            <a:r>
              <a:rPr lang="en-US" b="0">
                <a:latin typeface="Arial" pitchFamily="34" charset="0"/>
              </a:rPr>
              <a:t>Organization</a:t>
            </a:r>
          </a:p>
        </p:txBody>
      </p:sp>
      <p:sp>
        <p:nvSpPr>
          <p:cNvPr id="937998" name="Rectangle 14"/>
          <p:cNvSpPr>
            <a:spLocks noChangeArrowheads="1"/>
          </p:cNvSpPr>
          <p:nvPr/>
        </p:nvSpPr>
        <p:spPr bwMode="auto">
          <a:xfrm>
            <a:off x="3841750" y="18224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7999" name="Rectangle 15"/>
          <p:cNvSpPr>
            <a:spLocks noChangeArrowheads="1"/>
          </p:cNvSpPr>
          <p:nvPr/>
        </p:nvSpPr>
        <p:spPr bwMode="auto">
          <a:xfrm>
            <a:off x="3841750" y="28892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altLang="zh-CN" b="0" dirty="0">
                <a:latin typeface="Arial" pitchFamily="34" charset="0"/>
              </a:rPr>
              <a:t>Cache</a:t>
            </a:r>
            <a:endParaRPr lang="en-US" b="0" dirty="0">
              <a:latin typeface="Arial" pitchFamily="34" charset="0"/>
            </a:endParaRPr>
          </a:p>
        </p:txBody>
      </p:sp>
      <p:sp>
        <p:nvSpPr>
          <p:cNvPr id="938000" name="Rectangle 16"/>
          <p:cNvSpPr>
            <a:spLocks noChangeArrowheads="1"/>
          </p:cNvSpPr>
          <p:nvPr/>
        </p:nvSpPr>
        <p:spPr bwMode="auto">
          <a:xfrm>
            <a:off x="3841750" y="39179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8001" name="Rectangle 17"/>
          <p:cNvSpPr>
            <a:spLocks noChangeArrowheads="1"/>
          </p:cNvSpPr>
          <p:nvPr/>
        </p:nvSpPr>
        <p:spPr bwMode="auto">
          <a:xfrm>
            <a:off x="3841750" y="49847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8002" name="Line 18"/>
          <p:cNvSpPr>
            <a:spLocks noChangeShapeType="1"/>
          </p:cNvSpPr>
          <p:nvPr/>
        </p:nvSpPr>
        <p:spPr bwMode="auto">
          <a:xfrm>
            <a:off x="4248150" y="24130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3" name="Line 19"/>
          <p:cNvSpPr>
            <a:spLocks noChangeShapeType="1"/>
          </p:cNvSpPr>
          <p:nvPr/>
        </p:nvSpPr>
        <p:spPr bwMode="auto">
          <a:xfrm>
            <a:off x="4248150" y="34607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4" name="Line 20"/>
          <p:cNvSpPr>
            <a:spLocks noChangeShapeType="1"/>
          </p:cNvSpPr>
          <p:nvPr/>
        </p:nvSpPr>
        <p:spPr bwMode="auto">
          <a:xfrm>
            <a:off x="4248150" y="45085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5" name="Rectangle 21"/>
          <p:cNvSpPr>
            <a:spLocks noChangeArrowheads="1"/>
          </p:cNvSpPr>
          <p:nvPr/>
        </p:nvSpPr>
        <p:spPr bwMode="auto">
          <a:xfrm>
            <a:off x="4418013" y="248602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06" name="Rectangle 22"/>
          <p:cNvSpPr>
            <a:spLocks noChangeArrowheads="1"/>
          </p:cNvSpPr>
          <p:nvPr/>
        </p:nvSpPr>
        <p:spPr bwMode="auto">
          <a:xfrm>
            <a:off x="4418013" y="347662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07" name="Rectangle 23"/>
          <p:cNvSpPr>
            <a:spLocks noChangeArrowheads="1"/>
          </p:cNvSpPr>
          <p:nvPr/>
        </p:nvSpPr>
        <p:spPr bwMode="auto">
          <a:xfrm>
            <a:off x="4437063" y="45243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8008" name="Rectangle 24"/>
          <p:cNvSpPr>
            <a:spLocks noChangeArrowheads="1"/>
          </p:cNvSpPr>
          <p:nvPr/>
        </p:nvSpPr>
        <p:spPr bwMode="auto">
          <a:xfrm>
            <a:off x="2843213" y="5762625"/>
            <a:ext cx="288607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Virtually Addressed Cache</a:t>
            </a:r>
          </a:p>
          <a:p>
            <a:r>
              <a:rPr lang="en-US" b="0">
                <a:latin typeface="Arial" pitchFamily="34" charset="0"/>
              </a:rPr>
              <a:t>Translate only on miss</a:t>
            </a:r>
          </a:p>
          <a:p>
            <a:r>
              <a:rPr lang="en-US" b="0">
                <a:latin typeface="Arial" pitchFamily="34" charset="0"/>
              </a:rPr>
              <a:t>Synonym Problem</a:t>
            </a:r>
          </a:p>
        </p:txBody>
      </p:sp>
      <p:sp>
        <p:nvSpPr>
          <p:cNvPr id="938009" name="Rectangle 25"/>
          <p:cNvSpPr>
            <a:spLocks noChangeArrowheads="1"/>
          </p:cNvSpPr>
          <p:nvPr/>
        </p:nvSpPr>
        <p:spPr bwMode="auto">
          <a:xfrm>
            <a:off x="6699250" y="18415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8010" name="Rectangle 26"/>
          <p:cNvSpPr>
            <a:spLocks noChangeArrowheads="1"/>
          </p:cNvSpPr>
          <p:nvPr/>
        </p:nvSpPr>
        <p:spPr bwMode="auto">
          <a:xfrm>
            <a:off x="6699250" y="2908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altLang="zh-CN" dirty="0">
                <a:latin typeface="Arial" pitchFamily="34" charset="0"/>
              </a:rPr>
              <a:t>Cache</a:t>
            </a:r>
            <a:endParaRPr lang="en-US" b="0" dirty="0">
              <a:latin typeface="Arial" pitchFamily="34" charset="0"/>
            </a:endParaRPr>
          </a:p>
        </p:txBody>
      </p:sp>
      <p:sp>
        <p:nvSpPr>
          <p:cNvPr id="938011" name="Rectangle 27"/>
          <p:cNvSpPr>
            <a:spLocks noChangeArrowheads="1"/>
          </p:cNvSpPr>
          <p:nvPr/>
        </p:nvSpPr>
        <p:spPr bwMode="auto">
          <a:xfrm>
            <a:off x="7880350" y="2908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8012" name="Rectangle 28"/>
          <p:cNvSpPr>
            <a:spLocks noChangeArrowheads="1"/>
          </p:cNvSpPr>
          <p:nvPr/>
        </p:nvSpPr>
        <p:spPr bwMode="auto">
          <a:xfrm>
            <a:off x="7308850" y="4432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8013" name="Line 29"/>
          <p:cNvSpPr>
            <a:spLocks noChangeShapeType="1"/>
          </p:cNvSpPr>
          <p:nvPr/>
        </p:nvSpPr>
        <p:spPr bwMode="auto">
          <a:xfrm>
            <a:off x="7105650" y="24320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4" name="Line 30"/>
          <p:cNvSpPr>
            <a:spLocks noChangeShapeType="1"/>
          </p:cNvSpPr>
          <p:nvPr/>
        </p:nvSpPr>
        <p:spPr bwMode="auto">
          <a:xfrm>
            <a:off x="7105650" y="34798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5" name="Line 31"/>
          <p:cNvSpPr>
            <a:spLocks noChangeShapeType="1"/>
          </p:cNvSpPr>
          <p:nvPr/>
        </p:nvSpPr>
        <p:spPr bwMode="auto">
          <a:xfrm>
            <a:off x="7715250" y="39560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6" name="Rectangle 32"/>
          <p:cNvSpPr>
            <a:spLocks noChangeArrowheads="1"/>
          </p:cNvSpPr>
          <p:nvPr/>
        </p:nvSpPr>
        <p:spPr bwMode="auto">
          <a:xfrm>
            <a:off x="6475413" y="24669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17" name="Rectangle 33"/>
          <p:cNvSpPr>
            <a:spLocks noChangeArrowheads="1"/>
          </p:cNvSpPr>
          <p:nvPr/>
        </p:nvSpPr>
        <p:spPr bwMode="auto">
          <a:xfrm>
            <a:off x="5776913" y="2886075"/>
            <a:ext cx="7016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PA</a:t>
            </a:r>
          </a:p>
          <a:p>
            <a:r>
              <a:rPr lang="en-US" b="0">
                <a:latin typeface="Arial" pitchFamily="34" charset="0"/>
              </a:rPr>
              <a:t>Tags</a:t>
            </a:r>
          </a:p>
        </p:txBody>
      </p:sp>
      <p:sp>
        <p:nvSpPr>
          <p:cNvPr id="938018" name="Rectangle 34"/>
          <p:cNvSpPr>
            <a:spLocks noChangeArrowheads="1"/>
          </p:cNvSpPr>
          <p:nvPr/>
        </p:nvSpPr>
        <p:spPr bwMode="auto">
          <a:xfrm>
            <a:off x="8361363" y="34956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8019" name="Line 35"/>
          <p:cNvSpPr>
            <a:spLocks noChangeShapeType="1"/>
          </p:cNvSpPr>
          <p:nvPr/>
        </p:nvSpPr>
        <p:spPr bwMode="auto">
          <a:xfrm>
            <a:off x="8305800" y="2508250"/>
            <a:ext cx="19050" cy="374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0" name="Line 36"/>
          <p:cNvSpPr>
            <a:spLocks noChangeShapeType="1"/>
          </p:cNvSpPr>
          <p:nvPr/>
        </p:nvSpPr>
        <p:spPr bwMode="auto">
          <a:xfrm flipH="1">
            <a:off x="7092950" y="2514600"/>
            <a:ext cx="124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1" name="Line 37"/>
          <p:cNvSpPr>
            <a:spLocks noChangeShapeType="1"/>
          </p:cNvSpPr>
          <p:nvPr/>
        </p:nvSpPr>
        <p:spPr bwMode="auto">
          <a:xfrm>
            <a:off x="8305800" y="35179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2" name="Line 38"/>
          <p:cNvSpPr>
            <a:spLocks noChangeShapeType="1"/>
          </p:cNvSpPr>
          <p:nvPr/>
        </p:nvSpPr>
        <p:spPr bwMode="auto">
          <a:xfrm>
            <a:off x="7118350" y="3943350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3" name="Rectangle 39"/>
          <p:cNvSpPr>
            <a:spLocks noChangeArrowheads="1"/>
          </p:cNvSpPr>
          <p:nvPr/>
        </p:nvSpPr>
        <p:spPr bwMode="auto">
          <a:xfrm>
            <a:off x="6659563" y="5267325"/>
            <a:ext cx="2149475" cy="1474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Overlap $ access</a:t>
            </a:r>
          </a:p>
          <a:p>
            <a:r>
              <a:rPr lang="en-US" b="0">
                <a:latin typeface="Arial" pitchFamily="34" charset="0"/>
              </a:rPr>
              <a:t>with VA translation:</a:t>
            </a:r>
          </a:p>
          <a:p>
            <a:r>
              <a:rPr lang="en-US" b="0">
                <a:latin typeface="Arial" pitchFamily="34" charset="0"/>
              </a:rPr>
              <a:t>requires $ index to</a:t>
            </a:r>
          </a:p>
          <a:p>
            <a:r>
              <a:rPr lang="en-US" b="0">
                <a:latin typeface="Arial" pitchFamily="34" charset="0"/>
              </a:rPr>
              <a:t>remain invariant</a:t>
            </a:r>
          </a:p>
          <a:p>
            <a:r>
              <a:rPr lang="en-US" b="0">
                <a:latin typeface="Arial" pitchFamily="34" charset="0"/>
              </a:rPr>
              <a:t>across translation</a:t>
            </a:r>
          </a:p>
        </p:txBody>
      </p:sp>
      <p:sp>
        <p:nvSpPr>
          <p:cNvPr id="938024" name="Rectangle 40"/>
          <p:cNvSpPr>
            <a:spLocks noChangeArrowheads="1"/>
          </p:cNvSpPr>
          <p:nvPr/>
        </p:nvSpPr>
        <p:spPr bwMode="auto">
          <a:xfrm>
            <a:off x="2919413" y="2828925"/>
            <a:ext cx="7016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VA</a:t>
            </a:r>
          </a:p>
          <a:p>
            <a:r>
              <a:rPr lang="en-US" b="0">
                <a:latin typeface="Arial" pitchFamily="34" charset="0"/>
              </a:rPr>
              <a:t>Tags</a:t>
            </a:r>
          </a:p>
        </p:txBody>
      </p:sp>
      <p:sp>
        <p:nvSpPr>
          <p:cNvPr id="938025" name="Rectangle 41"/>
          <p:cNvSpPr>
            <a:spLocks noChangeArrowheads="1"/>
          </p:cNvSpPr>
          <p:nvPr/>
        </p:nvSpPr>
        <p:spPr bwMode="auto">
          <a:xfrm>
            <a:off x="7480300" y="3803650"/>
            <a:ext cx="565150" cy="298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L2 $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altLang="zh-CN" dirty="0"/>
              <a:t>Index with Physical Portion of Address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If index is physical part of address, can start tag access in parallel with translation so that can compare to physical tag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Limits cache to page size: what if want bigger caches and uses same trick?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/>
              <a:t>Higher associativity moves barrier to right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Page coloring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9535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Fast Cache Hits by Avoiding Translation: </a:t>
            </a:r>
          </a:p>
        </p:txBody>
      </p:sp>
      <p:pic>
        <p:nvPicPr>
          <p:cNvPr id="939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4160168"/>
            <a:ext cx="8213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2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24950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sz="2000" dirty="0"/>
              <a:t>Send virtual address to cache? Called </a:t>
            </a:r>
            <a:r>
              <a:rPr lang="en-US" sz="2000" i="1" u="sng" dirty="0">
                <a:solidFill>
                  <a:schemeClr val="hlink"/>
                </a:solidFill>
              </a:rPr>
              <a:t>Virtually Addressed Cache</a:t>
            </a:r>
            <a:r>
              <a:rPr lang="en-US" sz="2000" u="sng" dirty="0"/>
              <a:t> </a:t>
            </a:r>
            <a:r>
              <a:rPr lang="en-US" sz="2000" dirty="0"/>
              <a:t>or just </a:t>
            </a:r>
            <a:r>
              <a:rPr lang="en-US" sz="2000" i="1" u="sng" dirty="0">
                <a:solidFill>
                  <a:schemeClr val="hlink"/>
                </a:solidFill>
              </a:rPr>
              <a:t>Virtual Cache </a:t>
            </a:r>
            <a:r>
              <a:rPr lang="en-US" sz="2000" dirty="0"/>
              <a:t>vs.  </a:t>
            </a:r>
            <a:r>
              <a:rPr lang="en-US" sz="2000" i="1" u="sng" dirty="0">
                <a:solidFill>
                  <a:schemeClr val="hlink"/>
                </a:solidFill>
              </a:rPr>
              <a:t>Physical Cache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Every time process is switched logically must flush the cache; otherwise get false hits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Cost is time to flush + “compulsory” misses from empty cache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Add</a:t>
            </a:r>
            <a:r>
              <a:rPr lang="en-US" sz="1600" i="1" dirty="0"/>
              <a:t> </a:t>
            </a:r>
            <a:r>
              <a:rPr lang="en-US" sz="1600" i="1" u="sng" dirty="0">
                <a:solidFill>
                  <a:schemeClr val="hlink"/>
                </a:solidFill>
              </a:rPr>
              <a:t>process identifier tag</a:t>
            </a:r>
            <a:r>
              <a:rPr lang="en-US" sz="1600" u="sng" dirty="0">
                <a:solidFill>
                  <a:schemeClr val="hlink"/>
                </a:solidFill>
              </a:rPr>
              <a:t> </a:t>
            </a:r>
            <a:r>
              <a:rPr lang="en-US" sz="1600" dirty="0"/>
              <a:t>that identifies process as well as address within process: can’t get a hit if wrong process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Dealing with </a:t>
            </a:r>
            <a:r>
              <a:rPr lang="en-US" sz="2000" i="1" u="sng" dirty="0">
                <a:solidFill>
                  <a:schemeClr val="hlink"/>
                </a:solidFill>
                <a:highlight>
                  <a:srgbClr val="FFFF00"/>
                </a:highlight>
              </a:rPr>
              <a:t>aliases</a:t>
            </a:r>
            <a:r>
              <a:rPr lang="en-US" sz="2000" i="1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(sometimes called </a:t>
            </a:r>
            <a:r>
              <a:rPr lang="en-US" sz="2000" i="1" u="sng" dirty="0">
                <a:solidFill>
                  <a:schemeClr val="hlink"/>
                </a:solidFill>
              </a:rPr>
              <a:t>synonyms</a:t>
            </a:r>
            <a:r>
              <a:rPr lang="en-US" sz="2000" dirty="0"/>
              <a:t>); </a:t>
            </a:r>
            <a:br>
              <a:rPr lang="en-US" sz="2000" dirty="0"/>
            </a:br>
            <a:r>
              <a:rPr lang="en-US" sz="2000" dirty="0"/>
              <a:t>Two different virtual addresses map  to same physical address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dirty="0"/>
              <a:t>solve by fiat: no aliasing!   What are the implications?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HW antialiasing: guarantees every cache block has unique address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verify on miss (rather than on every hit)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cache set size	&lt;= page size ?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what if it gets larger?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How can SW simplify the problem?  (called </a:t>
            </a:r>
            <a:r>
              <a:rPr lang="en-US" sz="1600" i="1" u="sng" dirty="0">
                <a:solidFill>
                  <a:schemeClr val="hlink"/>
                </a:solidFill>
              </a:rPr>
              <a:t>page coloring)</a:t>
            </a: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I/O must interact with cache, so need virtual address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458200" cy="781050"/>
          </a:xfrm>
          <a:noFill/>
          <a:ln/>
        </p:spPr>
        <p:txBody>
          <a:bodyPr lIns="90488" rIns="90488"/>
          <a:lstStyle/>
          <a:p>
            <a:r>
              <a:rPr lang="en-US" sz="3000"/>
              <a:t>Fast hits by Avoiding Address Translation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Pipelined Cache Access</a:t>
            </a:r>
          </a:p>
          <a:p>
            <a:pPr lvl="1"/>
            <a:r>
              <a:rPr lang="en-US" altLang="zh-CN" dirty="0"/>
              <a:t>The second stage of the write (cache is updated with new data) occurs during the first stage of the next write.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Write hits take longer than read hits because tag checking is required before the data is written. </a:t>
            </a:r>
          </a:p>
          <a:p>
            <a:pPr lvl="1"/>
            <a:r>
              <a:rPr lang="en-US" altLang="zh-CN" dirty="0"/>
              <a:t>Allows tag checking and data writing to occur simultaneously. </a:t>
            </a:r>
          </a:p>
          <a:p>
            <a:endParaRPr lang="en-US" dirty="0"/>
          </a:p>
        </p:txBody>
      </p:sp>
      <p:sp>
        <p:nvSpPr>
          <p:cNvPr id="9410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Hit Time Reduction Technique: </a:t>
            </a:r>
          </a:p>
        </p:txBody>
      </p:sp>
      <p:pic>
        <p:nvPicPr>
          <p:cNvPr id="941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1" y="947067"/>
            <a:ext cx="8305800" cy="57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 caches</a:t>
            </a:r>
          </a:p>
          <a:p>
            <a:pPr lvl="1"/>
            <a:r>
              <a:rPr lang="en-US" altLang="zh-CN" dirty="0"/>
              <a:t>Instead of limiting the instructions in a static cache block to spatial locality, a trace cache finds a dynamic sequence of instructions including taken branches to load a cache block.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cache blocks contains dynamic traces of the executed instructions as determined by CPU rather than containing static sequences of instructions as determined by memory.</a:t>
            </a:r>
          </a:p>
          <a:p>
            <a:pPr lvl="2"/>
            <a:r>
              <a:rPr lang="en-US" altLang="zh-CN" dirty="0"/>
              <a:t>The branch prediction is folded into the cache and must be validated alone with this addresses to have a valid fetch.</a:t>
            </a:r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 Hit Time Reduction Technique: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405416" y="2276872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1.Reduce Hit Time via Small and Simple Caches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2.Reduce Hit Time via Avoiding Address Translation during Indexing of the Cache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Hit Time via pipelined Cache Access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dirty="0"/>
              <a:t>4. Reduce Hit Time via Trace </a:t>
            </a:r>
            <a:r>
              <a:rPr lang="en-US" altLang="zh-CN" dirty="0"/>
              <a:t>c</a:t>
            </a:r>
            <a:r>
              <a:rPr lang="en-US" dirty="0"/>
              <a:t>aches</a:t>
            </a:r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Reducing Hit Time</a:t>
            </a:r>
          </a:p>
        </p:txBody>
      </p:sp>
      <p:sp>
        <p:nvSpPr>
          <p:cNvPr id="943108" name="Oval 4"/>
          <p:cNvSpPr>
            <a:spLocks noChangeArrowheads="1"/>
          </p:cNvSpPr>
          <p:nvPr/>
        </p:nvSpPr>
        <p:spPr bwMode="auto">
          <a:xfrm>
            <a:off x="2133600" y="1371600"/>
            <a:ext cx="1676400" cy="609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3109" name="Object 5"/>
          <p:cNvGraphicFramePr>
            <a:graphicFrameLocks noChangeAspect="1"/>
          </p:cNvGraphicFramePr>
          <p:nvPr/>
        </p:nvGraphicFramePr>
        <p:xfrm>
          <a:off x="381000" y="1447800"/>
          <a:ext cx="815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64" name="Equation" r:id="rId3" imgW="4267080" imgH="266400" progId="Equation.3">
                  <p:embed/>
                </p:oleObj>
              </mc:Choice>
              <mc:Fallback>
                <p:oleObj name="Equation" r:id="rId3" imgW="426708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15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8305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solidFill>
                  <a:schemeClr val="hlink"/>
                </a:solidFill>
              </a:rPr>
              <a:t>Technique			 	MP 	MR	HT Complexity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</a:t>
            </a:r>
            <a:r>
              <a:rPr lang="en-US" sz="1800" dirty="0"/>
              <a:t>.Multilevel caches			+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2</a:t>
            </a:r>
            <a:r>
              <a:rPr lang="en-US" sz="1800" dirty="0"/>
              <a:t>.Early Restart &amp; Critical Word 1st 		+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3</a:t>
            </a:r>
            <a:r>
              <a:rPr lang="en-US" sz="1800" dirty="0"/>
              <a:t>.Priority to Read Misses			+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4</a:t>
            </a:r>
            <a:r>
              <a:rPr lang="en-US" altLang="zh-CN" sz="1800" dirty="0">
                <a:ea typeface="宋体" pitchFamily="2" charset="-122"/>
              </a:rPr>
              <a:t>.Merging write buffer			+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5</a:t>
            </a:r>
            <a:r>
              <a:rPr lang="en-US" altLang="zh-CN" sz="1800" dirty="0">
                <a:ea typeface="宋体" pitchFamily="2" charset="-122"/>
              </a:rPr>
              <a:t>.Victim caches				+	+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6</a:t>
            </a:r>
            <a:r>
              <a:rPr lang="en-US" altLang="zh-CN" sz="1800" dirty="0">
                <a:ea typeface="宋体" pitchFamily="2" charset="-122"/>
              </a:rPr>
              <a:t>.Larger block size			-	+		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7</a:t>
            </a:r>
            <a:r>
              <a:rPr lang="en-US" altLang="zh-CN" sz="1800" dirty="0">
                <a:ea typeface="宋体" pitchFamily="2" charset="-122"/>
              </a:rPr>
              <a:t>.Larger cache size				+	</a:t>
            </a:r>
            <a:r>
              <a:rPr lang="en-US" sz="1800" dirty="0"/>
              <a:t>-</a:t>
            </a:r>
            <a:r>
              <a:rPr lang="en-US" altLang="zh-CN" sz="1800" dirty="0">
                <a:ea typeface="宋体" pitchFamily="2" charset="-122"/>
              </a:rPr>
              <a:t> 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8</a:t>
            </a:r>
            <a:r>
              <a:rPr lang="en-US" sz="1800" dirty="0"/>
              <a:t>.Higher Associativity				+	-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9</a:t>
            </a:r>
            <a:r>
              <a:rPr lang="en-US" altLang="zh-CN" sz="1800" dirty="0">
                <a:ea typeface="宋体" pitchFamily="2" charset="-122"/>
              </a:rPr>
              <a:t>.Way-predicting cache and </a:t>
            </a:r>
            <a:r>
              <a:rPr lang="en-US" sz="1800" dirty="0"/>
              <a:t>Pseudo-associative caches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						+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10</a:t>
            </a:r>
            <a:r>
              <a:rPr lang="en-US" sz="1800" dirty="0"/>
              <a:t>.Compiler techniques reduce cache misses	+		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11</a:t>
            </a:r>
            <a:r>
              <a:rPr lang="en-US" sz="1800" dirty="0"/>
              <a:t>.Non-Blocking Caches			+	+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12</a:t>
            </a:r>
            <a:r>
              <a:rPr lang="en-US" sz="1800" dirty="0"/>
              <a:t>.HW Prefetching of </a:t>
            </a:r>
            <a:r>
              <a:rPr lang="en-US" sz="1800" dirty="0" err="1"/>
              <a:t>Instr</a:t>
            </a:r>
            <a:r>
              <a:rPr lang="en-US" sz="1800" dirty="0"/>
              <a:t>/Data		+	+	2instr./3data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13</a:t>
            </a:r>
            <a:r>
              <a:rPr lang="en-US" sz="1800" dirty="0"/>
              <a:t>.Compiler Controlled Prefetching		+	+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14.</a:t>
            </a:r>
            <a:r>
              <a:rPr lang="en-US" sz="1800" dirty="0"/>
              <a:t>Small &amp; Simple Caches			-	+		</a:t>
            </a:r>
            <a:r>
              <a:rPr lang="en-US" sz="1800" b="1" dirty="0"/>
              <a:t>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15</a:t>
            </a:r>
            <a:r>
              <a:rPr lang="en-US" sz="1800" dirty="0"/>
              <a:t>.Avoiding Address Translation				+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16</a:t>
            </a:r>
            <a:r>
              <a:rPr lang="en-US" sz="1800" dirty="0"/>
              <a:t>.Pipelined Cache Access				+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17</a:t>
            </a:r>
            <a:r>
              <a:rPr lang="en-US" altLang="zh-CN" sz="1800" dirty="0">
                <a:ea typeface="宋体" pitchFamily="2" charset="-122"/>
              </a:rPr>
              <a:t>.Trace cache						+	3</a:t>
            </a:r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4518"/>
            <a:ext cx="7162800" cy="685800"/>
          </a:xfrm>
        </p:spPr>
        <p:txBody>
          <a:bodyPr/>
          <a:lstStyle/>
          <a:p>
            <a:r>
              <a:rPr lang="en-US" dirty="0"/>
              <a:t>Cache Optimization Summary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 rot="16200000">
            <a:off x="-160337" y="1339256"/>
            <a:ext cx="1069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miss</a:t>
            </a:r>
          </a:p>
          <a:p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penalty</a:t>
            </a:r>
          </a:p>
        </p:txBody>
      </p:sp>
      <p:sp>
        <p:nvSpPr>
          <p:cNvPr id="944133" name="Line 5"/>
          <p:cNvSpPr>
            <a:spLocks noChangeShapeType="1"/>
          </p:cNvSpPr>
          <p:nvPr/>
        </p:nvSpPr>
        <p:spPr bwMode="auto">
          <a:xfrm>
            <a:off x="396874" y="2564904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4" name="Line 6"/>
          <p:cNvSpPr>
            <a:spLocks noChangeShapeType="1"/>
          </p:cNvSpPr>
          <p:nvPr/>
        </p:nvSpPr>
        <p:spPr bwMode="auto">
          <a:xfrm>
            <a:off x="539750" y="5013176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 rot="16200000">
            <a:off x="-360208" y="3117056"/>
            <a:ext cx="12938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miss rate</a:t>
            </a: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 rot="16200000">
            <a:off x="-253846" y="5593547"/>
            <a:ext cx="10810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hit time</a:t>
            </a:r>
          </a:p>
        </p:txBody>
      </p:sp>
      <p:sp>
        <p:nvSpPr>
          <p:cNvPr id="944137" name="Line 9"/>
          <p:cNvSpPr>
            <a:spLocks noChangeShapeType="1"/>
          </p:cNvSpPr>
          <p:nvPr/>
        </p:nvSpPr>
        <p:spPr bwMode="auto">
          <a:xfrm>
            <a:off x="539750" y="4191000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 rot="16200000">
            <a:off x="-465777" y="4437657"/>
            <a:ext cx="15049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parallelism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400" cy="2590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dirty="0">
                <a:solidFill>
                  <a:schemeClr val="hlink"/>
                </a:solidFill>
              </a:rPr>
              <a:t>Assume(p714):</a:t>
            </a:r>
            <a:r>
              <a:rPr lang="en-US" sz="2000" dirty="0"/>
              <a:t> Hit time</a:t>
            </a:r>
            <a:r>
              <a:rPr lang="en-US" sz="2000" baseline="-25000" dirty="0"/>
              <a:t>L2</a:t>
            </a:r>
            <a:r>
              <a:rPr lang="en-US" sz="2000" dirty="0"/>
              <a:t> for direct mapped = 10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  Hit time</a:t>
            </a:r>
            <a:r>
              <a:rPr lang="en-US" sz="2000" baseline="-25000" dirty="0"/>
              <a:t>L2</a:t>
            </a:r>
            <a:r>
              <a:rPr lang="en-US" sz="2000" dirty="0"/>
              <a:t> for two-way set = </a:t>
            </a:r>
            <a:r>
              <a:rPr lang="en-US" altLang="zh-CN" sz="2000" dirty="0">
                <a:ea typeface="宋体" pitchFamily="2" charset="-122"/>
              </a:rPr>
              <a:t>10.1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Local miss rate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for direct mapped = 25%.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Local miss rate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for two-way set associative =20%.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Miss penalty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= 100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chemeClr val="hlink"/>
                </a:solidFill>
                <a:ea typeface="宋体" pitchFamily="2" charset="-122"/>
              </a:rPr>
              <a:t>What is the impact of second-level cache associativity on its miss penalty?</a:t>
            </a:r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61925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Example8: </a:t>
            </a:r>
            <a:r>
              <a:rPr lang="en-US" sz="3200" dirty="0"/>
              <a:t>Multilevel cache</a:t>
            </a: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76200" y="4267200"/>
            <a:ext cx="8915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6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Answer:</a:t>
            </a:r>
            <a:r>
              <a:rPr lang="en-US" sz="2000" dirty="0">
                <a:latin typeface="+mn-lt"/>
                <a:ea typeface="宋体" pitchFamily="2" charset="-122"/>
              </a:rPr>
              <a:t> For a direct-mapped L2 cache, L1 cache miss penalty is :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  </a:t>
            </a:r>
            <a:r>
              <a:rPr lang="en-US" sz="2200" dirty="0">
                <a:latin typeface="+mn-lt"/>
                <a:ea typeface="宋体" pitchFamily="2" charset="-122"/>
              </a:rPr>
              <a:t>Miss penalty</a:t>
            </a:r>
            <a:r>
              <a:rPr lang="en-US" sz="2200" baseline="-25000" dirty="0">
                <a:latin typeface="+mn-lt"/>
                <a:ea typeface="宋体" pitchFamily="2" charset="-122"/>
              </a:rPr>
              <a:t>1-wayL1</a:t>
            </a:r>
            <a:r>
              <a:rPr lang="en-US" altLang="zh-CN" sz="2200" dirty="0">
                <a:latin typeface="+mn-lt"/>
                <a:ea typeface="宋体" pitchFamily="2" charset="-122"/>
              </a:rPr>
              <a:t>＝</a:t>
            </a:r>
            <a:r>
              <a:rPr lang="en-US" sz="2200" dirty="0">
                <a:latin typeface="+mn-lt"/>
                <a:ea typeface="宋体" pitchFamily="2" charset="-122"/>
              </a:rPr>
              <a:t>10</a:t>
            </a:r>
            <a:r>
              <a:rPr lang="en-US" altLang="zh-CN" sz="2200" dirty="0">
                <a:latin typeface="+mn-lt"/>
                <a:ea typeface="宋体" pitchFamily="2" charset="-122"/>
              </a:rPr>
              <a:t>＋</a:t>
            </a:r>
            <a:r>
              <a:rPr lang="en-US" sz="2200" dirty="0">
                <a:latin typeface="+mn-lt"/>
                <a:ea typeface="宋体" pitchFamily="2" charset="-122"/>
              </a:rPr>
              <a:t>25%</a:t>
            </a:r>
            <a:r>
              <a:rPr lang="en-US" altLang="zh-CN" sz="2200" dirty="0">
                <a:latin typeface="+mn-lt"/>
                <a:ea typeface="宋体" pitchFamily="2" charset="-122"/>
              </a:rPr>
              <a:t>×100=35.0 clock cycles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Adding the cost of associativity increases the hit cost only 0.1 clock cycles, making the new L1 cache miss penalty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  </a:t>
            </a:r>
            <a:r>
              <a:rPr lang="en-US" sz="2200" dirty="0">
                <a:latin typeface="+mn-lt"/>
                <a:ea typeface="宋体" pitchFamily="2" charset="-122"/>
              </a:rPr>
              <a:t>Miss penalty</a:t>
            </a:r>
            <a:r>
              <a:rPr lang="en-US" sz="2200" baseline="-25000" dirty="0">
                <a:latin typeface="+mn-lt"/>
                <a:ea typeface="宋体" pitchFamily="2" charset="-122"/>
              </a:rPr>
              <a:t>2-wayL1</a:t>
            </a:r>
            <a:r>
              <a:rPr lang="en-US" sz="2200" dirty="0">
                <a:latin typeface="+mn-lt"/>
                <a:ea typeface="宋体" pitchFamily="2" charset="-122"/>
              </a:rPr>
              <a:t>=10.1</a:t>
            </a:r>
            <a:r>
              <a:rPr lang="en-US" altLang="zh-CN" sz="2200" dirty="0">
                <a:latin typeface="+mn-lt"/>
                <a:ea typeface="宋体" pitchFamily="2" charset="-122"/>
              </a:rPr>
              <a:t>＋</a:t>
            </a:r>
            <a:r>
              <a:rPr lang="en-US" sz="220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dirty="0">
                <a:latin typeface="+mn-lt"/>
                <a:ea typeface="宋体" pitchFamily="2" charset="-122"/>
              </a:rPr>
              <a:t>×100=30.1 clock cycles</a:t>
            </a:r>
          </a:p>
        </p:txBody>
      </p:sp>
      <p:sp>
        <p:nvSpPr>
          <p:cNvPr id="880645" name="Rectangle 5"/>
          <p:cNvSpPr>
            <a:spLocks noChangeArrowheads="1"/>
          </p:cNvSpPr>
          <p:nvPr/>
        </p:nvSpPr>
        <p:spPr bwMode="auto">
          <a:xfrm>
            <a:off x="152400" y="2286000"/>
            <a:ext cx="8915400" cy="25146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200" b="0" dirty="0">
                <a:latin typeface="+mn-lt"/>
                <a:ea typeface="宋体" pitchFamily="2" charset="-122"/>
              </a:rPr>
              <a:t>In reality, </a:t>
            </a:r>
            <a:r>
              <a:rPr lang="en-US" altLang="zh-CN" sz="22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L2 cache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are almost always synchronized with the </a:t>
            </a:r>
            <a:r>
              <a:rPr lang="en-US" altLang="zh-CN" sz="22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L1 cache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and CPU. Accordingly, the L2 hit time must be an integral number of clock cycles. If we are </a:t>
            </a:r>
            <a:r>
              <a:rPr lang="en-US" altLang="zh-CN" sz="2200" b="0" dirty="0" err="1">
                <a:latin typeface="+mn-lt"/>
                <a:ea typeface="宋体" pitchFamily="2" charset="-122"/>
              </a:rPr>
              <a:t>lucky,we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shave the second-level hit time to 10 </a:t>
            </a:r>
            <a:r>
              <a:rPr lang="en-US" altLang="zh-CN" sz="2200" b="0" dirty="0" err="1">
                <a:latin typeface="+mn-lt"/>
                <a:ea typeface="宋体" pitchFamily="2" charset="-122"/>
              </a:rPr>
              <a:t>cycles;if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</a:t>
            </a:r>
            <a:r>
              <a:rPr lang="en-US" altLang="zh-CN" sz="2200" b="0" dirty="0" err="1">
                <a:latin typeface="+mn-lt"/>
                <a:ea typeface="宋体" pitchFamily="2" charset="-122"/>
              </a:rPr>
              <a:t>not,we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round up to 11 cycles.  Either choice is an improvement over the direct-mapped L2 cache: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200" b="0" dirty="0">
                <a:latin typeface="+mn-lt"/>
                <a:ea typeface="宋体" pitchFamily="2" charset="-122"/>
              </a:rPr>
              <a:t>   Miss penalty</a:t>
            </a:r>
            <a:r>
              <a:rPr lang="en-US" sz="2200" b="0" baseline="-25000" dirty="0">
                <a:latin typeface="+mn-lt"/>
                <a:ea typeface="宋体" pitchFamily="2" charset="-122"/>
              </a:rPr>
              <a:t>2-way L1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＝</a:t>
            </a:r>
            <a:r>
              <a:rPr lang="en-US" sz="2200" b="0" dirty="0">
                <a:latin typeface="+mn-lt"/>
                <a:ea typeface="宋体" pitchFamily="2" charset="-122"/>
              </a:rPr>
              <a:t>10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＋</a:t>
            </a:r>
            <a:r>
              <a:rPr lang="en-US" sz="2200" b="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×100＝30.0 clock cycles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200" b="0" dirty="0">
                <a:latin typeface="+mn-lt"/>
                <a:ea typeface="宋体" pitchFamily="2" charset="-122"/>
              </a:rPr>
              <a:t>   Miss penalty</a:t>
            </a:r>
            <a:r>
              <a:rPr lang="en-US" sz="2200" b="0" baseline="-25000" dirty="0">
                <a:latin typeface="+mn-lt"/>
                <a:ea typeface="宋体" pitchFamily="2" charset="-122"/>
              </a:rPr>
              <a:t>2-way L1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＝</a:t>
            </a:r>
            <a:r>
              <a:rPr lang="en-US" sz="2200" b="0" dirty="0">
                <a:latin typeface="+mn-lt"/>
                <a:ea typeface="宋体" pitchFamily="2" charset="-122"/>
              </a:rPr>
              <a:t>11 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＋</a:t>
            </a:r>
            <a:r>
              <a:rPr lang="en-US" sz="2200" b="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×100＝31.0 clock cycles</a:t>
            </a:r>
          </a:p>
        </p:txBody>
      </p:sp>
      <p:sp>
        <p:nvSpPr>
          <p:cNvPr id="880646" name="Rectangle 6"/>
          <p:cNvSpPr>
            <a:spLocks noChangeArrowheads="1"/>
          </p:cNvSpPr>
          <p:nvPr/>
        </p:nvSpPr>
        <p:spPr bwMode="auto">
          <a:xfrm>
            <a:off x="171450" y="2971800"/>
            <a:ext cx="8915400" cy="838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8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Now we can reduce the miss penalty by reducing the miss rate of the second-level cache</a:t>
            </a:r>
            <a:endParaRPr lang="en-US" sz="2800" dirty="0">
              <a:solidFill>
                <a:schemeClr val="hlink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4" grpId="0" autoUpdateAnimBg="0"/>
      <p:bldP spid="880645" grpId="0" animBg="1" autoUpdateAnimBg="0"/>
      <p:bldP spid="880646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be continued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5.8 </a:t>
            </a:r>
            <a:r>
              <a:rPr lang="en-US" altLang="zh-CN" sz="2000" dirty="0"/>
              <a:t>Main Memory and Organizations for Improving Performance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382000" cy="5105400"/>
          </a:xfrm>
          <a:noFill/>
          <a:ln/>
        </p:spPr>
        <p:txBody>
          <a:bodyPr lIns="90488" rIns="90488"/>
          <a:lstStyle/>
          <a:p>
            <a:pPr marL="457200" indent="-457200"/>
            <a:r>
              <a:rPr lang="en-US" altLang="zh-CN" dirty="0"/>
              <a:t>Critical Word First and Early Restart</a:t>
            </a:r>
            <a:endParaRPr lang="en-US" dirty="0"/>
          </a:p>
          <a:p>
            <a:pPr marL="857250" lvl="1" indent="-457200"/>
            <a:r>
              <a:rPr lang="en-US" dirty="0"/>
              <a:t>Don’t wait for full block to be loaded before restarting CPU</a:t>
            </a:r>
          </a:p>
          <a:p>
            <a:pPr marL="1200150" lvl="2" indent="-342900"/>
            <a:r>
              <a:rPr lang="en-US" i="1" u="sng" dirty="0">
                <a:solidFill>
                  <a:schemeClr val="hlink"/>
                </a:solidFill>
              </a:rPr>
              <a:t>Critical Word First</a:t>
            </a:r>
            <a:r>
              <a:rPr lang="en-US" dirty="0"/>
              <a:t>—Request the missed word first from memory and send it to the CPU as soon as it arrives; let the CPU continue execution while filling the rest of the words in the block. Also called </a:t>
            </a:r>
            <a:r>
              <a:rPr lang="en-US" i="1" dirty="0">
                <a:solidFill>
                  <a:schemeClr val="hlink"/>
                </a:solidFill>
              </a:rPr>
              <a:t>wrapped fetch</a:t>
            </a:r>
            <a:r>
              <a:rPr lang="en-US" dirty="0"/>
              <a:t> and </a:t>
            </a:r>
            <a:r>
              <a:rPr lang="en-US" i="1" dirty="0">
                <a:solidFill>
                  <a:schemeClr val="hlink"/>
                </a:solidFill>
              </a:rPr>
              <a:t>requested word  first</a:t>
            </a:r>
          </a:p>
          <a:p>
            <a:pPr marL="1200150" lvl="2" indent="-342900"/>
            <a:r>
              <a:rPr lang="en-US" i="1" u="sng" dirty="0">
                <a:solidFill>
                  <a:schemeClr val="hlink"/>
                </a:solidFill>
              </a:rPr>
              <a:t>Early restart</a:t>
            </a:r>
            <a:r>
              <a:rPr lang="en-US" dirty="0"/>
              <a:t>—As soon as the requested word of the block arrives, send it to the CPU and let the CPU continue execution</a:t>
            </a:r>
          </a:p>
          <a:p>
            <a:pPr marL="857250" lvl="1" indent="-457200"/>
            <a:r>
              <a:rPr lang="en-US" dirty="0"/>
              <a:t>Generally useful only in large blocks, </a:t>
            </a:r>
          </a:p>
          <a:p>
            <a:pPr marL="857250" lvl="1" indent="-457200"/>
            <a:r>
              <a:rPr lang="en-US" dirty="0"/>
              <a:t>Spatial locality =&gt; tend to want next sequential word, so not clear if benefit by early restart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50800"/>
            <a:ext cx="76962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Second Miss Penalty Reduction Technique:</a:t>
            </a:r>
          </a:p>
        </p:txBody>
      </p:sp>
      <p:grpSp>
        <p:nvGrpSpPr>
          <p:cNvPr id="881668" name="Group 4"/>
          <p:cNvGrpSpPr>
            <a:grpSpLocks/>
          </p:cNvGrpSpPr>
          <p:nvPr/>
        </p:nvGrpSpPr>
        <p:grpSpPr bwMode="auto">
          <a:xfrm>
            <a:off x="1691680" y="5301208"/>
            <a:ext cx="4735513" cy="622300"/>
            <a:chOff x="1008" y="3600"/>
            <a:chExt cx="2983" cy="392"/>
          </a:xfrm>
        </p:grpSpPr>
        <p:sp>
          <p:nvSpPr>
            <p:cNvPr id="881669" name="Rectangle 5"/>
            <p:cNvSpPr>
              <a:spLocks noChangeArrowheads="1"/>
            </p:cNvSpPr>
            <p:nvPr/>
          </p:nvSpPr>
          <p:spPr bwMode="auto">
            <a:xfrm>
              <a:off x="1008" y="3600"/>
              <a:ext cx="2312" cy="3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0" name="Rectangle 6"/>
            <p:cNvSpPr>
              <a:spLocks noChangeArrowheads="1"/>
            </p:cNvSpPr>
            <p:nvPr/>
          </p:nvSpPr>
          <p:spPr bwMode="auto">
            <a:xfrm>
              <a:off x="2076" y="3600"/>
              <a:ext cx="512" cy="3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1" name="Rectangle 7"/>
            <p:cNvSpPr>
              <a:spLocks noChangeArrowheads="1"/>
            </p:cNvSpPr>
            <p:nvPr/>
          </p:nvSpPr>
          <p:spPr bwMode="auto">
            <a:xfrm>
              <a:off x="3459" y="3656"/>
              <a:ext cx="5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latin typeface="Arial" pitchFamily="34" charset="0"/>
                </a:rPr>
                <a:t>block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2" name="Rectangle 4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8991600" cy="2895600"/>
          </a:xfrm>
          <a:noFill/>
          <a:ln/>
        </p:spPr>
        <p:txBody>
          <a:bodyPr lIns="90488" rIns="90488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 dirty="0">
                <a:solidFill>
                  <a:schemeClr val="hlink"/>
                </a:solidFill>
              </a:rPr>
              <a:t>Assume(p419): </a:t>
            </a:r>
            <a:r>
              <a:rPr lang="en-US" sz="2000" dirty="0"/>
              <a:t>cache block</a:t>
            </a:r>
            <a:r>
              <a:rPr lang="en-US" altLang="zh-CN" sz="2000" dirty="0">
                <a:ea typeface="宋体" pitchFamily="2" charset="-122"/>
              </a:rPr>
              <a:t>＝64-byte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L2: take 11 CLK to get the critical 8 bytes,	(AMD Athlon)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and then 2 CLK per 8 byte to fetch the rest of the block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There will be no other accesses to rest of the block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Calculate the average miss penalty for critical word first.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sz="2000" dirty="0">
                <a:ea typeface="宋体" pitchFamily="2" charset="-122"/>
              </a:rPr>
              <a:t>Then assuming the following instructions read data sequentially 8 bytes at a time from the rest of the block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Compare the times with and without critical word first.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305800" cy="533400"/>
          </a:xfrm>
          <a:noFill/>
          <a:ln/>
        </p:spPr>
        <p:txBody>
          <a:bodyPr lIns="90488" rIns="90488"/>
          <a:lstStyle/>
          <a:p>
            <a:r>
              <a:rPr lang="en-US" sz="3000" dirty="0"/>
              <a:t>Example9:</a:t>
            </a:r>
            <a:r>
              <a:rPr lang="en-US" dirty="0"/>
              <a:t> </a:t>
            </a:r>
            <a:r>
              <a:rPr lang="en-US" sz="2800" dirty="0"/>
              <a:t>Critical Word First</a:t>
            </a:r>
          </a:p>
        </p:txBody>
      </p:sp>
      <p:sp>
        <p:nvSpPr>
          <p:cNvPr id="882690" name="Rectangle 2"/>
          <p:cNvSpPr>
            <a:spLocks noChangeArrowheads="1"/>
          </p:cNvSpPr>
          <p:nvPr/>
        </p:nvSpPr>
        <p:spPr bwMode="auto">
          <a:xfrm>
            <a:off x="54848" y="3657600"/>
            <a:ext cx="8991600" cy="3124200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algn="l">
              <a:buSzPct val="100000"/>
            </a:pPr>
            <a:r>
              <a:rPr lang="en-US" sz="3000" dirty="0">
                <a:solidFill>
                  <a:schemeClr val="hlink"/>
                </a:solidFill>
                <a:latin typeface="+mn-lt"/>
              </a:rPr>
              <a:t>Answer: </a:t>
            </a:r>
          </a:p>
          <a:p>
            <a:pPr marL="457200" indent="-457200" algn="l">
              <a:buSzPct val="100000"/>
            </a:pPr>
            <a:r>
              <a:rPr lang="en-US" sz="2000" dirty="0">
                <a:latin typeface="+mn-lt"/>
              </a:rPr>
              <a:t>The average miss penalty is 11 clock cycles for critical word first.</a:t>
            </a:r>
          </a:p>
          <a:p>
            <a:pPr marL="457200" indent="-457200" algn="l"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The Athlon can issue 2 loads per clock, which is faster the L2 cache can supply data. Thus,  for the CPU to sequentially read a full cache block it would take: </a:t>
            </a:r>
          </a:p>
          <a:p>
            <a:pPr marL="457200" indent="-457200"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11+(8-1) </a:t>
            </a:r>
            <a:r>
              <a:rPr lang="en-US" altLang="zh-CN" sz="2200" dirty="0">
                <a:latin typeface="+mn-lt"/>
                <a:ea typeface="宋体" pitchFamily="2" charset="-122"/>
              </a:rPr>
              <a:t>×2＝25 clock cycle</a:t>
            </a:r>
          </a:p>
          <a:p>
            <a:pPr marL="457200" indent="-457200" algn="l">
              <a:buSzPct val="100000"/>
            </a:pPr>
            <a:r>
              <a:rPr lang="en-US" altLang="zh-CN" sz="2200" dirty="0">
                <a:latin typeface="+mn-lt"/>
                <a:ea typeface="宋体" pitchFamily="2" charset="-122"/>
              </a:rPr>
              <a:t>Without </a:t>
            </a:r>
            <a:r>
              <a:rPr lang="en-US" sz="2000" dirty="0">
                <a:latin typeface="+mn-lt"/>
              </a:rPr>
              <a:t>for critical word first, it would take 25 clock cycles to load the block, and then 8/2 or 4 clocks to issue the load</a:t>
            </a:r>
            <a:r>
              <a:rPr lang="en-US" altLang="zh-CN" sz="2000" dirty="0">
                <a:latin typeface="+mn-lt"/>
              </a:rPr>
              <a:t>e</a:t>
            </a:r>
            <a:r>
              <a:rPr lang="en-US" sz="2000" dirty="0">
                <a:latin typeface="+mn-lt"/>
              </a:rPr>
              <a:t>d, giving 29 clock cycles total</a:t>
            </a:r>
            <a:endParaRPr lang="en-US" altLang="zh-CN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2" grpId="0" build="p" autoUpdateAnimBg="0" advAuto="0"/>
      <p:bldP spid="882690" grpId="0" animBg="1" autoUpdateAnimBg="0"/>
    </p:bldLst>
  </p:timing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v5_arch10</Template>
  <TotalTime>16350</TotalTime>
  <Pages>61</Pages>
  <Words>5179</Words>
  <Application>Microsoft Office PowerPoint</Application>
  <PresentationFormat>信纸(8.5x11 英寸)</PresentationFormat>
  <Paragraphs>982</Paragraphs>
  <Slides>71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71</vt:i4>
      </vt:variant>
    </vt:vector>
  </HeadingPairs>
  <TitlesOfParts>
    <vt:vector size="91" baseType="lpstr">
      <vt:lpstr>CG Omega</vt:lpstr>
      <vt:lpstr>Courier</vt:lpstr>
      <vt:lpstr>Geneva</vt:lpstr>
      <vt:lpstr>Palatino</vt:lpstr>
      <vt:lpstr>黑体</vt:lpstr>
      <vt:lpstr>宋体</vt:lpstr>
      <vt:lpstr>宋体</vt:lpstr>
      <vt:lpstr>微软雅黑</vt:lpstr>
      <vt:lpstr>Arial</vt:lpstr>
      <vt:lpstr>Comic Sans MS</vt:lpstr>
      <vt:lpstr>Courier New</vt:lpstr>
      <vt:lpstr>Symbol</vt:lpstr>
      <vt:lpstr>Tahoma</vt:lpstr>
      <vt:lpstr>Times</vt:lpstr>
      <vt:lpstr>Times New Roman</vt:lpstr>
      <vt:lpstr>Wingdings</vt:lpstr>
      <vt:lpstr>射线</vt:lpstr>
      <vt:lpstr>Equation</vt:lpstr>
      <vt:lpstr>位图图像</vt:lpstr>
      <vt:lpstr>Chart</vt:lpstr>
      <vt:lpstr>Computer Architecture  ----A Quantitative Approach</vt:lpstr>
      <vt:lpstr>5.4 Reducing Cache miss penalty</vt:lpstr>
      <vt:lpstr>First Miss Penalty Reduction Technique:</vt:lpstr>
      <vt:lpstr>Parameter about Multilevel cache</vt:lpstr>
      <vt:lpstr>Memory stall per instruction </vt:lpstr>
      <vt:lpstr>Example7: Multilevel cache</vt:lpstr>
      <vt:lpstr>Example8: Multilevel cache</vt:lpstr>
      <vt:lpstr>Second Miss Penalty Reduction Technique:</vt:lpstr>
      <vt:lpstr>Example9: Critical Word First</vt:lpstr>
      <vt:lpstr>Third Miss Penalty Reduction Technique:</vt:lpstr>
      <vt:lpstr>Example10: Giving Priority to Read Misses over Writes</vt:lpstr>
      <vt:lpstr>Fourth Miss Penalty Reduction Technique: </vt:lpstr>
      <vt:lpstr>Fifth Miss Penalty Reduction Technique: </vt:lpstr>
      <vt:lpstr>How to combine victim Cache</vt:lpstr>
      <vt:lpstr>Summary: Miss Penalty Reduction</vt:lpstr>
      <vt:lpstr>5.5 Reducing  miss rate</vt:lpstr>
      <vt:lpstr>Where do misses come from?</vt:lpstr>
      <vt:lpstr>3Cs Absolute Miss Rate (SPEC92)</vt:lpstr>
      <vt:lpstr>3Cs Relative Miss Rate</vt:lpstr>
      <vt:lpstr>Reducing Cache Miss Rate</vt:lpstr>
      <vt:lpstr>Cache Organization?</vt:lpstr>
      <vt:lpstr>First Miss Rate Reduction Technique</vt:lpstr>
      <vt:lpstr>The performance curve is U-shaped </vt:lpstr>
      <vt:lpstr>Example11: Larger Block Size</vt:lpstr>
      <vt:lpstr>Example11: Larger Block Size-2</vt:lpstr>
      <vt:lpstr>Second Miss Rate Reduction Technique</vt:lpstr>
      <vt:lpstr>PowerPoint 演示文稿</vt:lpstr>
      <vt:lpstr>Huge Caches =&gt; Working Sets</vt:lpstr>
      <vt:lpstr>Third Miss Rate Reduction Technique:</vt:lpstr>
      <vt:lpstr>Associativity</vt:lpstr>
      <vt:lpstr>Associativity vs Cycle Time</vt:lpstr>
      <vt:lpstr>Example12: Higher Associativity</vt:lpstr>
      <vt:lpstr>Example12: Higher Associativity-2</vt:lpstr>
      <vt:lpstr>Fourth Miss Rate Reduction Technique:</vt:lpstr>
      <vt:lpstr>Pseudo-Associative Cache (column associative)</vt:lpstr>
      <vt:lpstr>Fifth Miss Rate Reduction Technique:</vt:lpstr>
      <vt:lpstr>①Loop Interchange</vt:lpstr>
      <vt:lpstr>② Unoptimized Matrix Multiplication </vt:lpstr>
      <vt:lpstr>Blocking optimized Matrix Multiplication </vt:lpstr>
      <vt:lpstr>PowerPoint 演示文稿</vt:lpstr>
      <vt:lpstr>Reducing Conflict Misses by Blocking</vt:lpstr>
      <vt:lpstr>③Loop Fusion</vt:lpstr>
      <vt:lpstr>④Merging Arrays</vt:lpstr>
      <vt:lpstr>Summary of Compiler Optimizations to Reduce Cache Misses (by hand)</vt:lpstr>
      <vt:lpstr>Summary: Miss Rate Reduction</vt:lpstr>
      <vt:lpstr>5.6  Reduce Cache Miss Penalty or Miss Rate via Parallelism</vt:lpstr>
      <vt:lpstr>First Miss Penalty/Rate Reduction Technique: </vt:lpstr>
      <vt:lpstr>Ratio of the average memory stall time for a blocking cache to hit-under-miss schemes as the number of outstanding misses is varied for 18 SPEC92 programs.</vt:lpstr>
      <vt:lpstr>Example13: Nonblocking</vt:lpstr>
      <vt:lpstr>Second Miss Penalty/Rate Reduction Technique: </vt:lpstr>
      <vt:lpstr>Third Miss Penalty/Rate Reduction Technique: </vt:lpstr>
      <vt:lpstr>Example13: Compiler-controlled prefetch</vt:lpstr>
      <vt:lpstr>Example13: Compiler-controlled prefetch-2</vt:lpstr>
      <vt:lpstr>Example13: Compiler-controlled prefetch-3</vt:lpstr>
      <vt:lpstr>Example13: Compiler-controlled prefetch-4</vt:lpstr>
      <vt:lpstr>Summary: Reduce Cache Miss Penalty or Miss Rate via Parallelism</vt:lpstr>
      <vt:lpstr>5.7  Reducing Hit Time</vt:lpstr>
      <vt:lpstr>First Hit Time Reduction Technique: </vt:lpstr>
      <vt:lpstr>Second Hit Time Reduction Technique: </vt:lpstr>
      <vt:lpstr>a virtual address to a physical address</vt:lpstr>
      <vt:lpstr>TLBs</vt:lpstr>
      <vt:lpstr>Translation Look-Aside Buffers</vt:lpstr>
      <vt:lpstr>Fast hits by Avoiding Address Translation </vt:lpstr>
      <vt:lpstr>Fast Cache Hits by Avoiding Translation: </vt:lpstr>
      <vt:lpstr>Fast hits by Avoiding Address Translation</vt:lpstr>
      <vt:lpstr>Third Hit Time Reduction Technique: </vt:lpstr>
      <vt:lpstr>Fourth  Hit Time Reduction Technique:</vt:lpstr>
      <vt:lpstr>Summary: Reducing Hit Time</vt:lpstr>
      <vt:lpstr>Cache Optimization Summary</vt:lpstr>
      <vt:lpstr>5.8 Main Memory and Organizations for Improving Performance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wzchen</dc:creator>
  <cp:lastModifiedBy>yuanhao fan</cp:lastModifiedBy>
  <cp:revision>401</cp:revision>
  <cp:lastPrinted>1999-10-22T19:54:41Z</cp:lastPrinted>
  <dcterms:created xsi:type="dcterms:W3CDTF">1996-09-04T07:14:34Z</dcterms:created>
  <dcterms:modified xsi:type="dcterms:W3CDTF">2021-01-22T16:09:31Z</dcterms:modified>
</cp:coreProperties>
</file>