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1"/>
  </p:notesMasterIdLst>
  <p:handoutMasterIdLst>
    <p:handoutMasterId r:id="rId32"/>
  </p:handoutMasterIdLst>
  <p:sldIdLst>
    <p:sldId id="64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1" r:id="rId27"/>
    <p:sldId id="283" r:id="rId28"/>
    <p:sldId id="284" r:id="rId29"/>
    <p:sldId id="646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hao fan" initials="yf" lastIdx="6" clrIdx="0">
    <p:extLst>
      <p:ext uri="{19B8F6BF-5375-455C-9EA6-DF929625EA0E}">
        <p15:presenceInfo xmlns:p15="http://schemas.microsoft.com/office/powerpoint/2012/main" userId="72026f455ef200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FF"/>
    <a:srgbClr val="7F7FFF"/>
    <a:srgbClr val="FB9483"/>
    <a:srgbClr val="F96047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3304"/>
  </p:normalViewPr>
  <p:slideViewPr>
    <p:cSldViewPr>
      <p:cViewPr varScale="1">
        <p:scale>
          <a:sx n="85" d="100"/>
          <a:sy n="85" d="100"/>
        </p:scale>
        <p:origin x="7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4:45:45.758" idx="1">
    <p:pos x="2681" y="1535"/>
    <p:text>物理上分部，但是逻辑上是同一个memory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4:46:26.944" idx="2">
    <p:pos x="4830" y="663"/>
    <p:text>Cache一致性、多处理器同步、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3T01:08:32.655" idx="6">
    <p:pos x="10" y="10"/>
    <p:text>若有处理器写，则抹销其他cache中的值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5:27:25.198" idx="3">
    <p:pos x="4161" y="2574"/>
    <p:text>A在P3的memory，则P3是A的家节点</p:text>
    <p:extLst>
      <p:ext uri="{C676402C-5697-4E1C-873F-D02D1690AC5C}">
        <p15:threadingInfo xmlns:p15="http://schemas.microsoft.com/office/powerpoint/2012/main" timeZoneBias="-480"/>
      </p:ext>
    </p:extLst>
  </p:cm>
  <p:cm authorId="1" dt="2021-01-05T15:27:26.803" idx="4">
    <p:pos x="2959" y="3014"/>
    <p:text>P2有最新的A节点的值，是本地节点</p:text>
    <p:extLst>
      <p:ext uri="{C676402C-5697-4E1C-873F-D02D1690AC5C}">
        <p15:threadingInfo xmlns:p15="http://schemas.microsoft.com/office/powerpoint/2012/main" timeZoneBias="-480"/>
      </p:ext>
    </p:extLst>
  </p:cm>
  <p:cm authorId="1" dt="2021-01-05T15:27:28.474" idx="5">
    <p:pos x="1434" y="3089"/>
    <p:text>P1想要读取节点A，是本地节点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BF166D1-C360-4C99-8743-36029BE80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2D9FE7D-E7B9-4B2D-9570-50415224D9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2CE0E0C-32D3-431F-BBBE-76B46EC9B3F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3C21487-4371-4698-B775-581A754BF3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宋体" charset="0"/>
              </a:defRPr>
            </a:lvl1pPr>
          </a:lstStyle>
          <a:p>
            <a:pPr>
              <a:defRPr/>
            </a:pPr>
            <a:fld id="{23A40003-F3D4-4557-9E23-3EAEA31DC1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C586D940-C1AB-4818-B5D2-782E3CA5B6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E49324F5-C55C-4F86-822C-D66C166FB7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07C3C23-13D9-47F2-902F-1DDDCF957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48FA62A1-7136-4888-87DE-0E20C8AB47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0038" name="Rectangle 6">
            <a:extLst>
              <a:ext uri="{FF2B5EF4-FFF2-40B4-BE49-F238E27FC236}">
                <a16:creationId xmlns:a16="http://schemas.microsoft.com/office/drawing/2014/main" id="{DB68D366-6DD5-4AA8-978B-DCE9948ED9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>
            <a:extLst>
              <a:ext uri="{FF2B5EF4-FFF2-40B4-BE49-F238E27FC236}">
                <a16:creationId xmlns:a16="http://schemas.microsoft.com/office/drawing/2014/main" id="{214A06C3-BC90-4A8A-8F7A-50ECF3751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宋体" charset="0"/>
              </a:defRPr>
            </a:lvl1pPr>
          </a:lstStyle>
          <a:p>
            <a:pPr>
              <a:defRPr/>
            </a:pPr>
            <a:fld id="{D739305A-4921-4B5B-B261-009A38A78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831F94D-14D6-4ED7-B538-C61BB1C0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BA390C4-0F7A-48B4-B38A-64572FB8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集中共享存储器 </a:t>
            </a:r>
            <a:r>
              <a:rPr lang="en-US" altLang="zh-CN" dirty="0"/>
              <a:t>SMP</a:t>
            </a:r>
            <a:r>
              <a:rPr lang="zh-CN" altLang="en-US" dirty="0"/>
              <a:t>，对称式的（对称多处理器），也叫</a:t>
            </a:r>
            <a:r>
              <a:rPr lang="en-US" altLang="zh-CN" dirty="0"/>
              <a:t>UMA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里面可以存放私有数据。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1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Centralized Shared-memory = SMP = UMA</a:t>
            </a:r>
          </a:p>
          <a:p>
            <a:r>
              <a:rPr lang="zh-CN" altLang="en-US" dirty="0"/>
              <a:t>总线的结构，导致规模无法太大（总线带宽的限制）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16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链接通过一个复杂的互联网络链接，支持大规模和超大规模的节点数目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当中存有的数据不一定是本家的</a:t>
            </a:r>
            <a:r>
              <a:rPr lang="en-US" altLang="zh-CN" dirty="0"/>
              <a:t>Memory</a:t>
            </a:r>
            <a:r>
              <a:rPr lang="zh-CN" altLang="en-US" dirty="0"/>
              <a:t>中的数据，也可以是别家的。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47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写时无效的侦听协议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66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写实更新的侦听协议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48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蓝色：侦听总线的操作</a:t>
            </a:r>
            <a:endParaRPr lang="en-US" altLang="zh-CN" dirty="0"/>
          </a:p>
          <a:p>
            <a:r>
              <a:rPr lang="zh-CN" altLang="en-US" dirty="0"/>
              <a:t>黑线：本地操作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29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目录协议：家节点、本地节点、远程节点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39305A-4921-4B5B-B261-009A38A78E1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2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21391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DF5A-A6F7-4E20-83E7-8624F91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DEBF4-A58D-459E-819F-D15B2838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973FC-5E8F-4C8B-A19F-46BB980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61510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20157-B241-41F7-BE6D-0A4BA84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E391D-CD4D-414A-BF85-F0166BD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437FE-9ABF-4F78-8E08-015BCEA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53936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EBF91-2F1A-47C0-9669-F2F06CF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FD80F-6B01-4ED4-BDF7-9D1B0FEA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85B5-FC38-42FA-9DA2-D8EEAF2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844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4095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C89F96-3816-4BD9-B79F-0CE3AD2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9504C72-B557-4B1F-A660-8AC19FC6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4349A08-2C20-45C7-B6CF-17B42D6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60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B8F8-81DC-447D-81C6-6263F69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DB84C-E96C-42EF-B369-2F0264D8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4711F-31D6-4CF1-9FA8-1AFAA7C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0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10DCB-E2B5-4375-B228-0A4500E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F0BDF-9C97-486C-A566-670B9ED6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8F91D-A10D-4B5F-A48D-ED29C4A6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2925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17268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45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893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0D058-6814-4A19-9E20-C86B7F0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29F5D-0D91-4C0B-AABB-5892161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8ADC3-2938-4E3A-BB47-E6CF24F2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8259AE5A-F9D4-4715-8EA7-0C1E2AF4E0E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38236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9D05C-20EC-4A47-90FB-67256F25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D3345-11C4-4258-A1CC-6CAB6CD4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918A07-CFB2-41C8-8C1E-036AE43E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168B9B0E-C90E-47D7-AB38-B59D5B7057EC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389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A9822-4351-489C-91E6-DE9C071E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859BA-EB22-4273-BC31-E5FAE1F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B9C817-0424-40BC-A7F9-298367B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E875732F-F32D-4DDD-8892-6EF04FD36725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B32AF-0151-437C-B27B-72F9E6D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748DA-D33F-469F-83CC-7B881271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E558A-D2B7-4326-BAF5-FB71F11E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29269E04-1FCD-442D-98F3-57784A1148B1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3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1652-DE74-4307-994D-E0CCF34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E2C29-7C2C-4B6F-92F0-2FA387D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0A0-8610-4C0F-8E83-3AD8A34D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E8E176F8-C0A8-48E4-86AF-0B2AE5A0AD0F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054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CF5A4-9DBF-4D57-A42C-9AFDAB6E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EE890-129C-4FE7-BDD7-CE3590C8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03030-DEF0-4155-A7F2-46758FB8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BCFB9965-8FCF-4E4D-94A2-142DCB00E2B7}" type="slidenum">
              <a:rPr lang="en-US" altLang="zh-CN" smtClean="0"/>
              <a:pPr>
                <a:defRPr/>
              </a:pPr>
              <a:t>‹#›</a:t>
            </a:fld>
            <a:endParaRPr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464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>
            <a:extLst>
              <a:ext uri="{FF2B5EF4-FFF2-40B4-BE49-F238E27FC236}">
                <a16:creationId xmlns:a16="http://schemas.microsoft.com/office/drawing/2014/main" id="{8051FF73-533C-4411-A610-43530B1DAEED}"/>
              </a:ext>
            </a:extLst>
          </p:cNvPr>
          <p:cNvSpPr/>
          <p:nvPr/>
        </p:nvSpPr>
        <p:spPr>
          <a:xfrm>
            <a:off x="468313" y="219075"/>
            <a:ext cx="3713162" cy="550863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7" name="图片 11">
            <a:extLst>
              <a:ext uri="{FF2B5EF4-FFF2-40B4-BE49-F238E27FC236}">
                <a16:creationId xmlns:a16="http://schemas.microsoft.com/office/drawing/2014/main" id="{D9C6CCD9-3A44-474B-B161-16434439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8651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03DBA2F-E6BB-42C8-9B2B-2045847F1ED2}"/>
              </a:ext>
            </a:extLst>
          </p:cNvPr>
          <p:cNvSpPr/>
          <p:nvPr/>
        </p:nvSpPr>
        <p:spPr>
          <a:xfrm>
            <a:off x="3495675" y="219075"/>
            <a:ext cx="5329238" cy="5508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3A49B0-2F80-4630-8CC6-D48246A70F0C}"/>
              </a:ext>
            </a:extLst>
          </p:cNvPr>
          <p:cNvSpPr/>
          <p:nvPr/>
        </p:nvSpPr>
        <p:spPr>
          <a:xfrm>
            <a:off x="4432300" y="723900"/>
            <a:ext cx="4392613" cy="4603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94D07-3CA4-4043-A71B-27F4F50349E9}"/>
              </a:ext>
            </a:extLst>
          </p:cNvPr>
          <p:cNvSpPr/>
          <p:nvPr/>
        </p:nvSpPr>
        <p:spPr>
          <a:xfrm>
            <a:off x="5580063" y="6308725"/>
            <a:ext cx="3563937" cy="407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39AD0D-A861-40E0-90F8-82DC162B8CA7}"/>
              </a:ext>
            </a:extLst>
          </p:cNvPr>
          <p:cNvSpPr/>
          <p:nvPr/>
        </p:nvSpPr>
        <p:spPr>
          <a:xfrm>
            <a:off x="5580063" y="6742113"/>
            <a:ext cx="3563937" cy="53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1B060714-3032-4E0C-A4D7-6CDFD6D2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31775"/>
            <a:ext cx="79041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96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omments" Target="../comments/comment1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omments" Target="../comments/comment3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comments" Target="../comments/comment4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73D3C8-AF5C-48FB-B561-896E874D41E4}"/>
              </a:ext>
            </a:extLst>
          </p:cNvPr>
          <p:cNvSpPr/>
          <p:nvPr/>
        </p:nvSpPr>
        <p:spPr>
          <a:xfrm>
            <a:off x="0" y="11113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946894FE-D7E1-4824-A06F-A3508999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795338"/>
            <a:ext cx="11588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7D2DFC-C936-4661-9B08-7D192BF6ECCB}"/>
              </a:ext>
            </a:extLst>
          </p:cNvPr>
          <p:cNvSpPr/>
          <p:nvPr/>
        </p:nvSpPr>
        <p:spPr>
          <a:xfrm>
            <a:off x="0" y="2349500"/>
            <a:ext cx="9144000" cy="16557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3" name="标题 1">
            <a:extLst>
              <a:ext uri="{FF2B5EF4-FFF2-40B4-BE49-F238E27FC236}">
                <a16:creationId xmlns:a16="http://schemas.microsoft.com/office/drawing/2014/main" id="{94B3BAE2-C7FA-4479-842C-AE4289E72D2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</p:spPr>
        <p:txBody>
          <a:bodyPr/>
          <a:lstStyle/>
          <a:p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17B3BD-5A1F-40CB-863C-73B4BF6A6AE3}"/>
              </a:ext>
            </a:extLst>
          </p:cNvPr>
          <p:cNvSpPr/>
          <p:nvPr/>
        </p:nvSpPr>
        <p:spPr>
          <a:xfrm rot="10800000">
            <a:off x="4414838" y="4005263"/>
            <a:ext cx="314325" cy="215900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1380D8-391C-4825-91C6-7FAF70ECDE8E}"/>
              </a:ext>
            </a:extLst>
          </p:cNvPr>
          <p:cNvSpPr/>
          <p:nvPr/>
        </p:nvSpPr>
        <p:spPr>
          <a:xfrm>
            <a:off x="0" y="2222500"/>
            <a:ext cx="9144000" cy="53975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6" name="矩形 8">
            <a:extLst>
              <a:ext uri="{FF2B5EF4-FFF2-40B4-BE49-F238E27FC236}">
                <a16:creationId xmlns:a16="http://schemas.microsoft.com/office/drawing/2014/main" id="{39DF8BF6-53AC-4244-A0FF-17ECB1CA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659313"/>
            <a:ext cx="32226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81300AA6-BBDE-401D-BB23-66A7F6C3F39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748485"/>
              </p:ext>
            </p:extLst>
          </p:nvPr>
        </p:nvGraphicFramePr>
        <p:xfrm>
          <a:off x="915981" y="1484784"/>
          <a:ext cx="7396176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图片" r:id="rId3" imgW="3199639" imgH="1588409" progId="Word.Picture.8">
                  <p:embed/>
                </p:oleObj>
              </mc:Choice>
              <mc:Fallback>
                <p:oleObj name="图片" r:id="rId3" imgW="3199639" imgH="1588409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915981" y="1484784"/>
                        <a:ext cx="7396176" cy="367240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Rectangle 2">
            <a:extLst>
              <a:ext uri="{FF2B5EF4-FFF2-40B4-BE49-F238E27FC236}">
                <a16:creationId xmlns:a16="http://schemas.microsoft.com/office/drawing/2014/main" id="{18FE60F0-651D-4888-B130-6C76A4C36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6.4 Models for Communication and Memory Architecture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DE2871C-3858-4620-A83C-221E36E6AC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529A90D7-F40A-42D5-B664-22F1A4D35888}" type="slidenum">
              <a:rPr kumimoji="0" lang="en-US" altLang="zh-CN" sz="1200" smtClean="0"/>
              <a:pPr>
                <a:defRPr/>
              </a:pPr>
              <a:t>10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>
            <a:extLst>
              <a:ext uri="{FF2B5EF4-FFF2-40B4-BE49-F238E27FC236}">
                <a16:creationId xmlns:a16="http://schemas.microsoft.com/office/drawing/2014/main" id="{3E7048D8-0AA1-45FF-91DA-61116E3AB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85664"/>
            <a:ext cx="7924800" cy="4419600"/>
          </a:xfrm>
        </p:spPr>
        <p:txBody>
          <a:bodyPr/>
          <a:lstStyle/>
          <a:p>
            <a:r>
              <a:rPr lang="en-US" altLang="zh-CN" dirty="0"/>
              <a:t>Distributed shared memory (DSM or scalable shared memory)</a:t>
            </a:r>
          </a:p>
          <a:p>
            <a:pPr lvl="1"/>
            <a:r>
              <a:rPr lang="en-US" altLang="zh-CN" b="1" dirty="0"/>
              <a:t>logical uniform address space </a:t>
            </a:r>
            <a:r>
              <a:rPr lang="en-US" altLang="zh-CN" dirty="0"/>
              <a:t>but physical distributed memory, so any one of the processors can access any one of the memories.</a:t>
            </a:r>
          </a:p>
          <a:p>
            <a:pPr lvl="1"/>
            <a:r>
              <a:rPr lang="en-US" altLang="zh-CN" dirty="0"/>
              <a:t>Shared memory means sharing the address space, which is different from centralized shared memory.</a:t>
            </a:r>
          </a:p>
          <a:p>
            <a:pPr lvl="1"/>
            <a:r>
              <a:rPr lang="en-US" altLang="zh-CN" dirty="0"/>
              <a:t>UMA( uniform memory access)  ---- centralized share memory.</a:t>
            </a:r>
          </a:p>
          <a:p>
            <a:pPr lvl="1"/>
            <a:r>
              <a:rPr lang="en-US" altLang="zh-CN" dirty="0"/>
              <a:t>NUMA( non-uniform memory access) ---- distributed shared memory.</a:t>
            </a: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9F169F6B-8A6F-4CEF-A106-EBFEF2F07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6.4.1 Models for memory Architecture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E766DEA-428E-4D35-9DCE-A72318AD01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7AC01AF2-D52F-4879-97B3-8468143C13F5}" type="slidenum">
              <a:rPr kumimoji="0" lang="en-US" altLang="zh-CN" sz="1200" smtClean="0"/>
              <a:pPr>
                <a:defRPr/>
              </a:pPr>
              <a:t>11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>
            <a:extLst>
              <a:ext uri="{FF2B5EF4-FFF2-40B4-BE49-F238E27FC236}">
                <a16:creationId xmlns:a16="http://schemas.microsoft.com/office/drawing/2014/main" id="{14C77DC5-0F9D-4023-B5D7-E16ACFBB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computers </a:t>
            </a:r>
          </a:p>
          <a:p>
            <a:pPr lvl="1"/>
            <a:r>
              <a:rPr lang="en-US" altLang="zh-CN" dirty="0"/>
              <a:t>Address space consists of multiple private address spaces</a:t>
            </a:r>
            <a:r>
              <a:rPr lang="zh-CN" altLang="en-US" dirty="0"/>
              <a:t>。</a:t>
            </a:r>
            <a:r>
              <a:rPr lang="en-US" altLang="zh-CN" dirty="0"/>
              <a:t>cannot be addressed by a remote processor.</a:t>
            </a:r>
          </a:p>
          <a:p>
            <a:pPr lvl="1"/>
            <a:r>
              <a:rPr lang="en-US" altLang="zh-CN" dirty="0"/>
              <a:t>Each processor-memory module is essentially a separate computer (</a:t>
            </a:r>
            <a:r>
              <a:rPr lang="en-US" altLang="zh-CN" dirty="0" err="1"/>
              <a:t>multicomputers</a:t>
            </a:r>
            <a:r>
              <a:rPr lang="en-US" altLang="zh-CN" dirty="0"/>
              <a:t>).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7BB2DA-B9CC-45A0-A856-84E6614A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2851774-ACDE-49BC-8BE6-5C40EEDD2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02A97D0A-AA56-46CD-8E2F-DE095DFE647D}" type="slidenum">
              <a:rPr kumimoji="0" lang="en-US" altLang="zh-CN" sz="1200" smtClean="0"/>
              <a:pPr>
                <a:defRPr/>
              </a:pPr>
              <a:t>12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27B2F77B-BC67-4D10-BBB6-4E17043F4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memory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Message passing</a:t>
            </a:r>
          </a:p>
          <a:p>
            <a:pPr lvl="1"/>
            <a:r>
              <a:rPr lang="en-US" altLang="zh-CN" dirty="0"/>
              <a:t>Synchronous message passing (RPC)</a:t>
            </a:r>
          </a:p>
          <a:p>
            <a:pPr lvl="1"/>
            <a:r>
              <a:rPr lang="en-US" altLang="zh-CN" dirty="0"/>
              <a:t>Asynchronous message passing(MPI)</a:t>
            </a: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7A75083C-5DB7-47D7-9E9C-D8CE7327B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6.4.2 Models for Communication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D2CACAC-1587-4F6C-9C3D-32E2D7B502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D498CAB7-607C-4787-90F7-987580FC8A91}" type="slidenum">
              <a:rPr kumimoji="0" lang="en-US" altLang="zh-CN" sz="1200" smtClean="0"/>
              <a:pPr>
                <a:defRPr/>
              </a:pPr>
              <a:t>13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295612A1-8955-4D39-A553-48260B8FE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Shared memory</a:t>
            </a:r>
          </a:p>
          <a:p>
            <a:pPr lvl="1"/>
            <a:r>
              <a:rPr lang="en-US" altLang="zh-CN"/>
              <a:t>compatibility with mechanism used in centralized multiprocessors</a:t>
            </a:r>
          </a:p>
          <a:p>
            <a:pPr lvl="1"/>
            <a:r>
              <a:rPr lang="en-US" altLang="zh-CN"/>
              <a:t>easy programming, simplify compiler design</a:t>
            </a:r>
          </a:p>
          <a:p>
            <a:pPr lvl="1"/>
            <a:r>
              <a:rPr lang="en-US" altLang="zh-CN"/>
              <a:t>lower overhead for communication and better use of bandwidth, due to implicit nature of communication and implement memory protection in hardware instead of in OS. </a:t>
            </a:r>
          </a:p>
          <a:p>
            <a:pPr lvl="1"/>
            <a:r>
              <a:rPr lang="en-US" altLang="zh-CN"/>
              <a:t>The ability to use hardware-controlled caching to reduce the frequency of remote communication by supporting automatic caching of both shared and private data.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F5F616-F009-4E99-8A1B-B90405EA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A3047D-7825-4F12-AB0A-7E9FB0F963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09328CE5-C7FB-49DD-BCF8-1EC41BCF7ABD}" type="slidenum">
              <a:rPr kumimoji="0" lang="en-US" altLang="zh-CN" sz="1200" smtClean="0"/>
              <a:pPr>
                <a:defRPr/>
              </a:pPr>
              <a:t>14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>
            <a:extLst>
              <a:ext uri="{FF2B5EF4-FFF2-40B4-BE49-F238E27FC236}">
                <a16:creationId xmlns:a16="http://schemas.microsoft.com/office/drawing/2014/main" id="{173C4681-DEBC-48A3-9109-43F3674AF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Message passing</a:t>
            </a:r>
          </a:p>
          <a:p>
            <a:pPr lvl="1"/>
            <a:r>
              <a:rPr lang="en-US" altLang="zh-CN"/>
              <a:t>The hardware can be simpler</a:t>
            </a:r>
          </a:p>
          <a:p>
            <a:pPr lvl="1"/>
            <a:r>
              <a:rPr lang="en-US" altLang="zh-CN"/>
              <a:t>communication is explicit, simpler to understand</a:t>
            </a:r>
          </a:p>
          <a:p>
            <a:pPr lvl="1"/>
            <a:r>
              <a:rPr lang="en-US" altLang="zh-CN"/>
              <a:t>forcing programmers and compilers to pay attention to communication.</a:t>
            </a:r>
          </a:p>
          <a:p>
            <a:pPr lvl="1"/>
            <a:r>
              <a:rPr lang="en-US" altLang="zh-CN"/>
              <a:t>….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E741AC1-DED5-4A7B-B290-96C9954761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9CDED303-8BFD-4379-8433-29F90DCF9804}" type="slidenum">
              <a:rPr kumimoji="0" lang="en-US" altLang="zh-CN" sz="1200" smtClean="0"/>
              <a:pPr>
                <a:defRPr/>
              </a:pPr>
              <a:t>15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>
            <a:extLst>
              <a:ext uri="{FF2B5EF4-FFF2-40B4-BE49-F238E27FC236}">
                <a16:creationId xmlns:a16="http://schemas.microsoft.com/office/drawing/2014/main" id="{ED60FAA1-512D-403D-82BE-78CD11B8C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1052736"/>
            <a:ext cx="6336704" cy="4879370"/>
          </a:xfrm>
        </p:spPr>
      </p:pic>
      <p:sp>
        <p:nvSpPr>
          <p:cNvPr id="423938" name="Rectangle 2">
            <a:extLst>
              <a:ext uri="{FF2B5EF4-FFF2-40B4-BE49-F238E27FC236}">
                <a16:creationId xmlns:a16="http://schemas.microsoft.com/office/drawing/2014/main" id="{C0B200BE-133F-43C4-A317-CEC5064E8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6.5 What Is Multiprocessor Cache Coherence?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646891B-8884-4735-A5E5-39C1D6A4F1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9ABD7DD2-3846-4F5D-A54C-C8F76E2C715B}" type="slidenum">
              <a:rPr kumimoji="0" lang="en-US" altLang="zh-CN" sz="1200" smtClean="0"/>
              <a:pPr>
                <a:defRPr/>
              </a:pPr>
              <a:t>16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>
            <a:extLst>
              <a:ext uri="{FF2B5EF4-FFF2-40B4-BE49-F238E27FC236}">
                <a16:creationId xmlns:a16="http://schemas.microsoft.com/office/drawing/2014/main" id="{2E25A116-9C40-4673-9EFE-21F9A6817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68413"/>
            <a:ext cx="8013700" cy="4598987"/>
          </a:xfrm>
        </p:spPr>
      </p:pic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11F703E-FDF6-438A-84FE-E1D850DAFF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C5FEDACB-CBBD-404F-82A3-4995B728B128}" type="slidenum">
              <a:rPr kumimoji="0" lang="en-US" altLang="zh-CN" sz="1200" smtClean="0"/>
              <a:pPr>
                <a:defRPr/>
              </a:pPr>
              <a:t>17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149CF9-E468-42AA-9C7D-3BF03AEBF131}"/>
              </a:ext>
            </a:extLst>
          </p:cNvPr>
          <p:cNvSpPr txBox="1"/>
          <p:nvPr/>
        </p:nvSpPr>
        <p:spPr>
          <a:xfrm>
            <a:off x="3275856" y="4437112"/>
            <a:ext cx="36938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Physical memory may be stale of Cache is modified by CPU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2495CF-4513-4674-AD70-D94BCF32EEDB}"/>
              </a:ext>
            </a:extLst>
          </p:cNvPr>
          <p:cNvSpPr txBox="1"/>
          <p:nvPr/>
        </p:nvSpPr>
        <p:spPr>
          <a:xfrm>
            <a:off x="3203848" y="5141824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Cache may be stale if cached data in Memory is updated by Disk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>
            <a:extLst>
              <a:ext uri="{FF2B5EF4-FFF2-40B4-BE49-F238E27FC236}">
                <a16:creationId xmlns:a16="http://schemas.microsoft.com/office/drawing/2014/main" id="{595A3325-69A4-4346-99DA-2E6F0039B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01" y="1679809"/>
            <a:ext cx="5896798" cy="3742857"/>
          </a:xfrm>
        </p:spPr>
      </p:pic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54F5307-3BE3-4BD3-AC71-EA3C3D23A3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A0A067A4-FF5A-4094-B124-DD9A22F29299}" type="slidenum">
              <a:rPr kumimoji="0" lang="en-US" altLang="zh-CN" sz="1200" smtClean="0"/>
              <a:pPr>
                <a:defRPr/>
              </a:pPr>
              <a:t>18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D581653E-D5F6-4A9E-B36F-E26656B0C8D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0613" y="1631950"/>
          <a:ext cx="7183437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文档" r:id="rId3" imgW="8229600" imgH="4533900" progId="Word.Document.8">
                  <p:embed/>
                </p:oleObj>
              </mc:Choice>
              <mc:Fallback>
                <p:oleObj name="文档" r:id="rId3" imgW="8229600" imgH="45339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090613" y="1631950"/>
                        <a:ext cx="7183437" cy="3957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4" name="Rectangle 2">
            <a:extLst>
              <a:ext uri="{FF2B5EF4-FFF2-40B4-BE49-F238E27FC236}">
                <a16:creationId xmlns:a16="http://schemas.microsoft.com/office/drawing/2014/main" id="{0016D784-28C0-48AC-AAE0-4A5341DD1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692150"/>
            <a:ext cx="7932738" cy="66833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Example1: read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0FA363F-B5F3-483F-BA66-DDFD3FACE6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778FF294-FFFA-4C70-9C7D-7DDE1D1F87B7}" type="slidenum">
              <a:rPr kumimoji="0" lang="en-US" altLang="zh-CN" sz="1200" smtClean="0"/>
              <a:pPr>
                <a:defRPr/>
              </a:pPr>
              <a:t>19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>
            <a:extLst>
              <a:ext uri="{FF2B5EF4-FFF2-40B4-BE49-F238E27FC236}">
                <a16:creationId xmlns:a16="http://schemas.microsoft.com/office/drawing/2014/main" id="{217A3492-13E3-45AC-9470-18CA17A5B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opinions:</a:t>
            </a:r>
          </a:p>
          <a:p>
            <a:pPr lvl="1"/>
            <a:r>
              <a:rPr lang="en-US" altLang="zh-CN" dirty="0"/>
              <a:t>Advances in uniprocessor architecture were nearing an end</a:t>
            </a:r>
          </a:p>
          <a:p>
            <a:pPr lvl="1"/>
            <a:r>
              <a:rPr lang="en-US" altLang="zh-CN" dirty="0"/>
              <a:t>Processor performance growth was at its highest rate</a:t>
            </a:r>
          </a:p>
          <a:p>
            <a:pPr lvl="1"/>
            <a:r>
              <a:rPr lang="en-US" altLang="zh-CN" dirty="0"/>
              <a:t>Parallel processors will definitely have a bigger role in the future</a:t>
            </a:r>
          </a:p>
          <a:p>
            <a:endParaRPr lang="en-US" altLang="zh-CN" dirty="0"/>
          </a:p>
          <a:p>
            <a:r>
              <a:rPr lang="en-US" altLang="zh-CN" dirty="0"/>
              <a:t>Which is right ?</a:t>
            </a:r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D59AD199-E392-4207-8E5A-6BD4B434E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Introduction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55FE22-401C-4351-A247-6A5681E4C3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D556C489-0224-40B2-8199-0539088C7765}" type="slidenum">
              <a:rPr kumimoji="0" lang="en-US" altLang="zh-CN" sz="1200" smtClean="0"/>
              <a:pPr>
                <a:defRPr/>
              </a:pPr>
              <a:t>2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>
            <a:extLst>
              <a:ext uri="{FF2B5EF4-FFF2-40B4-BE49-F238E27FC236}">
                <a16:creationId xmlns:a16="http://schemas.microsoft.com/office/drawing/2014/main" id="{BF9D5E5C-71A7-4285-AB54-5557F6F66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25538"/>
            <a:ext cx="7704137" cy="5006975"/>
          </a:xfrm>
        </p:spPr>
      </p:pic>
      <p:sp>
        <p:nvSpPr>
          <p:cNvPr id="429058" name="Rectangle 2">
            <a:extLst>
              <a:ext uri="{FF2B5EF4-FFF2-40B4-BE49-F238E27FC236}">
                <a16:creationId xmlns:a16="http://schemas.microsoft.com/office/drawing/2014/main" id="{8B1869EC-FCB7-4C4A-A7D0-A25BD31FF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cs typeface="宋体" charset="0"/>
              </a:rPr>
              <a:t>Example2: Write</a:t>
            </a:r>
            <a:endParaRPr lang="en-US" altLang="zh-CN" sz="4000" dirty="0">
              <a:cs typeface="宋体" charset="0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D18665B-2E9A-4B60-9019-8A1BB8B247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1166C651-79BE-4DF9-B93B-94BD80B2F71D}" type="slidenum">
              <a:rPr kumimoji="0" lang="en-US" altLang="zh-CN" sz="1200" smtClean="0"/>
              <a:pPr>
                <a:defRPr/>
              </a:pPr>
              <a:t>20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>
            <a:extLst>
              <a:ext uri="{FF2B5EF4-FFF2-40B4-BE49-F238E27FC236}">
                <a16:creationId xmlns:a16="http://schemas.microsoft.com/office/drawing/2014/main" id="{E8DD36FE-D352-4036-9C5D-6DAAA2A8F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1556000"/>
            <a:ext cx="6047619" cy="3990476"/>
          </a:xfrm>
        </p:spPr>
      </p:pic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82503D1-70A0-42CC-8674-D26FDEE402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1E0E78A2-AF0B-48B9-A53F-04961875F55C}" type="slidenum">
              <a:rPr kumimoji="0" lang="en-US" altLang="zh-CN" sz="1200" smtClean="0"/>
              <a:pPr>
                <a:defRPr/>
              </a:pPr>
              <a:t>21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4">
            <a:extLst>
              <a:ext uri="{FF2B5EF4-FFF2-40B4-BE49-F238E27FC236}">
                <a16:creationId xmlns:a16="http://schemas.microsoft.com/office/drawing/2014/main" id="{7843A358-1F4D-41D5-BF1B-CA1B375F1F7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76375" y="1557338"/>
          <a:ext cx="63373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图片" r:id="rId3" imgW="2066544" imgH="1190244" progId="Word.Picture.8">
                  <p:embed/>
                </p:oleObj>
              </mc:Choice>
              <mc:Fallback>
                <p:oleObj name="图片" r:id="rId3" imgW="2066544" imgH="119024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476375" y="1557338"/>
                        <a:ext cx="6337300" cy="365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6" name="Rectangle 2">
            <a:extLst>
              <a:ext uri="{FF2B5EF4-FFF2-40B4-BE49-F238E27FC236}">
                <a16:creationId xmlns:a16="http://schemas.microsoft.com/office/drawing/2014/main" id="{FCA39FF8-D5B6-441E-A7AB-03ECC3F08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260648"/>
            <a:ext cx="7904162" cy="5064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6.6 Snooping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0C1569C-5F24-4C96-8B0E-084C11DC87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1EB8B277-DDBA-4F87-8A97-4B209C4DE2B2}" type="slidenum">
              <a:rPr kumimoji="0" lang="en-US" altLang="zh-CN" sz="1200" smtClean="0"/>
              <a:pPr>
                <a:defRPr/>
              </a:pPr>
              <a:t>22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>
            <a:extLst>
              <a:ext uri="{FF2B5EF4-FFF2-40B4-BE49-F238E27FC236}">
                <a16:creationId xmlns:a16="http://schemas.microsoft.com/office/drawing/2014/main" id="{E3480AFE-1EDB-46D4-8F53-D327B8E671A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1157" y="1341438"/>
          <a:ext cx="768168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文档" r:id="rId4" imgW="8343900" imgH="4800600" progId="Word.Document.8">
                  <p:embed/>
                </p:oleObj>
              </mc:Choice>
              <mc:Fallback>
                <p:oleObj name="文档" r:id="rId4" imgW="8343900" imgH="4800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731157" y="1341438"/>
                        <a:ext cx="7681685" cy="441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4" name="Rectangle 2">
            <a:extLst>
              <a:ext uri="{FF2B5EF4-FFF2-40B4-BE49-F238E27FC236}">
                <a16:creationId xmlns:a16="http://schemas.microsoft.com/office/drawing/2014/main" id="{93370F95-7325-4796-818B-C658B1C66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6.6.1 Write invalidate protocol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75850EC-B614-4CFE-AD49-D8BA5C9FA0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44448315-2EE3-49DF-9666-70093DE4BEBE}" type="slidenum">
              <a:rPr kumimoji="0" lang="en-US" altLang="zh-CN" sz="1200" smtClean="0"/>
              <a:pPr>
                <a:defRPr/>
              </a:pPr>
              <a:t>23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9297AF74-DF24-4790-A0DC-5DAC951683A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28675" y="1160463"/>
          <a:ext cx="7918450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文档" r:id="rId4" imgW="8191500" imgH="4800600" progId="Word.Document.8">
                  <p:embed/>
                </p:oleObj>
              </mc:Choice>
              <mc:Fallback>
                <p:oleObj name="文档" r:id="rId4" imgW="8191500" imgH="4800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828675" y="1160463"/>
                        <a:ext cx="7918450" cy="4640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0" name="Rectangle 2">
            <a:extLst>
              <a:ext uri="{FF2B5EF4-FFF2-40B4-BE49-F238E27FC236}">
                <a16:creationId xmlns:a16="http://schemas.microsoft.com/office/drawing/2014/main" id="{FB23515D-7857-4A14-9A03-DB3679122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6.6.2 Write update or write broadcast protocol</a:t>
            </a:r>
          </a:p>
        </p:txBody>
      </p:sp>
      <p:sp>
        <p:nvSpPr>
          <p:cNvPr id="7" name="幻灯片编号占位符 3">
            <a:extLst>
              <a:ext uri="{FF2B5EF4-FFF2-40B4-BE49-F238E27FC236}">
                <a16:creationId xmlns:a16="http://schemas.microsoft.com/office/drawing/2014/main" id="{4C55B557-4BC3-4C53-8A1E-09328B4CFB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C86C33B4-53E2-42CE-A5AF-47A5E0679E67}" type="slidenum">
              <a:rPr kumimoji="0" lang="en-US" altLang="zh-CN" sz="1200" smtClean="0"/>
              <a:pPr>
                <a:defRPr/>
              </a:pPr>
              <a:t>24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  <p:sp>
        <p:nvSpPr>
          <p:cNvPr id="39940" name="Oval 4">
            <a:extLst>
              <a:ext uri="{FF2B5EF4-FFF2-40B4-BE49-F238E27FC236}">
                <a16:creationId xmlns:a16="http://schemas.microsoft.com/office/drawing/2014/main" id="{5AFA451A-B3D1-4C82-942D-7F1419D73B3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51725" y="4149725"/>
            <a:ext cx="576263" cy="431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Times" panose="02020603050405020304" pitchFamily="18" charset="0"/>
              <a:buChar char="•"/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1F0968FA-E26A-4028-B4CE-86978DE8BD4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156325" y="4149725"/>
            <a:ext cx="576263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Times" panose="02020603050405020304" pitchFamily="18" charset="0"/>
              <a:buChar char="•"/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16D31E2D-3009-44AC-9AA2-866CA001253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51725" y="4797425"/>
            <a:ext cx="720725" cy="431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Times" panose="02020603050405020304" pitchFamily="18" charset="0"/>
              <a:buChar char="•"/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80D1E3A5-0C19-4DD8-BDEB-961D6970ADB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6175" y="908050"/>
          <a:ext cx="7065963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图片" r:id="rId4" imgW="2857310" imgH="2120921" progId="Word.Picture.8">
                  <p:embed/>
                </p:oleObj>
              </mc:Choice>
              <mc:Fallback>
                <p:oleObj name="图片" r:id="rId4" imgW="2857310" imgH="212092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146175" y="908050"/>
                        <a:ext cx="7065963" cy="5245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F3D86BA-691C-4E0B-AB4A-136E5F4560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D06507AC-7A73-4B1D-B0C3-15F7F53DF16C}" type="slidenum">
              <a:rPr kumimoji="0" lang="en-US" altLang="zh-CN" sz="1200" smtClean="0"/>
              <a:pPr>
                <a:defRPr/>
              </a:pPr>
              <a:t>25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4">
            <a:extLst>
              <a:ext uri="{FF2B5EF4-FFF2-40B4-BE49-F238E27FC236}">
                <a16:creationId xmlns:a16="http://schemas.microsoft.com/office/drawing/2014/main" id="{0E1692D9-204A-4C74-8B15-1903691041E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58888" y="1265238"/>
          <a:ext cx="6842125" cy="44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图片" r:id="rId4" imgW="2810256" imgH="1828800" progId="Word.Picture.8">
                  <p:embed/>
                </p:oleObj>
              </mc:Choice>
              <mc:Fallback>
                <p:oleObj name="图片" r:id="rId4" imgW="2810256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258888" y="1265238"/>
                        <a:ext cx="6842125" cy="44529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4" name="Rectangle 2">
            <a:extLst>
              <a:ext uri="{FF2B5EF4-FFF2-40B4-BE49-F238E27FC236}">
                <a16:creationId xmlns:a16="http://schemas.microsoft.com/office/drawing/2014/main" id="{A3E0F097-C3BC-4CD7-9971-28A4D8124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6.7 </a:t>
            </a:r>
            <a:r>
              <a:rPr lang="en-US" altLang="zh-CN" b="0"/>
              <a:t>Directory protocol 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16965A-4950-4DF6-BA55-978AEF02BD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3CA198A1-E8F6-4F59-AD77-C7AF64872842}" type="slidenum">
              <a:rPr kumimoji="0" lang="en-US" altLang="zh-CN" sz="1200" smtClean="0"/>
              <a:pPr>
                <a:defRPr/>
              </a:pPr>
              <a:t>26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46DFC9CC-E6B6-45F2-862D-6EB31F1187A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58888" y="1196975"/>
          <a:ext cx="6626225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图片" r:id="rId3" imgW="2857500" imgH="2124456" progId="Word.Picture.8">
                  <p:embed/>
                </p:oleObj>
              </mc:Choice>
              <mc:Fallback>
                <p:oleObj name="图片" r:id="rId3" imgW="2857500" imgH="212445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258888" y="1196975"/>
                        <a:ext cx="6626225" cy="49260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0" name="Rectangle 2">
            <a:extLst>
              <a:ext uri="{FF2B5EF4-FFF2-40B4-BE49-F238E27FC236}">
                <a16:creationId xmlns:a16="http://schemas.microsoft.com/office/drawing/2014/main" id="{0EFB3138-6728-478C-B91F-E3F1183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b="0"/>
              <a:t> 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93BA3A3-BFB4-4811-A26A-8625F7DA4B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0A56F26D-4195-4091-AC0A-440304E0D713}" type="slidenum">
              <a:rPr kumimoji="0" lang="en-US" altLang="zh-CN" sz="1200" smtClean="0"/>
              <a:pPr>
                <a:defRPr/>
              </a:pPr>
              <a:t>27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468EC9DF-3E1B-4511-AEEE-A0B6268040D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96975"/>
          <a:ext cx="6900862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图片" r:id="rId3" imgW="2971800" imgH="2001012" progId="Word.Picture.8">
                  <p:embed/>
                </p:oleObj>
              </mc:Choice>
              <mc:Fallback>
                <p:oleObj name="图片" r:id="rId3" imgW="2971800" imgH="200101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093788" y="1196975"/>
                        <a:ext cx="6900862" cy="4645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4" name="Rectangle 2">
            <a:extLst>
              <a:ext uri="{FF2B5EF4-FFF2-40B4-BE49-F238E27FC236}">
                <a16:creationId xmlns:a16="http://schemas.microsoft.com/office/drawing/2014/main" id="{A47A816C-E61E-4D3E-B301-F665EA7BC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cs typeface="宋体" charset="0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5BC2DE6-3C95-4648-A570-1A03E1029A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A47328B8-F04A-46FB-82DC-BDD554528B55}" type="slidenum">
              <a:rPr kumimoji="0" lang="en-US" altLang="zh-CN" sz="1200" smtClean="0"/>
              <a:pPr>
                <a:defRPr/>
              </a:pPr>
              <a:t>28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BC9D4EAB-8B81-4CDC-8724-97A5DE18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68413"/>
            <a:ext cx="90360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59EEE2-D551-4DDD-BE6E-73D2659574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47108" name="文本框 5">
            <a:extLst>
              <a:ext uri="{FF2B5EF4-FFF2-40B4-BE49-F238E27FC236}">
                <a16:creationId xmlns:a16="http://schemas.microsoft.com/office/drawing/2014/main" id="{C6FAEA61-5334-4621-BF7D-279B77B5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60663"/>
            <a:ext cx="2736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4EA2"/>
                </a:solidFill>
              </a:rPr>
              <a:t>THANK YOU</a:t>
            </a:r>
          </a:p>
          <a:p>
            <a:pPr eaLnBrk="1" hangingPunct="1"/>
            <a:endParaRPr lang="en-US" altLang="zh-CN" sz="3200" b="1">
              <a:solidFill>
                <a:srgbClr val="004EA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84B3EA-CA50-4771-A62B-C9D733480A00}"/>
              </a:ext>
            </a:extLst>
          </p:cNvPr>
          <p:cNvSpPr/>
          <p:nvPr/>
        </p:nvSpPr>
        <p:spPr>
          <a:xfrm>
            <a:off x="0" y="3716338"/>
            <a:ext cx="9144000" cy="339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189E21D-91B3-4488-8C9A-7EB3EC0C7DBB}"/>
              </a:ext>
            </a:extLst>
          </p:cNvPr>
          <p:cNvSpPr/>
          <p:nvPr/>
        </p:nvSpPr>
        <p:spPr>
          <a:xfrm>
            <a:off x="4416425" y="3551238"/>
            <a:ext cx="311150" cy="18891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defRPr/>
            </a:pPr>
            <a:endParaRPr lang="zh-CN" altLang="en-US" sz="158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88D02-5F4C-49A7-96B9-3F34D2C20399}"/>
              </a:ext>
            </a:extLst>
          </p:cNvPr>
          <p:cNvSpPr/>
          <p:nvPr/>
        </p:nvSpPr>
        <p:spPr>
          <a:xfrm>
            <a:off x="0" y="4135438"/>
            <a:ext cx="9144000" cy="85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>
            <a:extLst>
              <a:ext uri="{FF2B5EF4-FFF2-40B4-BE49-F238E27FC236}">
                <a16:creationId xmlns:a16="http://schemas.microsoft.com/office/drawing/2014/main" id="{7E956AB1-97A6-4E00-8873-C665C4708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 instruction stream, single data stream (SISD) —This category is the uniprocessor.</a:t>
            </a:r>
          </a:p>
          <a:p>
            <a:endParaRPr lang="en-US" altLang="zh-CN" dirty="0"/>
          </a:p>
          <a:p>
            <a:r>
              <a:rPr lang="en-US" altLang="zh-CN" dirty="0"/>
              <a:t>Single instruction stream, multiple data streams (SIMD) —Vector architectures are the largest class of processors of this type.</a:t>
            </a:r>
            <a:r>
              <a:rPr lang="zh-CN" altLang="en-US" dirty="0"/>
              <a:t>（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72138E7-A624-4CF9-BE90-71832F562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 A Taxonomy of Parallel Architectures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5EF047E-F5FF-4B70-8DEE-842706428A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181129D5-740E-40EE-B8B2-F3DE39CBB1AB}" type="slidenum">
              <a:rPr kumimoji="0" lang="en-US" altLang="zh-CN" sz="1200" smtClean="0"/>
              <a:pPr>
                <a:defRPr/>
              </a:pPr>
              <a:t>3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>
            <a:extLst>
              <a:ext uri="{FF2B5EF4-FFF2-40B4-BE49-F238E27FC236}">
                <a16:creationId xmlns:a16="http://schemas.microsoft.com/office/drawing/2014/main" id="{15BDE2FF-06C5-4916-845C-32FF6C61E4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instruction streams, single data stream (MISD) —No commercial multiprocessor of this type has been built to date, but may be in the future.</a:t>
            </a:r>
          </a:p>
          <a:p>
            <a:r>
              <a:rPr lang="en-US" altLang="zh-CN" dirty="0"/>
              <a:t>Multiple instruction streams, multiple data streams (MIMD) —Each processor fetches its own instructions and operates on its own data. The processors are often off-the-shelf microprocessors.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97C7897-6953-4173-A2BF-9F1979C08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DB25DA73-4C0E-4F70-B485-570D661DADDF}" type="slidenum">
              <a:rPr kumimoji="0" lang="en-US" altLang="zh-CN" sz="1200" smtClean="0"/>
              <a:pPr>
                <a:defRPr/>
              </a:pPr>
              <a:t>4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>
            <a:extLst>
              <a:ext uri="{FF2B5EF4-FFF2-40B4-BE49-F238E27FC236}">
                <a16:creationId xmlns:a16="http://schemas.microsoft.com/office/drawing/2014/main" id="{216D4A71-1497-454E-9A75-A57C4AB11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 On:</a:t>
            </a:r>
          </a:p>
          <a:p>
            <a:pPr lvl="1"/>
            <a:r>
              <a:rPr lang="en-US" altLang="zh-CN" dirty="0"/>
              <a:t>the number of processors</a:t>
            </a:r>
          </a:p>
          <a:p>
            <a:pPr lvl="1"/>
            <a:r>
              <a:rPr lang="en-US" altLang="zh-CN" dirty="0"/>
              <a:t>memory organization</a:t>
            </a:r>
          </a:p>
          <a:p>
            <a:pPr lvl="1"/>
            <a:r>
              <a:rPr lang="en-US" altLang="zh-CN" dirty="0"/>
              <a:t>Interconnect strategy</a:t>
            </a:r>
          </a:p>
          <a:p>
            <a:endParaRPr lang="zh-CN" altLang="en-US" dirty="0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3D989711-EC2F-48AB-9C5B-C0B54F985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 Two classes of MIMD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5AFF1C0-9E38-4451-A82B-A21401DC69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FEC58DF8-150B-4561-83C4-3C766F8FA5CB}" type="slidenum">
              <a:rPr kumimoji="0" lang="en-US" altLang="zh-CN" sz="1200" smtClean="0"/>
              <a:pPr>
                <a:defRPr/>
              </a:pPr>
              <a:t>5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EA2CEF52-0753-45D1-BE41-D31C780AD6E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95658"/>
              </p:ext>
            </p:extLst>
          </p:nvPr>
        </p:nvGraphicFramePr>
        <p:xfrm>
          <a:off x="1547664" y="1700808"/>
          <a:ext cx="5870770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图片" r:id="rId4" imgW="3000756" imgH="1620012" progId="Word.Picture.8">
                  <p:embed/>
                </p:oleObj>
              </mc:Choice>
              <mc:Fallback>
                <p:oleObj name="图片" r:id="rId4" imgW="3000756" imgH="16200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547664" y="1700808"/>
                        <a:ext cx="5870770" cy="316835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6" name="Rectangle 2">
            <a:extLst>
              <a:ext uri="{FF2B5EF4-FFF2-40B4-BE49-F238E27FC236}">
                <a16:creationId xmlns:a16="http://schemas.microsoft.com/office/drawing/2014/main" id="{DC1C0B81-C00F-41BC-A829-1A742AD96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Centralized shared-memory architecture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C62031B-7D77-47DB-A620-B72A7B62DF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F297787A-8635-4B62-870C-E9A3CB933603}" type="slidenum">
              <a:rPr kumimoji="0" lang="en-US" altLang="zh-CN" sz="1200" smtClean="0"/>
              <a:pPr>
                <a:defRPr/>
              </a:pPr>
              <a:t>6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>
            <a:extLst>
              <a:ext uri="{FF2B5EF4-FFF2-40B4-BE49-F238E27FC236}">
                <a16:creationId xmlns:a16="http://schemas.microsoft.com/office/drawing/2014/main" id="{99E5A316-AC1E-4668-96FB-EA377B88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small processor counts</a:t>
            </a:r>
          </a:p>
          <a:p>
            <a:r>
              <a:rPr lang="en-US" altLang="zh-CN" dirty="0"/>
              <a:t>With large caches</a:t>
            </a:r>
          </a:p>
          <a:p>
            <a:endParaRPr lang="en-US" altLang="zh-CN" dirty="0"/>
          </a:p>
          <a:p>
            <a:r>
              <a:rPr lang="en-US" altLang="zh-CN" dirty="0"/>
              <a:t>Called symmetric (shared-memory) multiprocessors (SMPs)</a:t>
            </a:r>
          </a:p>
          <a:p>
            <a:r>
              <a:rPr lang="en-US" altLang="zh-CN" dirty="0"/>
              <a:t>Called UMA for uniform memory access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2EF8B7A-0205-412B-9CBF-18AD894E06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395C4B29-8E8B-469C-B421-928257C31DB7}" type="slidenum">
              <a:rPr kumimoji="0" lang="en-US" altLang="zh-CN" sz="1200" smtClean="0"/>
              <a:pPr>
                <a:defRPr/>
              </a:pPr>
              <a:t>7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07A8ACE5-AA4C-4AF6-86B7-1A3F2757574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22400" y="1700213"/>
          <a:ext cx="6442075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图片" r:id="rId4" imgW="2676144" imgH="1723644" progId="Word.Picture.8">
                  <p:embed/>
                </p:oleObj>
              </mc:Choice>
              <mc:Fallback>
                <p:oleObj name="图片" r:id="rId4" imgW="2676144" imgH="172364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422400" y="1700213"/>
                        <a:ext cx="6442075" cy="4149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698" name="Rectangle 2">
            <a:extLst>
              <a:ext uri="{FF2B5EF4-FFF2-40B4-BE49-F238E27FC236}">
                <a16:creationId xmlns:a16="http://schemas.microsoft.com/office/drawing/2014/main" id="{159DAC9C-B7AA-4D3B-AAD7-4E485A561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6.3.2 D</a:t>
            </a:r>
            <a:r>
              <a:rPr lang="en-US" altLang="zh-CN" b="0" dirty="0"/>
              <a:t>istributed-memory architecture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A655666-555A-40D4-9773-0683E1D58E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7C861010-5C2A-4862-A127-23B01555DDB3}" type="slidenum">
              <a:rPr kumimoji="0" lang="en-US" altLang="zh-CN" sz="1200" smtClean="0"/>
              <a:pPr>
                <a:defRPr/>
              </a:pPr>
              <a:t>8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>
            <a:extLst>
              <a:ext uri="{FF2B5EF4-FFF2-40B4-BE49-F238E27FC236}">
                <a16:creationId xmlns:a16="http://schemas.microsoft.com/office/drawing/2014/main" id="{AC915041-E9A9-49EB-8830-F0EAAD320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With large processor counts</a:t>
            </a:r>
          </a:p>
          <a:p>
            <a:r>
              <a:rPr lang="en-US" altLang="zh-CN"/>
              <a:t>the need for a high bandwidth interconnect</a:t>
            </a:r>
          </a:p>
          <a:p>
            <a:r>
              <a:rPr lang="en-US" altLang="zh-CN"/>
              <a:t>Advantage:</a:t>
            </a:r>
          </a:p>
          <a:p>
            <a:pPr lvl="1"/>
            <a:r>
              <a:rPr lang="en-US" altLang="zh-CN"/>
              <a:t>cost-effective way to scale the memory bandwidth, if most of accesses are to local memory in the node.</a:t>
            </a:r>
          </a:p>
          <a:p>
            <a:pPr lvl="1"/>
            <a:r>
              <a:rPr lang="en-US" altLang="zh-CN"/>
              <a:t>It reduces the latency for access to the local memory.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5807993-8F05-480B-AFD2-21566EAF35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16585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D8783D86-16FF-4A52-9A63-AED2B2C7DB1D}" type="slidenum">
              <a:rPr kumimoji="0" lang="en-US" altLang="zh-CN" sz="1200" smtClean="0"/>
              <a:pPr>
                <a:defRPr/>
              </a:pPr>
              <a:t>9</a:t>
            </a:fld>
            <a:endParaRPr kumimoji="0" lang="en-US" altLang="zh-CN" sz="1600">
              <a:solidFill>
                <a:srgbClr val="0031E4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v5_arch_14</Template>
  <TotalTime>905</TotalTime>
  <Words>678</Words>
  <Application>Microsoft Office PowerPoint</Application>
  <PresentationFormat>全屏显示(4:3)</PresentationFormat>
  <Paragraphs>119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宋体</vt:lpstr>
      <vt:lpstr>宋体</vt:lpstr>
      <vt:lpstr>微软雅黑</vt:lpstr>
      <vt:lpstr>Arial</vt:lpstr>
      <vt:lpstr>Tahoma</vt:lpstr>
      <vt:lpstr>Times New Roman</vt:lpstr>
      <vt:lpstr>Wingdings</vt:lpstr>
      <vt:lpstr>射线</vt:lpstr>
      <vt:lpstr>图片</vt:lpstr>
      <vt:lpstr>文档</vt:lpstr>
      <vt:lpstr>Computer Architecture  ----A Quantitative Approach</vt:lpstr>
      <vt:lpstr>6.1 Introduction</vt:lpstr>
      <vt:lpstr>6.2 A Taxonomy of Parallel Architectures</vt:lpstr>
      <vt:lpstr>PowerPoint 演示文稿</vt:lpstr>
      <vt:lpstr>6.3 Two classes of MIMD</vt:lpstr>
      <vt:lpstr>6.3.1 Centralized shared-memory architecture</vt:lpstr>
      <vt:lpstr>PowerPoint 演示文稿</vt:lpstr>
      <vt:lpstr>6.3.2 Distributed-memory architecture</vt:lpstr>
      <vt:lpstr>PowerPoint 演示文稿</vt:lpstr>
      <vt:lpstr>6.4 Models for Communication and Memory Architecture</vt:lpstr>
      <vt:lpstr>6.4.1 Models for memory Architecture</vt:lpstr>
      <vt:lpstr>PowerPoint 演示文稿</vt:lpstr>
      <vt:lpstr>6.4.2 Models for Communication</vt:lpstr>
      <vt:lpstr>PowerPoint 演示文稿</vt:lpstr>
      <vt:lpstr>PowerPoint 演示文稿</vt:lpstr>
      <vt:lpstr>6.5 What Is Multiprocessor Cache Coherence?</vt:lpstr>
      <vt:lpstr>PowerPoint 演示文稿</vt:lpstr>
      <vt:lpstr>PowerPoint 演示文稿</vt:lpstr>
      <vt:lpstr>Example1: read</vt:lpstr>
      <vt:lpstr>Example2: Write</vt:lpstr>
      <vt:lpstr>PowerPoint 演示文稿</vt:lpstr>
      <vt:lpstr>6.6 Snooping</vt:lpstr>
      <vt:lpstr>6.6.1 Write invalidate protocol</vt:lpstr>
      <vt:lpstr>6.6.2 Write update or write broadcast protocol</vt:lpstr>
      <vt:lpstr>PowerPoint 演示文稿</vt:lpstr>
      <vt:lpstr>6.7 Directory protocol </vt:lpstr>
      <vt:lpstr>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Multiprocessors and Thread-Level Parallelism</dc:title>
  <dc:creator>cwz</dc:creator>
  <cp:lastModifiedBy>yuanhao fan</cp:lastModifiedBy>
  <cp:revision>24</cp:revision>
  <dcterms:created xsi:type="dcterms:W3CDTF">2016-12-20T05:21:34Z</dcterms:created>
  <dcterms:modified xsi:type="dcterms:W3CDTF">2021-01-22T17:14:35Z</dcterms:modified>
</cp:coreProperties>
</file>