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18"/>
  </p:notesMasterIdLst>
  <p:handoutMasterIdLst>
    <p:handoutMasterId r:id="rId19"/>
  </p:handoutMasterIdLst>
  <p:sldIdLst>
    <p:sldId id="552" r:id="rId2"/>
    <p:sldId id="555" r:id="rId3"/>
    <p:sldId id="556" r:id="rId4"/>
    <p:sldId id="557" r:id="rId5"/>
    <p:sldId id="558" r:id="rId6"/>
    <p:sldId id="559" r:id="rId7"/>
    <p:sldId id="560" r:id="rId8"/>
    <p:sldId id="561" r:id="rId9"/>
    <p:sldId id="562" r:id="rId10"/>
    <p:sldId id="563" r:id="rId11"/>
    <p:sldId id="564" r:id="rId12"/>
    <p:sldId id="565" r:id="rId13"/>
    <p:sldId id="566" r:id="rId14"/>
    <p:sldId id="567" r:id="rId15"/>
    <p:sldId id="568" r:id="rId16"/>
    <p:sldId id="554" r:id="rId17"/>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zh-CN"/>
    </a:defPPr>
    <a:lvl1pPr algn="ctr" rtl="0" fontAlgn="base">
      <a:spcBef>
        <a:spcPct val="0"/>
      </a:spcBef>
      <a:spcAft>
        <a:spcPct val="0"/>
      </a:spcAft>
      <a:defRPr kern="1200">
        <a:solidFill>
          <a:schemeClr val="tx1"/>
        </a:solidFill>
        <a:latin typeface="Tahoma" pitchFamily="34" charset="0"/>
        <a:ea typeface="SimSun" pitchFamily="2" charset="-122"/>
        <a:cs typeface="+mn-cs"/>
      </a:defRPr>
    </a:lvl1pPr>
    <a:lvl2pPr marL="457200" algn="ctr" rtl="0" fontAlgn="base">
      <a:spcBef>
        <a:spcPct val="0"/>
      </a:spcBef>
      <a:spcAft>
        <a:spcPct val="0"/>
      </a:spcAft>
      <a:defRPr kern="1200">
        <a:solidFill>
          <a:schemeClr val="tx1"/>
        </a:solidFill>
        <a:latin typeface="Tahoma" pitchFamily="34" charset="0"/>
        <a:ea typeface="SimSun" pitchFamily="2" charset="-122"/>
        <a:cs typeface="+mn-cs"/>
      </a:defRPr>
    </a:lvl2pPr>
    <a:lvl3pPr marL="914400" algn="ctr" rtl="0" fontAlgn="base">
      <a:spcBef>
        <a:spcPct val="0"/>
      </a:spcBef>
      <a:spcAft>
        <a:spcPct val="0"/>
      </a:spcAft>
      <a:defRPr kern="1200">
        <a:solidFill>
          <a:schemeClr val="tx1"/>
        </a:solidFill>
        <a:latin typeface="Tahoma" pitchFamily="34" charset="0"/>
        <a:ea typeface="SimSun" pitchFamily="2" charset="-122"/>
        <a:cs typeface="+mn-cs"/>
      </a:defRPr>
    </a:lvl3pPr>
    <a:lvl4pPr marL="1371600" algn="ctr" rtl="0" fontAlgn="base">
      <a:spcBef>
        <a:spcPct val="0"/>
      </a:spcBef>
      <a:spcAft>
        <a:spcPct val="0"/>
      </a:spcAft>
      <a:defRPr kern="1200">
        <a:solidFill>
          <a:schemeClr val="tx1"/>
        </a:solidFill>
        <a:latin typeface="Tahoma" pitchFamily="34" charset="0"/>
        <a:ea typeface="SimSun" pitchFamily="2" charset="-122"/>
        <a:cs typeface="+mn-cs"/>
      </a:defRPr>
    </a:lvl4pPr>
    <a:lvl5pPr marL="1828800" algn="ctr" rtl="0" fontAlgn="base">
      <a:spcBef>
        <a:spcPct val="0"/>
      </a:spcBef>
      <a:spcAft>
        <a:spcPct val="0"/>
      </a:spcAft>
      <a:defRPr kern="1200">
        <a:solidFill>
          <a:schemeClr val="tx1"/>
        </a:solidFill>
        <a:latin typeface="Tahoma" pitchFamily="34" charset="0"/>
        <a:ea typeface="SimSun" pitchFamily="2" charset="-122"/>
        <a:cs typeface="+mn-cs"/>
      </a:defRPr>
    </a:lvl5pPr>
    <a:lvl6pPr marL="2286000" algn="l" defTabSz="914400" rtl="0" eaLnBrk="1" latinLnBrk="0" hangingPunct="1">
      <a:defRPr kern="1200">
        <a:solidFill>
          <a:schemeClr val="tx1"/>
        </a:solidFill>
        <a:latin typeface="Tahoma" pitchFamily="34" charset="0"/>
        <a:ea typeface="SimSun" pitchFamily="2" charset="-122"/>
        <a:cs typeface="+mn-cs"/>
      </a:defRPr>
    </a:lvl6pPr>
    <a:lvl7pPr marL="2743200" algn="l" defTabSz="914400" rtl="0" eaLnBrk="1" latinLnBrk="0" hangingPunct="1">
      <a:defRPr kern="1200">
        <a:solidFill>
          <a:schemeClr val="tx1"/>
        </a:solidFill>
        <a:latin typeface="Tahoma" pitchFamily="34" charset="0"/>
        <a:ea typeface="SimSun" pitchFamily="2" charset="-122"/>
        <a:cs typeface="+mn-cs"/>
      </a:defRPr>
    </a:lvl7pPr>
    <a:lvl8pPr marL="3200400" algn="l" defTabSz="914400" rtl="0" eaLnBrk="1" latinLnBrk="0" hangingPunct="1">
      <a:defRPr kern="1200">
        <a:solidFill>
          <a:schemeClr val="tx1"/>
        </a:solidFill>
        <a:latin typeface="Tahoma" pitchFamily="34" charset="0"/>
        <a:ea typeface="SimSun" pitchFamily="2" charset="-122"/>
        <a:cs typeface="+mn-cs"/>
      </a:defRPr>
    </a:lvl8pPr>
    <a:lvl9pPr marL="3657600" algn="l" defTabSz="914400" rtl="0" eaLnBrk="1" latinLnBrk="0" hangingPunct="1">
      <a:defRPr kern="1200">
        <a:solidFill>
          <a:schemeClr val="tx1"/>
        </a:solidFill>
        <a:latin typeface="Tahoma" pitchFamily="34"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BFFBB"/>
    <a:srgbClr val="C0D2FE"/>
    <a:srgbClr val="CCECFF"/>
    <a:srgbClr val="FFFFCC"/>
    <a:srgbClr val="FFF0E7"/>
    <a:srgbClr val="FEE0CE"/>
    <a:srgbClr val="DCFECE"/>
    <a:srgbClr val="D3F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00" autoAdjust="0"/>
    <p:restoredTop sz="78220" autoAdjust="0"/>
  </p:normalViewPr>
  <p:slideViewPr>
    <p:cSldViewPr>
      <p:cViewPr varScale="1">
        <p:scale>
          <a:sx n="89" d="100"/>
          <a:sy n="89" d="100"/>
        </p:scale>
        <p:origin x="18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20"/>
    </p:cViewPr>
  </p:sorterViewPr>
  <p:notesViewPr>
    <p:cSldViewPr>
      <p:cViewPr varScale="1">
        <p:scale>
          <a:sx n="43" d="100"/>
          <a:sy n="43" d="100"/>
        </p:scale>
        <p:origin x="-1522"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52763" y="8704263"/>
            <a:ext cx="752475" cy="266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7305" tIns="44446" rIns="87305" bIns="44446">
            <a:spAutoFit/>
          </a:bodyPr>
          <a:lstStyle/>
          <a:p>
            <a:pPr defTabSz="868363">
              <a:lnSpc>
                <a:spcPct val="90000"/>
              </a:lnSpc>
            </a:pPr>
            <a:r>
              <a:rPr lang="en-US" sz="1200" b="0">
                <a:latin typeface="Comic Sans MS" pitchFamily="66" charset="0"/>
              </a:rPr>
              <a:t>Page </a:t>
            </a:r>
            <a:fld id="{E6E02737-9EDC-486B-9FA2-7BA88369F459}" type="slidenum">
              <a:rPr lang="en-US" sz="1200" b="0">
                <a:latin typeface="Comic Sans MS" pitchFamily="66" charset="0"/>
              </a:rPr>
              <a:pPr defTabSz="868363">
                <a:lnSpc>
                  <a:spcPct val="90000"/>
                </a:lnSpc>
              </a:pPr>
              <a:t>‹#›</a:t>
            </a:fld>
            <a:endParaRPr lang="en-US" sz="1200" b="0">
              <a:latin typeface="Comic Sans MS" pitchFamily="66" charset="0"/>
            </a:endParaRPr>
          </a:p>
        </p:txBody>
      </p:sp>
    </p:spTree>
    <p:extLst>
      <p:ext uri="{BB962C8B-B14F-4D97-AF65-F5344CB8AC3E}">
        <p14:creationId xmlns:p14="http://schemas.microsoft.com/office/powerpoint/2010/main" val="122384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41650" y="8704263"/>
            <a:ext cx="776288" cy="250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7305" tIns="44446" rIns="87305" bIns="44446">
            <a:spAutoFit/>
          </a:bodyPr>
          <a:lstStyle/>
          <a:p>
            <a:pPr defTabSz="868363">
              <a:lnSpc>
                <a:spcPct val="90000"/>
              </a:lnSpc>
            </a:pPr>
            <a:r>
              <a:rPr lang="en-US" sz="1200" b="0">
                <a:latin typeface="Comic Sans MS" pitchFamily="66" charset="0"/>
              </a:rPr>
              <a:t>Page </a:t>
            </a:r>
            <a:fld id="{2DF634E1-86B7-472B-997F-758D89A647D3}" type="slidenum">
              <a:rPr lang="en-US" sz="1200" b="0">
                <a:latin typeface="Comic Sans MS" pitchFamily="66" charset="0"/>
              </a:rPr>
              <a:pPr defTabSz="868363">
                <a:lnSpc>
                  <a:spcPct val="90000"/>
                </a:lnSpc>
              </a:pPr>
              <a:t>‹#›</a:t>
            </a:fld>
            <a:endParaRPr lang="en-US" sz="1200" b="0">
              <a:latin typeface="Comic Sans MS" pitchFamily="66" charset="0"/>
            </a:endParaRPr>
          </a:p>
        </p:txBody>
      </p:sp>
      <p:sp>
        <p:nvSpPr>
          <p:cNvPr id="2051" name="Rectangle 3"/>
          <p:cNvSpPr>
            <a:spLocks noGrp="1" noRot="1" noChangeAspect="1" noChangeArrowheads="1" noTextEdit="1"/>
          </p:cNvSpPr>
          <p:nvPr>
            <p:ph type="sldImg" idx="2"/>
          </p:nvPr>
        </p:nvSpPr>
        <p:spPr bwMode="auto">
          <a:xfrm>
            <a:off x="1152525" y="692150"/>
            <a:ext cx="4554538"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746114"/>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8614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是一种简单的、无数据校验的数据条带化技术。实际上不是一种真正的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，因为它并不提供任何形式的冗余策略。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将所在磁盘条带化后组成大容量的存储空间（如图 </a:t>
            </a:r>
            <a:r>
              <a:rPr lang="en-US" altLang="zh-CN" sz="1200" b="0" i="0" kern="1200" dirty="0">
                <a:solidFill>
                  <a:schemeClr val="tx1"/>
                </a:solidFill>
                <a:effectLst/>
                <a:latin typeface="Comic Sans MS" pitchFamily="66" charset="0"/>
                <a:ea typeface="+mn-ea"/>
                <a:cs typeface="+mn-cs"/>
              </a:rPr>
              <a:t>2 </a:t>
            </a:r>
            <a:r>
              <a:rPr lang="zh-CN" altLang="en-US" sz="1200" b="0" i="0" kern="1200" dirty="0">
                <a:solidFill>
                  <a:schemeClr val="tx1"/>
                </a:solidFill>
                <a:effectLst/>
                <a:latin typeface="Comic Sans MS" pitchFamily="66" charset="0"/>
                <a:ea typeface="+mn-ea"/>
                <a:cs typeface="+mn-cs"/>
              </a:rPr>
              <a:t>所示），将数据分散存储在所有磁盘中，以独立访问方式实现多块磁盘的并读访问。由于可以并发执行 </a:t>
            </a:r>
            <a:r>
              <a:rPr lang="en-US" altLang="zh-CN" sz="1200" b="0" i="0" kern="1200" dirty="0">
                <a:solidFill>
                  <a:schemeClr val="tx1"/>
                </a:solidFill>
                <a:effectLst/>
                <a:latin typeface="Comic Sans MS" pitchFamily="66" charset="0"/>
                <a:ea typeface="+mn-ea"/>
                <a:cs typeface="+mn-cs"/>
              </a:rPr>
              <a:t>I/O </a:t>
            </a:r>
            <a:r>
              <a:rPr lang="zh-CN" altLang="en-US" sz="1200" b="0" i="0" kern="1200" dirty="0">
                <a:solidFill>
                  <a:schemeClr val="tx1"/>
                </a:solidFill>
                <a:effectLst/>
                <a:latin typeface="Comic Sans MS" pitchFamily="66" charset="0"/>
                <a:ea typeface="+mn-ea"/>
                <a:cs typeface="+mn-cs"/>
              </a:rPr>
              <a:t>操作，总线带宽得到充分利用。再加上不需要进行数据校验，</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的性能在所有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等级中是最高的。理论上讲，一个由 </a:t>
            </a:r>
            <a:r>
              <a:rPr lang="en-US" altLang="zh-CN" sz="1200" b="0" i="0" kern="1200" dirty="0">
                <a:solidFill>
                  <a:schemeClr val="tx1"/>
                </a:solidFill>
                <a:effectLst/>
                <a:latin typeface="Comic Sans MS" pitchFamily="66" charset="0"/>
                <a:ea typeface="+mn-ea"/>
                <a:cs typeface="+mn-cs"/>
              </a:rPr>
              <a:t>n </a:t>
            </a:r>
            <a:r>
              <a:rPr lang="zh-CN" altLang="en-US" sz="1200" b="0" i="0" kern="1200" dirty="0">
                <a:solidFill>
                  <a:schemeClr val="tx1"/>
                </a:solidFill>
                <a:effectLst/>
                <a:latin typeface="Comic Sans MS" pitchFamily="66" charset="0"/>
                <a:ea typeface="+mn-ea"/>
                <a:cs typeface="+mn-cs"/>
              </a:rPr>
              <a:t>块磁盘组成的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，它的读写性能是单个磁盘性能的 </a:t>
            </a:r>
            <a:r>
              <a:rPr lang="en-US" altLang="zh-CN" sz="1200" b="0" i="0" kern="1200" dirty="0">
                <a:solidFill>
                  <a:schemeClr val="tx1"/>
                </a:solidFill>
                <a:effectLst/>
                <a:latin typeface="Comic Sans MS" pitchFamily="66" charset="0"/>
                <a:ea typeface="+mn-ea"/>
                <a:cs typeface="+mn-cs"/>
              </a:rPr>
              <a:t>n </a:t>
            </a:r>
            <a:r>
              <a:rPr lang="zh-CN" altLang="en-US" sz="1200" b="0" i="0" kern="1200" dirty="0">
                <a:solidFill>
                  <a:schemeClr val="tx1"/>
                </a:solidFill>
                <a:effectLst/>
                <a:latin typeface="Comic Sans MS" pitchFamily="66" charset="0"/>
                <a:ea typeface="+mn-ea"/>
                <a:cs typeface="+mn-cs"/>
              </a:rPr>
              <a:t>倍，但由于总线带宽等多种因素的限制，实际的性能提升低于理论值。</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具有低成本、高读写性能、 </a:t>
            </a:r>
            <a:r>
              <a:rPr lang="en-US" altLang="zh-CN" sz="1200" b="0" i="0" kern="1200" dirty="0">
                <a:solidFill>
                  <a:schemeClr val="tx1"/>
                </a:solidFill>
                <a:effectLst/>
                <a:latin typeface="Comic Sans MS" pitchFamily="66" charset="0"/>
                <a:ea typeface="+mn-ea"/>
                <a:cs typeface="+mn-cs"/>
              </a:rPr>
              <a:t>100% </a:t>
            </a:r>
            <a:r>
              <a:rPr lang="zh-CN" altLang="en-US" sz="1200" b="0" i="0" kern="1200" dirty="0">
                <a:solidFill>
                  <a:schemeClr val="tx1"/>
                </a:solidFill>
                <a:effectLst/>
                <a:latin typeface="Comic Sans MS" pitchFamily="66" charset="0"/>
                <a:ea typeface="+mn-ea"/>
                <a:cs typeface="+mn-cs"/>
              </a:rPr>
              <a:t>的高存储空间利用率等优点，但是它不提供数据冗余保护，一旦数据损坏，将无法恢复。 因此，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一般适用于对性能要求严格但对数据安全性和可靠性不高的应用，如视频、音频存储、临时数据缓存空间等。</a:t>
            </a:r>
          </a:p>
          <a:p>
            <a:endParaRPr lang="zh-CN" altLang="en-US" dirty="0"/>
          </a:p>
        </p:txBody>
      </p:sp>
    </p:spTree>
    <p:extLst>
      <p:ext uri="{BB962C8B-B14F-4D97-AF65-F5344CB8AC3E}">
        <p14:creationId xmlns:p14="http://schemas.microsoft.com/office/powerpoint/2010/main" val="36659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称为镜像，它将数据完全一致地分别写到工作磁盘和镜像 磁盘，它的磁盘空间利用率为 </a:t>
            </a:r>
            <a:r>
              <a:rPr lang="en-US" altLang="zh-CN" sz="1200" b="0" i="0" kern="1200" dirty="0">
                <a:solidFill>
                  <a:schemeClr val="tx1"/>
                </a:solidFill>
                <a:effectLst/>
                <a:latin typeface="Comic Sans MS" pitchFamily="66" charset="0"/>
                <a:ea typeface="+mn-ea"/>
                <a:cs typeface="+mn-cs"/>
              </a:rPr>
              <a:t>50% </a:t>
            </a:r>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在数据写入时，响应时间会有所影响，但是读数据的时候没有影响。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提供了最佳的数据保护，一旦工作磁盘发生故障，系统自动从镜像磁盘读取数据，不会影响用户工作。工作原理如图 </a:t>
            </a:r>
            <a:r>
              <a:rPr lang="en-US" altLang="zh-CN" sz="1200" b="0" i="0" kern="1200" dirty="0">
                <a:solidFill>
                  <a:schemeClr val="tx1"/>
                </a:solidFill>
                <a:effectLst/>
                <a:latin typeface="Comic Sans MS" pitchFamily="66" charset="0"/>
                <a:ea typeface="+mn-ea"/>
                <a:cs typeface="+mn-cs"/>
              </a:rPr>
              <a:t>3 </a:t>
            </a:r>
            <a:r>
              <a:rPr lang="zh-CN" altLang="en-US" sz="1200" b="0" i="0" kern="1200" dirty="0">
                <a:solidFill>
                  <a:schemeClr val="tx1"/>
                </a:solidFill>
                <a:effectLst/>
                <a:latin typeface="Comic Sans MS" pitchFamily="66" charset="0"/>
                <a:ea typeface="+mn-ea"/>
                <a:cs typeface="+mn-cs"/>
              </a:rPr>
              <a:t>所示。</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与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刚好相反，是为了增强数据安全性使两块 磁盘数据呈现完全镜像，从而达到安全性好、技术简单、管理方便。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拥有完全容错的能力，但实现成本高。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应用于对顺序读写性能要求高以及对数据保护极为重视的应用，如对邮件系统的数据保护。</a:t>
            </a:r>
          </a:p>
          <a:p>
            <a:endParaRPr lang="zh-CN" altLang="en-US" dirty="0"/>
          </a:p>
        </p:txBody>
      </p:sp>
    </p:spTree>
    <p:extLst>
      <p:ext uri="{BB962C8B-B14F-4D97-AF65-F5344CB8AC3E}">
        <p14:creationId xmlns:p14="http://schemas.microsoft.com/office/powerpoint/2010/main" val="353709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称为纠错海明码磁盘阵列，其设计思想是利用海明码实现数据校验冗余。海明码是一种在原始数据中加入若干校验码来进行错误检测和纠正的编码技术，其中第 </a:t>
            </a:r>
            <a:r>
              <a:rPr lang="en-US" altLang="zh-CN" sz="1200" b="0" i="0" kern="1200" dirty="0">
                <a:solidFill>
                  <a:schemeClr val="tx1"/>
                </a:solidFill>
                <a:effectLst/>
                <a:latin typeface="Comic Sans MS" pitchFamily="66" charset="0"/>
                <a:ea typeface="+mn-ea"/>
                <a:cs typeface="+mn-cs"/>
              </a:rPr>
              <a:t>2n </a:t>
            </a:r>
            <a:r>
              <a:rPr lang="zh-CN" altLang="en-US" sz="1200" b="0" i="0" kern="1200" dirty="0">
                <a:solidFill>
                  <a:schemeClr val="tx1"/>
                </a:solidFill>
                <a:effectLst/>
                <a:latin typeface="Comic Sans MS" pitchFamily="66" charset="0"/>
                <a:ea typeface="+mn-ea"/>
                <a:cs typeface="+mn-cs"/>
              </a:rPr>
              <a:t>位（ </a:t>
            </a:r>
            <a:r>
              <a:rPr lang="en-US" altLang="zh-CN" sz="1200" b="0" i="0" kern="1200" dirty="0">
                <a:solidFill>
                  <a:schemeClr val="tx1"/>
                </a:solidFill>
                <a:effectLst/>
                <a:latin typeface="Comic Sans MS" pitchFamily="66" charset="0"/>
                <a:ea typeface="+mn-ea"/>
                <a:cs typeface="+mn-cs"/>
              </a:rPr>
              <a:t>1, 2, 4, 8, … </a:t>
            </a:r>
            <a:r>
              <a:rPr lang="zh-CN" altLang="en-US" sz="1200" b="0" i="0" kern="1200" dirty="0">
                <a:solidFill>
                  <a:schemeClr val="tx1"/>
                </a:solidFill>
                <a:effectLst/>
                <a:latin typeface="Comic Sans MS" pitchFamily="66" charset="0"/>
                <a:ea typeface="+mn-ea"/>
                <a:cs typeface="+mn-cs"/>
              </a:rPr>
              <a:t>）是校验码，其他位置是数据码。因此在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中，数据按位存储，每块磁盘存储一位数据编码，磁盘数量取决于所设定的数据存储宽度，可由用户设定。图 </a:t>
            </a:r>
            <a:r>
              <a:rPr lang="en-US" altLang="zh-CN" sz="1200" b="0" i="0" kern="1200" dirty="0">
                <a:solidFill>
                  <a:schemeClr val="tx1"/>
                </a:solidFill>
                <a:effectLst/>
                <a:latin typeface="Comic Sans MS" pitchFamily="66" charset="0"/>
                <a:ea typeface="+mn-ea"/>
                <a:cs typeface="+mn-cs"/>
              </a:rPr>
              <a:t>4 </a:t>
            </a:r>
            <a:r>
              <a:rPr lang="zh-CN" altLang="en-US" sz="1200" b="0" i="0" kern="1200" dirty="0">
                <a:solidFill>
                  <a:schemeClr val="tx1"/>
                </a:solidFill>
                <a:effectLst/>
                <a:latin typeface="Comic Sans MS" pitchFamily="66" charset="0"/>
                <a:ea typeface="+mn-ea"/>
                <a:cs typeface="+mn-cs"/>
              </a:rPr>
              <a:t>所示的为数据宽度为 </a:t>
            </a:r>
            <a:r>
              <a:rPr lang="en-US" altLang="zh-CN" sz="1200" b="0" i="0" kern="1200" dirty="0">
                <a:solidFill>
                  <a:schemeClr val="tx1"/>
                </a:solidFill>
                <a:effectLst/>
                <a:latin typeface="Comic Sans MS" pitchFamily="66" charset="0"/>
                <a:ea typeface="+mn-ea"/>
                <a:cs typeface="+mn-cs"/>
              </a:rPr>
              <a:t>4 </a:t>
            </a:r>
            <a:r>
              <a:rPr lang="zh-CN" altLang="en-US" sz="1200" b="0" i="0" kern="1200" dirty="0">
                <a:solidFill>
                  <a:schemeClr val="tx1"/>
                </a:solidFill>
                <a:effectLst/>
                <a:latin typeface="Comic Sans MS" pitchFamily="66" charset="0"/>
                <a:ea typeface="+mn-ea"/>
                <a:cs typeface="+mn-cs"/>
              </a:rPr>
              <a:t>的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，它需要 </a:t>
            </a:r>
            <a:r>
              <a:rPr lang="en-US" altLang="zh-CN" sz="1200" b="0" i="0" kern="1200" dirty="0">
                <a:solidFill>
                  <a:schemeClr val="tx1"/>
                </a:solidFill>
                <a:effectLst/>
                <a:latin typeface="Comic Sans MS" pitchFamily="66" charset="0"/>
                <a:ea typeface="+mn-ea"/>
                <a:cs typeface="+mn-cs"/>
              </a:rPr>
              <a:t>4 </a:t>
            </a:r>
            <a:r>
              <a:rPr lang="zh-CN" altLang="en-US" sz="1200" b="0" i="0" kern="1200" dirty="0">
                <a:solidFill>
                  <a:schemeClr val="tx1"/>
                </a:solidFill>
                <a:effectLst/>
                <a:latin typeface="Comic Sans MS" pitchFamily="66" charset="0"/>
                <a:ea typeface="+mn-ea"/>
                <a:cs typeface="+mn-cs"/>
              </a:rPr>
              <a:t>块数据磁盘和 </a:t>
            </a:r>
            <a:r>
              <a:rPr lang="en-US" altLang="zh-CN" sz="1200" b="0" i="0" kern="1200" dirty="0">
                <a:solidFill>
                  <a:schemeClr val="tx1"/>
                </a:solidFill>
                <a:effectLst/>
                <a:latin typeface="Comic Sans MS" pitchFamily="66" charset="0"/>
                <a:ea typeface="+mn-ea"/>
                <a:cs typeface="+mn-cs"/>
              </a:rPr>
              <a:t>3 </a:t>
            </a:r>
            <a:r>
              <a:rPr lang="zh-CN" altLang="en-US" sz="1200" b="0" i="0" kern="1200" dirty="0">
                <a:solidFill>
                  <a:schemeClr val="tx1"/>
                </a:solidFill>
                <a:effectLst/>
                <a:latin typeface="Comic Sans MS" pitchFamily="66" charset="0"/>
                <a:ea typeface="+mn-ea"/>
                <a:cs typeface="+mn-cs"/>
              </a:rPr>
              <a:t>块校验磁盘。如果是 </a:t>
            </a:r>
            <a:r>
              <a:rPr lang="en-US" altLang="zh-CN" sz="1200" b="0" i="0" kern="1200" dirty="0">
                <a:solidFill>
                  <a:schemeClr val="tx1"/>
                </a:solidFill>
                <a:effectLst/>
                <a:latin typeface="Comic Sans MS" pitchFamily="66" charset="0"/>
                <a:ea typeface="+mn-ea"/>
                <a:cs typeface="+mn-cs"/>
              </a:rPr>
              <a:t>64 </a:t>
            </a:r>
            <a:r>
              <a:rPr lang="zh-CN" altLang="en-US" sz="1200" b="0" i="0" kern="1200" dirty="0">
                <a:solidFill>
                  <a:schemeClr val="tx1"/>
                </a:solidFill>
                <a:effectLst/>
                <a:latin typeface="Comic Sans MS" pitchFamily="66" charset="0"/>
                <a:ea typeface="+mn-ea"/>
                <a:cs typeface="+mn-cs"/>
              </a:rPr>
              <a:t>位数据宽度，则需要 </a:t>
            </a:r>
            <a:r>
              <a:rPr lang="en-US" altLang="zh-CN" sz="1200" b="0" i="0" kern="1200" dirty="0">
                <a:solidFill>
                  <a:schemeClr val="tx1"/>
                </a:solidFill>
                <a:effectLst/>
                <a:latin typeface="Comic Sans MS" pitchFamily="66" charset="0"/>
                <a:ea typeface="+mn-ea"/>
                <a:cs typeface="+mn-cs"/>
              </a:rPr>
              <a:t>64 </a:t>
            </a:r>
            <a:r>
              <a:rPr lang="zh-CN" altLang="en-US" sz="1200" b="0" i="0" kern="1200" dirty="0">
                <a:solidFill>
                  <a:schemeClr val="tx1"/>
                </a:solidFill>
                <a:effectLst/>
                <a:latin typeface="Comic Sans MS" pitchFamily="66" charset="0"/>
                <a:ea typeface="+mn-ea"/>
                <a:cs typeface="+mn-cs"/>
              </a:rPr>
              <a:t>块 数据磁盘和 </a:t>
            </a:r>
            <a:r>
              <a:rPr lang="en-US" altLang="zh-CN" sz="1200" b="0" i="0" kern="1200" dirty="0">
                <a:solidFill>
                  <a:schemeClr val="tx1"/>
                </a:solidFill>
                <a:effectLst/>
                <a:latin typeface="Comic Sans MS" pitchFamily="66" charset="0"/>
                <a:ea typeface="+mn-ea"/>
                <a:cs typeface="+mn-cs"/>
              </a:rPr>
              <a:t>7 </a:t>
            </a:r>
            <a:r>
              <a:rPr lang="zh-CN" altLang="en-US" sz="1200" b="0" i="0" kern="1200" dirty="0">
                <a:solidFill>
                  <a:schemeClr val="tx1"/>
                </a:solidFill>
                <a:effectLst/>
                <a:latin typeface="Comic Sans MS" pitchFamily="66" charset="0"/>
                <a:ea typeface="+mn-ea"/>
                <a:cs typeface="+mn-cs"/>
              </a:rPr>
              <a:t>块校验磁盘。可见，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的数据宽度越大，存储空间利用率越高，但同时需要的磁盘数量也越多。</a:t>
            </a:r>
          </a:p>
          <a:p>
            <a:r>
              <a:rPr lang="zh-CN" altLang="en-US" sz="1200" b="0" i="0" kern="1200" dirty="0">
                <a:solidFill>
                  <a:schemeClr val="tx1"/>
                </a:solidFill>
                <a:effectLst/>
                <a:latin typeface="Comic Sans MS" pitchFamily="66" charset="0"/>
                <a:ea typeface="+mn-ea"/>
                <a:cs typeface="+mn-cs"/>
              </a:rPr>
              <a:t>　　海明码自身具备纠错能力，因此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可以在数据发生错误的情况下对纠正错误，保证数据的安全性。它的数据传输性能相当高，设计复杂性要低于后面介绍的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和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a:t>
            </a:r>
          </a:p>
          <a:p>
            <a:r>
              <a:rPr lang="zh-CN" altLang="en-US" sz="1200" b="0" i="0" kern="1200" dirty="0">
                <a:solidFill>
                  <a:schemeClr val="tx1"/>
                </a:solidFill>
                <a:effectLst/>
                <a:latin typeface="Comic Sans MS" pitchFamily="66" charset="0"/>
                <a:ea typeface="+mn-ea"/>
                <a:cs typeface="+mn-cs"/>
              </a:rPr>
              <a:t>　　但是，海明码的数据冗余开销太大，而且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的数据输出性能受阵列中最慢磁盘驱动器的限制。再者，海明码是按位运算，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数据重建非常耗时。由于这些显著的缺陷，再加上大部分磁盘驱动器本身都具备了纠错功能，因此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在实际中很少应用，没有形成商业产品，目前主流存储磁盘阵列均不提供 </a:t>
            </a:r>
            <a:r>
              <a:rPr lang="en-US" altLang="zh-CN" sz="1200" b="0" i="0" kern="1200" dirty="0">
                <a:solidFill>
                  <a:schemeClr val="tx1"/>
                </a:solidFill>
                <a:effectLst/>
                <a:latin typeface="Comic Sans MS" pitchFamily="66" charset="0"/>
                <a:ea typeface="+mn-ea"/>
                <a:cs typeface="+mn-cs"/>
              </a:rPr>
              <a:t>RAID2 </a:t>
            </a:r>
            <a:r>
              <a:rPr lang="zh-CN" altLang="en-US" sz="1200" b="0" i="0" kern="1200" dirty="0">
                <a:solidFill>
                  <a:schemeClr val="tx1"/>
                </a:solidFill>
                <a:effectLst/>
                <a:latin typeface="Comic Sans MS" pitchFamily="66" charset="0"/>
                <a:ea typeface="+mn-ea"/>
                <a:cs typeface="+mn-cs"/>
              </a:rPr>
              <a:t>支持。</a:t>
            </a:r>
          </a:p>
          <a:p>
            <a:endParaRPr lang="zh-CN" altLang="en-US" dirty="0"/>
          </a:p>
        </p:txBody>
      </p:sp>
    </p:spTree>
    <p:extLst>
      <p:ext uri="{BB962C8B-B14F-4D97-AF65-F5344CB8AC3E}">
        <p14:creationId xmlns:p14="http://schemas.microsoft.com/office/powerpoint/2010/main" val="400141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（图 </a:t>
            </a:r>
            <a:r>
              <a:rPr lang="en-US" altLang="zh-CN" sz="1200" b="0" i="0" kern="1200" dirty="0">
                <a:solidFill>
                  <a:schemeClr val="tx1"/>
                </a:solidFill>
                <a:effectLst/>
                <a:latin typeface="Comic Sans MS" pitchFamily="66" charset="0"/>
                <a:ea typeface="+mn-ea"/>
                <a:cs typeface="+mn-cs"/>
              </a:rPr>
              <a:t>5 </a:t>
            </a:r>
            <a:r>
              <a:rPr lang="zh-CN" altLang="en-US" sz="1200" b="0" i="0" kern="1200" dirty="0">
                <a:solidFill>
                  <a:schemeClr val="tx1"/>
                </a:solidFill>
                <a:effectLst/>
                <a:latin typeface="Comic Sans MS" pitchFamily="66" charset="0"/>
                <a:ea typeface="+mn-ea"/>
                <a:cs typeface="+mn-cs"/>
              </a:rPr>
              <a:t>）是使用专用校验盘的并行访问阵列，它采用一个专用的磁盘作为校验盘，其余磁盘作为数据盘，数据按位交叉存储到各个数据盘中。</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至少需要三块磁盘，不同磁盘上同一带区的数据作奇偶校验，校验值写入校验盘中。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完好时读性能与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完全一致，并行从多个磁盘条带读取数据，性能非常高，同时还提供了数据容错能力。向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写入数据时，必须计算与所有同条带的校验值，并将新校验值写入校验盘中。一次写操作包含了写数据块、读取同条带的数据块、计算校验值、写入校验值等多个操作，系统开销非常大，性能较低。</a:t>
            </a:r>
          </a:p>
          <a:p>
            <a:r>
              <a:rPr lang="zh-CN" altLang="en-US" sz="1200" b="0" i="0" kern="1200" dirty="0">
                <a:solidFill>
                  <a:schemeClr val="tx1"/>
                </a:solidFill>
                <a:effectLst/>
                <a:latin typeface="Comic Sans MS" pitchFamily="66" charset="0"/>
                <a:ea typeface="+mn-ea"/>
                <a:cs typeface="+mn-cs"/>
              </a:rPr>
              <a:t>　　如果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中某一磁盘出现故障，不会影响数据读取，可以借助校验数据和其他完好数据来重建数据。假如所要读取的数据块正好位于失效磁盘，则系统需要读取所有同一条带的数据块，并根据校验值重建丢失的数据，系统性能将受到影响。当故障磁盘被更换后，系统按相同的方式重建故障盘中的数据至新磁盘。</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只需要一个校验盘，阵列的存储空间利用率高，再加上并行访问的特征，能够为高带宽的大量读写提供高性能，适用大容量数据的顺序访问应用，如影像处理、流媒体服务等。目前，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算法不断改进，在大数据量读取时能够模拟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，而且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在出现坏盘时性能会大幅下降，因此常使用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替代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来运行具有持续性、高带宽、大量读写特征的应用。</a:t>
            </a:r>
          </a:p>
          <a:p>
            <a:endParaRPr lang="zh-CN" altLang="en-US" dirty="0"/>
          </a:p>
        </p:txBody>
      </p:sp>
    </p:spTree>
    <p:extLst>
      <p:ext uri="{BB962C8B-B14F-4D97-AF65-F5344CB8AC3E}">
        <p14:creationId xmlns:p14="http://schemas.microsoft.com/office/powerpoint/2010/main" val="125910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与 </a:t>
            </a:r>
            <a:r>
              <a:rPr lang="en-US" altLang="zh-CN" sz="1200" b="0" i="0" kern="1200" dirty="0">
                <a:solidFill>
                  <a:schemeClr val="tx1"/>
                </a:solidFill>
                <a:effectLst/>
                <a:latin typeface="Comic Sans MS" pitchFamily="66" charset="0"/>
                <a:ea typeface="+mn-ea"/>
                <a:cs typeface="+mn-cs"/>
              </a:rPr>
              <a:t>RAID3 </a:t>
            </a:r>
            <a:r>
              <a:rPr lang="zh-CN" altLang="en-US" sz="1200" b="0" i="0" kern="1200" dirty="0">
                <a:solidFill>
                  <a:schemeClr val="tx1"/>
                </a:solidFill>
                <a:effectLst/>
                <a:latin typeface="Comic Sans MS" pitchFamily="66" charset="0"/>
                <a:ea typeface="+mn-ea"/>
                <a:cs typeface="+mn-cs"/>
              </a:rPr>
              <a:t>的原理大致相同，区别在于条带化的方式不同。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（图 </a:t>
            </a:r>
            <a:r>
              <a:rPr lang="en-US" altLang="zh-CN" sz="1200" b="0" i="0" kern="1200" dirty="0">
                <a:solidFill>
                  <a:schemeClr val="tx1"/>
                </a:solidFill>
                <a:effectLst/>
                <a:latin typeface="Comic Sans MS" pitchFamily="66" charset="0"/>
                <a:ea typeface="+mn-ea"/>
                <a:cs typeface="+mn-cs"/>
              </a:rPr>
              <a:t>6 </a:t>
            </a:r>
            <a:r>
              <a:rPr lang="zh-CN" altLang="en-US" sz="1200" b="0" i="0" kern="1200" dirty="0">
                <a:solidFill>
                  <a:schemeClr val="tx1"/>
                </a:solidFill>
                <a:effectLst/>
                <a:latin typeface="Comic Sans MS" pitchFamily="66" charset="0"/>
                <a:ea typeface="+mn-ea"/>
                <a:cs typeface="+mn-cs"/>
              </a:rPr>
              <a:t>）按照 块的方式来组织数据，写操作只涉及当前数据盘和校验盘两个盘，多个 </a:t>
            </a:r>
            <a:r>
              <a:rPr lang="en-US" altLang="zh-CN" sz="1200" b="0" i="0" kern="1200" dirty="0">
                <a:solidFill>
                  <a:schemeClr val="tx1"/>
                </a:solidFill>
                <a:effectLst/>
                <a:latin typeface="Comic Sans MS" pitchFamily="66" charset="0"/>
                <a:ea typeface="+mn-ea"/>
                <a:cs typeface="+mn-cs"/>
              </a:rPr>
              <a:t>I/O </a:t>
            </a:r>
            <a:r>
              <a:rPr lang="zh-CN" altLang="en-US" sz="1200" b="0" i="0" kern="1200" dirty="0">
                <a:solidFill>
                  <a:schemeClr val="tx1"/>
                </a:solidFill>
                <a:effectLst/>
                <a:latin typeface="Comic Sans MS" pitchFamily="66" charset="0"/>
                <a:ea typeface="+mn-ea"/>
                <a:cs typeface="+mn-cs"/>
              </a:rPr>
              <a:t>请求可以同时得到处理，提高了系统性能。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按块存储可以保证单块的完整性，可以避免受到其他磁盘上同条带产生的不利影响。</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在不同磁盘上的同级数据块同样使用 </a:t>
            </a:r>
            <a:r>
              <a:rPr lang="en-US" altLang="zh-CN" sz="1200" b="0" i="0" kern="1200" dirty="0">
                <a:solidFill>
                  <a:schemeClr val="tx1"/>
                </a:solidFill>
                <a:effectLst/>
                <a:latin typeface="Comic Sans MS" pitchFamily="66" charset="0"/>
                <a:ea typeface="+mn-ea"/>
                <a:cs typeface="+mn-cs"/>
              </a:rPr>
              <a:t>XOR </a:t>
            </a:r>
            <a:r>
              <a:rPr lang="zh-CN" altLang="en-US" sz="1200" b="0" i="0" kern="1200" dirty="0">
                <a:solidFill>
                  <a:schemeClr val="tx1"/>
                </a:solidFill>
                <a:effectLst/>
                <a:latin typeface="Comic Sans MS" pitchFamily="66" charset="0"/>
                <a:ea typeface="+mn-ea"/>
                <a:cs typeface="+mn-cs"/>
              </a:rPr>
              <a:t>校验，结果存储在校验盘中。写入数据时，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按这种方式把各磁盘上的同级数据的校验值写入校验 盘，读取时进行即时校验。因此，当某块磁盘的数据块损坏，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可以通过校验值以及其他磁盘上的同级数据块进行数据重建。</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提供了 非常好的读性能，但单一的校验盘往往成为系统性能的瓶颈。对于写操作，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只能一个磁盘一个磁盘地写，并且还要写入校验数据，因此写性能比较差。而且随着成员磁盘数量的增加，校验盘的系统瓶颈将更加突出。正是如上这些限制和不足，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在实际应用中很少见，主流存储产品也很少使用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保护。</a:t>
            </a:r>
          </a:p>
          <a:p>
            <a:endParaRPr lang="zh-CN" altLang="en-US" dirty="0"/>
          </a:p>
        </p:txBody>
      </p:sp>
    </p:spTree>
    <p:extLst>
      <p:ext uri="{BB962C8B-B14F-4D97-AF65-F5344CB8AC3E}">
        <p14:creationId xmlns:p14="http://schemas.microsoft.com/office/powerpoint/2010/main" val="141160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应该是目前最常见的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等级，它的原理与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相似，区别在于校验数据分布在阵列中的所有磁盘上，而没有采用专门的校验磁盘。对于数据和校验数据，它们的写操作可以同时发生在完全不同的磁盘上。因此，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不存在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中的并发写操作时的校验盘性能瓶颈问题。另外，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还具备很好的扩展性。当阵列磁盘 数量增加时，并行操作量的能力也随之增长，可比 </a:t>
            </a:r>
            <a:r>
              <a:rPr lang="en-US" altLang="zh-CN" sz="1200" b="0" i="0" kern="1200" dirty="0">
                <a:solidFill>
                  <a:schemeClr val="tx1"/>
                </a:solidFill>
                <a:effectLst/>
                <a:latin typeface="Comic Sans MS" pitchFamily="66" charset="0"/>
                <a:ea typeface="+mn-ea"/>
                <a:cs typeface="+mn-cs"/>
              </a:rPr>
              <a:t>RAID4 </a:t>
            </a:r>
            <a:r>
              <a:rPr lang="zh-CN" altLang="en-US" sz="1200" b="0" i="0" kern="1200" dirty="0">
                <a:solidFill>
                  <a:schemeClr val="tx1"/>
                </a:solidFill>
                <a:effectLst/>
                <a:latin typeface="Comic Sans MS" pitchFamily="66" charset="0"/>
                <a:ea typeface="+mn-ea"/>
                <a:cs typeface="+mn-cs"/>
              </a:rPr>
              <a:t>支持更多的磁盘，从而拥有更高的容量以及更高的性能。</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（图 </a:t>
            </a:r>
            <a:r>
              <a:rPr lang="en-US" altLang="zh-CN" sz="1200" b="0" i="0" kern="1200" dirty="0">
                <a:solidFill>
                  <a:schemeClr val="tx1"/>
                </a:solidFill>
                <a:effectLst/>
                <a:latin typeface="Comic Sans MS" pitchFamily="66" charset="0"/>
                <a:ea typeface="+mn-ea"/>
                <a:cs typeface="+mn-cs"/>
              </a:rPr>
              <a:t>7</a:t>
            </a:r>
            <a:r>
              <a:rPr lang="zh-CN" altLang="en-US" sz="1200" b="0" i="0" kern="1200" dirty="0">
                <a:solidFill>
                  <a:schemeClr val="tx1"/>
                </a:solidFill>
                <a:effectLst/>
                <a:latin typeface="Comic Sans MS" pitchFamily="66" charset="0"/>
                <a:ea typeface="+mn-ea"/>
                <a:cs typeface="+mn-cs"/>
              </a:rPr>
              <a:t>）的磁盘上同时存储数据和校验数据，数据块和对应的校验信息存保存在不同的磁盘上，当一个数据盘损坏时，系统可以根据同一条带的其他数据块和对应的校验数据来重建损坏的数据。与其他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等级一样，重建数据时，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的性能会受到较大的影响。</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兼顾存储性能、数据安全和存储成本等各方面因素，它可以理解为 </a:t>
            </a:r>
            <a:r>
              <a:rPr lang="en-US" altLang="zh-CN" sz="1200" b="0" i="0" kern="1200" dirty="0">
                <a:solidFill>
                  <a:schemeClr val="tx1"/>
                </a:solidFill>
                <a:effectLst/>
                <a:latin typeface="Comic Sans MS" pitchFamily="66" charset="0"/>
                <a:ea typeface="+mn-ea"/>
                <a:cs typeface="+mn-cs"/>
              </a:rPr>
              <a:t>RAID0 </a:t>
            </a:r>
            <a:r>
              <a:rPr lang="zh-CN" altLang="en-US" sz="1200" b="0" i="0" kern="1200" dirty="0">
                <a:solidFill>
                  <a:schemeClr val="tx1"/>
                </a:solidFill>
                <a:effectLst/>
                <a:latin typeface="Comic Sans MS" pitchFamily="66" charset="0"/>
                <a:ea typeface="+mn-ea"/>
                <a:cs typeface="+mn-cs"/>
              </a:rPr>
              <a:t>和 </a:t>
            </a:r>
            <a:r>
              <a:rPr lang="en-US" altLang="zh-CN" sz="1200" b="0" i="0" kern="1200" dirty="0">
                <a:solidFill>
                  <a:schemeClr val="tx1"/>
                </a:solidFill>
                <a:effectLst/>
                <a:latin typeface="Comic Sans MS" pitchFamily="66" charset="0"/>
                <a:ea typeface="+mn-ea"/>
                <a:cs typeface="+mn-cs"/>
              </a:rPr>
              <a:t>RAID1 </a:t>
            </a:r>
            <a:r>
              <a:rPr lang="zh-CN" altLang="en-US" sz="1200" b="0" i="0" kern="1200" dirty="0">
                <a:solidFill>
                  <a:schemeClr val="tx1"/>
                </a:solidFill>
                <a:effectLst/>
                <a:latin typeface="Comic Sans MS" pitchFamily="66" charset="0"/>
                <a:ea typeface="+mn-ea"/>
                <a:cs typeface="+mn-cs"/>
              </a:rPr>
              <a:t>的折中方案，是目前综合性能最佳的数据保护解决方案。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基本上可以满足大部分的存储应用需求，数据中心大多采用它作为应用数据的保护方案。</a:t>
            </a:r>
          </a:p>
          <a:p>
            <a:endParaRPr lang="zh-CN" altLang="en-US" dirty="0"/>
          </a:p>
        </p:txBody>
      </p:sp>
    </p:spTree>
    <p:extLst>
      <p:ext uri="{BB962C8B-B14F-4D97-AF65-F5344CB8AC3E}">
        <p14:creationId xmlns:p14="http://schemas.microsoft.com/office/powerpoint/2010/main" val="108184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omic Sans MS" pitchFamily="66" charset="0"/>
                <a:ea typeface="+mn-ea"/>
                <a:cs typeface="+mn-cs"/>
              </a:rPr>
              <a:t>前面所述的各个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等级都只能保护因单个磁盘失效而造成的数据丢失。如果两个磁盘同时发生故障，数据将无法恢复。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（如图 </a:t>
            </a:r>
            <a:r>
              <a:rPr lang="en-US" altLang="zh-CN" sz="1200" b="0" i="0" kern="1200" dirty="0">
                <a:solidFill>
                  <a:schemeClr val="tx1"/>
                </a:solidFill>
                <a:effectLst/>
                <a:latin typeface="Comic Sans MS" pitchFamily="66" charset="0"/>
                <a:ea typeface="+mn-ea"/>
                <a:cs typeface="+mn-cs"/>
              </a:rPr>
              <a:t>8 </a:t>
            </a:r>
            <a:r>
              <a:rPr lang="zh-CN" altLang="en-US" sz="1200" b="0" i="0" kern="1200" dirty="0">
                <a:solidFill>
                  <a:schemeClr val="tx1"/>
                </a:solidFill>
                <a:effectLst/>
                <a:latin typeface="Comic Sans MS" pitchFamily="66" charset="0"/>
                <a:ea typeface="+mn-ea"/>
                <a:cs typeface="+mn-cs"/>
              </a:rPr>
              <a:t>）引入双重校验的概念，它可以保护阵列中同时出现两个磁盘失效时，阵列仍能够继续工作，不会发生数据丢失。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等级是在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的基础上为了进一步增强数据保护而设计的一种 </a:t>
            </a:r>
            <a:r>
              <a:rPr lang="en-US" altLang="zh-CN" sz="1200" b="0" i="0" kern="1200" dirty="0">
                <a:solidFill>
                  <a:schemeClr val="tx1"/>
                </a:solidFill>
                <a:effectLst/>
                <a:latin typeface="Comic Sans MS" pitchFamily="66" charset="0"/>
                <a:ea typeface="+mn-ea"/>
                <a:cs typeface="+mn-cs"/>
              </a:rPr>
              <a:t>RAID </a:t>
            </a:r>
            <a:r>
              <a:rPr lang="zh-CN" altLang="en-US" sz="1200" b="0" i="0" kern="1200" dirty="0">
                <a:solidFill>
                  <a:schemeClr val="tx1"/>
                </a:solidFill>
                <a:effectLst/>
                <a:latin typeface="Comic Sans MS" pitchFamily="66" charset="0"/>
                <a:ea typeface="+mn-ea"/>
                <a:cs typeface="+mn-cs"/>
              </a:rPr>
              <a:t>方式，它可以看作是一种扩展的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等级。</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不仅要支持数据的恢复，还要支持校验数据的恢复，因此实现代价很高，控制器的设计也比其他等级更复杂、更昂贵。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思想最常见的实现方式是采用两个独立的校验算法，假设称为 </a:t>
            </a:r>
            <a:r>
              <a:rPr lang="en-US" altLang="zh-CN" sz="1200" b="0" i="0" kern="1200" dirty="0">
                <a:solidFill>
                  <a:schemeClr val="tx1"/>
                </a:solidFill>
                <a:effectLst/>
                <a:latin typeface="Comic Sans MS" pitchFamily="66" charset="0"/>
                <a:ea typeface="+mn-ea"/>
                <a:cs typeface="+mn-cs"/>
              </a:rPr>
              <a:t>P </a:t>
            </a:r>
            <a:r>
              <a:rPr lang="zh-CN" altLang="en-US" sz="1200" b="0" i="0" kern="1200" dirty="0">
                <a:solidFill>
                  <a:schemeClr val="tx1"/>
                </a:solidFill>
                <a:effectLst/>
                <a:latin typeface="Comic Sans MS" pitchFamily="66" charset="0"/>
                <a:ea typeface="+mn-ea"/>
                <a:cs typeface="+mn-cs"/>
              </a:rPr>
              <a:t>和 </a:t>
            </a:r>
            <a:r>
              <a:rPr lang="en-US" altLang="zh-CN" sz="1200" b="0" i="0" kern="1200" dirty="0">
                <a:solidFill>
                  <a:schemeClr val="tx1"/>
                </a:solidFill>
                <a:effectLst/>
                <a:latin typeface="Comic Sans MS" pitchFamily="66" charset="0"/>
                <a:ea typeface="+mn-ea"/>
                <a:cs typeface="+mn-cs"/>
              </a:rPr>
              <a:t>Q </a:t>
            </a:r>
            <a:r>
              <a:rPr lang="zh-CN" altLang="en-US" sz="1200" b="0" i="0" kern="1200" dirty="0">
                <a:solidFill>
                  <a:schemeClr val="tx1"/>
                </a:solidFill>
                <a:effectLst/>
                <a:latin typeface="Comic Sans MS" pitchFamily="66" charset="0"/>
                <a:ea typeface="+mn-ea"/>
                <a:cs typeface="+mn-cs"/>
              </a:rPr>
              <a:t>，校验数据可以分别存储在两个不同的校验盘上，或者分散存储在所有成员磁盘中。当两个磁盘同时失效时，即可通过求解两元方程来重建两个磁盘上的数据。</a:t>
            </a:r>
          </a:p>
          <a:p>
            <a:r>
              <a:rPr lang="zh-CN" altLang="en-US" sz="1200" b="0" i="0" kern="1200" dirty="0">
                <a:solidFill>
                  <a:schemeClr val="tx1"/>
                </a:solidFill>
                <a:effectLst/>
                <a:latin typeface="Comic Sans MS" pitchFamily="66" charset="0"/>
                <a:ea typeface="+mn-ea"/>
                <a:cs typeface="+mn-cs"/>
              </a:rPr>
              <a:t>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具有快速的读取性能、更高的容错能力。但是，它的成本要高于 </a:t>
            </a:r>
            <a:r>
              <a:rPr lang="en-US" altLang="zh-CN" sz="1200" b="0" i="0" kern="1200" dirty="0">
                <a:solidFill>
                  <a:schemeClr val="tx1"/>
                </a:solidFill>
                <a:effectLst/>
                <a:latin typeface="Comic Sans MS" pitchFamily="66" charset="0"/>
                <a:ea typeface="+mn-ea"/>
                <a:cs typeface="+mn-cs"/>
              </a:rPr>
              <a:t>RAID5 </a:t>
            </a:r>
            <a:r>
              <a:rPr lang="zh-CN" altLang="en-US" sz="1200" b="0" i="0" kern="1200" dirty="0">
                <a:solidFill>
                  <a:schemeClr val="tx1"/>
                </a:solidFill>
                <a:effectLst/>
                <a:latin typeface="Comic Sans MS" pitchFamily="66" charset="0"/>
                <a:ea typeface="+mn-ea"/>
                <a:cs typeface="+mn-cs"/>
              </a:rPr>
              <a:t>许多，写性能也较差，并有设计和实施非常复杂。因此， </a:t>
            </a:r>
            <a:r>
              <a:rPr lang="en-US" altLang="zh-CN" sz="1200" b="0" i="0" kern="1200" dirty="0">
                <a:solidFill>
                  <a:schemeClr val="tx1"/>
                </a:solidFill>
                <a:effectLst/>
                <a:latin typeface="Comic Sans MS" pitchFamily="66" charset="0"/>
                <a:ea typeface="+mn-ea"/>
                <a:cs typeface="+mn-cs"/>
              </a:rPr>
              <a:t>RAID6 </a:t>
            </a:r>
            <a:r>
              <a:rPr lang="zh-CN" altLang="en-US" sz="1200" b="0" i="0" kern="1200" dirty="0">
                <a:solidFill>
                  <a:schemeClr val="tx1"/>
                </a:solidFill>
                <a:effectLst/>
                <a:latin typeface="Comic Sans MS" pitchFamily="66" charset="0"/>
                <a:ea typeface="+mn-ea"/>
                <a:cs typeface="+mn-cs"/>
              </a:rPr>
              <a:t>很少得到实际应用，主要用于对数据安全等级要求非常高的场合。它一般是替代 </a:t>
            </a:r>
            <a:r>
              <a:rPr lang="en-US" altLang="zh-CN" sz="1200" b="0" i="0" kern="1200" dirty="0">
                <a:solidFill>
                  <a:schemeClr val="tx1"/>
                </a:solidFill>
                <a:effectLst/>
                <a:latin typeface="Comic Sans MS" pitchFamily="66" charset="0"/>
                <a:ea typeface="+mn-ea"/>
                <a:cs typeface="+mn-cs"/>
              </a:rPr>
              <a:t>RAID10 </a:t>
            </a:r>
            <a:r>
              <a:rPr lang="zh-CN" altLang="en-US" sz="1200" b="0" i="0" kern="1200" dirty="0">
                <a:solidFill>
                  <a:schemeClr val="tx1"/>
                </a:solidFill>
                <a:effectLst/>
                <a:latin typeface="Comic Sans MS" pitchFamily="66" charset="0"/>
                <a:ea typeface="+mn-ea"/>
                <a:cs typeface="+mn-cs"/>
              </a:rPr>
              <a:t>方案的经济性选择。</a:t>
            </a:r>
          </a:p>
          <a:p>
            <a:endParaRPr lang="zh-CN" altLang="en-US" dirty="0"/>
          </a:p>
        </p:txBody>
      </p:sp>
    </p:spTree>
    <p:extLst>
      <p:ext uri="{BB962C8B-B14F-4D97-AF65-F5344CB8AC3E}">
        <p14:creationId xmlns:p14="http://schemas.microsoft.com/office/powerpoint/2010/main" val="280723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1655129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795174E8-652F-464A-86CA-2D7E6D87BB01}" type="datetime10">
              <a:rPr lang="zh-CN" altLang="en-US" smtClean="0"/>
              <a:t>22:46</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A250F370-D1E7-4077-8E08-0F8490666976}" type="slidenum">
              <a:rPr lang="en-US" altLang="zh-CN" smtClean="0"/>
              <a:pPr/>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3683096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5402A40D-3D9A-4295-B581-10A83FB7BFF9}" type="datetime10">
              <a:rPr lang="zh-CN" altLang="en-US" smtClean="0"/>
              <a:t>22:46</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79CA0EF3-EE02-422F-9839-1D26B284DB77}" type="slidenum">
              <a:rPr lang="en-US" altLang="zh-CN" smtClean="0"/>
              <a:pPr/>
              <a:t>‹#›</a:t>
            </a:fld>
            <a:endParaRPr lang="en-US" altLang="zh-CN"/>
          </a:p>
        </p:txBody>
      </p:sp>
    </p:spTree>
    <p:extLst>
      <p:ext uri="{BB962C8B-B14F-4D97-AF65-F5344CB8AC3E}">
        <p14:creationId xmlns:p14="http://schemas.microsoft.com/office/powerpoint/2010/main" val="41721191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609600" y="1600200"/>
            <a:ext cx="7924800" cy="4419600"/>
          </a:xfrm>
          <a:prstGeom prst="rect">
            <a:avLst/>
          </a:prstGeom>
        </p:spPr>
        <p:txBody>
          <a:body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DB95CACC-7845-42BC-AEE8-163F5E336AE4}" type="datetime10">
              <a:rPr lang="zh-CN" altLang="en-US" smtClean="0"/>
              <a:t>22:46</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BC78D7F6-81EB-426B-B783-68932B4FE8AE}" type="slidenum">
              <a:rPr lang="en-US" altLang="zh-CN" smtClean="0"/>
              <a:pPr/>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77816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73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4405313" cy="45751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557713" y="1557338"/>
            <a:ext cx="4406900"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557713" y="3921125"/>
            <a:ext cx="4406900"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p:cNvSpPr>
            <a:spLocks noGrp="1"/>
          </p:cNvSpPr>
          <p:nvPr>
            <p:ph type="dt" sz="half" idx="10"/>
          </p:nvPr>
        </p:nvSpPr>
        <p:spPr>
          <a:xfrm>
            <a:off x="0" y="6237288"/>
            <a:ext cx="1905000" cy="457200"/>
          </a:xfrm>
          <a:prstGeom prst="rect">
            <a:avLst/>
          </a:prstGeom>
        </p:spPr>
        <p:txBody>
          <a:bodyPr/>
          <a:lstStyle>
            <a:lvl1pPr>
              <a:defRPr/>
            </a:lvl1pPr>
          </a:lstStyle>
          <a:p>
            <a:fld id="{C87A1D5F-89AA-4861-9A8F-A92FBC978C42}" type="datetime10">
              <a:rPr lang="zh-CN" altLang="en-US" smtClean="0"/>
              <a:t>22:46</a:t>
            </a:fld>
            <a:endParaRPr lang="en-US" altLang="zh-CN"/>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r>
              <a:rPr lang="en-US" altLang="zh-CN"/>
              <a:t>ZJU_Computer Architecture_pipelining_jxh</a:t>
            </a:r>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BC78D7F6-81EB-426B-B783-68932B4FE8AE}" type="slidenum">
              <a:rPr lang="en-US" altLang="zh-CN" smtClean="0"/>
              <a:pPr/>
              <a:t>‹#›</a:t>
            </a:fld>
            <a:endParaRPr lang="en-US" altLang="zh-CN"/>
          </a:p>
        </p:txBody>
      </p:sp>
      <p:sp>
        <p:nvSpPr>
          <p:cNvPr id="9" name="标题 8"/>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169179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标题和文本在内容之上">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fld id="{AC728C8E-C40D-49C5-BFC4-E7E4FC077E51}" type="datetime10">
              <a:rPr lang="zh-CN" altLang="en-US" smtClean="0"/>
              <a:t>22:46</a:t>
            </a:fld>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BC78D7F6-81EB-426B-B783-68932B4FE8AE}" type="slidenum">
              <a:rPr lang="en-US" altLang="zh-CN" smtClean="0"/>
              <a:pPr/>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883964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fld id="{A3B519F6-644D-4916-8FDA-FF5730D45229}" type="datetime10">
              <a:rPr lang="zh-CN" altLang="en-US" smtClean="0"/>
              <a:t>22:46</a:t>
            </a:fld>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D1DEDDA3-5544-4B59-BA66-7B31A1EC49A8}" type="slidenum">
              <a:rPr lang="en-US" altLang="zh-CN" smtClean="0"/>
              <a:pPr/>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506700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276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40768"/>
            <a:ext cx="7924800" cy="441960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标题 8"/>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30225475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标题 6"/>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6151912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3FC5E9DE-D0B3-4EB0-8CD3-FB7D2A852850}" type="datetime10">
              <a:rPr lang="zh-CN" altLang="en-US" smtClean="0"/>
              <a:t>22:46</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962504F6-CEB9-4D8B-82E8-1B5742F5734A}" type="slidenum">
              <a:rPr lang="en-US" altLang="zh-CN" smtClean="0"/>
              <a:pPr/>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0439844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fld id="{745488EC-B46F-44F8-A643-C3A633354705}" type="datetime10">
              <a:rPr lang="zh-CN" altLang="en-US" smtClean="0"/>
              <a:t>22:46</a:t>
            </a:fld>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C5D8FD77-704A-4F7A-935C-C77827A4392A}" type="slidenum">
              <a:rPr lang="en-US" altLang="zh-CN" smtClean="0"/>
              <a:pPr/>
              <a:t>‹#›</a:t>
            </a:fld>
            <a:endParaRPr lang="en-US" altLang="zh-CN"/>
          </a:p>
        </p:txBody>
      </p:sp>
      <p:sp>
        <p:nvSpPr>
          <p:cNvPr id="10" name="标题 9"/>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1336274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CD6EC956-56AF-4FC0-ACF2-3C0EFE554EC0}" type="datetime10">
              <a:rPr lang="zh-CN" altLang="en-US" smtClean="0"/>
              <a:t>22:46</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FFE68900-107A-49E7-99A8-268D755A58EC}" type="slidenum">
              <a:rPr lang="en-US" altLang="zh-CN" smtClean="0"/>
              <a:pPr/>
              <a:t>‹#›</a:t>
            </a:fld>
            <a:endParaRPr lang="en-US" altLang="zh-CN"/>
          </a:p>
        </p:txBody>
      </p:sp>
      <p:sp>
        <p:nvSpPr>
          <p:cNvPr id="6" name="标题 5"/>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75229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fld id="{16E6C9C3-7A40-4267-82C7-1EDB0EDFDA9F}" type="datetime10">
              <a:rPr lang="zh-CN" altLang="en-US" smtClean="0"/>
              <a:t>22:46</a:t>
            </a:fld>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91F0555C-6464-4DB4-A56C-735E33125A8A}" type="slidenum">
              <a:rPr lang="en-US" altLang="zh-CN" smtClean="0"/>
              <a:pPr/>
              <a:t>‹#›</a:t>
            </a:fld>
            <a:endParaRPr lang="en-US" altLang="zh-CN"/>
          </a:p>
        </p:txBody>
      </p:sp>
    </p:spTree>
    <p:extLst>
      <p:ext uri="{BB962C8B-B14F-4D97-AF65-F5344CB8AC3E}">
        <p14:creationId xmlns:p14="http://schemas.microsoft.com/office/powerpoint/2010/main" val="385394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9B04526D-1F8F-4250-AB93-32D1B9D97919}" type="datetime10">
              <a:rPr lang="zh-CN" altLang="en-US" smtClean="0"/>
              <a:t>22:46</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5AA5C4EF-5F4C-4FC2-8EC8-5D7149D23993}" type="slidenum">
              <a:rPr lang="en-US" altLang="zh-CN" smtClean="0"/>
              <a:pPr/>
              <a:t>‹#›</a:t>
            </a:fld>
            <a:endParaRPr lang="en-US" altLang="zh-CN"/>
          </a:p>
        </p:txBody>
      </p:sp>
    </p:spTree>
    <p:extLst>
      <p:ext uri="{BB962C8B-B14F-4D97-AF65-F5344CB8AC3E}">
        <p14:creationId xmlns:p14="http://schemas.microsoft.com/office/powerpoint/2010/main" val="35386309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83D6ED9F-FCD0-4CFD-9024-632B184325E7}" type="datetime10">
              <a:rPr lang="zh-CN" altLang="en-US" smtClean="0"/>
              <a:t>22:46</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058ED758-5F56-4DC8-AE63-6C2C3614B514}" type="slidenum">
              <a:rPr lang="en-US" altLang="zh-CN" smtClean="0"/>
              <a:pPr/>
              <a:t>‹#›</a:t>
            </a:fld>
            <a:endParaRPr lang="en-US" altLang="zh-CN"/>
          </a:p>
        </p:txBody>
      </p:sp>
    </p:spTree>
    <p:extLst>
      <p:ext uri="{BB962C8B-B14F-4D97-AF65-F5344CB8AC3E}">
        <p14:creationId xmlns:p14="http://schemas.microsoft.com/office/powerpoint/2010/main" val="37388762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661629" y="232287"/>
            <a:ext cx="7903790" cy="505343"/>
          </a:xfrm>
          <a:prstGeom prst="rect">
            <a:avLst/>
          </a:prstGeom>
        </p:spPr>
        <p:txBody>
          <a:bodyPr vert="horz" lIns="91440" tIns="45720" rIns="91440" bIns="45720" rtlCol="0" anchor="ctr">
            <a:noAutofit/>
          </a:bodyPr>
          <a:lstStyle/>
          <a:p>
            <a:r>
              <a:rPr kumimoji="1" lang="zh-CN" altLang="en-US" dirty="0"/>
              <a:t>单击此处编辑母版标题样式</a:t>
            </a:r>
          </a:p>
        </p:txBody>
      </p:sp>
    </p:spTree>
    <p:extLst>
      <p:ext uri="{BB962C8B-B14F-4D97-AF65-F5344CB8AC3E}">
        <p14:creationId xmlns:p14="http://schemas.microsoft.com/office/powerpoint/2010/main" val="7351140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10696"/>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8461375" cy="863600"/>
          </a:xfrm>
          <a:prstGeom prst="rect">
            <a:avLst/>
          </a:prstGeom>
        </p:spPr>
        <p:txBody>
          <a:bodyPr/>
          <a:lstStyle/>
          <a:p>
            <a:r>
              <a:rPr lang="en-US" altLang="zh-CN" sz="3200" b="1" dirty="0">
                <a:solidFill>
                  <a:schemeClr val="bg1"/>
                </a:solidFill>
                <a:latin typeface="黑体" panose="02010609060101010101" pitchFamily="49" charset="-122"/>
                <a:ea typeface="黑体" panose="02010609060101010101" pitchFamily="49" charset="-122"/>
              </a:rPr>
              <a:t>Computer Architecture </a:t>
            </a:r>
            <a:br>
              <a:rPr lang="en-US" altLang="zh-CN" sz="3200" b="1" dirty="0">
                <a:solidFill>
                  <a:schemeClr val="bg1"/>
                </a:solidFill>
                <a:latin typeface="黑体" panose="02010609060101010101" pitchFamily="49" charset="-122"/>
                <a:ea typeface="黑体" panose="02010609060101010101" pitchFamily="49" charset="-122"/>
              </a:rPr>
            </a:br>
            <a:r>
              <a:rPr lang="en-US" altLang="zh-CN" sz="3200" b="1" dirty="0">
                <a:solidFill>
                  <a:schemeClr val="bg1"/>
                </a:solidFill>
                <a:latin typeface="黑体" panose="02010609060101010101" pitchFamily="49" charset="-122"/>
                <a:ea typeface="黑体" panose="02010609060101010101" pitchFamily="49" charset="-122"/>
              </a:rPr>
              <a:t>----A Quantitative Approach</a:t>
            </a:r>
            <a:endParaRPr lang="zh-CN" altLang="en-US" sz="2000" b="1" dirty="0">
              <a:solidFill>
                <a:schemeClr val="bg1"/>
              </a:solidFill>
              <a:effectLst/>
              <a:latin typeface="黑体" panose="02010609060101010101" pitchFamily="49" charset="-122"/>
              <a:ea typeface="黑体" panose="02010609060101010101" pitchFamily="49" charset="-122"/>
            </a:endParaRP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18744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42FCFF-4FBD-441D-BA08-F95C13B9619A}"/>
              </a:ext>
            </a:extLst>
          </p:cNvPr>
          <p:cNvSpPr>
            <a:spLocks noGrp="1"/>
          </p:cNvSpPr>
          <p:nvPr>
            <p:ph idx="1"/>
          </p:nvPr>
        </p:nvSpPr>
        <p:spPr/>
        <p:txBody>
          <a:bodyPr/>
          <a:lstStyle/>
          <a:p>
            <a:r>
              <a:rPr lang="en-US" altLang="zh-CN" dirty="0"/>
              <a:t>Bit-interleaved parity</a:t>
            </a:r>
          </a:p>
          <a:p>
            <a:pPr lvl="1"/>
            <a:r>
              <a:rPr lang="en-US" altLang="zh-CN" dirty="0"/>
              <a:t>Data striped over all data disks</a:t>
            </a:r>
          </a:p>
          <a:p>
            <a:pPr lvl="1"/>
            <a:r>
              <a:rPr lang="en-US" altLang="zh-CN" dirty="0"/>
              <a:t>Parity of a stripe to parity disk</a:t>
            </a:r>
          </a:p>
          <a:p>
            <a:pPr lvl="1"/>
            <a:r>
              <a:rPr lang="en-US" altLang="zh-CN" dirty="0"/>
              <a:t>Require at least 3 disks to implement</a:t>
            </a:r>
          </a:p>
          <a:p>
            <a:endParaRPr lang="zh-CN" altLang="en-US" dirty="0"/>
          </a:p>
        </p:txBody>
      </p:sp>
      <p:sp>
        <p:nvSpPr>
          <p:cNvPr id="3" name="标题 2">
            <a:extLst>
              <a:ext uri="{FF2B5EF4-FFF2-40B4-BE49-F238E27FC236}">
                <a16:creationId xmlns:a16="http://schemas.microsoft.com/office/drawing/2014/main" id="{6CFE0DF4-DC67-4671-B2E1-B282B23486F2}"/>
              </a:ext>
            </a:extLst>
          </p:cNvPr>
          <p:cNvSpPr>
            <a:spLocks noGrp="1"/>
          </p:cNvSpPr>
          <p:nvPr>
            <p:ph type="title"/>
          </p:nvPr>
        </p:nvSpPr>
        <p:spPr/>
        <p:txBody>
          <a:bodyPr/>
          <a:lstStyle/>
          <a:p>
            <a:r>
              <a:rPr lang="en-US" altLang="zh-CN" dirty="0"/>
              <a:t>RAID 3</a:t>
            </a:r>
            <a:endParaRPr lang="zh-CN" altLang="en-US" dirty="0"/>
          </a:p>
        </p:txBody>
      </p:sp>
      <p:pic>
        <p:nvPicPr>
          <p:cNvPr id="4" name="Picture 5" descr="raid3">
            <a:extLst>
              <a:ext uri="{FF2B5EF4-FFF2-40B4-BE49-F238E27FC236}">
                <a16:creationId xmlns:a16="http://schemas.microsoft.com/office/drawing/2014/main" id="{5D6D493D-2318-4C18-9FDD-1FE737E29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140968"/>
            <a:ext cx="7143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7262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FF2EE2-8E31-4C1D-844B-E4323CCDA5D3}"/>
              </a:ext>
            </a:extLst>
          </p:cNvPr>
          <p:cNvSpPr>
            <a:spLocks noGrp="1"/>
          </p:cNvSpPr>
          <p:nvPr>
            <p:ph idx="1"/>
          </p:nvPr>
        </p:nvSpPr>
        <p:spPr>
          <a:xfrm>
            <a:off x="-100617" y="3266783"/>
            <a:ext cx="4741188" cy="4419600"/>
          </a:xfrm>
        </p:spPr>
        <p:txBody>
          <a:bodyPr/>
          <a:lstStyle/>
          <a:p>
            <a:r>
              <a:rPr lang="en-US" altLang="zh-CN" dirty="0"/>
              <a:t>Even(Odd) Parity: Parity bit that make the count of the “1” in a word even(odd)</a:t>
            </a:r>
          </a:p>
          <a:p>
            <a:r>
              <a:rPr lang="en-US" altLang="zh-CN" dirty="0" err="1"/>
              <a:t>P_even</a:t>
            </a:r>
            <a:r>
              <a:rPr lang="en-US" altLang="zh-CN" dirty="0"/>
              <a:t> = Bit0 </a:t>
            </a:r>
            <a:r>
              <a:rPr lang="en-US" altLang="zh-CN" dirty="0" err="1"/>
              <a:t>Xor</a:t>
            </a:r>
            <a:r>
              <a:rPr lang="en-US" altLang="zh-CN" dirty="0"/>
              <a:t> Bit1 </a:t>
            </a:r>
            <a:r>
              <a:rPr lang="en-US" altLang="zh-CN" dirty="0" err="1"/>
              <a:t>Xor</a:t>
            </a:r>
            <a:r>
              <a:rPr lang="en-US" altLang="zh-CN" dirty="0"/>
              <a:t> Bit2</a:t>
            </a:r>
            <a:endParaRPr lang="zh-CN" altLang="en-US" dirty="0"/>
          </a:p>
        </p:txBody>
      </p:sp>
      <p:sp>
        <p:nvSpPr>
          <p:cNvPr id="3" name="标题 2">
            <a:extLst>
              <a:ext uri="{FF2B5EF4-FFF2-40B4-BE49-F238E27FC236}">
                <a16:creationId xmlns:a16="http://schemas.microsoft.com/office/drawing/2014/main" id="{30286A53-220F-46A0-8D04-C2A3FC254215}"/>
              </a:ext>
            </a:extLst>
          </p:cNvPr>
          <p:cNvSpPr>
            <a:spLocks noGrp="1"/>
          </p:cNvSpPr>
          <p:nvPr>
            <p:ph type="title"/>
          </p:nvPr>
        </p:nvSpPr>
        <p:spPr/>
        <p:txBody>
          <a:bodyPr/>
          <a:lstStyle/>
          <a:p>
            <a:r>
              <a:rPr lang="en-US" altLang="zh-CN" dirty="0"/>
              <a:t>RAID3 Example</a:t>
            </a:r>
            <a:endParaRPr lang="zh-CN" altLang="en-US" dirty="0"/>
          </a:p>
        </p:txBody>
      </p:sp>
      <p:grpSp>
        <p:nvGrpSpPr>
          <p:cNvPr id="4" name="Group 41">
            <a:extLst>
              <a:ext uri="{FF2B5EF4-FFF2-40B4-BE49-F238E27FC236}">
                <a16:creationId xmlns:a16="http://schemas.microsoft.com/office/drawing/2014/main" id="{CC9B7530-3B7F-45BD-9D9A-ED3A71973319}"/>
              </a:ext>
            </a:extLst>
          </p:cNvPr>
          <p:cNvGrpSpPr>
            <a:grpSpLocks/>
          </p:cNvGrpSpPr>
          <p:nvPr/>
        </p:nvGrpSpPr>
        <p:grpSpPr bwMode="auto">
          <a:xfrm>
            <a:off x="4305300" y="1828800"/>
            <a:ext cx="4851400" cy="4578350"/>
            <a:chOff x="2296" y="780"/>
            <a:chExt cx="3056" cy="2884"/>
          </a:xfrm>
        </p:grpSpPr>
        <p:grpSp>
          <p:nvGrpSpPr>
            <p:cNvPr id="5" name="Group 3">
              <a:extLst>
                <a:ext uri="{FF2B5EF4-FFF2-40B4-BE49-F238E27FC236}">
                  <a16:creationId xmlns:a16="http://schemas.microsoft.com/office/drawing/2014/main" id="{B4D86343-F1EB-4B39-B255-83CA23DA9D57}"/>
                </a:ext>
              </a:extLst>
            </p:cNvPr>
            <p:cNvGrpSpPr>
              <a:grpSpLocks/>
            </p:cNvGrpSpPr>
            <p:nvPr/>
          </p:nvGrpSpPr>
          <p:grpSpPr bwMode="auto">
            <a:xfrm>
              <a:off x="2296" y="780"/>
              <a:ext cx="3056" cy="768"/>
              <a:chOff x="2296" y="780"/>
              <a:chExt cx="3056" cy="768"/>
            </a:xfrm>
          </p:grpSpPr>
          <p:sp useBgFill="1">
            <p:nvSpPr>
              <p:cNvPr id="11" name="Oval 4">
                <a:extLst>
                  <a:ext uri="{FF2B5EF4-FFF2-40B4-BE49-F238E27FC236}">
                    <a16:creationId xmlns:a16="http://schemas.microsoft.com/office/drawing/2014/main" id="{FB08594F-4541-4745-A51F-1C618D6F244E}"/>
                  </a:ext>
                </a:extLst>
              </p:cNvPr>
              <p:cNvSpPr>
                <a:spLocks noChangeArrowheads="1"/>
              </p:cNvSpPr>
              <p:nvPr/>
            </p:nvSpPr>
            <p:spPr bwMode="auto">
              <a:xfrm>
                <a:off x="2472"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12" name="Oval 5">
                <a:extLst>
                  <a:ext uri="{FF2B5EF4-FFF2-40B4-BE49-F238E27FC236}">
                    <a16:creationId xmlns:a16="http://schemas.microsoft.com/office/drawing/2014/main" id="{E94B2DDB-FAE9-4D36-AAC5-9CCC330C2083}"/>
                  </a:ext>
                </a:extLst>
              </p:cNvPr>
              <p:cNvSpPr>
                <a:spLocks noChangeArrowheads="1"/>
              </p:cNvSpPr>
              <p:nvPr/>
            </p:nvSpPr>
            <p:spPr bwMode="auto">
              <a:xfrm>
                <a:off x="2472"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13" name="Line 6">
                <a:extLst>
                  <a:ext uri="{FF2B5EF4-FFF2-40B4-BE49-F238E27FC236}">
                    <a16:creationId xmlns:a16="http://schemas.microsoft.com/office/drawing/2014/main" id="{B21DF078-2EC9-4788-BFA8-C89967285078}"/>
                  </a:ext>
                </a:extLst>
              </p:cNvPr>
              <p:cNvSpPr>
                <a:spLocks noChangeShapeType="1"/>
              </p:cNvSpPr>
              <p:nvPr/>
            </p:nvSpPr>
            <p:spPr bwMode="auto">
              <a:xfrm>
                <a:off x="2464"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7">
                <a:extLst>
                  <a:ext uri="{FF2B5EF4-FFF2-40B4-BE49-F238E27FC236}">
                    <a16:creationId xmlns:a16="http://schemas.microsoft.com/office/drawing/2014/main" id="{DFDB3700-DFD1-41AD-8256-FBA530E533B5}"/>
                  </a:ext>
                </a:extLst>
              </p:cNvPr>
              <p:cNvSpPr>
                <a:spLocks noChangeShapeType="1"/>
              </p:cNvSpPr>
              <p:nvPr/>
            </p:nvSpPr>
            <p:spPr bwMode="auto">
              <a:xfrm>
                <a:off x="3016"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5" name="Oval 8">
                <a:extLst>
                  <a:ext uri="{FF2B5EF4-FFF2-40B4-BE49-F238E27FC236}">
                    <a16:creationId xmlns:a16="http://schemas.microsoft.com/office/drawing/2014/main" id="{FBC578F6-7425-4C49-B3D3-97182BE8AA7F}"/>
                  </a:ext>
                </a:extLst>
              </p:cNvPr>
              <p:cNvSpPr>
                <a:spLocks noChangeArrowheads="1"/>
              </p:cNvSpPr>
              <p:nvPr/>
            </p:nvSpPr>
            <p:spPr bwMode="auto">
              <a:xfrm>
                <a:off x="3200"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16" name="Oval 9">
                <a:extLst>
                  <a:ext uri="{FF2B5EF4-FFF2-40B4-BE49-F238E27FC236}">
                    <a16:creationId xmlns:a16="http://schemas.microsoft.com/office/drawing/2014/main" id="{428500CF-E3D9-4D21-A3B5-D13E988AF12C}"/>
                  </a:ext>
                </a:extLst>
              </p:cNvPr>
              <p:cNvSpPr>
                <a:spLocks noChangeArrowheads="1"/>
              </p:cNvSpPr>
              <p:nvPr/>
            </p:nvSpPr>
            <p:spPr bwMode="auto">
              <a:xfrm>
                <a:off x="3200"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17" name="Line 10">
                <a:extLst>
                  <a:ext uri="{FF2B5EF4-FFF2-40B4-BE49-F238E27FC236}">
                    <a16:creationId xmlns:a16="http://schemas.microsoft.com/office/drawing/2014/main" id="{B3E9B658-70D8-4306-BBB7-115D944CE26C}"/>
                  </a:ext>
                </a:extLst>
              </p:cNvPr>
              <p:cNvSpPr>
                <a:spLocks noChangeShapeType="1"/>
              </p:cNvSpPr>
              <p:nvPr/>
            </p:nvSpPr>
            <p:spPr bwMode="auto">
              <a:xfrm>
                <a:off x="3192"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1">
                <a:extLst>
                  <a:ext uri="{FF2B5EF4-FFF2-40B4-BE49-F238E27FC236}">
                    <a16:creationId xmlns:a16="http://schemas.microsoft.com/office/drawing/2014/main" id="{2B02F158-1408-408F-ACAE-17A34178CB44}"/>
                  </a:ext>
                </a:extLst>
              </p:cNvPr>
              <p:cNvSpPr>
                <a:spLocks noChangeShapeType="1"/>
              </p:cNvSpPr>
              <p:nvPr/>
            </p:nvSpPr>
            <p:spPr bwMode="auto">
              <a:xfrm>
                <a:off x="3744"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9" name="Oval 12">
                <a:extLst>
                  <a:ext uri="{FF2B5EF4-FFF2-40B4-BE49-F238E27FC236}">
                    <a16:creationId xmlns:a16="http://schemas.microsoft.com/office/drawing/2014/main" id="{44559858-1C4D-4CCD-8931-4726A4CD1B5C}"/>
                  </a:ext>
                </a:extLst>
              </p:cNvPr>
              <p:cNvSpPr>
                <a:spLocks noChangeArrowheads="1"/>
              </p:cNvSpPr>
              <p:nvPr/>
            </p:nvSpPr>
            <p:spPr bwMode="auto">
              <a:xfrm>
                <a:off x="3912"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20" name="Oval 13">
                <a:extLst>
                  <a:ext uri="{FF2B5EF4-FFF2-40B4-BE49-F238E27FC236}">
                    <a16:creationId xmlns:a16="http://schemas.microsoft.com/office/drawing/2014/main" id="{66A2C7C0-0803-45CB-A4A5-198E5F6EB2F3}"/>
                  </a:ext>
                </a:extLst>
              </p:cNvPr>
              <p:cNvSpPr>
                <a:spLocks noChangeArrowheads="1"/>
              </p:cNvSpPr>
              <p:nvPr/>
            </p:nvSpPr>
            <p:spPr bwMode="auto">
              <a:xfrm>
                <a:off x="3912"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21" name="Line 14">
                <a:extLst>
                  <a:ext uri="{FF2B5EF4-FFF2-40B4-BE49-F238E27FC236}">
                    <a16:creationId xmlns:a16="http://schemas.microsoft.com/office/drawing/2014/main" id="{B3DA7BCD-6670-481A-B838-D4CDF394AEA7}"/>
                  </a:ext>
                </a:extLst>
              </p:cNvPr>
              <p:cNvSpPr>
                <a:spLocks noChangeShapeType="1"/>
              </p:cNvSpPr>
              <p:nvPr/>
            </p:nvSpPr>
            <p:spPr bwMode="auto">
              <a:xfrm>
                <a:off x="3904"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5">
                <a:extLst>
                  <a:ext uri="{FF2B5EF4-FFF2-40B4-BE49-F238E27FC236}">
                    <a16:creationId xmlns:a16="http://schemas.microsoft.com/office/drawing/2014/main" id="{BCA97F8A-DB4B-4090-B00B-B70A16387490}"/>
                  </a:ext>
                </a:extLst>
              </p:cNvPr>
              <p:cNvSpPr>
                <a:spLocks noChangeShapeType="1"/>
              </p:cNvSpPr>
              <p:nvPr/>
            </p:nvSpPr>
            <p:spPr bwMode="auto">
              <a:xfrm>
                <a:off x="4456"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3" name="Oval 16">
                <a:extLst>
                  <a:ext uri="{FF2B5EF4-FFF2-40B4-BE49-F238E27FC236}">
                    <a16:creationId xmlns:a16="http://schemas.microsoft.com/office/drawing/2014/main" id="{A0813AA3-9F6A-4935-939D-57217372D0A4}"/>
                  </a:ext>
                </a:extLst>
              </p:cNvPr>
              <p:cNvSpPr>
                <a:spLocks noChangeArrowheads="1"/>
              </p:cNvSpPr>
              <p:nvPr/>
            </p:nvSpPr>
            <p:spPr bwMode="auto">
              <a:xfrm>
                <a:off x="4640" y="876"/>
                <a:ext cx="536" cy="176"/>
              </a:xfrm>
              <a:prstGeom prst="ellipse">
                <a:avLst/>
              </a:prstGeom>
              <a:ln w="38100">
                <a:solidFill>
                  <a:srgbClr val="00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24" name="Oval 17">
                <a:extLst>
                  <a:ext uri="{FF2B5EF4-FFF2-40B4-BE49-F238E27FC236}">
                    <a16:creationId xmlns:a16="http://schemas.microsoft.com/office/drawing/2014/main" id="{576E33E0-7F9A-4A6E-96F7-5EDAA1988504}"/>
                  </a:ext>
                </a:extLst>
              </p:cNvPr>
              <p:cNvSpPr>
                <a:spLocks noChangeArrowheads="1"/>
              </p:cNvSpPr>
              <p:nvPr/>
            </p:nvSpPr>
            <p:spPr bwMode="auto">
              <a:xfrm>
                <a:off x="4640" y="1252"/>
                <a:ext cx="536" cy="176"/>
              </a:xfrm>
              <a:prstGeom prst="ellipse">
                <a:avLst/>
              </a:prstGeom>
              <a:ln w="38100">
                <a:solidFill>
                  <a:srgbClr val="00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25" name="Line 18">
                <a:extLst>
                  <a:ext uri="{FF2B5EF4-FFF2-40B4-BE49-F238E27FC236}">
                    <a16:creationId xmlns:a16="http://schemas.microsoft.com/office/drawing/2014/main" id="{B82ACBE3-6E21-48A3-885A-5665CC3AE1C3}"/>
                  </a:ext>
                </a:extLst>
              </p:cNvPr>
              <p:cNvSpPr>
                <a:spLocks noChangeShapeType="1"/>
              </p:cNvSpPr>
              <p:nvPr/>
            </p:nvSpPr>
            <p:spPr bwMode="auto">
              <a:xfrm>
                <a:off x="4632" y="988"/>
                <a:ext cx="0" cy="35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a:extLst>
                  <a:ext uri="{FF2B5EF4-FFF2-40B4-BE49-F238E27FC236}">
                    <a16:creationId xmlns:a16="http://schemas.microsoft.com/office/drawing/2014/main" id="{C087A821-EB89-4ACA-843B-035293DFA407}"/>
                  </a:ext>
                </a:extLst>
              </p:cNvPr>
              <p:cNvSpPr>
                <a:spLocks noChangeShapeType="1"/>
              </p:cNvSpPr>
              <p:nvPr/>
            </p:nvSpPr>
            <p:spPr bwMode="auto">
              <a:xfrm>
                <a:off x="5184" y="972"/>
                <a:ext cx="0" cy="35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0">
                <a:extLst>
                  <a:ext uri="{FF2B5EF4-FFF2-40B4-BE49-F238E27FC236}">
                    <a16:creationId xmlns:a16="http://schemas.microsoft.com/office/drawing/2014/main" id="{85F3EE16-D39B-4F79-948D-24D2183A123E}"/>
                  </a:ext>
                </a:extLst>
              </p:cNvPr>
              <p:cNvSpPr>
                <a:spLocks noChangeArrowheads="1"/>
              </p:cNvSpPr>
              <p:nvPr/>
            </p:nvSpPr>
            <p:spPr bwMode="auto">
              <a:xfrm>
                <a:off x="2296" y="780"/>
                <a:ext cx="305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28" name="Rectangle 21">
                <a:extLst>
                  <a:ext uri="{FF2B5EF4-FFF2-40B4-BE49-F238E27FC236}">
                    <a16:creationId xmlns:a16="http://schemas.microsoft.com/office/drawing/2014/main" id="{C4DE45B9-1839-45F2-AA01-DEDD065F343B}"/>
                  </a:ext>
                </a:extLst>
              </p:cNvPr>
              <p:cNvSpPr>
                <a:spLocks noChangeArrowheads="1"/>
              </p:cNvSpPr>
              <p:nvPr/>
            </p:nvSpPr>
            <p:spPr bwMode="auto">
              <a:xfrm>
                <a:off x="4783" y="1080"/>
                <a:ext cx="26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800" b="1">
                    <a:latin typeface="Helvetica" panose="020B0604020202020204" pitchFamily="34" charset="0"/>
                  </a:rPr>
                  <a:t>P</a:t>
                </a:r>
                <a:endParaRPr lang="en-US" altLang="zh-CN" b="1">
                  <a:latin typeface="Helvetica" panose="020B0604020202020204" pitchFamily="34" charset="0"/>
                </a:endParaRPr>
              </a:p>
            </p:txBody>
          </p:sp>
        </p:grpSp>
        <p:grpSp>
          <p:nvGrpSpPr>
            <p:cNvPr id="6" name="Group 25">
              <a:extLst>
                <a:ext uri="{FF2B5EF4-FFF2-40B4-BE49-F238E27FC236}">
                  <a16:creationId xmlns:a16="http://schemas.microsoft.com/office/drawing/2014/main" id="{6790B730-67A8-444F-A46F-ED8012D9BF88}"/>
                </a:ext>
              </a:extLst>
            </p:cNvPr>
            <p:cNvGrpSpPr>
              <a:grpSpLocks/>
            </p:cNvGrpSpPr>
            <p:nvPr/>
          </p:nvGrpSpPr>
          <p:grpSpPr bwMode="auto">
            <a:xfrm>
              <a:off x="2639" y="1640"/>
              <a:ext cx="2431" cy="2024"/>
              <a:chOff x="2639" y="1640"/>
              <a:chExt cx="2431" cy="2024"/>
            </a:xfrm>
          </p:grpSpPr>
          <p:sp>
            <p:nvSpPr>
              <p:cNvPr id="7" name="Rectangle 26">
                <a:extLst>
                  <a:ext uri="{FF2B5EF4-FFF2-40B4-BE49-F238E27FC236}">
                    <a16:creationId xmlns:a16="http://schemas.microsoft.com/office/drawing/2014/main" id="{5FA1C2E2-3E5C-4EF3-85B1-CF1222A9C964}"/>
                  </a:ext>
                </a:extLst>
              </p:cNvPr>
              <p:cNvSpPr>
                <a:spLocks noChangeArrowheads="1"/>
              </p:cNvSpPr>
              <p:nvPr/>
            </p:nvSpPr>
            <p:spPr bwMode="auto">
              <a:xfrm>
                <a:off x="2639" y="1640"/>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1</a:t>
                </a:r>
              </a:p>
            </p:txBody>
          </p:sp>
          <p:sp>
            <p:nvSpPr>
              <p:cNvPr id="8" name="Rectangle 27">
                <a:extLst>
                  <a:ext uri="{FF2B5EF4-FFF2-40B4-BE49-F238E27FC236}">
                    <a16:creationId xmlns:a16="http://schemas.microsoft.com/office/drawing/2014/main" id="{6E7D19CB-1E19-464D-AE97-F61382808AE2}"/>
                  </a:ext>
                </a:extLst>
              </p:cNvPr>
              <p:cNvSpPr>
                <a:spLocks noChangeArrowheads="1"/>
              </p:cNvSpPr>
              <p:nvPr/>
            </p:nvSpPr>
            <p:spPr bwMode="auto">
              <a:xfrm>
                <a:off x="3367" y="1648"/>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p:txBody>
          </p:sp>
          <p:sp>
            <p:nvSpPr>
              <p:cNvPr id="9" name="Rectangle 28">
                <a:extLst>
                  <a:ext uri="{FF2B5EF4-FFF2-40B4-BE49-F238E27FC236}">
                    <a16:creationId xmlns:a16="http://schemas.microsoft.com/office/drawing/2014/main" id="{B04F0CC6-58D6-4CE7-9F4B-37DB1E1E488F}"/>
                  </a:ext>
                </a:extLst>
              </p:cNvPr>
              <p:cNvSpPr>
                <a:spLocks noChangeArrowheads="1"/>
              </p:cNvSpPr>
              <p:nvPr/>
            </p:nvSpPr>
            <p:spPr bwMode="auto">
              <a:xfrm>
                <a:off x="4095" y="1664"/>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p:txBody>
          </p:sp>
          <p:sp>
            <p:nvSpPr>
              <p:cNvPr id="10" name="Rectangle 29">
                <a:extLst>
                  <a:ext uri="{FF2B5EF4-FFF2-40B4-BE49-F238E27FC236}">
                    <a16:creationId xmlns:a16="http://schemas.microsoft.com/office/drawing/2014/main" id="{B64814B0-E764-4AAC-87C2-72B148CC71A9}"/>
                  </a:ext>
                </a:extLst>
              </p:cNvPr>
              <p:cNvSpPr>
                <a:spLocks noChangeArrowheads="1"/>
              </p:cNvSpPr>
              <p:nvPr/>
            </p:nvSpPr>
            <p:spPr bwMode="auto">
              <a:xfrm>
                <a:off x="4831" y="1672"/>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1</a:t>
                </a:r>
              </a:p>
            </p:txBody>
          </p:sp>
        </p:grpSp>
      </p:grpSp>
    </p:spTree>
    <p:extLst>
      <p:ext uri="{BB962C8B-B14F-4D97-AF65-F5344CB8AC3E}">
        <p14:creationId xmlns:p14="http://schemas.microsoft.com/office/powerpoint/2010/main" val="13698993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4F5E86-ACD5-49F1-9996-9D8D6ACF855B}"/>
              </a:ext>
            </a:extLst>
          </p:cNvPr>
          <p:cNvSpPr>
            <a:spLocks noGrp="1"/>
          </p:cNvSpPr>
          <p:nvPr>
            <p:ph idx="1"/>
          </p:nvPr>
        </p:nvSpPr>
        <p:spPr>
          <a:xfrm>
            <a:off x="383551" y="807740"/>
            <a:ext cx="4070797" cy="4419600"/>
          </a:xfrm>
        </p:spPr>
        <p:txBody>
          <a:bodyPr/>
          <a:lstStyle/>
          <a:p>
            <a:r>
              <a:rPr lang="en-US" altLang="zh-CN" dirty="0"/>
              <a:t>When the second disk failed...</a:t>
            </a:r>
          </a:p>
          <a:p>
            <a:endParaRPr lang="en-US" altLang="zh-CN" dirty="0"/>
          </a:p>
          <a:p>
            <a:endParaRPr lang="en-US" altLang="zh-CN" dirty="0"/>
          </a:p>
          <a:p>
            <a:r>
              <a:rPr lang="en-US" altLang="zh-CN" dirty="0"/>
              <a:t>We can recover the missing bit by existing two bits and parity bit.</a:t>
            </a:r>
          </a:p>
          <a:p>
            <a:r>
              <a:rPr lang="en-US" altLang="zh-CN" dirty="0"/>
              <a:t>? = P </a:t>
            </a:r>
            <a:r>
              <a:rPr lang="en-US" altLang="zh-CN" dirty="0" err="1"/>
              <a:t>Xor</a:t>
            </a:r>
            <a:r>
              <a:rPr lang="en-US" altLang="zh-CN" dirty="0"/>
              <a:t> Bit0 </a:t>
            </a:r>
            <a:r>
              <a:rPr lang="en-US" altLang="zh-CN" dirty="0" err="1"/>
              <a:t>Xor</a:t>
            </a:r>
            <a:r>
              <a:rPr lang="en-US" altLang="zh-CN" dirty="0"/>
              <a:t> Bit2</a:t>
            </a:r>
            <a:endParaRPr lang="en-US" altLang="zh-CN" sz="2800" b="1" kern="1200" dirty="0">
              <a:latin typeface="Helvetica" panose="020B0604020202020204" pitchFamily="34" charset="0"/>
              <a:ea typeface="宋体" panose="02010600030101010101" pitchFamily="2" charset="-122"/>
            </a:endParaRPr>
          </a:p>
          <a:p>
            <a:endParaRPr lang="zh-CN" altLang="en-US" sz="2800" b="1" kern="1200" dirty="0">
              <a:latin typeface="Helvetica" panose="020B0604020202020204" pitchFamily="34" charset="0"/>
              <a:ea typeface="宋体" panose="02010600030101010101" pitchFamily="2" charset="-122"/>
            </a:endParaRPr>
          </a:p>
        </p:txBody>
      </p:sp>
      <p:sp>
        <p:nvSpPr>
          <p:cNvPr id="3" name="标题 2">
            <a:extLst>
              <a:ext uri="{FF2B5EF4-FFF2-40B4-BE49-F238E27FC236}">
                <a16:creationId xmlns:a16="http://schemas.microsoft.com/office/drawing/2014/main" id="{08973B26-C35C-4DFC-96E8-D29B8EBBFCBD}"/>
              </a:ext>
            </a:extLst>
          </p:cNvPr>
          <p:cNvSpPr>
            <a:spLocks noGrp="1"/>
          </p:cNvSpPr>
          <p:nvPr>
            <p:ph type="title"/>
          </p:nvPr>
        </p:nvSpPr>
        <p:spPr/>
        <p:txBody>
          <a:bodyPr/>
          <a:lstStyle/>
          <a:p>
            <a:r>
              <a:rPr lang="en-US" altLang="zh-CN" dirty="0"/>
              <a:t>RAID3 Example</a:t>
            </a:r>
            <a:endParaRPr lang="zh-CN" altLang="en-US" dirty="0"/>
          </a:p>
        </p:txBody>
      </p:sp>
      <p:grpSp>
        <p:nvGrpSpPr>
          <p:cNvPr id="30" name="Group 3">
            <a:extLst>
              <a:ext uri="{FF2B5EF4-FFF2-40B4-BE49-F238E27FC236}">
                <a16:creationId xmlns:a16="http://schemas.microsoft.com/office/drawing/2014/main" id="{36218E5B-7C7F-4A14-B928-39A0091B70C1}"/>
              </a:ext>
            </a:extLst>
          </p:cNvPr>
          <p:cNvGrpSpPr>
            <a:grpSpLocks/>
          </p:cNvGrpSpPr>
          <p:nvPr/>
        </p:nvGrpSpPr>
        <p:grpSpPr bwMode="auto">
          <a:xfrm>
            <a:off x="4427984" y="1988840"/>
            <a:ext cx="4851400" cy="1219200"/>
            <a:chOff x="2296" y="780"/>
            <a:chExt cx="3056" cy="768"/>
          </a:xfrm>
        </p:grpSpPr>
        <p:sp useBgFill="1">
          <p:nvSpPr>
            <p:cNvPr id="36" name="Oval 4">
              <a:extLst>
                <a:ext uri="{FF2B5EF4-FFF2-40B4-BE49-F238E27FC236}">
                  <a16:creationId xmlns:a16="http://schemas.microsoft.com/office/drawing/2014/main" id="{FCD24C25-DADE-4ADA-9FD4-F8C333E602C5}"/>
                </a:ext>
              </a:extLst>
            </p:cNvPr>
            <p:cNvSpPr>
              <a:spLocks noChangeArrowheads="1"/>
            </p:cNvSpPr>
            <p:nvPr/>
          </p:nvSpPr>
          <p:spPr bwMode="auto">
            <a:xfrm>
              <a:off x="2472"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37" name="Oval 5">
              <a:extLst>
                <a:ext uri="{FF2B5EF4-FFF2-40B4-BE49-F238E27FC236}">
                  <a16:creationId xmlns:a16="http://schemas.microsoft.com/office/drawing/2014/main" id="{D4BF37C1-C5DC-4F3C-B9C2-C4A4C026F540}"/>
                </a:ext>
              </a:extLst>
            </p:cNvPr>
            <p:cNvSpPr>
              <a:spLocks noChangeArrowheads="1"/>
            </p:cNvSpPr>
            <p:nvPr/>
          </p:nvSpPr>
          <p:spPr bwMode="auto">
            <a:xfrm>
              <a:off x="2472"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38" name="Line 6">
              <a:extLst>
                <a:ext uri="{FF2B5EF4-FFF2-40B4-BE49-F238E27FC236}">
                  <a16:creationId xmlns:a16="http://schemas.microsoft.com/office/drawing/2014/main" id="{474F2FF1-7E11-4EF9-ADAF-0A3350D875DE}"/>
                </a:ext>
              </a:extLst>
            </p:cNvPr>
            <p:cNvSpPr>
              <a:spLocks noChangeShapeType="1"/>
            </p:cNvSpPr>
            <p:nvPr/>
          </p:nvSpPr>
          <p:spPr bwMode="auto">
            <a:xfrm>
              <a:off x="2464"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7">
              <a:extLst>
                <a:ext uri="{FF2B5EF4-FFF2-40B4-BE49-F238E27FC236}">
                  <a16:creationId xmlns:a16="http://schemas.microsoft.com/office/drawing/2014/main" id="{0C623C35-CF78-48AE-A6CF-BEBB7E8BE8DC}"/>
                </a:ext>
              </a:extLst>
            </p:cNvPr>
            <p:cNvSpPr>
              <a:spLocks noChangeShapeType="1"/>
            </p:cNvSpPr>
            <p:nvPr/>
          </p:nvSpPr>
          <p:spPr bwMode="auto">
            <a:xfrm>
              <a:off x="3016"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40" name="Oval 8">
              <a:extLst>
                <a:ext uri="{FF2B5EF4-FFF2-40B4-BE49-F238E27FC236}">
                  <a16:creationId xmlns:a16="http://schemas.microsoft.com/office/drawing/2014/main" id="{DC2D6AC9-D75E-432D-AEE4-F006D1C26D17}"/>
                </a:ext>
              </a:extLst>
            </p:cNvPr>
            <p:cNvSpPr>
              <a:spLocks noChangeArrowheads="1"/>
            </p:cNvSpPr>
            <p:nvPr/>
          </p:nvSpPr>
          <p:spPr bwMode="auto">
            <a:xfrm>
              <a:off x="3200"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41" name="Oval 9">
              <a:extLst>
                <a:ext uri="{FF2B5EF4-FFF2-40B4-BE49-F238E27FC236}">
                  <a16:creationId xmlns:a16="http://schemas.microsoft.com/office/drawing/2014/main" id="{1D8322B3-F645-4DBE-A06F-EEA8FDF1D582}"/>
                </a:ext>
              </a:extLst>
            </p:cNvPr>
            <p:cNvSpPr>
              <a:spLocks noChangeArrowheads="1"/>
            </p:cNvSpPr>
            <p:nvPr/>
          </p:nvSpPr>
          <p:spPr bwMode="auto">
            <a:xfrm>
              <a:off x="3200"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42" name="Line 10">
              <a:extLst>
                <a:ext uri="{FF2B5EF4-FFF2-40B4-BE49-F238E27FC236}">
                  <a16:creationId xmlns:a16="http://schemas.microsoft.com/office/drawing/2014/main" id="{DE9E714D-1CDB-4505-9B8A-ADC1D566550A}"/>
                </a:ext>
              </a:extLst>
            </p:cNvPr>
            <p:cNvSpPr>
              <a:spLocks noChangeShapeType="1"/>
            </p:cNvSpPr>
            <p:nvPr/>
          </p:nvSpPr>
          <p:spPr bwMode="auto">
            <a:xfrm>
              <a:off x="3192"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1">
              <a:extLst>
                <a:ext uri="{FF2B5EF4-FFF2-40B4-BE49-F238E27FC236}">
                  <a16:creationId xmlns:a16="http://schemas.microsoft.com/office/drawing/2014/main" id="{54421396-DDC6-4EBC-9A62-A496B4F65595}"/>
                </a:ext>
              </a:extLst>
            </p:cNvPr>
            <p:cNvSpPr>
              <a:spLocks noChangeShapeType="1"/>
            </p:cNvSpPr>
            <p:nvPr/>
          </p:nvSpPr>
          <p:spPr bwMode="auto">
            <a:xfrm>
              <a:off x="3744"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44" name="Oval 12">
              <a:extLst>
                <a:ext uri="{FF2B5EF4-FFF2-40B4-BE49-F238E27FC236}">
                  <a16:creationId xmlns:a16="http://schemas.microsoft.com/office/drawing/2014/main" id="{631322B2-9339-4D5E-8CF0-E13226620B1B}"/>
                </a:ext>
              </a:extLst>
            </p:cNvPr>
            <p:cNvSpPr>
              <a:spLocks noChangeArrowheads="1"/>
            </p:cNvSpPr>
            <p:nvPr/>
          </p:nvSpPr>
          <p:spPr bwMode="auto">
            <a:xfrm>
              <a:off x="3912" y="876"/>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45" name="Oval 13">
              <a:extLst>
                <a:ext uri="{FF2B5EF4-FFF2-40B4-BE49-F238E27FC236}">
                  <a16:creationId xmlns:a16="http://schemas.microsoft.com/office/drawing/2014/main" id="{85F339E7-298F-48B4-845B-C17228EA3CF3}"/>
                </a:ext>
              </a:extLst>
            </p:cNvPr>
            <p:cNvSpPr>
              <a:spLocks noChangeArrowheads="1"/>
            </p:cNvSpPr>
            <p:nvPr/>
          </p:nvSpPr>
          <p:spPr bwMode="auto">
            <a:xfrm>
              <a:off x="3912" y="1252"/>
              <a:ext cx="536" cy="176"/>
            </a:xfrm>
            <a:prstGeom prst="ellipse">
              <a:avLst/>
            </a:prstGeom>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46" name="Line 14">
              <a:extLst>
                <a:ext uri="{FF2B5EF4-FFF2-40B4-BE49-F238E27FC236}">
                  <a16:creationId xmlns:a16="http://schemas.microsoft.com/office/drawing/2014/main" id="{2B305D98-BA29-4238-90AF-3801867918F2}"/>
                </a:ext>
              </a:extLst>
            </p:cNvPr>
            <p:cNvSpPr>
              <a:spLocks noChangeShapeType="1"/>
            </p:cNvSpPr>
            <p:nvPr/>
          </p:nvSpPr>
          <p:spPr bwMode="auto">
            <a:xfrm>
              <a:off x="3904" y="988"/>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5">
              <a:extLst>
                <a:ext uri="{FF2B5EF4-FFF2-40B4-BE49-F238E27FC236}">
                  <a16:creationId xmlns:a16="http://schemas.microsoft.com/office/drawing/2014/main" id="{7688ED20-3F20-4298-9996-17AE5CC2A050}"/>
                </a:ext>
              </a:extLst>
            </p:cNvPr>
            <p:cNvSpPr>
              <a:spLocks noChangeShapeType="1"/>
            </p:cNvSpPr>
            <p:nvPr/>
          </p:nvSpPr>
          <p:spPr bwMode="auto">
            <a:xfrm>
              <a:off x="4456" y="972"/>
              <a:ext cx="0" cy="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48" name="Oval 16">
              <a:extLst>
                <a:ext uri="{FF2B5EF4-FFF2-40B4-BE49-F238E27FC236}">
                  <a16:creationId xmlns:a16="http://schemas.microsoft.com/office/drawing/2014/main" id="{05639953-1A54-45AD-B29F-19A09A3FE362}"/>
                </a:ext>
              </a:extLst>
            </p:cNvPr>
            <p:cNvSpPr>
              <a:spLocks noChangeArrowheads="1"/>
            </p:cNvSpPr>
            <p:nvPr/>
          </p:nvSpPr>
          <p:spPr bwMode="auto">
            <a:xfrm>
              <a:off x="4640" y="876"/>
              <a:ext cx="536" cy="176"/>
            </a:xfrm>
            <a:prstGeom prst="ellipse">
              <a:avLst/>
            </a:prstGeom>
            <a:ln w="38100">
              <a:solidFill>
                <a:srgbClr val="00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useBgFill="1">
          <p:nvSpPr>
            <p:cNvPr id="49" name="Oval 17">
              <a:extLst>
                <a:ext uri="{FF2B5EF4-FFF2-40B4-BE49-F238E27FC236}">
                  <a16:creationId xmlns:a16="http://schemas.microsoft.com/office/drawing/2014/main" id="{95D4C45E-64E9-492E-BE6B-3A66948974AE}"/>
                </a:ext>
              </a:extLst>
            </p:cNvPr>
            <p:cNvSpPr>
              <a:spLocks noChangeArrowheads="1"/>
            </p:cNvSpPr>
            <p:nvPr/>
          </p:nvSpPr>
          <p:spPr bwMode="auto">
            <a:xfrm>
              <a:off x="4640" y="1252"/>
              <a:ext cx="536" cy="176"/>
            </a:xfrm>
            <a:prstGeom prst="ellipse">
              <a:avLst/>
            </a:prstGeom>
            <a:ln w="38100">
              <a:solidFill>
                <a:srgbClr val="00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50" name="Line 18">
              <a:extLst>
                <a:ext uri="{FF2B5EF4-FFF2-40B4-BE49-F238E27FC236}">
                  <a16:creationId xmlns:a16="http://schemas.microsoft.com/office/drawing/2014/main" id="{1880C3D6-401A-4E10-87B1-5DD9766B6006}"/>
                </a:ext>
              </a:extLst>
            </p:cNvPr>
            <p:cNvSpPr>
              <a:spLocks noChangeShapeType="1"/>
            </p:cNvSpPr>
            <p:nvPr/>
          </p:nvSpPr>
          <p:spPr bwMode="auto">
            <a:xfrm>
              <a:off x="4632" y="988"/>
              <a:ext cx="0" cy="35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9">
              <a:extLst>
                <a:ext uri="{FF2B5EF4-FFF2-40B4-BE49-F238E27FC236}">
                  <a16:creationId xmlns:a16="http://schemas.microsoft.com/office/drawing/2014/main" id="{3248A900-E3D9-4BF6-B924-40E103F43F2B}"/>
                </a:ext>
              </a:extLst>
            </p:cNvPr>
            <p:cNvSpPr>
              <a:spLocks noChangeShapeType="1"/>
            </p:cNvSpPr>
            <p:nvPr/>
          </p:nvSpPr>
          <p:spPr bwMode="auto">
            <a:xfrm>
              <a:off x="5184" y="972"/>
              <a:ext cx="0" cy="35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20">
              <a:extLst>
                <a:ext uri="{FF2B5EF4-FFF2-40B4-BE49-F238E27FC236}">
                  <a16:creationId xmlns:a16="http://schemas.microsoft.com/office/drawing/2014/main" id="{101BB0D0-6790-4CD4-870E-CFAB5918BA20}"/>
                </a:ext>
              </a:extLst>
            </p:cNvPr>
            <p:cNvSpPr>
              <a:spLocks noChangeArrowheads="1"/>
            </p:cNvSpPr>
            <p:nvPr/>
          </p:nvSpPr>
          <p:spPr bwMode="auto">
            <a:xfrm>
              <a:off x="2296" y="780"/>
              <a:ext cx="305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400">
                <a:solidFill>
                  <a:schemeClr val="tx2"/>
                </a:solidFill>
              </a:endParaRPr>
            </a:p>
          </p:txBody>
        </p:sp>
        <p:sp>
          <p:nvSpPr>
            <p:cNvPr id="53" name="Rectangle 21">
              <a:extLst>
                <a:ext uri="{FF2B5EF4-FFF2-40B4-BE49-F238E27FC236}">
                  <a16:creationId xmlns:a16="http://schemas.microsoft.com/office/drawing/2014/main" id="{B019CD94-72FE-4509-9D60-71384D47467A}"/>
                </a:ext>
              </a:extLst>
            </p:cNvPr>
            <p:cNvSpPr>
              <a:spLocks noChangeArrowheads="1"/>
            </p:cNvSpPr>
            <p:nvPr/>
          </p:nvSpPr>
          <p:spPr bwMode="auto">
            <a:xfrm>
              <a:off x="4783" y="1080"/>
              <a:ext cx="26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800" b="1">
                  <a:latin typeface="Helvetica" panose="020B0604020202020204" pitchFamily="34" charset="0"/>
                </a:rPr>
                <a:t>P</a:t>
              </a:r>
              <a:endParaRPr lang="en-US" altLang="zh-CN" b="1">
                <a:latin typeface="Helvetica" panose="020B0604020202020204" pitchFamily="34" charset="0"/>
              </a:endParaRPr>
            </a:p>
          </p:txBody>
        </p:sp>
      </p:grpSp>
      <p:grpSp>
        <p:nvGrpSpPr>
          <p:cNvPr id="31" name="Group 25">
            <a:extLst>
              <a:ext uri="{FF2B5EF4-FFF2-40B4-BE49-F238E27FC236}">
                <a16:creationId xmlns:a16="http://schemas.microsoft.com/office/drawing/2014/main" id="{8AD18188-80C3-4195-A0B3-59249017B083}"/>
              </a:ext>
            </a:extLst>
          </p:cNvPr>
          <p:cNvGrpSpPr>
            <a:grpSpLocks/>
          </p:cNvGrpSpPr>
          <p:nvPr/>
        </p:nvGrpSpPr>
        <p:grpSpPr bwMode="auto">
          <a:xfrm>
            <a:off x="4972497" y="3354090"/>
            <a:ext cx="3859213" cy="3213100"/>
            <a:chOff x="2639" y="1640"/>
            <a:chExt cx="2431" cy="2024"/>
          </a:xfrm>
        </p:grpSpPr>
        <p:sp>
          <p:nvSpPr>
            <p:cNvPr id="32" name="Rectangle 26">
              <a:extLst>
                <a:ext uri="{FF2B5EF4-FFF2-40B4-BE49-F238E27FC236}">
                  <a16:creationId xmlns:a16="http://schemas.microsoft.com/office/drawing/2014/main" id="{F692B6A0-E508-4B34-8B12-2989B763D1BA}"/>
                </a:ext>
              </a:extLst>
            </p:cNvPr>
            <p:cNvSpPr>
              <a:spLocks noChangeArrowheads="1"/>
            </p:cNvSpPr>
            <p:nvPr/>
          </p:nvSpPr>
          <p:spPr bwMode="auto">
            <a:xfrm>
              <a:off x="2639" y="1640"/>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0</a:t>
              </a:r>
            </a:p>
            <a:p>
              <a:pPr>
                <a:lnSpc>
                  <a:spcPct val="90000"/>
                </a:lnSpc>
              </a:pPr>
              <a:r>
                <a:rPr lang="en-US" altLang="zh-CN" sz="2800" b="1">
                  <a:latin typeface="Helvetica" panose="020B0604020202020204" pitchFamily="34" charset="0"/>
                </a:rPr>
                <a:t>1</a:t>
              </a:r>
            </a:p>
            <a:p>
              <a:pPr>
                <a:lnSpc>
                  <a:spcPct val="90000"/>
                </a:lnSpc>
              </a:pPr>
              <a:r>
                <a:rPr lang="en-US" altLang="zh-CN" sz="2800" b="1">
                  <a:latin typeface="Helvetica" panose="020B0604020202020204" pitchFamily="34" charset="0"/>
                </a:rPr>
                <a:t>1</a:t>
              </a:r>
            </a:p>
          </p:txBody>
        </p:sp>
        <p:sp>
          <p:nvSpPr>
            <p:cNvPr id="33" name="Rectangle 27">
              <a:extLst>
                <a:ext uri="{FF2B5EF4-FFF2-40B4-BE49-F238E27FC236}">
                  <a16:creationId xmlns:a16="http://schemas.microsoft.com/office/drawing/2014/main" id="{763539D3-C0B7-43E5-A6AB-094FC1C28D32}"/>
                </a:ext>
              </a:extLst>
            </p:cNvPr>
            <p:cNvSpPr>
              <a:spLocks noChangeArrowheads="1"/>
            </p:cNvSpPr>
            <p:nvPr/>
          </p:nvSpPr>
          <p:spPr bwMode="auto">
            <a:xfrm>
              <a:off x="3360" y="1648"/>
              <a:ext cx="253" cy="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a:p>
              <a:pPr>
                <a:lnSpc>
                  <a:spcPct val="90000"/>
                </a:lnSpc>
              </a:pPr>
              <a:r>
                <a:rPr lang="en-US" altLang="zh-CN" sz="2800" b="1" dirty="0">
                  <a:latin typeface="Helvetica" panose="020B0604020202020204" pitchFamily="34" charset="0"/>
                </a:rPr>
                <a:t>?</a:t>
              </a:r>
            </a:p>
          </p:txBody>
        </p:sp>
        <p:sp>
          <p:nvSpPr>
            <p:cNvPr id="34" name="Rectangle 28">
              <a:extLst>
                <a:ext uri="{FF2B5EF4-FFF2-40B4-BE49-F238E27FC236}">
                  <a16:creationId xmlns:a16="http://schemas.microsoft.com/office/drawing/2014/main" id="{A30B8D12-8C29-4CDD-9FEE-9CB2859B6033}"/>
                </a:ext>
              </a:extLst>
            </p:cNvPr>
            <p:cNvSpPr>
              <a:spLocks noChangeArrowheads="1"/>
            </p:cNvSpPr>
            <p:nvPr/>
          </p:nvSpPr>
          <p:spPr bwMode="auto">
            <a:xfrm>
              <a:off x="4095" y="1664"/>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p:txBody>
        </p:sp>
        <p:sp>
          <p:nvSpPr>
            <p:cNvPr id="35" name="Rectangle 29">
              <a:extLst>
                <a:ext uri="{FF2B5EF4-FFF2-40B4-BE49-F238E27FC236}">
                  <a16:creationId xmlns:a16="http://schemas.microsoft.com/office/drawing/2014/main" id="{4C23F7D8-D39F-46D1-9600-C166898DC4DB}"/>
                </a:ext>
              </a:extLst>
            </p:cNvPr>
            <p:cNvSpPr>
              <a:spLocks noChangeArrowheads="1"/>
            </p:cNvSpPr>
            <p:nvPr/>
          </p:nvSpPr>
          <p:spPr bwMode="auto">
            <a:xfrm>
              <a:off x="4831" y="1672"/>
              <a:ext cx="23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1</a:t>
              </a:r>
            </a:p>
            <a:p>
              <a:pPr>
                <a:lnSpc>
                  <a:spcPct val="90000"/>
                </a:lnSpc>
              </a:pPr>
              <a:r>
                <a:rPr lang="en-US" altLang="zh-CN" sz="2800" b="1">
                  <a:solidFill>
                    <a:srgbClr val="00FF00"/>
                  </a:solidFill>
                  <a:latin typeface="Helvetica" panose="020B0604020202020204" pitchFamily="34" charset="0"/>
                </a:rPr>
                <a:t>0</a:t>
              </a:r>
            </a:p>
            <a:p>
              <a:pPr>
                <a:lnSpc>
                  <a:spcPct val="90000"/>
                </a:lnSpc>
              </a:pPr>
              <a:r>
                <a:rPr lang="en-US" altLang="zh-CN" sz="2800" b="1">
                  <a:solidFill>
                    <a:srgbClr val="00FF00"/>
                  </a:solidFill>
                  <a:latin typeface="Helvetica" panose="020B0604020202020204" pitchFamily="34" charset="0"/>
                </a:rPr>
                <a:t>1</a:t>
              </a:r>
            </a:p>
          </p:txBody>
        </p:sp>
      </p:grpSp>
      <p:sp>
        <p:nvSpPr>
          <p:cNvPr id="54" name="矩形 53">
            <a:extLst>
              <a:ext uri="{FF2B5EF4-FFF2-40B4-BE49-F238E27FC236}">
                <a16:creationId xmlns:a16="http://schemas.microsoft.com/office/drawing/2014/main" id="{ADFF215E-F1B7-48F3-AEB1-EBFE90130DD6}"/>
              </a:ext>
            </a:extLst>
          </p:cNvPr>
          <p:cNvSpPr/>
          <p:nvPr/>
        </p:nvSpPr>
        <p:spPr>
          <a:xfrm>
            <a:off x="5734994" y="3335040"/>
            <a:ext cx="1044428" cy="3194721"/>
          </a:xfrm>
          <a:prstGeom prst="rect">
            <a:avLst/>
          </a:prstGeom>
          <a:solidFill>
            <a:schemeClr val="bg1"/>
          </a:solidFill>
        </p:spPr>
        <p:txBody>
          <a:bodyPr wrap="square">
            <a:spAutoFit/>
          </a:bodyPr>
          <a:lstStyle/>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1</a:t>
            </a:r>
          </a:p>
          <a:p>
            <a:pPr>
              <a:lnSpc>
                <a:spcPct val="90000"/>
              </a:lnSpc>
            </a:pPr>
            <a:r>
              <a:rPr lang="en-US" altLang="zh-CN" sz="2800" b="1" dirty="0">
                <a:latin typeface="Helvetica" panose="020B0604020202020204" pitchFamily="34" charset="0"/>
              </a:rPr>
              <a:t>0</a:t>
            </a:r>
          </a:p>
          <a:p>
            <a:pPr>
              <a:lnSpc>
                <a:spcPct val="90000"/>
              </a:lnSpc>
            </a:pPr>
            <a:r>
              <a:rPr lang="en-US" altLang="zh-CN" sz="2800" b="1" dirty="0">
                <a:latin typeface="Helvetica" panose="020B0604020202020204" pitchFamily="34" charset="0"/>
              </a:rPr>
              <a:t>1</a:t>
            </a:r>
          </a:p>
        </p:txBody>
      </p:sp>
    </p:spTree>
    <p:extLst>
      <p:ext uri="{BB962C8B-B14F-4D97-AF65-F5344CB8AC3E}">
        <p14:creationId xmlns:p14="http://schemas.microsoft.com/office/powerpoint/2010/main" val="2988786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230B54-1EAD-4F55-9ED6-8AE50C116059}"/>
              </a:ext>
            </a:extLst>
          </p:cNvPr>
          <p:cNvSpPr>
            <a:spLocks noGrp="1"/>
          </p:cNvSpPr>
          <p:nvPr>
            <p:ph idx="1"/>
          </p:nvPr>
        </p:nvSpPr>
        <p:spPr/>
        <p:txBody>
          <a:bodyPr/>
          <a:lstStyle/>
          <a:p>
            <a:r>
              <a:rPr lang="en-US" altLang="zh-CN" dirty="0"/>
              <a:t>Block-interleaved parity</a:t>
            </a:r>
          </a:p>
          <a:p>
            <a:pPr lvl="1"/>
            <a:r>
              <a:rPr lang="en-US" altLang="zh-CN" dirty="0"/>
              <a:t>Benefits small data access</a:t>
            </a:r>
          </a:p>
          <a:p>
            <a:pPr lvl="1"/>
            <a:r>
              <a:rPr lang="en-US" altLang="zh-CN" dirty="0"/>
              <a:t>Allows each disk perform independent reads</a:t>
            </a:r>
          </a:p>
          <a:p>
            <a:endParaRPr lang="zh-CN" altLang="en-US" dirty="0"/>
          </a:p>
        </p:txBody>
      </p:sp>
      <p:sp>
        <p:nvSpPr>
          <p:cNvPr id="3" name="标题 2">
            <a:extLst>
              <a:ext uri="{FF2B5EF4-FFF2-40B4-BE49-F238E27FC236}">
                <a16:creationId xmlns:a16="http://schemas.microsoft.com/office/drawing/2014/main" id="{03EB0FC1-C644-4B29-8344-54BDF0763987}"/>
              </a:ext>
            </a:extLst>
          </p:cNvPr>
          <p:cNvSpPr>
            <a:spLocks noGrp="1"/>
          </p:cNvSpPr>
          <p:nvPr>
            <p:ph type="title"/>
          </p:nvPr>
        </p:nvSpPr>
        <p:spPr/>
        <p:txBody>
          <a:bodyPr/>
          <a:lstStyle/>
          <a:p>
            <a:r>
              <a:rPr lang="en-US" altLang="zh-CN" dirty="0"/>
              <a:t>RAID4</a:t>
            </a:r>
            <a:endParaRPr lang="zh-CN" altLang="en-US" dirty="0"/>
          </a:p>
        </p:txBody>
      </p:sp>
      <p:pic>
        <p:nvPicPr>
          <p:cNvPr id="4" name="Picture 5" descr="raid4">
            <a:extLst>
              <a:ext uri="{FF2B5EF4-FFF2-40B4-BE49-F238E27FC236}">
                <a16:creationId xmlns:a16="http://schemas.microsoft.com/office/drawing/2014/main" id="{FD0FFACB-BFA0-4174-A76C-CAC766E38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996952"/>
            <a:ext cx="7143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962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21A8AA-C2E3-41F9-A026-CADC35385632}"/>
              </a:ext>
            </a:extLst>
          </p:cNvPr>
          <p:cNvSpPr>
            <a:spLocks noGrp="1"/>
          </p:cNvSpPr>
          <p:nvPr>
            <p:ph idx="1"/>
          </p:nvPr>
        </p:nvSpPr>
        <p:spPr/>
        <p:txBody>
          <a:bodyPr/>
          <a:lstStyle/>
          <a:p>
            <a:r>
              <a:rPr lang="en-US" altLang="zh-CN" dirty="0"/>
              <a:t>Block-interleaved distributed parity</a:t>
            </a:r>
          </a:p>
          <a:p>
            <a:pPr lvl="1"/>
            <a:r>
              <a:rPr lang="en-US" altLang="zh-CN" dirty="0"/>
              <a:t>Distributes the parity info across all disks in the array</a:t>
            </a:r>
          </a:p>
          <a:p>
            <a:pPr lvl="1"/>
            <a:r>
              <a:rPr lang="en-US" altLang="zh-CN" dirty="0"/>
              <a:t>Removes the bottleneck of a single parity disk as RAID 3 and RAID 4</a:t>
            </a:r>
          </a:p>
          <a:p>
            <a:pPr lvl="1"/>
            <a:endParaRPr lang="en-US" altLang="zh-CN" dirty="0"/>
          </a:p>
          <a:p>
            <a:endParaRPr lang="zh-CN" altLang="en-US" dirty="0"/>
          </a:p>
        </p:txBody>
      </p:sp>
      <p:sp>
        <p:nvSpPr>
          <p:cNvPr id="3" name="标题 2">
            <a:extLst>
              <a:ext uri="{FF2B5EF4-FFF2-40B4-BE49-F238E27FC236}">
                <a16:creationId xmlns:a16="http://schemas.microsoft.com/office/drawing/2014/main" id="{F06527BC-4CE0-4627-9DBC-6D12E3D7BF8F}"/>
              </a:ext>
            </a:extLst>
          </p:cNvPr>
          <p:cNvSpPr>
            <a:spLocks noGrp="1"/>
          </p:cNvSpPr>
          <p:nvPr>
            <p:ph type="title"/>
          </p:nvPr>
        </p:nvSpPr>
        <p:spPr/>
        <p:txBody>
          <a:bodyPr/>
          <a:lstStyle/>
          <a:p>
            <a:r>
              <a:rPr lang="en-US" altLang="zh-CN" dirty="0"/>
              <a:t>RAID 5</a:t>
            </a:r>
            <a:endParaRPr lang="zh-CN" altLang="en-US" dirty="0"/>
          </a:p>
        </p:txBody>
      </p:sp>
      <p:pic>
        <p:nvPicPr>
          <p:cNvPr id="4" name="Picture 4">
            <a:extLst>
              <a:ext uri="{FF2B5EF4-FFF2-40B4-BE49-F238E27FC236}">
                <a16:creationId xmlns:a16="http://schemas.microsoft.com/office/drawing/2014/main" id="{8EFFC143-7941-4C2B-BF35-60402448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4" y="3423269"/>
            <a:ext cx="8311152"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7439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02496C-1C9F-43EE-9BB4-4A1D0A509FF4}"/>
              </a:ext>
            </a:extLst>
          </p:cNvPr>
          <p:cNvSpPr>
            <a:spLocks noGrp="1"/>
          </p:cNvSpPr>
          <p:nvPr>
            <p:ph idx="1"/>
          </p:nvPr>
        </p:nvSpPr>
        <p:spPr>
          <a:xfrm>
            <a:off x="609600" y="1340768"/>
            <a:ext cx="7346776" cy="1152128"/>
          </a:xfrm>
        </p:spPr>
        <p:txBody>
          <a:bodyPr/>
          <a:lstStyle/>
          <a:p>
            <a:r>
              <a:rPr lang="en-US" altLang="zh-CN" dirty="0"/>
              <a:t>RAID-DP: Row-diagonal parity</a:t>
            </a:r>
          </a:p>
          <a:p>
            <a:pPr lvl="1"/>
            <a:r>
              <a:rPr lang="en-US" altLang="zh-CN" dirty="0"/>
              <a:t>Recoverable from two disk failures</a:t>
            </a:r>
          </a:p>
          <a:p>
            <a:r>
              <a:rPr lang="en-US" altLang="zh-CN" dirty="0"/>
              <a:t>Example</a:t>
            </a:r>
          </a:p>
          <a:p>
            <a:pPr lvl="1"/>
            <a:r>
              <a:rPr lang="en-US" altLang="zh-CN" dirty="0"/>
              <a:t>The number in each block indicates the diagonal parity set the block belongs to.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Row Parity: r4 = 00 </a:t>
            </a:r>
            <a:r>
              <a:rPr lang="en-US" altLang="zh-CN" dirty="0" err="1"/>
              <a:t>Xor</a:t>
            </a:r>
            <a:r>
              <a:rPr lang="en-US" altLang="zh-CN" dirty="0"/>
              <a:t> 01 </a:t>
            </a:r>
            <a:r>
              <a:rPr lang="en-US" altLang="zh-CN" dirty="0" err="1"/>
              <a:t>Xor</a:t>
            </a:r>
            <a:r>
              <a:rPr lang="en-US" altLang="zh-CN" dirty="0"/>
              <a:t> 02 </a:t>
            </a:r>
            <a:r>
              <a:rPr lang="en-US" altLang="zh-CN" dirty="0" err="1"/>
              <a:t>Xor</a:t>
            </a:r>
            <a:r>
              <a:rPr lang="en-US" altLang="zh-CN" dirty="0"/>
              <a:t> 03</a:t>
            </a:r>
          </a:p>
          <a:p>
            <a:pPr lvl="1"/>
            <a:r>
              <a:rPr lang="en-US" altLang="zh-CN" dirty="0"/>
              <a:t>Diagonal Parity: d1 = 01 </a:t>
            </a:r>
            <a:r>
              <a:rPr lang="en-US" altLang="zh-CN" dirty="0" err="1"/>
              <a:t>Xor</a:t>
            </a:r>
            <a:r>
              <a:rPr lang="en-US" altLang="zh-CN" dirty="0"/>
              <a:t> 11 </a:t>
            </a:r>
            <a:r>
              <a:rPr lang="en-US" altLang="zh-CN" dirty="0" err="1"/>
              <a:t>Xor</a:t>
            </a:r>
            <a:r>
              <a:rPr lang="en-US" altLang="zh-CN" dirty="0"/>
              <a:t> 31 </a:t>
            </a:r>
            <a:r>
              <a:rPr lang="en-US" altLang="zh-CN" dirty="0" err="1"/>
              <a:t>Xor</a:t>
            </a:r>
            <a:r>
              <a:rPr lang="en-US" altLang="zh-CN" dirty="0"/>
              <a:t> r1</a:t>
            </a:r>
          </a:p>
          <a:p>
            <a:pPr lvl="1"/>
            <a:endParaRPr lang="en-US" altLang="zh-CN" dirty="0"/>
          </a:p>
        </p:txBody>
      </p:sp>
      <p:sp>
        <p:nvSpPr>
          <p:cNvPr id="3" name="标题 2">
            <a:extLst>
              <a:ext uri="{FF2B5EF4-FFF2-40B4-BE49-F238E27FC236}">
                <a16:creationId xmlns:a16="http://schemas.microsoft.com/office/drawing/2014/main" id="{D42E84B9-1100-446D-90EA-F2A6D68879E9}"/>
              </a:ext>
            </a:extLst>
          </p:cNvPr>
          <p:cNvSpPr>
            <a:spLocks noGrp="1"/>
          </p:cNvSpPr>
          <p:nvPr>
            <p:ph type="title"/>
          </p:nvPr>
        </p:nvSpPr>
        <p:spPr/>
        <p:txBody>
          <a:bodyPr/>
          <a:lstStyle/>
          <a:p>
            <a:r>
              <a:rPr lang="en-US" altLang="zh-CN" dirty="0"/>
              <a:t>RAID6</a:t>
            </a:r>
            <a:endParaRPr lang="zh-CN" altLang="en-US" dirty="0"/>
          </a:p>
        </p:txBody>
      </p:sp>
      <p:pic>
        <p:nvPicPr>
          <p:cNvPr id="6" name="Picture 4">
            <a:extLst>
              <a:ext uri="{FF2B5EF4-FFF2-40B4-BE49-F238E27FC236}">
                <a16:creationId xmlns:a16="http://schemas.microsoft.com/office/drawing/2014/main" id="{C46FC475-9C37-436C-992F-6A69DD26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84984"/>
            <a:ext cx="9144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a:extLst>
              <a:ext uri="{FF2B5EF4-FFF2-40B4-BE49-F238E27FC236}">
                <a16:creationId xmlns:a16="http://schemas.microsoft.com/office/drawing/2014/main" id="{C8D724BE-6D97-40CD-BB24-D682145614D6}"/>
              </a:ext>
            </a:extLst>
          </p:cNvPr>
          <p:cNvSpPr/>
          <p:nvPr/>
        </p:nvSpPr>
        <p:spPr>
          <a:xfrm>
            <a:off x="323528" y="4149080"/>
            <a:ext cx="7086600" cy="457200"/>
          </a:xfrm>
          <a:prstGeom prst="ellipse">
            <a:avLst/>
          </a:prstGeom>
          <a:no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 name="直接连接符 4">
            <a:extLst>
              <a:ext uri="{FF2B5EF4-FFF2-40B4-BE49-F238E27FC236}">
                <a16:creationId xmlns:a16="http://schemas.microsoft.com/office/drawing/2014/main" id="{7B8DF2AF-6C46-4FBB-8D45-ED605A34A40E}"/>
              </a:ext>
            </a:extLst>
          </p:cNvPr>
          <p:cNvCxnSpPr/>
          <p:nvPr/>
        </p:nvCxnSpPr>
        <p:spPr>
          <a:xfrm flipH="1">
            <a:off x="5220072" y="4621317"/>
            <a:ext cx="3528392" cy="9829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229196-090C-452C-9892-A23ED85C2D65}"/>
              </a:ext>
            </a:extLst>
          </p:cNvPr>
          <p:cNvCxnSpPr>
            <a:cxnSpLocks/>
          </p:cNvCxnSpPr>
          <p:nvPr/>
        </p:nvCxnSpPr>
        <p:spPr>
          <a:xfrm flipH="1">
            <a:off x="107504" y="4377680"/>
            <a:ext cx="3024336" cy="66257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6362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8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4DFF-46B0-4B51-AA5A-9C64B2D44027}"/>
              </a:ext>
            </a:extLst>
          </p:cNvPr>
          <p:cNvSpPr>
            <a:spLocks noGrp="1"/>
          </p:cNvSpPr>
          <p:nvPr>
            <p:ph type="title"/>
          </p:nvPr>
        </p:nvSpPr>
        <p:spPr/>
        <p:txBody>
          <a:bodyPr/>
          <a:lstStyle/>
          <a:p>
            <a:r>
              <a:rPr lang="en-US" altLang="zh-CN" dirty="0"/>
              <a:t>Storage Systems</a:t>
            </a:r>
            <a:endParaRPr lang="zh-CN" altLang="en-US" dirty="0"/>
          </a:p>
        </p:txBody>
      </p:sp>
      <p:sp>
        <p:nvSpPr>
          <p:cNvPr id="3" name="内容占位符 2">
            <a:extLst>
              <a:ext uri="{FF2B5EF4-FFF2-40B4-BE49-F238E27FC236}">
                <a16:creationId xmlns:a16="http://schemas.microsoft.com/office/drawing/2014/main" id="{88884C32-2EC6-44E6-82BA-E4CA250E529F}"/>
              </a:ext>
            </a:extLst>
          </p:cNvPr>
          <p:cNvSpPr>
            <a:spLocks noGrp="1"/>
          </p:cNvSpPr>
          <p:nvPr>
            <p:ph idx="1"/>
          </p:nvPr>
        </p:nvSpPr>
        <p:spPr/>
        <p:txBody>
          <a:bodyPr/>
          <a:lstStyle/>
          <a:p>
            <a:r>
              <a:rPr lang="en-US" altLang="zh-CN" dirty="0"/>
              <a:t>Table Of Contents</a:t>
            </a:r>
          </a:p>
          <a:p>
            <a:pPr lvl="1"/>
            <a:r>
              <a:rPr lang="en-US" altLang="zh-CN" dirty="0"/>
              <a:t>How HDD works</a:t>
            </a:r>
          </a:p>
          <a:p>
            <a:pPr lvl="1"/>
            <a:r>
              <a:rPr lang="en-US" altLang="zh-CN" dirty="0"/>
              <a:t>RAID</a:t>
            </a:r>
          </a:p>
          <a:p>
            <a:pPr marL="914400" lvl="2" indent="0">
              <a:buNone/>
            </a:pPr>
            <a:endParaRPr lang="en-US" altLang="zh-CN" dirty="0"/>
          </a:p>
        </p:txBody>
      </p:sp>
    </p:spTree>
    <p:extLst>
      <p:ext uri="{BB962C8B-B14F-4D97-AF65-F5344CB8AC3E}">
        <p14:creationId xmlns:p14="http://schemas.microsoft.com/office/powerpoint/2010/main" val="11096698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13A137-4945-4756-A8B9-E2A899A43538}"/>
              </a:ext>
            </a:extLst>
          </p:cNvPr>
          <p:cNvSpPr>
            <a:spLocks noGrp="1"/>
          </p:cNvSpPr>
          <p:nvPr>
            <p:ph idx="1"/>
          </p:nvPr>
        </p:nvSpPr>
        <p:spPr>
          <a:xfrm>
            <a:off x="609600" y="1340768"/>
            <a:ext cx="4898504" cy="4419600"/>
          </a:xfrm>
        </p:spPr>
        <p:txBody>
          <a:bodyPr/>
          <a:lstStyle/>
          <a:p>
            <a:r>
              <a:rPr lang="en-US" altLang="zh-CN" dirty="0"/>
              <a:t>Sector</a:t>
            </a:r>
          </a:p>
          <a:p>
            <a:pPr lvl="1"/>
            <a:r>
              <a:rPr lang="en-US" altLang="zh-CN" dirty="0"/>
              <a:t>minimum storage unit (often 512 bytes)</a:t>
            </a:r>
          </a:p>
          <a:p>
            <a:r>
              <a:rPr lang="en-US" altLang="zh-CN" dirty="0"/>
              <a:t>Cluster</a:t>
            </a:r>
          </a:p>
          <a:p>
            <a:pPr lvl="1"/>
            <a:r>
              <a:rPr lang="en-US" altLang="zh-CN" dirty="0"/>
              <a:t>group of sectors to reduce the overhead of managing on-disk structures</a:t>
            </a:r>
          </a:p>
          <a:p>
            <a:endParaRPr lang="en-US" altLang="zh-CN" dirty="0"/>
          </a:p>
          <a:p>
            <a:r>
              <a:rPr lang="en-US" altLang="zh-CN" dirty="0"/>
              <a:t>How to locate a sector?</a:t>
            </a:r>
          </a:p>
          <a:p>
            <a:pPr lvl="1"/>
            <a:r>
              <a:rPr lang="en-US" altLang="zh-CN" dirty="0"/>
              <a:t>CHS index</a:t>
            </a:r>
          </a:p>
          <a:p>
            <a:pPr lvl="1"/>
            <a:r>
              <a:rPr lang="en-US" altLang="zh-CN" dirty="0"/>
              <a:t>Cylinder-Head-Sector</a:t>
            </a:r>
          </a:p>
          <a:p>
            <a:pPr lvl="1"/>
            <a:endParaRPr lang="en-US" altLang="zh-CN" dirty="0"/>
          </a:p>
          <a:p>
            <a:endParaRPr lang="en-US" altLang="zh-CN" dirty="0"/>
          </a:p>
          <a:p>
            <a:pPr lvl="1"/>
            <a:endParaRPr lang="en-US" altLang="zh-CN" dirty="0"/>
          </a:p>
          <a:p>
            <a:endParaRPr lang="zh-CN" altLang="en-US" dirty="0"/>
          </a:p>
        </p:txBody>
      </p:sp>
      <p:sp>
        <p:nvSpPr>
          <p:cNvPr id="3" name="标题 2">
            <a:extLst>
              <a:ext uri="{FF2B5EF4-FFF2-40B4-BE49-F238E27FC236}">
                <a16:creationId xmlns:a16="http://schemas.microsoft.com/office/drawing/2014/main" id="{9EE130E6-8ED1-401A-AFEB-5E073DBF8EF8}"/>
              </a:ext>
            </a:extLst>
          </p:cNvPr>
          <p:cNvSpPr>
            <a:spLocks noGrp="1"/>
          </p:cNvSpPr>
          <p:nvPr>
            <p:ph type="title"/>
          </p:nvPr>
        </p:nvSpPr>
        <p:spPr/>
        <p:txBody>
          <a:bodyPr/>
          <a:lstStyle/>
          <a:p>
            <a:r>
              <a:rPr lang="en-US" altLang="zh-CN" dirty="0"/>
              <a:t>How HDD Works</a:t>
            </a:r>
            <a:endParaRPr lang="zh-CN" altLang="en-US" dirty="0"/>
          </a:p>
        </p:txBody>
      </p:sp>
      <p:pic>
        <p:nvPicPr>
          <p:cNvPr id="7" name="图片 6">
            <a:extLst>
              <a:ext uri="{FF2B5EF4-FFF2-40B4-BE49-F238E27FC236}">
                <a16:creationId xmlns:a16="http://schemas.microsoft.com/office/drawing/2014/main" id="{6FD1D301-8A4B-4BF9-A2B8-6C8BB17B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914434"/>
            <a:ext cx="4666205" cy="5029132"/>
          </a:xfrm>
          <a:prstGeom prst="rect">
            <a:avLst/>
          </a:prstGeom>
        </p:spPr>
      </p:pic>
    </p:spTree>
    <p:extLst>
      <p:ext uri="{BB962C8B-B14F-4D97-AF65-F5344CB8AC3E}">
        <p14:creationId xmlns:p14="http://schemas.microsoft.com/office/powerpoint/2010/main" val="21276458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522878-3F19-4928-831C-0458878A7951}"/>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2B064F15-7AD6-4CBB-9EFD-89220B589570}"/>
              </a:ext>
            </a:extLst>
          </p:cNvPr>
          <p:cNvSpPr>
            <a:spLocks noGrp="1"/>
          </p:cNvSpPr>
          <p:nvPr>
            <p:ph type="title"/>
          </p:nvPr>
        </p:nvSpPr>
        <p:spPr/>
        <p:txBody>
          <a:bodyPr/>
          <a:lstStyle/>
          <a:p>
            <a:endParaRPr lang="zh-CN" altLang="en-US" dirty="0"/>
          </a:p>
        </p:txBody>
      </p:sp>
      <p:pic>
        <p:nvPicPr>
          <p:cNvPr id="4" name="Picture 5" descr="10_01_DiskMechanism">
            <a:extLst>
              <a:ext uri="{FF2B5EF4-FFF2-40B4-BE49-F238E27FC236}">
                <a16:creationId xmlns:a16="http://schemas.microsoft.com/office/drawing/2014/main" id="{45B51DF1-0ABE-4D3F-A0A0-6799718FA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13624"/>
            <a:ext cx="7361467"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4641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DC8587-21B1-45A1-BD05-C56AD9015795}"/>
              </a:ext>
            </a:extLst>
          </p:cNvPr>
          <p:cNvSpPr>
            <a:spLocks noGrp="1"/>
          </p:cNvSpPr>
          <p:nvPr>
            <p:ph idx="1"/>
          </p:nvPr>
        </p:nvSpPr>
        <p:spPr/>
        <p:txBody>
          <a:bodyPr/>
          <a:lstStyle/>
          <a:p>
            <a:r>
              <a:rPr lang="en-US" altLang="zh-CN" dirty="0"/>
              <a:t>Single disk may fail, and lose data</a:t>
            </a:r>
          </a:p>
          <a:p>
            <a:r>
              <a:rPr lang="en-US" altLang="zh-CN" dirty="0"/>
              <a:t>Disk</a:t>
            </a:r>
            <a:r>
              <a:rPr lang="zh-CN" altLang="en-US" dirty="0"/>
              <a:t> </a:t>
            </a:r>
            <a:r>
              <a:rPr lang="en-US" altLang="zh-CN" dirty="0"/>
              <a:t>arrays</a:t>
            </a:r>
            <a:r>
              <a:rPr lang="zh-CN" altLang="en-US" dirty="0"/>
              <a:t> </a:t>
            </a:r>
            <a:r>
              <a:rPr lang="en-US" altLang="zh-CN" dirty="0"/>
              <a:t>with</a:t>
            </a:r>
            <a:r>
              <a:rPr lang="zh-CN" altLang="en-US" dirty="0"/>
              <a:t> </a:t>
            </a:r>
            <a:r>
              <a:rPr lang="en-US" altLang="zh-CN" b="1" dirty="0"/>
              <a:t>redundant</a:t>
            </a:r>
            <a:r>
              <a:rPr lang="zh-CN" altLang="en-US" b="1" dirty="0"/>
              <a:t> </a:t>
            </a:r>
            <a:r>
              <a:rPr lang="en-US" altLang="zh-CN" b="1" dirty="0"/>
              <a:t>disks</a:t>
            </a:r>
            <a:r>
              <a:rPr lang="zh-CN" altLang="en-US" b="1" dirty="0"/>
              <a:t> </a:t>
            </a:r>
            <a:r>
              <a:rPr lang="en-US" altLang="zh-CN" dirty="0"/>
              <a:t>can</a:t>
            </a:r>
            <a:r>
              <a:rPr lang="zh-CN" altLang="en-US" dirty="0"/>
              <a:t> </a:t>
            </a:r>
            <a:r>
              <a:rPr lang="en-US" altLang="zh-CN" dirty="0"/>
              <a:t>tolerate faults</a:t>
            </a:r>
          </a:p>
          <a:p>
            <a:pPr lvl="1"/>
            <a:r>
              <a:rPr lang="en-US" altLang="zh-CN" dirty="0"/>
              <a:t>If a single disk fails, we can recover lost data from redundant information stored in other disks</a:t>
            </a:r>
          </a:p>
          <a:p>
            <a:pPr lvl="1"/>
            <a:endParaRPr lang="en-US" altLang="zh-CN" dirty="0"/>
          </a:p>
          <a:p>
            <a:r>
              <a:rPr lang="en-US" altLang="zh-CN" b="1" dirty="0"/>
              <a:t>RAID: R</a:t>
            </a:r>
            <a:r>
              <a:rPr lang="en-US" altLang="zh-CN" dirty="0"/>
              <a:t>edundant </a:t>
            </a:r>
            <a:r>
              <a:rPr lang="en-US" altLang="zh-CN" b="1" dirty="0"/>
              <a:t>A</a:t>
            </a:r>
            <a:r>
              <a:rPr lang="en-US" altLang="zh-CN" dirty="0"/>
              <a:t>rray of </a:t>
            </a:r>
            <a:r>
              <a:rPr lang="en-US" altLang="zh-CN" b="1" dirty="0"/>
              <a:t>I</a:t>
            </a:r>
            <a:r>
              <a:rPr lang="en-US" altLang="zh-CN" dirty="0"/>
              <a:t>nexpensive/independent </a:t>
            </a:r>
            <a:r>
              <a:rPr lang="en-US" altLang="zh-CN" b="1" dirty="0"/>
              <a:t>D</a:t>
            </a:r>
            <a:r>
              <a:rPr lang="en-US" altLang="zh-CN" dirty="0"/>
              <a:t>isks</a:t>
            </a:r>
            <a:endParaRPr lang="en-US" altLang="zh-CN" b="1" dirty="0"/>
          </a:p>
          <a:p>
            <a:pPr lvl="1"/>
            <a:endParaRPr lang="en-US" altLang="zh-CN" dirty="0"/>
          </a:p>
        </p:txBody>
      </p:sp>
      <p:sp>
        <p:nvSpPr>
          <p:cNvPr id="3" name="标题 2">
            <a:extLst>
              <a:ext uri="{FF2B5EF4-FFF2-40B4-BE49-F238E27FC236}">
                <a16:creationId xmlns:a16="http://schemas.microsoft.com/office/drawing/2014/main" id="{E04928F6-DD5D-4436-84F4-46E53A5435E6}"/>
              </a:ext>
            </a:extLst>
          </p:cNvPr>
          <p:cNvSpPr>
            <a:spLocks noGrp="1"/>
          </p:cNvSpPr>
          <p:nvPr>
            <p:ph type="title"/>
          </p:nvPr>
        </p:nvSpPr>
        <p:spPr/>
        <p:txBody>
          <a:bodyPr/>
          <a:lstStyle/>
          <a:p>
            <a:r>
              <a:rPr lang="en-US" altLang="zh-CN" dirty="0"/>
              <a:t>RAID</a:t>
            </a:r>
            <a:endParaRPr lang="zh-CN" altLang="en-US" dirty="0"/>
          </a:p>
        </p:txBody>
      </p:sp>
    </p:spTree>
    <p:extLst>
      <p:ext uri="{BB962C8B-B14F-4D97-AF65-F5344CB8AC3E}">
        <p14:creationId xmlns:p14="http://schemas.microsoft.com/office/powerpoint/2010/main" val="11324564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7C4B01-D8FB-464C-A58B-8935971F2651}"/>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9DED1E6F-0AAE-4E08-888D-F53C019D06EE}"/>
              </a:ext>
            </a:extLst>
          </p:cNvPr>
          <p:cNvSpPr>
            <a:spLocks noGrp="1"/>
          </p:cNvSpPr>
          <p:nvPr>
            <p:ph type="title"/>
          </p:nvPr>
        </p:nvSpPr>
        <p:spPr/>
        <p:txBody>
          <a:bodyPr/>
          <a:lstStyle/>
          <a:p>
            <a:r>
              <a:rPr lang="en-US" altLang="zh-CN" dirty="0"/>
              <a:t>Different RAID Types</a:t>
            </a:r>
            <a:endParaRPr lang="zh-CN" altLang="en-US" dirty="0"/>
          </a:p>
        </p:txBody>
      </p:sp>
      <p:pic>
        <p:nvPicPr>
          <p:cNvPr id="4" name="Picture 4">
            <a:extLst>
              <a:ext uri="{FF2B5EF4-FFF2-40B4-BE49-F238E27FC236}">
                <a16:creationId xmlns:a16="http://schemas.microsoft.com/office/drawing/2014/main" id="{C9F86A3E-0AAB-4165-8354-B2A252E3B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 y="920238"/>
            <a:ext cx="91440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657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A580AD-CDDB-4A17-B634-248A81853A03}"/>
              </a:ext>
            </a:extLst>
          </p:cNvPr>
          <p:cNvSpPr>
            <a:spLocks noGrp="1"/>
          </p:cNvSpPr>
          <p:nvPr>
            <p:ph idx="1"/>
          </p:nvPr>
        </p:nvSpPr>
        <p:spPr/>
        <p:txBody>
          <a:bodyPr/>
          <a:lstStyle/>
          <a:p>
            <a:r>
              <a:rPr lang="en-US" altLang="zh-CN" b="1" dirty="0"/>
              <a:t>JBOD: </a:t>
            </a:r>
            <a:r>
              <a:rPr lang="en-US" altLang="zh-CN" dirty="0"/>
              <a:t>just a bunch of disks</a:t>
            </a:r>
          </a:p>
          <a:p>
            <a:r>
              <a:rPr lang="en-US" altLang="zh-CN" dirty="0"/>
              <a:t>No redundant data</a:t>
            </a:r>
          </a:p>
          <a:p>
            <a:r>
              <a:rPr lang="en-US" altLang="zh-CN" dirty="0"/>
              <a:t>No failure tolerance</a:t>
            </a:r>
          </a:p>
          <a:p>
            <a:pPr marL="0" indent="0">
              <a:buNone/>
            </a:pPr>
            <a:endParaRPr lang="zh-CN" altLang="en-US" dirty="0"/>
          </a:p>
        </p:txBody>
      </p:sp>
      <p:sp>
        <p:nvSpPr>
          <p:cNvPr id="3" name="标题 2">
            <a:extLst>
              <a:ext uri="{FF2B5EF4-FFF2-40B4-BE49-F238E27FC236}">
                <a16:creationId xmlns:a16="http://schemas.microsoft.com/office/drawing/2014/main" id="{0B73B503-6475-41E0-BC5C-DD499CF13397}"/>
              </a:ext>
            </a:extLst>
          </p:cNvPr>
          <p:cNvSpPr>
            <a:spLocks noGrp="1"/>
          </p:cNvSpPr>
          <p:nvPr>
            <p:ph type="title"/>
          </p:nvPr>
        </p:nvSpPr>
        <p:spPr/>
        <p:txBody>
          <a:bodyPr/>
          <a:lstStyle/>
          <a:p>
            <a:r>
              <a:rPr lang="en-US" altLang="zh-CN" dirty="0"/>
              <a:t>RAID 0</a:t>
            </a:r>
            <a:endParaRPr lang="zh-CN" altLang="en-US" dirty="0"/>
          </a:p>
        </p:txBody>
      </p:sp>
    </p:spTree>
    <p:extLst>
      <p:ext uri="{BB962C8B-B14F-4D97-AF65-F5344CB8AC3E}">
        <p14:creationId xmlns:p14="http://schemas.microsoft.com/office/powerpoint/2010/main" val="16726074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431123-F5D5-4B2A-848B-EA512BCDF7BA}"/>
              </a:ext>
            </a:extLst>
          </p:cNvPr>
          <p:cNvSpPr>
            <a:spLocks noGrp="1"/>
          </p:cNvSpPr>
          <p:nvPr>
            <p:ph idx="1"/>
          </p:nvPr>
        </p:nvSpPr>
        <p:spPr/>
        <p:txBody>
          <a:bodyPr/>
          <a:lstStyle/>
          <a:p>
            <a:pPr>
              <a:lnSpc>
                <a:spcPct val="90000"/>
              </a:lnSpc>
            </a:pPr>
            <a:r>
              <a:rPr lang="en-US" altLang="zh-CN" b="1" dirty="0"/>
              <a:t>Mirroring</a:t>
            </a:r>
            <a:r>
              <a:rPr lang="en-US" altLang="zh-CN" dirty="0"/>
              <a:t> or </a:t>
            </a:r>
            <a:r>
              <a:rPr lang="en-US" altLang="zh-CN" b="1" dirty="0"/>
              <a:t>Shadowing</a:t>
            </a:r>
          </a:p>
          <a:p>
            <a:pPr lvl="1">
              <a:lnSpc>
                <a:spcPct val="90000"/>
              </a:lnSpc>
            </a:pPr>
            <a:r>
              <a:rPr lang="en-US" altLang="zh-CN" dirty="0"/>
              <a:t>Two copies for every piece of data</a:t>
            </a:r>
          </a:p>
          <a:p>
            <a:pPr lvl="1">
              <a:lnSpc>
                <a:spcPct val="90000"/>
              </a:lnSpc>
            </a:pPr>
            <a:r>
              <a:rPr lang="en-US" altLang="zh-CN" dirty="0"/>
              <a:t>one logical write = two physical writes</a:t>
            </a:r>
          </a:p>
          <a:p>
            <a:pPr lvl="1">
              <a:lnSpc>
                <a:spcPct val="90000"/>
              </a:lnSpc>
            </a:pPr>
            <a:r>
              <a:rPr lang="en-US" altLang="zh-CN" dirty="0"/>
              <a:t>100% capacity/space </a:t>
            </a:r>
          </a:p>
          <a:p>
            <a:pPr lvl="1">
              <a:lnSpc>
                <a:spcPct val="90000"/>
              </a:lnSpc>
              <a:buNone/>
            </a:pPr>
            <a:r>
              <a:rPr lang="en-US" altLang="zh-CN" dirty="0"/>
              <a:t>	overhead</a:t>
            </a:r>
          </a:p>
          <a:p>
            <a:endParaRPr lang="zh-CN" altLang="en-US" dirty="0"/>
          </a:p>
        </p:txBody>
      </p:sp>
      <p:sp>
        <p:nvSpPr>
          <p:cNvPr id="3" name="标题 2">
            <a:extLst>
              <a:ext uri="{FF2B5EF4-FFF2-40B4-BE49-F238E27FC236}">
                <a16:creationId xmlns:a16="http://schemas.microsoft.com/office/drawing/2014/main" id="{49D3260E-C9ED-4021-A6AF-45B2390216FD}"/>
              </a:ext>
            </a:extLst>
          </p:cNvPr>
          <p:cNvSpPr>
            <a:spLocks noGrp="1"/>
          </p:cNvSpPr>
          <p:nvPr>
            <p:ph type="title"/>
          </p:nvPr>
        </p:nvSpPr>
        <p:spPr/>
        <p:txBody>
          <a:bodyPr/>
          <a:lstStyle/>
          <a:p>
            <a:r>
              <a:rPr lang="en-US" altLang="zh-CN" dirty="0"/>
              <a:t>RAID 1</a:t>
            </a:r>
            <a:endParaRPr lang="zh-CN" altLang="en-US" dirty="0"/>
          </a:p>
        </p:txBody>
      </p:sp>
      <p:pic>
        <p:nvPicPr>
          <p:cNvPr id="5" name="Picture 5" descr="RAID1">
            <a:extLst>
              <a:ext uri="{FF2B5EF4-FFF2-40B4-BE49-F238E27FC236}">
                <a16:creationId xmlns:a16="http://schemas.microsoft.com/office/drawing/2014/main" id="{864913C6-0EA4-40EF-83BD-4C3A4DA7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715" y="2564904"/>
            <a:ext cx="4343400"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68748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A75320-6BFE-4985-B2ED-C965C37BDE05}"/>
              </a:ext>
            </a:extLst>
          </p:cNvPr>
          <p:cNvSpPr>
            <a:spLocks noGrp="1"/>
          </p:cNvSpPr>
          <p:nvPr>
            <p:ph idx="1"/>
          </p:nvPr>
        </p:nvSpPr>
        <p:spPr/>
        <p:txBody>
          <a:bodyPr/>
          <a:lstStyle/>
          <a:p>
            <a:r>
              <a:rPr lang="en-US" altLang="zh-CN" dirty="0"/>
              <a:t>Memory-style ECC</a:t>
            </a:r>
          </a:p>
          <a:p>
            <a:pPr lvl="1"/>
            <a:r>
              <a:rPr lang="en-US" altLang="zh-CN" dirty="0"/>
              <a:t>Each bit of data word is written to a data disk drive</a:t>
            </a:r>
          </a:p>
          <a:p>
            <a:pPr lvl="1"/>
            <a:r>
              <a:rPr lang="en-US" altLang="zh-CN" dirty="0"/>
              <a:t>Each data word has its (Hamming Code) ECC word recorded on the ECC disks</a:t>
            </a:r>
          </a:p>
          <a:p>
            <a:pPr lvl="1"/>
            <a:r>
              <a:rPr lang="en-US" altLang="zh-CN" dirty="0"/>
              <a:t>On read, the ECC code verifies correct data or corrects single disks errors</a:t>
            </a:r>
          </a:p>
          <a:p>
            <a:endParaRPr lang="zh-CN" altLang="en-US" dirty="0"/>
          </a:p>
        </p:txBody>
      </p:sp>
      <p:sp>
        <p:nvSpPr>
          <p:cNvPr id="3" name="标题 2">
            <a:extLst>
              <a:ext uri="{FF2B5EF4-FFF2-40B4-BE49-F238E27FC236}">
                <a16:creationId xmlns:a16="http://schemas.microsoft.com/office/drawing/2014/main" id="{C542830E-07D6-4F45-BBD3-B27CBDCA5E9D}"/>
              </a:ext>
            </a:extLst>
          </p:cNvPr>
          <p:cNvSpPr>
            <a:spLocks noGrp="1"/>
          </p:cNvSpPr>
          <p:nvPr>
            <p:ph type="title"/>
          </p:nvPr>
        </p:nvSpPr>
        <p:spPr/>
        <p:txBody>
          <a:bodyPr/>
          <a:lstStyle/>
          <a:p>
            <a:r>
              <a:rPr lang="en-US" altLang="zh-CN" dirty="0"/>
              <a:t>RAID 2 (Not used)</a:t>
            </a:r>
            <a:endParaRPr lang="zh-CN" altLang="en-US" dirty="0"/>
          </a:p>
        </p:txBody>
      </p:sp>
      <p:pic>
        <p:nvPicPr>
          <p:cNvPr id="4" name="Picture 5" descr="raid2">
            <a:extLst>
              <a:ext uri="{FF2B5EF4-FFF2-40B4-BE49-F238E27FC236}">
                <a16:creationId xmlns:a16="http://schemas.microsoft.com/office/drawing/2014/main" id="{E876DE98-B778-48D7-A1AC-0A8A093A8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3550568"/>
            <a:ext cx="7143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893009"/>
      </p:ext>
    </p:extLst>
  </p:cSld>
  <p:clrMapOvr>
    <a:masterClrMapping/>
  </p:clrMapOvr>
  <p:transition/>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v5_arch11-12-13</Template>
  <TotalTime>14995</TotalTime>
  <Pages>61</Pages>
  <Words>2254</Words>
  <Application>Microsoft Office PowerPoint</Application>
  <PresentationFormat>信纸(8.5x11 英寸)</PresentationFormat>
  <Paragraphs>173</Paragraphs>
  <Slides>16</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微软雅黑</vt:lpstr>
      <vt:lpstr>Arial</vt:lpstr>
      <vt:lpstr>Comic Sans MS</vt:lpstr>
      <vt:lpstr>Helvetica</vt:lpstr>
      <vt:lpstr>Tahoma</vt:lpstr>
      <vt:lpstr>Wingdings</vt:lpstr>
      <vt:lpstr>射线</vt:lpstr>
      <vt:lpstr>Computer Architecture  ----A Quantitative Approach</vt:lpstr>
      <vt:lpstr>Storage Systems</vt:lpstr>
      <vt:lpstr>How HDD Works</vt:lpstr>
      <vt:lpstr>PowerPoint 演示文稿</vt:lpstr>
      <vt:lpstr>RAID</vt:lpstr>
      <vt:lpstr>Different RAID Types</vt:lpstr>
      <vt:lpstr>RAID 0</vt:lpstr>
      <vt:lpstr>RAID 1</vt:lpstr>
      <vt:lpstr>RAID 2 (Not used)</vt:lpstr>
      <vt:lpstr>RAID 3</vt:lpstr>
      <vt:lpstr>RAID3 Example</vt:lpstr>
      <vt:lpstr>RAID3 Example</vt:lpstr>
      <vt:lpstr>RAID4</vt:lpstr>
      <vt:lpstr>RAID 5</vt:lpstr>
      <vt:lpstr>RAID6</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wzchen</dc:creator>
  <cp:lastModifiedBy>CTC</cp:lastModifiedBy>
  <cp:revision>398</cp:revision>
  <cp:lastPrinted>1999-10-22T19:54:41Z</cp:lastPrinted>
  <dcterms:created xsi:type="dcterms:W3CDTF">1996-09-04T07:14:34Z</dcterms:created>
  <dcterms:modified xsi:type="dcterms:W3CDTF">2020-01-05T16:24:20Z</dcterms:modified>
</cp:coreProperties>
</file>